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Lst>
  <p:sldSz cy="6858000" cx="9144000"/>
  <p:notesSz cx="6858000" cy="9144000"/>
  <p:embeddedFontLst>
    <p:embeddedFont>
      <p:font typeface="Quattrocento Sans"/>
      <p:regular r:id="rId223"/>
      <p:bold r:id="rId224"/>
      <p:italic r:id="rId225"/>
      <p:boldItalic r:id="rId2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5DD9F8-6CB7-4C35-8AE3-EF8C9F1DC971}">
  <a:tblStyle styleId="{425DD9F8-6CB7-4C35-8AE3-EF8C9F1DC97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E0EBC8FF-4FDC-459B-9606-390A392DE72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90F7843-B52F-4B65-9361-A9C4737C3193}"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226" Type="http://schemas.openxmlformats.org/officeDocument/2006/relationships/font" Target="fonts/QuattrocentoSans-boldItalic.fntdata"/><Relationship Id="rId104" Type="http://schemas.openxmlformats.org/officeDocument/2006/relationships/slide" Target="slides/slide99.xml"/><Relationship Id="rId225" Type="http://schemas.openxmlformats.org/officeDocument/2006/relationships/font" Target="fonts/QuattrocentoSans-italic.fntdata"/><Relationship Id="rId109" Type="http://schemas.openxmlformats.org/officeDocument/2006/relationships/slide" Target="slides/slide104.xml"/><Relationship Id="rId108" Type="http://schemas.openxmlformats.org/officeDocument/2006/relationships/slide" Target="slides/slide103.xml"/><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font" Target="fonts/QuattrocentoSans-bold.fntdata"/><Relationship Id="rId102" Type="http://schemas.openxmlformats.org/officeDocument/2006/relationships/slide" Target="slides/slide97.xml"/><Relationship Id="rId223" Type="http://schemas.openxmlformats.org/officeDocument/2006/relationships/font" Target="fonts/QuattrocentoSans-regular.fntdata"/><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Montrer cette diapositive sur l’écran lors de l’accueil des participants à cette formation.</a:t>
            </a:r>
            <a:endParaRPr/>
          </a:p>
        </p:txBody>
      </p:sp>
      <p:sp>
        <p:nvSpPr>
          <p:cNvPr id="257" name="Google Shape;25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330" name="Google Shape;33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000" cap="none" strike="noStrike">
                <a:solidFill>
                  <a:srgbClr val="000000"/>
                </a:solidFill>
                <a:latin typeface="Arial"/>
                <a:ea typeface="Arial"/>
                <a:cs typeface="Arial"/>
                <a:sym typeface="Arial"/>
              </a:rPr>
              <a:t>Ne pas montrer cette diapositive jusqu’à ce que l’activité suivante soit terminée. Déplacer le tableau à feuilles mobiles qui comporte l’illustration de l’arbre pour le placer devant les participants.</a:t>
            </a:r>
            <a:endParaRPr/>
          </a:p>
          <a:p>
            <a:pPr indent="0" lvl="0" marL="0" rtl="0" algn="l">
              <a:lnSpc>
                <a:spcPct val="100000"/>
              </a:lnSpc>
              <a:spcBef>
                <a:spcPts val="0"/>
              </a:spcBef>
              <a:spcAft>
                <a:spcPts val="0"/>
              </a:spcAft>
              <a:buSzPts val="1400"/>
              <a:buNone/>
            </a:pPr>
            <a:r>
              <a:t/>
            </a:r>
            <a:endParaRPr b="1"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fr" sz="1000" cap="none" strike="noStrike">
                <a:solidFill>
                  <a:srgbClr val="000000"/>
                </a:solidFill>
                <a:latin typeface="Arial"/>
                <a:ea typeface="Arial"/>
                <a:cs typeface="Arial"/>
                <a:sym typeface="Arial"/>
              </a:rPr>
              <a:t>Activité : </a:t>
            </a:r>
            <a:r>
              <a:rPr b="0" i="0" lang="fr" sz="1000" cap="none" strike="noStrike">
                <a:solidFill>
                  <a:srgbClr val="000000"/>
                </a:solidFill>
                <a:latin typeface="Arial"/>
                <a:ea typeface="Arial"/>
                <a:cs typeface="Arial"/>
                <a:sym typeface="Arial"/>
              </a:rPr>
              <a:t>Pourquoi la VBG arrive-t-elle? Voici l’arbre de la VBG. Il comporte des racines, un tronc et des branches. Les branches représentent des exemples de VBG, le tronc représente des facteurs contributifs et les racines représentent les causes sous-jacentes ou profondes. Réfléchissons à certains exemples de VBG.  </a:t>
            </a:r>
            <a:endParaRPr/>
          </a:p>
          <a:p>
            <a:pPr indent="0" lvl="0" marL="0" rtl="0" algn="l">
              <a:lnSpc>
                <a:spcPct val="100000"/>
              </a:lnSpc>
              <a:spcBef>
                <a:spcPts val="0"/>
              </a:spcBef>
              <a:spcAft>
                <a:spcPts val="0"/>
              </a:spcAft>
              <a:buSzPts val="1400"/>
              <a:buNone/>
            </a:pPr>
            <a:r>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000" cap="none" strike="noStrike">
                <a:solidFill>
                  <a:srgbClr val="000000"/>
                </a:solidFill>
                <a:latin typeface="Arial"/>
                <a:ea typeface="Arial"/>
                <a:cs typeface="Arial"/>
                <a:sym typeface="Arial"/>
              </a:rPr>
              <a:t>Arrêter la discussion lorsque vous avez 5-8 exemples. Écrire les exemples sur les branches de l’arbre ? Par exemple : </a:t>
            </a:r>
            <a:endParaRPr/>
          </a:p>
          <a:p>
            <a:pPr indent="-171450" lvl="0" marL="171450" rtl="0" algn="l">
              <a:lnSpc>
                <a:spcPct val="100000"/>
              </a:lnSpc>
              <a:spcBef>
                <a:spcPts val="0"/>
              </a:spcBef>
              <a:spcAft>
                <a:spcPts val="0"/>
              </a:spcAft>
              <a:buClr>
                <a:schemeClr val="dk1"/>
              </a:buClr>
              <a:buSzPts val="1000"/>
              <a:buFont typeface="Arial"/>
              <a:buChar char="•"/>
            </a:pPr>
            <a:r>
              <a:rPr b="1" i="0" lang="fr" sz="1000" cap="none" strike="noStrike">
                <a:solidFill>
                  <a:srgbClr val="000000"/>
                </a:solidFill>
                <a:latin typeface="Arial"/>
                <a:ea typeface="Arial"/>
                <a:cs typeface="Arial"/>
                <a:sym typeface="Arial"/>
              </a:rPr>
              <a:t>Mutilation génitale féminine : </a:t>
            </a:r>
            <a:r>
              <a:rPr b="0" i="0" lang="fr" sz="1000" cap="none" strike="noStrike">
                <a:solidFill>
                  <a:srgbClr val="000000"/>
                </a:solidFill>
                <a:latin typeface="Arial"/>
                <a:ea typeface="Arial"/>
                <a:cs typeface="Arial"/>
                <a:sym typeface="Arial"/>
              </a:rPr>
              <a:t>Pratique consistant à retirer tout au partie de l’appareil génital d’une fille ou d’une femme.</a:t>
            </a:r>
            <a:endParaRPr sz="1000">
              <a:solidFill>
                <a:schemeClr val="dk1"/>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000"/>
              <a:buFont typeface="Arial"/>
              <a:buChar char="•"/>
            </a:pPr>
            <a:r>
              <a:rPr b="1" i="0" lang="fr" sz="1000" cap="none" strike="noStrike">
                <a:solidFill>
                  <a:srgbClr val="000000"/>
                </a:solidFill>
                <a:latin typeface="Arial"/>
                <a:ea typeface="Arial"/>
                <a:cs typeface="Arial"/>
                <a:sym typeface="Arial"/>
              </a:rPr>
              <a:t>Maltraitance liée à la dot :</a:t>
            </a:r>
            <a:r>
              <a:rPr b="0" i="0" lang="fr" sz="1000" cap="none" strike="noStrike">
                <a:solidFill>
                  <a:srgbClr val="000000"/>
                </a:solidFill>
                <a:latin typeface="Arial"/>
                <a:ea typeface="Arial"/>
                <a:cs typeface="Arial"/>
                <a:sym typeface="Arial"/>
              </a:rPr>
              <a:t> Un « assassinat lié à la dot » survient quand une nouvelle mariée est assassinée par son mari ou sa belle-famille s'ils ne sont pas contents d'elle, plutôt que de la rendre à sa famille et rendre la dot.</a:t>
            </a:r>
            <a:endParaRPr/>
          </a:p>
          <a:p>
            <a:pPr indent="-171450" lvl="0" marL="171450" rtl="0" algn="l">
              <a:lnSpc>
                <a:spcPct val="100000"/>
              </a:lnSpc>
              <a:spcBef>
                <a:spcPts val="0"/>
              </a:spcBef>
              <a:spcAft>
                <a:spcPts val="0"/>
              </a:spcAft>
              <a:buClr>
                <a:schemeClr val="dk1"/>
              </a:buClr>
              <a:buSzPts val="1000"/>
              <a:buFont typeface="Arial"/>
              <a:buChar char="•"/>
            </a:pPr>
            <a:r>
              <a:rPr b="1" i="0" lang="fr" sz="1000" cap="none" strike="noStrike">
                <a:solidFill>
                  <a:srgbClr val="000000"/>
                </a:solidFill>
                <a:latin typeface="Arial"/>
                <a:ea typeface="Arial"/>
                <a:cs typeface="Arial"/>
                <a:sym typeface="Arial"/>
              </a:rPr>
              <a:t>Isolement : </a:t>
            </a:r>
            <a:r>
              <a:rPr b="0" i="0" lang="fr" sz="1000" cap="none" strike="noStrike">
                <a:solidFill>
                  <a:srgbClr val="000000"/>
                </a:solidFill>
                <a:latin typeface="Arial"/>
                <a:ea typeface="Arial"/>
                <a:cs typeface="Arial"/>
                <a:sym typeface="Arial"/>
              </a:rPr>
              <a:t>Une</a:t>
            </a:r>
            <a:r>
              <a:rPr b="1" i="0" lang="fr" sz="1000" cap="none" strike="noStrike">
                <a:solidFill>
                  <a:srgbClr val="000000"/>
                </a:solidFill>
                <a:latin typeface="Arial"/>
                <a:ea typeface="Arial"/>
                <a:cs typeface="Arial"/>
                <a:sym typeface="Arial"/>
              </a:rPr>
              <a:t> </a:t>
            </a:r>
            <a:r>
              <a:rPr b="0" i="0" lang="fr" sz="1000" cap="none" strike="noStrike">
                <a:solidFill>
                  <a:srgbClr val="000000"/>
                </a:solidFill>
                <a:latin typeface="Arial"/>
                <a:ea typeface="Arial"/>
                <a:cs typeface="Arial"/>
                <a:sym typeface="Arial"/>
              </a:rPr>
              <a:t>femme mariée n'est pas autorisée à sortir de chez elle ou à disposer de son propre argent.</a:t>
            </a:r>
            <a:endParaRPr sz="1000">
              <a:latin typeface="Arial"/>
              <a:ea typeface="Arial"/>
              <a:cs typeface="Arial"/>
              <a:sym typeface="Arial"/>
            </a:endParaRPr>
          </a:p>
          <a:p>
            <a:pPr indent="0" lvl="0" marL="0" rtl="0" algn="l">
              <a:lnSpc>
                <a:spcPct val="100000"/>
              </a:lnSpc>
              <a:spcBef>
                <a:spcPts val="0"/>
              </a:spcBef>
              <a:spcAft>
                <a:spcPts val="0"/>
              </a:spcAft>
              <a:buSzPts val="1400"/>
              <a:buNone/>
            </a:pPr>
            <a:r>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000" cap="none" strike="noStrike">
                <a:solidFill>
                  <a:srgbClr val="000000"/>
                </a:solidFill>
                <a:latin typeface="Arial"/>
                <a:ea typeface="Arial"/>
                <a:cs typeface="Arial"/>
                <a:sym typeface="Arial"/>
              </a:rPr>
              <a:t>Tous ces cas sont des exemples de VBG, mais beaucoup d'autres peuvent nous venir à l'esprit. Les différentes formes de VBG sont des exemples de différents types de violences : sexuelles/physiques (y compris les pratiques traditionnelles dangereuses), émotionnelles et économiques.  </a:t>
            </a:r>
            <a:endParaRPr/>
          </a:p>
          <a:p>
            <a:pPr indent="0" lvl="0" marL="0" rtl="0" algn="l">
              <a:lnSpc>
                <a:spcPct val="100000"/>
              </a:lnSpc>
              <a:spcBef>
                <a:spcPts val="0"/>
              </a:spcBef>
              <a:spcAft>
                <a:spcPts val="0"/>
              </a:spcAft>
              <a:buSzPts val="1400"/>
              <a:buNone/>
            </a:pPr>
            <a:r>
              <a:t/>
            </a:r>
            <a:endParaRPr b="1"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i="0" lang="fr" sz="1000" cap="none" strike="noStrike">
                <a:solidFill>
                  <a:srgbClr val="000000"/>
                </a:solidFill>
                <a:latin typeface="Arial"/>
                <a:ea typeface="Arial"/>
                <a:cs typeface="Arial"/>
                <a:sym typeface="Arial"/>
              </a:rPr>
              <a:t>Écrire les types suivants de violence sur le tronc de l'arbre :  Sexuelle, physique, émotionnelle/mentale/sociale, économique, pratiques traditionnelles néfastes.  Préciser à quelle catégorie correspondent les exemples cités précédemment. </a:t>
            </a:r>
            <a:endParaRPr/>
          </a:p>
          <a:p>
            <a:pPr indent="0" lvl="0" marL="0" rtl="0" algn="l">
              <a:lnSpc>
                <a:spcPct val="100000"/>
              </a:lnSpc>
              <a:spcBef>
                <a:spcPts val="0"/>
              </a:spcBef>
              <a:spcAft>
                <a:spcPts val="0"/>
              </a:spcAft>
              <a:buSzPts val="1400"/>
              <a:buNone/>
            </a:pPr>
            <a:r>
              <a:t/>
            </a:r>
            <a:endParaRPr b="0"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Expliquer que pour concevoir des programmes efficaces de VBG pour les urgences, nous devons comprendre les facteurs contributifs et les causes sous-jacentes de la VBG.</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a:t>
            </a:r>
            <a:r>
              <a:rPr b="1" i="0" lang="fr" sz="1200" cap="none" strike="noStrike">
                <a:solidFill>
                  <a:srgbClr val="000000"/>
                </a:solidFill>
                <a:latin typeface="Calibri"/>
                <a:ea typeface="Calibri"/>
                <a:cs typeface="Calibri"/>
                <a:sym typeface="Calibri"/>
              </a:rPr>
              <a:t>facteurs contributifs</a:t>
            </a:r>
            <a:r>
              <a:rPr b="0" i="0" lang="fr" sz="1200" cap="none" strike="noStrike">
                <a:solidFill>
                  <a:srgbClr val="000000"/>
                </a:solidFill>
                <a:latin typeface="Calibri"/>
                <a:ea typeface="Calibri"/>
                <a:cs typeface="Calibri"/>
                <a:sym typeface="Calibri"/>
              </a:rPr>
              <a:t> sont des facteurs qui perpétuent ou augmentent le risque de VBG et influencent le type et la portée de la VBG dans n'importe quel contexte.  Les facteurs contributifs ne causent pas de VBG, mais ils sont associés à certains actes de VBG.  Par exemple, la consommation d'alcool/de drogues est un facteur contributif, mais toutes les personnes qui ont des problèmes d'abus de substance ne font pas du mal à leurs partenaires ou elles ne commettent pas toutes des actes de violence sexuelle envers les autres.  Les guerres, les déplacements et la présence de combattants armés sont tous des facteurs contributifs mais tous les soldats ne commettent pas des agressions sexuelles contre des personnes civiles. La pauvreté est un facteur contributif, mais toutes les personnes confrontées à la pauvreté ne subiront pas d'exploitation sexuelle ou ne se livreront pas au travail du sexe. Noter que beaucoup de facteurs contributifs peuvent être éliminés ou réduits de manière significative grâce à des activités de prévention.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a:t>
            </a:r>
            <a:r>
              <a:rPr b="1" i="0" lang="fr" sz="1200" cap="none" strike="noStrike">
                <a:solidFill>
                  <a:srgbClr val="000000"/>
                </a:solidFill>
                <a:latin typeface="Calibri"/>
                <a:ea typeface="Calibri"/>
                <a:cs typeface="Calibri"/>
                <a:sym typeface="Calibri"/>
              </a:rPr>
              <a:t>causes sous-jacentes</a:t>
            </a:r>
            <a:r>
              <a:rPr b="0" i="0" lang="fr" sz="1200" cap="none" strike="noStrike">
                <a:solidFill>
                  <a:srgbClr val="000000"/>
                </a:solidFill>
                <a:latin typeface="Calibri"/>
                <a:ea typeface="Calibri"/>
                <a:cs typeface="Calibri"/>
                <a:sym typeface="Calibri"/>
              </a:rPr>
              <a:t> de toutes les formes de VBG reposent sur l'attitude de la société envers le genre et les pratiques de discrimination liée au genre, de même que les rôles, les responsabilités, les limites, les privilèges et les possibilités offertes à une personne en fonction de son genre.  La réponse donnée aux causes profondes par le biais des activités de prévention nécessite une action sur la durée, le long terme avec des changements lents sur une longue période.  Demander des exemples de causes profondes et les noter au niveau des racines.</a:t>
            </a:r>
            <a:endParaRPr/>
          </a:p>
          <a:p>
            <a:pPr indent="0" lvl="0" marL="0" rtl="0" algn="l">
              <a:lnSpc>
                <a:spcPct val="100000"/>
              </a:lnSpc>
              <a:spcBef>
                <a:spcPts val="0"/>
              </a:spcBef>
              <a:spcAft>
                <a:spcPts val="0"/>
              </a:spcAft>
              <a:buSzPts val="1400"/>
              <a:buNone/>
            </a:pPr>
            <a:r>
              <a:t/>
            </a:r>
            <a:endParaRPr b="0"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fr" sz="1000" cap="none" strike="noStrike">
                <a:solidFill>
                  <a:srgbClr val="000000"/>
                </a:solidFill>
                <a:latin typeface="Times New Roman"/>
                <a:ea typeface="Times New Roman"/>
                <a:cs typeface="Times New Roman"/>
                <a:sym typeface="Times New Roman"/>
              </a:rPr>
              <a:t>Quand les illustrations du tableau à feuilles mobiles ont été remplies et une fois la discussion terminée, montrer cette diapositive avec tous les points connexes comme résumé. </a:t>
            </a:r>
            <a:endParaRPr/>
          </a:p>
          <a:p>
            <a:pPr indent="0" lvl="0" marL="0" rtl="0" algn="l">
              <a:lnSpc>
                <a:spcPct val="100000"/>
              </a:lnSpc>
              <a:spcBef>
                <a:spcPts val="0"/>
              </a:spcBef>
              <a:spcAft>
                <a:spcPts val="0"/>
              </a:spcAft>
              <a:buSzPts val="1400"/>
              <a:buNone/>
            </a:pPr>
            <a:r>
              <a:t/>
            </a:r>
            <a:endParaRPr b="1"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fr" sz="1000" cap="none" strike="noStrike">
                <a:solidFill>
                  <a:srgbClr val="000000"/>
                </a:solidFill>
                <a:latin typeface="Times New Roman"/>
                <a:ea typeface="Times New Roman"/>
                <a:cs typeface="Times New Roman"/>
                <a:sym typeface="Times New Roman"/>
              </a:rPr>
              <a:t>En fonction du contexte et de la pertinence, vous pouvez demander « Comment une urgence mondiale comme la pandémie de COVID-19 ou Ebola pourrait affecter les risques de violence qu'un individu peut subir? » </a:t>
            </a:r>
            <a:r>
              <a:rPr b="0" i="0" lang="fr" sz="1000" cap="none" strike="noStrike">
                <a:solidFill>
                  <a:srgbClr val="000000"/>
                </a:solidFill>
                <a:latin typeface="Times New Roman"/>
                <a:ea typeface="Times New Roman"/>
                <a:cs typeface="Times New Roman"/>
                <a:sym typeface="Times New Roman"/>
              </a:rPr>
              <a:t> Par exemple, les signalements des personnes survivantes forcées de s'isoler avec leurs agresseurs, les revenus en baisse du ménage et les impacts économiques au sein des communautés. etc.  Après avoir fait appel à quelques volontaires, préciser que pendant la pandémie, les incidents de violence basée sur le genre, y compris la violence basée sur le genre a augmenté de manière dramatique.  </a:t>
            </a:r>
            <a:endParaRPr b="1"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1" name="Google Shape;1181;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but principal de l’examen physique pratiqué sur une personne survivante est de déterminer le type de soins médicaux requis. Les preuves médico-légales peuvent aussi être collectées pour aider la personne survivante à solliciter des réparations légales le cas échéant, et si elles souhaitent le faire. Cependant, dans de nombreux contextes, la capacité à gérer des preuves médico-légales ou leur utilisation à des fins judiciaires, sont très limitées voire non-existentes. Cela est particulièrement vrai dans les contextes touchés par des crises. De plus, la personne survivante peut refuser que les données probantes soient collectées. Respecter ce choix.</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prise en charge clinique des victimes de violence sexuelle est prioritaire par rapport au processus (médico-légal). </a:t>
            </a:r>
            <a:r>
              <a:rPr b="1" i="0" lang="fr" sz="1200" cap="none" strike="noStrike">
                <a:solidFill>
                  <a:srgbClr val="000000"/>
                </a:solidFill>
                <a:latin typeface="Calibri"/>
                <a:ea typeface="Calibri"/>
                <a:cs typeface="Calibri"/>
                <a:sym typeface="Calibri"/>
              </a:rPr>
              <a:t>Le recueil de preuves médico-légales doit SEULEMENT avoir lieu SI les preuves peuvent être testées, analysées et utilisées. </a:t>
            </a:r>
            <a:r>
              <a:rPr b="0" i="0" lang="fr" sz="1200" cap="none" strike="noStrike">
                <a:solidFill>
                  <a:srgbClr val="000000"/>
                </a:solidFill>
                <a:latin typeface="Calibri"/>
                <a:ea typeface="Calibri"/>
                <a:cs typeface="Calibri"/>
                <a:sym typeface="Calibri"/>
              </a:rPr>
              <a:t>Les données collectées pendant un examen peuvent aider à prouver ou réfuter un lien entre des individus et/ou entre des individus et des objets ou lieux.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Note : </a:t>
            </a:r>
            <a:r>
              <a:rPr b="0" i="0" lang="fr" sz="1200" cap="none" strike="noStrike">
                <a:solidFill>
                  <a:srgbClr val="000000"/>
                </a:solidFill>
                <a:latin typeface="Calibri"/>
                <a:ea typeface="Calibri"/>
                <a:cs typeface="Calibri"/>
                <a:sym typeface="Calibri"/>
              </a:rPr>
              <a:t>Déterminer quelle est la responsabilité de l’agent de santé pour le compte rendu des résultats médicaux dans un tribunal dans votre contexte. Demander à un expert légal d’écrire un bref compte rendu sur les procédures des tribunaux locaux dans les cas de violence sexuelle et ce à quoi il faut s’attendre lorsqu’on témoigne au tribunal.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82" name="Google Shape;1182;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9" name="Google Shape;1189;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agent de santé non spécialisé doit, au moins, conserver par écrit tous les résultats durant l'examen médical qui peuvent appuyer l'histoire de la victime, y compris l'état des vêtements de la victime, le lieu de l'incident et une description destaillée de toutes les blessures. Le graphique médical fait partie d'un dossier juridique et un résumé peut être soumis comme preuve (avec le consentement de la victime) si le cas est porté à la connaissance de la justice. Il doit être conservé de manière confidentielle dans un lieu sécurisé.</a:t>
            </a:r>
            <a:endParaRPr/>
          </a:p>
        </p:txBody>
      </p:sp>
      <p:sp>
        <p:nvSpPr>
          <p:cNvPr id="1190" name="Google Shape;1190;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97" name="Google Shape;1197;p102:notes"/>
          <p:cNvSpPr/>
          <p:nvPr>
            <p:ph idx="2" type="sldImg"/>
          </p:nvPr>
        </p:nvSpPr>
        <p:spPr>
          <a:xfrm>
            <a:off x="1143000" y="685800"/>
            <a:ext cx="4573588"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8" name="Google Shape;1198;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Ne montrer cette diapositive que si la collecte de preuves médico-légales peut avoir lieu en toute sécurité dans le contexte concerné, en vue d’une utilisation lors des procédures judiciaires.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Seuls les prestataires explicitement formés et supervisés en matière de recueil des preuves médico-légales doivent entreprendre la collecte d'autres échantillons de preuves médico-légales.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Confirmer que les laboratoires sont dotés des capacités nécessaires pour tester les prélèvements avant la formation. Insister sur le fait que les preuves qui ne peuvent pas être traitées NE doivent PAS être collectées.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Preuves de blessure :</a:t>
            </a:r>
            <a:r>
              <a:rPr b="0" i="0" lang="fr" sz="1200" cap="none" strike="noStrike">
                <a:solidFill>
                  <a:srgbClr val="000000"/>
                </a:solidFill>
                <a:latin typeface="Calibri"/>
                <a:ea typeface="Calibri"/>
                <a:cs typeface="Calibri"/>
                <a:sym typeface="Calibri"/>
              </a:rPr>
              <a:t> Les traumatismes physiques et/ou des organes génitaux peuvent être une preuve de l’emploi de la force et doivent être documentés et enregistrés sur un pictogramme, comme les contusions sur le dos, les touffes de cheveux arrachées, les lacérations sur les avant-bras en raison de l’auto-défense, les tympans perforés à cause de gifles,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Vêtements : </a:t>
            </a:r>
            <a:r>
              <a:rPr b="0" i="0" lang="fr" sz="1200" cap="none" strike="noStrike">
                <a:solidFill>
                  <a:srgbClr val="000000"/>
                </a:solidFill>
                <a:latin typeface="Calibri"/>
                <a:ea typeface="Calibri"/>
                <a:cs typeface="Calibri"/>
                <a:sym typeface="Calibri"/>
              </a:rPr>
              <a:t>Les vêtements déchirés ou tâchés peuvent être utiles pour prouver l’emploi de la force. Décrire la condition des vêtements si les vêtements de rechange ne sont pas disponibles.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Corps étranger : </a:t>
            </a:r>
            <a:r>
              <a:rPr b="0" i="0" lang="fr" sz="1200" cap="none" strike="noStrike">
                <a:solidFill>
                  <a:srgbClr val="000000"/>
                </a:solidFill>
                <a:latin typeface="Calibri"/>
                <a:ea typeface="Calibri"/>
                <a:cs typeface="Calibri"/>
                <a:sym typeface="Calibri"/>
              </a:rPr>
              <a:t>La présence de saletés, de feuilles ou d’herbe sur les vêtements, le corps ou dans les cheveux peuvent corroborer l’histoire de la personne survivante.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Sperme ou fluide séminal :</a:t>
            </a:r>
            <a:r>
              <a:rPr b="0" i="0" lang="fr" sz="1200" cap="none" strike="noStrike">
                <a:solidFill>
                  <a:srgbClr val="000000"/>
                </a:solidFill>
                <a:latin typeface="Calibri"/>
                <a:ea typeface="Calibri"/>
                <a:cs typeface="Calibri"/>
                <a:sym typeface="Calibri"/>
              </a:rPr>
              <a:t> Si la pénétration a eu lieu dans le vagin, l’anus ou la cavité orale, alors rechercher la présence de sperme et d’acide prostatique ou phosphastase pour analyse, si possible.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Analyse ADN : </a:t>
            </a:r>
            <a:r>
              <a:rPr b="0" i="0" lang="fr" sz="1200" cap="none" strike="noStrike">
                <a:solidFill>
                  <a:srgbClr val="000000"/>
                </a:solidFill>
                <a:latin typeface="Calibri"/>
                <a:ea typeface="Calibri"/>
                <a:cs typeface="Calibri"/>
                <a:sym typeface="Calibri"/>
              </a:rPr>
              <a:t>Peut être possible ou non. Elle peut être effectuée sur des éléments prélevés sur le corps de la personne survivante ou sur les lieux de l’agression, qui peuvent comporter du sang, du sperme, de la salive ou d’autres matières de l’agresseur. Les échantillons écouvillonnés à partir des marques de morsures, des tâches de sperme, des orifices concernés et des raclures sous les ongles peuvent aussi constituer des preuves d’ADN. Pour ce test, il faut le sang de la personne survivante qui doit être prélevé pour différencier son sang de tout autre ADN trouvé.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Si une analyse adaptée est possible, le sang et l’urine doivent être prélevés pour le test, si la personne survivante a été droguée par exemple.</a:t>
            </a:r>
            <a:endParaRPr/>
          </a:p>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07" name="Google Shape;1207;p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08" name="Google Shape;1208;p10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principal but de l'examen est de déterminer le type de soins cliniques nécessaire. Cependant, il permet aussi de collecter des preuves médico-légales qui aideront la personne survivante à entamer des poursuites pour des réparations judiciaires. La personne survivante peut refuser que les données probantes soient collectées. Respecter ce choix.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1" i="0" lang="fr" sz="1400" cap="none" strike="noStrike">
                <a:solidFill>
                  <a:srgbClr val="000000"/>
                </a:solidFill>
                <a:latin typeface="Calibri"/>
                <a:ea typeface="Calibri"/>
                <a:cs typeface="Calibri"/>
                <a:sym typeface="Calibri"/>
              </a:rPr>
              <a:t>NOTE : </a:t>
            </a:r>
            <a:r>
              <a:rPr b="0" i="0" lang="fr" sz="1400" cap="none" strike="noStrike">
                <a:solidFill>
                  <a:srgbClr val="000000"/>
                </a:solidFill>
                <a:latin typeface="Calibri"/>
                <a:ea typeface="Calibri"/>
                <a:cs typeface="Calibri"/>
                <a:sym typeface="Calibri"/>
              </a:rPr>
              <a:t>Les ressources et les politiques nationales et locales déterminent si et quelles preuves doivent être collectées et par qui. Seuls les agents de santé qualifiés et formés doivent collecter des preuves. </a:t>
            </a:r>
            <a:r>
              <a:rPr b="1" i="0" lang="fr" sz="1400" cap="none" strike="noStrike">
                <a:solidFill>
                  <a:srgbClr val="000000"/>
                </a:solidFill>
                <a:latin typeface="Calibri"/>
                <a:ea typeface="Calibri"/>
                <a:cs typeface="Calibri"/>
                <a:sym typeface="Calibri"/>
              </a:rPr>
              <a:t>Ne pas collecter des preuves qui ne peuvent pas être traitées ou qui ne seront pas utilisées.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Maintenir la chaîne de preuves par :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La bonne collecte ;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La dénomination correcte (avec un code anonyme)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La conservation et le transport adaptés (pour conserver les échantillons) ; et</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La transmission documentée avec les signatures des personnes responsables pour éviter le risque de manipulation des preuves.</a:t>
            </a:r>
            <a:endParaRPr/>
          </a:p>
          <a:p>
            <a:pPr indent="0" lvl="0" marL="0" rtl="0" algn="l">
              <a:lnSpc>
                <a:spcPct val="100000"/>
              </a:lnSpc>
              <a:spcBef>
                <a:spcPts val="0"/>
              </a:spcBef>
              <a:spcAft>
                <a:spcPts val="0"/>
              </a:spcAft>
              <a:buClr>
                <a:schemeClr val="dk1"/>
              </a:buClr>
              <a:buSzPts val="1400"/>
              <a:buFont typeface="Arial"/>
              <a:buNone/>
            </a:pPr>
            <a:r>
              <a:t/>
            </a:r>
            <a:endParaRPr sz="1400"/>
          </a:p>
          <a:p>
            <a:pPr indent="0" lvl="0" marL="0" rtl="0" algn="l">
              <a:lnSpc>
                <a:spcPct val="100000"/>
              </a:lnSpc>
              <a:spcBef>
                <a:spcPts val="0"/>
              </a:spcBef>
              <a:spcAft>
                <a:spcPts val="0"/>
              </a:spcAft>
              <a:buClr>
                <a:schemeClr val="dk1"/>
              </a:buClr>
              <a:buSzPts val="1400"/>
              <a:buFont typeface="Arial"/>
              <a:buNone/>
            </a:pPr>
            <a:r>
              <a:rPr b="0" i="0" lang="fr" sz="1400" cap="none" strike="noStrike">
                <a:solidFill>
                  <a:srgbClr val="000000"/>
                </a:solidFill>
                <a:latin typeface="Calibri"/>
                <a:ea typeface="Calibri"/>
                <a:cs typeface="Calibri"/>
                <a:sym typeface="Calibri"/>
              </a:rPr>
              <a:t>Dire aux participants qu’ils peuvent se référer au polycopié sur la </a:t>
            </a:r>
            <a:r>
              <a:rPr b="0" i="1" lang="fr" sz="1400" cap="none" strike="noStrike">
                <a:solidFill>
                  <a:srgbClr val="000000"/>
                </a:solidFill>
                <a:latin typeface="Calibri"/>
                <a:ea typeface="Calibri"/>
                <a:cs typeface="Calibri"/>
                <a:sym typeface="Calibri"/>
              </a:rPr>
              <a:t>Collecte de preuves médico-légales </a:t>
            </a:r>
            <a:r>
              <a:rPr b="0" i="0" lang="fr" sz="1400" cap="none" strike="noStrike">
                <a:solidFill>
                  <a:srgbClr val="000000"/>
                </a:solidFill>
                <a:latin typeface="Calibri"/>
                <a:ea typeface="Calibri"/>
                <a:cs typeface="Calibri"/>
                <a:sym typeface="Calibri"/>
              </a:rPr>
              <a:t>pour des éléments complémentaires sur les considérations relatives à la collecte de preuves médicales, si cela est pertinent sur leurs sites.</a:t>
            </a:r>
            <a:endParaRPr/>
          </a:p>
          <a:p>
            <a:pPr indent="0" lvl="0" marL="0" rtl="0" algn="l">
              <a:lnSpc>
                <a:spcPct val="100000"/>
              </a:lnSpc>
              <a:spcBef>
                <a:spcPts val="0"/>
              </a:spcBef>
              <a:spcAft>
                <a:spcPts val="0"/>
              </a:spcAft>
              <a:buClr>
                <a:schemeClr val="dk1"/>
              </a:buClr>
              <a:buSzPts val="1400"/>
              <a:buFont typeface="Arial"/>
              <a:buNone/>
            </a:pPr>
            <a:r>
              <a:t/>
            </a:r>
            <a:endParaRPr sz="14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1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5" name="Google Shape;1215;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Cette diapositive est cachée à moins que cet établissement dispose d’un protocole pour les tests de dépistage des IST. Les kits de SR ne contiennent pas de tests de dépistage des IST.</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Pour les adultes : Les tests de dépistage du VIH ou des IST ne sont jamais effectués pour obtenir des preuves médico-légales. Ils sont uniquement utilisés à des fins de traitement chez les populations adultes.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décision de faire un test de dépistage des IST chez un enfant doit être prise au cas par cas. Les circonstances suivantes justifient un test de dépistage d’IST : l’enfant présente des signes de symptômes d’une IST, l’agresseur soupçonné est connu pour avoir une IST ou est à haut risque, il y a une forte prévalence d’IST au sein de la communauté, ou l’enfant et/ou le parent demande un test de dépistage.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Dans certains contextes, le dépistage de la gonorrhée, du chlamydia, de la syphilis et du VIH est effectué par tous les enfants qui ont subi des actes de violence sexuelle.  Un test positif pour une ou plusieurs de ces IST peut être un diagnostic de violence sexuelle s’il est improbable que l’infection ait été contractée pendant la période périnatale ou par le biais d’une transfusion sanguine. </a:t>
            </a:r>
            <a:endParaRPr/>
          </a:p>
        </p:txBody>
      </p:sp>
      <p:sp>
        <p:nvSpPr>
          <p:cNvPr id="1216" name="Google Shape;1216;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23" name="Google Shape;1223;p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24" name="Google Shape;1224;p105: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400" cap="none" strike="noStrike">
                <a:solidFill>
                  <a:srgbClr val="000000"/>
                </a:solidFill>
                <a:latin typeface="Calibri"/>
                <a:ea typeface="Calibri"/>
                <a:cs typeface="Calibri"/>
                <a:sym typeface="Calibri"/>
              </a:rPr>
              <a:t>En tant que facilitateur, vous devez connaître :</a:t>
            </a:r>
            <a:endParaRPr/>
          </a:p>
          <a:p>
            <a:pPr indent="-285750" lvl="0" marL="285750" rtl="0" algn="l">
              <a:lnSpc>
                <a:spcPct val="100000"/>
              </a:lnSpc>
              <a:spcBef>
                <a:spcPts val="0"/>
              </a:spcBef>
              <a:spcAft>
                <a:spcPts val="0"/>
              </a:spcAft>
              <a:buClr>
                <a:schemeClr val="dk1"/>
              </a:buClr>
              <a:buSzPts val="1400"/>
              <a:buFont typeface="Arial"/>
              <a:buChar char="•"/>
            </a:pPr>
            <a:r>
              <a:rPr b="1" i="0" lang="fr" sz="1400" cap="none" strike="noStrike">
                <a:solidFill>
                  <a:srgbClr val="000000"/>
                </a:solidFill>
                <a:latin typeface="Calibri"/>
                <a:ea typeface="Calibri"/>
                <a:cs typeface="Calibri"/>
                <a:sym typeface="Calibri"/>
              </a:rPr>
              <a:t>Les exigences légales du pays où la formation a lieu.</a:t>
            </a:r>
            <a:endParaRPr/>
          </a:p>
          <a:p>
            <a:pPr indent="-285750" lvl="0" marL="285750" rtl="0" algn="l">
              <a:lnSpc>
                <a:spcPct val="100000"/>
              </a:lnSpc>
              <a:spcBef>
                <a:spcPts val="0"/>
              </a:spcBef>
              <a:spcAft>
                <a:spcPts val="0"/>
              </a:spcAft>
              <a:buClr>
                <a:schemeClr val="dk1"/>
              </a:buClr>
              <a:buSzPts val="1400"/>
              <a:buFont typeface="Arial"/>
              <a:buChar char="•"/>
            </a:pPr>
            <a:r>
              <a:rPr b="1" i="0" lang="fr" sz="1400" cap="none" strike="noStrike">
                <a:solidFill>
                  <a:srgbClr val="000000"/>
                </a:solidFill>
                <a:latin typeface="Calibri"/>
                <a:ea typeface="Calibri"/>
                <a:cs typeface="Calibri"/>
                <a:sym typeface="Calibri"/>
              </a:rPr>
              <a:t>Où obtenir un exemple de certificat médical, parfois dénommé formulaire de police.</a:t>
            </a:r>
            <a:endParaRPr/>
          </a:p>
          <a:p>
            <a:pPr indent="-285750" lvl="0" marL="285750" rtl="0" algn="l">
              <a:lnSpc>
                <a:spcPct val="100000"/>
              </a:lnSpc>
              <a:spcBef>
                <a:spcPts val="0"/>
              </a:spcBef>
              <a:spcAft>
                <a:spcPts val="0"/>
              </a:spcAft>
              <a:buClr>
                <a:schemeClr val="dk1"/>
              </a:buClr>
              <a:buSzPts val="1400"/>
              <a:buFont typeface="Arial"/>
              <a:buChar char="•"/>
            </a:pPr>
            <a:r>
              <a:rPr b="1" i="0" lang="fr" sz="1400" cap="none" strike="noStrike">
                <a:solidFill>
                  <a:srgbClr val="000000"/>
                </a:solidFill>
                <a:latin typeface="Calibri"/>
                <a:ea typeface="Calibri"/>
                <a:cs typeface="Calibri"/>
                <a:sym typeface="Calibri"/>
              </a:rPr>
              <a:t>Qui est autorisé à remplir ce document.</a:t>
            </a:r>
            <a:endParaRPr/>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Avoir une </a:t>
            </a:r>
            <a:r>
              <a:rPr b="1" i="0" lang="fr" sz="1400" cap="none" strike="noStrike">
                <a:solidFill>
                  <a:srgbClr val="000000"/>
                </a:solidFill>
                <a:latin typeface="Calibri"/>
                <a:ea typeface="Calibri"/>
                <a:cs typeface="Calibri"/>
                <a:sym typeface="Calibri"/>
              </a:rPr>
              <a:t>discussion </a:t>
            </a:r>
            <a:r>
              <a:rPr b="0" i="0" lang="fr" sz="1400" cap="none" strike="noStrike">
                <a:solidFill>
                  <a:srgbClr val="000000"/>
                </a:solidFill>
                <a:latin typeface="Calibri"/>
                <a:ea typeface="Calibri"/>
                <a:cs typeface="Calibri"/>
                <a:sym typeface="Calibri"/>
              </a:rPr>
              <a:t>avec les participants sur la meilleure manière d’avoir une approche centrée sur la personne survivante et transmettre le certificat avec le consentement de la personne.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prestataires doivent systématiquement proposer un certificat médical à l’ensemble des patients avec une explication claire des risques inhérents à la conservation de ce document si on le trouve en possession de la personne survivante. En fonction de la loi en vigueur dans ce contexte, ce formulaire peut être utilisé à des fins judiciaires, par exemple les demandes de réparation ou d'asile.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Un </a:t>
            </a:r>
            <a:r>
              <a:rPr b="0" i="1" lang="fr" sz="1400" cap="none" strike="noStrike">
                <a:solidFill>
                  <a:srgbClr val="000000"/>
                </a:solidFill>
                <a:latin typeface="Calibri"/>
                <a:ea typeface="Calibri"/>
                <a:cs typeface="Calibri"/>
                <a:sym typeface="Calibri"/>
              </a:rPr>
              <a:t>exemple de formulaire sur le consentement éclairé </a:t>
            </a:r>
            <a:r>
              <a:rPr b="0" i="0" lang="fr" sz="1400" cap="none" strike="noStrike">
                <a:solidFill>
                  <a:srgbClr val="000000"/>
                </a:solidFill>
                <a:latin typeface="Calibri"/>
                <a:ea typeface="Calibri"/>
                <a:cs typeface="Calibri"/>
                <a:sym typeface="Calibri"/>
              </a:rPr>
              <a:t>figure dans les cahier du participant.</a:t>
            </a:r>
            <a:endParaRPr sz="14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31" name="Google Shape;1231;p1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2" name="Google Shape;1232;p10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Examiner les éléments qui doivent être inclus sur le certificat médical. </a:t>
            </a:r>
            <a:r>
              <a:rPr b="1" i="0" lang="fr" sz="1400" cap="none" strike="noStrike">
                <a:solidFill>
                  <a:srgbClr val="000000"/>
                </a:solidFill>
                <a:latin typeface="Calibri"/>
                <a:ea typeface="Calibri"/>
                <a:cs typeface="Calibri"/>
                <a:sym typeface="Calibri"/>
              </a:rPr>
              <a:t>Insister sur le fait qu’il y a des signes cliniques dans moins de 50 % des cas de violence sexuelle. </a:t>
            </a:r>
            <a:r>
              <a:rPr b="0" i="0" lang="fr" sz="1400" cap="none" strike="noStrike">
                <a:solidFill>
                  <a:srgbClr val="000000"/>
                </a:solidFill>
                <a:latin typeface="Calibri"/>
                <a:ea typeface="Calibri"/>
                <a:cs typeface="Calibri"/>
                <a:sym typeface="Calibri"/>
              </a:rPr>
              <a:t>Si l’examen ne montre aucun signe, cela </a:t>
            </a:r>
            <a:r>
              <a:rPr b="1" i="0" lang="fr" sz="1400" cap="none" strike="noStrike">
                <a:solidFill>
                  <a:srgbClr val="000000"/>
                </a:solidFill>
                <a:latin typeface="Calibri"/>
                <a:ea typeface="Calibri"/>
                <a:cs typeface="Calibri"/>
                <a:sym typeface="Calibri"/>
              </a:rPr>
              <a:t>ne</a:t>
            </a:r>
            <a:r>
              <a:rPr b="0" i="0" lang="fr" sz="1400" cap="none" strike="noStrike">
                <a:solidFill>
                  <a:srgbClr val="000000"/>
                </a:solidFill>
                <a:latin typeface="Calibri"/>
                <a:ea typeface="Calibri"/>
                <a:cs typeface="Calibri"/>
                <a:sym typeface="Calibri"/>
              </a:rPr>
              <a:t> signifie </a:t>
            </a:r>
            <a:r>
              <a:rPr b="1" i="0" lang="fr" sz="1400" cap="none" strike="noStrike">
                <a:solidFill>
                  <a:srgbClr val="000000"/>
                </a:solidFill>
                <a:latin typeface="Calibri"/>
                <a:ea typeface="Calibri"/>
                <a:cs typeface="Calibri"/>
                <a:sym typeface="Calibri"/>
              </a:rPr>
              <a:t>pas </a:t>
            </a:r>
            <a:r>
              <a:rPr b="0" i="0" lang="fr" sz="1400" cap="none" strike="noStrike">
                <a:solidFill>
                  <a:srgbClr val="000000"/>
                </a:solidFill>
                <a:latin typeface="Calibri"/>
                <a:ea typeface="Calibri"/>
                <a:cs typeface="Calibri"/>
                <a:sym typeface="Calibri"/>
              </a:rPr>
              <a:t>qu’il n’y a pas eu violence sexuelle.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9" name="Google Shape;1239;p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7" name="Google Shape;1247;p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55" name="Google Shape;1255;p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56" name="Google Shape;1256;p109: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Se préparer :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Rencontrer le procureur</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Parler clairement, éviter d’utiliser des termes médicaux</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Répondre uniquement aux questions, ne pas faire de déclarations sur les questions qui ne relèvent pas de vos compétences</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Clarifier les questions que vous ne comprenez pas</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363" name="Google Shape;363;p11:notes"/>
          <p:cNvSpPr/>
          <p:nvPr>
            <p:ph idx="2" type="sldImg"/>
          </p:nvPr>
        </p:nvSpPr>
        <p:spPr>
          <a:xfrm>
            <a:off x="919163" y="746125"/>
            <a:ext cx="4960937" cy="3721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11:notes"/>
          <p:cNvSpPr txBox="1"/>
          <p:nvPr>
            <p:ph idx="1" type="body"/>
          </p:nvPr>
        </p:nvSpPr>
        <p:spPr>
          <a:xfrm>
            <a:off x="679450" y="4715951"/>
            <a:ext cx="5438775"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Tous les acteurs intervenant dans les situations de crise humanitaire doivent connaître les risques de violence sexuelle et coordonner des activités multisectorielles pour prévenir et protéger les populations touchées, en particulier les femmes, les filles et d'autres populations à risques.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a:t>
            </a:r>
            <a:r>
              <a:rPr b="0" i="0" lang="fr" sz="1200" cap="none" strike="noStrike">
                <a:solidFill>
                  <a:srgbClr val="000000"/>
                </a:solidFill>
                <a:latin typeface="Calibri"/>
                <a:ea typeface="Calibri"/>
                <a:cs typeface="Calibri"/>
                <a:sym typeface="Calibri"/>
              </a:rPr>
              <a:t>aux participants quels sont les exemples de situations qui exposent les femmes et les filles au risque de violence sexuelle? Après que quelques participants ont partagé des exemples, proposer d’autres suggestions y compris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elles sont privées de leurs papiers personnels pour bénéficier de leurs rations alimentaires, de l'aide ou des services essentiels et si elles dépendent des hommes pour leur survie quotidienne.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Quand les hommes (compagnons affectés la crise, membres des communautés hôtes ou acteurs humanitaires) sont les seuls responsables de la distribution d’aliments et d’autres biens essentiels.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elles doivent se déplacer pour rejoindre des points de distribution alimentaire, pour récupérer du bois pour la cuisine et de l’eau sans sécurité ou autre protection.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leurs lieux de couchage ne sont pas verrouillés et protégés ou si l'éclairage est limité.</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les latrines et les installations sanitaires masculines et féminines ne sont pas séparées, si elles ne sont pas dotées de verrous internes ou sont situées dans des zones non sécurisées du camp ou du campement.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Ensuite, demander quels sont les exemples de mesures de protection pour prévenir la violence sexuelle ?</a:t>
            </a:r>
            <a:r>
              <a:rPr b="0" i="0" lang="fr" sz="1200" cap="none" strike="noStrike">
                <a:solidFill>
                  <a:srgbClr val="000000"/>
                </a:solidFill>
                <a:latin typeface="Calibri"/>
                <a:ea typeface="Calibri"/>
                <a:cs typeface="Calibri"/>
                <a:sym typeface="Calibri"/>
              </a:rPr>
              <a:t> Après que quelques participants ont partagé des exemples, proposer d’autres suggestions y compris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Veiller à ce que les latrines et les installations sanitaires soient séparées en fonction du sexe, avec des serrures à l'intérieur.</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Installer un éclairage suffisant dans le camp et dans les établissements de santé.</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Cloisonner les logements ou fournir des tentes familiales pour préserver l'intimité.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Concevoir et localiser les établissements de santé pour améliorer la sécurité physique et être accessibles aux personnes vivant avec un handicap. Cela doit être fait en consultation avec la communauté, en particulier, les femmes, les adolescents, les personnes lesbiennes, gays, bisexuelles, transgenres, queers, en questionnement intersexes et asexuées (LGBTQIA), les personnes vivant avec un handicap, et d’autres personnes marginalisées. </a:t>
            </a:r>
            <a:endParaRPr/>
          </a:p>
          <a:p>
            <a:pPr indent="-171450" lvl="0" marL="171450" rtl="0" algn="l">
              <a:lnSpc>
                <a:spcPct val="100000"/>
              </a:lnSpc>
              <a:spcBef>
                <a:spcPts val="0"/>
              </a:spcBef>
              <a:spcAft>
                <a:spcPts val="0"/>
              </a:spcAft>
              <a:buClr>
                <a:schemeClr val="dk1"/>
              </a:buClr>
              <a:buSzPts val="1200"/>
              <a:buFont typeface="Noto Sans Symbols"/>
              <a:buChar char="▪"/>
            </a:pPr>
            <a:r>
              <a:rPr b="0" i="0" lang="fr" sz="1200" cap="none" strike="noStrike">
                <a:solidFill>
                  <a:srgbClr val="000000"/>
                </a:solidFill>
                <a:latin typeface="Calibri"/>
                <a:ea typeface="Calibri"/>
                <a:cs typeface="Calibri"/>
                <a:sym typeface="Calibri"/>
              </a:rPr>
              <a:t>Veiller à ce que les codes de conduite et les mécanismes de signalement sur l'exploitation et la violence sexuelle (qui garantit la protection des lanceurs d'alerte) soient en place, de même que les mesures d'enquête pour appliquer les codes de conduite et la responsabilisation.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acteurs humanitaires doivent aussi veiller à ce que les femmes, les filles, les hommes et les garçons, dans leur diversité, qui ont été victimes de violence sexuelle bénéficient de soins cliniques et de services psychosociaux, de protection et de soutien dans les plus brefs délais à la suite de l'incident. La violence sexuelle est une épreuve traumatisante qui peut avoir des conséquences graves et négatives à court et long terme, sur le plan physique, psychologique, personnel et social pour les personnes survivantes, et auxquelles il faut remédier. La violence sexuelle réduit la capacité des femmes et des filles et d'autres populations à risques, de participer de façon significative au développement, au maintien de la paix, aux perspectives en matière d'éducation, aux activités économiques. Des familles et communautés entières souffrent lourdement en raison des impacts multidimensionnels de la violence sexuelle. Nous parlerons de la réponse au cours des prochaines sessions.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3" name="Google Shape;1263;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4" name="Google Shape;1264;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2" name="Google Shape;1272;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3" name="Google Shape;1273;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280" name="Google Shape;1280;p1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81" name="Google Shape;1281;p11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fr" sz="1400" cap="none" strike="noStrike">
                <a:solidFill>
                  <a:srgbClr val="000000"/>
                </a:solidFill>
                <a:latin typeface="Calibri"/>
                <a:ea typeface="Calibri"/>
                <a:cs typeface="Calibri"/>
                <a:sym typeface="Calibri"/>
              </a:rPr>
              <a:t>Nous avons abordé les 4 premières étapes de la prise en charge clinique des personnes survivatnes de violence sexuelle. Au cours de cette session, nous allons évoquer l’Étape 5 qui consiste à administrer un traitement et prodiguer des conseils connexes.</a:t>
            </a:r>
            <a:endParaRPr sz="1400"/>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88" name="Google Shape;1288;p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89" name="Google Shape;1289;p11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400" cap="none" strike="noStrike">
                <a:solidFill>
                  <a:srgbClr val="000000"/>
                </a:solidFill>
                <a:latin typeface="Calibri"/>
                <a:ea typeface="Calibri"/>
                <a:cs typeface="Calibri"/>
                <a:sym typeface="Calibri"/>
              </a:rPr>
              <a:t>ACTIVITÉ : S’arrêter ici et demander aux participants de remplir l’encadré 8 du </a:t>
            </a:r>
            <a:r>
              <a:rPr b="1" i="1" lang="fr" sz="1400" cap="none" strike="noStrike">
                <a:solidFill>
                  <a:srgbClr val="000000"/>
                </a:solidFill>
                <a:latin typeface="Calibri"/>
                <a:ea typeface="Calibri"/>
                <a:cs typeface="Calibri"/>
                <a:sym typeface="Calibri"/>
              </a:rPr>
              <a:t>Formulaire sur l</a:t>
            </a:r>
            <a:r>
              <a:rPr b="0" i="1" lang="fr" sz="1400" cap="none" strike="noStrike">
                <a:solidFill>
                  <a:srgbClr val="000000"/>
                </a:solidFill>
                <a:latin typeface="Calibri"/>
                <a:ea typeface="Calibri"/>
                <a:cs typeface="Calibri"/>
                <a:sym typeface="Calibri"/>
              </a:rPr>
              <a:t>’</a:t>
            </a:r>
            <a:r>
              <a:rPr b="1" i="1" lang="fr" sz="1400" cap="none" strike="noStrike">
                <a:solidFill>
                  <a:srgbClr val="000000"/>
                </a:solidFill>
                <a:latin typeface="Calibri"/>
                <a:ea typeface="Calibri"/>
                <a:cs typeface="Calibri"/>
                <a:sym typeface="Calibri"/>
              </a:rPr>
              <a:t>historique</a:t>
            </a:r>
            <a:r>
              <a:rPr b="1" i="0" lang="fr" sz="1400" cap="none" strike="noStrike">
                <a:solidFill>
                  <a:srgbClr val="000000"/>
                </a:solidFill>
                <a:latin typeface="Calibri"/>
                <a:ea typeface="Calibri"/>
                <a:cs typeface="Calibri"/>
                <a:sym typeface="Calibri"/>
              </a:rPr>
              <a:t> et l’examen pour y noter le traitement qui doit être prescrit au/à la patient.e de l’étude de cas précédente. </a:t>
            </a:r>
            <a:r>
              <a:rPr b="0" i="0" lang="fr" sz="1400" cap="none" strike="noStrike">
                <a:solidFill>
                  <a:srgbClr val="000000"/>
                </a:solidFill>
                <a:latin typeface="Calibri"/>
                <a:ea typeface="Calibri"/>
                <a:cs typeface="Calibri"/>
                <a:sym typeface="Calibri"/>
              </a:rPr>
              <a:t>Les points deux à cinq vont apparaître une après avoir tabulé pour avancer dans la présentation. Avancer quand l’activité est terminée.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Noter que le traitement peut être entamé sans examen si c'est le choix du/de la patiente. Traiter les complications graves en premier lieu et les orienter vers des établissements de santé de niveau supérieur, le cas échéant.</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1296" name="Google Shape;1296;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7" name="Google Shape;1297;p114: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La prophylaxie post-exposition (PPE) pour l’infection au VIH doit être entamée dès que possible et jusqu’à 72 heures après une exposition éventuelle au VIH. Il y a un risque de transmission du VIH s’il y a une exposition à du sang ou à du sperme par un rapport vaginal, anal ou oral ou par les blessures et/ou les membranes muqueuses.</a:t>
            </a:r>
            <a:endParaRPr/>
          </a:p>
          <a:p>
            <a:pPr indent="-285750" lvl="0" marL="285750" marR="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Une combinaison de deux médicaments constituent le pilier du traitement PPE. Si vous n’avez aucun autre médicament antirétroviral (ARV), le pilier de deux médiaments est lui-même considéré comme efficace et acceptable. </a:t>
            </a:r>
            <a:endParaRPr/>
          </a:p>
          <a:p>
            <a:pPr indent="-285750" lvl="0" marL="285750" marR="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Cependant, un traitement de trois médicaments est préférable. Le choix d’un troisième médicament est souvent guidé par le coût, la disponibilité et les préférences. </a:t>
            </a:r>
            <a:r>
              <a:rPr b="1" i="0" lang="fr" sz="1400" cap="none" strike="noStrike">
                <a:solidFill>
                  <a:srgbClr val="000000"/>
                </a:solidFill>
                <a:latin typeface="Calibri"/>
                <a:ea typeface="Calibri"/>
                <a:cs typeface="Calibri"/>
                <a:sym typeface="Calibri"/>
              </a:rPr>
              <a:t>L’OMS recommande la prise de dolutégravir 50 mg par jour comme troisième médicament à privilégier pour la PPE au VIH.</a:t>
            </a:r>
            <a:endParaRPr b="1" sz="14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Note : Adapter ces diapositives en fonction du protocole PPE utilisé dans ce contexte.</a:t>
            </a:r>
            <a:endParaRPr b="1"/>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PPE pour l’infection au VIH doit être entamée dès que possible et jusqu’à 72 heures après une exposition éventuelle au VIH. L’OMS recommande une thérapie combinée de 28 jours. La grossesse n'est pas une contre-indication pour la PPE. Informer les femmes qui sont enceintes de moins de 12 semaines que les éventuels effets du médicament sur le foetus ne sont pas connus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Directives de l’OMS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a:t>
            </a:r>
            <a:r>
              <a:rPr b="0" i="1" lang="fr" sz="1200" cap="none" strike="noStrike">
                <a:solidFill>
                  <a:srgbClr val="000000"/>
                </a:solidFill>
                <a:latin typeface="Calibri"/>
                <a:ea typeface="Calibri"/>
                <a:cs typeface="Calibri"/>
                <a:sym typeface="Calibri"/>
              </a:rPr>
              <a:t>traitement recommandé privilégié </a:t>
            </a:r>
            <a:r>
              <a:rPr b="0" i="0" lang="fr" sz="1200" cap="none" strike="noStrike">
                <a:solidFill>
                  <a:srgbClr val="000000"/>
                </a:solidFill>
                <a:latin typeface="Calibri"/>
                <a:ea typeface="Calibri"/>
                <a:cs typeface="Calibri"/>
                <a:sym typeface="Calibri"/>
              </a:rPr>
              <a:t>pour les adultes et les adolescents est le </a:t>
            </a:r>
            <a:r>
              <a:rPr b="0" i="1" lang="fr" sz="1200" cap="none" strike="noStrike">
                <a:solidFill>
                  <a:srgbClr val="000000"/>
                </a:solidFill>
                <a:latin typeface="Calibri"/>
                <a:ea typeface="Calibri"/>
                <a:cs typeface="Calibri"/>
                <a:sym typeface="Calibri"/>
              </a:rPr>
              <a:t>ténofivir (TDF) 300 mg + lamuvidine (3TC) 300 mg une fois par jour</a:t>
            </a:r>
            <a:r>
              <a:rPr b="0" i="0" lang="fr" sz="1200" cap="none" strike="noStrike">
                <a:solidFill>
                  <a:srgbClr val="000000"/>
                </a:solidFill>
                <a:latin typeface="Calibri"/>
                <a:ea typeface="Calibri"/>
                <a:cs typeface="Calibri"/>
                <a:sym typeface="Calibri"/>
              </a:rPr>
              <a:t>. Il s’agit d’un changement par rapport au traitement précédent de </a:t>
            </a:r>
            <a:r>
              <a:rPr b="0" i="1" lang="fr" sz="1200" cap="none" strike="noStrike">
                <a:solidFill>
                  <a:srgbClr val="000000"/>
                </a:solidFill>
                <a:latin typeface="Calibri"/>
                <a:ea typeface="Calibri"/>
                <a:cs typeface="Calibri"/>
                <a:sym typeface="Calibri"/>
              </a:rPr>
              <a:t>zidovudine 300 mg (ATZ) + lamivudine 150 mg (3TC) </a:t>
            </a:r>
            <a:r>
              <a:rPr b="0" i="0" lang="fr" sz="1200" cap="none" strike="noStrike">
                <a:solidFill>
                  <a:srgbClr val="000000"/>
                </a:solidFill>
                <a:latin typeface="Calibri"/>
                <a:ea typeface="Calibri"/>
                <a:cs typeface="Calibri"/>
                <a:sym typeface="Calibri"/>
              </a:rPr>
              <a:t>car il y a un risque moindre d’interruption du traitement en raison des effets secondaires lors de l’utilisation du TDF.</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i="1" lang="fr" sz="1200" cap="none" strike="noStrike">
                <a:solidFill>
                  <a:srgbClr val="000000"/>
                </a:solidFill>
                <a:latin typeface="Calibri"/>
                <a:ea typeface="Calibri"/>
                <a:cs typeface="Calibri"/>
                <a:sym typeface="Calibri"/>
              </a:rPr>
              <a:t>Le dolutégravir 50 mg ou l’atazanavir/ritonavir (ATV/r) ou le lopinavir/ritonavir (LPV/r) </a:t>
            </a:r>
            <a:r>
              <a:rPr b="1" i="0" lang="fr" sz="1200" cap="none" strike="noStrike">
                <a:solidFill>
                  <a:srgbClr val="000000"/>
                </a:solidFill>
                <a:latin typeface="Calibri"/>
                <a:ea typeface="Calibri"/>
                <a:cs typeface="Calibri"/>
                <a:sym typeface="Calibri"/>
              </a:rPr>
              <a:t>peuvent être utilisés comme troisième médicament chez les adultes et les adolescent.e.s</a:t>
            </a:r>
            <a:r>
              <a:rPr b="1" i="1" lang="fr" sz="1200" cap="none" strike="noStrike">
                <a:solidFill>
                  <a:srgbClr val="000000"/>
                </a:solidFill>
                <a:latin typeface="Calibri"/>
                <a:ea typeface="Calibri"/>
                <a:cs typeface="Calibri"/>
                <a:sym typeface="Calibri"/>
              </a:rPr>
              <a:t>.</a:t>
            </a:r>
            <a:r>
              <a:rPr b="1" i="0" lang="fr" sz="1200" cap="none" strike="noStrike">
                <a:solidFill>
                  <a:srgbClr val="000000"/>
                </a:solidFill>
                <a:latin typeface="Calibri"/>
                <a:ea typeface="Calibri"/>
                <a:cs typeface="Calibri"/>
                <a:sym typeface="Calibri"/>
              </a:rPr>
              <a:t> L’ATV/r est utilisé une fois par jour, et il fait partie des kits de SR.</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Pour les enfants, le pilier est AZT+3TC. Le troisième médicament privilégié est le LPV/r.</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Du fait des préoccupations relatives aux effets indésirables graves, il est vivement déconseillé d’utiliser de la névirapine pour la prophylaxie post-exposition chez les enfants de plus de 2 ans.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05" name="Google Shape;1305;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1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3" name="Google Shape;1313;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Avant 2016, le kit de SR 3 et le supplément « PPE patient » du Kit sanitaire d’urgence interorganisations contenait seulement le pilier AZ+3TC pour les adultes et les enfants.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ARV des kits sont mis à jour pour avoir le TDF+3TC comme pilier, le ATV/r comme troisième médicament pour les adultes et les adolescents.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 kit contiendra le pilier AZT+3TC et LPV/r comme troisième médicament dans les formules destinées aux enfants, comme indiqué sur cette diapositive.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Vous pouvez utiliser les médicaments du pilier AZT+3TC. Ils peuvent être utilisés si aucun autre ARV est disponible.</a:t>
            </a:r>
            <a:endParaRPr/>
          </a:p>
        </p:txBody>
      </p:sp>
      <p:sp>
        <p:nvSpPr>
          <p:cNvPr id="1314" name="Google Shape;1314;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p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2" name="Google Shape;1322;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Effets secondaires</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respect du traitement est un élément important de l’administration de la PPE car il doit être pris une fois ou deux fois par jour pendant 28 jours Discuter des points suivants avec le/la patient.e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 est important de se souvenir de prendre chaque dose. Il peut être utile de prendre un traitement au même moment chaque jour, par exemple, lors du petit-déjeuner et/ou du dîner (en fonction de la fréquence du dosage) ou de recevoir des rappels ou des messages planifiés via un téléphone mobile, provenant d’un membre de la famille ou d’un.e ami.e. La prise de comprimés à des intervalles réguliers garantit que le niveau du médicament dans le sang reste à peu près le même.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Certains médicaments PPE peuvent être pris avec des médicaments.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En cas de dose manquée : </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Avec un traitement une fois par jour, si le/la patient.e oublie de prendre le médicament à temps, il doit être pris si le retard est de moins de 12 heures. Si le retard est de plus de 12 heures, le/la patient.e doit attendre et prendre la dose suivante à l’heure normale.  </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Avec les traitements à prendre deux fois par jour, si une dose est manquée, le/la patient.e ne doit pas prendre deux doses au même moment.</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Le/la patient.e doit retourner au centre de santé si les effets secondaires subis ne disparaissent pas au bout de quelques jours, s’il/si elle est dans l’incapacité de prendre des médicaments conformément à la prescription, ou en cas d’autres problèmes.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Même si les nausées, les vomissements et le maux de tête sont des effets secondaires inhabituels et pas très graves, ils peuvent compromettre le respect du traitement. Informer le/la patient.e qu’ils peuvent survenir et insister sur l’importance de poursuivre le traitement.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L’atazanavir (ATV) peut causer une jaunisse. Cela n’est pas dû à une hépatite et le médicament peut être continué.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y a un risque potentiel de poussée de l’hépatite chez les personnes infectées avec l’hépatite B une fois que le TDF ou le 3TC contenant une prophylaxie post-exposition </a:t>
            </a:r>
            <a:r>
              <a:rPr b="0" i="1" lang="fr" sz="1200" cap="none" strike="noStrike">
                <a:solidFill>
                  <a:srgbClr val="000000"/>
                </a:solidFill>
                <a:latin typeface="Calibri"/>
                <a:ea typeface="Calibri"/>
                <a:cs typeface="Calibri"/>
                <a:sym typeface="Calibri"/>
              </a:rPr>
              <a:t>sont interrompus.</a:t>
            </a:r>
            <a:r>
              <a:rPr b="0" i="0" lang="fr" sz="1200" cap="none" strike="noStrike">
                <a:solidFill>
                  <a:srgbClr val="000000"/>
                </a:solidFill>
                <a:latin typeface="Calibri"/>
                <a:ea typeface="Calibri"/>
                <a:cs typeface="Calibri"/>
                <a:sym typeface="Calibri"/>
              </a:rPr>
              <a:t> Dans ce cas, orienter pour la prise en charge de l’hépatite si possible.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u="none" strike="noStrike">
                <a:solidFill>
                  <a:schemeClr val="dk1"/>
                </a:solidFill>
                <a:latin typeface="Calibri"/>
                <a:ea typeface="Calibri"/>
                <a:cs typeface="Calibri"/>
                <a:sym typeface="Calibri"/>
              </a:rPr>
              <a:t> </a:t>
            </a:r>
            <a:endParaRPr/>
          </a:p>
        </p:txBody>
      </p:sp>
      <p:sp>
        <p:nvSpPr>
          <p:cNvPr id="1323" name="Google Shape;1323;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1331" name="Google Shape;1331;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2" name="Google Shape;1332;p118: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Times New Roman"/>
                <a:ea typeface="Times New Roman"/>
                <a:cs typeface="Times New Roman"/>
                <a:sym typeface="Times New Roman"/>
              </a:rPr>
              <a:t>Les conseils et le dépistage volontaire du VIH </a:t>
            </a:r>
            <a:r>
              <a:rPr b="0" i="0" lang="fr" sz="1200" cap="none" strike="noStrike">
                <a:solidFill>
                  <a:srgbClr val="000000"/>
                </a:solidFill>
                <a:latin typeface="Calibri"/>
                <a:ea typeface="Calibri"/>
                <a:cs typeface="Calibri"/>
                <a:sym typeface="Calibri"/>
              </a:rPr>
              <a:t>au départ, sont recommandés</a:t>
            </a:r>
            <a:r>
              <a:rPr b="1" i="0" lang="fr" sz="1200" cap="none" strike="noStrike">
                <a:solidFill>
                  <a:srgbClr val="000000"/>
                </a:solidFill>
                <a:latin typeface="Calibri"/>
                <a:ea typeface="Calibri"/>
                <a:cs typeface="Calibri"/>
                <a:sym typeface="Calibri"/>
              </a:rPr>
              <a:t> mais ils NE sont PAS exigés</a:t>
            </a:r>
            <a:r>
              <a:rPr b="0" i="0" lang="fr" sz="1200" cap="none" strike="noStrike">
                <a:solidFill>
                  <a:srgbClr val="000000"/>
                </a:solidFill>
                <a:latin typeface="Calibri"/>
                <a:ea typeface="Calibri"/>
                <a:cs typeface="Calibri"/>
                <a:sym typeface="Calibri"/>
              </a:rPr>
              <a:t> pour commencer la PPE.</a:t>
            </a:r>
            <a:endParaRPr/>
          </a:p>
          <a:p>
            <a:pPr indent="0" lvl="0" marL="0" rtl="0" algn="l">
              <a:lnSpc>
                <a:spcPct val="100000"/>
              </a:lnSpc>
              <a:spcBef>
                <a:spcPts val="0"/>
              </a:spcBef>
              <a:spcAft>
                <a:spcPts val="0"/>
              </a:spcAft>
              <a:buSzPts val="1400"/>
              <a:buNone/>
            </a:pPr>
            <a:r>
              <a:t/>
            </a:r>
            <a:endParaRPr b="1"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Si indiqué, </a:t>
            </a:r>
            <a:r>
              <a:rPr b="1" i="0" lang="fr" sz="1200" cap="none" strike="noStrike">
                <a:solidFill>
                  <a:srgbClr val="000000"/>
                </a:solidFill>
                <a:latin typeface="Calibri"/>
                <a:ea typeface="Calibri"/>
                <a:cs typeface="Calibri"/>
                <a:sym typeface="Calibri"/>
              </a:rPr>
              <a:t>commencer la PPE dès que possible</a:t>
            </a:r>
            <a:r>
              <a:rPr b="0" i="0" lang="fr" sz="1200" cap="none" strike="noStrike">
                <a:solidFill>
                  <a:srgbClr val="000000"/>
                </a:solidFill>
                <a:latin typeface="Calibri"/>
                <a:ea typeface="Calibri"/>
                <a:cs typeface="Calibri"/>
                <a:sym typeface="Calibri"/>
              </a:rPr>
              <a:t> dans les 72 premières heures. Le plus tôt sera le mieux. Si un test de dépistage du VIH a été effectué, ne PAS attendre le résultat du test avant de commencer la PPE.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Si le test de dépistage du VIH n’était pas acceptable ou possible lors de la première visite, les conseils et les tests de dépistage volontaires peuvent être de nouveau proposés pendant la prochaine visite de suivi. Les conseils et dépistage volontaires </a:t>
            </a:r>
            <a:r>
              <a:rPr b="0" i="0" lang="fr" sz="1200" cap="none" strike="noStrike">
                <a:solidFill>
                  <a:srgbClr val="000000"/>
                </a:solidFill>
                <a:latin typeface="Times New Roman"/>
                <a:ea typeface="Times New Roman"/>
                <a:cs typeface="Times New Roman"/>
                <a:sym typeface="Times New Roman"/>
              </a:rPr>
              <a:t>du VIH peuvent être prodigués à tout moment après avoir commencé la PPE.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Parmi les avantages du fait de connaître le statut VIH figurent :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Le fait d’éviter la PPE inutile si le/la patient.e est séropositif/ve.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Le fait d’autoriser une orientation adaptée pour un traitement et des soins si le VIH est diagnostiqué.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La confirmation du statut séronégatif peut motiver la personne survivante à respecter la PPE.</a:t>
            </a:r>
            <a:endParaRPr/>
          </a:p>
          <a:p>
            <a:pPr indent="0" lvl="0" marL="0" rtl="0" algn="l">
              <a:lnSpc>
                <a:spcPct val="100000"/>
              </a:lnSpc>
              <a:spcBef>
                <a:spcPts val="0"/>
              </a:spcBef>
              <a:spcAft>
                <a:spcPts val="0"/>
              </a:spcAft>
              <a:buSzPts val="1400"/>
              <a:buNone/>
            </a:pPr>
            <a:r>
              <a:t/>
            </a:r>
            <a:endParaRPr sz="2500"/>
          </a:p>
          <a:p>
            <a:pPr indent="0" lvl="0" marL="0" rtl="0" algn="l">
              <a:lnSpc>
                <a:spcPct val="100000"/>
              </a:lnSpc>
              <a:spcBef>
                <a:spcPts val="0"/>
              </a:spcBef>
              <a:spcAft>
                <a:spcPts val="0"/>
              </a:spcAft>
              <a:buSzPts val="1400"/>
              <a:buNone/>
            </a:pPr>
            <a:r>
              <a:rPr b="1" i="0" lang="fr" sz="1200" cap="none" strike="noStrike">
                <a:solidFill>
                  <a:srgbClr val="000000"/>
                </a:solidFill>
                <a:latin typeface="Times New Roman"/>
                <a:ea typeface="Times New Roman"/>
                <a:cs typeface="Times New Roman"/>
                <a:sym typeface="Times New Roman"/>
              </a:rPr>
              <a:t>Prescription : </a:t>
            </a:r>
            <a:r>
              <a:rPr b="0" i="0" lang="fr" sz="1200" cap="none" strike="noStrike">
                <a:solidFill>
                  <a:srgbClr val="000000"/>
                </a:solidFill>
                <a:latin typeface="Times New Roman"/>
                <a:ea typeface="Times New Roman"/>
                <a:cs typeface="Times New Roman"/>
                <a:sym typeface="Times New Roman"/>
              </a:rPr>
              <a:t>Pour améliorer l’adoption et l’exécution de la PPE, l’OMS recommande de fournir l’intégralité du traitement de 28 jours lors de la première visite, plutôt que de faire revenir les patients plusieurs fois pour des prescriptions.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Times New Roman"/>
                <a:ea typeface="Times New Roman"/>
                <a:cs typeface="Times New Roman"/>
                <a:sym typeface="Times New Roman"/>
              </a:rPr>
              <a:t>Appui au respect du traitement : </a:t>
            </a:r>
            <a:r>
              <a:rPr b="0" i="0" lang="fr" sz="1200" cap="none" strike="noStrike">
                <a:solidFill>
                  <a:srgbClr val="000000"/>
                </a:solidFill>
                <a:latin typeface="Times New Roman"/>
                <a:ea typeface="Times New Roman"/>
                <a:cs typeface="Times New Roman"/>
                <a:sym typeface="Times New Roman"/>
              </a:rPr>
              <a:t>L’e</a:t>
            </a:r>
            <a:r>
              <a:rPr b="0" i="0" lang="fr" sz="1200" cap="none" strike="noStrike">
                <a:solidFill>
                  <a:srgbClr val="000000"/>
                </a:solidFill>
                <a:latin typeface="Calibri"/>
                <a:ea typeface="Calibri"/>
                <a:cs typeface="Calibri"/>
                <a:sym typeface="Calibri"/>
              </a:rPr>
              <a:t>fficacité de la PPE dépend des hauts niveaux d’adhésion et de réussite du traitement prescrit. </a:t>
            </a:r>
            <a:r>
              <a:rPr b="0" i="0" lang="fr" sz="1200" cap="none" strike="noStrike">
                <a:solidFill>
                  <a:srgbClr val="000000"/>
                </a:solidFill>
                <a:latin typeface="Times New Roman"/>
                <a:ea typeface="Times New Roman"/>
                <a:cs typeface="Times New Roman"/>
                <a:sym typeface="Times New Roman"/>
              </a:rPr>
              <a:t>Pour améliorer les taux de d’adhésion et de réussite, proposer des conseils en matière d’adhésion aux traitements.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1339" name="Google Shape;1339;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0" name="Google Shape;1340;p119: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Cette diapositive est cachée. Elle peut être utilisée en cas de soucis par rapport à l’administration de la PPE sans connaître le résultat d’un test de dépistage du VIH.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L’administration de la PPE à une personne séropositive ne suppose ni avantage ni inconvénient. Il n’y aura pas de changement dans l’évolution naturelle de l’infection.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résistance du VIH du/de la patient.e est possible après la PPE. Cependant, elle sera limitée, et à moins que le/la patient.e accède à un programme de traitement dans les 6 mois, les copies du virus résistant seront dépassées par les copies non-résistantes.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100"/>
              <a:buFont typeface="Calibri"/>
              <a:buNone/>
            </a:pPr>
            <a:r>
              <a:t/>
            </a:r>
            <a:endParaRPr sz="11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374" name="Google Shape;37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La violence basée sur le genre (VBG)</a:t>
            </a:r>
            <a:r>
              <a:rPr b="0" i="0" lang="fr" sz="1200" cap="none" strike="noStrike">
                <a:solidFill>
                  <a:srgbClr val="000000"/>
                </a:solidFill>
                <a:latin typeface="Calibri"/>
                <a:ea typeface="Calibri"/>
                <a:cs typeface="Calibri"/>
                <a:sym typeface="Calibri"/>
              </a:rPr>
              <a:t> est un terme générique pour tout acte préjudiciable commis contre la volonté d'une personne et qui s'appuie sur des différences entre les hommes et les femmes, attribuées par la société (genre) Elle inclut des actes qui infligent des blessures physiques, sexuelles ou mentales ou des souffrances, des menaces de tels actes, la coercition et d'autres privations de liberté. Ces actes peuvent survenir en public ou en privé.</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terme « violence basée sur le genre » (également dénommée « violence sexuelle et basée sur le genre ») met en avant la dimension de la notion de genre dans ce type d’actes. En d'autres termes, ce terme souligne le lien entre le statut d'infériorité des femmes dans la société et leur vulnérabilité croissante à l'égard de la violence. Les femmes et les filles sont les plus touchées par la VBG et par conséquent, le terme de « violence basée sur le genre » est souvent utilisé de façon interchangeable avec le terme de « violence contre les femmes ». Cependant, les hommes et les garçons  peuvent également être victimes de violence basée sur le genre ou sexuelle, en particulier lorsqu'ils sont soumis à des tourtures, détentions ou à une participation forcée à des conflits en tant qu'enfants-soldats. De plus, le terme VBG peut également être utilisé pour faire référence à la violence ciblant les personnes LGBTQIA qui sont exposées à des risques car elles sont perçues comme défiant les normes relatives au genre de la société, que l'on dénomme également non conformes au genre. </a:t>
            </a:r>
            <a:endParaRPr/>
          </a:p>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8" name="Google Shape;1348;p1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diapositive est cachée à moins qu’il y ait des questions sur le risque de transmission du VIH.</a:t>
            </a:r>
            <a:endParaRPr/>
          </a:p>
        </p:txBody>
      </p:sp>
      <p:sp>
        <p:nvSpPr>
          <p:cNvPr id="1349" name="Google Shape;1349;p1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1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6" name="Google Shape;1356;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Discuter avec la personne survivante de la question de savoir si la PPE est adaptée dans sa situation. Il arrive souvent que le risque de transmission du VIH soit accru pour les personnes survivantes de violence sexuelle car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 y a eu plusieurs agresseurs.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L’agresseur est inconnu ou son statut VIH est inconnu.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L’agression sexuelle a été violente, elle a entraîné des lacérations dans la zone génitale ou d’autres blessures.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pénétration anale est fréquente.</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Préciser que la PPE limite les possibilités de devenir séropositif, mais elle n’est pas efficace à 100 %. </a:t>
            </a:r>
            <a:endParaRPr/>
          </a:p>
        </p:txBody>
      </p:sp>
      <p:sp>
        <p:nvSpPr>
          <p:cNvPr id="1357" name="Google Shape;1357;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64" name="Google Shape;1364;p1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65" name="Google Shape;1365;p12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La contraception d’urgence (CU) doit être fournie et utilisée dans les 120 heures (5 jours) après l’agression sexuelle, car elle peut aider à éviter la grossesse - bien qu’elle soit dans la plupart des cas efficace immédiatement et dans les 72 premières heures (3 jours) après l’incident. Si possible, faire un test de grossesse pour évaluer une grossesse préexistante.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Vérifier l’historique menstruel de la patiente pour exclure une grossesse préexistante. Si les tests de grossesse sont disponibles, ils peuvent être utilisés si besoin.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En cas de grossesse préexistante, elle n’est pas la conséquence de la violence sexuelle. Il peut s’agir d’une grossesse désirée. Prodiguer des conseils et orienter la patiente vers les soins prénatals dès que possible. La patiente est exposée au risque de complications liées à la grossesse (fausse-couche, infections, travail prématuré, etc.).</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une grossesse est manquée et des pilules contraceptives d’urgence sont prises, cela NE portera PAS préjudice à la grossesse.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existe trois traitements possibles qui peuvent servir de contraception d’urgence. </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Les pilules de progestérone seule - lévonorgestrel 1,5 mg ou une dose d’ulipristal 30 mg sont les méthodes privilégiées : elles sont plus efficaces et impliquent moins d’effets secondaires.</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Les contraceptifs oraux combinés - éthinylestradiol 100 mcg + lévonorgestrel 0,5 mg, deux doses à 12 heures d’intervalle. Il s’agit de la méthode Yuzpe.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n’y a pas de contre-indications à l’utilisation des pilules contraceptives d’urgence. Elles peuvent être prises en même temps que la PPE et les médicaments contre les IST.</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L’insertion d’un dispositif intrautérin en cuivre (DIU-Cu) pour la contraception est aussi plus efficace (99 %) pour prévenir la grossesse après une agression. Les prestataires doivent être formés à l’insertion du DIU.</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DIU est contre-indiqué en cas de une grossesse préexistante. Si un DIU est inséré, alors il faut assurer un traitement complet contre les IST.</a:t>
            </a:r>
            <a:endParaRPr b="1" sz="14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2" name="Google Shape;1372;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Fournir des tests de grossesse au moment de la première présentation, mais ne pas refuser la CU si elle n’est pas disponible.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Fournir des tests de grossesse supplémentaires lors des visites de suivi à 2 semaines et 1 mois.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Fournir des informations précises sur les options en matière de grossesse, notamment la poursuite de la grossesse et les responsabilités parentales, la poursuite de la grossesse et le fait de confier l'enfant à l'adoption et le recours à l’avortement, le cas échéant, et des conseils objectifs pour faciliter la prise de décision éclairée.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la personne survivante est enceinte des suites d'un acte de violence sexuelle et si un avortement est souhaité, fournir des soins liés à l'avortement sans risques et orienter vers un service compétent pour ces soins, dans les limites prévues par la loi.</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personnes survivantes peuvent recourir à des soins post-viol à tout moment après l’agression. Celles qui se présentent en étant enceintes à tout âge gestationnel en raison d'un acte de violence sexuelle, doivent obtenir des informations sur toutes les options qui s'offrent à elles, notamment les soins liés à l'avortement sans risques ou une orientation vers un service compétent pour ces soins, dans les limites prévues par la loi.</a:t>
            </a:r>
            <a:endParaRPr/>
          </a:p>
        </p:txBody>
      </p:sp>
      <p:sp>
        <p:nvSpPr>
          <p:cNvPr id="1373" name="Google Shape;1373;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80" name="Google Shape;1380;p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81" name="Google Shape;1381;p124: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Note :</a:t>
            </a:r>
            <a:r>
              <a:rPr b="0" i="0" lang="fr" sz="1200" cap="none" strike="noStrike">
                <a:solidFill>
                  <a:srgbClr val="000000"/>
                </a:solidFill>
                <a:latin typeface="Calibri"/>
                <a:ea typeface="Calibri"/>
                <a:cs typeface="Calibri"/>
                <a:sym typeface="Calibri"/>
              </a:rPr>
              <a:t> Trouver les protocoles locaux de traitement des IST avant la formation. Discuter du protocole national de traitement ou des antibiotiques que contient le kit de SR3.</a:t>
            </a:r>
            <a:endParaRPr/>
          </a:p>
          <a:p>
            <a:pPr indent="0" lvl="0" marL="0" rtl="0" algn="l">
              <a:lnSpc>
                <a:spcPct val="100000"/>
              </a:lnSpc>
              <a:spcBef>
                <a:spcPts val="0"/>
              </a:spcBef>
              <a:spcAft>
                <a:spcPts val="0"/>
              </a:spcAft>
              <a:buSzPts val="1400"/>
              <a:buNone/>
            </a:pPr>
            <a:r>
              <a:t/>
            </a:r>
            <a:endParaRPr b="1"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Les directives de l’OMS pour le traitement des IST peuvent changer - veuillez adapter la diapositive le cas échéant.</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survivantes de violence sexuelle doivent se faire administrer des antibiotiques pour prévenir et traiter les infections sexuellement transmissibles (IST—chlamydia, gonorrhée, trichomonas et syphilis—la première fois qu’elles sont examinées.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n’y a pas de raison de faire un test de dépistage des IST avant de proposer un traitement. La durée d’incubation des IST est souvent de plusieurs semaines et il n’y a pas de tests de diagnostic disponible au niveau des points de soins pour la plupart des IST.</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Prescrire le traitement antibiotique oral efficace le plus court disponible dans le protocole local ou national ou utiliser les antibiotiques du kit de SR 3. Par exemple : 400 mg de céfixime pour la gonorrhée + 1g d’azithromycine pour la syphilis et le chlamydia. Il est de plus en plus prouvé qu’un gramme d’azithromycine empêchera l’incubation de la syphilis et du chlamydia.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 faut savoir que les patientes qui sont enceintes ou qui ont des allergies connues ne doivent pas prendre certains antibiotiques ; suivre le protocole de traitement en conséquence.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ceftriaxone et la céfixime sont contre-indiquées chez les patientes allergiques à la pénicilline (allergie croisée aux céphalosporines dans 5-10 % des cas).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Aucune contre-indication pour les céphalosporines et l’azithromycine pour les patientes qui sont enceintes et qui allaitent.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Pour celles qui sont enceintes et qui allaitent, le tinidazole ou le métronidazole doivent être divisés en plus petites doses.</a:t>
            </a:r>
            <a:endParaRPr/>
          </a:p>
          <a:p>
            <a:pPr indent="-171450" lvl="0" marL="171450" rtl="0" algn="l">
              <a:lnSpc>
                <a:spcPct val="100000"/>
              </a:lnSpc>
              <a:spcBef>
                <a:spcPts val="0"/>
              </a:spcBef>
              <a:spcAft>
                <a:spcPts val="0"/>
              </a:spcAft>
              <a:buClr>
                <a:schemeClr val="dk1"/>
              </a:buClr>
              <a:buSzPts val="1200"/>
              <a:buFont typeface="Arial"/>
              <a:buChar char="•"/>
            </a:pPr>
            <a:r>
              <a:rPr b="1" i="0" lang="fr" sz="1200" cap="none" strike="noStrike">
                <a:solidFill>
                  <a:srgbClr val="000000"/>
                </a:solidFill>
                <a:latin typeface="Calibri"/>
                <a:ea typeface="Calibri"/>
                <a:cs typeface="Calibri"/>
                <a:sym typeface="Calibri"/>
              </a:rPr>
              <a:t>La PPE est prioritaire. </a:t>
            </a:r>
            <a:r>
              <a:rPr b="0" i="0" lang="fr" sz="1200" cap="none" strike="noStrike">
                <a:solidFill>
                  <a:srgbClr val="000000"/>
                </a:solidFill>
                <a:latin typeface="Calibri"/>
                <a:ea typeface="Calibri"/>
                <a:cs typeface="Calibri"/>
                <a:sym typeface="Calibri"/>
              </a:rPr>
              <a:t>Si le/la patient.e vomit dans les 2 heures suivant l’administration du traitement, la dose doit être répétée.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Dire aux patientes qui prennent une CU et la PPE, de prendre des médicaments contre les IST avec le prochain repas pour éviter la nausée.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les antibiotiques ne sont pas tolérés le premier jour avec la PPE et la CU, penser à retarder le traitement contre les IST pendant quelques heures ou jours.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p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8" name="Google Shape;1388;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En fonction du contexte, la transmission de l’hépatite B suivant une agression sexuelle peut être plus courante que la transmission du VIH. Demander à la personne survivante si elle a été vaccinée contre l’hépatite B. Si elle n’en est pas sûre, faire le test de dépistage si possible. Si elle est déjà immunisée, une autre vaccination n’est pas nécessaire. Si le test pas possible, proposer la vaccin ou orienter pour une vaccination. Utiliser le type de vaccin, le dosage et le calendrier vaccinal disponible dans votre zone. La personne survivante doit recevoir la première dose dans les 14 jours qui suivent l’agression. Le vaccin contre l’hépatite B est sans danger pendant la grossesse et chez les personnes atteintes d’hépatite chronique ou chez qui la présence d’une infection antérieure à l’hépatite B a été détectée. Il peut être administré en même temps que l’anatoxine tétanique.  Un total de 3 doses est nécessaire, la seconde dose  doit être administrée 4 semaines après la première et la troisième, 8 semaines après la seconde.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Envisager de fournir un vaccin contre le VPH à toute personne âgée de 26 ans moins, sauf si la victime a déjà été vaccinée. Dans la plupart des cas, un total de 3 doses doivent être administrées sur une période de 6 mois. </a:t>
            </a:r>
            <a:endParaRPr sz="1400"/>
          </a:p>
          <a:p>
            <a:pPr indent="0" lvl="0" marL="0" rtl="0" algn="l">
              <a:lnSpc>
                <a:spcPct val="100000"/>
              </a:lnSpc>
              <a:spcBef>
                <a:spcPts val="0"/>
              </a:spcBef>
              <a:spcAft>
                <a:spcPts val="0"/>
              </a:spcAft>
              <a:buSzPts val="1400"/>
              <a:buNone/>
            </a:pPr>
            <a:r>
              <a:t/>
            </a:r>
            <a:endParaRPr b="1"/>
          </a:p>
        </p:txBody>
      </p:sp>
      <p:sp>
        <p:nvSpPr>
          <p:cNvPr id="1389" name="Google Shape;1389;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p1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96" name="Google Shape;1396;p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97" name="Google Shape;1397;p12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personnes survivantes qui se présentent avec des blessures graves peuvent souvent être traitées sur le site. Nettoyer toute ouverture, coupure et écorchure et suturer les plaies propres sous 24 heures. Ne pas faire de points de suture sur des plaies sales. Envisager un traitement par antibiotiques et analgésiques adapté en cas d'importantes lésions sales.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Administrer une prophylaxie anti-tétanique en fonction du protocole national s’il y a des lésions de la peau ou des muqueuses et si le patient.e n’a pas été vacciné.e contre le tétanos ou lorsque le statut vaccinal est incertain. Conseiller aux victimes de suivre le programme de vaccination (deuxième dose à quatre semaines, troisième dose à six mois ou un an). </a:t>
            </a:r>
            <a:endParaRPr sz="14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p1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04" name="Google Shape;1404;p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05" name="Google Shape;1405;p12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Administrer une prophylaxie contre le tétanos en cas de lésion de la peau ou des muqueuses et sauf si la victime a été totalement vaccinée. Vous pouvez utiliser ce tableau pour décider d’administrer le vaccin d’anatoxine tétanique (qui donne une protection active) et l’immunoglobine tétanique, si possible (qui donne une protection passive).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Si le vaccin et l’immunoglobine sont administrés en même temps, il est important d’utiliser des aiguilles et des seringues distinctes, et différents sites d’administration.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Conseiller aux victimes de suivre le programme de vaccination (par exemple, deuxième dose à 4 semaines, troisième dose à six mois ou un an).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Bon à savoir avant de créer votre protocole :</a:t>
            </a:r>
            <a:endParaRPr/>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 • L’anatoxine tétanique est disponible dans plusieurs préparations. Vérifier les directives locales sur la vaccination pour des recommandations.</a:t>
            </a:r>
            <a:endParaRPr/>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 • L’immunoglobine tétanique (antitoxine) est chère et doit être conservée au réfrigérateur. En général, elle n’est pas disponible dans les contextes à faibles ressources.</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14" name="Google Shape;1414;p1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5" name="Google Shape;1415;p12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traitements prescrits pour les IST et la PPE sont les mêmes pour les enfants que pour les adultes. Les doses varient et dépendent du poids de l’enfant.  Les annexes des directives cliniques énumèrent les doses de médicaments pour les enfants. Il y a un document distinct pour le protocole PPE mis à jour.</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Se souvenir que les filles pubères qui n’ont pas encore eu leurs premières règles peuvent avoir une ovulation et, par conséquent, sont exposées au risque de grossesse. Ne pas hésiter à donner une contraception d’urgence aux filles qui n’ont pas encore eu leurs règles.</a:t>
            </a:r>
            <a:endParaRPr sz="14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2" name="Google Shape;1422;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traitement administré aux personnes survivantes masculines est similaire au traitement administré aux personnes survivantes féminines.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survivantes masculines peuvent subir des déchirures du rectum, des dommages au pénis et aux testicules, des douleurs au niveau du pénis/des testicules/de l’anus/du rectum ou des troubles sexuels ayant des origines physiques.</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survivants de violence sexuelle sont très susceptibles de souffrir de manifestations physiques, ou de « somatiser » en raison du traumatisme émotionnel. Les plaintes somatiques parmi les hommes survivants comprennent la douleur chronique au niveau de la tête, du dos, du ventre, des articulations, du pelvis ou du coeur ; les problèmes lors de la miction et de la défécation ; la tension artérielle élevée ; un malaise général ; la perte d’appétit et de poids ; l’épuisement ; les palpitations ; l’affaiblissement et l’insomnie.</a:t>
            </a:r>
            <a:endParaRPr/>
          </a:p>
        </p:txBody>
      </p:sp>
      <p:sp>
        <p:nvSpPr>
          <p:cNvPr id="1423" name="Google Shape;1423;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Demander aux participants s’ils peuvent citer des types de violence basée sur le genre avant de montrer les points présentés sur les diapositives.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84" name="Google Shape;3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p1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0" name="Google Shape;1430;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1" name="Google Shape;1431;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8" name="Google Shape;1438;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Les études de cas relatives au traitement qui figurent dans la </a:t>
            </a:r>
            <a:r>
              <a:rPr b="0" i="1" lang="fr" sz="1200" cap="none" strike="noStrike">
                <a:solidFill>
                  <a:srgbClr val="000000"/>
                </a:solidFill>
                <a:latin typeface="Calibri"/>
                <a:ea typeface="Calibri"/>
                <a:cs typeface="Calibri"/>
                <a:sym typeface="Calibri"/>
              </a:rPr>
              <a:t>Fiche de travail sur le traitement </a:t>
            </a:r>
            <a:r>
              <a:rPr b="0" i="0" lang="fr" sz="1200" cap="none" strike="noStrike">
                <a:solidFill>
                  <a:srgbClr val="000000"/>
                </a:solidFill>
                <a:latin typeface="Calibri"/>
                <a:ea typeface="Calibri"/>
                <a:cs typeface="Calibri"/>
                <a:sym typeface="Calibri"/>
              </a:rPr>
              <a:t>permettent aux participants d’aborder les scénarios cliniques comportant diverses complexités. Répartir les participants dans quatre groupes. Chaque groupe travaille soit sur les Études de cas 1 et 2 ou sur les Études de cas 3 et 4. Cela signifie que chaque groupe a un cas relativement facile et un cas plus difficile. Demander aux participants de remplir la matrice concernant les décisions liées au traitement pour chacun de ces cas. Après 30 minutes, demander au groupe de faire un compte rendu. Utiliser les notes de facilitation pour guider la discussion vers les points qui nécessitent une mise en exergue.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439" name="Google Shape;1439;p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5" name="Google Shape;1445;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Durant une visite initiale au sein d’un établissement de santé immédiatement après une agression sexuelle, il est probable que la personne survivante ne se souvienne pas des conseils donnés en raison des troubles émotionnels. Utiliser les informations écrites qui comportent des conseils standards dans un langage simple et les communiquer aux patients. </a:t>
            </a:r>
            <a:r>
              <a:rPr b="1" i="0" lang="fr" sz="1200" cap="none" strike="noStrike">
                <a:solidFill>
                  <a:srgbClr val="000000"/>
                </a:solidFill>
                <a:latin typeface="Calibri"/>
                <a:ea typeface="Calibri"/>
                <a:cs typeface="Calibri"/>
                <a:sym typeface="Calibri"/>
              </a:rPr>
              <a:t>Rappeler aux participants de pratiquer les principes de VIVRE.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 </a:t>
            </a:r>
            <a:r>
              <a:rPr b="0" i="0" lang="fr" sz="1200" cap="none" strike="noStrike">
                <a:solidFill>
                  <a:srgbClr val="000000"/>
                </a:solidFill>
                <a:latin typeface="Calibri"/>
                <a:ea typeface="Calibri"/>
                <a:cs typeface="Calibri"/>
                <a:sym typeface="Calibri"/>
              </a:rPr>
              <a:t>Dans votre centre de santé, avez-vous des brochures d’information pour les client.e.s, qui sont fournies à la fin de la visite ? Conduire une discussion sur les brochures dont ils disposent ou de la création de brochures. Les kits contiennent des exemples.</a:t>
            </a:r>
            <a:endParaRPr/>
          </a:p>
        </p:txBody>
      </p:sp>
      <p:sp>
        <p:nvSpPr>
          <p:cNvPr id="1446" name="Google Shape;1446;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p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3" name="Google Shape;1453;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4" name="Google Shape;1454;p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61" name="Google Shape;1461;p1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2" name="Google Shape;1462;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Montrer à la personne survivante comment prendre soin des blessures. Décrire les signes et les symptômes d’infection de la blessure (par exemple, si la blessure est chaude, rouge, douloureuse ou gonflée, s’il y a du sang ou du pus, une mauvaise odeur ou de la fièvre). Demander à la personne survivante de revenir ou de voir un autre agent de santé si les signes se développent. Expliquer l’importance de suivre le traitement jusqu’au bout en particulier les antibiotiques.  Discuter des effets secondaires probables et de ce qu’il faut faire.</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469" name="Google Shape;1469;p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70" name="Google Shape;1470;p135: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Quand on prodigue des conseils sur la contraception d’urgence, il est important d’inclure les informations suivantes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choix d’utiliser une contraception d’urgence est une décision personnelle. La contraception d’urgence réduira considérablement le risque de grossesse. Elle n’est pas efficace à 100 %. Les pilules deviennent moins efficaces chaque jour, et elles doivent être prises dès que possible, jusqu’5 jours après l’agression.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pilules de contraception d'urgence n’entraînent pas un avortement. Elles fonctionnent essentiellement en arrêtant la libération de l’ovule.</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Pour réduire le risque de nausée, suggérer de manger quelque chose avant de prendre les pilules. En cas de vomissements dans les 2 heures qui suivent la prise de la contraception d’urgence, une autre dose (envisager un antiémétique) doit être prise. En cas de vomissement survenant plus de 2 heures après avoir pris la contraception d’urgence, des pilules supplémentaires ne sont pas nécessaires.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La contraception d’urgence n’empêche pas la grossesse causée par un rapport sexuel après son utilisation. Fournir à la personne survivante des méthodes contraceptives de son choix, et des préservatifs à utiliser dans le future immédiat.</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Informer la personne survivante que les prochaines règles peuvent commencer plusieurs jours plus tôt ou plus tard que prévu. Si les prochaines règles sont très différentes par rapport à la normale, la personne survivante doit revenir pour une consultation.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En outre, il peut y avoir des pertes ou des saignements quelques jours après avoir pris les pilules. Si les prochaines règles ont plus d’une semaine de retard, alors la personne survivante doit retourner au centre de santé.</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La contraception d’urgence peut être utilisée une deuxième fois lors du même cycle menstruel. Il n’y a pas de limites au nombre de fois qu’une personne peut utiliser une contraception d’urgence au cours d’une vie.</a:t>
            </a:r>
            <a:endParaRPr sz="14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77" name="Google Shape;1477;p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8" name="Google Shape;1478;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Demander aux participants ce qu’ils feraient si un test de grossesse était positif au moment où la personne survivante s’est présentée dans les 3 jours qui ont suivi une agression sexuelle. Veiller à ce qu’ils comprennent dans quel délai diagnostiquer la grossesse. Les femmes survivantes sont susceptibles d’être assez préoccupées par la possibilité de grossesse après une agression sexuelle. Il est important d’apporter un soutien émotionnel et des informations claires pour qu’ils comprennent les choix possibles si la grossesse a lieu.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personne doit connaître toutes les options possibles - garder l’enfant, l’adoption et s’il est légal, l’avortement. Les croyances individuelles des conseiller.ère.s, le personnel médical et d’autres personnes impliquées dans l’offre de soins ne doivent pas empêcher la personne survivante de bénéficier d’informations complètes pour prendre une décision éclairée. Dans beaucoup de pays, la loi autorise l’interruption d’une grossesse causée par une acte de violence sexuelle. L’interprétation locale des lois sur l’avortement qui concernent la santé mentale et physique de la femme peut aussi permettre l’interruption d’une grossesse qui est la conséquence de la violence sexuelle. Déterminer où les services d’avortements sécurisés sont disponibles de manière à ce que les personnes survivantes puissent être orientées vers ce service, s’ils sont légaux, si elles le choisissent. Localiser les services services éventuels d’adoption ou d’accueil dans votre région et communiquer ces informations à la personne survivante.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survivantes peuvent subir un avortement sans risques quand les services d’avortement sécurisé ne sont pas disponibles. L’accès aux soins après avortement doit être facilité, y compris au traitement d’urgence des complications liées à l’avortement, les conseils sur la contraception, et les liens vers d’autres services de santé sexuelle et reproductive.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enfants nés des suites d’une agression sexuelle peuvent être maltraités ou abandonnés par le parent et la famille. Ces enfants peuvent être stigmatisés par la communauté. Il est important de proposer un soutien au parent et d’envisager un placement en famille d’accueil ou une adoption si l’enfant est rejeté ou négligé.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85" name="Google Shape;1485;p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6" name="Google Shape;1486;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3" name="Google Shape;1493;p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est essentiel que la personne survivante donne son consentement éclairé pour commencer la PPE et qu’elle soit consciente des points suivants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L’importance de faire un test de dépistage du VIH et de bénéficier de conseils post-test adaptés. Les tests de dépistage ne sont pas nécessaires pour commencer la PPE.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possibilité d’une infection par le VIH devra être évaluée si la personne survivante n’a pas encore subi de test de dépistage du VIH.</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L’importance du respect du protocole médicamenteux pendant les 28 jours (4 semaines) de traitement. Pour améliorer l’adoption et l’exécution de la PPE, l’OMS recommande de fournir l’intégralité du traitement de 28 jours lors de la première visite, plutôt que de faire revenir un.e patient.e plusieurs fois pour des prescriptions.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effets secondaires courants peuvent inclure la nausée, les maux de tête et la fatigue. Ces effets secondaires peuvent être réduits en prenant un médicament avec de la nourriture.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Le/la patient.e peut arrêter de prendre la PPE à tout moment, mais ne bénéficiera pas de tous les avantages du médicament s’il/si elle est exposé.e au VIH pendant l’agression.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 médicament pour la PPE peut être pris pendant la grossesse.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PPE prise pendant l’allaitement est sans danger. Si la personne survivante est infectée par le VIH pendant l’allaitement, le risque de transmission du VIH par l’allaitement est plus élevé au début de l’infection. Orienter pour des conseils adaptés pour discuter des alternatives. S’il n’y a pas d’alternative possible, alors l’allaitement exclusif est vivement recommandé.</a:t>
            </a:r>
            <a:endParaRPr/>
          </a:p>
        </p:txBody>
      </p:sp>
      <p:sp>
        <p:nvSpPr>
          <p:cNvPr id="1494" name="Google Shape;1494;p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1" name="Google Shape;1501;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Répartir les participants au sein de groupes de trois ou quatre et attribuer une des études de cas de la dernière activité à chaque groupe. Leur fournir des informations exhaustives dans les polycopiés. Chaque groupe doit dresser la cartographie des conseils connexes pour la personne survivante dans son scénario pendant 30 minutes. Demander à chaque groupe de faire une présentation au grand groupe avec un participant agissant comme la personne survivante et deux participants prodiguant des conseils connexes ensemble. Le groupe doit faire sa présentation dans un ordre numérique. Donner à chaque groupe cinq minutes pour faire leur présentation avec une discussion de cinq minutes après chaque présentation. Il est important de respecter le temps imparti dans cet exercice. Rappeler aux participants de faire la démonstration de l’intervention en première ligne et la communication de soutien pendant leurs interactions avec les personnes survivantes. </a:t>
            </a:r>
            <a:endParaRPr/>
          </a:p>
          <a:p>
            <a:pPr indent="0" lvl="0" marL="0" rtl="0" algn="l">
              <a:lnSpc>
                <a:spcPct val="100000"/>
              </a:lnSpc>
              <a:spcBef>
                <a:spcPts val="0"/>
              </a:spcBef>
              <a:spcAft>
                <a:spcPts val="0"/>
              </a:spcAft>
              <a:buSzPts val="1400"/>
              <a:buNone/>
            </a:pPr>
            <a:r>
              <a:t/>
            </a:r>
            <a:endParaRPr/>
          </a:p>
        </p:txBody>
      </p:sp>
      <p:sp>
        <p:nvSpPr>
          <p:cNvPr id="1502" name="Google Shape;1502;p1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violence basée sur le genre peut survenir tout au long du cycle de vie. Certaines personnes sont plus vulnérables que d’autres en fonction de leur appartenance à une identité (par exemple, les personnes LGBTQIA, les membres de minorités ethniques/religieuses, et les personnes vivant avec un handicap).</a:t>
            </a:r>
            <a:endParaRPr/>
          </a:p>
        </p:txBody>
      </p:sp>
      <p:sp>
        <p:nvSpPr>
          <p:cNvPr id="393" name="Google Shape;3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08" name="Google Shape;1508;p1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9" name="Google Shape;1509;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6" name="Google Shape;1516;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7" name="Google Shape;1517;p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1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24" name="Google Shape;1524;p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25" name="Google Shape;1525;p14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Nous avons abordé les 5 premières étapes de la prise en charge clinique des personnes survivantes de violence sexuelle, de même que les considérations relatives à la prescription d’un traitement. (Avancer l’animation). Dans cette unité, nous allons aborder les dernières étapes des soins cliniques : améliorer la sécurité et orienter pour un soutien ; traiter la question de la santé mentale et du soutien psychosocial et fournir des soins de suivi. </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2" name="Google Shape;1532;p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Aborder les questions de sécurité et veiller à ce que la personne survivante soit orientée vers des services de soutien. Il est important d’essayer de comprendre les risques immédiats pour une personne survivante (et des enfants, le cas échéant) et aider à la planification pour améliorer leur sécurité. Il arrive souvent qu’une personne survivante de violence sexuelle connaisse la personne qui a commis l’agression. Même lorsque l’agresseur est inconnu, la personne survivante peut aussi affronter des risques en termes de sécurité de la part de la famille ou de la communauté. </a:t>
            </a:r>
            <a:r>
              <a:rPr b="1" i="0" lang="fr" sz="1200" cap="none" strike="noStrike">
                <a:solidFill>
                  <a:srgbClr val="000000"/>
                </a:solidFill>
                <a:latin typeface="Calibri"/>
                <a:ea typeface="Calibri"/>
                <a:cs typeface="Calibri"/>
                <a:sym typeface="Calibri"/>
              </a:rPr>
              <a:t>Demander à la personne survivante si elle ou il a un lieu sûr où aller, et dans le cas contraire, des efforts doivent être déployés pour en trouver un.</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Une fois que les problèmes de sécurité sont traités, veiller à ce que la personne survivante soit orientée vers les services compétents, comme la prise en charge des cas de VBG, la police, le soutien juridique ou les groupes de soutien, en fonction des parcours d’orientation établis et en fonction de ses besoins et souhaits. Les personnes survivantes peuvent être confrontées à de nombreux problèmes, comme la stigmatisation, l’isolement et le rejet de la famille qui nécessitent l’attention de plusieurs prestataires.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Les orientations sont effectuées </a:t>
            </a:r>
            <a:r>
              <a:rPr b="1" i="0" lang="fr" sz="1200" cap="none" strike="noStrike">
                <a:solidFill>
                  <a:srgbClr val="000000"/>
                </a:solidFill>
                <a:latin typeface="Calibri"/>
                <a:ea typeface="Calibri"/>
                <a:cs typeface="Calibri"/>
                <a:sym typeface="Calibri"/>
              </a:rPr>
              <a:t>avec le consentement</a:t>
            </a:r>
            <a:r>
              <a:rPr b="0" i="0" lang="fr" sz="1200" cap="none" strike="noStrike">
                <a:solidFill>
                  <a:srgbClr val="000000"/>
                </a:solidFill>
                <a:latin typeface="Calibri"/>
                <a:ea typeface="Calibri"/>
                <a:cs typeface="Calibri"/>
                <a:sym typeface="Calibri"/>
              </a:rPr>
              <a:t> de la personne survivante Il est important de permettre à la personne survivante de poser des questions et d’exprimer ses préoccupations. </a:t>
            </a:r>
            <a:endParaRPr/>
          </a:p>
        </p:txBody>
      </p:sp>
      <p:sp>
        <p:nvSpPr>
          <p:cNvPr id="1533" name="Google Shape;1533;p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0" name="Google Shape;1540;p1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Améliorer la sécurité suppose d’aider des personnes survivantes à évaluer leur situation et de développer un plan pour accroître et garantir leur sécurité à l’avenir. Cela implique souvent des petites étapes, progressives qui peuvent réduire le risque ou la sévérité d’autres violences.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Beaucoup de personnes survivantes qui ont été confrontées à des violences ont des craintes concernant leur sécurité et peuvent continuer de faire face à des situations dangereuses, en particulier pendant des contextes d’urgence. Si une femme a subi des actes de violence sexuelle, elle peut être exposée à d’autres violences de la part de l’agresseur, ou d’autres membres de la communauté, notamment la famille. Les adolescentes et les femmes non mariées peuvent être particulièrement exposées en raison des normes liées à l’honneur et à la virginité. Les survivants peuvent être confrontés à la honte et à la stigmatisation qui les empêchent d’accéder au soutien familial et communautaire. La discrimination, la persécution et, dans certains contextes, la criminalisation des relations de même sexe posent des problèmes majeurs pour la sécurité des minorités sexuelles et de genre. Dans les cas de violence exercée par un partenaire intime, les risques en matière de sécurité sont souvent permanents et nécessitent une grande attention. Des formes vitales de soutien comprennent le fait de prendre en compte les questions de sécurité, d’aider la personne survivante à évaluer les risques immédiats de violence et le plan de sécurité.</a:t>
            </a:r>
            <a:endParaRPr/>
          </a:p>
          <a:p>
            <a:pPr indent="0" lvl="0" marL="0" rtl="0" algn="l">
              <a:lnSpc>
                <a:spcPct val="100000"/>
              </a:lnSpc>
              <a:spcBef>
                <a:spcPts val="0"/>
              </a:spcBef>
              <a:spcAft>
                <a:spcPts val="0"/>
              </a:spcAft>
              <a:buSzPts val="1400"/>
              <a:buNone/>
            </a:pPr>
            <a:r>
              <a:t/>
            </a:r>
            <a:endParaRPr/>
          </a:p>
        </p:txBody>
      </p:sp>
      <p:sp>
        <p:nvSpPr>
          <p:cNvPr id="1541" name="Google Shape;1541;p1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9" name="Google Shape;1549;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0" name="Google Shape;1550;p1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p1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8" name="Google Shape;1558;p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9" name="Google Shape;1559;p1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p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7" name="Google Shape;1567;p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survivantes qui subissent de la violence exercée par un partenaire intime sont souvent confrontées à des actes de violence permanents si elles rentrent chez elles, et beaucoup ont des options limitées si ce n’est de rester à la maison et dans la relation. Dans le cas de violences exercées par un partenaire intime, les personnes survivantes sont probablement exposées à un risque permanent même si elles n’expriment pas de préoccupation à propos de leur sécurité. Aider la personne survivante à évaluer le risque immédiat de violence, identifier et prendre des mesures pour garantir la sécurité et accéder à un soutien supplémentaire.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individus qui continuent de vivre dans des relations violentes ont besoin d’un plan de sécurité et d’un soutien spécialisé.</a:t>
            </a:r>
            <a:endParaRPr/>
          </a:p>
        </p:txBody>
      </p:sp>
      <p:sp>
        <p:nvSpPr>
          <p:cNvPr id="1568" name="Google Shape;1568;p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6" name="Google Shape;1576;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Éviter d’exposer la personne survivante à des risques.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Maintenir la confidentialité des dossiers médicaux de la personne survivante en gardant les dossiers papiers et électroniques hors de la vue d’autrui, dans un lieu sécurisé et en les anonymisant par le biais de systèmes de codage.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Discuter avec les personnes survivantes de la manière d’expliquer où elles ont été. Si les documents doivent être emportés (pour la police ou les agences comme le HCR, par exemple), discuter de ce qui doit être fait avec les documents pour que la sécurité de la personne survivante ne soit pas mise en danger.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Parler de la violence seulement quand vous et la personne survivante êtes seul.e.s. Aucune personne âgée de plus de 2 ans ne doit entendre votre conversation. Ne jamais discuter en la présence des époux ou partenaires, d’autres membres de la famille, ou de qui que ce soit d’autre qui a accompagné la personne—même un ami—  qui puissent entendre la conversation, à moins que la personne survivante ait exprimé le souhait d’être accompagnée durant cette conversation.</a:t>
            </a:r>
            <a:endParaRPr/>
          </a:p>
        </p:txBody>
      </p:sp>
      <p:sp>
        <p:nvSpPr>
          <p:cNvPr id="1577" name="Google Shape;1577;p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5" name="Google Shape;1585;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6" name="Google Shape;1586;p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La violence sexuelle fait partie des formes les plus répandues de violence et il s’agit d’un problème de santé publique majeur. La violence sexuelle est une violation des droits humains fondamentaux et elle se présente sous diverses formes dont le viol, la tentative de viol, le harcèlement sexuel, les grossesses/avortements forcés, l'exploitation sexuelle et le trafic sexuel.</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La violence sexuelle est exacerbée dans les situations de conflit, de migration forcée et de catastrophes naturelles, avec environ une femme ou fille sur cinq qui subit des actes de violence sexuelle dans des contextes humanitaires complexes. N’importe quelle personne peut subir des actes de violence sexuelle, y compris des femmes, des hommes, des adolescent.e.s, des personnes vivant avec un handicap, de jeunes enfants, des personnes LGBTQIA, des minorités ethniques et religieuses et des travailleurs du sexe entre autres. Les femmes et les filles sont les plus touchées.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Les auteurs d’actes de violence sexuelle sont souvent des partenaires intimes masculins (y compris les conjoints) ou d'autres personnes connues des survivantes (membres de la famille, amis ou membres de la communauté) ou ils peuvent figurer parmi les personnes porteuses d'uniforme y compris la sécurité/les forces de maintien de la paix et combattants. Tous les acteurs intervenant dans les situations de crise humanitaire doivent avoir conscience des risques de violence sexuelle et de ceux liés à l'exploitation et la maltraitance sexuelles. Ils doivent coordonner des activités multisectorielles en prévention et pour protéger les populations touchées, en particulier les femmes, les filles et d'autres populations à risques.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02" name="Google Shape;40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4" name="Google Shape;1594;p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5" name="Google Shape;1595;p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2" name="Google Shape;1602;p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besoins des personnes survivantes sont généralement supérieurs à ce que vous pouvez fournir dans le centre de santé. Cependant, le fait de discuter de leurs besoins avec elles, de les informer d’autres sources d’aide et de les assister pour obtenir l’aide supplémentaire qu’elles souhaitent fait partie du soutien essentiel apporté par l’agent de santé.</a:t>
            </a:r>
            <a:endParaRPr/>
          </a:p>
        </p:txBody>
      </p:sp>
      <p:sp>
        <p:nvSpPr>
          <p:cNvPr id="1603" name="Google Shape;1603;p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0" name="Google Shape;1610;p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Commencer par demander : « Vers quels types de ressources ou services une personne survivante peut-elle être orientée en dehors du système de santé ?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Après que quelques participants ont partagé leurs idées, avancer pour révéler les animations. </a:t>
            </a:r>
            <a:endParaRPr/>
          </a:p>
        </p:txBody>
      </p:sp>
      <p:sp>
        <p:nvSpPr>
          <p:cNvPr id="1611" name="Google Shape;1611;p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p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0" name="Google Shape;1620;p1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1" name="Google Shape;1621;p1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1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8" name="Google Shape;1628;p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Dans la mesure du possible, communiquer à la personne survivante le nom d’une personne en particulier, qui peut soutenir et apporter son aide dans chaun des centres. Il s’agit d’une «  orientation bienveillante. »</a:t>
            </a:r>
            <a:endParaRPr/>
          </a:p>
        </p:txBody>
      </p:sp>
      <p:sp>
        <p:nvSpPr>
          <p:cNvPr id="1629" name="Google Shape;1629;p1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p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6" name="Google Shape;1636;p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1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2" name="Google Shape;1642;p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Noter que nous parlerons davantage du contexte politique et des protocoles dans l’unité suivante sur les POS.</a:t>
            </a:r>
            <a:endParaRPr/>
          </a:p>
        </p:txBody>
      </p:sp>
      <p:sp>
        <p:nvSpPr>
          <p:cNvPr id="1643" name="Google Shape;1643;p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p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0" name="Google Shape;1650;p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se peut qu’il ne soit pas possible de traiter toutes les préoccupations la première fois que vous voyez une personne survivante. Informer la personne que vous êtes disponible pour vous revoir afin de parler d’autres questions. Cependant, garder à l’esprit qu’il est possible que les personnes survivantes ne puissent pas revenir pour un suivi dans les contextes de crise. Par conséquent, veiller à ce que les informations soient fournies avant que la personne parte. Vous pouvez remplir un tableau comme celui qui est présenté ici pour garder une trace des services dans le camp ou la communauté. Il peut s’agir d’orientations vers des ressources internes ou externes.</a:t>
            </a:r>
            <a:endParaRPr/>
          </a:p>
          <a:p>
            <a:pPr indent="0" lvl="0" marL="0" rtl="0" algn="l">
              <a:lnSpc>
                <a:spcPct val="100000"/>
              </a:lnSpc>
              <a:spcBef>
                <a:spcPts val="0"/>
              </a:spcBef>
              <a:spcAft>
                <a:spcPts val="0"/>
              </a:spcAft>
              <a:buSzPts val="1400"/>
              <a:buNone/>
            </a:pPr>
            <a:r>
              <a:t/>
            </a:r>
            <a:endParaRPr/>
          </a:p>
        </p:txBody>
      </p:sp>
      <p:sp>
        <p:nvSpPr>
          <p:cNvPr id="1651" name="Google Shape;1651;p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1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9" name="Google Shape;1659;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Des outils électroniques sont aussi disponnibles notamment l’application sur le </a:t>
            </a:r>
            <a:r>
              <a:rPr b="1" i="0" lang="fr" sz="1200" cap="none" strike="noStrike">
                <a:solidFill>
                  <a:srgbClr val="000000"/>
                </a:solidFill>
                <a:latin typeface="Calibri"/>
                <a:ea typeface="Calibri"/>
                <a:cs typeface="Calibri"/>
                <a:sym typeface="Calibri"/>
              </a:rPr>
              <a:t>Guide de poche VBG </a:t>
            </a:r>
            <a:r>
              <a:rPr b="0" i="0" lang="fr" sz="1200" cap="none" strike="noStrike">
                <a:solidFill>
                  <a:srgbClr val="000000"/>
                </a:solidFill>
                <a:latin typeface="Calibri"/>
                <a:ea typeface="Calibri"/>
                <a:cs typeface="Calibri"/>
                <a:sym typeface="Calibri"/>
              </a:rPr>
              <a:t>qui inclut une </a:t>
            </a:r>
            <a:r>
              <a:rPr b="1" i="0" lang="fr" sz="1200" cap="none" strike="noStrike">
                <a:solidFill>
                  <a:srgbClr val="000000"/>
                </a:solidFill>
                <a:latin typeface="Calibri"/>
                <a:ea typeface="Calibri"/>
                <a:cs typeface="Calibri"/>
                <a:sym typeface="Calibri"/>
              </a:rPr>
              <a:t>fiche d’informations </a:t>
            </a:r>
            <a:r>
              <a:rPr b="0" i="0" lang="fr" sz="1200" cap="none" strike="noStrike">
                <a:solidFill>
                  <a:srgbClr val="000000"/>
                </a:solidFill>
                <a:latin typeface="Calibri"/>
                <a:ea typeface="Calibri"/>
                <a:cs typeface="Calibri"/>
                <a:sym typeface="Calibri"/>
              </a:rPr>
              <a:t>qui permet aux utilisateur.rice.s de saisir et de sauvegarder des coordonnées clés pour les orientations vers divers domaines notamment : la protection de l’enfance, la santé mentale/le soutien psychosocial, la santé, la santé sexuelle et reproductive, les articles non-alimentaires/WASH (y compris les trousses d’hygiène), le refuge, les services juridiques, services pour les minorités sexuelles et de genre, les services destinés aux personnes en situation de handicap, les services pour adolescents, pour jeunes et les services pour les ménages dirigés par un enfant ou une femme.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60" name="Google Shape;1660;p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0" name="Google Shape;1670;p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soins médicaux dispensés aux personnes survivantes de violence sexuelle comprennent l’évaluation des problèmes psychologiques et émotionnels, l’offre de soutien psychologique et autres et, si nécessaire, l’orientation vers d’autres prestataires de services pour traiter des troubles mentaux courants, l’abus de substances, les comportements à risques et d’autres problèmes de santé mentale ou sociaux. Même s’il est possible qu’il n’y ait pas de symptômes liés aux traumatismes ou qu’ils disparaissent avec le temps, toutes les personnes survivantes doivent se faire proposer une orientation vers des services de soutien psychosocial, s’ils existent.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personnes survivantes sont exposées à un risque accru de divers symptômes, notamment les sentiments de culpabilité et de honte, de colère, d’anxiété, de peur, de cauchemar, de pensées suicidaires ou de tentatives de suicide, l’insensibilité, l’abus de substance, les troubles de la sexualité, les plaintes somatiques médicalement inexpliquées et l’isolement social.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Fournir des soins pratiques, non-intrusifs. Écouter, mais ne pas forcer les personnes survivantes à parler de l’événement, et veiller à ce que les besoins de base soient remplis. Étant donné que cela peut causer davantage de problèmes psychologiques, ne pas pousser les personnes survivantes à partager leurs expériences personnelles au-delà de ce qu’elles partagent naturellement. Reconnaître que la personne a subi un événement physique et émotionnel grave. Expliquer que les émotions négatives ou l’insensibilité sont des phénomènes courants après une agression sexuelle.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Dans la plupart des cultures, il y a une tenance à blâmer la personne survivante. Si la personne survivante exprime de la culpabilité ou de la honte, expliquer gentiment que la violence subie est toujours de la faute de l’agresser et jamais de la faute de la personne survivante. Rassurer quant au fait que rien n’a été fait pour mériter cela et que ce n’était pas de leur faute. Ne pas porter de jugement moral.</a:t>
            </a:r>
            <a:endParaRPr/>
          </a:p>
          <a:p>
            <a:pPr indent="0" lvl="0" marL="0" rtl="0" algn="l">
              <a:lnSpc>
                <a:spcPct val="100000"/>
              </a:lnSpc>
              <a:spcBef>
                <a:spcPts val="0"/>
              </a:spcBef>
              <a:spcAft>
                <a:spcPts val="0"/>
              </a:spcAft>
              <a:buSzPts val="1400"/>
              <a:buNone/>
            </a:pPr>
            <a:r>
              <a:t/>
            </a:r>
            <a:endParaRPr b="1" sz="1400"/>
          </a:p>
        </p:txBody>
      </p:sp>
      <p:sp>
        <p:nvSpPr>
          <p:cNvPr id="1671" name="Google Shape;1671;p1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 </a:t>
            </a:r>
            <a:r>
              <a:rPr b="0" i="0" lang="fr" sz="1200" cap="none" strike="noStrike">
                <a:solidFill>
                  <a:srgbClr val="000000"/>
                </a:solidFill>
                <a:latin typeface="Calibri"/>
                <a:ea typeface="Calibri"/>
                <a:cs typeface="Calibri"/>
                <a:sym typeface="Calibri"/>
              </a:rPr>
              <a:t>Pourquoi les services destinés aux personnes survivantes de violence sexuelle doivent-ils être dispensés durant les situations de crise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Prendre en compte les réponses et continuer la présentation.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formation se concentre sur la prise en charge clinique des personnes survivantes de violence sexuelle, qui constitue un type de VBG. Les agences conviennent du fait que la prévention et la lutte contre la violence sexuelle est une intervention minimale qui doit être mise en place au début d’une intervention d’urgence en raison de l’impact dangereux de ce type de VBG qui se manifeste immédiatement. Les interventions répondant à ce type de VBG doivent aussi être mises en œuvre dès que la situation le permet.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Cliquer pour montrer : </a:t>
            </a:r>
            <a:r>
              <a:rPr b="0" i="1" lang="fr" sz="1200" cap="none" strike="noStrike">
                <a:solidFill>
                  <a:srgbClr val="000000"/>
                </a:solidFill>
                <a:latin typeface="Calibri"/>
                <a:ea typeface="Calibri"/>
                <a:cs typeface="Calibri"/>
                <a:sym typeface="Calibri"/>
              </a:rPr>
              <a:t>Les soins cliniques dispensés aux personnes survivantes de violence sexuelle sont une intervention prioritaire dans les situations d’urgence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agents de santé sont fréquemment en contact avec des personnes survivantes de violence sexuelle (y compris les personnes qui subissent des actes de violence sexuelle commis par un partenaire intime). Ils sont bien placés pour créer un environnement sécurisé et confidentiel pour les personnes survivantes afin qu'elles puissent révéler leur expérience de la violence. Parfois les personnes survivantes ont besoin de soins cliniques pour prévenir ou traiter les conséquences de la violence sexuelle. Parfois, le soutien adapté sera l'orientation vers d’autres ressources et services en fonction des besoins et des souhaits de la personne survivante. Quelles que soient les circonstances, les agents de santé qui sont en contact avec les victimes doivent être sensibles aux signes et aux symptômes de violence sexuelle et agir en conséquence.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411" name="Google Shape;4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p1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8" name="Google Shape;1678;p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1" sz="1400"/>
          </a:p>
        </p:txBody>
      </p:sp>
      <p:sp>
        <p:nvSpPr>
          <p:cNvPr id="1679" name="Google Shape;1679;p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1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6" name="Google Shape;1686;p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Dans les contextes de crise, les activités de routine et quotidiennes sont souvent interrompues en raison des déplacements, de la fragmentation des réseaux sociaux, des ressources limitées et des soulèvements. En outre, l’expérience d’une personne survivante en matière de violence peut compliquer les tâches du quotidien. Parler avec elle de la vie et des activités et de manière dont elle s’adapte. Vous pouvez l’encourager à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S’appuyer sur ses forces et ses capacités (par exemple, lui demander ce qui va bien à l’heure actuelle et comment elle a géré des situations difficiles par le passé).</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Continuer les activités, surtout celles qui lui semblaient intéressantes et agréables.</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Prendre part à des activités de détente pour réduire l’anxiété et la tension (par exemple, la marche, le chant, la prière, les jeux avec les enfants).</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Passer du temps avec des amis et la famille qui apportent leur soutien et éviter l’isolement.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Essayer de faire des activités physiques régulières.</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Essayer d’avoir un sommeil régulier et éviter de trop dormir.</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Éviter d’utiliser l’auto-médication, l’alcool ou les drogues illégales pour se sentir mieux.</a:t>
            </a:r>
            <a:endParaRPr sz="1400"/>
          </a:p>
        </p:txBody>
      </p:sp>
      <p:sp>
        <p:nvSpPr>
          <p:cNvPr id="1687" name="Google Shape;1687;p1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p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4" name="Google Shape;1694;p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facilitateur doit connaître les mécanismes d’orientation vers des services de conseils psychologiques, de soins psychiatriques ou de soutien psychosocial dans le contexte concerné.</a:t>
            </a:r>
            <a:endParaRPr b="0"/>
          </a:p>
          <a:p>
            <a:pPr indent="0" lvl="0" marL="0" rtl="0" algn="l">
              <a:lnSpc>
                <a:spcPct val="100000"/>
              </a:lnSpc>
              <a:spcBef>
                <a:spcPts val="0"/>
              </a:spcBef>
              <a:spcAft>
                <a:spcPts val="0"/>
              </a:spcAft>
              <a:buSzPts val="1400"/>
              <a:buNone/>
            </a:pPr>
            <a:r>
              <a:t/>
            </a:r>
            <a:endParaRPr/>
          </a:p>
        </p:txBody>
      </p:sp>
      <p:sp>
        <p:nvSpPr>
          <p:cNvPr id="1695" name="Google Shape;1695;p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p1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2" name="Google Shape;1702;p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visites de suivi doivent avoir lieu deux semaines, un mois, trois mois et six mois après la visite initiale. Dans certains contextes de crise, il se peut que le suivi à long terme ne soit pas possible, en particulier si le déplacement est en cours. Les prestataires de soins doivent avoir pour objectif au moins une visite de suivi dans les trois premiers mois et doivent veiller à ce que les soins essentiels et les médicaments soient fournis pendant la première visite. Une liste de contrôle pour chaque visite de suivi est fournie sur les diapositives suivantes et comme aide-mémoire. </a:t>
            </a:r>
            <a:endParaRPr/>
          </a:p>
          <a:p>
            <a:pPr indent="0" lvl="0" marL="0" rtl="0" algn="l">
              <a:lnSpc>
                <a:spcPct val="100000"/>
              </a:lnSpc>
              <a:spcBef>
                <a:spcPts val="0"/>
              </a:spcBef>
              <a:spcAft>
                <a:spcPts val="0"/>
              </a:spcAft>
              <a:buSzPts val="1400"/>
              <a:buNone/>
            </a:pPr>
            <a:r>
              <a:t/>
            </a:r>
            <a:endParaRPr/>
          </a:p>
        </p:txBody>
      </p:sp>
      <p:sp>
        <p:nvSpPr>
          <p:cNvPr id="1703" name="Google Shape;1703;p1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p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1" name="Google Shape;1711;p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2" name="Google Shape;1712;p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p1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9" name="Google Shape;1719;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0" name="Google Shape;1720;p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p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7" name="Google Shape;1727;p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cas de prise de la PPE, un nouveau test de dépistage du VIH est recommandé lors de la visite de suivi à 3 mois. </a:t>
            </a:r>
            <a:endParaRPr/>
          </a:p>
        </p:txBody>
      </p:sp>
      <p:sp>
        <p:nvSpPr>
          <p:cNvPr id="1728" name="Google Shape;1728;p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3" name="Shape 1733"/>
        <p:cNvGrpSpPr/>
        <p:nvPr/>
      </p:nvGrpSpPr>
      <p:grpSpPr>
        <a:xfrm>
          <a:off x="0" y="0"/>
          <a:ext cx="0" cy="0"/>
          <a:chOff x="0" y="0"/>
          <a:chExt cx="0" cy="0"/>
        </a:xfrm>
      </p:grpSpPr>
      <p:sp>
        <p:nvSpPr>
          <p:cNvPr id="1734" name="Google Shape;1734;p1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5" name="Google Shape;1735;p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cas de prise de la PPE, un nouveau test de dépistage du VIH est recommandé lors de la visite de suivi à 3 mois. </a:t>
            </a:r>
            <a:endParaRPr/>
          </a:p>
        </p:txBody>
      </p:sp>
      <p:sp>
        <p:nvSpPr>
          <p:cNvPr id="1736" name="Google Shape;1736;p1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p1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3" name="Google Shape;1743;p1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Note : </a:t>
            </a:r>
            <a:r>
              <a:rPr b="0" i="0" lang="fr" sz="1200" cap="none" strike="noStrike">
                <a:solidFill>
                  <a:srgbClr val="000000"/>
                </a:solidFill>
                <a:latin typeface="Calibri"/>
                <a:ea typeface="Calibri"/>
                <a:cs typeface="Calibri"/>
                <a:sym typeface="Calibri"/>
              </a:rPr>
              <a:t>Déterminer si les procédures opérationnelles standards (POS) sont déjà en place et adapter la présentation en fonction des POS.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l’absence de POS, continuer la présentation et faire un brainstorming sur la manière de lancer des discussions sur le processus avec le/la Coordinateur.rice VBG. Si des POS sont en place dans le contexte concerné, rappeler aux participants qu’ils doivent connaître les parcours d’orientation vers des structures compétentes. </a:t>
            </a:r>
            <a:endParaRPr/>
          </a:p>
        </p:txBody>
      </p:sp>
      <p:sp>
        <p:nvSpPr>
          <p:cNvPr id="1744" name="Google Shape;1744;p1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1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1" name="Google Shape;1751;p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2" name="Google Shape;1752;p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9" name="Google Shape;4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 Dispositif minimum d'urgence (DMU) pour la santé sexuelle et reproductive dans les situations de crises est un ensemble d'activités prioritaires mises en œuvre au début d'une crise. Examiner les objectifs du DMU pour la SSR. Demander aux participants d’examiner leurs exemplaires de l’</a:t>
            </a:r>
            <a:r>
              <a:rPr b="0" i="1" lang="fr" sz="1200" cap="none" strike="noStrike">
                <a:solidFill>
                  <a:srgbClr val="000000"/>
                </a:solidFill>
                <a:latin typeface="Calibri"/>
                <a:ea typeface="Calibri"/>
                <a:cs typeface="Calibri"/>
                <a:sym typeface="Calibri"/>
              </a:rPr>
              <a:t>aide-mémoire sur le DMU </a:t>
            </a:r>
            <a:r>
              <a:rPr b="0" i="0" lang="fr" sz="1200" cap="none" strike="noStrike">
                <a:solidFill>
                  <a:srgbClr val="000000"/>
                </a:solidFill>
                <a:latin typeface="Calibri"/>
                <a:ea typeface="Calibri"/>
                <a:cs typeface="Calibri"/>
                <a:sym typeface="Calibri"/>
              </a:rPr>
              <a:t>(qui apparaît en photo sur cette diapositive) pendant que vous le faites.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Objectifs du DMU :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Veiller à ce que le secteur/pôle de santé identifie une organisation et un coordinateur SSR pour mener et coordonner la mise en œuvre du DMU.</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Prévenir la violence sexuelle et répondre aux besoins des personnes survivantes.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Prévenir la transmission et réduire la morbidité et la mortalité en raison du VIH et d'autres infections sexuellement transmissibles.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Prévenir la surmorbidité et la surmortalité maternelles et néonatales.</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Prévenir les grossesses non désirées.</a:t>
            </a:r>
            <a:endParaRPr/>
          </a:p>
          <a:p>
            <a:pPr indent="-342900" lvl="0" marL="342900" marR="0" rtl="0" algn="l">
              <a:lnSpc>
                <a:spcPct val="100000"/>
              </a:lnSpc>
              <a:spcBef>
                <a:spcPts val="0"/>
              </a:spcBef>
              <a:spcAft>
                <a:spcPts val="0"/>
              </a:spcAft>
              <a:buClr>
                <a:schemeClr val="dk1"/>
              </a:buClr>
              <a:buSzPts val="1800"/>
              <a:buFont typeface="Calibri"/>
              <a:buAutoNum type="arabicPeriod"/>
            </a:pPr>
            <a:r>
              <a:rPr b="0" i="0" lang="fr" sz="1800" cap="none" strike="noStrike">
                <a:solidFill>
                  <a:srgbClr val="000000"/>
                </a:solidFill>
                <a:latin typeface="Calibri"/>
                <a:ea typeface="Calibri"/>
                <a:cs typeface="Calibri"/>
                <a:sym typeface="Calibri"/>
              </a:rPr>
              <a:t>Planifier l'intégration de services complets de santé sexuelle et reproductive intégrés dans les soins de santé primaires dès que possible.</a:t>
            </a:r>
            <a:endParaRPr sz="1800">
              <a:latin typeface="Calibri"/>
              <a:ea typeface="Calibri"/>
              <a:cs typeface="Calibri"/>
              <a:sym typeface="Calibri"/>
            </a:endParaRPr>
          </a:p>
          <a:p>
            <a:pPr indent="0" lvl="0" marL="0" marR="0" rtl="0" algn="l">
              <a:lnSpc>
                <a:spcPct val="100000"/>
              </a:lnSpc>
              <a:spcBef>
                <a:spcPts val="0"/>
              </a:spcBef>
              <a:spcAft>
                <a:spcPts val="0"/>
              </a:spcAft>
              <a:buSzPts val="1400"/>
              <a:buNone/>
            </a:pPr>
            <a:r>
              <a:rPr b="1" i="1" lang="fr" sz="1800" cap="none" strike="noStrike">
                <a:solidFill>
                  <a:srgbClr val="000000"/>
                </a:solidFill>
                <a:latin typeface="Calibri"/>
                <a:ea typeface="Calibri"/>
                <a:cs typeface="Calibri"/>
                <a:sym typeface="Calibri"/>
              </a:rPr>
              <a:t>Autre priorité : </a:t>
            </a:r>
            <a:r>
              <a:rPr b="0" i="0" lang="fr" sz="1800" cap="none" strike="noStrike">
                <a:solidFill>
                  <a:srgbClr val="000000"/>
                </a:solidFill>
                <a:latin typeface="Calibri"/>
                <a:ea typeface="Calibri"/>
                <a:cs typeface="Calibri"/>
                <a:sym typeface="Calibri"/>
              </a:rPr>
              <a:t>Il est aussi important de veiller à ce que les soins liés à l'avortement sans risques soient accessibles dans les centres de santé et les établissements hospitaliers, dans les limites prévues par la loi.</a:t>
            </a:r>
            <a:endParaRPr i="0"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Expliquer que pour répondre l’objectif 2 du DMU, les activités suivantes doivent être mises en œuvre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Instaurer des mesures préventives aux niveaux communautaire, local et des districts notamment les établissements de santé pour protéger les populations touchées, en particulier les femmes et les filles face à la violence sexuelle.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Mettre à la disposition des victimes de la violence sexuelle des soins cliniques et les orienter vers d’autres services de soutien.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Créer des espaces confidentiels et sécurisés au sein des établissements de santé pour recevoir les victimes de violence sexuelle et leur dispenser des soins et références cliniques adaptés.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0" name="Google Shape;4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1" lang="fr" sz="1200">
                <a:solidFill>
                  <a:schemeClr val="dk1"/>
                </a:solidFill>
                <a:latin typeface="Arial"/>
                <a:ea typeface="Arial"/>
                <a:cs typeface="Arial"/>
                <a:sym typeface="Arial"/>
              </a:rPr>
              <a:t>‹#›</a:t>
            </a:fld>
            <a:endParaRPr b="1" sz="1200">
              <a:solidFill>
                <a:schemeClr val="dk1"/>
              </a:solidFill>
              <a:latin typeface="Arial"/>
              <a:ea typeface="Arial"/>
              <a:cs typeface="Arial"/>
              <a:sym typeface="Arial"/>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p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9" name="Google Shape;1759;p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Expliquer</a:t>
            </a:r>
            <a:r>
              <a:rPr b="0" i="0" lang="fr" sz="1200" cap="none" strike="noStrike">
                <a:solidFill>
                  <a:srgbClr val="000000"/>
                </a:solidFill>
                <a:latin typeface="Calibri"/>
                <a:ea typeface="Calibri"/>
                <a:cs typeface="Calibri"/>
                <a:sym typeface="Calibri"/>
              </a:rPr>
              <a:t> qu’il est important de comprendre les conséquences éventuelles de la violence sexuelle afin de développer une réponse programmatique adaptée.</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Demander </a:t>
            </a:r>
            <a:r>
              <a:rPr b="0" i="0" lang="fr" sz="1200" cap="none" strike="noStrike">
                <a:solidFill>
                  <a:srgbClr val="000000"/>
                </a:solidFill>
                <a:latin typeface="Calibri"/>
                <a:ea typeface="Calibri"/>
                <a:cs typeface="Calibri"/>
                <a:sym typeface="Calibri"/>
              </a:rPr>
              <a:t>aux participants de rappeler certaines conséquences pour chacun des quatre domaines de programmes qui luttent contre les conséquences de violence sexuelle.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Par exemple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Santé : IST et grossesses non désirées</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Psychosocial : Dépression et isolement social</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Sécurité : Violences sexuelles répétées</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Juridique/Justice : Impunité</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Insister sur les points suivants : </a:t>
            </a:r>
            <a:r>
              <a:rPr b="0" i="0" lang="fr" sz="1200" cap="none" strike="noStrike">
                <a:solidFill>
                  <a:srgbClr val="000000"/>
                </a:solidFill>
                <a:latin typeface="Calibri"/>
                <a:ea typeface="Calibri"/>
                <a:cs typeface="Calibri"/>
                <a:sym typeface="Calibri"/>
              </a:rPr>
              <a:t>Appliquer les principes directeurs lors de la réponse aux besoins des personnes survivantes de violence sexuelle, en traitant les quatre domaines. Noter qu’il est important de collaborer avec les groupes d'entraide communautaire, y compris ceux qui ont été créés par des femmes, des hommes, des adolescents, des personnes en situation de handicap, des populations LGBTQIA et des travailleur.se.s du sexe pour concevoir et mettre en œuvre les POS et les mécanismes d’orientation coordonnés, centré sur les personnes survivantes et confidentiel pour les personnes survivantes</a:t>
            </a:r>
            <a:r>
              <a:rPr b="0" i="1" lang="fr" sz="1200" cap="none" strike="noStrike">
                <a:solidFill>
                  <a:srgbClr val="000000"/>
                </a:solidFill>
                <a:latin typeface="Calibri"/>
                <a:ea typeface="Calibri"/>
                <a:cs typeface="Calibri"/>
                <a:sym typeface="Calibri"/>
              </a:rPr>
              <a:t>.</a:t>
            </a:r>
            <a:r>
              <a:rPr b="0" i="0" lang="fr" sz="1200" cap="none" strike="noStrike">
                <a:solidFill>
                  <a:srgbClr val="000000"/>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 </a:t>
            </a:r>
            <a:r>
              <a:rPr b="0" i="0" lang="fr" sz="1200" cap="none" strike="noStrike">
                <a:solidFill>
                  <a:srgbClr val="000000"/>
                </a:solidFill>
                <a:latin typeface="Calibri"/>
                <a:ea typeface="Calibri"/>
                <a:cs typeface="Calibri"/>
                <a:sym typeface="Calibri"/>
              </a:rPr>
              <a:t>Quels sont les principes directeurs ? Attendre jusqu’à ce que les personnels citent les quatre principes directeurs (sécurité, confidentialité, respect, et non-discrimination) avant de passer à la diapositive suivante.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60" name="Google Shape;1760;p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1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8" name="Google Shape;1768;p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procédures opérationnelles standards sont un accord entre des agences présentant les rôles et les resonsabilités pour prévenir et lutter contre la violence sexuelle. </a:t>
            </a:r>
            <a:r>
              <a:rPr b="1" i="0" lang="fr" sz="1200" cap="none" strike="noStrike">
                <a:solidFill>
                  <a:srgbClr val="000000"/>
                </a:solidFill>
                <a:latin typeface="Calibri"/>
                <a:ea typeface="Calibri"/>
                <a:cs typeface="Calibri"/>
                <a:sym typeface="Calibri"/>
              </a:rPr>
              <a:t>Avoir un exemple à disposition.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raison de l'importance de la collaboration multisectorielle pour les programmes de VBG, les Coordinateurs SSR et les responsables de programme de santé peuvent activement participer à un processus visant à clarifier les rôles et responsabilités et la collaboration au sein de et entre les secteurs pour prévenir et agir face à la VBG. Le résultat de ce processus est souvent dénommé procédures opérationnelles standards sur la VBG . La définition de procédures opérationnelles standards doit être le fruit d'un processus de collaboration suite à des consultations auprès de parties prenantes et acteurs du contexte.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Bien que tous les secteurs/pôles aient un rôle à jouer dans la prévention et l'action face à la VBG, ce processus doit au moins inclure des représentants des secteurs de la santé, de l'aide psychosociale, de la sécurité et de la justice/protection (les agences de l'ONU, les ONG nationales et internationales, les organisations communautaires, et les autorités gouvernementales pertinentes le cas échéant).</a:t>
            </a:r>
            <a:endParaRPr/>
          </a:p>
          <a:p>
            <a:pPr indent="0" lvl="0" marL="0" rtl="0" algn="l">
              <a:lnSpc>
                <a:spcPct val="100000"/>
              </a:lnSpc>
              <a:spcBef>
                <a:spcPts val="0"/>
              </a:spcBef>
              <a:spcAft>
                <a:spcPts val="0"/>
              </a:spcAft>
              <a:buSzPts val="1400"/>
              <a:buNone/>
            </a:pPr>
            <a:r>
              <a:t/>
            </a:r>
            <a:endParaRPr b="0"/>
          </a:p>
        </p:txBody>
      </p:sp>
      <p:sp>
        <p:nvSpPr>
          <p:cNvPr id="1769" name="Google Shape;1769;p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5" name="Shape 1795"/>
        <p:cNvGrpSpPr/>
        <p:nvPr/>
      </p:nvGrpSpPr>
      <p:grpSpPr>
        <a:xfrm>
          <a:off x="0" y="0"/>
          <a:ext cx="0" cy="0"/>
          <a:chOff x="0" y="0"/>
          <a:chExt cx="0" cy="0"/>
        </a:xfrm>
      </p:grpSpPr>
      <p:sp>
        <p:nvSpPr>
          <p:cNvPr id="1796" name="Google Shape;1796;p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1797" name="Google Shape;1797;p1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8" name="Google Shape;1798;p172: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Times New Roman"/>
                <a:ea typeface="Times New Roman"/>
                <a:cs typeface="Times New Roman"/>
                <a:sym typeface="Times New Roman"/>
              </a:rPr>
              <a:t>Insister sur le fait que les réponses à ces questions peuvent guider la conception et la mise en œuvre des POS. Il peut s’agir d’un bref exercice intégrant les informations spécifiques au contexte local.</a:t>
            </a:r>
            <a:endParaRPr sz="1400"/>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1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6" name="Google Shape;1806;p1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 tableau montre les informations supplémentaires qui peuvent être utiles pour guider la conception et la mise en œuvre des POS, et il donne des précisions sur la localisation de ces informations.  </a:t>
            </a:r>
            <a:endParaRPr/>
          </a:p>
        </p:txBody>
      </p:sp>
      <p:sp>
        <p:nvSpPr>
          <p:cNvPr id="1807" name="Google Shape;1807;p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p1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6" name="Google Shape;1816;p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POS doivent contenir la définition de travail de la VBG de l’agence. Les directives du Comité permanent interorganisations sur la VBGsont un outil de coordination de la prévention et de l’action au niveau interagence.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Demander aux participants s’ils se souviennent des quatre principes directeurs (sécurité, confidentialité, respect, non-discrimination). Les POS facilitent la prévention et la lutte contre la violence sexuelle dans les camps et au niveau communautaire.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17" name="Google Shape;1817;p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p1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4" name="Google Shape;1824;p1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Expliquer chaque avantage aux participants.</a:t>
            </a:r>
            <a:endParaRPr/>
          </a:p>
        </p:txBody>
      </p:sp>
      <p:sp>
        <p:nvSpPr>
          <p:cNvPr id="1825" name="Google Shape;1825;p1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p1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32" name="Google Shape;1832;p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3" name="Google Shape;1833;p1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p1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0" name="Google Shape;1840;p1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1" name="Google Shape;1841;p1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p1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8" name="Google Shape;1848;p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recensement est effectué périodiquement, par exemple, avant le début d’un projet pour déterminer les besoins, les lacunes et les possibilités pour commencer les soins cliniques destinés aux personnes survivantes de violence sexuelle.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suivi concerne le comptage, la surveillance et la collecte de données. Demander aux participants comment leur travail dans le contexte clinique pourrait contribuer au suivi des services qui sont dispensés aux patients. Il est important d’insister sur la documentation exhaustive comme mécanisme permettant la collection des données pour les activités de suivi et d’évaluation. D’autres exemples de suivi d’un service de soins peuvent inclure le comptage du nombre de préservatifs distribués ou le comptage du nombre de prestataires formés.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L’évaluation est un processus systématique et objectif ayant pour but de déterminer la pertinence, l’efficacité et l’impact des activiés par rapport à leur objectifs.</a:t>
            </a:r>
            <a:endParaRPr/>
          </a:p>
        </p:txBody>
      </p:sp>
      <p:sp>
        <p:nvSpPr>
          <p:cNvPr id="1849" name="Google Shape;1849;p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fr"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p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6" name="Google Shape;1856;p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27" name="Google Shape;42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 viol ou la tentative de viol est un type de violence sexuelle. Le viol est une définition juridique qui varie selon le pays, mais toutes les définitions conviennent du fait que le viol est un rapport sexuel non consenti. Le </a:t>
            </a:r>
            <a:r>
              <a:rPr b="0" i="1" lang="fr" sz="1200" cap="none" strike="noStrike">
                <a:solidFill>
                  <a:srgbClr val="000000"/>
                </a:solidFill>
                <a:latin typeface="Calibri"/>
                <a:ea typeface="Calibri"/>
                <a:cs typeface="Calibri"/>
                <a:sym typeface="Calibri"/>
              </a:rPr>
              <a:t>Manuel de terrain interorganisations sur la santé reproductive en situations de crise humanitaire</a:t>
            </a:r>
            <a:r>
              <a:rPr b="0" i="0" lang="fr" sz="1200" cap="none" strike="noStrike">
                <a:solidFill>
                  <a:srgbClr val="000000"/>
                </a:solidFill>
                <a:latin typeface="Calibri"/>
                <a:ea typeface="Calibri"/>
                <a:cs typeface="Calibri"/>
                <a:sym typeface="Calibri"/>
              </a:rPr>
              <a:t> (2018) définit le viol comme un rapport sexuel non consenti. Il peut s’agir de la pénétration de n'importe quelle partie du corps avec un organe sexuel et/ou la pénétration d'une orifice génital ou anal avec un objet ou une partie du corps. Le viol ou la tentative de viol implique l'utilisation de la force, la menace ou la coercition. Sont considérés comme un tentative de viol les efforts visant à violer quelqu'un sans pénétration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1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3" name="Google Shape;1863;p1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3" name="Google Shape;1873;p1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4" name="Google Shape;1874;p1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p1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1" name="Google Shape;1881;p1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1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1" name="Google Shape;1891;p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projet est planifié à partir des objectifs souhaités jusqu’aux résultats et intrants nécessaires pour atteindre les objectifs.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intrants et les résultats d’un projet font l’objet d’un suivi pour évaluer le degré de réalisation des objectifs. </a:t>
            </a:r>
            <a:endParaRPr/>
          </a:p>
        </p:txBody>
      </p:sp>
      <p:sp>
        <p:nvSpPr>
          <p:cNvPr id="1892" name="Google Shape;1892;p1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p1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2" name="Google Shape;1912;p1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p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2" name="Google Shape;1922;p1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existe diverses manières d’examiner le cycle du projet. Cet exemple du HCR est extrait du </a:t>
            </a:r>
            <a:r>
              <a:rPr b="0" i="1" lang="fr" sz="1200" cap="none" strike="noStrike">
                <a:solidFill>
                  <a:srgbClr val="000000"/>
                </a:solidFill>
                <a:latin typeface="Calibri"/>
                <a:ea typeface="Calibri"/>
                <a:cs typeface="Calibri"/>
                <a:sym typeface="Calibri"/>
              </a:rPr>
              <a:t>Manuel de terrain interorganisations sur la santé reproductive en situations de crise humanitaire </a:t>
            </a:r>
            <a:r>
              <a:rPr b="0" i="0" lang="fr" sz="1200" cap="none" strike="noStrike">
                <a:solidFill>
                  <a:srgbClr val="000000"/>
                </a:solidFill>
                <a:latin typeface="Calibri"/>
                <a:ea typeface="Calibri"/>
                <a:cs typeface="Calibri"/>
                <a:sym typeface="Calibri"/>
              </a:rPr>
              <a:t>de 2018, Chapitre 5 : Recensement, suivi et évaluation.</a:t>
            </a:r>
            <a:endParaRPr/>
          </a:p>
        </p:txBody>
      </p:sp>
      <p:sp>
        <p:nvSpPr>
          <p:cNvPr id="1923" name="Google Shape;1923;p1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fr"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p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8" name="Google Shape;1938;p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p1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8" name="Google Shape;1948;p1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indicateurs sont nécessaires pour assurer le suivi et évaluer un programme. Les indicateurs doivent être sélectionnés minutieusement afin que les informations colllectées puissent être utilisées pour améliorer le programme.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L’acronyme SMART est utilisé pour décrire les attributs des indicateurs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Spécifique - L’indicateur doit mesurer précisément ce que le programme vise à réaliser et être bien défini et ciblé.</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Mesurable - Pouvez-vous faire un suivi des progrès et le degré de réalisation de l’objectif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Atteignable - Cet indicateur est-il aligné sur les objectifs ? Est-ce qu’il mesure le résultat souhaité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Réaliste - Est-il pratique pour mesurer l’indicateur ? Les données peuvent-elles être collectées avec les ressources qui sont disponibles (connaissances, temps)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Temporellement défini - Inclut-il une échéance, des dates et/ou une fréquence ?</a:t>
            </a:r>
            <a:endParaRPr/>
          </a:p>
        </p:txBody>
      </p:sp>
      <p:sp>
        <p:nvSpPr>
          <p:cNvPr id="1949" name="Google Shape;1949;p1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fr"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5" name="Shape 1955"/>
        <p:cNvGrpSpPr/>
        <p:nvPr/>
      </p:nvGrpSpPr>
      <p:grpSpPr>
        <a:xfrm>
          <a:off x="0" y="0"/>
          <a:ext cx="0" cy="0"/>
          <a:chOff x="0" y="0"/>
          <a:chExt cx="0" cy="0"/>
        </a:xfrm>
      </p:grpSpPr>
      <p:sp>
        <p:nvSpPr>
          <p:cNvPr id="1956" name="Google Shape;1956;p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7" name="Google Shape;1957;p1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Comment choisissez-vous un indicateur ? Chaque indicateur doit être imputé à une </a:t>
            </a:r>
            <a:r>
              <a:rPr b="1" i="0" lang="fr" sz="1200" cap="none" strike="noStrike">
                <a:solidFill>
                  <a:srgbClr val="000000"/>
                </a:solidFill>
                <a:latin typeface="Calibri"/>
                <a:ea typeface="Calibri"/>
                <a:cs typeface="Calibri"/>
                <a:sym typeface="Calibri"/>
              </a:rPr>
              <a:t>norme</a:t>
            </a:r>
            <a:r>
              <a:rPr b="0" i="0" lang="fr" sz="1200" cap="none" strike="noStrike">
                <a:solidFill>
                  <a:srgbClr val="000000"/>
                </a:solidFill>
                <a:latin typeface="Calibri"/>
                <a:ea typeface="Calibri"/>
                <a:cs typeface="Calibri"/>
                <a:sym typeface="Calibri"/>
              </a:rPr>
              <a:t> correspondante pour établir le niveau minimum acceptable de réalisation de l'objectif qui est visé.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Par exemple : </a:t>
            </a:r>
            <a:r>
              <a:rPr b="0" i="1" lang="fr" sz="1200" cap="none" strike="noStrike">
                <a:solidFill>
                  <a:srgbClr val="000000"/>
                </a:solidFill>
                <a:latin typeface="Calibri"/>
                <a:ea typeface="Calibri"/>
                <a:cs typeface="Calibri"/>
                <a:sym typeface="Calibri"/>
              </a:rPr>
              <a:t>90 % des établissements de santé dans le camp de réfugiés fournissent des services complets pour les personnes survivantes de la violence sexuelle ou : 100 % de l’ensemble des personnes survivantes de violence sexuelle se présentant dans les 72 heures se voient proposer la PPE.</a:t>
            </a:r>
            <a:endParaRPr/>
          </a:p>
          <a:p>
            <a:pPr indent="0" lvl="0" marL="0" rtl="0" algn="l">
              <a:lnSpc>
                <a:spcPct val="100000"/>
              </a:lnSpc>
              <a:spcBef>
                <a:spcPts val="0"/>
              </a:spcBef>
              <a:spcAft>
                <a:spcPts val="0"/>
              </a:spcAft>
              <a:buSzPts val="1400"/>
              <a:buNone/>
            </a:pPr>
            <a:r>
              <a:t/>
            </a:r>
            <a:endParaRPr/>
          </a:p>
        </p:txBody>
      </p:sp>
      <p:sp>
        <p:nvSpPr>
          <p:cNvPr id="1958" name="Google Shape;1958;p1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1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7" name="Google Shape;1967;p1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suivi et le signalement des cas de VBG, le partage d'information, la documentation de l'incident et l'analyse des données doivent faire l'objet d'un accord dans le cadre des POS. La collecte et l'analyse des informations sur la VBG peuvent fournir des données précieuses si elles sont conduites et partagées correctement.</a:t>
            </a:r>
            <a:endParaRPr/>
          </a:p>
        </p:txBody>
      </p:sp>
      <p:sp>
        <p:nvSpPr>
          <p:cNvPr id="1968" name="Google Shape;1968;p1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36" name="Google Shape;43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La définition juridique du viol varie selon le pays, mais toutes les définitions conviennent du fait que le viol est un rapport sexuel non consenti.</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Pour lancer une discussion avec le groupe, poser des </a:t>
            </a:r>
            <a:r>
              <a:rPr b="0" i="0" lang="fr" sz="1200" cap="none" strike="noStrike">
                <a:solidFill>
                  <a:srgbClr val="000000"/>
                </a:solidFill>
                <a:latin typeface="Calibri"/>
                <a:ea typeface="Calibri"/>
                <a:cs typeface="Calibri"/>
                <a:sym typeface="Calibri"/>
              </a:rPr>
              <a:t>questions comme « une femme mariée peut-elle être violée ? » et « Un homme peut-il être violé ? » Avant de poursuivre la discussion sur la définition juridique dans le contexte de la formation.</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Quelle est la définition juridique du viol dans votre contexte ? Inclure la définition et les exemples des types de viol sur la diapositive suivante.</a:t>
            </a:r>
            <a:endParaRPr b="0"/>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p1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6" name="Google Shape;1976;p1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indicateurs de la programmation destinée aux personnes survivantes de violence sexuelle ne peuvent pas être utilisés pour tirer des conclusions sur la prévalence ou l’incidence. </a:t>
            </a:r>
            <a:r>
              <a:rPr b="1" i="0" lang="fr" sz="1200" cap="none" strike="noStrike">
                <a:solidFill>
                  <a:srgbClr val="000000"/>
                </a:solidFill>
                <a:latin typeface="Calibri"/>
                <a:ea typeface="Calibri"/>
                <a:cs typeface="Calibri"/>
                <a:sym typeface="Calibri"/>
              </a:rPr>
              <a:t>Demander aux participants de penser à </a:t>
            </a:r>
            <a:r>
              <a:rPr b="0" i="0" lang="fr" sz="1200" cap="none" strike="noStrike">
                <a:solidFill>
                  <a:srgbClr val="000000"/>
                </a:solidFill>
                <a:latin typeface="Calibri"/>
                <a:ea typeface="Calibri"/>
                <a:cs typeface="Calibri"/>
                <a:sym typeface="Calibri"/>
              </a:rPr>
              <a:t>un centre de santé pour la vaccination des enfants ou la planification familiale. Est-ce que vous tireriez la conclusion que ces programmes ne sont pas nécessaires si un faible nombre de patients se présentent au centre de santé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formulaire sur l’historique et l’examen avec le pictogramme d’accompagnement est la norme de l’OMS pour la prise en charge clinique des personnes survivantes de violence sexuelle. Des informations détaillées, exhaustives sur le formulaire permettront une collecte de données qui guident les indicateurs.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aux participants </a:t>
            </a:r>
            <a:r>
              <a:rPr b="0" i="0" lang="fr" sz="1200" cap="none" strike="noStrike">
                <a:solidFill>
                  <a:srgbClr val="000000"/>
                </a:solidFill>
                <a:latin typeface="Calibri"/>
                <a:ea typeface="Calibri"/>
                <a:cs typeface="Calibri"/>
                <a:sym typeface="Calibri"/>
              </a:rPr>
              <a:t>s’ils collectent actuellement certaines des données dans le contexte clinique. Le Ministère de la Santé (MS) dispose-t-il d’un ensemble d’indicateurs qu’il utilise ? Le MS peut utiliser un ensemble d’indicateurs qui est différent des indicateurs de l’agence qui gère le centre de santé. Il est important de respecter la confidentialité et la sécurité des données si des systèmes parallèles sont en place. Par exemple, si les données sont collectées pour deux agences différentes, ces données sont-elles toujours collectées d’une manière qui protège l’identité de la personne survivante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l’absence d’un système de collecte de données en place, alors penser à recueillir des informations sur un ou deux indicateurs comme point de départ.</a:t>
            </a:r>
            <a:endParaRPr/>
          </a:p>
          <a:p>
            <a:pPr indent="0" lvl="0" marL="0" rtl="0" algn="l">
              <a:lnSpc>
                <a:spcPct val="100000"/>
              </a:lnSpc>
              <a:spcBef>
                <a:spcPts val="0"/>
              </a:spcBef>
              <a:spcAft>
                <a:spcPts val="0"/>
              </a:spcAft>
              <a:buSzPts val="1400"/>
              <a:buNone/>
            </a:pPr>
            <a:r>
              <a:t/>
            </a:r>
            <a:endParaRPr/>
          </a:p>
        </p:txBody>
      </p:sp>
      <p:sp>
        <p:nvSpPr>
          <p:cNvPr id="1977" name="Google Shape;1977;p1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1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4" name="Google Shape;1984;p1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diapositives suivantes sont des exemples d’outils qui sont utilisés dans l’approche de cycle de projet.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liste de contrôle d’établissement de santé peut aider à évaluer la disponibilité des ressources requises pour les soins cliniques dispensés aux personnes survivantes d’agression sexuelle. Cette liste de contrôle est tirée du document de l’OMS/FNUAP/HCR intitulé </a:t>
            </a:r>
            <a:r>
              <a:rPr b="0" i="1" lang="fr" sz="1200" cap="none" strike="noStrike">
                <a:solidFill>
                  <a:srgbClr val="000000"/>
                </a:solidFill>
                <a:latin typeface="Calibri"/>
                <a:ea typeface="Calibri"/>
                <a:cs typeface="Calibri"/>
                <a:sym typeface="Calibri"/>
              </a:rPr>
              <a:t>Prise en charge clinique des survivantes de viol et de violence exercée par un partenaire intime : Élaboration de protocoles à adopter dans les situations de crise humanitaire, Genève, 2019. Il peut être utilisé dans votre établissement d’origine par la direction pour déterminer la disponibilité de ressources essentielles pour fournir des soins complets. </a:t>
            </a:r>
            <a:endParaRPr/>
          </a:p>
          <a:p>
            <a:pPr indent="0" lvl="0" marL="0" rtl="0" algn="l">
              <a:lnSpc>
                <a:spcPct val="100000"/>
              </a:lnSpc>
              <a:spcBef>
                <a:spcPts val="0"/>
              </a:spcBef>
              <a:spcAft>
                <a:spcPts val="0"/>
              </a:spcAft>
              <a:buSzPts val="1400"/>
              <a:buNone/>
            </a:pPr>
            <a:r>
              <a:t/>
            </a:r>
            <a:endParaRPr/>
          </a:p>
        </p:txBody>
      </p:sp>
      <p:sp>
        <p:nvSpPr>
          <p:cNvPr id="1985" name="Google Shape;1985;p1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p1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4" name="Google Shape;1994;p1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 exemple d’outil de suivi est adapté d’un outil utilisé dans les centres de santé de Médecins Sans Frontières (MSF).</a:t>
            </a:r>
            <a:endParaRPr/>
          </a:p>
        </p:txBody>
      </p:sp>
      <p:sp>
        <p:nvSpPr>
          <p:cNvPr id="1995" name="Google Shape;1995;p192:notes"/>
          <p:cNvSpPr txBox="1"/>
          <p:nvPr/>
        </p:nvSpPr>
        <p:spPr>
          <a:xfrm>
            <a:off x="3884613" y="8683625"/>
            <a:ext cx="2971800" cy="458788"/>
          </a:xfrm>
          <a:prstGeom prst="rect">
            <a:avLst/>
          </a:prstGeom>
          <a:noFill/>
          <a:ln>
            <a:noFill/>
          </a:ln>
        </p:spPr>
        <p:txBody>
          <a:bodyPr anchorCtr="0" anchor="b" bIns="44850" lIns="89700" spcFirstLastPara="1" rIns="89700" wrap="square" tIns="44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fr" sz="1100" u="none" cap="none" strike="noStrike">
                <a:solidFill>
                  <a:schemeClr val="dk1"/>
                </a:solidFill>
                <a:latin typeface="Times New Roman"/>
                <a:ea typeface="Times New Roman"/>
                <a:cs typeface="Times New Roman"/>
                <a:sym typeface="Times New Roman"/>
              </a:rPr>
              <a:t>‹#›</a:t>
            </a:fld>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p1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2" name="Google Shape;2002;p1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outil d’audit des dossiers médicaux peut être utilisé pour évaluer la qualité des soins cliniques dispensés aux personnes survivantes de violence sexuelle dans l’établissement de santé. Un outil d’audit doit inclure tous les éléments des soins cliniques dispensés aux personnes survivantes de violence sexuelle, tels qu’évoqués dans cette formation et présentés dans les directives de l’OMS. Cet outil peut être utilisé pour un auto-audit des dossiers médicaux pour l’achèvement. Il peut aussi être utilisé par les superviseurs, chaque mois, deux fois par mois ou à une autre fréquence pour recueillir des informations sur la pratique clinique au sein de l’établissement pour aborder l’amélioration de la qualité.</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Il y a un exemple d’outil d’audit des dossiers médicaux au sein du dispositif de formation adapté de l’International Rescue Committee, </a:t>
            </a:r>
            <a:r>
              <a:rPr b="0" i="1" lang="fr" sz="1200" cap="none" strike="noStrike">
                <a:solidFill>
                  <a:srgbClr val="333333"/>
                </a:solidFill>
                <a:latin typeface="Calibri"/>
                <a:ea typeface="Calibri"/>
                <a:cs typeface="Calibri"/>
                <a:sym typeface="Calibri"/>
              </a:rPr>
              <a:t>Clinical Care for Sexual Assault Survivors: Multimedia training tool in Humanitarian Settings </a:t>
            </a:r>
            <a:r>
              <a:rPr b="0" i="0" lang="fr" sz="1200" cap="none" strike="noStrike">
                <a:solidFill>
                  <a:srgbClr val="333333"/>
                </a:solidFill>
                <a:latin typeface="Calibri"/>
                <a:ea typeface="Calibri"/>
                <a:cs typeface="Calibri"/>
                <a:sym typeface="Calibri"/>
              </a:rPr>
              <a:t>(2012). </a:t>
            </a:r>
            <a:endParaRPr i="0"/>
          </a:p>
        </p:txBody>
      </p:sp>
      <p:sp>
        <p:nvSpPr>
          <p:cNvPr id="2003" name="Google Shape;2003;p1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p1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0" name="Google Shape;2010;p1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1" name="Google Shape;2011;p1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fr"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p1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8" name="Google Shape;2018;p1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9" name="Google Shape;2019;p1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fr"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p1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6" name="Google Shape;2026;p1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Activité</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Montrer la vidéo </a:t>
            </a:r>
            <a:r>
              <a:rPr b="0" i="1" lang="fr" sz="1800" cap="none" strike="noStrike">
                <a:solidFill>
                  <a:srgbClr val="000000"/>
                </a:solidFill>
                <a:latin typeface="Calibri"/>
                <a:ea typeface="Calibri"/>
                <a:cs typeface="Calibri"/>
                <a:sym typeface="Calibri"/>
              </a:rPr>
              <a:t>Reproductive Health Kits Shelving </a:t>
            </a:r>
            <a:r>
              <a:rPr b="0" i="0" lang="fr" sz="1800" cap="none" strike="noStrike">
                <a:solidFill>
                  <a:srgbClr val="000000"/>
                </a:solidFill>
                <a:latin typeface="Calibri"/>
                <a:ea typeface="Calibri"/>
                <a:cs typeface="Calibri"/>
                <a:sym typeface="Calibri"/>
              </a:rPr>
              <a:t>(sur la gestion des fourniture de soins de santé reproductive) FNUAP. 2012. (5:37 minutes)</a:t>
            </a:r>
            <a:r>
              <a:rPr b="0" i="0" lang="fr" sz="1200" cap="none" strike="noStrike">
                <a:solidFill>
                  <a:srgbClr val="000000"/>
                </a:solidFill>
                <a:latin typeface="Calibri"/>
                <a:ea typeface="Calibri"/>
                <a:cs typeface="Calibri"/>
                <a:sym typeface="Calibri"/>
              </a:rPr>
              <a:t>. Accessible via : https://www.unfpa.org/video/reproductive-health-kits-shelving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 point clé de la vidéo est que les fournitures doivent être conservées et faire l’objet d’un suivi de manière organisée. </a:t>
            </a:r>
            <a:r>
              <a:rPr b="1" i="0" lang="fr" sz="1200" cap="none" strike="noStrike">
                <a:solidFill>
                  <a:srgbClr val="000000"/>
                </a:solidFill>
                <a:latin typeface="Calibri"/>
                <a:ea typeface="Calibri"/>
                <a:cs typeface="Calibri"/>
                <a:sym typeface="Calibri"/>
              </a:rPr>
              <a:t>Demander :</a:t>
            </a:r>
            <a:r>
              <a:rPr b="0" i="0" lang="fr" sz="1200" cap="none" strike="noStrike">
                <a:solidFill>
                  <a:srgbClr val="000000"/>
                </a:solidFill>
                <a:latin typeface="Calibri"/>
                <a:ea typeface="Calibri"/>
                <a:cs typeface="Calibri"/>
                <a:sym typeface="Calibri"/>
              </a:rPr>
              <a:t> Quel est le rôle du prestataire de soins pour la gestion des fournitures ? Faciliter une discussion de 5 à 10 minutes avant de poursuivre la présentation.</a:t>
            </a:r>
            <a:endParaRPr/>
          </a:p>
          <a:p>
            <a:pPr indent="0" lvl="0" marL="0" rtl="0" algn="l">
              <a:lnSpc>
                <a:spcPct val="100000"/>
              </a:lnSpc>
              <a:spcBef>
                <a:spcPts val="0"/>
              </a:spcBef>
              <a:spcAft>
                <a:spcPts val="0"/>
              </a:spcAft>
              <a:buSzPts val="1400"/>
              <a:buNone/>
            </a:pPr>
            <a:r>
              <a:t/>
            </a:r>
            <a:endParaRPr/>
          </a:p>
        </p:txBody>
      </p:sp>
      <p:sp>
        <p:nvSpPr>
          <p:cNvPr id="2027" name="Google Shape;2027;p1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p1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5" name="Google Shape;2035;p1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Arial"/>
                <a:ea typeface="Arial"/>
                <a:cs typeface="Arial"/>
                <a:sym typeface="Arial"/>
              </a:rPr>
              <a:t>Demander aux participants </a:t>
            </a:r>
            <a:r>
              <a:rPr b="0" i="0" lang="fr" sz="1200" cap="none" strike="noStrike">
                <a:solidFill>
                  <a:srgbClr val="000000"/>
                </a:solidFill>
                <a:latin typeface="Arial"/>
                <a:ea typeface="Arial"/>
                <a:cs typeface="Arial"/>
                <a:sym typeface="Arial"/>
              </a:rPr>
              <a:t>des informations sur l’installation des fournitures sur leur lieu de travail. </a:t>
            </a:r>
            <a:r>
              <a:rPr b="1" i="0" lang="fr" sz="1200" cap="none" strike="noStrike">
                <a:solidFill>
                  <a:srgbClr val="000000"/>
                </a:solidFill>
                <a:latin typeface="Arial"/>
                <a:ea typeface="Arial"/>
                <a:cs typeface="Arial"/>
                <a:sym typeface="Arial"/>
              </a:rPr>
              <a:t>Souligner les points clés comme indiqués sur la diapositive.</a:t>
            </a:r>
            <a:endParaRPr>
              <a:latin typeface="Arial"/>
              <a:ea typeface="Arial"/>
              <a:cs typeface="Arial"/>
              <a:sym typeface="Arial"/>
            </a:endParaRPr>
          </a:p>
        </p:txBody>
      </p:sp>
      <p:sp>
        <p:nvSpPr>
          <p:cNvPr id="2036" name="Google Shape;2036;p1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p1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43" name="Google Shape;2043;p1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4" name="Google Shape;2044;p1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p1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1" name="Google Shape;2051;p1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Noto Sans Symbols"/>
              <a:buNone/>
            </a:pPr>
            <a:r>
              <a:rPr b="0" i="0" lang="fr" sz="1200" cap="none" strike="noStrike">
                <a:solidFill>
                  <a:srgbClr val="000000"/>
                </a:solidFill>
                <a:latin typeface="Calibri"/>
                <a:ea typeface="Calibri"/>
                <a:cs typeface="Calibri"/>
                <a:sym typeface="Calibri"/>
              </a:rPr>
              <a:t>Expliquer que pendant cette session, les participants vont discuter des exigences clés des soins cliniques de qualité pour les personnes survivantes de viol et la violence exercée par un partenaire intime et développer une liste d’actions initiales pour renforcer les services cliniques destinés aux personnes survivantes.</a:t>
            </a:r>
            <a:endParaRPr/>
          </a:p>
          <a:p>
            <a:pPr indent="0" lvl="0" marL="0" rtl="0" algn="l">
              <a:lnSpc>
                <a:spcPct val="100000"/>
              </a:lnSpc>
              <a:spcBef>
                <a:spcPts val="0"/>
              </a:spcBef>
              <a:spcAft>
                <a:spcPts val="0"/>
              </a:spcAft>
              <a:buSzPts val="1400"/>
              <a:buNone/>
            </a:pPr>
            <a:r>
              <a:t/>
            </a:r>
            <a:endParaRPr/>
          </a:p>
        </p:txBody>
      </p:sp>
      <p:sp>
        <p:nvSpPr>
          <p:cNvPr id="2052" name="Google Shape;2052;p1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Inviter les participants à dire leur nom et parler d'un super pouvoir qu'ils apporteraient à leurs efforts pour dispenser des soins cliniques de haute qualité aux personnes survivantes de violence sexuelle.  Expliquer que nous avons tous certaines forces que nous apportons à notre travail et à nos vies. Par exemple, certaines personnes savent très bien rester calmes et avoir les idées claires dans des contextes très stressants. Il se peut que d'autres sachent bien faire preuve d'empathie et de préoccupation pour les personnes étrangères ou motiver leur collègues à garder un moral solide.  </a:t>
            </a:r>
            <a:r>
              <a:rPr b="1" i="0" lang="fr" sz="1200" cap="none" strike="noStrike">
                <a:solidFill>
                  <a:srgbClr val="000000"/>
                </a:solidFill>
                <a:latin typeface="Calibri"/>
                <a:ea typeface="Calibri"/>
                <a:cs typeface="Calibri"/>
                <a:sym typeface="Calibri"/>
              </a:rPr>
              <a:t>Quelle est une de vos forces sur laquelle vous vous appuierez pour être un prestataire exceptionnel pour les personnes survivantes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66" name="Google Shape;2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facilitateur doit trouver la définition juridique du viol dans le pays concerné et actualiser cette diapositive avant la formation.</a:t>
            </a:r>
            <a:endParaRPr/>
          </a:p>
        </p:txBody>
      </p:sp>
      <p:sp>
        <p:nvSpPr>
          <p:cNvPr id="445" name="Google Shape;4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p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9" name="Google Shape;2059;p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0" name="Google Shape;2060;p2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p2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7" name="Google Shape;2067;p2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Répartir les participants au sein de groupes, idéalement en fonction du site clinique où ils travaillent. Si plus de 5 participants viennent d’un site clinique, ensuite créer plus de groupe. Orienter vers le polycopié </a:t>
            </a:r>
            <a:r>
              <a:rPr b="0" i="1" lang="fr" sz="1200" cap="none" strike="noStrike">
                <a:solidFill>
                  <a:srgbClr val="000000"/>
                </a:solidFill>
                <a:latin typeface="Calibri"/>
                <a:ea typeface="Calibri"/>
                <a:cs typeface="Calibri"/>
                <a:sym typeface="Calibri"/>
              </a:rPr>
              <a:t>Évaluer et améliorer la qualité des services cliniques. </a:t>
            </a:r>
            <a:r>
              <a:rPr b="0" i="0" lang="fr" sz="1200" cap="none" strike="noStrike">
                <a:solidFill>
                  <a:srgbClr val="000000"/>
                </a:solidFill>
                <a:latin typeface="Calibri"/>
                <a:ea typeface="Calibri"/>
                <a:cs typeface="Calibri"/>
                <a:sym typeface="Calibri"/>
              </a:rPr>
              <a:t>Passer en revue les instructions figurant sur le polycopié pour le travail en petit groupe. </a:t>
            </a:r>
            <a:endParaRPr/>
          </a:p>
          <a:p>
            <a:pPr indent="0" lvl="0" marL="0" rtl="0" algn="l">
              <a:lnSpc>
                <a:spcPct val="100000"/>
              </a:lnSpc>
              <a:spcBef>
                <a:spcPts val="0"/>
              </a:spcBef>
              <a:spcAft>
                <a:spcPts val="0"/>
              </a:spcAft>
              <a:buSzPts val="1400"/>
              <a:buNone/>
            </a:pPr>
            <a:r>
              <a:rPr lang="fr"/>
              <a:t>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Après 60 minutes, prendre une pause de 15 minutes. Après la pause, rassembler les groupes. Chaque groupe doit avoir la possibilité de présenter sa discussion au public au sens large, en fonction des questions clés qui figurent sur cette diapositive. Guider la discussion vers les solutions pratiques et l’identification continue des manières d’améliorer les soins cliniques. </a:t>
            </a:r>
            <a:endParaRPr/>
          </a:p>
          <a:p>
            <a:pPr indent="0" lvl="0" marL="0" rtl="0" algn="l">
              <a:lnSpc>
                <a:spcPct val="100000"/>
              </a:lnSpc>
              <a:spcBef>
                <a:spcPts val="0"/>
              </a:spcBef>
              <a:spcAft>
                <a:spcPts val="0"/>
              </a:spcAft>
              <a:buSzPts val="1400"/>
              <a:buNone/>
            </a:pPr>
            <a:r>
              <a:t/>
            </a:r>
            <a:endParaRPr/>
          </a:p>
        </p:txBody>
      </p:sp>
      <p:sp>
        <p:nvSpPr>
          <p:cNvPr id="2068" name="Google Shape;2068;p2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p2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75" name="Google Shape;2075;p2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6" name="Google Shape;2076;p2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p2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3" name="Google Shape;2083;p2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4" name="Google Shape;2084;p2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9" name="Shape 2089"/>
        <p:cNvGrpSpPr/>
        <p:nvPr/>
      </p:nvGrpSpPr>
      <p:grpSpPr>
        <a:xfrm>
          <a:off x="0" y="0"/>
          <a:ext cx="0" cy="0"/>
          <a:chOff x="0" y="0"/>
          <a:chExt cx="0" cy="0"/>
        </a:xfrm>
      </p:grpSpPr>
      <p:sp>
        <p:nvSpPr>
          <p:cNvPr id="2090" name="Google Shape;2090;p2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1" name="Google Shape;2091;p2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Présenter ce sujet en expliquant que vos besoins sont aussi importants que ceux des personnes survivantes auxquelles vous dispensez des soins. Il se peut que vous ayez des réactions ou des émotions fortes quand vous écoutez parler de violence avec vos patient.e.s. Cela est particulièrement vrai si vous avez subi des violences vous-même. Les prestataires de soins peuvent développer des maladies liées au stress, comme le surmenage, l’usure de la compassion ou le traumatisme vicariant. Si vous travaillez avec des personnes survivantes, ayez conscience de ces risques et agissez pour préserver votre bien-être face au stress lié au travail.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Ensuite, dire aux participants de se répartir au sein de paires et discuter d’une expérience difficile qu’ils ont vécue pendant leur travail en tant que prestataires. Qu’est-ce qui a rendu cette expérience particulièrement difficile ? Après 10 minutes, réunir les participants au sein de la plénière et inviter les participants à partager leurs propres réponses, s’ils se sentent à l’aise pour le faire. </a:t>
            </a:r>
            <a:endParaRPr/>
          </a:p>
        </p:txBody>
      </p:sp>
      <p:sp>
        <p:nvSpPr>
          <p:cNvPr id="2092" name="Google Shape;2092;p2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p2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9" name="Google Shape;2099;p2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Commencer par demander aux participants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Qu'est-ce que le « surmenage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Avez-vous déjà ressenti un « surmenage » ou travaillé avec quelqu’un d’autre qui a été surmené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Comment vous en êtes-vous rendu compte ? En quoi était-ce différent de « juste une mauvaise journée » ? Qu’avez-vous ressenti dans votre corps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Comment votre comportement/le comportement de vos collègues ont-ils changé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Après que quelques volontaires ont partagé leurs idées, avancer vers l’animation et expliquer les points figurant sur cette diapositive.</a:t>
            </a:r>
            <a:endParaRPr/>
          </a:p>
          <a:p>
            <a:pPr indent="0" lvl="0" marL="0" rtl="0" algn="l">
              <a:lnSpc>
                <a:spcPct val="100000"/>
              </a:lnSpc>
              <a:spcBef>
                <a:spcPts val="0"/>
              </a:spcBef>
              <a:spcAft>
                <a:spcPts val="0"/>
              </a:spcAft>
              <a:buSzPts val="1400"/>
              <a:buNone/>
            </a:pPr>
            <a:r>
              <a:t/>
            </a:r>
            <a:endParaRPr/>
          </a:p>
        </p:txBody>
      </p:sp>
      <p:sp>
        <p:nvSpPr>
          <p:cNvPr id="2100" name="Google Shape;2100;p2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p2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9" name="Google Shape;2109;p2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Expliquer que le surmenage est très courant chez les prestataires qui s’occupent de patient.e.s qui ont des antécédents de traumatisme. De plus, les effets du surmenage sont aggravés chez les prestataires qui ont déjà souffert de traumatisme durant leur enfance. </a:t>
            </a:r>
            <a:endParaRPr/>
          </a:p>
        </p:txBody>
      </p:sp>
      <p:sp>
        <p:nvSpPr>
          <p:cNvPr id="2110" name="Google Shape;2110;p2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p2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9" name="Google Shape;2119;p2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0" name="Google Shape;2120;p2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5" name="Shape 2125"/>
        <p:cNvGrpSpPr/>
        <p:nvPr/>
      </p:nvGrpSpPr>
      <p:grpSpPr>
        <a:xfrm>
          <a:off x="0" y="0"/>
          <a:ext cx="0" cy="0"/>
          <a:chOff x="0" y="0"/>
          <a:chExt cx="0" cy="0"/>
        </a:xfrm>
      </p:grpSpPr>
      <p:sp>
        <p:nvSpPr>
          <p:cNvPr id="2126" name="Google Shape;2126;p2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7" name="Google Shape;2127;p2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Expliquer qu’il existe des actions positives que nous pouvonsappliquer pour éviter le surmenage. Ensuite montrer la diapositive et examiner les réponses.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Ensuite </a:t>
            </a:r>
            <a:r>
              <a:rPr b="1" i="0" lang="fr" sz="1200" cap="none" strike="noStrike">
                <a:solidFill>
                  <a:srgbClr val="000000"/>
                </a:solidFill>
                <a:latin typeface="Calibri"/>
                <a:ea typeface="Calibri"/>
                <a:cs typeface="Calibri"/>
                <a:sym typeface="Calibri"/>
              </a:rPr>
              <a:t>demander</a:t>
            </a:r>
            <a:r>
              <a:rPr b="0" i="0" lang="fr" sz="1200" cap="none" strike="noStrike">
                <a:solidFill>
                  <a:srgbClr val="000000"/>
                </a:solidFill>
                <a:latin typeface="Calibri"/>
                <a:ea typeface="Calibri"/>
                <a:cs typeface="Calibri"/>
                <a:sym typeface="Calibri"/>
              </a:rPr>
              <a:t> : Quelles sont les autres stratégies que vous utilisez ou que vous avez utilisées dans le passé, pour prendre soin de vous et éviter le surmenage ? Inviter les participants à partager leurs propres stratégies.</a:t>
            </a:r>
            <a:endParaRPr/>
          </a:p>
        </p:txBody>
      </p:sp>
      <p:sp>
        <p:nvSpPr>
          <p:cNvPr id="2128" name="Google Shape;2128;p2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p2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7" name="Google Shape;2137;p2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8" name="Google Shape;2138;p2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La violence sexuelle est un autre type de violence sexuelle qui comprend l’intrusion ou menace d'intrusion physique de nature sexuelle soit par la force ou dans des conditions d'inégalité ou de coercition. Les exemples de violence sexuelle peuvent inclure, sans s’y limiter, </a:t>
            </a:r>
            <a:r>
              <a:rPr b="0" i="1" lang="fr" sz="1200" cap="none" strike="noStrike">
                <a:solidFill>
                  <a:srgbClr val="000000"/>
                </a:solidFill>
                <a:latin typeface="Calibri"/>
                <a:ea typeface="Calibri"/>
                <a:cs typeface="Calibri"/>
                <a:sym typeface="Calibri"/>
              </a:rPr>
              <a:t>le fait de </a:t>
            </a:r>
            <a:r>
              <a:rPr b="0" i="0" lang="fr" sz="1200" cap="none" strike="noStrike">
                <a:solidFill>
                  <a:srgbClr val="000000"/>
                </a:solidFill>
                <a:latin typeface="Calibri"/>
                <a:ea typeface="Calibri"/>
                <a:cs typeface="Calibri"/>
                <a:sym typeface="Calibri"/>
              </a:rPr>
              <a:t>toucher</a:t>
            </a:r>
            <a:r>
              <a:rPr b="0" i="1" lang="fr" sz="1200" cap="none" strike="noStrike">
                <a:solidFill>
                  <a:srgbClr val="000000"/>
                </a:solidFill>
                <a:latin typeface="Calibri"/>
                <a:ea typeface="Calibri"/>
                <a:cs typeface="Calibri"/>
                <a:sym typeface="Calibri"/>
              </a:rPr>
              <a:t> ou de menacer </a:t>
            </a:r>
            <a:r>
              <a:rPr b="0" i="0" lang="fr" sz="1200" cap="none" strike="noStrike">
                <a:solidFill>
                  <a:srgbClr val="000000"/>
                </a:solidFill>
                <a:latin typeface="Calibri"/>
                <a:ea typeface="Calibri"/>
                <a:cs typeface="Calibri"/>
                <a:sym typeface="Calibri"/>
              </a:rPr>
              <a:t>de toucher, d’embrasser, ou de tripoter les seins, les fesses ou l’appareil génital.</a:t>
            </a:r>
            <a:endParaRPr i="0"/>
          </a:p>
          <a:p>
            <a:pPr indent="0" lvl="0" marL="0" rtl="0" algn="l">
              <a:lnSpc>
                <a:spcPct val="100000"/>
              </a:lnSpc>
              <a:spcBef>
                <a:spcPts val="0"/>
              </a:spcBef>
              <a:spcAft>
                <a:spcPts val="0"/>
              </a:spcAft>
              <a:buSzPts val="1400"/>
              <a:buNone/>
            </a:pPr>
            <a:r>
              <a:t/>
            </a:r>
            <a:endParaRPr/>
          </a:p>
        </p:txBody>
      </p:sp>
      <p:sp>
        <p:nvSpPr>
          <p:cNvPr id="453" name="Google Shape;45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p2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5" name="Google Shape;2145;p2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Cette diapositive peut rester cachée.</a:t>
            </a:r>
            <a:endParaRPr/>
          </a:p>
        </p:txBody>
      </p:sp>
      <p:sp>
        <p:nvSpPr>
          <p:cNvPr id="2146" name="Google Shape;2146;p2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1" name="Shape 2151"/>
        <p:cNvGrpSpPr/>
        <p:nvPr/>
      </p:nvGrpSpPr>
      <p:grpSpPr>
        <a:xfrm>
          <a:off x="0" y="0"/>
          <a:ext cx="0" cy="0"/>
          <a:chOff x="0" y="0"/>
          <a:chExt cx="0" cy="0"/>
        </a:xfrm>
      </p:grpSpPr>
      <p:sp>
        <p:nvSpPr>
          <p:cNvPr id="2152" name="Google Shape;2152;p2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3" name="Google Shape;2153;p2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4" name="Google Shape;2154;p2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p2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162" name="Google Shape;2162;p2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63" name="Google Shape;2163;p21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p2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1" name="Google Shape;2171;p2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2" name="Google Shape;2172;p2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p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0" name="Google Shape;2180;p2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6" name="Shape 2186"/>
        <p:cNvGrpSpPr/>
        <p:nvPr/>
      </p:nvGrpSpPr>
      <p:grpSpPr>
        <a:xfrm>
          <a:off x="0" y="0"/>
          <a:ext cx="0" cy="0"/>
          <a:chOff x="0" y="0"/>
          <a:chExt cx="0" cy="0"/>
        </a:xfrm>
      </p:grpSpPr>
      <p:sp>
        <p:nvSpPr>
          <p:cNvPr id="2187" name="Google Shape;2187;p2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8" name="Google Shape;2188;p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9" name="Google Shape;2189;p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2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7" name="Google Shape;2197;p2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8" name="Google Shape;2198;p2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p2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6" name="Google Shape;2206;p2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7" name="Google Shape;2207;p2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L’exploitation sexuelle implique tout abus réel ou une tentative d’abus de position de vulnérabilité, de pouvoir différentiel ou de confiance, à des fins sexuelles, y compris, entre autres, pour tirer profit pécuniairement, socialement ou politiquement de l’exploitation sexuelle d’une autre personne </a:t>
            </a:r>
            <a:endParaRPr/>
          </a:p>
        </p:txBody>
      </p:sp>
      <p:sp>
        <p:nvSpPr>
          <p:cNvPr id="462" name="Google Shape;46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L'Organisation mondiale de la Santé (OMS) définit la violence domestique comme tout comportement au sein </a:t>
            </a:r>
            <a:r>
              <a:rPr b="1" i="0" lang="fr" sz="1200" cap="none" strike="noStrike">
                <a:solidFill>
                  <a:srgbClr val="000000"/>
                </a:solidFill>
                <a:latin typeface="Calibri"/>
                <a:ea typeface="Calibri"/>
                <a:cs typeface="Calibri"/>
                <a:sym typeface="Calibri"/>
              </a:rPr>
              <a:t>d’une relation intime </a:t>
            </a:r>
            <a:r>
              <a:rPr b="0" i="0" lang="fr" sz="1200" cap="none" strike="noStrike">
                <a:solidFill>
                  <a:srgbClr val="000000"/>
                </a:solidFill>
                <a:latin typeface="Calibri"/>
                <a:ea typeface="Calibri"/>
                <a:cs typeface="Calibri"/>
                <a:sym typeface="Calibri"/>
              </a:rPr>
              <a:t>qui cause un préjudice physique, psychologique ou sexuel aux personnes qui sont parties à cette relation.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À l'échelle mondiale, 1 femme sur 3 est battue, forcée d'avoir des rapports sexuels ou soumise à la maltraitance exercée par un partenaire ancien ou actuel au cours de sa vie.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violence domestique et la violence exercée par un partenaire intime impactent la personne survivante de diverses manières, y compris :</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blessures physiques, notamment les fractures, les contusions, les agressions sexuelles</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troubles psycholgiques y compris la dépression, le SSPT et le suicide</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infections sexuellement transmissibles (IST) y compris le VIH</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grossesse forcée, la grossesse non désirée, et l’avortement à risques</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mort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femmes confrontées à des violences ont souvent recours à des soins même lorsque elles ne révèlent pas l'acte de violence. Au cours de cette formation, nous allons aborder la manière de reconnaître les signes de violence domestique et exercée par un partenaire intime et la manière d'intervenir face à des abus suspectés ou signalés. </a:t>
            </a:r>
            <a:endParaRPr/>
          </a:p>
          <a:p>
            <a:pPr indent="0" lvl="0" marL="0" rtl="0" algn="l">
              <a:lnSpc>
                <a:spcPct val="100000"/>
              </a:lnSpc>
              <a:spcBef>
                <a:spcPts val="0"/>
              </a:spcBef>
              <a:spcAft>
                <a:spcPts val="0"/>
              </a:spcAft>
              <a:buSzPts val="1400"/>
              <a:buNone/>
            </a:pPr>
            <a:r>
              <a:t/>
            </a:r>
            <a:endParaRPr/>
          </a:p>
        </p:txBody>
      </p:sp>
      <p:sp>
        <p:nvSpPr>
          <p:cNvPr id="471" name="Google Shape;4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478" name="Google Shape;47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terme de victime est évité en raison de la crainte qu’il puisse renforcer la stigmatisation des personnes qui ont subi des actes de violence sexuelle et il suggère la passivité, plutôt que la survie et la résilience. Cependant, le terme de victime est important et il est utilisé dans les contextes légaux pour garantir le droit à la justice et aux réparations. Dans certains contextes, les prestataires ont pour instruction d’utiliser le terme « client.e » ou « patient.e » pour le témoignage afin d’avoir une position de prestataire clinique impartiale.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6" name="Google Shape;48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LGBTQIA sont confrontées à un certain nombre de facteurs de risques de violence sexuelle. Il est important de reconnaître chaque population comme ayant des besoins distincts et comme faisant face à des risques différents.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Plus généralement, les personnes LGBTQIA, en particulier les femmes transgenres, sont confrontées à la discrimination par les prestataires de santé et d'autres qui les empêchent de recourir à des services de SSR, notamment les soins cliniques pour la violence sexuelle.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fait de nouer le dialogue avec les organisations d'entraide ou de droits des groupes de défense des communautés et des droits des LGBTQIA et rendre les établissements de santé plus respectueux de la diversité dans l'identité de genre et l'orientation sexuelle permettraient l'accessibilité de ces populations à des services de santé essentiels.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494" name="Google Shape;49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5" name="Google Shape;49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survivants de violence sexuelle sont moins susceptibles que les survivantes de signaler l’incident ou de recourir à des soins en raison d’une énorme gêne et de la honte. Les séquelles physiques varient pour les hommes et les femmes, mais le traumatisme psychologique et les séquelles émotionnelles sont similaires à celles vécues par les femmes.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02" name="Google Shape;50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femmes, les filles, les hommes et les garçons vivant avec un handicap sont davantage exposé.e.s au risque de violence sexuelle. Elle/ils sont souvent confronté.e.s à une discrimination excessive exercée par des prestataires de service. Il est important de former et parrainer les prestataires de santé pour qu'ils réfléchissent sur leurs propres attitudes eu égard au handicap, aux soins cliniques et à la violence sexuelle. Les organisations de personnes vivant avec un handicap des communautés d'accueil disposent souvent de ressources que les prestataires de santé peuvent utiliser pour veiller à ce que les soins cliniques soient fournis à cette population qui est souvent cachée.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10" name="Google Shape;510;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18" name="Google Shape;51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526" name="Google Shape;52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Tous les intervenants humanitaires doivent respecter la violence sexuelle, les droits à la vie, à l'auto-détermination, aux soins de santé de haute qualité, à la non discrimination, à l'intimité, à la confidentialité, à l'information et au respect de la personne survivante.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Montrer la vidéo intitulée </a:t>
            </a:r>
            <a:r>
              <a:rPr b="0" i="1" lang="fr" sz="1800" cap="none" strike="noStrike">
                <a:solidFill>
                  <a:srgbClr val="000000"/>
                </a:solidFill>
                <a:latin typeface="Calibri"/>
                <a:ea typeface="Calibri"/>
                <a:cs typeface="Calibri"/>
                <a:sym typeface="Calibri"/>
              </a:rPr>
              <a:t>Violence against women: STRENGTHENING THE HEALTH SECTOR RESPONSE. [Renforcer l’intervention du secteur de la santé] </a:t>
            </a:r>
            <a:r>
              <a:rPr b="0" i="0" lang="fr" sz="1800" cap="none" strike="noStrike">
                <a:solidFill>
                  <a:srgbClr val="000000"/>
                </a:solidFill>
                <a:latin typeface="Calibri"/>
                <a:ea typeface="Calibri"/>
                <a:cs typeface="Calibri"/>
                <a:sym typeface="Calibri"/>
              </a:rPr>
              <a:t>Organisation mondiale de la Santé. 2016. (3:27 minutes). </a:t>
            </a:r>
            <a:r>
              <a:rPr b="0" i="0" lang="fr" sz="1200" cap="none" strike="noStrike">
                <a:solidFill>
                  <a:srgbClr val="000000"/>
                </a:solidFill>
                <a:latin typeface="Calibri"/>
                <a:ea typeface="Calibri"/>
                <a:cs typeface="Calibri"/>
                <a:sym typeface="Calibri"/>
              </a:rPr>
              <a:t>Accessible via : https://www.youtube.com/watch?v=Qc_GHITvTmI. </a:t>
            </a:r>
            <a:endParaRPr/>
          </a:p>
        </p:txBody>
      </p:sp>
      <p:sp>
        <p:nvSpPr>
          <p:cNvPr id="535" name="Google Shape;53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activité a été conçue par Raising Voices (2011) et extraite du </a:t>
            </a:r>
            <a:r>
              <a:rPr b="0" i="1" lang="fr" sz="1200" cap="none" strike="noStrike">
                <a:solidFill>
                  <a:srgbClr val="000000"/>
                </a:solidFill>
                <a:latin typeface="Calibri"/>
                <a:ea typeface="Calibri"/>
                <a:cs typeface="Calibri"/>
                <a:sym typeface="Calibri"/>
              </a:rPr>
              <a:t>guide pratique In Her Shoes. [À sa place]</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Orienter vers le guide du facilitateur pour des instructions. </a:t>
            </a:r>
            <a:endParaRPr/>
          </a:p>
        </p:txBody>
      </p:sp>
      <p:sp>
        <p:nvSpPr>
          <p:cNvPr id="544" name="Google Shape;54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Orienter vers le guide du facilitateur pour des instructions. </a:t>
            </a:r>
            <a:endParaRPr/>
          </a:p>
          <a:p>
            <a:pPr indent="0" lvl="0" marL="0" rtl="0" algn="l">
              <a:lnSpc>
                <a:spcPct val="100000"/>
              </a:lnSpc>
              <a:spcBef>
                <a:spcPts val="0"/>
              </a:spcBef>
              <a:spcAft>
                <a:spcPts val="0"/>
              </a:spcAft>
              <a:buSzPts val="1400"/>
              <a:buNone/>
            </a:pPr>
            <a:r>
              <a:t/>
            </a:r>
            <a:endParaRPr/>
          </a:p>
        </p:txBody>
      </p:sp>
      <p:sp>
        <p:nvSpPr>
          <p:cNvPr id="552" name="Google Shape;55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Orienter vers le guide du facilitateur pour des instructions. </a:t>
            </a:r>
            <a:endParaRPr/>
          </a:p>
          <a:p>
            <a:pPr indent="0" lvl="0" marL="0" rtl="0" algn="l">
              <a:lnSpc>
                <a:spcPct val="100000"/>
              </a:lnSpc>
              <a:spcBef>
                <a:spcPts val="0"/>
              </a:spcBef>
              <a:spcAft>
                <a:spcPts val="0"/>
              </a:spcAft>
              <a:buSzPts val="1400"/>
              <a:buNone/>
            </a:pPr>
            <a:r>
              <a:t/>
            </a:r>
            <a:endParaRPr/>
          </a:p>
        </p:txBody>
      </p:sp>
      <p:sp>
        <p:nvSpPr>
          <p:cNvPr id="560" name="Google Shape;56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7" name="Google Shape;56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84" name="Google Shape;584;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85" name="Google Shape;585;p3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À présent, nous allons parcourir les huit étapes qui guident la prise en charge clinique des personnes survivantes de violence sexuelle dans les contextes d’urgence. Nous allons aussi examiner les aspects clés de la préparation à l’administration de soins cliniques et de l’identification des personnes survivantes de violence exercée par un partenaire intime.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92" name="Google Shape;592;p38:notes"/>
          <p:cNvSpPr/>
          <p:nvPr>
            <p:ph idx="2" type="sldImg"/>
          </p:nvPr>
        </p:nvSpPr>
        <p:spPr>
          <a:xfrm>
            <a:off x="919163" y="746125"/>
            <a:ext cx="4960937" cy="3721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3" name="Google Shape;593;p38:notes"/>
          <p:cNvSpPr txBox="1"/>
          <p:nvPr>
            <p:ph idx="1" type="body"/>
          </p:nvPr>
        </p:nvSpPr>
        <p:spPr>
          <a:xfrm>
            <a:off x="679450" y="4716463"/>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Pour préparer et définir une réponse adaptée à la violence sexuelle, vous devez comprendre les conséquences éventuelles de la violence sexuelle.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02" name="Google Shape;602;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3" name="Google Shape;603;p39: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400" cap="none" strike="noStrike">
                <a:solidFill>
                  <a:srgbClr val="000000"/>
                </a:solidFill>
                <a:latin typeface="Calibri"/>
                <a:ea typeface="Calibri"/>
                <a:cs typeface="Calibri"/>
                <a:sym typeface="Calibri"/>
              </a:rPr>
              <a:t>Demander :</a:t>
            </a:r>
            <a:r>
              <a:rPr b="0" i="0" lang="fr" sz="1400" cap="none" strike="noStrike">
                <a:solidFill>
                  <a:srgbClr val="000000"/>
                </a:solidFill>
                <a:latin typeface="Calibri"/>
                <a:ea typeface="Calibri"/>
                <a:cs typeface="Calibri"/>
                <a:sym typeface="Calibri"/>
              </a:rPr>
              <a:t> Quelles sont les conséquences ? Indiquer chacune des trois bulles pendant que vous passez en revue chaque catégorie.</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L’exploitation et la violence sexuelle, le viol et d’autres formes de VBG sont courants dans les situations d’urgence complexe. La violence sexuelle a des répercussions terriblement négatives sur la santé physique et mentale d’une personne. Les conséquences physiques vont des blessures relativement mineures aux blessures graves conduisant à la mort ou au handicap permanent, les IST/le SIDA, la maladie inflammatoire pelvienne, la stérilité, les syndrômes de douleur chronique, la grossesse non désirée, les complications liées à un avortement à risques, le travail avant terme, et le faible poids à la naissance. Plusieurs personnes survivantes souffriront de troubles psychologiques, notamment : les troubles du stress post-traumatiques, la dépression, le suicide, l’anxiété/peur, les sentiments d'infériorité, l'incapacité à faire confiance, les dysfonctionnements sexuels ainsi que le suicide ou l'automutilation.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Par conséquent, la VBG a également un impact majeur sur la santé sociale de la communauté en termes de frais de santé élevés et de coûts légaux et de sécurité accrus, les pertes de revenu potentiel des femmes, l'interruption de la scolarité des adolescent.e.s, l’abus d’alcool, le rejet et l’isolement des personnes survivantes, l’homicide et le suicide, ainsi que la réconciliation et reconstruction tardives de la communauté.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secteur de la santé est un des principaux acteurs des soins dispensés aux personnes survivantes de violence sexuelle et de la prévention de bon nombre de ces conséquences.</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20" name="Google Shape;620;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21" name="Google Shape;621;p40: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principal rôle du secteur de la santé est d’apporter un soutien de première ligne et des soins cliniques aux personnes survivantes de violence sexuelle qui se présentent à une structure de soins.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autres responsabilités du secteur de la santé sont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Collecter des preuves médico-légales et orienter la personne survivante pour d’autres soins et services de soutien, si nécessaire.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Collaborer avec d’autres secteurs pour prévenir la violence sexuelle, la stigmatisation et la discrimination à l’égard des personnes survivantes.</a:t>
            </a:r>
            <a:endParaRPr/>
          </a:p>
          <a:p>
            <a:pPr indent="-196850" lvl="0" marL="285750" rtl="0" algn="l">
              <a:lnSpc>
                <a:spcPct val="100000"/>
              </a:lnSpc>
              <a:spcBef>
                <a:spcPts val="0"/>
              </a:spcBef>
              <a:spcAft>
                <a:spcPts val="0"/>
              </a:spcAft>
              <a:buClr>
                <a:schemeClr val="dk1"/>
              </a:buClr>
              <a:buSzPts val="1400"/>
              <a:buFont typeface="Arial"/>
              <a:buNone/>
            </a:pPr>
            <a:r>
              <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28" name="Google Shape;628;p41: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9" name="Google Shape;629;p41:notes"/>
          <p:cNvSpPr txBox="1"/>
          <p:nvPr>
            <p:ph idx="1" type="body"/>
          </p:nvPr>
        </p:nvSpPr>
        <p:spPr>
          <a:xfrm>
            <a:off x="679450" y="4716463"/>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approche centrée sur la personne survivante signifie que les droits, les besoins et les souhaits de la personne survivante sont priorisées à tout moment. Elle vise à créer un environnement favorable dans lequel les droits d'une personne survivante sont respectés, la sécurité est garantie, et dans lequel la personne survivante est traitée avec dignité et respect.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substance, une approche centrée sur la personne survivante applique une </a:t>
            </a:r>
            <a:r>
              <a:rPr b="0" i="0" lang="fr" sz="1200" u="sng" cap="none" strike="noStrike">
                <a:solidFill>
                  <a:srgbClr val="000000"/>
                </a:solidFill>
                <a:latin typeface="Calibri"/>
                <a:ea typeface="Calibri"/>
                <a:cs typeface="Calibri"/>
                <a:sym typeface="Calibri"/>
              </a:rPr>
              <a:t>approche fondée sur les droits humains</a:t>
            </a:r>
            <a:r>
              <a:rPr b="0" i="0" lang="fr" sz="1200" u="none" cap="none" strike="noStrike">
                <a:solidFill>
                  <a:srgbClr val="000000"/>
                </a:solidFill>
                <a:latin typeface="Calibri"/>
                <a:ea typeface="Calibri"/>
                <a:cs typeface="Calibri"/>
                <a:sym typeface="Calibri"/>
              </a:rPr>
              <a:t> </a:t>
            </a:r>
            <a:r>
              <a:rPr b="0" i="0" lang="fr" sz="1200" cap="none" strike="noStrike">
                <a:solidFill>
                  <a:srgbClr val="000000"/>
                </a:solidFill>
                <a:latin typeface="Calibri"/>
                <a:ea typeface="Calibri"/>
                <a:cs typeface="Calibri"/>
                <a:sym typeface="Calibri"/>
              </a:rPr>
              <a:t>à la conception et à  l'élaboration d’un programme qui veille à ce que les droits et les besoins de personnes survivantes soient une priorité.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approche aide à promouvoir le rétablissement et la capacité d’une personne survivante à identifier ses besoins et ses souhaits ; et à renforcer sa capacité à prendre des décisions concernant d’éventuelles interventions.</a:t>
            </a:r>
            <a:endParaRPr sz="15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70" name="Google Shape;670;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1" name="Google Shape;671;p42: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Avant d’entamer les services d’intervention face à la violence sexuelle, il est important de se préparer. La première étape des soins administrés aux personnes survivantes de violence sexuelle consiste à être préparer au niveau du système de santé.</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Que signifie l’expression centré sur la personne survivante ? </a:t>
            </a:r>
            <a:r>
              <a:rPr b="0" i="0" lang="fr" sz="1200" cap="none" strike="noStrike">
                <a:solidFill>
                  <a:srgbClr val="000000"/>
                </a:solidFill>
                <a:latin typeface="Calibri"/>
                <a:ea typeface="Calibri"/>
                <a:cs typeface="Calibri"/>
                <a:sym typeface="Calibri"/>
              </a:rPr>
              <a:t>Respecter les droits, les besoins, les choix, les souhaits et la dignité de la personne survivante à tout moment.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 </a:t>
            </a:r>
            <a:r>
              <a:rPr b="0" i="0" lang="fr" sz="1200" cap="none" strike="noStrike">
                <a:solidFill>
                  <a:srgbClr val="000000"/>
                </a:solidFill>
                <a:latin typeface="Calibri"/>
                <a:ea typeface="Calibri"/>
                <a:cs typeface="Calibri"/>
                <a:sym typeface="Calibri"/>
              </a:rPr>
              <a:t>Comment est-ce que vous organiseriez votre centre de santé pour fournir des soins axés sur la personne survivante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Cliquer pour dévoiler ces points comme réponses sur la diapositive.</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S’assurer des services de qualité et un mécanisme d'orientation y compris le transport vers un hôpital en cas de complications graves, soient disponibles 24 heures sur 24, 7 jours sur 7.</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Établir une zone de consultation privée, non-stigmatisante avec une armoire de classement verrouillable.</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salle de consultation doit avoir des fournitures de manière à ce que vous ne soyez pas contraint de chercher des choses. La salle doit aussi avec un accès facilité aux latrines et à l’eau courante.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Mettre en place des protocoles clairs et une liste de droits des patients rédigés dans les langues des prestataires et patients.</a:t>
            </a:r>
            <a:endParaRPr/>
          </a:p>
          <a:p>
            <a:pPr indent="-171450" lvl="0" marL="171450" marR="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Avoir suffisamment de fournitures et d'équipements disponibles. Les fournitures peuvent être obtenues par le biais de chaînes d’approvisionnement locales et durables ou par le biais des Kits de santé reproductive du groupe interorganisations (Kit 3 - Soins post-viol).</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Recruter des prestataires hommes et femmes parlant couramment les langues locales et former les chaperons et interprètes masculins et féminins.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Impliquer les femmes, les adolescentes et les adolescents ainsi que d'autres populations à risques comme les personnes qui vivent avec un handicap et les personnes LGBTQIA et les travailleur.se.s dy sexe, dans les décisions sur l'accessibilité et l'acceptabilité des services.</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membres de la communauté doivent aussi connaître les éléments suivants pour aborder les besoins des personnes survivantes de violence sexuelle :</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services disponibles et à quel endroit</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avantages inhérents au recours aux soins</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Savoir que les personnes survivantes doivent recourir aux soins immédiatement après avoir pris un bain ou s’être changé</a:t>
            </a:r>
            <a:endParaRPr/>
          </a:p>
          <a:p>
            <a:pPr indent="-171450" lvl="1" marL="6286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Savoir quand les services sont disponibles (de préférence 24 heures/24, 7 jours sur 7)</a:t>
            </a:r>
            <a:endParaRPr/>
          </a:p>
          <a:p>
            <a:pPr indent="-95250" lvl="1" marL="6286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Pour garantir l’accessibilité, cette information doit être :</a:t>
            </a:r>
            <a:endParaRPr/>
          </a:p>
          <a:p>
            <a:pPr indent="-171450" lvl="1" marL="6286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Fournie en plusieurs langues et sous divers formats (par exemple, en Braille, en langue des signes, à l’aide d’images) et</a:t>
            </a:r>
            <a:endParaRPr/>
          </a:p>
          <a:p>
            <a:pPr indent="-171450" lvl="1" marL="6286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Communiquée par le biais de la sensibilisation communautaire (femmes, jeunes, personnes LGBTQIA et personnes qui vivent avec un handicap) et d'autres canaux de communication (par exemple, les écoles, les agents de santé communautaire, les leaders de communautés, les messages radio, les brochures d'information dans les latrines de femmes).</a:t>
            </a:r>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83" name="Google Shape;683;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4" name="Google Shape;68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membres du personnel clinique doivent être formés pour administrer des soins adaptés.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Veiller à ce que les agents de santé masculins et féminins soient formés à l'administration des soins cliniques aux personnes survivantes de violence sexuelle. Si possible, faire en sorte qu’une personne formée, qui est du même sexe que la personne survivante et parle sa langue, soit présente dans la salle. Si la personne qui procède à l’exeman n’est pas du même sexe que la personne survivante, garantir la présence d’un chaperon formé.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Autoriser la personne survivante à être accompagnée d’une personne de soutien de confiance e, mais éviter d’avoir trop de personnes dans la salle, Les officiers de police ne doivent pas être présents lors de l’examen.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Tous les prestataires de soins doivent suivre un protocole standard d’examen et de traitement.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Même en l'absence de cas signalés, les services doivent être mis en place. </a:t>
            </a:r>
            <a:r>
              <a:rPr b="1" i="0" lang="fr" sz="1200" cap="none" strike="noStrike">
                <a:solidFill>
                  <a:srgbClr val="000000"/>
                </a:solidFill>
                <a:latin typeface="Calibri"/>
                <a:ea typeface="Calibri"/>
                <a:cs typeface="Calibri"/>
                <a:sym typeface="Calibri"/>
              </a:rPr>
              <a:t>L'ensemble du personnel humanitaire se doit de partir du principe que la violence sexuelle est un fait </a:t>
            </a:r>
            <a:r>
              <a:rPr b="0" i="0" lang="fr" sz="1200" cap="none" strike="noStrike">
                <a:solidFill>
                  <a:srgbClr val="000000"/>
                </a:solidFill>
                <a:latin typeface="Calibri"/>
                <a:ea typeface="Calibri"/>
                <a:cs typeface="Calibri"/>
                <a:sym typeface="Calibri"/>
              </a:rPr>
              <a:t>et la traiter comme une question sérieuse et cruciale de protectio, et agir comme indiqué, pour minimiser les risques de violence sexuelle par le biais d'interventions sectorielles, indépendamment de la présence ou de l'absence de preuves concrètes.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2" name="Google Shape;69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Expliquer </a:t>
            </a:r>
            <a:r>
              <a:rPr b="0" i="0" lang="fr" sz="1200" cap="none" strike="noStrike">
                <a:solidFill>
                  <a:srgbClr val="000000"/>
                </a:solidFill>
                <a:latin typeface="Calibri"/>
                <a:ea typeface="Calibri"/>
                <a:cs typeface="Calibri"/>
                <a:sym typeface="Calibri"/>
              </a:rPr>
              <a:t>que parfois, les Coordinateurs SSR, les responsables de programme de santé et les prestataires de service peuvent rencontrer des difficultés lorsqu'ils dispensent des soins aux personnes survivantes de VBG. Ils peuvent constater que la législation nationale ou les normes sociales ou culturelles prévoient des restrictions lors de la prestation de certains services ou dans certaines circonstances. Par exemple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Dans certaines sociétés, il est fréquent que la famille et/ou les autorités forcent les personnes survivantes non mariées à se marier avec l'agresseur (double-victimisation), en cas de violence de sexuelle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Dans les communautés où la virginité d'une femme au moment du mariage est considérée comme très importante, la famille d'une victime peut demander aux prestataires de service d’effectuer un « test de virginité » (note : cela n’est pas fondé sur la science et ne doit </a:t>
            </a:r>
            <a:r>
              <a:rPr b="1" i="0" lang="fr" sz="1200" cap="none" strike="noStrike">
                <a:solidFill>
                  <a:srgbClr val="000000"/>
                </a:solidFill>
                <a:latin typeface="Calibri"/>
                <a:ea typeface="Calibri"/>
                <a:cs typeface="Calibri"/>
                <a:sym typeface="Calibri"/>
              </a:rPr>
              <a:t>jamais </a:t>
            </a:r>
            <a:r>
              <a:rPr b="0" i="0" lang="fr" sz="1200" cap="none" strike="noStrike">
                <a:solidFill>
                  <a:srgbClr val="000000"/>
                </a:solidFill>
                <a:latin typeface="Calibri"/>
                <a:ea typeface="Calibri"/>
                <a:cs typeface="Calibri"/>
                <a:sym typeface="Calibri"/>
              </a:rPr>
              <a:t>avoir lieu)</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la confidentialité d'un patient est compromise, les services proposés à la personne survivante peuvent l'exposer à des risques de représailles et à la poursuite des violences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attitudes et les comportements des prestataires de service de santé reflètent souvent les attitudes discriminatoires des communautés touchées, notamment la culpabilisation de la victime ce qui peut créer un obstacle pour l'accès des victimes aux services et avoir des répercussions sur leur rétablissement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Un prestataire de service peut soupçonner ou savoir que l'agresseur est une personne liée ou proche de la victime et peut avoir le sentiment que la sécurité de la victime n'est pas garantie, en particulier dans le cas d'enfants</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Dans ces cas, l’agent de santé peut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Parler à ses superviseurs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Évoquer les options avec le/la client(e)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Évoquer les options et les stratégies de plaidoyer au sein de son organisation et de sa structure clinique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Explorer les liens avec et les orientations vers des organisations locales qui pourraient aider le/la client(e)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Tout en respectant la confidentialité, évoquer avec ses collègues la manière d'éviter de telles situations/de les gérer à l'avenir</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Soulever les éventuelles préoccupations/difficultés lors des réunions de coordination de santé</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693" name="Google Shape;69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1" name="Google Shape;70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Poser cette question au groupe et inviter les participants à faire part de leurs idées. Ensuite passer à la diapositive suivante.</a:t>
            </a:r>
            <a:endParaRPr/>
          </a:p>
        </p:txBody>
      </p:sp>
      <p:sp>
        <p:nvSpPr>
          <p:cNvPr id="702" name="Google Shape;702;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8" name="Google Shape;70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personnes sujettes à la violence sexuelle et à la violence exercée par un partenaire intime sollicitent souvent des soins de santé pour des maladies émotionnelles ou physiques connexes, notamment les blessures et les symptômes du stress. Leurs problèmes de santé peuvent être causés et aggravés par la violence. Elles peuvent être confrontées à des violences à la maison, ou elles peuvent continuer de subir les effets des violences passées. Il arrive souvent que les personnes survivantes ne vous parlent pas de la violence en raison de la honte ou de la crainte d’être jugées, ou la peur de leurs partenaires.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se peut que vous soupçonniez qu’une personne survivante ait subi des actes de violence sexuelle et de violence exercée par un partenaire intime si elle ou il a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blessures qui sont récurrentes ou mal expliquées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infections sexuellement transmissibles répétées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grossesses non désirées, des avortements spontanés ou avortements à risques multiples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douleurs ou maladies chroniques inexpliquées (par exemple, douleurs pelviennes ou problèmes sexuels, problèmes gastrointestinaux, infections des reins ou de la vessie, maux de tête)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consultations de santé répétées avec absence de diagnostic clair</a:t>
            </a:r>
            <a:endParaRPr/>
          </a:p>
          <a:p>
            <a:pPr indent="0" lvl="0" marL="0" rtl="0" algn="l">
              <a:lnSpc>
                <a:spcPct val="100000"/>
              </a:lnSpc>
              <a:spcBef>
                <a:spcPts val="0"/>
              </a:spcBef>
              <a:spcAft>
                <a:spcPts val="0"/>
              </a:spcAft>
              <a:buSzPts val="1400"/>
              <a:buNone/>
            </a:pPr>
            <a:r>
              <a:t/>
            </a:r>
            <a:endParaRPr/>
          </a:p>
        </p:txBody>
      </p:sp>
      <p:sp>
        <p:nvSpPr>
          <p:cNvPr id="709" name="Google Shape;709;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6" name="Google Shape;71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Parmi les autres signes et symptômes figurent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D’autres douleurs chroniques inexpliquées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problèmes avec le système central nerveux</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Un partenaire ou conjoint intrusif qui insiste pour être présent lors des consultations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problèmes émotionnels continuels, comme le stress, l’anxiété ou la dépression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comportements néfastes, comme l’utilisation abusive de l’alcool ou des drogues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Des pensées, projets ou actes d’automutilation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L’abus d’alcool et d’autres substances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Ces signes et symptômes sont inclus pour aider le prestataire à trianguler la survenue de violence sexuelle ou la violence exercée par un partenaire intime. Cependant, ils peuvent aussi indiquer une cause non liée ou un problème de santé. Si la violence sexuelle ou la violence exercée par un partenaire intime, le prestataire doit utiliser la discrétion subjective ou relancer davantage pour déterminer si la violence a eu lieu ou non.</a:t>
            </a:r>
            <a:endParaRPr/>
          </a:p>
          <a:p>
            <a:pPr indent="0" lvl="0" marL="0" rtl="0" algn="l">
              <a:lnSpc>
                <a:spcPct val="100000"/>
              </a:lnSpc>
              <a:spcBef>
                <a:spcPts val="0"/>
              </a:spcBef>
              <a:spcAft>
                <a:spcPts val="0"/>
              </a:spcAft>
              <a:buSzPts val="1400"/>
              <a:buNone/>
            </a:pPr>
            <a:r>
              <a:t/>
            </a:r>
            <a:endParaRPr/>
          </a:p>
        </p:txBody>
      </p:sp>
      <p:sp>
        <p:nvSpPr>
          <p:cNvPr id="717" name="Google Shape;71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4" name="Google Shape;72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Reconnaître que le fait de soulever le problème de violence sexuelle ou de violence exercée par un partenaire intime avec un.e patient.e que vous soupçonnez de subir des actes de violence est un problème sensible et peut causer un malaise au départ. Au cours des prochaines diapositives, nous allons examiner cela plus en détail et nous allons présenter des stratégies et des expressions spécifiques que vous pourrez utiliser.</a:t>
            </a:r>
            <a:endParaRPr/>
          </a:p>
        </p:txBody>
      </p:sp>
      <p:sp>
        <p:nvSpPr>
          <p:cNvPr id="725" name="Google Shape;72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1" name="Google Shape;73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Passer en revue les différents points</a:t>
            </a:r>
            <a:endParaRPr/>
          </a:p>
        </p:txBody>
      </p:sp>
      <p:sp>
        <p:nvSpPr>
          <p:cNvPr id="732" name="Google Shape;732;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90" name="Google Shape;29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ACTIVITÉ : </a:t>
            </a:r>
            <a:r>
              <a:rPr b="0" i="0" lang="fr" sz="1200" cap="none" strike="noStrike">
                <a:solidFill>
                  <a:srgbClr val="000000"/>
                </a:solidFill>
                <a:latin typeface="Calibri"/>
                <a:ea typeface="Calibri"/>
                <a:cs typeface="Calibri"/>
                <a:sym typeface="Calibri"/>
              </a:rPr>
              <a:t>Lancer la vidéo </a:t>
            </a:r>
            <a:r>
              <a:rPr b="0" i="1" lang="fr" sz="1800" cap="none" strike="noStrike">
                <a:solidFill>
                  <a:srgbClr val="000000"/>
                </a:solidFill>
                <a:latin typeface="Calibri"/>
                <a:ea typeface="Calibri"/>
                <a:cs typeface="Calibri"/>
                <a:sym typeface="Calibri"/>
              </a:rPr>
              <a:t>Iraqi Refugees in Jordan: Gender-based Violence</a:t>
            </a:r>
            <a:r>
              <a:rPr b="0" i="0" lang="fr" sz="1800" cap="none" strike="noStrike">
                <a:solidFill>
                  <a:srgbClr val="000000"/>
                </a:solidFill>
                <a:latin typeface="Calibri"/>
                <a:ea typeface="Calibri"/>
                <a:cs typeface="Calibri"/>
                <a:sym typeface="Calibri"/>
              </a:rPr>
              <a:t>. [Réfugiés iraquiens en Jordanie : violence basée sur le genre] Women’s Refugee Commission. 2009. (6:03 minutes)</a:t>
            </a:r>
            <a:r>
              <a:rPr b="0" i="0" lang="fr" sz="1800" cap="none" strike="noStrik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Accessible via: https://www.youtube.com/watch?v=InpAY1zsFdM</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0" i="0" lang="fr" sz="1200" cap="none" strike="noStrike">
                <a:solidFill>
                  <a:srgbClr val="000000"/>
                </a:solidFill>
                <a:latin typeface="Calibri"/>
                <a:ea typeface="Calibri"/>
                <a:cs typeface="Calibri"/>
                <a:sym typeface="Calibri"/>
              </a:rPr>
              <a:t>Après avoir prévenu le public que certaines des scènes peuvent susciter des émotions fortes, diffuser le documentaire depuis le début et arrêter la vidéo à la minute 2:20.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1.Faciliter </a:t>
            </a:r>
            <a:r>
              <a:rPr b="0" i="0" lang="fr" sz="1200" cap="none" strike="noStrike">
                <a:solidFill>
                  <a:srgbClr val="000000"/>
                </a:solidFill>
                <a:latin typeface="Calibri"/>
                <a:ea typeface="Calibri"/>
                <a:cs typeface="Calibri"/>
                <a:sym typeface="Calibri"/>
              </a:rPr>
              <a:t>une discussion de groupe avec les participants en utilisant les points suivants (10 minutes)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Ce film montre des histoires sur les personnes survivantes de violence sexuelle dans une situation de conflit. Pensez-vous que les actes de violence sexuelle surviennent uniquement dans les contextes de conflit ? Est-ce que cela arrive également lors de catastrophes naturelles ? Dans les pays où il n’y a pas d’urgence humanitaire ? Des actes de violence sexuelle surviennent-ils dans vos contextes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Pensez-vous que toutes les personnes survivantes de violence sexuelle peuvent accéder aux soins de santé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ce n’est pas le cas, pourquoi ?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2. Guider la discussion </a:t>
            </a:r>
            <a:r>
              <a:rPr b="0" i="0" lang="fr" sz="1200" cap="none" strike="noStrike">
                <a:solidFill>
                  <a:srgbClr val="000000"/>
                </a:solidFill>
                <a:latin typeface="Calibri"/>
                <a:ea typeface="Calibri"/>
                <a:cs typeface="Calibri"/>
                <a:sym typeface="Calibri"/>
              </a:rPr>
              <a:t>pour faire évoquer certains des obstacles à l’accès aux soins cliniques après avoir subi de la violence sexuelle. Il est important de rester concentré sur les questions et de ne pas laisser la discussion s'éloigner du sujet. Le but de cette discussion est de présenter les principes directeurs et la manière dont le respect de ces principes améliorerait l'accès aux soins de santé des personnes survivantes.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personnes survivantes de violence sexuelle sont souvent sigmatisées et blâmées.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prestataires de soins consultés par les personnes survivantes doivent respecter la confidentialité. Personne ne doit savoir que la personne survivante est venue solliciter les services de soins de santé. Cependant, ce n’est pas souvent le cas.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L'agresseur peut menacer de faire du mal à la personne survivante si elle ou s’il en parle à quelqu'un.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personnes survivantes peuvent être réticentes à l'idée de recourir à des services de soins si elles ont le sentiment que le prestataire ne les respecte pas ou les considère responsables de ce qui s'est passé.</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personnes survivantes peuvent être victime de discrimination si elles sont issues d'un groupe ethnique ou religieux différent, si elles sont de sexe masculin, si elles sont lesbiennes, gays, bisexuelles, transgenres, queers, intersexes ou asexuées LGBTQIA, ou si ells sont des adolescent.e.s non marié.e.s.</a:t>
            </a:r>
            <a:endParaRPr b="0" i="0" sz="1200" u="none" strike="noStrike">
              <a:solidFill>
                <a:schemeClr val="dk1"/>
              </a:solidFill>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3. Conclure la discussion </a:t>
            </a:r>
            <a:r>
              <a:rPr b="0" i="0" lang="fr" sz="1200" cap="none" strike="noStrike">
                <a:solidFill>
                  <a:srgbClr val="000000"/>
                </a:solidFill>
                <a:latin typeface="Calibri"/>
                <a:ea typeface="Calibri"/>
                <a:cs typeface="Calibri"/>
                <a:sym typeface="Calibri"/>
              </a:rPr>
              <a:t>par le rappel des principes directeurs des soins à dispenser aux personnes survivantes de violence sexuelle : </a:t>
            </a:r>
            <a:r>
              <a:rPr b="0" i="1" lang="fr" sz="1200" cap="none" strike="noStrike">
                <a:solidFill>
                  <a:srgbClr val="000000"/>
                </a:solidFill>
                <a:latin typeface="Calibri"/>
                <a:ea typeface="Calibri"/>
                <a:cs typeface="Calibri"/>
                <a:sym typeface="Calibri"/>
              </a:rPr>
              <a:t>sécurité, confidentialité, respect et non-discrimination.</a:t>
            </a:r>
            <a:r>
              <a:rPr b="0" i="0" lang="fr" sz="1200" cap="none" strike="noStrike">
                <a:solidFill>
                  <a:srgbClr val="000000"/>
                </a:solidFill>
                <a:latin typeface="Calibri"/>
                <a:ea typeface="Calibri"/>
                <a:cs typeface="Calibri"/>
                <a:sym typeface="Calibri"/>
              </a:rPr>
              <a:t> Vous discuterez en détail des principes directeurs lors de la session suivante. Appliquer les principes directeurs à toutes les étapes de planification et de mise en œuvre des services destinés aux personnes survivantes de violence sexuelle.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4. Orienter </a:t>
            </a:r>
            <a:r>
              <a:rPr b="0" i="0" lang="fr" sz="1200" cap="none" strike="noStrike">
                <a:solidFill>
                  <a:srgbClr val="000000"/>
                </a:solidFill>
                <a:latin typeface="Calibri"/>
                <a:ea typeface="Calibri"/>
                <a:cs typeface="Calibri"/>
                <a:sym typeface="Calibri"/>
              </a:rPr>
              <a:t>vers les principes directeurs affichés pendant les sessions. Le but de la discussion est de faire en sorte que les participants commencent à réfléchir aux obstacles à l’accès aux services et à penser aux principes directeurs qui sous-tendent les actions visant à surmonter ces obstacles. Encourager les participants à évoquer les problèmes de stigmatisation, d’orientation vers d’autres services sans le consentement de la personne survivante, la confidentialité, etc.</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9" name="Google Shape;739;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preuves selon lesquelles le dépistage universel conduit à une diminution de la violence ou à des avantages en matière de santé, sont insuffisantes et cela peut accabler les prestataires et les systèmes de santé. Par conséquent, l’Organisation mondiale de la Santé (OMS) </a:t>
            </a:r>
            <a:r>
              <a:rPr b="1" i="0" lang="fr" sz="1200" cap="none" strike="noStrike">
                <a:solidFill>
                  <a:srgbClr val="000000"/>
                </a:solidFill>
                <a:latin typeface="Calibri"/>
                <a:ea typeface="Calibri"/>
                <a:cs typeface="Calibri"/>
                <a:sym typeface="Calibri"/>
              </a:rPr>
              <a:t>ne </a:t>
            </a:r>
            <a:r>
              <a:rPr b="0" i="0" lang="fr" sz="1200" cap="none" strike="noStrike">
                <a:solidFill>
                  <a:srgbClr val="000000"/>
                </a:solidFill>
                <a:latin typeface="Calibri"/>
                <a:ea typeface="Calibri"/>
                <a:cs typeface="Calibri"/>
                <a:sym typeface="Calibri"/>
              </a:rPr>
              <a:t>recommande </a:t>
            </a:r>
            <a:r>
              <a:rPr b="1" i="0" lang="fr" sz="1200" cap="none" strike="noStrike">
                <a:solidFill>
                  <a:srgbClr val="000000"/>
                </a:solidFill>
                <a:latin typeface="Calibri"/>
                <a:ea typeface="Calibri"/>
                <a:cs typeface="Calibri"/>
                <a:sym typeface="Calibri"/>
              </a:rPr>
              <a:t>pas </a:t>
            </a:r>
            <a:r>
              <a:rPr b="0" i="0" lang="fr" sz="1200" cap="none" strike="noStrike">
                <a:solidFill>
                  <a:srgbClr val="000000"/>
                </a:solidFill>
                <a:latin typeface="Calibri"/>
                <a:ea typeface="Calibri"/>
                <a:cs typeface="Calibri"/>
                <a:sym typeface="Calibri"/>
              </a:rPr>
              <a:t>le dépistage universel. Néanmoins, l’OMS encourage les prestataires de soins à avoir un niveau de connaissances plus élevé de la question et à la soulever avec les patient.e.s qui présentent des blessures ou des maladies qu’ils soupçonnent d’avoir un lien avec la violence.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40" name="Google Shape;740;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7" name="Google Shape;74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Expliquer que la bonne pratique consiste à soulever le sujet de la violence d’abord avant de poser des questions directes au/à la patient.e. Par exemple, vous pouvez dire quelque chose de général comme « la violence est malheureusement très courante dans cette communauté, notamment à la violence à la maison » ou « parfois les personnes qui nous sont chères nous font du mal. »</a:t>
            </a:r>
            <a:endParaRPr/>
          </a:p>
          <a:p>
            <a:pPr indent="0" lvl="0" marL="0" rtl="0" algn="l">
              <a:lnSpc>
                <a:spcPct val="100000"/>
              </a:lnSpc>
              <a:spcBef>
                <a:spcPts val="600"/>
              </a:spcBef>
              <a:spcAft>
                <a:spcPts val="0"/>
              </a:spcAft>
              <a:buClr>
                <a:schemeClr val="dk1"/>
              </a:buClr>
              <a:buSzPts val="1200"/>
              <a:buFont typeface="Arial"/>
              <a:buNone/>
            </a:pPr>
            <a:r>
              <a:t/>
            </a:r>
            <a:endParaRPr/>
          </a:p>
          <a:p>
            <a:pPr indent="0" lvl="0" marL="0" rtl="0" algn="l">
              <a:lnSpc>
                <a:spcPct val="100000"/>
              </a:lnSpc>
              <a:spcBef>
                <a:spcPts val="60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Garder à l’esprit le fait que :</a:t>
            </a:r>
            <a:endParaRPr/>
          </a:p>
          <a:p>
            <a:pPr indent="-171450" lvl="0" marL="171450" rtl="0" algn="l">
              <a:lnSpc>
                <a:spcPct val="100000"/>
              </a:lnSpc>
              <a:spcBef>
                <a:spcPts val="60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problèmes de santé peuvent être causés et aggravés par la violence </a:t>
            </a:r>
            <a:endParaRPr/>
          </a:p>
          <a:p>
            <a:pPr indent="-171450" lvl="0" marL="171450" rtl="0" algn="l">
              <a:lnSpc>
                <a:spcPct val="100000"/>
              </a:lnSpc>
              <a:spcBef>
                <a:spcPts val="60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femmes sujettes à la violence exercée par un partenaire intime sollicitent souvent des soins de santé pour des maladies émotionnelles ou physiques connexes</a:t>
            </a:r>
            <a:endParaRPr/>
          </a:p>
          <a:p>
            <a:pPr indent="-171450" lvl="0" marL="171450" marR="0" rtl="0" algn="l">
              <a:lnSpc>
                <a:spcPct val="100000"/>
              </a:lnSpc>
              <a:spcBef>
                <a:spcPts val="60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 arrive souvent que les personnes survivantes </a:t>
            </a:r>
            <a:r>
              <a:rPr b="1" i="0" lang="fr" sz="1200" cap="none" strike="noStrike">
                <a:solidFill>
                  <a:srgbClr val="000000"/>
                </a:solidFill>
                <a:latin typeface="Calibri"/>
                <a:ea typeface="Calibri"/>
                <a:cs typeface="Calibri"/>
                <a:sym typeface="Calibri"/>
              </a:rPr>
              <a:t>ne </a:t>
            </a:r>
            <a:r>
              <a:rPr b="0" i="0" lang="fr" sz="1200" cap="none" strike="noStrike">
                <a:solidFill>
                  <a:srgbClr val="000000"/>
                </a:solidFill>
                <a:latin typeface="Calibri"/>
                <a:ea typeface="Calibri"/>
                <a:cs typeface="Calibri"/>
                <a:sym typeface="Calibri"/>
              </a:rPr>
              <a:t>parlent </a:t>
            </a:r>
            <a:r>
              <a:rPr b="1" i="0" lang="fr" sz="1200" cap="none" strike="noStrike">
                <a:solidFill>
                  <a:srgbClr val="000000"/>
                </a:solidFill>
                <a:latin typeface="Calibri"/>
                <a:ea typeface="Calibri"/>
                <a:cs typeface="Calibri"/>
                <a:sym typeface="Calibri"/>
              </a:rPr>
              <a:t>pas </a:t>
            </a:r>
            <a:r>
              <a:rPr b="0" i="0" lang="fr" sz="1200" cap="none" strike="noStrike">
                <a:solidFill>
                  <a:srgbClr val="000000"/>
                </a:solidFill>
                <a:latin typeface="Calibri"/>
                <a:ea typeface="Calibri"/>
                <a:cs typeface="Calibri"/>
                <a:sym typeface="Calibri"/>
              </a:rPr>
              <a:t>de violence</a:t>
            </a:r>
            <a:r>
              <a:rPr b="0" i="0" lang="fr" sz="1200" cap="none" strike="noStrike">
                <a:solidFill>
                  <a:schemeClr val="dk1"/>
                </a:solidFill>
                <a:latin typeface="Calibri"/>
                <a:ea typeface="Calibri"/>
                <a:cs typeface="Calibri"/>
                <a:sym typeface="Calibri"/>
              </a:rPr>
              <a:t> </a:t>
            </a:r>
            <a:r>
              <a:rPr b="0" i="0" lang="fr" sz="1200" cap="none" strike="noStrike">
                <a:solidFill>
                  <a:srgbClr val="000000"/>
                </a:solidFill>
                <a:latin typeface="Calibri"/>
                <a:ea typeface="Calibri"/>
                <a:cs typeface="Calibri"/>
                <a:sym typeface="Calibri"/>
              </a:rPr>
              <a:t>aux prestataires </a:t>
            </a:r>
            <a:endParaRPr/>
          </a:p>
          <a:p>
            <a:pPr indent="-171450" lvl="0" marL="171450" marR="0" rtl="0" algn="l">
              <a:lnSpc>
                <a:spcPct val="100000"/>
              </a:lnSpc>
              <a:spcBef>
                <a:spcPts val="600"/>
              </a:spcBef>
              <a:spcAft>
                <a:spcPts val="0"/>
              </a:spcAft>
              <a:buClr>
                <a:schemeClr val="dk1"/>
              </a:buClr>
              <a:buSzPts val="1200"/>
              <a:buFont typeface="Arial"/>
              <a:buChar char="•"/>
            </a:pPr>
            <a:r>
              <a:rPr b="1" i="0" lang="fr" sz="1200" cap="none" strike="noStrike">
                <a:solidFill>
                  <a:srgbClr val="000000"/>
                </a:solidFill>
                <a:latin typeface="Calibri"/>
                <a:ea typeface="Calibri"/>
                <a:cs typeface="Calibri"/>
                <a:sym typeface="Calibri"/>
              </a:rPr>
              <a:t>Il ne faut jamais </a:t>
            </a:r>
            <a:r>
              <a:rPr b="0" i="0" lang="fr" sz="1200" cap="none" strike="noStrike">
                <a:solidFill>
                  <a:srgbClr val="000000"/>
                </a:solidFill>
                <a:latin typeface="Calibri"/>
                <a:ea typeface="Calibri"/>
                <a:cs typeface="Calibri"/>
                <a:sym typeface="Calibri"/>
              </a:rPr>
              <a:t>soulever la question de la violence exercée par un partenaire à moins que la patiente soit seule</a:t>
            </a:r>
            <a:endParaRPr/>
          </a:p>
          <a:p>
            <a:pPr indent="-171450" lvl="0" marL="171450" rtl="0" algn="l">
              <a:lnSpc>
                <a:spcPct val="100000"/>
              </a:lnSpc>
              <a:spcBef>
                <a:spcPts val="60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 faut utiliser un langage adapté par rapport à la culture/la communauté </a:t>
            </a:r>
            <a:r>
              <a:rPr b="1" i="0" lang="fr" sz="1200" cap="none" strike="noStrike">
                <a:solidFill>
                  <a:srgbClr val="000000"/>
                </a:solidFill>
                <a:latin typeface="Calibri"/>
                <a:ea typeface="Calibri"/>
                <a:cs typeface="Calibri"/>
                <a:sym typeface="Calibri"/>
              </a:rPr>
              <a:t>et</a:t>
            </a:r>
            <a:endParaRPr/>
          </a:p>
          <a:p>
            <a:pPr indent="-171450" lvl="0" marL="171450" rtl="0" algn="l">
              <a:lnSpc>
                <a:spcPct val="100000"/>
              </a:lnSpc>
              <a:spcBef>
                <a:spcPts val="60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De le faire avec </a:t>
            </a:r>
            <a:r>
              <a:rPr b="1" i="0" lang="fr" sz="1200" cap="none" strike="noStrike">
                <a:solidFill>
                  <a:srgbClr val="000000"/>
                </a:solidFill>
                <a:latin typeface="Calibri"/>
                <a:ea typeface="Calibri"/>
                <a:cs typeface="Calibri"/>
                <a:sym typeface="Calibri"/>
              </a:rPr>
              <a:t>empathie et sans jugement</a:t>
            </a:r>
            <a:r>
              <a:rPr b="0" i="0" lang="fr" sz="1200" cap="none" strike="noStrike">
                <a:solidFill>
                  <a:srgbClr val="000000"/>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a:p>
        </p:txBody>
      </p:sp>
      <p:sp>
        <p:nvSpPr>
          <p:cNvPr id="748" name="Google Shape;748;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5" name="Google Shape;75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Passer en revue les différents points</a:t>
            </a:r>
            <a:endParaRPr/>
          </a:p>
        </p:txBody>
      </p:sp>
      <p:sp>
        <p:nvSpPr>
          <p:cNvPr id="756" name="Google Shape;756;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3" name="Google Shape;763;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9" name="Google Shape;779;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fois qu’une personne survivante a été identifiée, la première étape des soins cliniques implique la prestation de soutien de première ligne (VIVRE, Partie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80" name="Google Shape;780;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7" name="Google Shape;78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prestataire de soins peut être le première ou la seule personne approchée par une personne survivante. La qualité des soins fournis peut avoir des impacts à court et à long terme sur le bien-être de la victime et la volonté de la personne survivante et sa volonté de signaler l'incident. Par conséquent, l'ensemble des agents de santé (notamment ceux qui ne travaillent pas dans des établissements équipés pour fournir des soins cliniques pour les survivant.e.s de violence sexuelle) </a:t>
            </a:r>
            <a:r>
              <a:rPr b="1" i="0" lang="fr" sz="1200" cap="none" strike="noStrike">
                <a:solidFill>
                  <a:srgbClr val="000000"/>
                </a:solidFill>
                <a:latin typeface="Calibri"/>
                <a:ea typeface="Calibri"/>
                <a:cs typeface="Calibri"/>
                <a:sym typeface="Calibri"/>
              </a:rPr>
              <a:t>doivent être préparés à l'offre de soutien de première ligne qui inclut l'écoute et la validation empathiques, l’identification des besoins immédiats sur le plan émotionnel, psychologique et physique et les services de soutien disponibles.</a:t>
            </a:r>
            <a:r>
              <a:rPr b="0" i="0" lang="fr" sz="1200" cap="none" strike="noStrike">
                <a:solidFill>
                  <a:srgbClr val="000000"/>
                </a:solidFill>
                <a:latin typeface="Calibri"/>
                <a:ea typeface="Calibri"/>
                <a:cs typeface="Calibri"/>
                <a:sym typeface="Calibri"/>
              </a:rPr>
              <a:t>Cela inclut également la réponse aux besoins immédiats de la personne survivante en termes de sécurité (protection) et de santé, notamment la santé mentale.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prestataires doivent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Écouter de manière respectueuse et avec empathie l'histoire du/de la personne survivante sans jugement.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Rassurer la personne survivant.e qu'il/elle n'est pas responsable de ce qui lui est arrivé</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Se renseigner concernant les besoins et les préoccupations de la victime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Identifier et fournir des informations sur d'autres services de soutien</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Toujours soutenir les décisions de la personne survivante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soutien de première ligne peut être le soin le plus important que vous pouvez fournir et il se peut que ce soit tout ce dont la personne survivante a besoin. </a:t>
            </a:r>
            <a:r>
              <a:rPr b="1" i="0" lang="fr" sz="1200" cap="none" strike="noStrike">
                <a:solidFill>
                  <a:srgbClr val="000000"/>
                </a:solidFill>
                <a:latin typeface="Calibri"/>
                <a:ea typeface="Calibri"/>
                <a:cs typeface="Calibri"/>
                <a:sym typeface="Calibri"/>
              </a:rPr>
              <a:t>Le soutien de première ligne peut être fourni indépendamment du temps écoulé depuis que la personne survivante a subi de la violence.</a:t>
            </a:r>
            <a:r>
              <a:rPr b="0" i="0" lang="fr" sz="1200" cap="none" strike="noStrike">
                <a:solidFill>
                  <a:srgbClr val="000000"/>
                </a:solidFill>
                <a:latin typeface="Calibri"/>
                <a:ea typeface="Calibri"/>
                <a:cs typeface="Calibri"/>
                <a:sym typeface="Calibri"/>
              </a:rPr>
              <a:t> Il répond aux besoins émotionnels et pratiques. Les lettres du mot VIVRE peuvent vous rappeler des 5 tâches qui protègent les vies de la personne survivante :</a:t>
            </a:r>
            <a:endParaRPr/>
          </a:p>
          <a:p>
            <a:pPr indent="0" lvl="0" marL="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Écouter attentivement, la personne survivante de manière respectueuse et avec empathie et sans jugement. </a:t>
            </a:r>
            <a:r>
              <a:rPr b="1" i="0" lang="fr" sz="1200" cap="none" strike="noStrike">
                <a:solidFill>
                  <a:srgbClr val="000000"/>
                </a:solidFill>
                <a:latin typeface="Calibri"/>
                <a:ea typeface="Calibri"/>
                <a:cs typeface="Calibri"/>
                <a:sym typeface="Calibri"/>
              </a:rPr>
              <a:t>L’écoute est la partie la plus importante de la bonne communication et le fondement du soutien de première ligne. </a:t>
            </a:r>
            <a:r>
              <a:rPr b="0" i="0" lang="fr" sz="1200" cap="none" strike="noStrike">
                <a:solidFill>
                  <a:srgbClr val="000000"/>
                </a:solidFill>
                <a:latin typeface="Calibri"/>
                <a:ea typeface="Calibri"/>
                <a:cs typeface="Calibri"/>
                <a:sym typeface="Calibri"/>
              </a:rPr>
              <a:t>Cela implique de connaître les sentiments derrière les mots, d’entendre ce qui est dit et ce qui n’est pas dit et de prêter attention au langage corporel.</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Identifier et répondre aux besoins émotionnels et physiques des femmes et à leurs autres préoccupations - émotionnelles, physiques, sociales et pratiques. Interagir dans le but de savoir ce qui est le plus important pour la personne, en respectant ses souhaits et en répondant à ses besoins.</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Montrer à la personne survivante qe vous la comprenez et que vous la croyez. Assurer que la personne survivante ne doit pas être blâmée pour l'agression. La validation leur permet de savoir que ces sentiments sont normaux et qu’elle a le droit de vivre sans violence et sans crainte.</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fr" sz="1200" cap="none" strike="noStrike">
                <a:solidFill>
                  <a:srgbClr val="000000"/>
                </a:solidFill>
                <a:latin typeface="Calibri"/>
                <a:ea typeface="Calibri"/>
                <a:cs typeface="Calibri"/>
                <a:sym typeface="Calibri"/>
              </a:rPr>
              <a:t>L’amélioration de la sécurité et le soutien surviennent plus tard dans le cadre de la relation prestataire de soins-patient.e et sont évoqués plus tard dans ce cours de perfectionnement.</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Insister sur les points suivants :</a:t>
            </a:r>
            <a:r>
              <a:rPr b="0" i="0" lang="fr" sz="1200" cap="none" strike="noStrike">
                <a:solidFill>
                  <a:srgbClr val="000000"/>
                </a:solidFill>
                <a:latin typeface="Calibri"/>
                <a:ea typeface="Calibri"/>
                <a:cs typeface="Calibri"/>
                <a:sym typeface="Calibri"/>
              </a:rPr>
              <a:t>La plupart des personnes survivantes </a:t>
            </a:r>
            <a:r>
              <a:rPr b="1" i="0" lang="fr" sz="1200" cap="none" strike="noStrike">
                <a:solidFill>
                  <a:srgbClr val="000000"/>
                </a:solidFill>
                <a:latin typeface="Calibri"/>
                <a:ea typeface="Calibri"/>
                <a:cs typeface="Calibri"/>
                <a:sym typeface="Calibri"/>
              </a:rPr>
              <a:t>ne </a:t>
            </a:r>
            <a:r>
              <a:rPr b="0" i="0" lang="fr" sz="1200" cap="none" strike="noStrike">
                <a:solidFill>
                  <a:srgbClr val="000000"/>
                </a:solidFill>
                <a:latin typeface="Calibri"/>
                <a:ea typeface="Calibri"/>
                <a:cs typeface="Calibri"/>
                <a:sym typeface="Calibri"/>
              </a:rPr>
              <a:t>parlent</a:t>
            </a:r>
            <a:r>
              <a:rPr b="1" i="0" lang="fr" sz="1200" cap="none" strike="noStrike">
                <a:solidFill>
                  <a:srgbClr val="000000"/>
                </a:solidFill>
                <a:latin typeface="Calibri"/>
                <a:ea typeface="Calibri"/>
                <a:cs typeface="Calibri"/>
                <a:sym typeface="Calibri"/>
              </a:rPr>
              <a:t> à personne de la violence sexuelle qu’</a:t>
            </a:r>
            <a:r>
              <a:rPr b="0" i="0" lang="fr" sz="1200" cap="none" strike="noStrike">
                <a:solidFill>
                  <a:srgbClr val="000000"/>
                </a:solidFill>
                <a:latin typeface="Calibri"/>
                <a:ea typeface="Calibri"/>
                <a:cs typeface="Calibri"/>
                <a:sym typeface="Calibri"/>
              </a:rPr>
              <a:t>elles ont subie. Le fait de prendre contact avec vous et de parler avec vous ce qui s’est passé est une preuve de confiance. Ne trahissez pas cette confiance. La première étape vers le rétablissement repose souvent sur le fait que vous rassuriez la personne qu’elle n’a pas mérité d’être violée, que l’incident n’était pas de sa faute, et qu’il n’a pas été causé par leurs comportements ou leur façon de s’habituer. Cela suppose de connaître leurs sentiments et idées préconçues.</a:t>
            </a:r>
            <a:endParaRPr/>
          </a:p>
          <a:p>
            <a:pPr indent="0" lvl="0" marL="0" rtl="0" algn="l">
              <a:lnSpc>
                <a:spcPct val="100000"/>
              </a:lnSpc>
              <a:spcBef>
                <a:spcPts val="0"/>
              </a:spcBef>
              <a:spcAft>
                <a:spcPts val="0"/>
              </a:spcAft>
              <a:buSzPts val="1400"/>
              <a:buNone/>
            </a:pPr>
            <a:r>
              <a:t/>
            </a:r>
            <a:endParaRPr/>
          </a:p>
        </p:txBody>
      </p:sp>
      <p:sp>
        <p:nvSpPr>
          <p:cNvPr id="788" name="Google Shape;788;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6" name="Google Shape;79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5" name="Google Shape;80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Passer en revue les différents points</a:t>
            </a:r>
            <a:endParaRPr/>
          </a:p>
        </p:txBody>
      </p:sp>
      <p:sp>
        <p:nvSpPr>
          <p:cNvPr id="806" name="Google Shape;806;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4" name="Google Shape;81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5" name="Google Shape;815;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Souligner le fait </a:t>
            </a:r>
            <a:r>
              <a:rPr b="0" i="0" lang="fr" sz="1200" cap="none" strike="noStrike">
                <a:solidFill>
                  <a:srgbClr val="000000"/>
                </a:solidFill>
                <a:latin typeface="Calibri"/>
                <a:ea typeface="Calibri"/>
                <a:cs typeface="Calibri"/>
                <a:sym typeface="Calibri"/>
              </a:rPr>
              <a:t>que nous sommes tous nés avec des droits humains, où que nous soyons et qui que nous soyons. Personne ne nous accorde des droits humains et personne ne peut nous les retirer. Nous ne pouvons pas jouïr de certains droits et nous voir refuser d’autres droits. La privation d’un droit entraîne la privation d’autres droits. Insister sur le fait que tous les actes de VBG constituent des violations des droits humains fondamentaux.</a:t>
            </a:r>
            <a:endParaRPr/>
          </a:p>
        </p:txBody>
      </p:sp>
      <p:sp>
        <p:nvSpPr>
          <p:cNvPr id="299" name="Google Shape;2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2" name="Google Shape;832;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but des questions est d’apprendre ce qui est plus important pour la personne survivante.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Éléments à </a:t>
            </a:r>
            <a:r>
              <a:rPr b="1" i="0" lang="fr" sz="1200" cap="none" strike="noStrike">
                <a:solidFill>
                  <a:srgbClr val="000000"/>
                </a:solidFill>
                <a:latin typeface="Calibri"/>
                <a:ea typeface="Calibri"/>
                <a:cs typeface="Calibri"/>
                <a:sym typeface="Calibri"/>
              </a:rPr>
              <a:t>éviter</a:t>
            </a:r>
            <a:r>
              <a:rPr b="0" i="0" lang="fr" sz="1200" cap="none" strike="noStrike">
                <a:solidFill>
                  <a:srgbClr val="000000"/>
                </a:solidFill>
                <a:latin typeface="Calibri"/>
                <a:ea typeface="Calibri"/>
                <a:cs typeface="Calibri"/>
                <a:sym typeface="Calibri"/>
              </a:rPr>
              <a: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Poser des questions orientées comme « J’imagine que cela vous a contrarié, n’est-ce pas ?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Poser des questions sur les raisons commençant par « pourquoi », comme « Pourquoi avez-vous fait cela… ? » Elles peuvent avoir une connotation accusatrice.</a:t>
            </a:r>
            <a:endParaRPr sz="10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33" name="Google Shape;833;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1" name="Google Shape;84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42" name="Google Shape;84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9" name="Google Shape;859;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Inviter un volontaire à vous rejoindre devant le groupe pour faire la démonstration d’une interaction de soutien entre une personne survivante et un prestataire, en fonction de l’exemple de scénario. Le facilitateur joue le rôle du prestataire et le volontaire joue le rôle de la personne survivante. C’est l’occasion pour le facilitateur de faire la démonstration des techniques d’écoute active efficaces et des principes de communication de soutien de VIVRE.</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860" name="Google Shape;860;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fr"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6" name="Google Shape;86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7" name="Google Shape;867;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4" name="Google Shape;87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2" name="Google Shape;882;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3" name="Google Shape;883;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890" name="Google Shape;890;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91" name="Google Shape;891;p6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Nous allons continuer à parcourir les prochaines étapes de la prise en charge clinique des personnes survivantes de violence sexuelle. Lors de la session précédente, nous avons évoqué l’Étape 1 - Proposer un soutien de première ligne. Nous allons maintenant explorer les Étapes 2-4 : Obtenir le consentement éclairé, Noter l’historique et Procéder à l’examen physique </a:t>
            </a:r>
            <a:endParaRPr sz="140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8" name="Google Shape;898;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des composantes clés de l'approche axée sur la victime est le </a:t>
            </a:r>
            <a:r>
              <a:rPr b="1" i="0" lang="fr" sz="1200" cap="none" strike="noStrike">
                <a:solidFill>
                  <a:srgbClr val="000000"/>
                </a:solidFill>
                <a:latin typeface="Calibri"/>
                <a:ea typeface="Calibri"/>
                <a:cs typeface="Calibri"/>
                <a:sym typeface="Calibri"/>
              </a:rPr>
              <a:t>consentement informé</a:t>
            </a:r>
            <a:r>
              <a:rPr b="0" i="0" lang="fr" sz="1200" cap="none" strike="noStrike">
                <a:solidFill>
                  <a:srgbClr val="000000"/>
                </a:solidFill>
                <a:latin typeface="Calibri"/>
                <a:ea typeface="Calibri"/>
                <a:cs typeface="Calibri"/>
                <a:sym typeface="Calibri"/>
              </a:rPr>
              <a:t>. Pour le personnel de santé sexuelle et reproductive, cela implique de fournir des informations précises de façon neutre aux victimes de VBG sur tous les services disponibles, les avantages et les conséquences éventuelles de l'accès à ces services. Cela implique le partage d’informations pour permettre à la personne survivante de prendre des décisions éclairées concernant ce qui est bon pour elle. Les personnes survivantes ne doivent jamais être contraintes d'accéder à un service contre leur gré. De plus, les prestataires de service de SSR doivent informer les personnes survivantes qu'elles peuvent se rétracter par rapport à leur consentement concernant le service ou le partage d'informations à tout moment (même durant la prestation de service ou après le partage d'informations sur l'incident).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a:t>
            </a:r>
            <a:r>
              <a:rPr b="0" i="1" lang="fr" sz="1200" cap="none" strike="noStrike">
                <a:solidFill>
                  <a:srgbClr val="000000"/>
                </a:solidFill>
                <a:latin typeface="Calibri"/>
                <a:ea typeface="Calibri"/>
                <a:cs typeface="Calibri"/>
                <a:sym typeface="Calibri"/>
              </a:rPr>
              <a:t>exemple de formulaire sur le consentement éclairé </a:t>
            </a:r>
            <a:r>
              <a:rPr b="0" i="0" lang="fr" sz="1200" cap="none" strike="noStrike">
                <a:solidFill>
                  <a:srgbClr val="000000"/>
                </a:solidFill>
                <a:latin typeface="Calibri"/>
                <a:ea typeface="Calibri"/>
                <a:cs typeface="Calibri"/>
                <a:sym typeface="Calibri"/>
              </a:rPr>
              <a:t>figure dans le cahier du participant.</a:t>
            </a:r>
            <a:endParaRPr/>
          </a:p>
        </p:txBody>
      </p:sp>
      <p:sp>
        <p:nvSpPr>
          <p:cNvPr id="899" name="Google Shape;899;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Avant de montrer les réponses sur cette diapositive, </a:t>
            </a:r>
            <a:r>
              <a:rPr b="1" i="0" lang="fr" sz="1200" cap="none" strike="noStrike">
                <a:solidFill>
                  <a:srgbClr val="000000"/>
                </a:solidFill>
                <a:latin typeface="Calibri"/>
                <a:ea typeface="Calibri"/>
                <a:cs typeface="Calibri"/>
                <a:sym typeface="Calibri"/>
              </a:rPr>
              <a:t>poser les questions suivantes :</a:t>
            </a:r>
            <a:r>
              <a:rPr b="0" i="0" lang="fr" sz="1200" cap="none" strike="noStrike">
                <a:solidFill>
                  <a:srgbClr val="000000"/>
                </a:solidFill>
                <a:latin typeface="Calibri"/>
                <a:ea typeface="Calibri"/>
                <a:cs typeface="Calibri"/>
                <a:sym typeface="Calibri"/>
              </a:rPr>
              <a:t> « Quels droits humains sont violés en cas de VBG ? » Faciliter brièvement le feedback, ensuite cliquer et montrer les réponses. Ne pas lire tous les points.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7" name="Google Shape;3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7" name="Google Shape;907;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santé et bien-être de la personne survivante sont une priorité absolue. Permettre à la victime de choisir une personne de confiance qui sera présente lors de l'examen si elle ou il le désire. Pour les enfants, il peut s'agir de son tuteur (non-agresseur) ou, s'il n'y en a pas, une personne formée pour apporter un soutien. La personne survivante doit toujours être en mesure de choisir le sexe de la personne, c'est obligatoire pour les enfants. Informer la victime que cette personne est là pour soutenir la victime, mais seulement à la demande de la victime.</a:t>
            </a:r>
            <a:endParaRPr/>
          </a:p>
        </p:txBody>
      </p:sp>
      <p:sp>
        <p:nvSpPr>
          <p:cNvPr id="908" name="Google Shape;908;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5" name="Google Shape;91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Passer en revue les différents points</a:t>
            </a:r>
            <a:endParaRPr/>
          </a:p>
        </p:txBody>
      </p:sp>
      <p:sp>
        <p:nvSpPr>
          <p:cNvPr id="916" name="Google Shape;916;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24" name="Google Shape;924;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5" name="Google Shape;925;p7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formulaires préimprimés sur l’historique et l'examen doivent guider le processus et tous les résultats doivent être minutieusement documentés. Le principal but de l'examen est de déterminer les types de soins cliniques nécessaires. La prise en compte de l’historique et l'examen doivent avoir lieu en fonction du rythme de la personne survivante.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Un polycopié de l’</a:t>
            </a:r>
            <a:r>
              <a:rPr b="0" i="1" lang="fr" sz="1400" cap="none" strike="noStrike">
                <a:solidFill>
                  <a:srgbClr val="000000"/>
                </a:solidFill>
                <a:latin typeface="Calibri"/>
                <a:ea typeface="Calibri"/>
                <a:cs typeface="Calibri"/>
                <a:sym typeface="Calibri"/>
              </a:rPr>
              <a:t>Exemple de Formulaire sur l</a:t>
            </a:r>
            <a:r>
              <a:rPr b="0" i="0" lang="fr" sz="1400" cap="none" strike="noStrike">
                <a:solidFill>
                  <a:srgbClr val="000000"/>
                </a:solidFill>
                <a:latin typeface="Calibri"/>
                <a:ea typeface="Calibri"/>
                <a:cs typeface="Calibri"/>
                <a:sym typeface="Calibri"/>
              </a:rPr>
              <a:t>’</a:t>
            </a:r>
            <a:r>
              <a:rPr b="0" i="1" lang="fr" sz="1400" cap="none" strike="noStrike">
                <a:solidFill>
                  <a:srgbClr val="000000"/>
                </a:solidFill>
                <a:latin typeface="Calibri"/>
                <a:ea typeface="Calibri"/>
                <a:cs typeface="Calibri"/>
                <a:sym typeface="Calibri"/>
              </a:rPr>
              <a:t>historique et l</a:t>
            </a:r>
            <a:r>
              <a:rPr b="0" i="0" lang="fr" sz="1400" cap="none" strike="noStrike">
                <a:solidFill>
                  <a:srgbClr val="000000"/>
                </a:solidFill>
                <a:latin typeface="Calibri"/>
                <a:ea typeface="Calibri"/>
                <a:cs typeface="Calibri"/>
                <a:sym typeface="Calibri"/>
              </a:rPr>
              <a:t>’</a:t>
            </a:r>
            <a:r>
              <a:rPr b="0" i="1" lang="fr" sz="1400" cap="none" strike="noStrike">
                <a:solidFill>
                  <a:srgbClr val="000000"/>
                </a:solidFill>
                <a:latin typeface="Calibri"/>
                <a:ea typeface="Calibri"/>
                <a:cs typeface="Calibri"/>
                <a:sym typeface="Calibri"/>
              </a:rPr>
              <a:t>examen </a:t>
            </a:r>
            <a:r>
              <a:rPr b="0" i="0" lang="fr" sz="1400" cap="none" strike="noStrike">
                <a:solidFill>
                  <a:srgbClr val="000000"/>
                </a:solidFill>
                <a:latin typeface="Calibri"/>
                <a:ea typeface="Calibri"/>
                <a:cs typeface="Calibri"/>
                <a:sym typeface="Calibri"/>
              </a:rPr>
              <a:t>figure dans les supports des participants et sera utilisé pour cette activité à la fin de cette session.</a:t>
            </a:r>
            <a:endParaRPr sz="140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2" name="Google Shape;932;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santé et le bien-être de la personne survivante sont une priorité absolue. </a:t>
            </a:r>
            <a:endParaRPr/>
          </a:p>
        </p:txBody>
      </p:sp>
      <p:sp>
        <p:nvSpPr>
          <p:cNvPr id="933" name="Google Shape;933;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40" name="Google Shape;940;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41" name="Google Shape;941;p74: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Il se peut que la personne survivante ait déjà signalé son expérience à la police ou aux services communautaires. Lire tous les documents fournis avec attention ; ne pas faire répéter l’histoire à la personne survivante à moins que cela ne soit absolument nécessaire.</a:t>
            </a:r>
            <a:endParaRPr sz="1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8" name="Google Shape;94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Examiner le but de chaque sujet principal et les points clés à traiter dans l’historique.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 tableau figure aussi dans le cahier du participant : </a:t>
            </a:r>
            <a:r>
              <a:rPr b="0" i="1" lang="fr" sz="1200" cap="none" strike="noStrike">
                <a:solidFill>
                  <a:srgbClr val="000000"/>
                </a:solidFill>
                <a:latin typeface="Calibri"/>
                <a:ea typeface="Calibri"/>
                <a:cs typeface="Calibri"/>
                <a:sym typeface="Calibri"/>
              </a:rPr>
              <a:t>Sujets à traiter quand on note l’historique.</a:t>
            </a:r>
            <a:endParaRPr/>
          </a:p>
        </p:txBody>
      </p:sp>
      <p:sp>
        <p:nvSpPr>
          <p:cNvPr id="949" name="Google Shape;949;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58" name="Google Shape;958;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59" name="Google Shape;959;p7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Selon la Convention des Nations Unies relative aux droits de l'enfant, un enfant est une personne âgée de moins de 18 ans. Le rôle fondamental du prestataire de soins est le même pour les enfants survivants de violence sexuelle que pour les adultes - apporter un soutien de première ligne et des soins complémentaires. Cependant, les besoins et les capacités des enfants et les modalités de réponse à ces besoins varient.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Il se peut qu’il existe des lois spécifiques qui déterminent qui peut donner le consentement aux traitements administrés aux mineurs. Normalement, il s’agit du parent ou du tuteur légal, à mois qu’elle ou il soit l’agresseur soupçonné. </a:t>
            </a:r>
            <a:r>
              <a:rPr b="1" i="0" lang="fr" sz="1200" cap="none" strike="noStrike">
                <a:solidFill>
                  <a:srgbClr val="000000"/>
                </a:solidFill>
                <a:latin typeface="Calibri"/>
                <a:ea typeface="Calibri"/>
                <a:cs typeface="Calibri"/>
                <a:sym typeface="Calibri"/>
              </a:rPr>
              <a:t>Quelle est la législation en vigueur dans le pays où la formation est dispensée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S’il n’existe pas de loi nationale, en général, les enfants de moins de 15 ans nécessitent le consentement du tuteur. Dans ce cas, un.e représentant.e de la police, des services de soutien communautaire ou du tribunal peut signer le formulaire de consentement.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Les agents de santé qui prennent fréquemment en charge les personnes survivantes de violences sur enfant doivent suivre une formation complémentaire.</a:t>
            </a:r>
            <a:endParaRPr b="1"/>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69" name="Google Shape;969;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70" name="Google Shape;970;p7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Pour l’entretien ou l’examen, créer un environnement sûr et de confiance. Commencer l’entretien en vous présentant et vous asseyant à hauteur des yeux pour maintenir le contact visuel avec l’enfant. Assurer à l’enfant qu’elle ou il n’est pas en danger. Poser quelques questions sur les sujets neutres comme l’école, les amis, les activités favorites et les personnes avec qui l’enfant vit. Commencer par des questions neutres comme « Qui sont vos ami.e.s à l’école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L’historique doit commencer par des questions ouvertes comme « Pourquoi êtes-vous là aujourd’hui ? » ou « Que vous a-t-on dit par rapport au fait de venir ici ? » Les questions ouvertes permettront d’obtenir des informations sur l’incident. Questions auxquelles on répond par oui/non doivent être posées uniquement à des fins de clarification. Les questions ne doivent pas être orientées ou suggestives. Assurer à l’enfant que ce n’est pas un problème s’il répond « je ne sais pas ». Suivre le rythme de l’enfant et ne pas l’interrompre le fil de leurs pensées.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fonction de l’âge de l’enfant, si c’est une fille, lui poser des questions sur son historique menstruel ou obstétrique.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7" name="Google Shape;977;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Lors d’une interaction avec un enfant, il est important de tenir compte du fait qu’elle ou il a volontairement partagé des informations sur la violence sexuelle avec un adulte (révélation volontaire) ou il a été découvert par un tiers lors d’une grossesse diagnostiquée et le tuteur a accompagné l’enfant pour le traitement médical (révélation involontaire). La façon dont la grossesse a été découverte et révélée, la réaction de l’enfant à la révélation et le nombre de personnes qui ont parlé avec l’enfant peuvent impacter sa volonté de participer à une discussion avec le prestataire de soins.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Certains enfants peuvent vouloir parler, tandis que d’autres peuvent avoir peur de partager cette information. Les enfants peuvent aussi se sentir plus à l’aise avec les méthodes non-verbales. Par exemple, vous pouvez demander aux enfants de dessiner l’endroit où ils vivent et les personnes avec lesquelles ils vivent. Ils peuvent aussi dessiner un cercle de sécurité et y placer des personnes ou des choses qui leur donnent une sensation de sécurité à l’intérieur et les choses qui leur font peur en dehors du cercle.</a:t>
            </a:r>
            <a:endParaRPr/>
          </a:p>
        </p:txBody>
      </p:sp>
      <p:sp>
        <p:nvSpPr>
          <p:cNvPr id="978" name="Google Shape;978;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5" name="Google Shape;985;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 schéma de la violence sexuelle envers les enfants est différent de celui des adultes. Par exemple, il y a souvent des violences répétées ou des menaces sont proférées pour que la violence reste un secret. Pour avoir une image plus claire de ce qui s’est passé, essayer d’obtenir des informations sur la situation à domicile (lieu sûr où retourner), comment la violence a été découverte, s’il y a un historique de saignements et si l’enfant a eu du mal à marcher. </a:t>
            </a:r>
            <a:r>
              <a:rPr b="1" i="0" lang="fr" sz="1200" cap="none" strike="noStrike">
                <a:solidFill>
                  <a:srgbClr val="000000"/>
                </a:solidFill>
                <a:latin typeface="Calibri"/>
                <a:ea typeface="Calibri"/>
                <a:cs typeface="Calibri"/>
                <a:sym typeface="Calibri"/>
              </a:rPr>
              <a:t>Il est important d’insister sur le fait que cette information doit provenir du dossier médical ou être communiquée par un adulte de confiance.</a:t>
            </a:r>
            <a:endParaRPr/>
          </a:p>
          <a:p>
            <a:pPr indent="0" lvl="0" marL="0" rtl="0" algn="l">
              <a:lnSpc>
                <a:spcPct val="100000"/>
              </a:lnSpc>
              <a:spcBef>
                <a:spcPts val="0"/>
              </a:spcBef>
              <a:spcAft>
                <a:spcPts val="0"/>
              </a:spcAft>
              <a:buSzPts val="1400"/>
              <a:buNone/>
            </a:pPr>
            <a:r>
              <a:t/>
            </a:r>
            <a:endParaRPr/>
          </a:p>
        </p:txBody>
      </p:sp>
      <p:sp>
        <p:nvSpPr>
          <p:cNvPr id="986" name="Google Shape;986;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Cette diapositive est optionnelle. Il faut la cacher avant le début de la présentation si elle ne va pas être utilisée et si elle n’a pas été mise à jour avec des informations spécifiques au contexte. Trouver des statistiques existantes, si possible, concernant la prévalence de la violence sexuelle, dans le contexte de la région à inclure sur cette diapositive.</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Demander </a:t>
            </a:r>
            <a:r>
              <a:rPr b="0" lang="fr"/>
              <a:t>aux participants de lire ces statistiques. Préciser que la VBG survient dans toutes les sociétés et cultures et qu’elle est souvent aggravée dans les situations d’urgence. Les références de ces études sont citées à la fin de cette présentation.</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Une estimation des données d’incidence ou de prévalence figure uniquement dans les études spécialisées soigneusement conçues. Il est important d’insister sur le fait que la violence sexuelle est répandue partout. </a:t>
            </a:r>
            <a:r>
              <a:rPr b="0" lang="fr"/>
              <a:t>Il n’est pas nécessaire de connaître ou de consacrer du temps à la collecte de données sur l’incidence ou la prévalence pour mettre des services à disposition pour la communauté.</a:t>
            </a:r>
            <a:endParaRPr b="1"/>
          </a:p>
        </p:txBody>
      </p:sp>
      <p:sp>
        <p:nvSpPr>
          <p:cNvPr id="315" name="Google Shape;3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3" name="Google Shape;993;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94" name="Google Shape;994;p80: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Dans beaucoup de pays, le signalement de cas de violence à l’égard des enfants est obligatoire. </a:t>
            </a:r>
            <a:r>
              <a:rPr b="1" i="0" lang="fr" sz="1200" cap="none" strike="noStrike">
                <a:solidFill>
                  <a:srgbClr val="000000"/>
                </a:solidFill>
                <a:latin typeface="Calibri"/>
                <a:ea typeface="Calibri"/>
                <a:cs typeface="Calibri"/>
                <a:sym typeface="Calibri"/>
              </a:rPr>
              <a:t>Un exemple de protocole sur la violence à l’égard des enfants et des informations sur les procédures policières et juridictionnelles doivent être disponibles dans le milieu où vous travaillez.</a:t>
            </a:r>
            <a:r>
              <a:rPr b="0" i="0" lang="fr" sz="1200" cap="none" strike="noStrike">
                <a:solidFill>
                  <a:srgbClr val="000000"/>
                </a:solidFill>
                <a:latin typeface="Calibri"/>
                <a:ea typeface="Calibri"/>
                <a:cs typeface="Calibri"/>
                <a:sym typeface="Calibri"/>
              </a:rPr>
              <a:t> Répondre à ces questions pour le contexte dans lequel cette formation a lieu.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Dans les contextes de crise, le signalement obligatoire peut exposer l’enfant à plus de risques de préjudices et il se peut ce ne soit pas dans le meilleur intérêt de l’enfant. Par exemple, il peut y avoir violation de la confidentialité pour l’enfant au niveau communautaire ou familial si les enquêteurs se présentent au domicile de l’enfant, qui peut entraîner des représailles. Les services peuvent aussi être inexistants, et il se peut que les autorités locales ne soient pas informées ou ne respectent pas les meilleures pratiques ou procédures. L’âge psychologique de l’enfant doit aussi être pris en compte. Par exemple, si une fille de 14 ans se présente pour une contraception d’urgence et ne veut pas qu’un parent soit impliqué, la décision revient au prestataire. Il est important de faire des intérêts de l’enfant une priorité.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Poser ces trois questions quand vous décidez de l’action qui est dans le meilleur intérêt de l’enfant.</a:t>
            </a:r>
            <a:r>
              <a:rPr b="0" i="0" lang="fr" sz="1200" cap="none" strike="noStrike">
                <a:solidFill>
                  <a:srgbClr val="000000"/>
                </a:solidFill>
                <a:latin typeface="Calibri"/>
                <a:ea typeface="Calibri"/>
                <a:cs typeface="Calibri"/>
                <a:sym typeface="Calibri"/>
              </a:rPr>
              <a:t> Consulter le responsable de programme pour prendre une décision et développer un plan d’action. Documenter les raisons du signalement du cas ou documenter les questions de sécurité et de protection qui excluent la rédaction d’un rapport.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1" name="Google Shape;1001;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Demander : </a:t>
            </a:r>
            <a:r>
              <a:rPr b="0" i="0" lang="fr" sz="1200" cap="none" strike="noStrike">
                <a:solidFill>
                  <a:srgbClr val="000000"/>
                </a:solidFill>
                <a:latin typeface="Calibri"/>
                <a:ea typeface="Calibri"/>
                <a:cs typeface="Calibri"/>
                <a:sym typeface="Calibri"/>
              </a:rPr>
              <a:t>Quels problèmes peuvent empêcher un homme de révéler des actes de violence sexuelle ? Il est important d’aborder le thème de la honte, de la confusion ou du manque de connaissances, du sentiment de culpabilité, de peur et d’isolement. Écrire ces mots sur un tableau à feuilles mobiles pendant que vous parcourez l’exercice.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Honte – </a:t>
            </a:r>
            <a:r>
              <a:rPr b="0" i="0" lang="fr" sz="1200" cap="none" strike="noStrike">
                <a:solidFill>
                  <a:srgbClr val="000000"/>
                </a:solidFill>
                <a:latin typeface="Calibri"/>
                <a:ea typeface="Calibri"/>
                <a:cs typeface="Calibri"/>
                <a:sym typeface="Calibri"/>
              </a:rPr>
              <a:t> Il peut être difficile pour les hommes de parler du fait d’être victimisés et de la difficulté à surmonter un événement traumatique.  Les hommes peuvent aussi ressentir de la honte par rapport à une réponse physique à une agression (érection ou orgasme pendant une agression) et doivent être rassurés que c’est un réflexe normal qu’ils ne peuvent pas contrôler.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Confusion ou manque de connaissances - </a:t>
            </a:r>
            <a:r>
              <a:rPr b="0" i="0" lang="fr" sz="1200" cap="none" strike="noStrike">
                <a:solidFill>
                  <a:srgbClr val="000000"/>
                </a:solidFill>
                <a:latin typeface="Calibri"/>
                <a:ea typeface="Calibri"/>
                <a:cs typeface="Calibri"/>
                <a:sym typeface="Calibri"/>
              </a:rPr>
              <a:t>Il se peut qu’il y ait une incertitude quant à la personne à contacter pour une assistance ou ce qu’il faut faire pour solliciter de l’aide après avoir subi de la violence sexuelle. Un manque de connaissances ou de formation au sein des services sociaux et du système de santé peut aussi contribuer à une indisponibilité des services.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Culpabilité – </a:t>
            </a:r>
            <a:r>
              <a:rPr b="0" i="0" lang="fr" sz="1200" cap="none" strike="noStrike">
                <a:solidFill>
                  <a:srgbClr val="000000"/>
                </a:solidFill>
                <a:latin typeface="Calibri"/>
                <a:ea typeface="Calibri"/>
                <a:cs typeface="Calibri"/>
                <a:sym typeface="Calibri"/>
              </a:rPr>
              <a:t>Les hommes peuvent être forcés de commettre des actes de violence sexuelle contre d’autres personnes ou des adolescents peuvent être manipulés pour avoir des relations sexuelles qu’ils considèrent comme « tabous » qui causent des sentiments de culpabilité.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Peur – </a:t>
            </a:r>
            <a:r>
              <a:rPr b="0" i="0" lang="fr" sz="1200" cap="none" strike="noStrike">
                <a:solidFill>
                  <a:srgbClr val="000000"/>
                </a:solidFill>
                <a:latin typeface="Calibri"/>
                <a:ea typeface="Calibri"/>
                <a:cs typeface="Calibri"/>
                <a:sym typeface="Calibri"/>
              </a:rPr>
              <a:t>Les hommes peuvent penser que leurs femmes vont les quitter ou que les familles ou les prestataires ne les croiront pas. Il se peut qu’il y ait des inquiétudes concernant les répercussions légales ou la peur de la stigmatisation d’être catalogué comme homosexuel si la violence a été commise par un autre homme.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Isolement – </a:t>
            </a:r>
            <a:r>
              <a:rPr b="0" i="0" lang="fr" sz="1200" cap="none" strike="noStrike">
                <a:solidFill>
                  <a:srgbClr val="000000"/>
                </a:solidFill>
                <a:latin typeface="Calibri"/>
                <a:ea typeface="Calibri"/>
                <a:cs typeface="Calibri"/>
                <a:sym typeface="Calibri"/>
              </a:rPr>
              <a:t>Les hommes peuvent croire qu’il sont les seuls à avoir subi ce qu’ils ont vécu s’ils sont dans l’incapacité d’en parler, s’ils ne peuvent pas prendre contact avec les services de soins et de soutien, ou si on ne les croit pas quand ils révèlent des informations.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En général, les hommes peuvent être moins susceptibles de révéler ou de parler de violence sexuelle. </a:t>
            </a:r>
            <a:r>
              <a:rPr b="1" i="0" lang="fr" sz="1200" cap="none" strike="noStrike">
                <a:solidFill>
                  <a:srgbClr val="000000"/>
                </a:solidFill>
                <a:latin typeface="Calibri"/>
                <a:ea typeface="Calibri"/>
                <a:cs typeface="Calibri"/>
                <a:sym typeface="Calibri"/>
              </a:rPr>
              <a:t>Il est important de comprendre que la façon dont une expérience est expliquée par une personne survivante, est fondée sur une interprétation personnelle de ce qui s’est passé selon le prisme de ses croyances culturelles et sociétales.</a:t>
            </a:r>
            <a:endParaRPr/>
          </a:p>
        </p:txBody>
      </p:sp>
      <p:sp>
        <p:nvSpPr>
          <p:cNvPr id="1002" name="Google Shape;1002;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09" name="Google Shape;1009;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0" name="Google Shape;1010;p8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 but principal de l’examen physique est de dispenser des soins médicaux. Cependant, c’est aussi l’occasion de collecter des preuves médico-médicales qui aideront la personne survivante à entamer des poursuites pour des réparations judiciaires. Noter l’état de santé mentale de la personne survivante. Il est important de demander la permission pour procéder à l’examen physique et d’obtenir le consentement éclairé pour chaque étape. Documenter tous les éléments de manière exhaustive et objective.</a:t>
            </a:r>
            <a:endParaRPr sz="140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17" name="Google Shape;1017;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8" name="Google Shape;1018;p8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Les pictogrammes sont utilisés pour documenter de manière objective la localisation et la taille des blessures. Une description écrite, détaillée des blessures figure déjà dans le formulaire sur l’historique et l’examen. Utiliser le langage médical standard pour documenter les résultats de l’examen.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7" name="Google Shape;102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Procéder à l’examen physique en travaillant de manière systématique. Commencer par le haut du corps et poursuivre jusqu’au bas. Commencer par la face du corps avant de passer au dos. Les examens des organes génitaux et de la région anale sont les dernières composantes de l’examen.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Se souvenir d’examiner les yeux, le nez et la bouche (parties internes des lèvres, des gencives et du palais et derrière les oreilles et sur le cou.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Rechercher des signes qui sont conformes à l’histoire de la personne survivante, comme les contusions, les marques de morsures et de coups, les marques sur les poignets, touffes de cheveux manquantes ou tympans perforés, ce qui peut être la conséquence de gifles.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la personne survivante signale avoir été étranglée ou étouffée, regarder les yeux, le palais mou de la bouche et derrière les oreilles pour vérifier la présence d’hémorragies pétéchiales, sur le cou pour vérifier la présence de contusions ou de marques de doigt.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Examiner la zone du corps qui a été en contact avec la surface sur laquelle la violence sexuelle est survenue pour voir s’il y a des blessures.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Noter toutes vos constatations et observations clairement et intégralement sur le formulaire sur l’examen et les pictogrammes, en prenant soin de documenter et enregistrer le type, la taille, la couleur et le site et la forme des contusions, des lacérations, des blessures, des ecchymoses et des pétéchies, car elles peuvent constituer des preuves importantes.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Si quelqu’un accompagne la personne survivante, lui demander de se tenir à la tête du lit à côté de la personne survivante pour accroître le respect de la vie privée autant que possible. </a:t>
            </a:r>
            <a:endParaRPr/>
          </a:p>
          <a:p>
            <a:pPr indent="0" lvl="0" marL="0" rtl="0" algn="l">
              <a:lnSpc>
                <a:spcPct val="100000"/>
              </a:lnSpc>
              <a:spcBef>
                <a:spcPts val="0"/>
              </a:spcBef>
              <a:spcAft>
                <a:spcPts val="0"/>
              </a:spcAft>
              <a:buSzPts val="1400"/>
              <a:buNone/>
            </a:pPr>
            <a:r>
              <a:rPr lang="fr"/>
              <a:t> </a:t>
            </a:r>
            <a:endParaRPr/>
          </a:p>
          <a:p>
            <a:pPr indent="0" lvl="0" marL="0" rtl="0" algn="l">
              <a:lnSpc>
                <a:spcPct val="100000"/>
              </a:lnSpc>
              <a:spcBef>
                <a:spcPts val="0"/>
              </a:spcBef>
              <a:spcAft>
                <a:spcPts val="0"/>
              </a:spcAft>
              <a:buSzPts val="1400"/>
              <a:buNone/>
            </a:pPr>
            <a:r>
              <a:t/>
            </a:r>
            <a:endParaRPr/>
          </a:p>
        </p:txBody>
      </p:sp>
      <p:sp>
        <p:nvSpPr>
          <p:cNvPr id="1028" name="Google Shape;1028;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6" name="Google Shape;1036;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examen des organes génitaux est un examen sensible, en particulier l’examen au spéculum. Ne pas oublier d’informer la personne survivante du moment et du lieu où vous allez les toucher et demander la permission de conduire chaque partie de l’examen. L’expérience de violence sexuelle est traumatique. Les personnes survivantes peuvent être très sensibles par rapport au fait de subir un examen et d’être touchées, c’est en particulier le cas pour les femmes survivantes par rapport à des agents de santé masculins.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Procéder lentement. Lui demander souvent si elle va bien et si vous pouvez continuer. Prendre soin de ne pas accentuer son désespoir. [Remarque : le test de virginité (ou des « deux doigts ») n’a pas de validité médicale ou scientifique. Il ne doit jamais être pratiqué.]</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Examiner dans l’ordre suivant, le mont du pubis, l’intérieur des cuisses, le périnée, l’anus, la petite et la grande lèvre, le clitoris, l’urètre et le vagin.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Noter les cicactrices précédentes causées par la mutilation génitale féminine ou l’accouchement.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Rechercher des blessures au niveau des organes génitaux, comme les contusions, les égratignures, les abrasions, les déchirures (souvent situées sur la fourchette vulvaire.) Noter la localisation des déchirures, des abrasions et des contusions sur le pictogramme et le formulaire d’examen.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Rechercher les signes éventuels d’infection comme les ulcères, les pertes vaginales ou les verrues.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Vérifier la présence de blessures au niveau de la vulve, du vagin en tenant le bord postérieur de la lèvre entre l’index et le pouce et en tirant délicatement vers l’extérieur et le bas.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vous collectez des preuves médico-légales, prendre des échantillons en fonction du protocole local de collecte de preuves.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Noter la forme et la dilatation de l’anus  ; les fissures présentes autour de l’anus ; la présence de matières fécales sur la peau péri-anale ou de saignements causés par des déchirures rectales.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vous collectez des preuves médico-légales, si la personne survivante est d’accord et si indiqué par l’historique, collecter les échantillons du rectum conformément au protocole local de collecte de preuves médico-légales. Nous parlerons davantage de preuves médico-légales plus tard au cours de cette unité.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37" name="Google Shape;1037;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4" name="Google Shape;104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 examen au spéculum interne est très sensible et doit être pratiqué seulement s’il y a eu une pénétration vaginale et en cas de constat des indications suivantes : saignements, douleurs, pertes nauséabondes ou pour rassurer la personne survivante s’il n’y a pas de blessures graves. Les procédures adaptées sont présentées ci-dessous.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Insérer délicatement un spéculum, de préférence tiède et lubrifié avec de l’eau ou une solution saline normale. Les lubrifiants ne sont pas recommandés car ils peuvent interférer avec le prélèvement d’échantillons. Ne jamais utiliser un spéculum chez une fille prépubère.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Sous un bon éclairage, examiner le col de l’utérus, ensuite le fornix postérieur et la muqueuse vaginale pour d’éventuels traumatismes, saignements et signes d’infection.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vous collectez des preuves médico-légales, prendre des sécrétions vaginales en fonction du protocole local de collecte de preuves. Se souvenir d’informer le/la patient.e à l’avance et rassurer par rapport à cette procédure, car cela peut susciter une réation sensible.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indiqué par l’historique et les résultats de l’examen jusqu’ici, procéder à un examen bimanuel et palper le col de l’utérus, l’utérus et les annexes, rechercher les signes de traumatisme abdominal, la grossesse ou l’infection.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indiqué, procéder à un examen rectovaginal et inspecter la zone rectale pour d’éventuels traumatismes, déchirures ou fistules recto-vaginales, saignements et pertes. Noter le ton du sphincter. En cas de saignements internes ou de présence soupçonnée d’un corps étranger dans le rectum, orienter le/la patient.e vers un hôpital.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Noter tous les résultats et vos observations clairement sur le formulaire de l’historique et de l’examen.</a:t>
            </a:r>
            <a:endParaRPr/>
          </a:p>
        </p:txBody>
      </p:sp>
      <p:sp>
        <p:nvSpPr>
          <p:cNvPr id="1045" name="Google Shape;1045;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2" name="Google Shape;1052;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Quand vous examinez des survivants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Examiner le scrotum, les testicules, le pénis, des tissus péri-urétraux, le méat urinaire et l’anus.  Noter si le patient a été circoncis.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Rechercher d’éventuels hyperémies, gonflements (faire la distinction entre l’hernie inguinale, hydrocèle et hématocèle), les contusions, les déchirures anales et la torsion testiculaire </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torsion testiculaire est une urgence médicale et nécessite une orientation pour intervention chirurgicale.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l’urine contient de grandes quantités de sang, vérifier un éventuel traumatisme pénien ou urétral.</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indiqué, conduire un examen rectal et évaluer les signes de traumatisme ou signes d’infection au niveau du rectum et de la prostate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cela est pertinent, procéder à des prélèvements au niveau de l’anus pour un examen direct du sperme sous microscope.</a:t>
            </a:r>
            <a:endParaRPr/>
          </a:p>
        </p:txBody>
      </p:sp>
      <p:sp>
        <p:nvSpPr>
          <p:cNvPr id="1053" name="Google Shape;1053;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60" name="Google Shape;1060;p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61" name="Google Shape;1061;p8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Avec une préparation adaptée, la plupart des enfants seront capables de se détendre et de participer à l’examen. Néanmoins, il est possible que l’enfant puisse souffrir et ne puisse pas se détendre pour cette raison. Si vous soupçonnez l’enfant de souffrir, lui donner un antidouleur, comme du parcétamol et attendre qu’il fasse effet.</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Un enfant ne doit jamais être examiné contre sa volonté, indépendamment de son âge, à moins que le traitement soit vital. Ne jamais restreindre et forcer un enfant qui le refuse pour effectuer un examen. Si l’enfant ne peut pas être calmé et si le traitement est vital, ce n’est qu’à ce moment-là qu’un examen peut être effectué par un prestataire formé, sur l’enfant sous sédation à l’aide de diazépam ou d’hydrochloride de prométhazine.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L’examen est conduit dans le même ordre qu’un examen sur adulte, avec des considérations spécifiques :</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Le poids, la taille et le stade pubertaire de l’enfant doivent être notés. Les filles qui ont commencé à avoir leurs règles peuvent être exposées aux risques de grossesse.</a:t>
            </a:r>
            <a:endParaRPr/>
          </a:p>
          <a:p>
            <a:pPr indent="-285750" lvl="0" marL="285750" rtl="0" algn="l">
              <a:lnSpc>
                <a:spcPct val="100000"/>
              </a:lnSpc>
              <a:spcBef>
                <a:spcPts val="0"/>
              </a:spcBef>
              <a:spcAft>
                <a:spcPts val="0"/>
              </a:spcAft>
              <a:buClr>
                <a:schemeClr val="dk1"/>
              </a:buClr>
              <a:buSzPts val="1400"/>
              <a:buFont typeface="Arial"/>
              <a:buChar char="•"/>
            </a:pPr>
            <a:r>
              <a:rPr b="0" i="0" lang="fr" sz="1400" cap="none" strike="noStrike">
                <a:solidFill>
                  <a:srgbClr val="000000"/>
                </a:solidFill>
                <a:latin typeface="Calibri"/>
                <a:ea typeface="Calibri"/>
                <a:cs typeface="Calibri"/>
                <a:sym typeface="Calibri"/>
              </a:rPr>
              <a:t>Les enfants plus jeunes peuvent être mieux examinés en étant sur les genoux de leurs mères/tuteurs. Donner le choix aux enfants de s’asseoir sur un fauteuil, sur les genoux ou de s’allonger sur le lit.</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0" i="0" lang="fr" sz="1400" cap="none" strike="noStrike">
                <a:solidFill>
                  <a:srgbClr val="000000"/>
                </a:solidFill>
                <a:latin typeface="Calibri"/>
                <a:ea typeface="Calibri"/>
                <a:cs typeface="Calibri"/>
                <a:sym typeface="Calibri"/>
              </a:rPr>
              <a:t>Tous les enfants – garçons et filles – doivent subir un examen visuel de la région anale et des organes génitaux. Examiner l’anus dans la position supine ou latérale. </a:t>
            </a:r>
            <a:r>
              <a:rPr b="1" i="0" lang="fr" sz="1400" cap="none" strike="noStrike">
                <a:solidFill>
                  <a:srgbClr val="000000"/>
                </a:solidFill>
                <a:latin typeface="Calibri"/>
                <a:ea typeface="Calibri"/>
                <a:cs typeface="Calibri"/>
                <a:sym typeface="Calibri"/>
              </a:rPr>
              <a:t>Éviter la position-poitrine </a:t>
            </a:r>
            <a:r>
              <a:rPr b="0" i="0" lang="fr" sz="1400" cap="none" strike="noStrike">
                <a:solidFill>
                  <a:srgbClr val="000000"/>
                </a:solidFill>
                <a:latin typeface="Calibri"/>
                <a:ea typeface="Calibri"/>
                <a:cs typeface="Calibri"/>
                <a:sym typeface="Calibri"/>
              </a:rPr>
              <a:t>car les agresseurs l’utilisent souvent ! ! La position d’éventuelles fissures ou déchirures anales doit être notée sur le pictogramme. Ne </a:t>
            </a:r>
            <a:r>
              <a:rPr b="0" i="0" lang="fr" sz="1400" u="sng" cap="none" strike="noStrike">
                <a:solidFill>
                  <a:srgbClr val="000000"/>
                </a:solidFill>
                <a:latin typeface="Calibri"/>
                <a:ea typeface="Calibri"/>
                <a:cs typeface="Calibri"/>
                <a:sym typeface="Calibri"/>
              </a:rPr>
              <a:t>pas</a:t>
            </a:r>
            <a:r>
              <a:rPr b="0" i="0" lang="fr" sz="1400" cap="none" strike="noStrike">
                <a:solidFill>
                  <a:srgbClr val="000000"/>
                </a:solidFill>
                <a:latin typeface="Calibri"/>
                <a:ea typeface="Calibri"/>
                <a:cs typeface="Calibri"/>
                <a:sym typeface="Calibri"/>
              </a:rPr>
              <a:t> faire un examen digital. La dilatation anale réflexe (avec la rétractation latérale des fesses) peut révéler une pénétration ou constipation.</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8" name="Google Shape;1068;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garçons peuvent avoir des blessures au niveau du frenulum du prépuce ou peuvent se présenter avec un écoulement au niveau de l’anus ou de l’urètre.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Chez les filles, la quantité de tissu hyménal et la taille de l’orifice vaginal </a:t>
            </a:r>
            <a:r>
              <a:rPr b="1" i="0" lang="fr" sz="1200" cap="none" strike="noStrike">
                <a:solidFill>
                  <a:srgbClr val="000000"/>
                </a:solidFill>
                <a:latin typeface="Calibri"/>
                <a:ea typeface="Calibri"/>
                <a:cs typeface="Calibri"/>
                <a:sym typeface="Calibri"/>
              </a:rPr>
              <a:t>ne</a:t>
            </a:r>
            <a:r>
              <a:rPr b="0" i="0" lang="fr" sz="1200" cap="none" strike="noStrike">
                <a:solidFill>
                  <a:srgbClr val="000000"/>
                </a:solidFill>
                <a:latin typeface="Calibri"/>
                <a:ea typeface="Calibri"/>
                <a:cs typeface="Calibri"/>
                <a:sym typeface="Calibri"/>
              </a:rPr>
              <a:t> sont </a:t>
            </a:r>
            <a:r>
              <a:rPr b="1" i="0" lang="fr" sz="1200" cap="none" strike="noStrike">
                <a:solidFill>
                  <a:srgbClr val="000000"/>
                </a:solidFill>
                <a:latin typeface="Calibri"/>
                <a:ea typeface="Calibri"/>
                <a:cs typeface="Calibri"/>
                <a:sym typeface="Calibri"/>
              </a:rPr>
              <a:t>pas </a:t>
            </a:r>
            <a:r>
              <a:rPr b="0" i="0" lang="fr" sz="1200" cap="none" strike="noStrike">
                <a:solidFill>
                  <a:srgbClr val="000000"/>
                </a:solidFill>
                <a:latin typeface="Calibri"/>
                <a:ea typeface="Calibri"/>
                <a:cs typeface="Calibri"/>
                <a:sym typeface="Calibri"/>
              </a:rPr>
              <a:t>des indicateurs sensibles de la pénétration. Pour pratiquer un examen, tenir le bord postérieur de la lèvre entre l’index et le pouce et en tirant délicatement vers l’extérieur et le bas. Noter que les cicatrices fraîches ou guéries au niveau de l’hymen ou de la muqueuse vaginale indiquent un traumatisme récent ou répété.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Ne jamais pratiquer un examen digital (insérer les doigts) pour évaluer la dilatation de l’orifice vaginal ou de l’anus.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Ne jamais utiliser un spéculum chez une fille prépubère. En cas de suspicion de blessure par pénétration vaginale et d’hémorragie interne, un spéculum peut être utilisé sous anesthésie générale. L’enfant peut être orienté vers un niveau supérieur de soins peut s'avérer nécessaire. </a:t>
            </a:r>
            <a:endParaRPr/>
          </a:p>
          <a:p>
            <a:pPr indent="0" lvl="0" marL="0" rtl="0" algn="l">
              <a:lnSpc>
                <a:spcPct val="100000"/>
              </a:lnSpc>
              <a:spcBef>
                <a:spcPts val="0"/>
              </a:spcBef>
              <a:spcAft>
                <a:spcPts val="0"/>
              </a:spcAft>
              <a:buSzPts val="1400"/>
              <a:buNone/>
            </a:pPr>
            <a:r>
              <a:t/>
            </a:r>
            <a:endParaRPr/>
          </a:p>
        </p:txBody>
      </p:sp>
      <p:sp>
        <p:nvSpPr>
          <p:cNvPr id="1069" name="Google Shape;1069;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
        <p:nvSpPr>
          <p:cNvPr id="322" name="Google Shape;32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Demander à différents participants </a:t>
            </a:r>
            <a:r>
              <a:rPr b="0" i="0" lang="fr" sz="1200" cap="none" strike="noStrike">
                <a:solidFill>
                  <a:srgbClr val="000000"/>
                </a:solidFill>
                <a:latin typeface="Calibri"/>
                <a:ea typeface="Calibri"/>
                <a:cs typeface="Calibri"/>
                <a:sym typeface="Calibri"/>
              </a:rPr>
              <a:t>de lire chaque point à haute voix au groupe.  Résumer les diapositives en précisant que de telles attitudes contribuent à la VBG et sont des obstacles à la prévention et à la lutte contre la VBG.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i="0" lang="fr" sz="1200" cap="none" strike="noStrike">
                <a:solidFill>
                  <a:srgbClr val="000000"/>
                </a:solidFill>
                <a:latin typeface="Calibri"/>
                <a:ea typeface="Calibri"/>
                <a:cs typeface="Calibri"/>
                <a:sym typeface="Calibri"/>
              </a:rPr>
              <a:t>Demander au groupe : </a:t>
            </a:r>
            <a:r>
              <a:rPr b="0" i="0" lang="fr" sz="1200" cap="none" strike="noStrike">
                <a:solidFill>
                  <a:srgbClr val="000000"/>
                </a:solidFill>
                <a:latin typeface="Calibri"/>
                <a:ea typeface="Calibri"/>
                <a:cs typeface="Calibri"/>
                <a:sym typeface="Calibri"/>
              </a:rPr>
              <a:t>Avez-vous de telles attitudes dans votre contexte ? Expliquer que nous allons déconstruire ces attitudes et d’autres normes sociales pendant ce processus.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6" name="Google Shape;1076;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Noter l’entretien et les résultats constatés lors de l’examen de manière claire, exhaustive, objective et neutre.</a:t>
            </a:r>
            <a:endParaRPr/>
          </a:p>
          <a:p>
            <a:pPr indent="-171450" lvl="0" marL="171450" rtl="0" algn="l">
              <a:lnSpc>
                <a:spcPct val="100000"/>
              </a:lnSpc>
              <a:spcBef>
                <a:spcPts val="0"/>
              </a:spcBef>
              <a:spcAft>
                <a:spcPts val="0"/>
              </a:spcAft>
              <a:buClr>
                <a:schemeClr val="dk1"/>
              </a:buClr>
              <a:buSzPts val="1200"/>
              <a:buFont typeface="Calibri"/>
              <a:buChar char="•"/>
            </a:pPr>
            <a:r>
              <a:rPr b="1" i="0" lang="fr" sz="1200" cap="none" strike="noStrike">
                <a:solidFill>
                  <a:srgbClr val="000000"/>
                </a:solidFill>
                <a:latin typeface="Calibri"/>
                <a:ea typeface="Calibri"/>
                <a:cs typeface="Calibri"/>
                <a:sym typeface="Calibri"/>
              </a:rPr>
              <a:t>Il n’incombe pas à l’agent de santé de déterminer si une personne a été violée ou non.</a:t>
            </a:r>
            <a:r>
              <a:rPr b="0" i="0" lang="fr" sz="1200" cap="none" strike="noStrike">
                <a:solidFill>
                  <a:srgbClr val="000000"/>
                </a:solidFill>
                <a:latin typeface="Calibri"/>
                <a:ea typeface="Calibri"/>
                <a:cs typeface="Calibri"/>
                <a:sym typeface="Calibri"/>
              </a:rPr>
              <a:t> Le viol est un terme légal et  il n’est pas nécessaire de le confirmer afin de dispenser des soins adaptés.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Documenter vos résultats sans donner de conclusions sur la violence sexuelle. </a:t>
            </a:r>
            <a:r>
              <a:rPr b="1" i="0" lang="fr" sz="1200" cap="none" strike="noStrike">
                <a:solidFill>
                  <a:srgbClr val="000000"/>
                </a:solidFill>
                <a:latin typeface="Calibri"/>
                <a:ea typeface="Calibri"/>
                <a:cs typeface="Calibri"/>
                <a:sym typeface="Calibri"/>
              </a:rPr>
              <a:t>Noter que dans beaucoup de cas de viol, il n’y a pas de résultats cliniques.</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Documenter toutes les blessures de manière claire et systématique, en utilisant une terminologie standard et en décrivant les caractéristiques des blessures.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Noter les résultats sur les pictogrammes.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Les agents de santé qui n’ont pas été formés à l’interprétation des blessures doivent limiter leur rôle à la description des blessures avec le plus de détails possibles, sans spéculer sur la cause. Cela peut avoir de graves conséquences pour la personne survivante et l’agresseur accusé.</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Noter précisément, avec les mots du/de la patient.e, des déclarations importantes comme les menaces proférées par l’agresseur. Ne pas avoir peur d’inclure le nom de l’agresseur, mais utiliser des descriptions qualificatives comme le/la « patient.e déclare » ou le/la « patient.e signale ».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Éviter d’utiliser le terme « présumé » car il peut être interprété comme signifiant que la personne survivante a exagéré ou menti. </a:t>
            </a:r>
            <a:endParaRPr/>
          </a:p>
          <a:p>
            <a:pPr indent="-171450" lvl="0" marL="171450" rtl="0" algn="l">
              <a:lnSpc>
                <a:spcPct val="100000"/>
              </a:lnSpc>
              <a:spcBef>
                <a:spcPts val="0"/>
              </a:spcBef>
              <a:spcAft>
                <a:spcPts val="0"/>
              </a:spcAft>
              <a:buClr>
                <a:schemeClr val="dk1"/>
              </a:buClr>
              <a:buSzPts val="1200"/>
              <a:buFont typeface="Calibri"/>
              <a:buChar char="•"/>
            </a:pPr>
            <a:r>
              <a:rPr b="0" i="0" lang="fr" sz="1200" cap="none" strike="noStrike">
                <a:solidFill>
                  <a:srgbClr val="000000"/>
                </a:solidFill>
                <a:latin typeface="Calibri"/>
                <a:ea typeface="Calibri"/>
                <a:cs typeface="Calibri"/>
                <a:sym typeface="Calibri"/>
              </a:rPr>
              <a:t>Prendre note de tous les échantillons collectés comme preuves.</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1077" name="Google Shape;1077;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4" name="Google Shape;108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5" name="Google Shape;1085;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93" name="Google Shape;1093;p92: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4" name="Google Shape;1094;p92:notes"/>
          <p:cNvSpPr txBox="1"/>
          <p:nvPr>
            <p:ph idx="1" type="body"/>
          </p:nvPr>
        </p:nvSpPr>
        <p:spPr>
          <a:xfrm>
            <a:off x="914400" y="4141788"/>
            <a:ext cx="5029200" cy="4430712"/>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Il est important de documenter les blessures en utilisant un langage adapté dans le dossier médical, et de noter la localisation et la taille des blessures sur un pictogramme.</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Les blessures causées par un objet contondant se présentent souvent sous la forme de contusions, d’abrasions ou de lacérations.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Une </a:t>
            </a:r>
            <a:r>
              <a:rPr b="1" i="0" lang="fr" sz="1200" cap="none" strike="noStrike">
                <a:solidFill>
                  <a:srgbClr val="000000"/>
                </a:solidFill>
                <a:latin typeface="Calibri"/>
                <a:ea typeface="Calibri"/>
                <a:cs typeface="Calibri"/>
                <a:sym typeface="Calibri"/>
              </a:rPr>
              <a:t>contusion </a:t>
            </a:r>
            <a:r>
              <a:rPr b="0" i="0" lang="fr" sz="1200" cap="none" strike="noStrike">
                <a:solidFill>
                  <a:srgbClr val="000000"/>
                </a:solidFill>
                <a:latin typeface="Calibri"/>
                <a:ea typeface="Calibri"/>
                <a:cs typeface="Calibri"/>
                <a:sym typeface="Calibri"/>
              </a:rPr>
              <a:t>est une tâche de saignement dans la peau ou les tissus mous du fait de la rupture des vaisseaux sanguins en raison d’une blessure ou d’une pression causée par un objet contondant. L’étendue et la sévérité de la contusion dépendent du degré de la force et de la structure et la vascularité des tissus blessés.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La localisation de la contusion ne correspond pas nécessairement au point d’impact.</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Les saignements dans les tissus mous suivront le plan fascial (par exemple, signe de lutte, yeux de raton laveur).</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Ils peuvent être difficiles à voir ou démontrer chez les personnes à la peau foncée.</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Si elle est constatée, une contusion indique toujours un choc violent. En revanche, il est possible qu’un choc violent ne produise pas toujours une contusion (par exemple, un dommage abdominal sévère suivant l’application d’une force contondante, mais pas de contusions externes).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On parle d’</a:t>
            </a:r>
            <a:r>
              <a:rPr b="1" i="0" lang="fr" sz="1200" cap="none" strike="noStrike">
                <a:solidFill>
                  <a:srgbClr val="000000"/>
                </a:solidFill>
                <a:latin typeface="Calibri"/>
                <a:ea typeface="Calibri"/>
                <a:cs typeface="Calibri"/>
                <a:sym typeface="Calibri"/>
              </a:rPr>
              <a:t>abrasion </a:t>
            </a:r>
            <a:r>
              <a:rPr b="0" i="0" lang="fr" sz="1200" cap="none" strike="noStrike">
                <a:solidFill>
                  <a:srgbClr val="000000"/>
                </a:solidFill>
                <a:latin typeface="Calibri"/>
                <a:ea typeface="Calibri"/>
                <a:cs typeface="Calibri"/>
                <a:sym typeface="Calibri"/>
              </a:rPr>
              <a:t>quand la couche superficielle (épithéliale) de la peau est éraflée, détruite ou détachée en raison du contact de la peau avec une surface rugueuse, d’un mouvement de glissement et ou/ou occasionnellement par compression ou pression. Examiner les différents types d’abrasions figurant la diapositive.</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0" i="0" lang="fr" sz="1200" cap="none" strike="noStrike">
                <a:solidFill>
                  <a:srgbClr val="000000"/>
                </a:solidFill>
                <a:latin typeface="Calibri"/>
                <a:ea typeface="Calibri"/>
                <a:cs typeface="Calibri"/>
                <a:sym typeface="Calibri"/>
              </a:rPr>
              <a:t>Une </a:t>
            </a:r>
            <a:r>
              <a:rPr b="1" i="0" lang="fr" sz="1200" cap="none" strike="noStrike">
                <a:solidFill>
                  <a:srgbClr val="000000"/>
                </a:solidFill>
                <a:latin typeface="Calibri"/>
                <a:ea typeface="Calibri"/>
                <a:cs typeface="Calibri"/>
                <a:sym typeface="Calibri"/>
              </a:rPr>
              <a:t>lacération </a:t>
            </a:r>
            <a:r>
              <a:rPr b="0" i="0" lang="fr" sz="1200" cap="none" strike="noStrike">
                <a:solidFill>
                  <a:srgbClr val="000000"/>
                </a:solidFill>
                <a:latin typeface="Calibri"/>
                <a:ea typeface="Calibri"/>
                <a:cs typeface="Calibri"/>
                <a:sym typeface="Calibri"/>
              </a:rPr>
              <a:t>est une déchirure de tissus causée par un objet contondant de telle sorte que les tissus sont écrasés, étirés, coupés ou avulsés.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Ils surviennent couramment sur les proéminences osseuses.</a:t>
            </a:r>
            <a:endParaRPr/>
          </a:p>
          <a:p>
            <a:pPr indent="-171450" lvl="0" marL="171450" rtl="0" algn="l">
              <a:lnSpc>
                <a:spcPct val="100000"/>
              </a:lnSpc>
              <a:spcBef>
                <a:spcPts val="0"/>
              </a:spcBef>
              <a:spcAft>
                <a:spcPts val="0"/>
              </a:spcAft>
              <a:buClr>
                <a:schemeClr val="dk1"/>
              </a:buClr>
              <a:buSzPts val="1200"/>
              <a:buFont typeface="Arial"/>
              <a:buChar char="•"/>
            </a:pPr>
            <a:r>
              <a:rPr b="0" i="0" lang="fr" sz="1200" cap="none" strike="noStrike">
                <a:solidFill>
                  <a:srgbClr val="000000"/>
                </a:solidFill>
                <a:latin typeface="Calibri"/>
                <a:ea typeface="Calibri"/>
                <a:cs typeface="Calibri"/>
                <a:sym typeface="Calibri"/>
              </a:rPr>
              <a:t>Elles sont caractérisées par des bandes de « ponts » de tissus dans les profondeurs de la blessure.</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05" name="Google Shape;1105;p93: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6" name="Google Shape;1106;p93: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Les blessures causées par un objet contondant le sont à cause d’une force contondante.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a:t>
            </a:r>
            <a:r>
              <a:rPr b="1" i="0" lang="fr" sz="1200" cap="none" strike="noStrike">
                <a:solidFill>
                  <a:srgbClr val="000000"/>
                </a:solidFill>
                <a:latin typeface="Calibri"/>
                <a:ea typeface="Calibri"/>
                <a:cs typeface="Calibri"/>
                <a:sym typeface="Calibri"/>
              </a:rPr>
              <a:t>blessure incisée </a:t>
            </a:r>
            <a:r>
              <a:rPr b="0" i="0" lang="fr" sz="1200" cap="none" strike="noStrike">
                <a:solidFill>
                  <a:srgbClr val="000000"/>
                </a:solidFill>
                <a:latin typeface="Calibri"/>
                <a:ea typeface="Calibri"/>
                <a:cs typeface="Calibri"/>
                <a:sym typeface="Calibri"/>
              </a:rPr>
              <a:t>peut être superficielle ou profonde.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Une </a:t>
            </a:r>
            <a:r>
              <a:rPr b="1" i="0" lang="fr" sz="1200" cap="none" strike="noStrike">
                <a:solidFill>
                  <a:srgbClr val="000000"/>
                </a:solidFill>
                <a:latin typeface="Calibri"/>
                <a:ea typeface="Calibri"/>
                <a:cs typeface="Calibri"/>
                <a:sym typeface="Calibri"/>
              </a:rPr>
              <a:t>blessure incisée pénétrante ou une blessure causée par un couteau </a:t>
            </a:r>
            <a:r>
              <a:rPr b="0" i="0" lang="fr" sz="1200" cap="none" strike="noStrike">
                <a:solidFill>
                  <a:srgbClr val="000000"/>
                </a:solidFill>
                <a:latin typeface="Calibri"/>
                <a:ea typeface="Calibri"/>
                <a:cs typeface="Calibri"/>
                <a:sym typeface="Calibri"/>
              </a:rPr>
              <a:t>est produite par un instrument pointu avec lequel la profondeur de la pénétration est plus importante que la longueur de la blessure de la peau. Il n’y a pas de pont de tissus dans ces types de ces blessures.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fr" sz="1200" cap="none" strike="noStrike">
                <a:solidFill>
                  <a:srgbClr val="000000"/>
                </a:solidFill>
                <a:latin typeface="Calibri"/>
                <a:ea typeface="Calibri"/>
                <a:cs typeface="Calibri"/>
                <a:sym typeface="Calibri"/>
              </a:rPr>
              <a:t>Les blessures causées par une hâche </a:t>
            </a:r>
            <a:r>
              <a:rPr b="0" i="0" lang="fr" sz="1200" cap="none" strike="noStrike">
                <a:solidFill>
                  <a:srgbClr val="000000"/>
                </a:solidFill>
                <a:latin typeface="Calibri"/>
                <a:ea typeface="Calibri"/>
                <a:cs typeface="Calibri"/>
                <a:sym typeface="Calibri"/>
              </a:rPr>
              <a:t>sont commises avec un instrument lourd qui a au moins un bord tranchant. </a:t>
            </a:r>
            <a:endParaRPr b="1"/>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14" name="Google Shape;1114;p94:notes"/>
          <p:cNvSpPr/>
          <p:nvPr>
            <p:ph idx="2" type="sldImg"/>
          </p:nvPr>
        </p:nvSpPr>
        <p:spPr>
          <a:xfrm>
            <a:off x="1154113"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5" name="Google Shape;1115;p94: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La structure d’une blessure cutanée reflètera le type d’arme qui a causé la blessure, bien qu’il soit impossible de le savoir avec certitude sans information complémentaire. </a:t>
            </a:r>
            <a:endParaRPr/>
          </a:p>
          <a:p>
            <a:pPr indent="-228600" lvl="0" marL="22860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Examiner les formes des blessures qui figurent sur l’image. </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Couteau à lame unique</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Couteau à double tranchant</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Tournevis Philips</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Pique à glace</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Fourchette à quatre dents</a:t>
            </a:r>
            <a:endParaRPr/>
          </a:p>
          <a:p>
            <a:pPr indent="-228600" lvl="0" marL="228600" rtl="0" algn="l">
              <a:lnSpc>
                <a:spcPct val="100000"/>
              </a:lnSpc>
              <a:spcBef>
                <a:spcPts val="0"/>
              </a:spcBef>
              <a:spcAft>
                <a:spcPts val="0"/>
              </a:spcAft>
              <a:buClr>
                <a:schemeClr val="dk1"/>
              </a:buClr>
              <a:buSzPts val="1200"/>
              <a:buFont typeface="Calibri"/>
              <a:buAutoNum type="alphaLcParenR"/>
            </a:pPr>
            <a:r>
              <a:rPr b="0" i="0" lang="fr" sz="1200" cap="none" strike="noStrike">
                <a:solidFill>
                  <a:srgbClr val="000000"/>
                </a:solidFill>
                <a:latin typeface="Calibri"/>
                <a:ea typeface="Calibri"/>
                <a:cs typeface="Calibri"/>
                <a:sym typeface="Calibri"/>
              </a:rPr>
              <a:t>Couteau dentelé, avec un angle tangentiel par rapport à la peau</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25" name="Google Shape;1125;p95: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6" name="Google Shape;1126;p95: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diapositive montre les différentes structures de lésions cutanées en fonction de la profondeur de pénétration d’un objet tranchant. Noter la blessure cutanée telle qu’elle correspond à la partie du couteau. </a:t>
            </a:r>
            <a:endParaRPr/>
          </a:p>
          <a:p>
            <a:pPr indent="0" lvl="0" marL="0" rtl="0" algn="l">
              <a:lnSpc>
                <a:spcPct val="100000"/>
              </a:lnSpc>
              <a:spcBef>
                <a:spcPts val="0"/>
              </a:spcBef>
              <a:spcAft>
                <a:spcPts val="0"/>
              </a:spcAft>
              <a:buSzPts val="1400"/>
              <a:buNone/>
            </a:pPr>
            <a:r>
              <a:t/>
            </a:r>
            <a:endParaRPr b="0" i="0" sz="1200"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Lésion cutanée</a:t>
            </a:r>
            <a:endParaRPr/>
          </a:p>
          <a:p>
            <a:pPr indent="0" lvl="0" marL="0" rtl="0" algn="l">
              <a:lnSpc>
                <a:spcPct val="100000"/>
              </a:lnSpc>
              <a:spcBef>
                <a:spcPts val="0"/>
              </a:spcBef>
              <a:spcAft>
                <a:spcPts val="0"/>
              </a:spcAft>
              <a:buSzPts val="1400"/>
              <a:buNone/>
            </a:pPr>
            <a:r>
              <a:t/>
            </a:r>
            <a:endParaRPr b="0" i="0" sz="1200"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Pénétration profonde</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Intermédiaire</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	Pénétration superficielle</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8" name="Google Shape;1138;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diapositive montre que vous pouvez regarder l’intérieur de la bouche d’un.e patient.e et voir les pétéchies s’il y a eu un antécédent de strangulation. Les pétéchies peuvent être présentes dans la sclérotique des yeux et derrière les oreilles. </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Pétéchies</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Ecchymose</a:t>
            </a:r>
            <a:endParaRPr/>
          </a:p>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Rougeur</a:t>
            </a:r>
            <a:endParaRPr/>
          </a:p>
        </p:txBody>
      </p:sp>
      <p:sp>
        <p:nvSpPr>
          <p:cNvPr id="1139" name="Google Shape;1139;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0" name="Google Shape;1150;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Cette diapositive montre une lacération avec un pont de tissu typique dans la lacération. Elle a été causée par un objet tranchant qui a frappé la peau. Vous pouvez voir une trace (corps étranger) sur la blessure qui doit être documentée ou collectée comme preuve, en fonction du contexte.</a:t>
            </a:r>
            <a:endParaRPr/>
          </a:p>
        </p:txBody>
      </p:sp>
      <p:sp>
        <p:nvSpPr>
          <p:cNvPr id="1151" name="Google Shape;1151;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9" name="Google Shape;115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Ici vous pouvez voir une compensation centrale en raison de la force de la main frappant la joue. Cela s’appelle une blessure avec marque.</a:t>
            </a:r>
            <a:endParaRPr/>
          </a:p>
        </p:txBody>
      </p:sp>
      <p:sp>
        <p:nvSpPr>
          <p:cNvPr id="1160" name="Google Shape;1160;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200" cap="none" strike="noStrike">
                <a:solidFill>
                  <a:srgbClr val="000000"/>
                </a:solidFill>
                <a:latin typeface="Calibri"/>
                <a:ea typeface="Calibri"/>
                <a:cs typeface="Calibri"/>
                <a:sym typeface="Calibri"/>
              </a:rPr>
              <a:t>Voir</a:t>
            </a:r>
            <a:r>
              <a:rPr b="0" i="1" lang="fr" sz="1200" cap="none" strike="noStrike">
                <a:solidFill>
                  <a:srgbClr val="000000"/>
                </a:solidFill>
                <a:latin typeface="Calibri"/>
                <a:ea typeface="Calibri"/>
                <a:cs typeface="Calibri"/>
                <a:sym typeface="Calibri"/>
              </a:rPr>
              <a:t> le guide du facilitateur pour d</a:t>
            </a:r>
            <a:r>
              <a:rPr b="0" i="0" lang="fr" sz="1200" cap="none" strike="noStrike">
                <a:solidFill>
                  <a:srgbClr val="000000"/>
                </a:solidFill>
                <a:latin typeface="Calibri"/>
                <a:ea typeface="Calibri"/>
                <a:cs typeface="Calibri"/>
                <a:sym typeface="Calibri"/>
              </a:rPr>
              <a:t>’</a:t>
            </a:r>
            <a:r>
              <a:rPr b="0" i="1" lang="fr" sz="1200" cap="none" strike="noStrike">
                <a:solidFill>
                  <a:srgbClr val="000000"/>
                </a:solidFill>
                <a:latin typeface="Calibri"/>
                <a:ea typeface="Calibri"/>
                <a:cs typeface="Calibri"/>
                <a:sym typeface="Calibri"/>
              </a:rPr>
              <a:t>autres instructions.</a:t>
            </a:r>
            <a:r>
              <a:rPr b="0" i="0" lang="fr" sz="1200" cap="none" strike="noStrike">
                <a:solidFill>
                  <a:srgbClr val="000000"/>
                </a:solidFill>
                <a:latin typeface="Calibri"/>
                <a:ea typeface="Calibri"/>
                <a:cs typeface="Calibri"/>
                <a:sym typeface="Calibri"/>
              </a:rPr>
              <a:t> </a:t>
            </a:r>
            <a:endParaRPr/>
          </a:p>
        </p:txBody>
      </p:sp>
      <p:sp>
        <p:nvSpPr>
          <p:cNvPr id="1174" name="Google Shape;1174;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6" name="Google Shape;16;p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Two people standing next to each other and smiling. " id="18" name="Google Shape;18;p2"/>
          <p:cNvPicPr preferRelativeResize="0"/>
          <p:nvPr/>
        </p:nvPicPr>
        <p:blipFill rotWithShape="1">
          <a:blip r:embed="rId2">
            <a:alphaModFix/>
          </a:blip>
          <a:srcRect b="25389" l="28333" r="28331" t="19703"/>
          <a:stretch/>
        </p:blipFill>
        <p:spPr>
          <a:xfrm>
            <a:off x="2590800" y="1853564"/>
            <a:ext cx="3962400" cy="3765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2">
    <p:spTree>
      <p:nvGrpSpPr>
        <p:cNvPr id="64" name="Shape 64"/>
        <p:cNvGrpSpPr/>
        <p:nvPr/>
      </p:nvGrpSpPr>
      <p:grpSpPr>
        <a:xfrm>
          <a:off x="0" y="0"/>
          <a:ext cx="0" cy="0"/>
          <a:chOff x="0" y="0"/>
          <a:chExt cx="0" cy="0"/>
        </a:xfrm>
      </p:grpSpPr>
      <p:sp>
        <p:nvSpPr>
          <p:cNvPr id="65" name="Google Shape;65;p11"/>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drawing of a child looking over the shoulder of a woman who is carrying them. " id="69" name="Google Shape;69;p11"/>
          <p:cNvPicPr preferRelativeResize="0"/>
          <p:nvPr/>
        </p:nvPicPr>
        <p:blipFill rotWithShape="1">
          <a:blip r:embed="rId2">
            <a:alphaModFix/>
          </a:blip>
          <a:srcRect b="25389" l="28333" r="28332" t="19858"/>
          <a:stretch/>
        </p:blipFill>
        <p:spPr>
          <a:xfrm>
            <a:off x="2590800" y="1858860"/>
            <a:ext cx="3962400" cy="375495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2">
    <p:spTree>
      <p:nvGrpSpPr>
        <p:cNvPr id="70" name="Shape 70"/>
        <p:cNvGrpSpPr/>
        <p:nvPr/>
      </p:nvGrpSpPr>
      <p:grpSpPr>
        <a:xfrm>
          <a:off x="0" y="0"/>
          <a:ext cx="0" cy="0"/>
          <a:chOff x="0" y="0"/>
          <a:chExt cx="0" cy="0"/>
        </a:xfrm>
      </p:grpSpPr>
      <p:sp>
        <p:nvSpPr>
          <p:cNvPr id="71" name="Google Shape;71;p1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humanitarian aid worker in a vest filling out a form in a tent. " id="75" name="Google Shape;75;p12"/>
          <p:cNvPicPr preferRelativeResize="0"/>
          <p:nvPr/>
        </p:nvPicPr>
        <p:blipFill rotWithShape="1">
          <a:blip r:embed="rId2">
            <a:alphaModFix/>
          </a:blip>
          <a:srcRect b="25389" l="28333" r="28331" t="20295"/>
          <a:stretch/>
        </p:blipFill>
        <p:spPr>
          <a:xfrm>
            <a:off x="2590800" y="1873884"/>
            <a:ext cx="3962400" cy="37249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3">
    <p:spTree>
      <p:nvGrpSpPr>
        <p:cNvPr id="76" name="Shape 76"/>
        <p:cNvGrpSpPr/>
        <p:nvPr/>
      </p:nvGrpSpPr>
      <p:grpSpPr>
        <a:xfrm>
          <a:off x="0" y="0"/>
          <a:ext cx="0" cy="0"/>
          <a:chOff x="0" y="0"/>
          <a:chExt cx="0" cy="0"/>
        </a:xfrm>
      </p:grpSpPr>
      <p:sp>
        <p:nvSpPr>
          <p:cNvPr id="77" name="Google Shape;77;p1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group of people seated around a table with computers and papers listening to a standing woman speak. " id="81" name="Google Shape;81;p13"/>
          <p:cNvPicPr preferRelativeResize="0"/>
          <p:nvPr/>
        </p:nvPicPr>
        <p:blipFill rotWithShape="1">
          <a:blip r:embed="rId2">
            <a:alphaModFix/>
          </a:blip>
          <a:srcRect b="25389" l="28333" r="28331" t="20148"/>
          <a:stretch/>
        </p:blipFill>
        <p:spPr>
          <a:xfrm>
            <a:off x="2560320" y="1824989"/>
            <a:ext cx="3962400" cy="37350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4">
    <p:spTree>
      <p:nvGrpSpPr>
        <p:cNvPr id="82" name="Shape 82"/>
        <p:cNvGrpSpPr/>
        <p:nvPr/>
      </p:nvGrpSpPr>
      <p:grpSpPr>
        <a:xfrm>
          <a:off x="0" y="0"/>
          <a:ext cx="0" cy="0"/>
          <a:chOff x="0" y="0"/>
          <a:chExt cx="0" cy="0"/>
        </a:xfrm>
      </p:grpSpPr>
      <p:sp>
        <p:nvSpPr>
          <p:cNvPr id="83" name="Google Shape;83;p14"/>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5" name="Google Shape;85;p1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group of people of different ages, genders, and ethnicities. " id="87" name="Google Shape;87;p14"/>
          <p:cNvPicPr preferRelativeResize="0"/>
          <p:nvPr/>
        </p:nvPicPr>
        <p:blipFill rotWithShape="1">
          <a:blip r:embed="rId2">
            <a:alphaModFix/>
          </a:blip>
          <a:srcRect b="25389" l="28333" r="28331" t="19556"/>
          <a:stretch/>
        </p:blipFill>
        <p:spPr>
          <a:xfrm>
            <a:off x="2590800" y="1848484"/>
            <a:ext cx="3962400" cy="377571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p:spTree>
      <p:nvGrpSpPr>
        <p:cNvPr id="88" name="Shape 88"/>
        <p:cNvGrpSpPr/>
        <p:nvPr/>
      </p:nvGrpSpPr>
      <p:grpSpPr>
        <a:xfrm>
          <a:off x="0" y="0"/>
          <a:ext cx="0" cy="0"/>
          <a:chOff x="0" y="0"/>
          <a:chExt cx="0" cy="0"/>
        </a:xfrm>
      </p:grpSpPr>
      <p:sp>
        <p:nvSpPr>
          <p:cNvPr id="89" name="Google Shape;89;p15"/>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1" name="Google Shape;91;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man in nurses scrubs wearing a mask and holding a digital thermometer. " id="93" name="Google Shape;93;p15"/>
          <p:cNvPicPr preferRelativeResize="0"/>
          <p:nvPr/>
        </p:nvPicPr>
        <p:blipFill rotWithShape="1">
          <a:blip r:embed="rId2">
            <a:alphaModFix/>
          </a:blip>
          <a:srcRect b="25389" l="28333" r="28331" t="20000"/>
          <a:stretch/>
        </p:blipFill>
        <p:spPr>
          <a:xfrm>
            <a:off x="2590800" y="1863724"/>
            <a:ext cx="3962400" cy="374523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5">
    <p:spTree>
      <p:nvGrpSpPr>
        <p:cNvPr id="94" name="Shape 94"/>
        <p:cNvGrpSpPr/>
        <p:nvPr/>
      </p:nvGrpSpPr>
      <p:grpSpPr>
        <a:xfrm>
          <a:off x="0" y="0"/>
          <a:ext cx="0" cy="0"/>
          <a:chOff x="0" y="0"/>
          <a:chExt cx="0" cy="0"/>
        </a:xfrm>
      </p:grpSpPr>
      <p:sp>
        <p:nvSpPr>
          <p:cNvPr id="95" name="Google Shape;95;p1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sz="1800"/>
            </a:lvl1pPr>
            <a:lvl2pPr lvl="1" algn="ctr">
              <a:lnSpc>
                <a:spcPct val="100000"/>
              </a:lnSpc>
              <a:spcBef>
                <a:spcPts val="560"/>
              </a:spcBef>
              <a:spcAft>
                <a:spcPts val="0"/>
              </a:spcAft>
              <a:buSzPts val="2800"/>
              <a:buNone/>
              <a:defRPr sz="1500"/>
            </a:lvl2pPr>
            <a:lvl3pPr lvl="2" algn="ctr">
              <a:lnSpc>
                <a:spcPct val="100000"/>
              </a:lnSpc>
              <a:spcBef>
                <a:spcPts val="480"/>
              </a:spcBef>
              <a:spcAft>
                <a:spcPts val="0"/>
              </a:spcAft>
              <a:buSzPts val="2400"/>
              <a:buNone/>
              <a:defRPr sz="1350"/>
            </a:lvl3pPr>
            <a:lvl4pPr lvl="3" algn="ctr">
              <a:lnSpc>
                <a:spcPct val="100000"/>
              </a:lnSpc>
              <a:spcBef>
                <a:spcPts val="400"/>
              </a:spcBef>
              <a:spcAft>
                <a:spcPts val="0"/>
              </a:spcAft>
              <a:buSzPts val="2000"/>
              <a:buNone/>
              <a:defRPr sz="1200"/>
            </a:lvl4pPr>
            <a:lvl5pPr lvl="4" algn="ctr">
              <a:lnSpc>
                <a:spcPct val="100000"/>
              </a:lnSpc>
              <a:spcBef>
                <a:spcPts val="400"/>
              </a:spcBef>
              <a:spcAft>
                <a:spcPts val="0"/>
              </a:spcAft>
              <a:buSzPts val="2000"/>
              <a:buNone/>
              <a:defRPr sz="1200"/>
            </a:lvl5pPr>
            <a:lvl6pPr lvl="5" algn="ctr">
              <a:lnSpc>
                <a:spcPct val="100000"/>
              </a:lnSpc>
              <a:spcBef>
                <a:spcPts val="400"/>
              </a:spcBef>
              <a:spcAft>
                <a:spcPts val="0"/>
              </a:spcAft>
              <a:buSzPts val="20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7" name="Shape 97"/>
        <p:cNvGrpSpPr/>
        <p:nvPr/>
      </p:nvGrpSpPr>
      <p:grpSpPr>
        <a:xfrm>
          <a:off x="0" y="0"/>
          <a:ext cx="0" cy="0"/>
          <a:chOff x="0" y="0"/>
          <a:chExt cx="0" cy="0"/>
        </a:xfrm>
      </p:grpSpPr>
      <p:sp>
        <p:nvSpPr>
          <p:cNvPr id="98" name="Google Shape;98;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type="secHead">
  <p:cSld name="SECTION_HEADER">
    <p:spTree>
      <p:nvGrpSpPr>
        <p:cNvPr id="100" name="Shape 100"/>
        <p:cNvGrpSpPr/>
        <p:nvPr/>
      </p:nvGrpSpPr>
      <p:grpSpPr>
        <a:xfrm>
          <a:off x="0" y="0"/>
          <a:ext cx="0" cy="0"/>
          <a:chOff x="0" y="0"/>
          <a:chExt cx="0" cy="0"/>
        </a:xfrm>
      </p:grpSpPr>
      <p:sp>
        <p:nvSpPr>
          <p:cNvPr id="101" name="Google Shape;101;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800">
                <a:solidFill>
                  <a:srgbClr val="888888"/>
                </a:solidFill>
              </a:defRPr>
            </a:lvl1pPr>
            <a:lvl2pPr indent="-228600" lvl="1" marL="914400" algn="l">
              <a:lnSpc>
                <a:spcPct val="100000"/>
              </a:lnSpc>
              <a:spcBef>
                <a:spcPts val="560"/>
              </a:spcBef>
              <a:spcAft>
                <a:spcPts val="0"/>
              </a:spcAft>
              <a:buSzPts val="2800"/>
              <a:buNone/>
              <a:defRPr sz="1500">
                <a:solidFill>
                  <a:srgbClr val="888888"/>
                </a:solidFill>
              </a:defRPr>
            </a:lvl2pPr>
            <a:lvl3pPr indent="-228600" lvl="2" marL="1371600" algn="l">
              <a:lnSpc>
                <a:spcPct val="100000"/>
              </a:lnSpc>
              <a:spcBef>
                <a:spcPts val="480"/>
              </a:spcBef>
              <a:spcAft>
                <a:spcPts val="0"/>
              </a:spcAft>
              <a:buSzPts val="2400"/>
              <a:buNone/>
              <a:defRPr sz="1350">
                <a:solidFill>
                  <a:srgbClr val="888888"/>
                </a:solidFill>
              </a:defRPr>
            </a:lvl3pPr>
            <a:lvl4pPr indent="-228600" lvl="3" marL="1828800" algn="l">
              <a:lnSpc>
                <a:spcPct val="100000"/>
              </a:lnSpc>
              <a:spcBef>
                <a:spcPts val="400"/>
              </a:spcBef>
              <a:spcAft>
                <a:spcPts val="0"/>
              </a:spcAft>
              <a:buSzPts val="2000"/>
              <a:buNone/>
              <a:defRPr sz="1200">
                <a:solidFill>
                  <a:srgbClr val="888888"/>
                </a:solidFill>
              </a:defRPr>
            </a:lvl4pPr>
            <a:lvl5pPr indent="-228600" lvl="4" marL="2286000" algn="l">
              <a:lnSpc>
                <a:spcPct val="100000"/>
              </a:lnSpc>
              <a:spcBef>
                <a:spcPts val="400"/>
              </a:spcBef>
              <a:spcAft>
                <a:spcPts val="0"/>
              </a:spcAft>
              <a:buSzPts val="2000"/>
              <a:buNone/>
              <a:defRPr sz="1200">
                <a:solidFill>
                  <a:srgbClr val="888888"/>
                </a:solidFill>
              </a:defRPr>
            </a:lvl5pPr>
            <a:lvl6pPr indent="-228600" lvl="5" marL="2743200" algn="l">
              <a:lnSpc>
                <a:spcPct val="100000"/>
              </a:lnSpc>
              <a:spcBef>
                <a:spcPts val="400"/>
              </a:spcBef>
              <a:spcAft>
                <a:spcPts val="0"/>
              </a:spcAft>
              <a:buSzPts val="2000"/>
              <a:buNone/>
              <a:defRPr sz="1200">
                <a:solidFill>
                  <a:srgbClr val="888888"/>
                </a:solidFill>
              </a:defRPr>
            </a:lvl6pPr>
            <a:lvl7pPr indent="-228600" lvl="6" marL="3200400" algn="l">
              <a:lnSpc>
                <a:spcPct val="100000"/>
              </a:lnSpc>
              <a:spcBef>
                <a:spcPts val="400"/>
              </a:spcBef>
              <a:spcAft>
                <a:spcPts val="0"/>
              </a:spcAft>
              <a:buSzPts val="2000"/>
              <a:buNone/>
              <a:defRPr sz="1200">
                <a:solidFill>
                  <a:srgbClr val="888888"/>
                </a:solidFill>
              </a:defRPr>
            </a:lvl7pPr>
            <a:lvl8pPr indent="-228600" lvl="7" marL="3657600" algn="l">
              <a:lnSpc>
                <a:spcPct val="100000"/>
              </a:lnSpc>
              <a:spcBef>
                <a:spcPts val="400"/>
              </a:spcBef>
              <a:spcAft>
                <a:spcPts val="0"/>
              </a:spcAft>
              <a:buSzPts val="2000"/>
              <a:buNone/>
              <a:defRPr sz="1200">
                <a:solidFill>
                  <a:srgbClr val="888888"/>
                </a:solidFill>
              </a:defRPr>
            </a:lvl8pPr>
            <a:lvl9pPr indent="-228600" lvl="8" marL="4114800" algn="l">
              <a:lnSpc>
                <a:spcPct val="100000"/>
              </a:lnSpc>
              <a:spcBef>
                <a:spcPts val="400"/>
              </a:spcBef>
              <a:spcAft>
                <a:spcPts val="0"/>
              </a:spcAft>
              <a:buSzPts val="2000"/>
              <a:buNone/>
              <a:defRPr sz="1200">
                <a:solidFill>
                  <a:srgbClr val="888888"/>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03" name="Shape 103"/>
        <p:cNvGrpSpPr/>
        <p:nvPr/>
      </p:nvGrpSpPr>
      <p:grpSpPr>
        <a:xfrm>
          <a:off x="0" y="0"/>
          <a:ext cx="0" cy="0"/>
          <a:chOff x="0" y="0"/>
          <a:chExt cx="0" cy="0"/>
        </a:xfrm>
      </p:grpSpPr>
      <p:sp>
        <p:nvSpPr>
          <p:cNvPr id="104" name="Google Shape;104;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6" name="Google Shape;106;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type="twoTxTwoObj">
  <p:cSld name="TWO_OBJECTS_WITH_TEXT">
    <p:spTree>
      <p:nvGrpSpPr>
        <p:cNvPr id="107" name="Shape 107"/>
        <p:cNvGrpSpPr/>
        <p:nvPr/>
      </p:nvGrpSpPr>
      <p:grpSpPr>
        <a:xfrm>
          <a:off x="0" y="0"/>
          <a:ext cx="0" cy="0"/>
          <a:chOff x="0" y="0"/>
          <a:chExt cx="0" cy="0"/>
        </a:xfrm>
      </p:grpSpPr>
      <p:sp>
        <p:nvSpPr>
          <p:cNvPr id="108" name="Google Shape;108;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10" name="Google Shape;110;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1" name="Google Shape;111;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12" name="Google Shape;112;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2">
    <p:spTree>
      <p:nvGrpSpPr>
        <p:cNvPr id="19" name="Shape 19"/>
        <p:cNvGrpSpPr/>
        <p:nvPr/>
      </p:nvGrpSpPr>
      <p:grpSpPr>
        <a:xfrm>
          <a:off x="0" y="0"/>
          <a:ext cx="0" cy="0"/>
          <a:chOff x="0" y="0"/>
          <a:chExt cx="0" cy="0"/>
        </a:xfrm>
      </p:grpSpPr>
      <p:sp>
        <p:nvSpPr>
          <p:cNvPr id="20" name="Google Shape;20;p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id="24" name="Google Shape;24;p3"/>
          <p:cNvPicPr preferRelativeResize="0"/>
          <p:nvPr/>
        </p:nvPicPr>
        <p:blipFill rotWithShape="1">
          <a:blip r:embed="rId2">
            <a:alphaModFix/>
          </a:blip>
          <a:srcRect b="14175" l="29223" r="28331" t="14769"/>
          <a:stretch/>
        </p:blipFill>
        <p:spPr>
          <a:xfrm>
            <a:off x="2722880" y="1907539"/>
            <a:ext cx="3881120" cy="36576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13" name="Shape 113"/>
        <p:cNvGrpSpPr/>
        <p:nvPr/>
      </p:nvGrpSpPr>
      <p:grpSpPr>
        <a:xfrm>
          <a:off x="0" y="0"/>
          <a:ext cx="0" cy="0"/>
          <a:chOff x="0" y="0"/>
          <a:chExt cx="0" cy="0"/>
        </a:xfrm>
      </p:grpSpPr>
      <p:sp>
        <p:nvSpPr>
          <p:cNvPr id="114" name="Google Shape;114;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15" name="Shape 11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type="objTx">
  <p:cSld name="OBJECT_WITH_CAPTION_TEXT">
    <p:spTree>
      <p:nvGrpSpPr>
        <p:cNvPr id="116" name="Shape 116"/>
        <p:cNvGrpSpPr/>
        <p:nvPr/>
      </p:nvGrpSpPr>
      <p:grpSpPr>
        <a:xfrm>
          <a:off x="0" y="0"/>
          <a:ext cx="0" cy="0"/>
          <a:chOff x="0" y="0"/>
          <a:chExt cx="0" cy="0"/>
        </a:xfrm>
      </p:grpSpPr>
      <p:sp>
        <p:nvSpPr>
          <p:cNvPr id="117" name="Google Shape;117;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2400"/>
            </a:lvl1pPr>
            <a:lvl2pPr indent="-406400" lvl="1" marL="914400" algn="l">
              <a:lnSpc>
                <a:spcPct val="100000"/>
              </a:lnSpc>
              <a:spcBef>
                <a:spcPts val="560"/>
              </a:spcBef>
              <a:spcAft>
                <a:spcPts val="0"/>
              </a:spcAft>
              <a:buSzPts val="2800"/>
              <a:buChar char="–"/>
              <a:defRPr sz="2100"/>
            </a:lvl2pPr>
            <a:lvl3pPr indent="-381000" lvl="2" marL="1371600" algn="l">
              <a:lnSpc>
                <a:spcPct val="100000"/>
              </a:lnSpc>
              <a:spcBef>
                <a:spcPts val="480"/>
              </a:spcBef>
              <a:spcAft>
                <a:spcPts val="0"/>
              </a:spcAft>
              <a:buSzPts val="2400"/>
              <a:buChar char="•"/>
              <a:defRPr sz="1800"/>
            </a:lvl3pPr>
            <a:lvl4pPr indent="-355600" lvl="3" marL="1828800" algn="l">
              <a:lnSpc>
                <a:spcPct val="100000"/>
              </a:lnSpc>
              <a:spcBef>
                <a:spcPts val="400"/>
              </a:spcBef>
              <a:spcAft>
                <a:spcPts val="0"/>
              </a:spcAft>
              <a:buSzPts val="2000"/>
              <a:buChar char="–"/>
              <a:defRPr sz="1500"/>
            </a:lvl4pPr>
            <a:lvl5pPr indent="-355600" lvl="4" marL="2286000" algn="l">
              <a:lnSpc>
                <a:spcPct val="100000"/>
              </a:lnSpc>
              <a:spcBef>
                <a:spcPts val="400"/>
              </a:spcBef>
              <a:spcAft>
                <a:spcPts val="0"/>
              </a:spcAft>
              <a:buSzPts val="2000"/>
              <a:buChar char="»"/>
              <a:defRPr sz="1500"/>
            </a:lvl5pPr>
            <a:lvl6pPr indent="-355600" lvl="5" marL="2743200" algn="l">
              <a:lnSpc>
                <a:spcPct val="100000"/>
              </a:lnSpc>
              <a:spcBef>
                <a:spcPts val="400"/>
              </a:spcBef>
              <a:spcAft>
                <a:spcPts val="0"/>
              </a:spcAft>
              <a:buSzPts val="2000"/>
              <a:buChar char="•"/>
              <a:defRPr sz="1500"/>
            </a:lvl6pPr>
            <a:lvl7pPr indent="-355600" lvl="6" marL="3200400" algn="l">
              <a:lnSpc>
                <a:spcPct val="100000"/>
              </a:lnSpc>
              <a:spcBef>
                <a:spcPts val="400"/>
              </a:spcBef>
              <a:spcAft>
                <a:spcPts val="0"/>
              </a:spcAft>
              <a:buSzPts val="2000"/>
              <a:buChar char="•"/>
              <a:defRPr sz="1500"/>
            </a:lvl7pPr>
            <a:lvl8pPr indent="-355600" lvl="7" marL="3657600" algn="l">
              <a:lnSpc>
                <a:spcPct val="100000"/>
              </a:lnSpc>
              <a:spcBef>
                <a:spcPts val="400"/>
              </a:spcBef>
              <a:spcAft>
                <a:spcPts val="0"/>
              </a:spcAft>
              <a:buSzPts val="2000"/>
              <a:buChar char="•"/>
              <a:defRPr sz="1500"/>
            </a:lvl8pPr>
            <a:lvl9pPr indent="-355600" lvl="8" marL="4114800" algn="l">
              <a:lnSpc>
                <a:spcPct val="100000"/>
              </a:lnSpc>
              <a:spcBef>
                <a:spcPts val="400"/>
              </a:spcBef>
              <a:spcAft>
                <a:spcPts val="0"/>
              </a:spcAft>
              <a:buSzPts val="2000"/>
              <a:buChar char="•"/>
              <a:defRPr sz="1500"/>
            </a:lvl9pPr>
          </a:lstStyle>
          <a:p/>
        </p:txBody>
      </p:sp>
      <p:sp>
        <p:nvSpPr>
          <p:cNvPr id="119" name="Google Shape;119;p2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type="picTx">
  <p:cSld name="PICTURE_WITH_CAPTION_TEXT">
    <p:spTree>
      <p:nvGrpSpPr>
        <p:cNvPr id="120" name="Shape 120"/>
        <p:cNvGrpSpPr/>
        <p:nvPr/>
      </p:nvGrpSpPr>
      <p:grpSpPr>
        <a:xfrm>
          <a:off x="0" y="0"/>
          <a:ext cx="0" cy="0"/>
          <a:chOff x="0" y="0"/>
          <a:chExt cx="0" cy="0"/>
        </a:xfrm>
      </p:grpSpPr>
      <p:sp>
        <p:nvSpPr>
          <p:cNvPr id="121" name="Google Shape;121;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4"/>
          <p:cNvSpPr/>
          <p:nvPr>
            <p:ph idx="2" type="pic"/>
          </p:nvPr>
        </p:nvSpPr>
        <p:spPr>
          <a:xfrm>
            <a:off x="3887391" y="987426"/>
            <a:ext cx="4629150" cy="4873625"/>
          </a:xfrm>
          <a:prstGeom prst="rect">
            <a:avLst/>
          </a:prstGeom>
          <a:noFill/>
          <a:ln>
            <a:noFill/>
          </a:ln>
        </p:spPr>
      </p:sp>
      <p:sp>
        <p:nvSpPr>
          <p:cNvPr id="123" name="Google Shape;123;p2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type="vertTx">
  <p:cSld name="VERTICAL_TEXT">
    <p:spTree>
      <p:nvGrpSpPr>
        <p:cNvPr id="124" name="Shape 124"/>
        <p:cNvGrpSpPr/>
        <p:nvPr/>
      </p:nvGrpSpPr>
      <p:grpSpPr>
        <a:xfrm>
          <a:off x="0" y="0"/>
          <a:ext cx="0" cy="0"/>
          <a:chOff x="0" y="0"/>
          <a:chExt cx="0" cy="0"/>
        </a:xfrm>
      </p:grpSpPr>
      <p:sp>
        <p:nvSpPr>
          <p:cNvPr id="125" name="Google Shape;125;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3">
    <p:spTree>
      <p:nvGrpSpPr>
        <p:cNvPr id="130" name="Shape 130"/>
        <p:cNvGrpSpPr/>
        <p:nvPr/>
      </p:nvGrpSpPr>
      <p:grpSpPr>
        <a:xfrm>
          <a:off x="0" y="0"/>
          <a:ext cx="0" cy="0"/>
          <a:chOff x="0" y="0"/>
          <a:chExt cx="0" cy="0"/>
        </a:xfrm>
      </p:grpSpPr>
      <p:sp>
        <p:nvSpPr>
          <p:cNvPr id="131" name="Google Shape;131;p27"/>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7"/>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3" name="Google Shape;133;p2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sp>
        <p:nvSpPr>
          <p:cNvPr descr="A close up image of a pill pack." id="135" name="Google Shape;135;p27"/>
          <p:cNvSpPr/>
          <p:nvPr/>
        </p:nvSpPr>
        <p:spPr>
          <a:xfrm>
            <a:off x="2590800" y="1868588"/>
            <a:ext cx="3962400" cy="373550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6" name="Shape 136"/>
        <p:cNvGrpSpPr/>
        <p:nvPr/>
      </p:nvGrpSpPr>
      <p:grpSpPr>
        <a:xfrm>
          <a:off x="0" y="0"/>
          <a:ext cx="0" cy="0"/>
          <a:chOff x="0" y="0"/>
          <a:chExt cx="0" cy="0"/>
        </a:xfrm>
      </p:grpSpPr>
      <p:sp>
        <p:nvSpPr>
          <p:cNvPr id="137" name="Google Shape;137;p2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sz="1800"/>
            </a:lvl1pPr>
            <a:lvl2pPr lvl="1" algn="ctr">
              <a:lnSpc>
                <a:spcPct val="100000"/>
              </a:lnSpc>
              <a:spcBef>
                <a:spcPts val="560"/>
              </a:spcBef>
              <a:spcAft>
                <a:spcPts val="0"/>
              </a:spcAft>
              <a:buSzPts val="2800"/>
              <a:buNone/>
              <a:defRPr sz="1500"/>
            </a:lvl2pPr>
            <a:lvl3pPr lvl="2" algn="ctr">
              <a:lnSpc>
                <a:spcPct val="100000"/>
              </a:lnSpc>
              <a:spcBef>
                <a:spcPts val="480"/>
              </a:spcBef>
              <a:spcAft>
                <a:spcPts val="0"/>
              </a:spcAft>
              <a:buSzPts val="2400"/>
              <a:buNone/>
              <a:defRPr sz="1350"/>
            </a:lvl3pPr>
            <a:lvl4pPr lvl="3" algn="ctr">
              <a:lnSpc>
                <a:spcPct val="100000"/>
              </a:lnSpc>
              <a:spcBef>
                <a:spcPts val="400"/>
              </a:spcBef>
              <a:spcAft>
                <a:spcPts val="0"/>
              </a:spcAft>
              <a:buSzPts val="2000"/>
              <a:buNone/>
              <a:defRPr sz="1200"/>
            </a:lvl4pPr>
            <a:lvl5pPr lvl="4" algn="ctr">
              <a:lnSpc>
                <a:spcPct val="100000"/>
              </a:lnSpc>
              <a:spcBef>
                <a:spcPts val="400"/>
              </a:spcBef>
              <a:spcAft>
                <a:spcPts val="0"/>
              </a:spcAft>
              <a:buSzPts val="2000"/>
              <a:buNone/>
              <a:defRPr sz="1200"/>
            </a:lvl5pPr>
            <a:lvl6pPr lvl="5" algn="ctr">
              <a:lnSpc>
                <a:spcPct val="100000"/>
              </a:lnSpc>
              <a:spcBef>
                <a:spcPts val="400"/>
              </a:spcBef>
              <a:spcAft>
                <a:spcPts val="0"/>
              </a:spcAft>
              <a:buSzPts val="20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9" name="Shape 139"/>
        <p:cNvGrpSpPr/>
        <p:nvPr/>
      </p:nvGrpSpPr>
      <p:grpSpPr>
        <a:xfrm>
          <a:off x="0" y="0"/>
          <a:ext cx="0" cy="0"/>
          <a:chOff x="0" y="0"/>
          <a:chExt cx="0" cy="0"/>
        </a:xfrm>
      </p:grpSpPr>
      <p:sp>
        <p:nvSpPr>
          <p:cNvPr id="140" name="Google Shape;140;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SECTION_HEADER 2">
    <p:spTree>
      <p:nvGrpSpPr>
        <p:cNvPr id="142" name="Shape 142"/>
        <p:cNvGrpSpPr/>
        <p:nvPr/>
      </p:nvGrpSpPr>
      <p:grpSpPr>
        <a:xfrm>
          <a:off x="0" y="0"/>
          <a:ext cx="0" cy="0"/>
          <a:chOff x="0" y="0"/>
          <a:chExt cx="0" cy="0"/>
        </a:xfrm>
      </p:grpSpPr>
      <p:sp>
        <p:nvSpPr>
          <p:cNvPr id="143" name="Google Shape;143;p3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800">
                <a:solidFill>
                  <a:srgbClr val="888888"/>
                </a:solidFill>
              </a:defRPr>
            </a:lvl1pPr>
            <a:lvl2pPr indent="-228600" lvl="1" marL="914400" algn="l">
              <a:lnSpc>
                <a:spcPct val="100000"/>
              </a:lnSpc>
              <a:spcBef>
                <a:spcPts val="560"/>
              </a:spcBef>
              <a:spcAft>
                <a:spcPts val="0"/>
              </a:spcAft>
              <a:buSzPts val="2800"/>
              <a:buNone/>
              <a:defRPr sz="1500">
                <a:solidFill>
                  <a:srgbClr val="888888"/>
                </a:solidFill>
              </a:defRPr>
            </a:lvl2pPr>
            <a:lvl3pPr indent="-228600" lvl="2" marL="1371600" algn="l">
              <a:lnSpc>
                <a:spcPct val="100000"/>
              </a:lnSpc>
              <a:spcBef>
                <a:spcPts val="480"/>
              </a:spcBef>
              <a:spcAft>
                <a:spcPts val="0"/>
              </a:spcAft>
              <a:buSzPts val="2400"/>
              <a:buNone/>
              <a:defRPr sz="1350">
                <a:solidFill>
                  <a:srgbClr val="888888"/>
                </a:solidFill>
              </a:defRPr>
            </a:lvl3pPr>
            <a:lvl4pPr indent="-228600" lvl="3" marL="1828800" algn="l">
              <a:lnSpc>
                <a:spcPct val="100000"/>
              </a:lnSpc>
              <a:spcBef>
                <a:spcPts val="400"/>
              </a:spcBef>
              <a:spcAft>
                <a:spcPts val="0"/>
              </a:spcAft>
              <a:buSzPts val="2000"/>
              <a:buNone/>
              <a:defRPr sz="1200">
                <a:solidFill>
                  <a:srgbClr val="888888"/>
                </a:solidFill>
              </a:defRPr>
            </a:lvl4pPr>
            <a:lvl5pPr indent="-228600" lvl="4" marL="2286000" algn="l">
              <a:lnSpc>
                <a:spcPct val="100000"/>
              </a:lnSpc>
              <a:spcBef>
                <a:spcPts val="400"/>
              </a:spcBef>
              <a:spcAft>
                <a:spcPts val="0"/>
              </a:spcAft>
              <a:buSzPts val="2000"/>
              <a:buNone/>
              <a:defRPr sz="1200">
                <a:solidFill>
                  <a:srgbClr val="888888"/>
                </a:solidFill>
              </a:defRPr>
            </a:lvl5pPr>
            <a:lvl6pPr indent="-228600" lvl="5" marL="2743200" algn="l">
              <a:lnSpc>
                <a:spcPct val="100000"/>
              </a:lnSpc>
              <a:spcBef>
                <a:spcPts val="400"/>
              </a:spcBef>
              <a:spcAft>
                <a:spcPts val="0"/>
              </a:spcAft>
              <a:buSzPts val="2000"/>
              <a:buNone/>
              <a:defRPr sz="1200">
                <a:solidFill>
                  <a:srgbClr val="888888"/>
                </a:solidFill>
              </a:defRPr>
            </a:lvl6pPr>
            <a:lvl7pPr indent="-228600" lvl="6" marL="3200400" algn="l">
              <a:lnSpc>
                <a:spcPct val="100000"/>
              </a:lnSpc>
              <a:spcBef>
                <a:spcPts val="400"/>
              </a:spcBef>
              <a:spcAft>
                <a:spcPts val="0"/>
              </a:spcAft>
              <a:buSzPts val="2000"/>
              <a:buNone/>
              <a:defRPr sz="1200">
                <a:solidFill>
                  <a:srgbClr val="888888"/>
                </a:solidFill>
              </a:defRPr>
            </a:lvl7pPr>
            <a:lvl8pPr indent="-228600" lvl="7" marL="3657600" algn="l">
              <a:lnSpc>
                <a:spcPct val="100000"/>
              </a:lnSpc>
              <a:spcBef>
                <a:spcPts val="400"/>
              </a:spcBef>
              <a:spcAft>
                <a:spcPts val="0"/>
              </a:spcAft>
              <a:buSzPts val="2000"/>
              <a:buNone/>
              <a:defRPr sz="1200">
                <a:solidFill>
                  <a:srgbClr val="888888"/>
                </a:solidFill>
              </a:defRPr>
            </a:lvl8pPr>
            <a:lvl9pPr indent="-228600" lvl="8" marL="4114800" algn="l">
              <a:lnSpc>
                <a:spcPct val="100000"/>
              </a:lnSpc>
              <a:spcBef>
                <a:spcPts val="400"/>
              </a:spcBef>
              <a:spcAft>
                <a:spcPts val="0"/>
              </a:spcAft>
              <a:buSzPts val="2000"/>
              <a:buNone/>
              <a:defRPr sz="12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pic>
        <p:nvPicPr>
          <p:cNvPr descr="A picture containing text&#10;&#10;Description automatically generated" id="30" name="Google Shape;30;p4"/>
          <p:cNvPicPr preferRelativeResize="0"/>
          <p:nvPr/>
        </p:nvPicPr>
        <p:blipFill rotWithShape="1">
          <a:blip r:embed="rId2">
            <a:alphaModFix/>
          </a:blip>
          <a:srcRect b="24635" l="27934" r="27173" t="19128"/>
          <a:stretch/>
        </p:blipFill>
        <p:spPr>
          <a:xfrm>
            <a:off x="2519570" y="1759226"/>
            <a:ext cx="4104860" cy="385638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5" name="Shape 145"/>
        <p:cNvGrpSpPr/>
        <p:nvPr/>
      </p:nvGrpSpPr>
      <p:grpSpPr>
        <a:xfrm>
          <a:off x="0" y="0"/>
          <a:ext cx="0" cy="0"/>
          <a:chOff x="0" y="0"/>
          <a:chExt cx="0" cy="0"/>
        </a:xfrm>
      </p:grpSpPr>
      <p:sp>
        <p:nvSpPr>
          <p:cNvPr id="146" name="Google Shape;146;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48" name="Google Shape;148;p3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TWO_OBJECTS_WITH_TEXT 2">
    <p:spTree>
      <p:nvGrpSpPr>
        <p:cNvPr id="149" name="Shape 149"/>
        <p:cNvGrpSpPr/>
        <p:nvPr/>
      </p:nvGrpSpPr>
      <p:grpSpPr>
        <a:xfrm>
          <a:off x="0" y="0"/>
          <a:ext cx="0" cy="0"/>
          <a:chOff x="0" y="0"/>
          <a:chExt cx="0" cy="0"/>
        </a:xfrm>
      </p:grpSpPr>
      <p:sp>
        <p:nvSpPr>
          <p:cNvPr id="150" name="Google Shape;150;p3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52" name="Google Shape;152;p3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53" name="Google Shape;153;p3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54" name="Google Shape;154;p3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55" name="Shape 155"/>
        <p:cNvGrpSpPr/>
        <p:nvPr/>
      </p:nvGrpSpPr>
      <p:grpSpPr>
        <a:xfrm>
          <a:off x="0" y="0"/>
          <a:ext cx="0" cy="0"/>
          <a:chOff x="0" y="0"/>
          <a:chExt cx="0" cy="0"/>
        </a:xfrm>
      </p:grpSpPr>
      <p:sp>
        <p:nvSpPr>
          <p:cNvPr id="156" name="Google Shape;156;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7" name="Shape 15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OBJECT_WITH_CAPTION_TEXT 2">
    <p:spTree>
      <p:nvGrpSpPr>
        <p:cNvPr id="158" name="Shape 158"/>
        <p:cNvGrpSpPr/>
        <p:nvPr/>
      </p:nvGrpSpPr>
      <p:grpSpPr>
        <a:xfrm>
          <a:off x="0" y="0"/>
          <a:ext cx="0" cy="0"/>
          <a:chOff x="0" y="0"/>
          <a:chExt cx="0" cy="0"/>
        </a:xfrm>
      </p:grpSpPr>
      <p:sp>
        <p:nvSpPr>
          <p:cNvPr id="159" name="Google Shape;159;p3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2400"/>
            </a:lvl1pPr>
            <a:lvl2pPr indent="-406400" lvl="1" marL="914400" algn="l">
              <a:lnSpc>
                <a:spcPct val="100000"/>
              </a:lnSpc>
              <a:spcBef>
                <a:spcPts val="560"/>
              </a:spcBef>
              <a:spcAft>
                <a:spcPts val="0"/>
              </a:spcAft>
              <a:buSzPts val="2800"/>
              <a:buChar char="–"/>
              <a:defRPr sz="2100"/>
            </a:lvl2pPr>
            <a:lvl3pPr indent="-381000" lvl="2" marL="1371600" algn="l">
              <a:lnSpc>
                <a:spcPct val="100000"/>
              </a:lnSpc>
              <a:spcBef>
                <a:spcPts val="480"/>
              </a:spcBef>
              <a:spcAft>
                <a:spcPts val="0"/>
              </a:spcAft>
              <a:buSzPts val="2400"/>
              <a:buChar char="•"/>
              <a:defRPr sz="1800"/>
            </a:lvl3pPr>
            <a:lvl4pPr indent="-355600" lvl="3" marL="1828800" algn="l">
              <a:lnSpc>
                <a:spcPct val="100000"/>
              </a:lnSpc>
              <a:spcBef>
                <a:spcPts val="400"/>
              </a:spcBef>
              <a:spcAft>
                <a:spcPts val="0"/>
              </a:spcAft>
              <a:buSzPts val="2000"/>
              <a:buChar char="–"/>
              <a:defRPr sz="1500"/>
            </a:lvl4pPr>
            <a:lvl5pPr indent="-355600" lvl="4" marL="2286000" algn="l">
              <a:lnSpc>
                <a:spcPct val="100000"/>
              </a:lnSpc>
              <a:spcBef>
                <a:spcPts val="400"/>
              </a:spcBef>
              <a:spcAft>
                <a:spcPts val="0"/>
              </a:spcAft>
              <a:buSzPts val="2000"/>
              <a:buChar char="»"/>
              <a:defRPr sz="1500"/>
            </a:lvl5pPr>
            <a:lvl6pPr indent="-355600" lvl="5" marL="2743200" algn="l">
              <a:lnSpc>
                <a:spcPct val="100000"/>
              </a:lnSpc>
              <a:spcBef>
                <a:spcPts val="400"/>
              </a:spcBef>
              <a:spcAft>
                <a:spcPts val="0"/>
              </a:spcAft>
              <a:buSzPts val="2000"/>
              <a:buChar char="•"/>
              <a:defRPr sz="1500"/>
            </a:lvl6pPr>
            <a:lvl7pPr indent="-355600" lvl="6" marL="3200400" algn="l">
              <a:lnSpc>
                <a:spcPct val="100000"/>
              </a:lnSpc>
              <a:spcBef>
                <a:spcPts val="400"/>
              </a:spcBef>
              <a:spcAft>
                <a:spcPts val="0"/>
              </a:spcAft>
              <a:buSzPts val="2000"/>
              <a:buChar char="•"/>
              <a:defRPr sz="1500"/>
            </a:lvl7pPr>
            <a:lvl8pPr indent="-355600" lvl="7" marL="3657600" algn="l">
              <a:lnSpc>
                <a:spcPct val="100000"/>
              </a:lnSpc>
              <a:spcBef>
                <a:spcPts val="400"/>
              </a:spcBef>
              <a:spcAft>
                <a:spcPts val="0"/>
              </a:spcAft>
              <a:buSzPts val="2000"/>
              <a:buChar char="•"/>
              <a:defRPr sz="1500"/>
            </a:lvl8pPr>
            <a:lvl9pPr indent="-355600" lvl="8" marL="4114800" algn="l">
              <a:lnSpc>
                <a:spcPct val="100000"/>
              </a:lnSpc>
              <a:spcBef>
                <a:spcPts val="400"/>
              </a:spcBef>
              <a:spcAft>
                <a:spcPts val="0"/>
              </a:spcAft>
              <a:buSzPts val="2000"/>
              <a:buChar char="•"/>
              <a:defRPr sz="1500"/>
            </a:lvl9pPr>
          </a:lstStyle>
          <a:p/>
        </p:txBody>
      </p:sp>
      <p:sp>
        <p:nvSpPr>
          <p:cNvPr id="161" name="Google Shape;161;p3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PICTURE_WITH_CAPTION_TEXT 2">
    <p:spTree>
      <p:nvGrpSpPr>
        <p:cNvPr id="162" name="Shape 162"/>
        <p:cNvGrpSpPr/>
        <p:nvPr/>
      </p:nvGrpSpPr>
      <p:grpSpPr>
        <a:xfrm>
          <a:off x="0" y="0"/>
          <a:ext cx="0" cy="0"/>
          <a:chOff x="0" y="0"/>
          <a:chExt cx="0" cy="0"/>
        </a:xfrm>
      </p:grpSpPr>
      <p:sp>
        <p:nvSpPr>
          <p:cNvPr id="163" name="Google Shape;163;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6"/>
          <p:cNvSpPr/>
          <p:nvPr>
            <p:ph idx="2" type="pic"/>
          </p:nvPr>
        </p:nvSpPr>
        <p:spPr>
          <a:xfrm>
            <a:off x="3887391" y="987426"/>
            <a:ext cx="4629150" cy="4873625"/>
          </a:xfrm>
          <a:prstGeom prst="rect">
            <a:avLst/>
          </a:prstGeom>
          <a:noFill/>
          <a:ln>
            <a:noFill/>
          </a:ln>
        </p:spPr>
      </p:sp>
      <p:sp>
        <p:nvSpPr>
          <p:cNvPr id="165" name="Google Shape;165;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VERTICAL_TEXT 2">
    <p:spTree>
      <p:nvGrpSpPr>
        <p:cNvPr id="166" name="Shape 166"/>
        <p:cNvGrpSpPr/>
        <p:nvPr/>
      </p:nvGrpSpPr>
      <p:grpSpPr>
        <a:xfrm>
          <a:off x="0" y="0"/>
          <a:ext cx="0" cy="0"/>
          <a:chOff x="0" y="0"/>
          <a:chExt cx="0" cy="0"/>
        </a:xfrm>
      </p:grpSpPr>
      <p:sp>
        <p:nvSpPr>
          <p:cNvPr id="167" name="Google Shape;167;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VERTICAL_TITLE_AND_VERTICAL_TEXT 2">
    <p:spTree>
      <p:nvGrpSpPr>
        <p:cNvPr id="169" name="Shape 169"/>
        <p:cNvGrpSpPr/>
        <p:nvPr/>
      </p:nvGrpSpPr>
      <p:grpSpPr>
        <a:xfrm>
          <a:off x="0" y="0"/>
          <a:ext cx="0" cy="0"/>
          <a:chOff x="0" y="0"/>
          <a:chExt cx="0" cy="0"/>
        </a:xfrm>
      </p:grpSpPr>
      <p:sp>
        <p:nvSpPr>
          <p:cNvPr id="170" name="Google Shape;170;p3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5 2">
    <p:spTree>
      <p:nvGrpSpPr>
        <p:cNvPr id="172" name="Shape 172"/>
        <p:cNvGrpSpPr/>
        <p:nvPr/>
      </p:nvGrpSpPr>
      <p:grpSpPr>
        <a:xfrm>
          <a:off x="0" y="0"/>
          <a:ext cx="0" cy="0"/>
          <a:chOff x="0" y="0"/>
          <a:chExt cx="0" cy="0"/>
        </a:xfrm>
      </p:grpSpPr>
      <p:sp>
        <p:nvSpPr>
          <p:cNvPr id="173" name="Google Shape;173;p39"/>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75" name="Google Shape;175;p3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 name="Google Shape;17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Two pill bottles labeled misoprostol and mifepristone. " id="177" name="Google Shape;177;p39"/>
          <p:cNvPicPr preferRelativeResize="0"/>
          <p:nvPr/>
        </p:nvPicPr>
        <p:blipFill rotWithShape="1">
          <a:blip r:embed="rId2">
            <a:alphaModFix/>
          </a:blip>
          <a:srcRect b="25389" l="28333" r="28331" t="20295"/>
          <a:stretch/>
        </p:blipFill>
        <p:spPr>
          <a:xfrm>
            <a:off x="2540000" y="1873884"/>
            <a:ext cx="3962400" cy="372491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6">
    <p:spTree>
      <p:nvGrpSpPr>
        <p:cNvPr id="178" name="Shape 178"/>
        <p:cNvGrpSpPr/>
        <p:nvPr/>
      </p:nvGrpSpPr>
      <p:grpSpPr>
        <a:xfrm>
          <a:off x="0" y="0"/>
          <a:ext cx="0" cy="0"/>
          <a:chOff x="0" y="0"/>
          <a:chExt cx="0" cy="0"/>
        </a:xfrm>
      </p:grpSpPr>
      <p:sp>
        <p:nvSpPr>
          <p:cNvPr id="179" name="Google Shape;179;p40"/>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0"/>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1" name="Google Shape;181;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2" name="Google Shape;18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seated woman with a headscarf holding a sleeping boy in her lap. " id="183" name="Google Shape;183;p40"/>
          <p:cNvPicPr preferRelativeResize="0"/>
          <p:nvPr/>
        </p:nvPicPr>
        <p:blipFill rotWithShape="1">
          <a:blip r:embed="rId2">
            <a:alphaModFix/>
          </a:blip>
          <a:srcRect b="25389" l="28333" r="28331" t="20000"/>
          <a:stretch/>
        </p:blipFill>
        <p:spPr>
          <a:xfrm>
            <a:off x="2590800" y="1863724"/>
            <a:ext cx="3962400" cy="37452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7">
    <p:spTree>
      <p:nvGrpSpPr>
        <p:cNvPr id="184" name="Shape 184"/>
        <p:cNvGrpSpPr/>
        <p:nvPr/>
      </p:nvGrpSpPr>
      <p:grpSpPr>
        <a:xfrm>
          <a:off x="0" y="0"/>
          <a:ext cx="0" cy="0"/>
          <a:chOff x="0" y="0"/>
          <a:chExt cx="0" cy="0"/>
        </a:xfrm>
      </p:grpSpPr>
      <p:sp>
        <p:nvSpPr>
          <p:cNvPr id="185" name="Google Shape;185;p41"/>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1"/>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7" name="Google Shape;187;p4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man with glasses talking to a humanitarian aid worker wearing a vest. " id="189" name="Google Shape;189;p41"/>
          <p:cNvPicPr preferRelativeResize="0"/>
          <p:nvPr/>
        </p:nvPicPr>
        <p:blipFill rotWithShape="1">
          <a:blip r:embed="rId2">
            <a:alphaModFix/>
          </a:blip>
          <a:srcRect b="25389" l="28333" r="28331" t="19703"/>
          <a:stretch/>
        </p:blipFill>
        <p:spPr>
          <a:xfrm>
            <a:off x="2590800" y="1853564"/>
            <a:ext cx="3962400" cy="37655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8">
    <p:spTree>
      <p:nvGrpSpPr>
        <p:cNvPr id="190" name="Shape 190"/>
        <p:cNvGrpSpPr/>
        <p:nvPr/>
      </p:nvGrpSpPr>
      <p:grpSpPr>
        <a:xfrm>
          <a:off x="0" y="0"/>
          <a:ext cx="0" cy="0"/>
          <a:chOff x="0" y="0"/>
          <a:chExt cx="0" cy="0"/>
        </a:xfrm>
      </p:grpSpPr>
      <p:sp>
        <p:nvSpPr>
          <p:cNvPr id="191" name="Google Shape;191;p4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3" name="Google Shape;193;p4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sp>
        <p:nvSpPr>
          <p:cNvPr descr="A nurse holding a woman's arm and a contracteptive implant. " id="195" name="Google Shape;195;p42"/>
          <p:cNvSpPr/>
          <p:nvPr/>
        </p:nvSpPr>
        <p:spPr>
          <a:xfrm>
            <a:off x="2590800" y="1858644"/>
            <a:ext cx="3962400" cy="3755391"/>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9">
    <p:spTree>
      <p:nvGrpSpPr>
        <p:cNvPr id="196" name="Shape 196"/>
        <p:cNvGrpSpPr/>
        <p:nvPr/>
      </p:nvGrpSpPr>
      <p:grpSpPr>
        <a:xfrm>
          <a:off x="0" y="0"/>
          <a:ext cx="0" cy="0"/>
          <a:chOff x="0" y="0"/>
          <a:chExt cx="0" cy="0"/>
        </a:xfrm>
      </p:grpSpPr>
      <p:sp>
        <p:nvSpPr>
          <p:cNvPr id="197" name="Google Shape;197;p4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9" name="Google Shape;199;p4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group of people of different ages, genders, and ethnicities. " id="201" name="Google Shape;201;p43"/>
          <p:cNvPicPr preferRelativeResize="0"/>
          <p:nvPr/>
        </p:nvPicPr>
        <p:blipFill rotWithShape="1">
          <a:blip r:embed="rId2">
            <a:alphaModFix/>
          </a:blip>
          <a:srcRect b="25389" l="28333" r="28331" t="20148"/>
          <a:stretch/>
        </p:blipFill>
        <p:spPr>
          <a:xfrm>
            <a:off x="2590800" y="1868804"/>
            <a:ext cx="3962400" cy="373507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10">
    <p:spTree>
      <p:nvGrpSpPr>
        <p:cNvPr id="202" name="Shape 202"/>
        <p:cNvGrpSpPr/>
        <p:nvPr/>
      </p:nvGrpSpPr>
      <p:grpSpPr>
        <a:xfrm>
          <a:off x="0" y="0"/>
          <a:ext cx="0" cy="0"/>
          <a:chOff x="0" y="0"/>
          <a:chExt cx="0" cy="0"/>
        </a:xfrm>
      </p:grpSpPr>
      <p:sp>
        <p:nvSpPr>
          <p:cNvPr id="203" name="Google Shape;203;p44"/>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44"/>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05" name="Google Shape;205;p4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woman in a hijab and doctors coat helping a young girl fill out a form. " id="207" name="Google Shape;207;p44"/>
          <p:cNvPicPr preferRelativeResize="0"/>
          <p:nvPr/>
        </p:nvPicPr>
        <p:blipFill rotWithShape="1">
          <a:blip r:embed="rId2">
            <a:alphaModFix/>
          </a:blip>
          <a:srcRect b="25389" l="28333" r="28331" t="20295"/>
          <a:stretch/>
        </p:blipFill>
        <p:spPr>
          <a:xfrm>
            <a:off x="2590800" y="1873884"/>
            <a:ext cx="3962400" cy="372491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11">
    <p:spTree>
      <p:nvGrpSpPr>
        <p:cNvPr id="208" name="Shape 208"/>
        <p:cNvGrpSpPr/>
        <p:nvPr/>
      </p:nvGrpSpPr>
      <p:grpSpPr>
        <a:xfrm>
          <a:off x="0" y="0"/>
          <a:ext cx="0" cy="0"/>
          <a:chOff x="0" y="0"/>
          <a:chExt cx="0" cy="0"/>
        </a:xfrm>
      </p:grpSpPr>
      <p:sp>
        <p:nvSpPr>
          <p:cNvPr id="209" name="Google Shape;209;p45"/>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5"/>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1" name="Google Shape;211;p4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picture containing text, linedrawing&#10;&#10;Description automatically generated" id="213" name="Google Shape;213;p45"/>
          <p:cNvPicPr preferRelativeResize="0"/>
          <p:nvPr/>
        </p:nvPicPr>
        <p:blipFill rotWithShape="1">
          <a:blip r:embed="rId2">
            <a:alphaModFix/>
          </a:blip>
          <a:srcRect b="0" l="0" r="0" t="0"/>
          <a:stretch/>
        </p:blipFill>
        <p:spPr>
          <a:xfrm>
            <a:off x="2590800" y="1853564"/>
            <a:ext cx="3765550" cy="3765550"/>
          </a:xfrm>
          <a:prstGeom prst="ellipse">
            <a:avLst/>
          </a:prstGeom>
          <a:noFill/>
          <a:ln cap="rnd" cmpd="sng" w="190500">
            <a:solidFill>
              <a:schemeClr val="dk2"/>
            </a:solidFill>
            <a:prstDash val="solid"/>
            <a:round/>
            <a:headEnd len="sm" w="sm" type="none"/>
            <a:tailEnd len="sm" w="sm" type="none"/>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4" name="Shape 214"/>
        <p:cNvGrpSpPr/>
        <p:nvPr/>
      </p:nvGrpSpPr>
      <p:grpSpPr>
        <a:xfrm>
          <a:off x="0" y="0"/>
          <a:ext cx="0" cy="0"/>
          <a:chOff x="0" y="0"/>
          <a:chExt cx="0" cy="0"/>
        </a:xfrm>
      </p:grpSpPr>
      <p:sp>
        <p:nvSpPr>
          <p:cNvPr id="215" name="Google Shape;215;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1"/>
              </a:buClr>
              <a:buSzPts val="4000"/>
              <a:buFont typeface="Calibri"/>
              <a:buNone/>
              <a:defRPr b="1" sz="40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7" name="Google Shape;217;p4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8" name="Google Shape;218;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TWO_OBJECTS_WITH_TEXT 2 2">
    <p:spTree>
      <p:nvGrpSpPr>
        <p:cNvPr id="219" name="Shape 219"/>
        <p:cNvGrpSpPr/>
        <p:nvPr/>
      </p:nvGrpSpPr>
      <p:grpSpPr>
        <a:xfrm>
          <a:off x="0" y="0"/>
          <a:ext cx="0" cy="0"/>
          <a:chOff x="0" y="0"/>
          <a:chExt cx="0" cy="0"/>
        </a:xfrm>
      </p:grpSpPr>
      <p:sp>
        <p:nvSpPr>
          <p:cNvPr id="220" name="Google Shape;220;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22" name="Google Shape;222;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23" name="Google Shape;223;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24" name="Google Shape;224;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25" name="Google Shape;225;p4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6" name="Google Shape;226;p4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7" name="Google Shape;22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OBJECT_WITH_CAPTION_TEXT 2 2">
    <p:spTree>
      <p:nvGrpSpPr>
        <p:cNvPr id="228" name="Shape 228"/>
        <p:cNvGrpSpPr/>
        <p:nvPr/>
      </p:nvGrpSpPr>
      <p:grpSpPr>
        <a:xfrm>
          <a:off x="0" y="0"/>
          <a:ext cx="0" cy="0"/>
          <a:chOff x="0" y="0"/>
          <a:chExt cx="0" cy="0"/>
        </a:xfrm>
      </p:grpSpPr>
      <p:sp>
        <p:nvSpPr>
          <p:cNvPr id="229" name="Google Shape;229;p4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31" name="Google Shape;231;p4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32" name="Google Shape;232;p4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3" name="Google Shape;233;p4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4" name="Google Shape;23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_WITH_CAPTION_TEXT 2 2">
    <p:spTree>
      <p:nvGrpSpPr>
        <p:cNvPr id="235" name="Shape 235"/>
        <p:cNvGrpSpPr/>
        <p:nvPr/>
      </p:nvGrpSpPr>
      <p:grpSpPr>
        <a:xfrm>
          <a:off x="0" y="0"/>
          <a:ext cx="0" cy="0"/>
          <a:chOff x="0" y="0"/>
          <a:chExt cx="0" cy="0"/>
        </a:xfrm>
      </p:grpSpPr>
      <p:sp>
        <p:nvSpPr>
          <p:cNvPr id="236" name="Google Shape;236;p4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49"/>
          <p:cNvSpPr/>
          <p:nvPr>
            <p:ph idx="2" type="pic"/>
          </p:nvPr>
        </p:nvSpPr>
        <p:spPr>
          <a:xfrm>
            <a:off x="1792288" y="612775"/>
            <a:ext cx="5486400" cy="4114800"/>
          </a:xfrm>
          <a:prstGeom prst="rect">
            <a:avLst/>
          </a:prstGeom>
          <a:noFill/>
          <a:ln>
            <a:noFill/>
          </a:ln>
        </p:spPr>
      </p:sp>
      <p:sp>
        <p:nvSpPr>
          <p:cNvPr id="238" name="Google Shape;238;p4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39" name="Google Shape;239;p4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0" name="Google Shape;240;p4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1" name="Google Shape;241;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VERTICAL_TEXT 2 2">
    <p:spTree>
      <p:nvGrpSpPr>
        <p:cNvPr id="242" name="Shape 242"/>
        <p:cNvGrpSpPr/>
        <p:nvPr/>
      </p:nvGrpSpPr>
      <p:grpSpPr>
        <a:xfrm>
          <a:off x="0" y="0"/>
          <a:ext cx="0" cy="0"/>
          <a:chOff x="0" y="0"/>
          <a:chExt cx="0" cy="0"/>
        </a:xfrm>
      </p:grpSpPr>
      <p:sp>
        <p:nvSpPr>
          <p:cNvPr id="243" name="Google Shape;243;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5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5" name="Google Shape;245;p5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6" name="Google Shape;246;p5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7" name="Google Shape;24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_TITLE_AND_VERTICAL_TEXT 2 2">
    <p:spTree>
      <p:nvGrpSpPr>
        <p:cNvPr id="248" name="Shape 248"/>
        <p:cNvGrpSpPr/>
        <p:nvPr/>
      </p:nvGrpSpPr>
      <p:grpSpPr>
        <a:xfrm>
          <a:off x="0" y="0"/>
          <a:ext cx="0" cy="0"/>
          <a:chOff x="0" y="0"/>
          <a:chExt cx="0" cy="0"/>
        </a:xfrm>
      </p:grpSpPr>
      <p:sp>
        <p:nvSpPr>
          <p:cNvPr id="249" name="Google Shape;249;p5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5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1" name="Google Shape;251;p5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2" name="Google Shape;252;p5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3" name="Google Shape;25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41" name="Shape 41"/>
        <p:cNvGrpSpPr/>
        <p:nvPr/>
      </p:nvGrpSpPr>
      <p:grpSpPr>
        <a:xfrm>
          <a:off x="0" y="0"/>
          <a:ext cx="0" cy="0"/>
          <a:chOff x="0" y="0"/>
          <a:chExt cx="0" cy="0"/>
        </a:xfrm>
      </p:grpSpPr>
      <p:sp>
        <p:nvSpPr>
          <p:cNvPr id="42" name="Google Shape;42;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p:spTree>
      <p:nvGrpSpPr>
        <p:cNvPr id="46" name="Shape 46"/>
        <p:cNvGrpSpPr/>
        <p:nvPr/>
      </p:nvGrpSpPr>
      <p:grpSpPr>
        <a:xfrm>
          <a:off x="0" y="0"/>
          <a:ext cx="0" cy="0"/>
          <a:chOff x="0" y="0"/>
          <a:chExt cx="0" cy="0"/>
        </a:xfrm>
      </p:grpSpPr>
      <p:sp>
        <p:nvSpPr>
          <p:cNvPr id="47" name="Google Shape;47;p8"/>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fr"/>
              <a:t>&lt;#&gt;</a:t>
            </a:r>
            <a:endParaRPr/>
          </a:p>
        </p:txBody>
      </p:sp>
      <p:pic>
        <p:nvPicPr>
          <p:cNvPr descr="A drawing of a doctor checking a patient's blood pressure. " id="51" name="Google Shape;51;p8"/>
          <p:cNvPicPr preferRelativeResize="0"/>
          <p:nvPr/>
        </p:nvPicPr>
        <p:blipFill rotWithShape="1">
          <a:blip r:embed="rId2">
            <a:alphaModFix/>
          </a:blip>
          <a:srcRect b="25389" l="28333" r="28332" t="20142"/>
          <a:stretch/>
        </p:blipFill>
        <p:spPr>
          <a:xfrm>
            <a:off x="2590800" y="1868588"/>
            <a:ext cx="3962400" cy="3735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5" name="Google Shape;55;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6" name="Google Shape;56;p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2"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13.png"/><Relationship Id="rId4" Type="http://schemas.openxmlformats.org/officeDocument/2006/relationships/image" Target="../media/image11.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 Id="rId3" Type="http://schemas.openxmlformats.org/officeDocument/2006/relationships/image" Target="../media/image3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0.xml"/><Relationship Id="rId3" Type="http://schemas.openxmlformats.org/officeDocument/2006/relationships/image" Target="../media/image11.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 Id="rId3" Type="http://schemas.openxmlformats.org/officeDocument/2006/relationships/image" Target="../media/image3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 Id="rId3" Type="http://schemas.openxmlformats.org/officeDocument/2006/relationships/image" Target="../media/image38.png"/><Relationship Id="rId4" Type="http://schemas.openxmlformats.org/officeDocument/2006/relationships/image" Target="../media/image39.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8.xml"/><Relationship Id="rId3" Type="http://schemas.openxmlformats.org/officeDocument/2006/relationships/image" Target="../media/image11.jp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6.xml"/><Relationship Id="rId3" Type="http://schemas.openxmlformats.org/officeDocument/2006/relationships/image" Target="../media/image11.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5.xml"/><Relationship Id="rId3" Type="http://schemas.openxmlformats.org/officeDocument/2006/relationships/image" Target="../media/image4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 Id="rId3" Type="http://schemas.openxmlformats.org/officeDocument/2006/relationships/image" Target="../media/image40.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 Id="rId3" Type="http://schemas.openxmlformats.org/officeDocument/2006/relationships/image" Target="../media/image37.png"/><Relationship Id="rId4" Type="http://schemas.openxmlformats.org/officeDocument/2006/relationships/image" Target="../media/image41.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 Id="rId3" Type="http://schemas.openxmlformats.org/officeDocument/2006/relationships/image" Target="../media/image42.jp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8.xml"/><Relationship Id="rId3" Type="http://schemas.openxmlformats.org/officeDocument/2006/relationships/image" Target="../media/image11.jp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2.xml"/><Relationship Id="rId3" Type="http://schemas.openxmlformats.org/officeDocument/2006/relationships/image" Target="../media/image11.jp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0.xml"/><Relationship Id="rId3" Type="http://schemas.openxmlformats.org/officeDocument/2006/relationships/hyperlink" Target="http://iawg.net/iafm/"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1.xml"/><Relationship Id="rId3" Type="http://schemas.openxmlformats.org/officeDocument/2006/relationships/image" Target="../media/image11.jp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2.xml"/><Relationship Id="rId3" Type="http://schemas.openxmlformats.org/officeDocument/2006/relationships/hyperlink" Target="http://www.gbvguidelines.org/" TargetMode="External"/><Relationship Id="rId4" Type="http://schemas.openxmlformats.org/officeDocument/2006/relationships/image" Target="../media/image11.jp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3.xml"/><Relationship Id="rId3" Type="http://schemas.openxmlformats.org/officeDocument/2006/relationships/image" Target="../media/image11.jp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4.xml"/><Relationship Id="rId3" Type="http://schemas.openxmlformats.org/officeDocument/2006/relationships/hyperlink" Target="http://iawg.net/iafm/" TargetMode="External"/><Relationship Id="rId4" Type="http://schemas.openxmlformats.org/officeDocument/2006/relationships/hyperlink" Target="https://www.unfpa.org/video/reproductive-health-kits-shelving" TargetMode="External"/><Relationship Id="rId5" Type="http://schemas.openxmlformats.org/officeDocument/2006/relationships/image" Target="../media/image11.jp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5.xml"/><Relationship Id="rId3" Type="http://schemas.openxmlformats.org/officeDocument/2006/relationships/image" Target="../media/image11.jp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6.xml"/><Relationship Id="rId3" Type="http://schemas.openxmlformats.org/officeDocument/2006/relationships/image" Target="../media/image11.jp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7.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raisingvoices.org/resources/in-her-sho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who.int/reproductivehealth/publications/caring-for-women-subject-to-violence/e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who.int/reproductivehealth/publications/caring-for-women-subject-to-violence/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jp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2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4.xml"/><Relationship Id="rId3" Type="http://schemas.openxmlformats.org/officeDocument/2006/relationships/image" Target="../media/image3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5.xml"/><Relationship Id="rId3" Type="http://schemas.openxmlformats.org/officeDocument/2006/relationships/image" Target="../media/image3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6.xml"/><Relationship Id="rId3" Type="http://schemas.openxmlformats.org/officeDocument/2006/relationships/image" Target="../media/image31.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7.xml"/><Relationship Id="rId3" Type="http://schemas.openxmlformats.org/officeDocument/2006/relationships/image" Target="../media/image33.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8.xml"/><Relationship Id="rId3" Type="http://schemas.openxmlformats.org/officeDocument/2006/relationships/image" Target="../media/image36.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2"/>
          <p:cNvSpPr txBox="1"/>
          <p:nvPr>
            <p:ph idx="1" type="subTitle"/>
          </p:nvPr>
        </p:nvSpPr>
        <p:spPr>
          <a:xfrm>
            <a:off x="1341120" y="5731509"/>
            <a:ext cx="6278880" cy="989966"/>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2"/>
              </a:buClr>
              <a:buSzPts val="1800"/>
              <a:buNone/>
            </a:pPr>
            <a:r>
              <a:rPr b="1" i="0" lang="fr" sz="1800" cap="none" strike="noStrike">
                <a:solidFill>
                  <a:srgbClr val="506687"/>
                </a:solidFill>
                <a:latin typeface="Calibri"/>
                <a:ea typeface="Calibri"/>
                <a:cs typeface="Calibri"/>
                <a:sym typeface="Calibri"/>
              </a:rPr>
              <a:t>Module de perfectionnement clinique pour les prestataires de soins qui mettent en œuvre le Dispositif minimum d'urgence (DMU) pour la santé sexuelle et reproductive</a:t>
            </a:r>
            <a:endParaRPr b="1" sz="1800">
              <a:solidFill>
                <a:schemeClr val="dk2"/>
              </a:solidFill>
              <a:latin typeface="Calibri"/>
              <a:ea typeface="Calibri"/>
              <a:cs typeface="Calibri"/>
              <a:sym typeface="Calibri"/>
            </a:endParaRPr>
          </a:p>
        </p:txBody>
      </p:sp>
      <p:sp>
        <p:nvSpPr>
          <p:cNvPr id="260" name="Google Shape;260;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a:t>
            </a:r>
            <a:endParaRPr/>
          </a:p>
        </p:txBody>
      </p:sp>
      <p:pic>
        <p:nvPicPr>
          <p:cNvPr descr="Logo, JHPIEGO&#10;&#10;" id="261" name="Google Shape;261;p52"/>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62" name="Google Shape;262;p52"/>
          <p:cNvSpPr txBox="1"/>
          <p:nvPr/>
        </p:nvSpPr>
        <p:spPr>
          <a:xfrm>
            <a:off x="175304" y="335694"/>
            <a:ext cx="8793393" cy="147002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5400"/>
              <a:buFont typeface="Calibri"/>
              <a:buNone/>
            </a:pPr>
            <a:r>
              <a:rPr b="1" i="0" lang="fr" sz="3600" u="none" cap="none" strike="noStrike">
                <a:solidFill>
                  <a:srgbClr val="B85231"/>
                </a:solidFill>
                <a:latin typeface="Calibri"/>
                <a:ea typeface="Calibri"/>
                <a:cs typeface="Calibri"/>
                <a:sym typeface="Calibri"/>
              </a:rPr>
              <a:t>PRISE EN CHARGE CLINIQUE DES PERSONNES SURVIVANTES DE VIOLENCE SEXUELLE DANS LES SITUATIONS DE CRISE HUMANITAIRE</a:t>
            </a:r>
            <a:endParaRPr b="1" i="0" sz="36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Image of a tree showing examples of GBV as the leaves, contributing factors as the trunk, and root causes as the roots. " id="333" name="Google Shape;333;p61"/>
          <p:cNvPicPr preferRelativeResize="0"/>
          <p:nvPr>
            <p:ph idx="4294967295" type="body"/>
          </p:nvPr>
        </p:nvPicPr>
        <p:blipFill rotWithShape="1">
          <a:blip r:embed="rId3">
            <a:alphaModFix amt="70000"/>
          </a:blip>
          <a:srcRect b="28584" l="0" r="0" t="0"/>
          <a:stretch/>
        </p:blipFill>
        <p:spPr>
          <a:xfrm>
            <a:off x="107577" y="116633"/>
            <a:ext cx="9981926" cy="6679980"/>
          </a:xfrm>
          <a:prstGeom prst="rect">
            <a:avLst/>
          </a:prstGeom>
          <a:noFill/>
          <a:ln>
            <a:noFill/>
          </a:ln>
        </p:spPr>
      </p:pic>
      <p:sp>
        <p:nvSpPr>
          <p:cNvPr id="334" name="Google Shape;334;p61"/>
          <p:cNvSpPr txBox="1"/>
          <p:nvPr>
            <p:ph idx="4294967295" type="title"/>
          </p:nvPr>
        </p:nvSpPr>
        <p:spPr>
          <a:xfrm>
            <a:off x="288032" y="238106"/>
            <a:ext cx="2238171" cy="1231327"/>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111111"/>
              <a:buFont typeface="Calibri"/>
              <a:buNone/>
            </a:pPr>
            <a:r>
              <a:rPr b="1" i="0" lang="fr" sz="4400" cap="none" strike="noStrike">
                <a:solidFill>
                  <a:srgbClr val="506687"/>
                </a:solidFill>
                <a:latin typeface="Calibri"/>
                <a:ea typeface="Calibri"/>
                <a:cs typeface="Calibri"/>
                <a:sym typeface="Calibri"/>
              </a:rPr>
              <a:t>Arbre de</a:t>
            </a:r>
            <a:br>
              <a:rPr b="1" i="0" lang="fr" sz="4400" cap="none" strike="noStrike">
                <a:solidFill>
                  <a:srgbClr val="506687"/>
                </a:solidFill>
                <a:latin typeface="Calibri"/>
                <a:ea typeface="Calibri"/>
                <a:cs typeface="Calibri"/>
                <a:sym typeface="Calibri"/>
              </a:rPr>
            </a:br>
            <a:r>
              <a:rPr b="1" i="0" lang="fr" sz="4400" cap="none" strike="noStrike">
                <a:solidFill>
                  <a:srgbClr val="506687"/>
                </a:solidFill>
                <a:latin typeface="Calibri"/>
                <a:ea typeface="Calibri"/>
                <a:cs typeface="Calibri"/>
                <a:sym typeface="Calibri"/>
              </a:rPr>
              <a:t>la VBG</a:t>
            </a:r>
            <a:endParaRPr/>
          </a:p>
        </p:txBody>
      </p:sp>
      <p:sp>
        <p:nvSpPr>
          <p:cNvPr id="335" name="Google Shape;335;p61"/>
          <p:cNvSpPr txBox="1"/>
          <p:nvPr/>
        </p:nvSpPr>
        <p:spPr>
          <a:xfrm>
            <a:off x="288032" y="1633720"/>
            <a:ext cx="1331640" cy="9305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Exemples d’actes de VBG</a:t>
            </a:r>
            <a:endParaRPr b="1" i="0" sz="2000" u="none" cap="none" strike="noStrike">
              <a:solidFill>
                <a:schemeClr val="dk2"/>
              </a:solidFill>
              <a:latin typeface="Calibri"/>
              <a:ea typeface="Calibri"/>
              <a:cs typeface="Calibri"/>
              <a:sym typeface="Calibri"/>
            </a:endParaRPr>
          </a:p>
        </p:txBody>
      </p:sp>
      <p:sp>
        <p:nvSpPr>
          <p:cNvPr id="336" name="Google Shape;336;p61"/>
          <p:cNvSpPr txBox="1"/>
          <p:nvPr/>
        </p:nvSpPr>
        <p:spPr>
          <a:xfrm>
            <a:off x="3923420" y="548680"/>
            <a:ext cx="172819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Violence verbale</a:t>
            </a:r>
            <a:endParaRPr b="1" i="0" sz="1800" u="none" cap="none" strike="noStrike">
              <a:solidFill>
                <a:schemeClr val="dk1"/>
              </a:solidFill>
              <a:latin typeface="Calibri"/>
              <a:ea typeface="Calibri"/>
              <a:cs typeface="Calibri"/>
              <a:sym typeface="Calibri"/>
            </a:endParaRPr>
          </a:p>
        </p:txBody>
      </p:sp>
      <p:sp>
        <p:nvSpPr>
          <p:cNvPr id="337" name="Google Shape;337;p61"/>
          <p:cNvSpPr txBox="1"/>
          <p:nvPr/>
        </p:nvSpPr>
        <p:spPr>
          <a:xfrm>
            <a:off x="1655168" y="2415371"/>
            <a:ext cx="158417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Maltraitance liée à la dot</a:t>
            </a:r>
            <a:endParaRPr b="1" i="0" sz="1800" u="none" cap="none" strike="noStrike">
              <a:solidFill>
                <a:schemeClr val="dk1"/>
              </a:solidFill>
              <a:latin typeface="Calibri"/>
              <a:ea typeface="Calibri"/>
              <a:cs typeface="Calibri"/>
              <a:sym typeface="Calibri"/>
            </a:endParaRPr>
          </a:p>
        </p:txBody>
      </p:sp>
      <p:sp>
        <p:nvSpPr>
          <p:cNvPr id="338" name="Google Shape;338;p61"/>
          <p:cNvSpPr txBox="1"/>
          <p:nvPr/>
        </p:nvSpPr>
        <p:spPr>
          <a:xfrm>
            <a:off x="3454352" y="1954352"/>
            <a:ext cx="144016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Violence sexuelle</a:t>
            </a:r>
            <a:endParaRPr b="1" i="0" sz="1800" u="none" cap="none" strike="noStrike">
              <a:solidFill>
                <a:schemeClr val="dk1"/>
              </a:solidFill>
              <a:latin typeface="Calibri"/>
              <a:ea typeface="Calibri"/>
              <a:cs typeface="Calibri"/>
              <a:sym typeface="Calibri"/>
            </a:endParaRPr>
          </a:p>
        </p:txBody>
      </p:sp>
      <p:sp>
        <p:nvSpPr>
          <p:cNvPr id="339" name="Google Shape;339;p61"/>
          <p:cNvSpPr txBox="1"/>
          <p:nvPr/>
        </p:nvSpPr>
        <p:spPr>
          <a:xfrm>
            <a:off x="5805990" y="2401014"/>
            <a:ext cx="79208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Viol</a:t>
            </a:r>
            <a:endParaRPr b="1" i="0" sz="1800" u="none" cap="none" strike="noStrike">
              <a:solidFill>
                <a:schemeClr val="dk1"/>
              </a:solidFill>
              <a:latin typeface="Calibri"/>
              <a:ea typeface="Calibri"/>
              <a:cs typeface="Calibri"/>
              <a:sym typeface="Calibri"/>
            </a:endParaRPr>
          </a:p>
        </p:txBody>
      </p:sp>
      <p:sp>
        <p:nvSpPr>
          <p:cNvPr id="340" name="Google Shape;340;p61"/>
          <p:cNvSpPr txBox="1"/>
          <p:nvPr/>
        </p:nvSpPr>
        <p:spPr>
          <a:xfrm>
            <a:off x="6767736" y="2405644"/>
            <a:ext cx="115212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Mariage forcé</a:t>
            </a:r>
            <a:endParaRPr b="1" i="0" sz="1800" u="none" cap="none" strike="noStrike">
              <a:solidFill>
                <a:schemeClr val="dk1"/>
              </a:solidFill>
              <a:latin typeface="Calibri"/>
              <a:ea typeface="Calibri"/>
              <a:cs typeface="Calibri"/>
              <a:sym typeface="Calibri"/>
            </a:endParaRPr>
          </a:p>
        </p:txBody>
      </p:sp>
      <p:sp>
        <p:nvSpPr>
          <p:cNvPr id="341" name="Google Shape;341;p61"/>
          <p:cNvSpPr txBox="1"/>
          <p:nvPr/>
        </p:nvSpPr>
        <p:spPr>
          <a:xfrm>
            <a:off x="6202034" y="1371732"/>
            <a:ext cx="1331640"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Mutilation génitale féminine</a:t>
            </a:r>
            <a:endParaRPr b="1" i="0" sz="1800" u="none" cap="none" strike="noStrike">
              <a:solidFill>
                <a:schemeClr val="dk1"/>
              </a:solidFill>
              <a:latin typeface="Calibri"/>
              <a:ea typeface="Calibri"/>
              <a:cs typeface="Calibri"/>
              <a:sym typeface="Calibri"/>
            </a:endParaRPr>
          </a:p>
        </p:txBody>
      </p:sp>
      <p:sp>
        <p:nvSpPr>
          <p:cNvPr id="342" name="Google Shape;342;p61"/>
          <p:cNvSpPr txBox="1"/>
          <p:nvPr/>
        </p:nvSpPr>
        <p:spPr>
          <a:xfrm>
            <a:off x="2150096" y="1220804"/>
            <a:ext cx="1458416"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Violence domestique</a:t>
            </a:r>
            <a:endParaRPr b="1" i="0" sz="1800" u="none" cap="none" strike="noStrike">
              <a:solidFill>
                <a:schemeClr val="dk1"/>
              </a:solidFill>
              <a:latin typeface="Calibri"/>
              <a:ea typeface="Calibri"/>
              <a:cs typeface="Calibri"/>
              <a:sym typeface="Calibri"/>
            </a:endParaRPr>
          </a:p>
        </p:txBody>
      </p:sp>
      <p:sp>
        <p:nvSpPr>
          <p:cNvPr id="343" name="Google Shape;343;p61"/>
          <p:cNvSpPr txBox="1"/>
          <p:nvPr/>
        </p:nvSpPr>
        <p:spPr>
          <a:xfrm>
            <a:off x="4799312" y="1508357"/>
            <a:ext cx="145841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Isolement</a:t>
            </a:r>
            <a:endParaRPr b="1" i="0" sz="1800" u="none" cap="none" strike="noStrike">
              <a:solidFill>
                <a:schemeClr val="dk1"/>
              </a:solidFill>
              <a:latin typeface="Calibri"/>
              <a:ea typeface="Calibri"/>
              <a:cs typeface="Calibri"/>
              <a:sym typeface="Calibri"/>
            </a:endParaRPr>
          </a:p>
        </p:txBody>
      </p:sp>
      <p:sp>
        <p:nvSpPr>
          <p:cNvPr id="344" name="Google Shape;344;p61"/>
          <p:cNvSpPr txBox="1"/>
          <p:nvPr/>
        </p:nvSpPr>
        <p:spPr>
          <a:xfrm>
            <a:off x="288032" y="4156918"/>
            <a:ext cx="1690664"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Contributif</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Facteurs</a:t>
            </a:r>
            <a:endParaRPr b="1" i="0" sz="2000" u="none" cap="none" strike="noStrike">
              <a:solidFill>
                <a:schemeClr val="dk2"/>
              </a:solidFill>
              <a:latin typeface="Calibri"/>
              <a:ea typeface="Calibri"/>
              <a:cs typeface="Calibri"/>
              <a:sym typeface="Calibri"/>
            </a:endParaRPr>
          </a:p>
        </p:txBody>
      </p:sp>
      <p:sp>
        <p:nvSpPr>
          <p:cNvPr id="345" name="Google Shape;345;p61"/>
          <p:cNvSpPr txBox="1"/>
          <p:nvPr/>
        </p:nvSpPr>
        <p:spPr>
          <a:xfrm>
            <a:off x="4447177" y="4142619"/>
            <a:ext cx="1945232" cy="1885131"/>
          </a:xfrm>
          <a:prstGeom prst="rect">
            <a:avLst/>
          </a:prstGeom>
          <a:noFill/>
          <a:ln>
            <a:noFill/>
          </a:ln>
        </p:spPr>
        <p:txBody>
          <a:bodyPr anchorCtr="0" anchor="t" bIns="45700" lIns="91425" spcFirstLastPara="1" rIns="91425" wrap="square" tIns="45700">
            <a:noAutofit/>
          </a:bodyPr>
          <a:lstStyle/>
          <a:p>
            <a:pPr indent="-168275" lvl="0" marL="168275" marR="0" rtl="0" algn="l">
              <a:lnSpc>
                <a:spcPct val="100000"/>
              </a:lnSpc>
              <a:spcBef>
                <a:spcPts val="0"/>
              </a:spcBef>
              <a:spcAft>
                <a:spcPts val="0"/>
              </a:spcAft>
              <a:buClr>
                <a:schemeClr val="accent2"/>
              </a:buClr>
              <a:buSzPts val="1900"/>
              <a:buFont typeface="Arial"/>
              <a:buChar char="•"/>
            </a:pPr>
            <a:r>
              <a:rPr b="1" i="0" lang="fr" sz="1900" u="none" cap="none" strike="noStrike">
                <a:solidFill>
                  <a:srgbClr val="506687"/>
                </a:solidFill>
                <a:latin typeface="Calibri"/>
                <a:ea typeface="Calibri"/>
                <a:cs typeface="Calibri"/>
                <a:sym typeface="Calibri"/>
              </a:rPr>
              <a:t>Sexuel</a:t>
            </a:r>
            <a:endParaRPr b="0" i="0" sz="1400" u="none" cap="none" strike="noStrike">
              <a:solidFill>
                <a:schemeClr val="dk2"/>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fr" sz="1900" u="none" cap="none" strike="noStrike">
                <a:solidFill>
                  <a:srgbClr val="171616"/>
                </a:solidFill>
                <a:latin typeface="Calibri"/>
                <a:ea typeface="Calibri"/>
                <a:cs typeface="Calibri"/>
                <a:sym typeface="Calibri"/>
              </a:rPr>
              <a:t>Physique</a:t>
            </a:r>
            <a:endParaRPr b="0" i="0" sz="1400" u="none" cap="none" strike="noStrike">
              <a:solidFill>
                <a:srgbClr val="000000"/>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fr" sz="1900" u="none" cap="none" strike="noStrike">
                <a:solidFill>
                  <a:srgbClr val="171616"/>
                </a:solidFill>
                <a:latin typeface="Calibri"/>
                <a:ea typeface="Calibri"/>
                <a:cs typeface="Calibri"/>
                <a:sym typeface="Calibri"/>
              </a:rPr>
              <a:t>Émotionnel</a:t>
            </a:r>
            <a:endParaRPr b="1" i="0" sz="1900" u="none" cap="none" strike="noStrike">
              <a:solidFill>
                <a:srgbClr val="171616"/>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fr" sz="1900" u="none" cap="none" strike="noStrike">
                <a:solidFill>
                  <a:srgbClr val="171616"/>
                </a:solidFill>
                <a:latin typeface="Calibri"/>
                <a:ea typeface="Calibri"/>
                <a:cs typeface="Calibri"/>
                <a:sym typeface="Calibri"/>
              </a:rPr>
              <a:t>Économique</a:t>
            </a:r>
            <a:endParaRPr b="1" i="0" sz="1900" u="none" cap="none" strike="noStrike">
              <a:solidFill>
                <a:srgbClr val="171616"/>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fr" sz="1900" u="none" cap="none" strike="noStrike">
                <a:solidFill>
                  <a:srgbClr val="171616"/>
                </a:solidFill>
                <a:latin typeface="Calibri"/>
                <a:ea typeface="Calibri"/>
                <a:cs typeface="Calibri"/>
                <a:sym typeface="Calibri"/>
              </a:rPr>
              <a:t>Pratiques néfastes</a:t>
            </a:r>
            <a:endParaRPr b="0" i="0" sz="1400" u="none" cap="none" strike="noStrike">
              <a:solidFill>
                <a:srgbClr val="000000"/>
              </a:solidFill>
              <a:latin typeface="Calibri"/>
              <a:ea typeface="Calibri"/>
              <a:cs typeface="Calibri"/>
              <a:sym typeface="Calibri"/>
            </a:endParaRPr>
          </a:p>
        </p:txBody>
      </p:sp>
      <p:sp>
        <p:nvSpPr>
          <p:cNvPr id="346" name="Google Shape;346;p61"/>
          <p:cNvSpPr txBox="1"/>
          <p:nvPr/>
        </p:nvSpPr>
        <p:spPr>
          <a:xfrm>
            <a:off x="2244606" y="5188550"/>
            <a:ext cx="122413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506687"/>
                </a:solidFill>
                <a:latin typeface="Calibri"/>
                <a:ea typeface="Calibri"/>
                <a:cs typeface="Calibri"/>
                <a:sym typeface="Calibri"/>
              </a:rPr>
              <a:t>Conflit</a:t>
            </a:r>
            <a:endParaRPr b="1" i="0" sz="1800" u="none" cap="none" strike="noStrike">
              <a:solidFill>
                <a:schemeClr val="dk2"/>
              </a:solidFill>
              <a:latin typeface="Calibri"/>
              <a:ea typeface="Calibri"/>
              <a:cs typeface="Calibri"/>
              <a:sym typeface="Calibri"/>
            </a:endParaRPr>
          </a:p>
        </p:txBody>
      </p:sp>
      <p:sp>
        <p:nvSpPr>
          <p:cNvPr id="347" name="Google Shape;347;p61"/>
          <p:cNvSpPr txBox="1"/>
          <p:nvPr/>
        </p:nvSpPr>
        <p:spPr>
          <a:xfrm>
            <a:off x="2231232" y="4077072"/>
            <a:ext cx="129614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Pauvreté</a:t>
            </a:r>
            <a:endParaRPr b="1" i="0" sz="1800" u="none" cap="none" strike="noStrike">
              <a:solidFill>
                <a:schemeClr val="dk1"/>
              </a:solidFill>
              <a:latin typeface="Calibri"/>
              <a:ea typeface="Calibri"/>
              <a:cs typeface="Calibri"/>
              <a:sym typeface="Calibri"/>
            </a:endParaRPr>
          </a:p>
        </p:txBody>
      </p:sp>
      <p:sp>
        <p:nvSpPr>
          <p:cNvPr id="348" name="Google Shape;348;p61"/>
          <p:cNvSpPr txBox="1"/>
          <p:nvPr/>
        </p:nvSpPr>
        <p:spPr>
          <a:xfrm>
            <a:off x="2231232" y="4510861"/>
            <a:ext cx="18002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Manque d’éducation</a:t>
            </a:r>
            <a:endParaRPr b="1" i="0" sz="1800" u="none" cap="none" strike="noStrike">
              <a:solidFill>
                <a:schemeClr val="dk1"/>
              </a:solidFill>
              <a:latin typeface="Calibri"/>
              <a:ea typeface="Calibri"/>
              <a:cs typeface="Calibri"/>
              <a:sym typeface="Calibri"/>
            </a:endParaRPr>
          </a:p>
        </p:txBody>
      </p:sp>
      <p:sp>
        <p:nvSpPr>
          <p:cNvPr id="349" name="Google Shape;349;p61"/>
          <p:cNvSpPr txBox="1"/>
          <p:nvPr/>
        </p:nvSpPr>
        <p:spPr>
          <a:xfrm>
            <a:off x="6516216" y="4798893"/>
            <a:ext cx="172819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Manque de protection policière</a:t>
            </a:r>
            <a:endParaRPr b="1" i="0" sz="1800" u="none" cap="none" strike="noStrike">
              <a:solidFill>
                <a:schemeClr val="dk1"/>
              </a:solidFill>
              <a:latin typeface="Calibri"/>
              <a:ea typeface="Calibri"/>
              <a:cs typeface="Calibri"/>
              <a:sym typeface="Calibri"/>
            </a:endParaRPr>
          </a:p>
        </p:txBody>
      </p:sp>
      <p:sp>
        <p:nvSpPr>
          <p:cNvPr id="350" name="Google Shape;350;p61"/>
          <p:cNvSpPr txBox="1"/>
          <p:nvPr/>
        </p:nvSpPr>
        <p:spPr>
          <a:xfrm>
            <a:off x="6516216" y="4005064"/>
            <a:ext cx="1728192"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000000"/>
                </a:solidFill>
                <a:latin typeface="Calibri"/>
                <a:ea typeface="Calibri"/>
                <a:cs typeface="Calibri"/>
                <a:sym typeface="Calibri"/>
              </a:rPr>
              <a:t>Alcoolisme et toxicomanie</a:t>
            </a:r>
            <a:endParaRPr b="1" i="0" sz="1800" u="none" cap="none" strike="noStrike">
              <a:solidFill>
                <a:schemeClr val="dk1"/>
              </a:solidFill>
              <a:latin typeface="Calibri"/>
              <a:ea typeface="Calibri"/>
              <a:cs typeface="Calibri"/>
              <a:sym typeface="Calibri"/>
            </a:endParaRPr>
          </a:p>
        </p:txBody>
      </p:sp>
      <p:sp>
        <p:nvSpPr>
          <p:cNvPr id="351" name="Google Shape;351;p61"/>
          <p:cNvSpPr txBox="1"/>
          <p:nvPr/>
        </p:nvSpPr>
        <p:spPr>
          <a:xfrm>
            <a:off x="7751284" y="5189720"/>
            <a:ext cx="1415671" cy="6455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Causes profondes</a:t>
            </a:r>
            <a:endParaRPr b="1" i="0" sz="2000" u="none" cap="none" strike="noStrike">
              <a:solidFill>
                <a:schemeClr val="dk2"/>
              </a:solidFill>
              <a:latin typeface="Calibri"/>
              <a:ea typeface="Calibri"/>
              <a:cs typeface="Calibri"/>
              <a:sym typeface="Calibri"/>
            </a:endParaRPr>
          </a:p>
        </p:txBody>
      </p:sp>
      <p:sp>
        <p:nvSpPr>
          <p:cNvPr id="352" name="Google Shape;352;p61"/>
          <p:cNvSpPr txBox="1"/>
          <p:nvPr/>
        </p:nvSpPr>
        <p:spPr>
          <a:xfrm>
            <a:off x="2460522" y="6019487"/>
            <a:ext cx="144016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B85231"/>
                </a:solidFill>
                <a:latin typeface="Calibri"/>
                <a:ea typeface="Calibri"/>
                <a:cs typeface="Calibri"/>
                <a:sym typeface="Calibri"/>
              </a:rPr>
              <a:t>Abus de pouvoir</a:t>
            </a:r>
            <a:endParaRPr b="1" i="0" sz="1800" u="none" cap="none" strike="noStrike">
              <a:solidFill>
                <a:schemeClr val="accent1"/>
              </a:solidFill>
              <a:latin typeface="Calibri"/>
              <a:ea typeface="Calibri"/>
              <a:cs typeface="Calibri"/>
              <a:sym typeface="Calibri"/>
            </a:endParaRPr>
          </a:p>
        </p:txBody>
      </p:sp>
      <p:sp>
        <p:nvSpPr>
          <p:cNvPr id="353" name="Google Shape;353;p61"/>
          <p:cNvSpPr txBox="1"/>
          <p:nvPr/>
        </p:nvSpPr>
        <p:spPr>
          <a:xfrm>
            <a:off x="4030416" y="6024625"/>
            <a:ext cx="187220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B85231"/>
                </a:solidFill>
                <a:latin typeface="Calibri"/>
                <a:ea typeface="Calibri"/>
                <a:cs typeface="Calibri"/>
                <a:sym typeface="Calibri"/>
              </a:rPr>
              <a:t>Non-respect des droits humains</a:t>
            </a:r>
            <a:endParaRPr b="1" i="0" sz="1800" u="none" cap="none" strike="noStrike">
              <a:solidFill>
                <a:schemeClr val="accent1"/>
              </a:solidFill>
              <a:latin typeface="Calibri"/>
              <a:ea typeface="Calibri"/>
              <a:cs typeface="Calibri"/>
              <a:sym typeface="Calibri"/>
            </a:endParaRPr>
          </a:p>
        </p:txBody>
      </p:sp>
      <p:sp>
        <p:nvSpPr>
          <p:cNvPr id="354" name="Google Shape;354;p61"/>
          <p:cNvSpPr txBox="1"/>
          <p:nvPr/>
        </p:nvSpPr>
        <p:spPr>
          <a:xfrm>
            <a:off x="6228184" y="6095037"/>
            <a:ext cx="18002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rgbClr val="B85231"/>
                </a:solidFill>
                <a:latin typeface="Calibri"/>
                <a:ea typeface="Calibri"/>
                <a:cs typeface="Calibri"/>
                <a:sym typeface="Calibri"/>
              </a:rPr>
              <a:t>Inégalité de genre</a:t>
            </a:r>
            <a:endParaRPr b="1" i="0" sz="1800" u="none" cap="none" strike="noStrike">
              <a:solidFill>
                <a:schemeClr val="accent1"/>
              </a:solidFill>
              <a:latin typeface="Calibri"/>
              <a:ea typeface="Calibri"/>
              <a:cs typeface="Calibri"/>
              <a:sym typeface="Calibri"/>
            </a:endParaRPr>
          </a:p>
        </p:txBody>
      </p:sp>
      <p:cxnSp>
        <p:nvCxnSpPr>
          <p:cNvPr id="355" name="Google Shape;355;p61"/>
          <p:cNvCxnSpPr/>
          <p:nvPr/>
        </p:nvCxnSpPr>
        <p:spPr>
          <a:xfrm>
            <a:off x="3527376" y="4293096"/>
            <a:ext cx="576064" cy="0"/>
          </a:xfrm>
          <a:prstGeom prst="straightConnector1">
            <a:avLst/>
          </a:prstGeom>
          <a:noFill/>
          <a:ln cap="flat" cmpd="sng" w="19050">
            <a:solidFill>
              <a:schemeClr val="dk1"/>
            </a:solidFill>
            <a:prstDash val="solid"/>
            <a:miter lim="800000"/>
            <a:headEnd len="sm" w="sm" type="none"/>
            <a:tailEnd len="med" w="med" type="stealth"/>
          </a:ln>
        </p:spPr>
      </p:cxnSp>
      <p:cxnSp>
        <p:nvCxnSpPr>
          <p:cNvPr id="356" name="Google Shape;356;p61"/>
          <p:cNvCxnSpPr/>
          <p:nvPr/>
        </p:nvCxnSpPr>
        <p:spPr>
          <a:xfrm>
            <a:off x="3527376" y="4797152"/>
            <a:ext cx="576064" cy="0"/>
          </a:xfrm>
          <a:prstGeom prst="straightConnector1">
            <a:avLst/>
          </a:prstGeom>
          <a:noFill/>
          <a:ln cap="flat" cmpd="sng" w="19050">
            <a:solidFill>
              <a:schemeClr val="dk1"/>
            </a:solidFill>
            <a:prstDash val="solid"/>
            <a:miter lim="800000"/>
            <a:headEnd len="sm" w="sm" type="none"/>
            <a:tailEnd len="med" w="med" type="stealth"/>
          </a:ln>
        </p:spPr>
      </p:cxnSp>
      <p:cxnSp>
        <p:nvCxnSpPr>
          <p:cNvPr id="357" name="Google Shape;357;p61"/>
          <p:cNvCxnSpPr/>
          <p:nvPr/>
        </p:nvCxnSpPr>
        <p:spPr>
          <a:xfrm rot="10800000">
            <a:off x="5831632" y="4941168"/>
            <a:ext cx="576064" cy="144016"/>
          </a:xfrm>
          <a:prstGeom prst="straightConnector1">
            <a:avLst/>
          </a:prstGeom>
          <a:noFill/>
          <a:ln cap="flat" cmpd="sng" w="19050">
            <a:solidFill>
              <a:schemeClr val="dk1"/>
            </a:solidFill>
            <a:prstDash val="solid"/>
            <a:miter lim="800000"/>
            <a:headEnd len="sm" w="sm" type="none"/>
            <a:tailEnd len="med" w="med" type="stealth"/>
          </a:ln>
        </p:spPr>
      </p:cxnSp>
      <p:cxnSp>
        <p:nvCxnSpPr>
          <p:cNvPr id="358" name="Google Shape;358;p61"/>
          <p:cNvCxnSpPr/>
          <p:nvPr/>
        </p:nvCxnSpPr>
        <p:spPr>
          <a:xfrm flipH="1" rot="10800000">
            <a:off x="3527376" y="5157192"/>
            <a:ext cx="576064" cy="216024"/>
          </a:xfrm>
          <a:prstGeom prst="straightConnector1">
            <a:avLst/>
          </a:prstGeom>
          <a:noFill/>
          <a:ln cap="flat" cmpd="sng" w="19050">
            <a:solidFill>
              <a:schemeClr val="dk2"/>
            </a:solidFill>
            <a:prstDash val="solid"/>
            <a:miter lim="800000"/>
            <a:headEnd len="sm" w="sm" type="none"/>
            <a:tailEnd len="med" w="med" type="stealth"/>
          </a:ln>
        </p:spPr>
      </p:cxnSp>
      <p:cxnSp>
        <p:nvCxnSpPr>
          <p:cNvPr id="359" name="Google Shape;359;p61"/>
          <p:cNvCxnSpPr/>
          <p:nvPr/>
        </p:nvCxnSpPr>
        <p:spPr>
          <a:xfrm rot="10800000">
            <a:off x="5831632" y="4365104"/>
            <a:ext cx="576064" cy="0"/>
          </a:xfrm>
          <a:prstGeom prst="straightConnector1">
            <a:avLst/>
          </a:prstGeom>
          <a:noFill/>
          <a:ln cap="flat" cmpd="sng" w="19050">
            <a:solidFill>
              <a:schemeClr val="dk1"/>
            </a:solidFill>
            <a:prstDash val="solid"/>
            <a:miter lim="800000"/>
            <a:headEnd len="sm" w="sm" type="none"/>
            <a:tailEnd len="med" w="med" type="stealth"/>
          </a:ln>
        </p:spPr>
      </p:cxnSp>
      <p:sp>
        <p:nvSpPr>
          <p:cNvPr id="360" name="Google Shape;360;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51"/>
          <p:cNvSpPr txBox="1"/>
          <p:nvPr>
            <p:ph type="title"/>
          </p:nvPr>
        </p:nvSpPr>
        <p:spPr>
          <a:xfrm>
            <a:off x="437080" y="403064"/>
            <a:ext cx="844022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4 - Examen physique : Médico-légal</a:t>
            </a:r>
            <a:endParaRPr/>
          </a:p>
        </p:txBody>
      </p:sp>
      <p:sp>
        <p:nvSpPr>
          <p:cNvPr id="1185" name="Google Shape;1185;p151"/>
          <p:cNvSpPr txBox="1"/>
          <p:nvPr>
            <p:ph idx="1" type="body"/>
          </p:nvPr>
        </p:nvSpPr>
        <p:spPr>
          <a:xfrm>
            <a:off x="346610" y="1546064"/>
            <a:ext cx="8340190"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gestion clinique des victimes de violence sexuelle est prioritaire par rapport au processus médico-légal</a:t>
            </a:r>
            <a:endParaRPr>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Le recueil de preuves médico-légales doit SEULEMENT avoir lieu SI ces preuves peuvent être testées, analysées et utilisées, et avec le consentement du/de la patient.e</a:t>
            </a:r>
            <a:endParaRPr>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Le rôle du prestataire est de documenter l’examen et les résultats ; pas de déterminer si un viol a eu lieu du point de vue légal</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b="0"/>
          </a:p>
        </p:txBody>
      </p:sp>
      <p:sp>
        <p:nvSpPr>
          <p:cNvPr id="1186" name="Google Shape;1186;p1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52"/>
          <p:cNvSpPr txBox="1"/>
          <p:nvPr>
            <p:ph type="title"/>
          </p:nvPr>
        </p:nvSpPr>
        <p:spPr>
          <a:xfrm>
            <a:off x="457200" y="5931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Preuves médico-légales : Principes</a:t>
            </a:r>
            <a:endParaRPr/>
          </a:p>
        </p:txBody>
      </p:sp>
      <p:sp>
        <p:nvSpPr>
          <p:cNvPr id="1193" name="Google Shape;1193;p152"/>
          <p:cNvSpPr txBox="1"/>
          <p:nvPr>
            <p:ph idx="1" type="body"/>
          </p:nvPr>
        </p:nvSpPr>
        <p:spPr>
          <a:xfrm>
            <a:off x="457200" y="2052262"/>
            <a:ext cx="805815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0" i="0" lang="fr" sz="2800" cap="none" strike="noStrike">
                <a:solidFill>
                  <a:srgbClr val="506687"/>
                </a:solidFill>
                <a:latin typeface="Calibri"/>
                <a:ea typeface="Calibri"/>
                <a:cs typeface="Calibri"/>
                <a:sym typeface="Calibri"/>
              </a:rPr>
              <a:t>Noter au moins : </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déclaration du/de la patient.e sur les faits</a:t>
            </a:r>
            <a:endParaRPr sz="2800">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description des vêtements portés au moment de l’événement (si apportés ou portés)</a:t>
            </a:r>
            <a:endParaRPr sz="2800">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localisation et heure de l’incident</a:t>
            </a:r>
            <a:endParaRPr sz="2800">
              <a:solidFill>
                <a:schemeClr val="dk2"/>
              </a:solidFill>
            </a:endParaRPr>
          </a:p>
          <a:p>
            <a:pPr indent="-228600" lvl="1" marL="685800" rtl="0" algn="l">
              <a:lnSpc>
                <a:spcPct val="90000"/>
              </a:lnSpc>
              <a:spcBef>
                <a:spcPts val="500"/>
              </a:spcBef>
              <a:spcAft>
                <a:spcPts val="0"/>
              </a:spcAft>
              <a:buClr>
                <a:schemeClr val="dk2"/>
              </a:buClr>
              <a:buSzPts val="3200"/>
              <a:buChar char="•"/>
            </a:pPr>
            <a:r>
              <a:rPr lang="fr" sz="2800">
                <a:solidFill>
                  <a:srgbClr val="506687"/>
                </a:solidFill>
              </a:rPr>
              <a:t>La d</a:t>
            </a:r>
            <a:r>
              <a:rPr b="0" i="0" lang="fr" sz="2800" cap="none" strike="noStrike">
                <a:solidFill>
                  <a:srgbClr val="506687"/>
                </a:solidFill>
                <a:latin typeface="Calibri"/>
                <a:ea typeface="Calibri"/>
                <a:cs typeface="Calibri"/>
                <a:sym typeface="Calibri"/>
              </a:rPr>
              <a:t>escription détaillée des activités </a:t>
            </a:r>
            <a:endParaRPr sz="2800">
              <a:solidFill>
                <a:schemeClr val="dk2"/>
              </a:solidFill>
            </a:endParaRPr>
          </a:p>
        </p:txBody>
      </p:sp>
      <p:sp>
        <p:nvSpPr>
          <p:cNvPr id="1194" name="Google Shape;1194;p1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9" name="Shape 1199"/>
        <p:cNvGrpSpPr/>
        <p:nvPr/>
      </p:nvGrpSpPr>
      <p:grpSpPr>
        <a:xfrm>
          <a:off x="0" y="0"/>
          <a:ext cx="0" cy="0"/>
          <a:chOff x="0" y="0"/>
          <a:chExt cx="0" cy="0"/>
        </a:xfrm>
      </p:grpSpPr>
      <p:sp>
        <p:nvSpPr>
          <p:cNvPr id="1200" name="Google Shape;1200;p153"/>
          <p:cNvSpPr txBox="1"/>
          <p:nvPr>
            <p:ph type="title"/>
          </p:nvPr>
        </p:nvSpPr>
        <p:spPr>
          <a:xfrm>
            <a:off x="403413" y="336177"/>
            <a:ext cx="7301124" cy="1332618"/>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3959"/>
              <a:buNone/>
            </a:pPr>
            <a:r>
              <a:rPr b="1" i="0" lang="fr" sz="4400" cap="none" strike="noStrike">
                <a:solidFill>
                  <a:srgbClr val="506687"/>
                </a:solidFill>
                <a:latin typeface="Calibri"/>
                <a:ea typeface="Calibri"/>
                <a:cs typeface="Calibri"/>
                <a:sym typeface="Calibri"/>
              </a:rPr>
              <a:t>Preuves médico-légales</a:t>
            </a:r>
            <a:endParaRPr>
              <a:solidFill>
                <a:srgbClr val="235B8F"/>
              </a:solidFill>
            </a:endParaRPr>
          </a:p>
        </p:txBody>
      </p:sp>
      <p:sp>
        <p:nvSpPr>
          <p:cNvPr id="1201" name="Google Shape;1201;p153"/>
          <p:cNvSpPr txBox="1"/>
          <p:nvPr>
            <p:ph idx="1" type="body"/>
          </p:nvPr>
        </p:nvSpPr>
        <p:spPr>
          <a:xfrm>
            <a:off x="673649" y="1668795"/>
            <a:ext cx="3685125" cy="3823694"/>
          </a:xfrm>
          <a:prstGeom prst="rect">
            <a:avLst/>
          </a:prstGeom>
          <a:noFill/>
          <a:ln>
            <a:noFill/>
          </a:ln>
        </p:spPr>
        <p:txBody>
          <a:bodyPr anchorCtr="0" anchor="t" bIns="34275" lIns="68550" spcFirstLastPara="1" rIns="68550" wrap="square" tIns="34275">
            <a:noAutofit/>
          </a:bodyPr>
          <a:lstStyle/>
          <a:p>
            <a:pPr indent="-406400" lvl="0" marL="457200" rtl="0" algn="l">
              <a:lnSpc>
                <a:spcPct val="80000"/>
              </a:lnSpc>
              <a:spcBef>
                <a:spcPts val="0"/>
              </a:spcBef>
              <a:spcAft>
                <a:spcPts val="0"/>
              </a:spcAft>
              <a:buClr>
                <a:schemeClr val="dk2"/>
              </a:buClr>
              <a:buSzPts val="2100"/>
              <a:buNone/>
            </a:pPr>
            <a:r>
              <a:rPr b="1" lang="fr" sz="2200">
                <a:solidFill>
                  <a:srgbClr val="44546A"/>
                </a:solidFill>
              </a:rPr>
              <a:t>Les preuves médico-légales sont recueillies </a:t>
            </a:r>
            <a:r>
              <a:rPr b="1" lang="fr" sz="2200" u="sng">
                <a:solidFill>
                  <a:srgbClr val="44546A"/>
                </a:solidFill>
              </a:rPr>
              <a:t>pendant</a:t>
            </a:r>
            <a:r>
              <a:rPr b="1" lang="fr" sz="2200">
                <a:solidFill>
                  <a:srgbClr val="44546A"/>
                </a:solidFill>
              </a:rPr>
              <a:t> l’examen physique</a:t>
            </a:r>
            <a:r>
              <a:rPr b="1" lang="fr" sz="2200">
                <a:solidFill>
                  <a:schemeClr val="dk2"/>
                </a:solidFill>
              </a:rPr>
              <a:t> </a:t>
            </a:r>
            <a:r>
              <a:rPr b="1" lang="fr" sz="2200">
                <a:solidFill>
                  <a:srgbClr val="44546A"/>
                </a:solidFill>
              </a:rPr>
              <a:t>pour :</a:t>
            </a:r>
            <a:endParaRPr b="1" sz="2200">
              <a:solidFill>
                <a:schemeClr val="dk2"/>
              </a:solidFill>
            </a:endParaRPr>
          </a:p>
          <a:p>
            <a:pPr indent="-381000" lvl="1" marL="401241" rtl="0" algn="l">
              <a:lnSpc>
                <a:spcPct val="100000"/>
              </a:lnSpc>
              <a:spcBef>
                <a:spcPts val="525"/>
              </a:spcBef>
              <a:spcAft>
                <a:spcPts val="0"/>
              </a:spcAft>
              <a:buClr>
                <a:schemeClr val="dk2"/>
              </a:buClr>
              <a:buSzPts val="2000"/>
              <a:buChar char="–"/>
            </a:pPr>
            <a:r>
              <a:rPr lang="fr" sz="2200">
                <a:solidFill>
                  <a:srgbClr val="44546A"/>
                </a:solidFill>
              </a:rPr>
              <a:t>confirmer un contact sexuel récent</a:t>
            </a:r>
            <a:endParaRPr sz="2200">
              <a:solidFill>
                <a:schemeClr val="dk2"/>
              </a:solidFill>
            </a:endParaRPr>
          </a:p>
          <a:p>
            <a:pPr indent="-381000" lvl="1" marL="401241" rtl="0" algn="l">
              <a:lnSpc>
                <a:spcPct val="100000"/>
              </a:lnSpc>
              <a:spcBef>
                <a:spcPts val="525"/>
              </a:spcBef>
              <a:spcAft>
                <a:spcPts val="0"/>
              </a:spcAft>
              <a:buClr>
                <a:schemeClr val="dk2"/>
              </a:buClr>
              <a:buSzPts val="2000"/>
              <a:buChar char="–"/>
            </a:pPr>
            <a:r>
              <a:rPr lang="fr" sz="2200">
                <a:solidFill>
                  <a:srgbClr val="44546A"/>
                </a:solidFill>
              </a:rPr>
              <a:t>montrer qu’il y a eu recours à la force ou à la coercition</a:t>
            </a:r>
            <a:endParaRPr sz="2200">
              <a:solidFill>
                <a:schemeClr val="dk2"/>
              </a:solidFill>
            </a:endParaRPr>
          </a:p>
          <a:p>
            <a:pPr indent="-381000" lvl="1" marL="401241" rtl="0" algn="l">
              <a:lnSpc>
                <a:spcPct val="100000"/>
              </a:lnSpc>
              <a:spcBef>
                <a:spcPts val="525"/>
              </a:spcBef>
              <a:spcAft>
                <a:spcPts val="0"/>
              </a:spcAft>
              <a:buClr>
                <a:schemeClr val="dk2"/>
              </a:buClr>
              <a:buSzPts val="2000"/>
              <a:buChar char="–"/>
            </a:pPr>
            <a:r>
              <a:rPr lang="fr" sz="2200">
                <a:solidFill>
                  <a:srgbClr val="44546A"/>
                </a:solidFill>
              </a:rPr>
              <a:t>éventuellement identifier l’agresseur</a:t>
            </a:r>
            <a:endParaRPr sz="2200">
              <a:solidFill>
                <a:schemeClr val="dk2"/>
              </a:solidFill>
            </a:endParaRPr>
          </a:p>
          <a:p>
            <a:pPr indent="-381000" lvl="1" marL="401241" rtl="0" algn="l">
              <a:lnSpc>
                <a:spcPct val="100000"/>
              </a:lnSpc>
              <a:spcBef>
                <a:spcPts val="525"/>
              </a:spcBef>
              <a:spcAft>
                <a:spcPts val="0"/>
              </a:spcAft>
              <a:buClr>
                <a:schemeClr val="dk2"/>
              </a:buClr>
              <a:buSzPts val="2000"/>
              <a:buChar char="–"/>
            </a:pPr>
            <a:r>
              <a:rPr lang="fr" sz="2200">
                <a:solidFill>
                  <a:srgbClr val="44546A"/>
                </a:solidFill>
              </a:rPr>
              <a:t>corroborer l’histoire d’une personne survivante</a:t>
            </a:r>
            <a:endParaRPr sz="2200">
              <a:solidFill>
                <a:schemeClr val="dk2"/>
              </a:solidFill>
            </a:endParaRPr>
          </a:p>
        </p:txBody>
      </p:sp>
      <p:sp>
        <p:nvSpPr>
          <p:cNvPr id="1202" name="Google Shape;1202;p153"/>
          <p:cNvSpPr txBox="1"/>
          <p:nvPr>
            <p:ph idx="2" type="body"/>
          </p:nvPr>
        </p:nvSpPr>
        <p:spPr>
          <a:xfrm>
            <a:off x="4678433" y="1756010"/>
            <a:ext cx="3859723" cy="3671888"/>
          </a:xfrm>
          <a:prstGeom prst="rect">
            <a:avLst/>
          </a:prstGeom>
          <a:noFill/>
          <a:ln>
            <a:noFill/>
          </a:ln>
        </p:spPr>
        <p:txBody>
          <a:bodyPr anchorCtr="0" anchor="t" bIns="34275" lIns="68550" spcFirstLastPara="1" rIns="68550" wrap="square" tIns="34275">
            <a:noAutofit/>
          </a:bodyPr>
          <a:lstStyle/>
          <a:p>
            <a:pPr indent="-406400" lvl="0" marL="457200" rtl="0" algn="l">
              <a:lnSpc>
                <a:spcPct val="80000"/>
              </a:lnSpc>
              <a:spcBef>
                <a:spcPts val="0"/>
              </a:spcBef>
              <a:spcAft>
                <a:spcPts val="0"/>
              </a:spcAft>
              <a:buClr>
                <a:schemeClr val="dk2"/>
              </a:buClr>
              <a:buSzPts val="2100"/>
              <a:buNone/>
            </a:pPr>
            <a:r>
              <a:rPr b="1" lang="fr" sz="2200">
                <a:solidFill>
                  <a:srgbClr val="44546A"/>
                </a:solidFill>
              </a:rPr>
              <a:t>Types de preuves qui peuvent </a:t>
            </a:r>
            <a:endParaRPr b="1" sz="2200">
              <a:solidFill>
                <a:schemeClr val="dk2"/>
              </a:solidFill>
            </a:endParaRPr>
          </a:p>
          <a:p>
            <a:pPr indent="-406400" lvl="0" marL="457200" rtl="0" algn="l">
              <a:lnSpc>
                <a:spcPct val="80000"/>
              </a:lnSpc>
              <a:spcBef>
                <a:spcPts val="560"/>
              </a:spcBef>
              <a:spcAft>
                <a:spcPts val="0"/>
              </a:spcAft>
              <a:buClr>
                <a:schemeClr val="dk2"/>
              </a:buClr>
              <a:buSzPts val="2100"/>
              <a:buNone/>
            </a:pPr>
            <a:r>
              <a:rPr b="1" lang="fr" sz="2200">
                <a:solidFill>
                  <a:srgbClr val="44546A"/>
                </a:solidFill>
              </a:rPr>
              <a:t>être collectées :</a:t>
            </a:r>
            <a:endParaRPr b="1" sz="2200">
              <a:solidFill>
                <a:schemeClr val="dk2"/>
              </a:solidFill>
            </a:endParaRPr>
          </a:p>
          <a:p>
            <a:pPr indent="0" lvl="1" marL="229790" rtl="0" algn="l">
              <a:lnSpc>
                <a:spcPct val="100000"/>
              </a:lnSpc>
              <a:spcBef>
                <a:spcPts val="450"/>
              </a:spcBef>
              <a:spcAft>
                <a:spcPts val="0"/>
              </a:spcAft>
              <a:buClr>
                <a:schemeClr val="dk2"/>
              </a:buClr>
              <a:buSzPts val="2000"/>
              <a:buNone/>
            </a:pPr>
            <a:r>
              <a:t/>
            </a:r>
            <a:endParaRPr sz="2200">
              <a:solidFill>
                <a:schemeClr val="dk2"/>
              </a:solidFill>
            </a:endParaRPr>
          </a:p>
          <a:p>
            <a:pPr indent="-381000" lvl="1" marL="401241" rtl="0" algn="l">
              <a:lnSpc>
                <a:spcPct val="100000"/>
              </a:lnSpc>
              <a:spcBef>
                <a:spcPts val="675"/>
              </a:spcBef>
              <a:spcAft>
                <a:spcPts val="0"/>
              </a:spcAft>
              <a:buClr>
                <a:schemeClr val="dk2"/>
              </a:buClr>
              <a:buSzPts val="2000"/>
              <a:buChar char="–"/>
            </a:pPr>
            <a:r>
              <a:rPr lang="fr" sz="2200">
                <a:solidFill>
                  <a:srgbClr val="44546A"/>
                </a:solidFill>
              </a:rPr>
              <a:t>Vêtements</a:t>
            </a:r>
            <a:endParaRPr sz="2200">
              <a:solidFill>
                <a:schemeClr val="dk2"/>
              </a:solidFill>
            </a:endParaRPr>
          </a:p>
          <a:p>
            <a:pPr indent="-381000" lvl="1" marL="401241" rtl="0" algn="l">
              <a:lnSpc>
                <a:spcPct val="100000"/>
              </a:lnSpc>
              <a:spcBef>
                <a:spcPts val="450"/>
              </a:spcBef>
              <a:spcAft>
                <a:spcPts val="0"/>
              </a:spcAft>
              <a:buClr>
                <a:schemeClr val="dk2"/>
              </a:buClr>
              <a:buSzPts val="2000"/>
              <a:buChar char="–"/>
            </a:pPr>
            <a:r>
              <a:rPr lang="fr" sz="2200">
                <a:solidFill>
                  <a:srgbClr val="44546A"/>
                </a:solidFill>
              </a:rPr>
              <a:t>Corps étranger </a:t>
            </a:r>
            <a:endParaRPr sz="2200">
              <a:solidFill>
                <a:schemeClr val="dk2"/>
              </a:solidFill>
            </a:endParaRPr>
          </a:p>
          <a:p>
            <a:pPr indent="-381000" lvl="1" marL="401241" rtl="0" algn="l">
              <a:lnSpc>
                <a:spcPct val="100000"/>
              </a:lnSpc>
              <a:spcBef>
                <a:spcPts val="450"/>
              </a:spcBef>
              <a:spcAft>
                <a:spcPts val="0"/>
              </a:spcAft>
              <a:buClr>
                <a:schemeClr val="dk2"/>
              </a:buClr>
              <a:buSzPts val="2000"/>
              <a:buChar char="–"/>
            </a:pPr>
            <a:r>
              <a:rPr lang="fr" sz="2200">
                <a:solidFill>
                  <a:srgbClr val="44546A"/>
                </a:solidFill>
              </a:rPr>
              <a:t>Poils étrangers ?</a:t>
            </a:r>
            <a:endParaRPr sz="2200">
              <a:solidFill>
                <a:schemeClr val="dk2"/>
              </a:solidFill>
            </a:endParaRPr>
          </a:p>
          <a:p>
            <a:pPr indent="-381000" lvl="1" marL="401241" rtl="0" algn="l">
              <a:lnSpc>
                <a:spcPct val="100000"/>
              </a:lnSpc>
              <a:spcBef>
                <a:spcPts val="450"/>
              </a:spcBef>
              <a:spcAft>
                <a:spcPts val="0"/>
              </a:spcAft>
              <a:buClr>
                <a:schemeClr val="dk2"/>
              </a:buClr>
              <a:buSzPts val="2000"/>
              <a:buChar char="–"/>
            </a:pPr>
            <a:r>
              <a:rPr lang="fr" sz="2200">
                <a:solidFill>
                  <a:srgbClr val="44546A"/>
                </a:solidFill>
              </a:rPr>
              <a:t>Préservatif ?</a:t>
            </a:r>
            <a:endParaRPr sz="2200">
              <a:solidFill>
                <a:schemeClr val="dk2"/>
              </a:solidFill>
            </a:endParaRPr>
          </a:p>
          <a:p>
            <a:pPr indent="-381000" lvl="1" marL="401241" rtl="0" algn="l">
              <a:lnSpc>
                <a:spcPct val="100000"/>
              </a:lnSpc>
              <a:spcBef>
                <a:spcPts val="450"/>
              </a:spcBef>
              <a:spcAft>
                <a:spcPts val="0"/>
              </a:spcAft>
              <a:buClr>
                <a:schemeClr val="dk2"/>
              </a:buClr>
              <a:buSzPts val="2000"/>
              <a:buChar char="–"/>
            </a:pPr>
            <a:r>
              <a:rPr lang="fr" sz="2200">
                <a:solidFill>
                  <a:srgbClr val="44546A"/>
                </a:solidFill>
              </a:rPr>
              <a:t>Analyse ADN ?</a:t>
            </a:r>
            <a:endParaRPr sz="2200">
              <a:solidFill>
                <a:schemeClr val="dk2"/>
              </a:solidFill>
            </a:endParaRPr>
          </a:p>
          <a:p>
            <a:pPr indent="-381000" lvl="1" marL="401241" rtl="0" algn="l">
              <a:lnSpc>
                <a:spcPct val="100000"/>
              </a:lnSpc>
              <a:spcBef>
                <a:spcPts val="450"/>
              </a:spcBef>
              <a:spcAft>
                <a:spcPts val="0"/>
              </a:spcAft>
              <a:buClr>
                <a:schemeClr val="dk2"/>
              </a:buClr>
              <a:buSzPts val="2000"/>
              <a:buChar char="–"/>
            </a:pPr>
            <a:r>
              <a:rPr lang="fr" sz="2200">
                <a:solidFill>
                  <a:srgbClr val="44546A"/>
                </a:solidFill>
              </a:rPr>
              <a:t>Sang ou urine pour les tests toxycologiques</a:t>
            </a:r>
            <a:endParaRPr sz="2200">
              <a:solidFill>
                <a:schemeClr val="dk2"/>
              </a:solidFill>
            </a:endParaRPr>
          </a:p>
        </p:txBody>
      </p:sp>
      <p:cxnSp>
        <p:nvCxnSpPr>
          <p:cNvPr id="1203" name="Google Shape;1203;p153"/>
          <p:cNvCxnSpPr/>
          <p:nvPr/>
        </p:nvCxnSpPr>
        <p:spPr>
          <a:xfrm>
            <a:off x="4465568" y="1915268"/>
            <a:ext cx="0" cy="302746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204" name="Google Shape;1204;p153"/>
          <p:cNvSpPr txBox="1"/>
          <p:nvPr>
            <p:ph idx="12" type="sldNum"/>
          </p:nvPr>
        </p:nvSpPr>
        <p:spPr>
          <a:xfrm>
            <a:off x="6057900" y="5624514"/>
            <a:ext cx="1600200" cy="273844"/>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54"/>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Preuves médico-légales</a:t>
            </a:r>
            <a:endParaRPr/>
          </a:p>
        </p:txBody>
      </p:sp>
      <p:sp>
        <p:nvSpPr>
          <p:cNvPr id="1211" name="Google Shape;1211;p154"/>
          <p:cNvSpPr txBox="1"/>
          <p:nvPr>
            <p:ph idx="1" type="body"/>
          </p:nvPr>
        </p:nvSpPr>
        <p:spPr>
          <a:xfrm>
            <a:off x="914400" y="1626740"/>
            <a:ext cx="6791218" cy="428996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Durant l’examen clinique</a:t>
            </a:r>
            <a:endParaRPr>
              <a:solidFill>
                <a:schemeClr val="dk2"/>
              </a:solidFill>
            </a:endParaRPr>
          </a:p>
          <a:p>
            <a:pPr indent="-228600" lvl="0" marL="228600" rtl="0" algn="l">
              <a:lnSpc>
                <a:spcPct val="90000"/>
              </a:lnSpc>
              <a:spcBef>
                <a:spcPts val="1400"/>
              </a:spcBef>
              <a:spcAft>
                <a:spcPts val="0"/>
              </a:spcAft>
              <a:buClr>
                <a:schemeClr val="dk2"/>
              </a:buClr>
              <a:buSzPts val="2800"/>
              <a:buChar char="•"/>
            </a:pPr>
            <a:r>
              <a:rPr b="0" i="0" lang="fr" sz="2800" u="sng" cap="none" strike="noStrike">
                <a:solidFill>
                  <a:srgbClr val="506687"/>
                </a:solidFill>
                <a:latin typeface="Calibri"/>
                <a:ea typeface="Calibri"/>
                <a:cs typeface="Calibri"/>
                <a:sym typeface="Calibri"/>
              </a:rPr>
              <a:t>TOUJOURS</a:t>
            </a:r>
            <a:r>
              <a:rPr b="0" i="0" lang="fr" sz="2800" cap="none" strike="noStrike">
                <a:solidFill>
                  <a:srgbClr val="506687"/>
                </a:solidFill>
                <a:latin typeface="Calibri"/>
                <a:ea typeface="Calibri"/>
                <a:cs typeface="Calibri"/>
                <a:sym typeface="Calibri"/>
              </a:rPr>
              <a:t> documenter les résultats </a:t>
            </a:r>
            <a:endParaRPr>
              <a:solidFill>
                <a:schemeClr val="dk2"/>
              </a:solidFill>
            </a:endParaRPr>
          </a:p>
          <a:p>
            <a:pPr indent="-228600" lvl="0" marL="228600" rtl="0" algn="l">
              <a:lnSpc>
                <a:spcPct val="90000"/>
              </a:lnSpc>
              <a:spcBef>
                <a:spcPts val="14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Autres preuves </a:t>
            </a:r>
            <a:r>
              <a:rPr b="0" i="0" lang="fr" sz="2800" u="sng" cap="none" strike="noStrike">
                <a:solidFill>
                  <a:srgbClr val="506687"/>
                </a:solidFill>
                <a:latin typeface="Calibri"/>
                <a:ea typeface="Calibri"/>
                <a:cs typeface="Calibri"/>
                <a:sym typeface="Calibri"/>
              </a:rPr>
              <a:t>SEULEMENT SI</a:t>
            </a:r>
            <a:endParaRPr u="sng">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Le timing est adapté (&lt;72 heures ?)</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Les possibilités locales pour analyser les échantillons</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Les politiques gouvernementales sont respectées</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Le consentement est obtenu </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La chaîne de preuves peut être maintenue</a:t>
            </a:r>
            <a:endParaRPr>
              <a:solidFill>
                <a:schemeClr val="dk2"/>
              </a:solidFill>
            </a:endParaRPr>
          </a:p>
        </p:txBody>
      </p:sp>
      <p:sp>
        <p:nvSpPr>
          <p:cNvPr id="1212" name="Google Shape;1212;p1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7" name="Shape 1217"/>
        <p:cNvGrpSpPr/>
        <p:nvPr/>
      </p:nvGrpSpPr>
      <p:grpSpPr>
        <a:xfrm>
          <a:off x="0" y="0"/>
          <a:ext cx="0" cy="0"/>
          <a:chOff x="0" y="0"/>
          <a:chExt cx="0" cy="0"/>
        </a:xfrm>
      </p:grpSpPr>
      <p:sp>
        <p:nvSpPr>
          <p:cNvPr id="1218" name="Google Shape;1218;p155"/>
          <p:cNvSpPr txBox="1"/>
          <p:nvPr>
            <p:ph type="title"/>
          </p:nvPr>
        </p:nvSpPr>
        <p:spPr>
          <a:xfrm>
            <a:off x="591672" y="403412"/>
            <a:ext cx="7323604" cy="1008529"/>
          </a:xfrm>
          <a:prstGeom prst="rect">
            <a:avLst/>
          </a:prstGeom>
          <a:noFill/>
          <a:ln>
            <a:noFill/>
          </a:ln>
        </p:spPr>
        <p:txBody>
          <a:bodyPr anchorCtr="0" anchor="ctr" bIns="34275" lIns="68550" spcFirstLastPara="1" rIns="68550" wrap="square" tIns="34275">
            <a:noAutofit/>
          </a:bodyPr>
          <a:lstStyle/>
          <a:p>
            <a:pPr indent="0" lvl="0" marL="0" rtl="0" algn="l">
              <a:lnSpc>
                <a:spcPct val="100000"/>
              </a:lnSpc>
              <a:spcBef>
                <a:spcPts val="0"/>
              </a:spcBef>
              <a:spcAft>
                <a:spcPts val="0"/>
              </a:spcAft>
              <a:buClr>
                <a:schemeClr val="accent2"/>
              </a:buClr>
              <a:buSzPts val="4400"/>
              <a:buNone/>
            </a:pPr>
            <a:r>
              <a:rPr b="1" i="0" lang="fr" cap="none" strike="noStrike">
                <a:solidFill>
                  <a:srgbClr val="506687"/>
                </a:solidFill>
                <a:latin typeface="Calibri"/>
                <a:ea typeface="Calibri"/>
                <a:cs typeface="Calibri"/>
                <a:sym typeface="Calibri"/>
              </a:rPr>
              <a:t>Preuves médico-légales</a:t>
            </a:r>
            <a:endParaRPr/>
          </a:p>
        </p:txBody>
      </p:sp>
      <p:sp>
        <p:nvSpPr>
          <p:cNvPr id="1219" name="Google Shape;1219;p155"/>
          <p:cNvSpPr txBox="1"/>
          <p:nvPr>
            <p:ph idx="1" type="body"/>
          </p:nvPr>
        </p:nvSpPr>
        <p:spPr>
          <a:xfrm>
            <a:off x="713984" y="1411941"/>
            <a:ext cx="7474435" cy="4625788"/>
          </a:xfrm>
          <a:prstGeom prst="rect">
            <a:avLst/>
          </a:prstGeom>
          <a:noFill/>
          <a:ln>
            <a:noFill/>
          </a:ln>
        </p:spPr>
        <p:txBody>
          <a:bodyPr anchorCtr="0" anchor="t" bIns="34275" lIns="68550" spcFirstLastPara="1" rIns="68550" wrap="square" tIns="34275">
            <a:noAutofit/>
          </a:bodyPr>
          <a:lstStyle/>
          <a:p>
            <a:pPr indent="-257175" lvl="0" marL="257175" rtl="0" algn="l">
              <a:lnSpc>
                <a:spcPct val="70000"/>
              </a:lnSpc>
              <a:spcBef>
                <a:spcPts val="0"/>
              </a:spcBef>
              <a:spcAft>
                <a:spcPts val="0"/>
              </a:spcAft>
              <a:buClr>
                <a:schemeClr val="dk2"/>
              </a:buClr>
              <a:buSzPts val="2720"/>
              <a:buChar char="•"/>
            </a:pPr>
            <a:r>
              <a:rPr b="1" lang="fr" sz="2600">
                <a:solidFill>
                  <a:srgbClr val="44546A"/>
                </a:solidFill>
              </a:rPr>
              <a:t>Adultes</a:t>
            </a:r>
            <a:endParaRPr b="1" sz="2600">
              <a:solidFill>
                <a:schemeClr val="dk2"/>
              </a:solidFill>
            </a:endParaRPr>
          </a:p>
          <a:p>
            <a:pPr indent="-342900" lvl="1" marL="914400" rtl="0" algn="l">
              <a:lnSpc>
                <a:spcPct val="70000"/>
              </a:lnSpc>
              <a:spcBef>
                <a:spcPts val="450"/>
              </a:spcBef>
              <a:spcAft>
                <a:spcPts val="0"/>
              </a:spcAft>
              <a:buClr>
                <a:schemeClr val="dk2"/>
              </a:buClr>
              <a:buSzPts val="2720"/>
              <a:buChar char="–"/>
            </a:pPr>
            <a:r>
              <a:rPr lang="fr" sz="2600">
                <a:solidFill>
                  <a:srgbClr val="44546A"/>
                </a:solidFill>
              </a:rPr>
              <a:t>Le dépistage du VIH et des IST n’est </a:t>
            </a:r>
            <a:r>
              <a:rPr b="1" lang="fr" sz="2600" u="sng">
                <a:solidFill>
                  <a:srgbClr val="44546A"/>
                </a:solidFill>
              </a:rPr>
              <a:t>pas effectué </a:t>
            </a:r>
            <a:r>
              <a:rPr lang="fr" sz="2600">
                <a:solidFill>
                  <a:srgbClr val="44546A"/>
                </a:solidFill>
              </a:rPr>
              <a:t>à des fins médico-légales</a:t>
            </a:r>
            <a:endParaRPr sz="2600">
              <a:solidFill>
                <a:schemeClr val="dk2"/>
              </a:solidFill>
            </a:endParaRPr>
          </a:p>
          <a:p>
            <a:pPr indent="-257175" lvl="0" marL="257175" rtl="0" algn="l">
              <a:lnSpc>
                <a:spcPct val="70000"/>
              </a:lnSpc>
              <a:spcBef>
                <a:spcPts val="450"/>
              </a:spcBef>
              <a:spcAft>
                <a:spcPts val="0"/>
              </a:spcAft>
              <a:buClr>
                <a:schemeClr val="dk2"/>
              </a:buClr>
              <a:buSzPts val="2720"/>
              <a:buChar char="•"/>
            </a:pPr>
            <a:r>
              <a:rPr b="1" lang="fr" sz="2600">
                <a:solidFill>
                  <a:srgbClr val="44546A"/>
                </a:solidFill>
              </a:rPr>
              <a:t>Enfants </a:t>
            </a:r>
            <a:endParaRPr b="1" sz="2600">
              <a:solidFill>
                <a:schemeClr val="dk2"/>
              </a:solidFill>
            </a:endParaRPr>
          </a:p>
          <a:p>
            <a:pPr indent="-342900" lvl="1" marL="914400" rtl="0" algn="l">
              <a:lnSpc>
                <a:spcPct val="70000"/>
              </a:lnSpc>
              <a:spcBef>
                <a:spcPts val="450"/>
              </a:spcBef>
              <a:spcAft>
                <a:spcPts val="0"/>
              </a:spcAft>
              <a:buClr>
                <a:schemeClr val="dk2"/>
              </a:buClr>
              <a:buSzPts val="2720"/>
              <a:buChar char="–"/>
            </a:pPr>
            <a:r>
              <a:rPr lang="fr" sz="2600">
                <a:solidFill>
                  <a:srgbClr val="44546A"/>
                </a:solidFill>
              </a:rPr>
              <a:t>Le dépistage des IST a lieu au cas par cas</a:t>
            </a:r>
            <a:endParaRPr sz="2600">
              <a:solidFill>
                <a:schemeClr val="dk2"/>
              </a:solidFill>
            </a:endParaRPr>
          </a:p>
          <a:p>
            <a:pPr indent="-342900" lvl="2" marL="1371600" rtl="0" algn="l">
              <a:lnSpc>
                <a:spcPct val="70000"/>
              </a:lnSpc>
              <a:spcBef>
                <a:spcPts val="450"/>
              </a:spcBef>
              <a:spcAft>
                <a:spcPts val="0"/>
              </a:spcAft>
              <a:buClr>
                <a:schemeClr val="dk2"/>
              </a:buClr>
              <a:buSzPts val="2720"/>
              <a:buChar char="•"/>
            </a:pPr>
            <a:r>
              <a:rPr lang="fr" sz="2600">
                <a:solidFill>
                  <a:srgbClr val="44546A"/>
                </a:solidFill>
              </a:rPr>
              <a:t>Présence de signes/symptômes</a:t>
            </a:r>
            <a:endParaRPr sz="2600">
              <a:solidFill>
                <a:schemeClr val="dk2"/>
              </a:solidFill>
            </a:endParaRPr>
          </a:p>
          <a:p>
            <a:pPr indent="-342900" lvl="2" marL="1371600" rtl="0" algn="l">
              <a:lnSpc>
                <a:spcPct val="70000"/>
              </a:lnSpc>
              <a:spcBef>
                <a:spcPts val="450"/>
              </a:spcBef>
              <a:spcAft>
                <a:spcPts val="0"/>
              </a:spcAft>
              <a:buClr>
                <a:schemeClr val="dk2"/>
              </a:buClr>
              <a:buSzPts val="2720"/>
              <a:buChar char="•"/>
            </a:pPr>
            <a:r>
              <a:rPr lang="fr" sz="2600">
                <a:solidFill>
                  <a:srgbClr val="44546A"/>
                </a:solidFill>
              </a:rPr>
              <a:t>L’agresseur soupçonné est au haut risque ou connu pour avoir une IST</a:t>
            </a:r>
            <a:endParaRPr sz="2600">
              <a:solidFill>
                <a:schemeClr val="dk2"/>
              </a:solidFill>
            </a:endParaRPr>
          </a:p>
          <a:p>
            <a:pPr indent="-342900" lvl="2" marL="1371600" rtl="0" algn="l">
              <a:lnSpc>
                <a:spcPct val="70000"/>
              </a:lnSpc>
              <a:spcBef>
                <a:spcPts val="450"/>
              </a:spcBef>
              <a:spcAft>
                <a:spcPts val="0"/>
              </a:spcAft>
              <a:buClr>
                <a:schemeClr val="dk2"/>
              </a:buClr>
              <a:buSzPts val="2720"/>
              <a:buChar char="•"/>
            </a:pPr>
            <a:r>
              <a:rPr lang="fr" sz="2600">
                <a:solidFill>
                  <a:srgbClr val="44546A"/>
                </a:solidFill>
              </a:rPr>
              <a:t>Forte prévalence communautaire des IST</a:t>
            </a:r>
            <a:endParaRPr sz="2600">
              <a:solidFill>
                <a:schemeClr val="dk2"/>
              </a:solidFill>
            </a:endParaRPr>
          </a:p>
          <a:p>
            <a:pPr indent="-342900" lvl="2" marL="1371600" rtl="0" algn="l">
              <a:lnSpc>
                <a:spcPct val="70000"/>
              </a:lnSpc>
              <a:spcBef>
                <a:spcPts val="450"/>
              </a:spcBef>
              <a:spcAft>
                <a:spcPts val="0"/>
              </a:spcAft>
              <a:buClr>
                <a:schemeClr val="dk2"/>
              </a:buClr>
              <a:buSzPts val="2720"/>
              <a:buChar char="•"/>
            </a:pPr>
            <a:r>
              <a:rPr lang="fr" sz="2600">
                <a:solidFill>
                  <a:srgbClr val="44546A"/>
                </a:solidFill>
              </a:rPr>
              <a:t>L’enfant/parent demande le test</a:t>
            </a:r>
            <a:endParaRPr sz="2600"/>
          </a:p>
          <a:p>
            <a:pPr indent="-342900" lvl="1" marL="342900" rtl="0" algn="l">
              <a:lnSpc>
                <a:spcPct val="70000"/>
              </a:lnSpc>
              <a:spcBef>
                <a:spcPts val="450"/>
              </a:spcBef>
              <a:spcAft>
                <a:spcPts val="0"/>
              </a:spcAft>
              <a:buClr>
                <a:schemeClr val="dk2"/>
              </a:buClr>
              <a:buSzPts val="2720"/>
              <a:buFont typeface="Arial"/>
              <a:buChar char="•"/>
            </a:pPr>
            <a:r>
              <a:rPr b="1" lang="fr" sz="2600">
                <a:solidFill>
                  <a:srgbClr val="44546A"/>
                </a:solidFill>
              </a:rPr>
              <a:t>La présence d’une infection peut être un diagnostic de viol</a:t>
            </a:r>
            <a:endParaRPr sz="2600"/>
          </a:p>
          <a:p>
            <a:pPr indent="-342900" lvl="1" marL="342900" rtl="0" algn="l">
              <a:lnSpc>
                <a:spcPct val="70000"/>
              </a:lnSpc>
              <a:spcBef>
                <a:spcPts val="450"/>
              </a:spcBef>
              <a:spcAft>
                <a:spcPts val="450"/>
              </a:spcAft>
              <a:buClr>
                <a:schemeClr val="dk2"/>
              </a:buClr>
              <a:buSzPts val="2720"/>
              <a:buFont typeface="Arial"/>
              <a:buChar char="•"/>
            </a:pPr>
            <a:r>
              <a:rPr b="1" lang="fr" sz="2600">
                <a:solidFill>
                  <a:srgbClr val="44546A"/>
                </a:solidFill>
              </a:rPr>
              <a:t>Appliquer les protocoles locaux</a:t>
            </a:r>
            <a:endParaRPr b="1" sz="2600">
              <a:solidFill>
                <a:schemeClr val="dk2"/>
              </a:solidFill>
            </a:endParaRPr>
          </a:p>
        </p:txBody>
      </p:sp>
      <p:sp>
        <p:nvSpPr>
          <p:cNvPr id="1220" name="Google Shape;1220;p155"/>
          <p:cNvSpPr txBox="1"/>
          <p:nvPr>
            <p:ph idx="12" type="sldNum"/>
          </p:nvPr>
        </p:nvSpPr>
        <p:spPr>
          <a:xfrm>
            <a:off x="6057900" y="5624514"/>
            <a:ext cx="1600200" cy="273844"/>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156"/>
          <p:cNvSpPr txBox="1"/>
          <p:nvPr>
            <p:ph type="title"/>
          </p:nvPr>
        </p:nvSpPr>
        <p:spPr>
          <a:xfrm>
            <a:off x="736600" y="300519"/>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Certificat médical</a:t>
            </a:r>
            <a:endParaRPr/>
          </a:p>
        </p:txBody>
      </p:sp>
      <p:sp>
        <p:nvSpPr>
          <p:cNvPr id="1227" name="Google Shape;1227;p156"/>
          <p:cNvSpPr txBox="1"/>
          <p:nvPr>
            <p:ph idx="1" type="body"/>
          </p:nvPr>
        </p:nvSpPr>
        <p:spPr>
          <a:xfrm>
            <a:off x="736600" y="1143000"/>
            <a:ext cx="7888840" cy="525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Exigences légales dans beaucoup de pays</a:t>
            </a:r>
            <a:endParaRPr sz="2600">
              <a:solidFill>
                <a:schemeClr val="dk2"/>
              </a:solidFill>
            </a:endParaRPr>
          </a:p>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Document médical confidentiel ; doit être gratuit</a:t>
            </a:r>
            <a:endParaRPr sz="2600">
              <a:solidFill>
                <a:schemeClr val="dk2"/>
              </a:solidFill>
            </a:endParaRPr>
          </a:p>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Constitue souvent la seule preuve matérielle disponible</a:t>
            </a:r>
            <a:endParaRPr/>
          </a:p>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Établi par un prestataire de services cliniques</a:t>
            </a:r>
            <a:endParaRPr sz="2600">
              <a:solidFill>
                <a:schemeClr val="dk2"/>
              </a:solidFill>
            </a:endParaRPr>
          </a:p>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1 exemplaire est remis au/à la patient.e, 1 exemplaire est conservé dans un fichier verrouillé dans un lieu sécurisé</a:t>
            </a:r>
            <a:endParaRPr sz="2600">
              <a:solidFill>
                <a:schemeClr val="dk2"/>
              </a:solidFill>
            </a:endParaRPr>
          </a:p>
          <a:p>
            <a:pPr indent="-228600" lvl="0" marL="228600" rtl="0" algn="l">
              <a:lnSpc>
                <a:spcPct val="9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Transmettre </a:t>
            </a:r>
            <a:r>
              <a:rPr b="0" i="1" lang="fr" sz="2600" cap="none" strike="noStrike">
                <a:solidFill>
                  <a:srgbClr val="506687"/>
                </a:solidFill>
                <a:latin typeface="Calibri"/>
                <a:ea typeface="Calibri"/>
                <a:cs typeface="Calibri"/>
                <a:sym typeface="Calibri"/>
              </a:rPr>
              <a:t>avec le consentement </a:t>
            </a:r>
            <a:r>
              <a:rPr b="0" i="0" lang="fr" sz="2600" cap="none" strike="noStrike">
                <a:solidFill>
                  <a:srgbClr val="506687"/>
                </a:solidFill>
                <a:latin typeface="Calibri"/>
                <a:ea typeface="Calibri"/>
                <a:cs typeface="Calibri"/>
                <a:sym typeface="Calibri"/>
              </a:rPr>
              <a:t>du/de la patient.e  </a:t>
            </a:r>
            <a:endParaRPr sz="2600">
              <a:solidFill>
                <a:schemeClr val="dk2"/>
              </a:solidFill>
            </a:endParaRPr>
          </a:p>
          <a:p>
            <a:pPr indent="-228600" lvl="1" marL="685800" rtl="0" algn="l">
              <a:lnSpc>
                <a:spcPct val="90000"/>
              </a:lnSpc>
              <a:spcBef>
                <a:spcPts val="600"/>
              </a:spcBef>
              <a:spcAft>
                <a:spcPts val="0"/>
              </a:spcAft>
              <a:buClr>
                <a:schemeClr val="dk2"/>
              </a:buClr>
              <a:buSzPts val="2800"/>
              <a:buChar char="•"/>
            </a:pPr>
            <a:r>
              <a:rPr b="0" i="0" lang="fr" sz="2400" cap="none" strike="noStrike">
                <a:solidFill>
                  <a:srgbClr val="506687"/>
                </a:solidFill>
                <a:latin typeface="Calibri"/>
                <a:ea typeface="Calibri"/>
                <a:cs typeface="Calibri"/>
                <a:sym typeface="Calibri"/>
              </a:rPr>
              <a:t>aux services juridiques</a:t>
            </a:r>
            <a:endParaRPr sz="2400">
              <a:solidFill>
                <a:schemeClr val="dk2"/>
              </a:solidFill>
            </a:endParaRPr>
          </a:p>
          <a:p>
            <a:pPr indent="-228600" lvl="1" marL="685800" rtl="0" algn="l">
              <a:lnSpc>
                <a:spcPct val="90000"/>
              </a:lnSpc>
              <a:spcBef>
                <a:spcPts val="600"/>
              </a:spcBef>
              <a:spcAft>
                <a:spcPts val="0"/>
              </a:spcAft>
              <a:buClr>
                <a:schemeClr val="dk2"/>
              </a:buClr>
              <a:buSzPts val="2800"/>
              <a:buChar char="•"/>
            </a:pPr>
            <a:r>
              <a:rPr b="0" i="0" lang="fr" sz="2400" cap="none" strike="noStrike">
                <a:solidFill>
                  <a:srgbClr val="506687"/>
                </a:solidFill>
                <a:latin typeface="Calibri"/>
                <a:ea typeface="Calibri"/>
                <a:cs typeface="Calibri"/>
                <a:sym typeface="Calibri"/>
              </a:rPr>
              <a:t>aux organisations dotées de mandats de protection</a:t>
            </a:r>
            <a:endParaRPr i="1" sz="2400">
              <a:solidFill>
                <a:schemeClr val="dk2"/>
              </a:solidFill>
            </a:endParaRPr>
          </a:p>
          <a:p>
            <a:pPr indent="-228600" lvl="0" marL="228600" rtl="0" algn="ctr">
              <a:lnSpc>
                <a:spcPct val="50000"/>
              </a:lnSpc>
              <a:spcBef>
                <a:spcPts val="1540"/>
              </a:spcBef>
              <a:spcAft>
                <a:spcPts val="0"/>
              </a:spcAft>
              <a:buClr>
                <a:schemeClr val="accent2"/>
              </a:buClr>
              <a:buSzPts val="2800"/>
              <a:buFont typeface="Calibri"/>
              <a:buNone/>
            </a:pPr>
            <a:r>
              <a:rPr b="1" i="1" lang="fr" sz="2600" cap="none" strike="noStrike">
                <a:solidFill>
                  <a:srgbClr val="B85231"/>
                </a:solidFill>
                <a:latin typeface="Calibri"/>
                <a:ea typeface="Calibri"/>
                <a:cs typeface="Calibri"/>
                <a:sym typeface="Calibri"/>
              </a:rPr>
              <a:t>Seule la personne survivante décide</a:t>
            </a:r>
            <a:endParaRPr b="1" sz="2600">
              <a:solidFill>
                <a:schemeClr val="accent1"/>
              </a:solidFill>
            </a:endParaRPr>
          </a:p>
          <a:p>
            <a:pPr indent="-228600" lvl="0" marL="228600" rtl="0" algn="ctr">
              <a:lnSpc>
                <a:spcPct val="50000"/>
              </a:lnSpc>
              <a:spcBef>
                <a:spcPts val="1540"/>
              </a:spcBef>
              <a:spcAft>
                <a:spcPts val="0"/>
              </a:spcAft>
              <a:buClr>
                <a:schemeClr val="accent2"/>
              </a:buClr>
              <a:buSzPts val="2800"/>
              <a:buFont typeface="Calibri"/>
              <a:buNone/>
            </a:pPr>
            <a:r>
              <a:rPr b="1" i="1" lang="fr" sz="2600" cap="none" strike="noStrike">
                <a:solidFill>
                  <a:srgbClr val="B85231"/>
                </a:solidFill>
                <a:latin typeface="Calibri"/>
                <a:ea typeface="Calibri"/>
                <a:cs typeface="Calibri"/>
                <a:sym typeface="Calibri"/>
              </a:rPr>
              <a:t>quand et où utiliser ce document !</a:t>
            </a:r>
            <a:endParaRPr b="1" sz="2600">
              <a:solidFill>
                <a:schemeClr val="accent1"/>
              </a:solidFill>
            </a:endParaRPr>
          </a:p>
        </p:txBody>
      </p:sp>
      <p:sp>
        <p:nvSpPr>
          <p:cNvPr id="1228" name="Google Shape;1228;p1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57"/>
          <p:cNvSpPr txBox="1"/>
          <p:nvPr>
            <p:ph type="title"/>
          </p:nvPr>
        </p:nvSpPr>
        <p:spPr>
          <a:xfrm>
            <a:off x="736600" y="33020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Certificat médical</a:t>
            </a:r>
            <a:endParaRPr/>
          </a:p>
        </p:txBody>
      </p:sp>
      <p:sp>
        <p:nvSpPr>
          <p:cNvPr id="1235" name="Google Shape;1235;p157"/>
          <p:cNvSpPr txBox="1"/>
          <p:nvPr>
            <p:ph idx="1" type="body"/>
          </p:nvPr>
        </p:nvSpPr>
        <p:spPr>
          <a:xfrm>
            <a:off x="736600" y="1357615"/>
            <a:ext cx="8077200" cy="464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Un certificat médical doit inclure :</a:t>
            </a:r>
            <a:endParaRPr b="1" sz="2800">
              <a:solidFill>
                <a:schemeClr val="accent1"/>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déclaration du/de la patient.e avec leurs propres mots</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Résultats de l’examen</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La nature des échantillons collectés</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Une conclusion </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Sur </a:t>
            </a:r>
            <a:r>
              <a:rPr b="0" i="0" lang="fr" sz="2800" u="sng" cap="none" strike="noStrike">
                <a:solidFill>
                  <a:srgbClr val="506687"/>
                </a:solidFill>
                <a:latin typeface="Calibri"/>
                <a:ea typeface="Calibri"/>
                <a:cs typeface="Calibri"/>
                <a:sym typeface="Calibri"/>
              </a:rPr>
              <a:t>chaque</a:t>
            </a:r>
            <a:r>
              <a:rPr b="0" i="0" lang="fr" sz="2800" cap="none" strike="noStrike">
                <a:solidFill>
                  <a:srgbClr val="506687"/>
                </a:solidFill>
                <a:latin typeface="Calibri"/>
                <a:ea typeface="Calibri"/>
                <a:cs typeface="Calibri"/>
                <a:sym typeface="Calibri"/>
              </a:rPr>
              <a:t> page le :</a:t>
            </a:r>
            <a:endParaRPr>
              <a:solidFill>
                <a:schemeClr val="dk2"/>
              </a:solidFill>
            </a:endParaRPr>
          </a:p>
          <a:p>
            <a:pPr indent="-228600" lvl="2" marL="1143000" rtl="0" algn="l">
              <a:lnSpc>
                <a:spcPct val="90000"/>
              </a:lnSpc>
              <a:spcBef>
                <a:spcPts val="500"/>
              </a:spcBef>
              <a:spcAft>
                <a:spcPts val="0"/>
              </a:spcAft>
              <a:buClr>
                <a:schemeClr val="dk2"/>
              </a:buClr>
              <a:buSzPts val="3200"/>
              <a:buChar char="•"/>
            </a:pPr>
            <a:r>
              <a:rPr b="0" i="0" lang="fr" sz="2600" cap="none" strike="noStrike">
                <a:solidFill>
                  <a:srgbClr val="506687"/>
                </a:solidFill>
                <a:latin typeface="Calibri"/>
                <a:ea typeface="Calibri"/>
                <a:cs typeface="Calibri"/>
                <a:sym typeface="Calibri"/>
              </a:rPr>
              <a:t>Nom et la signature de la personne qui effectue l’examen</a:t>
            </a:r>
            <a:endParaRPr sz="2600">
              <a:solidFill>
                <a:schemeClr val="dk2"/>
              </a:solidFill>
            </a:endParaRPr>
          </a:p>
          <a:p>
            <a:pPr indent="-228600" lvl="2" marL="1143000" rtl="0" algn="l">
              <a:lnSpc>
                <a:spcPct val="90000"/>
              </a:lnSpc>
              <a:spcBef>
                <a:spcPts val="500"/>
              </a:spcBef>
              <a:spcAft>
                <a:spcPts val="0"/>
              </a:spcAft>
              <a:buClr>
                <a:schemeClr val="dk2"/>
              </a:buClr>
              <a:buSzPts val="3200"/>
              <a:buChar char="•"/>
            </a:pPr>
            <a:r>
              <a:rPr b="0" i="0" lang="fr" sz="2600" cap="none" strike="noStrike">
                <a:solidFill>
                  <a:srgbClr val="506687"/>
                </a:solidFill>
                <a:latin typeface="Calibri"/>
                <a:ea typeface="Calibri"/>
                <a:cs typeface="Calibri"/>
                <a:sym typeface="Calibri"/>
              </a:rPr>
              <a:t>Nom du/de la patient.e</a:t>
            </a:r>
            <a:endParaRPr sz="2600">
              <a:solidFill>
                <a:schemeClr val="dk2"/>
              </a:solidFill>
            </a:endParaRPr>
          </a:p>
          <a:p>
            <a:pPr indent="-228600" lvl="2" marL="1143000" rtl="0" algn="l">
              <a:lnSpc>
                <a:spcPct val="90000"/>
              </a:lnSpc>
              <a:spcBef>
                <a:spcPts val="500"/>
              </a:spcBef>
              <a:spcAft>
                <a:spcPts val="0"/>
              </a:spcAft>
              <a:buClr>
                <a:schemeClr val="dk2"/>
              </a:buClr>
              <a:buSzPts val="3200"/>
              <a:buChar char="•"/>
            </a:pPr>
            <a:r>
              <a:rPr b="0" i="0" lang="fr" sz="2600" cap="none" strike="noStrike">
                <a:solidFill>
                  <a:srgbClr val="506687"/>
                </a:solidFill>
                <a:latin typeface="Calibri"/>
                <a:ea typeface="Calibri"/>
                <a:cs typeface="Calibri"/>
                <a:sym typeface="Calibri"/>
              </a:rPr>
              <a:t>Date et heure de l’examen </a:t>
            </a:r>
            <a:r>
              <a:rPr b="0" i="0" lang="fr" sz="2800" cap="none" strike="noStrike">
                <a:solidFill>
                  <a:srgbClr val="506687"/>
                </a:solidFill>
                <a:latin typeface="Calibri"/>
                <a:ea typeface="Calibri"/>
                <a:cs typeface="Calibri"/>
                <a:sym typeface="Calibri"/>
              </a:rPr>
              <a:t>	</a:t>
            </a:r>
            <a:endParaRPr sz="2800">
              <a:solidFill>
                <a:schemeClr val="dk2"/>
              </a:solidFill>
            </a:endParaRPr>
          </a:p>
        </p:txBody>
      </p:sp>
      <p:sp>
        <p:nvSpPr>
          <p:cNvPr id="1236" name="Google Shape;1236;p1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58"/>
          <p:cNvSpPr txBox="1"/>
          <p:nvPr>
            <p:ph type="title"/>
          </p:nvPr>
        </p:nvSpPr>
        <p:spPr>
          <a:xfrm>
            <a:off x="660400" y="699749"/>
            <a:ext cx="8280400" cy="10525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Certificat médical</a:t>
            </a:r>
            <a:endParaRPr/>
          </a:p>
        </p:txBody>
      </p:sp>
      <p:sp>
        <p:nvSpPr>
          <p:cNvPr id="1242" name="Google Shape;1242;p158"/>
          <p:cNvSpPr txBox="1"/>
          <p:nvPr>
            <p:ph idx="1" type="body"/>
          </p:nvPr>
        </p:nvSpPr>
        <p:spPr>
          <a:xfrm>
            <a:off x="763588" y="1901826"/>
            <a:ext cx="7923212" cy="45354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Remplir le certificat :</a:t>
            </a:r>
            <a:endParaRPr b="1" sz="2800">
              <a:solidFill>
                <a:schemeClr val="accent1"/>
              </a:solidFill>
            </a:endParaRPr>
          </a:p>
          <a:p>
            <a:pPr indent="-228600" lvl="1" marL="685800" rtl="0" algn="l">
              <a:lnSpc>
                <a:spcPct val="10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Le remplir avec votre propre écriture</a:t>
            </a:r>
            <a:endParaRPr>
              <a:solidFill>
                <a:schemeClr val="dk2"/>
              </a:solidFill>
            </a:endParaRPr>
          </a:p>
          <a:p>
            <a:pPr indent="-228600" lvl="1" marL="685800" rtl="0" algn="l">
              <a:lnSpc>
                <a:spcPct val="10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Écrire de manière aussi lisible que possible</a:t>
            </a:r>
            <a:endParaRPr>
              <a:solidFill>
                <a:schemeClr val="dk2"/>
              </a:solidFill>
            </a:endParaRPr>
          </a:p>
          <a:p>
            <a:pPr indent="-228600" lvl="1" marL="685800" rtl="0" algn="l">
              <a:lnSpc>
                <a:spcPct val="10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Ne pas utiliser d’abréviations </a:t>
            </a:r>
            <a:endParaRPr>
              <a:solidFill>
                <a:schemeClr val="dk2"/>
              </a:solidFill>
            </a:endParaRPr>
          </a:p>
          <a:p>
            <a:pPr indent="-228600" lvl="1" marL="685800" rtl="0" algn="l">
              <a:lnSpc>
                <a:spcPct val="10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Ne pas utiliser de mots comme viol, vierge</a:t>
            </a:r>
            <a:endParaRPr>
              <a:solidFill>
                <a:schemeClr val="dk2"/>
              </a:solidFill>
            </a:endParaRPr>
          </a:p>
          <a:p>
            <a:pPr indent="-228600" lvl="1" marL="685800" rtl="0" algn="l">
              <a:lnSpc>
                <a:spcPct val="10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Mieux le formulaire sera rempli, moins il y a de chances qu’il y ait une assignation à comparaître</a:t>
            </a:r>
            <a:endParaRPr>
              <a:solidFill>
                <a:schemeClr val="dk2"/>
              </a:solidFill>
            </a:endParaRPr>
          </a:p>
        </p:txBody>
      </p:sp>
      <p:sp>
        <p:nvSpPr>
          <p:cNvPr id="1243" name="Google Shape;1243;p158"/>
          <p:cNvSpPr/>
          <p:nvPr/>
        </p:nvSpPr>
        <p:spPr>
          <a:xfrm>
            <a:off x="2054158" y="6356350"/>
            <a:ext cx="5035684"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De : Professeur Lorna J Martin, HOD Division of Forensic Medicine, University of Cape Town</a:t>
            </a:r>
            <a:endParaRPr b="0" i="0" sz="1000" u="none" cap="none" strike="noStrike">
              <a:solidFill>
                <a:schemeClr val="dk2"/>
              </a:solidFill>
              <a:latin typeface="Calibri"/>
              <a:ea typeface="Calibri"/>
              <a:cs typeface="Calibri"/>
              <a:sym typeface="Calibri"/>
            </a:endParaRPr>
          </a:p>
        </p:txBody>
      </p:sp>
      <p:sp>
        <p:nvSpPr>
          <p:cNvPr id="1244" name="Google Shape;1244;p1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59"/>
          <p:cNvSpPr txBox="1"/>
          <p:nvPr>
            <p:ph type="title"/>
          </p:nvPr>
        </p:nvSpPr>
        <p:spPr>
          <a:xfrm>
            <a:off x="647700" y="611188"/>
            <a:ext cx="8610600" cy="9731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Certificat médical</a:t>
            </a:r>
            <a:endParaRPr/>
          </a:p>
        </p:txBody>
      </p:sp>
      <p:sp>
        <p:nvSpPr>
          <p:cNvPr id="1250" name="Google Shape;1250;p159"/>
          <p:cNvSpPr txBox="1"/>
          <p:nvPr>
            <p:ph idx="1" type="body"/>
          </p:nvPr>
        </p:nvSpPr>
        <p:spPr>
          <a:xfrm>
            <a:off x="647700" y="1268413"/>
            <a:ext cx="7634288" cy="43434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600"/>
              </a:spcBef>
              <a:spcAft>
                <a:spcPts val="0"/>
              </a:spcAft>
              <a:buClr>
                <a:schemeClr val="dk2"/>
              </a:buClr>
              <a:buSzPts val="3200"/>
              <a:buNone/>
            </a:pPr>
            <a:r>
              <a:t/>
            </a:r>
            <a:endParaRPr sz="2800" u="sng"/>
          </a:p>
          <a:p>
            <a:pPr indent="0" lvl="0" marL="0" rtl="0" algn="l">
              <a:lnSpc>
                <a:spcPct val="85000"/>
              </a:lnSpc>
              <a:spcBef>
                <a:spcPts val="1200"/>
              </a:spcBef>
              <a:spcAft>
                <a:spcPts val="0"/>
              </a:spcAft>
              <a:buClr>
                <a:schemeClr val="dk2"/>
              </a:buClr>
              <a:buSzPts val="3200"/>
              <a:buNone/>
            </a:pPr>
            <a:r>
              <a:rPr b="1" i="0" lang="fr" sz="2800" u="sng" cap="none" strike="noStrike">
                <a:solidFill>
                  <a:srgbClr val="B85231"/>
                </a:solidFill>
                <a:latin typeface="Calibri"/>
                <a:ea typeface="Calibri"/>
                <a:cs typeface="Calibri"/>
                <a:sym typeface="Calibri"/>
              </a:rPr>
              <a:t>Ne pas </a:t>
            </a:r>
            <a:r>
              <a:rPr b="1" i="0" lang="fr" sz="2800" cap="none" strike="noStrike">
                <a:solidFill>
                  <a:srgbClr val="B85231"/>
                </a:solidFill>
                <a:latin typeface="Calibri"/>
                <a:ea typeface="Calibri"/>
                <a:cs typeface="Calibri"/>
                <a:sym typeface="Calibri"/>
              </a:rPr>
              <a:t>oublier vos conclusions :</a:t>
            </a:r>
            <a:endParaRPr b="1" sz="2800">
              <a:solidFill>
                <a:schemeClr val="accent1"/>
              </a:solidFill>
            </a:endParaRPr>
          </a:p>
          <a:p>
            <a:pPr indent="-228600" lvl="1" marL="685800" rtl="0" algn="l">
              <a:lnSpc>
                <a:spcPct val="85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 Les blessures observées sont/ne sont pas conformes à l’heure et aux circonstances de l’incident »</a:t>
            </a:r>
            <a:endParaRPr>
              <a:solidFill>
                <a:schemeClr val="dk2"/>
              </a:solidFill>
            </a:endParaRPr>
          </a:p>
          <a:p>
            <a:pPr indent="-228600" lvl="1" marL="685800" rtl="0" algn="l">
              <a:lnSpc>
                <a:spcPct val="85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 Les blessures sont conformes avec l’utilisation de forces contondantes, la pénétration avec des objets tranchants… »</a:t>
            </a:r>
            <a:endParaRPr>
              <a:solidFill>
                <a:schemeClr val="dk2"/>
              </a:solidFill>
            </a:endParaRPr>
          </a:p>
          <a:p>
            <a:pPr indent="-228600" lvl="1" marL="685800" rtl="0" algn="l">
              <a:lnSpc>
                <a:spcPct val="85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 L’absence de blessure n’exclut pas la pénétration sexuelle forcée »</a:t>
            </a:r>
            <a:endParaRPr>
              <a:solidFill>
                <a:schemeClr val="dk2"/>
              </a:solidFill>
            </a:endParaRPr>
          </a:p>
        </p:txBody>
      </p:sp>
      <p:sp>
        <p:nvSpPr>
          <p:cNvPr id="1251" name="Google Shape;1251;p159"/>
          <p:cNvSpPr/>
          <p:nvPr/>
        </p:nvSpPr>
        <p:spPr>
          <a:xfrm>
            <a:off x="2054831" y="6441129"/>
            <a:ext cx="6441611" cy="5606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De : Professeur Lorna J Martin, HOD Division of Forensic Medicine, University of Cape Town</a:t>
            </a:r>
            <a:endParaRPr b="0" i="0" sz="1000" u="none" cap="none" strike="noStrike">
              <a:solidFill>
                <a:schemeClr val="dk2"/>
              </a:solidFill>
              <a:latin typeface="Calibri"/>
              <a:ea typeface="Calibri"/>
              <a:cs typeface="Calibri"/>
              <a:sym typeface="Calibri"/>
            </a:endParaRPr>
          </a:p>
        </p:txBody>
      </p:sp>
      <p:sp>
        <p:nvSpPr>
          <p:cNvPr id="1252" name="Google Shape;1252;p1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160"/>
          <p:cNvSpPr txBox="1"/>
          <p:nvPr>
            <p:ph type="title"/>
          </p:nvPr>
        </p:nvSpPr>
        <p:spPr>
          <a:xfrm>
            <a:off x="513993" y="774700"/>
            <a:ext cx="8255000" cy="83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Compte rendu des résultats médicaux</a:t>
            </a:r>
            <a:endParaRPr sz="4000"/>
          </a:p>
        </p:txBody>
      </p:sp>
      <p:sp>
        <p:nvSpPr>
          <p:cNvPr id="1259" name="Google Shape;1259;p160"/>
          <p:cNvSpPr txBox="1"/>
          <p:nvPr>
            <p:ph idx="1" type="body"/>
          </p:nvPr>
        </p:nvSpPr>
        <p:spPr>
          <a:xfrm>
            <a:off x="679093" y="1814512"/>
            <a:ext cx="7924800" cy="4724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SEULEMENT avec le consentement du/de la patient.e </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Agent de protection ou autorité locale designé.e</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Transmettre des preuves au tribunal</a:t>
            </a:r>
            <a:endParaRPr sz="2800">
              <a:solidFill>
                <a:schemeClr val="dk2"/>
              </a:solidFill>
            </a:endParaRPr>
          </a:p>
          <a:p>
            <a:pPr indent="-228600" lvl="1"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Se préparer </a:t>
            </a:r>
            <a:endParaRPr>
              <a:solidFill>
                <a:schemeClr val="dk2"/>
              </a:solidFill>
            </a:endParaRPr>
          </a:p>
          <a:p>
            <a:pPr indent="-228600" lvl="1" marL="685800" rtl="0" algn="l">
              <a:lnSpc>
                <a:spcPct val="90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Les notes claires sont le pilier du rapport</a:t>
            </a:r>
            <a:endParaRPr>
              <a:solidFill>
                <a:schemeClr val="dk2"/>
              </a:solidFill>
            </a:endParaRPr>
          </a:p>
        </p:txBody>
      </p:sp>
      <p:sp>
        <p:nvSpPr>
          <p:cNvPr id="1260" name="Google Shape;1260;p1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2"/>
          <p:cNvSpPr txBox="1"/>
          <p:nvPr/>
        </p:nvSpPr>
        <p:spPr>
          <a:xfrm>
            <a:off x="776288" y="2051070"/>
            <a:ext cx="8367712" cy="4419580"/>
          </a:xfrm>
          <a:prstGeom prst="rect">
            <a:avLst/>
          </a:prstGeom>
          <a:noFill/>
          <a:ln>
            <a:noFill/>
          </a:ln>
        </p:spPr>
        <p:txBody>
          <a:bodyPr anchorCtr="0" anchor="t" bIns="45700" lIns="91425" spcFirstLastPara="1" rIns="91425" wrap="square" tIns="45700">
            <a:noAutofit/>
          </a:bodyPr>
          <a:lstStyle/>
          <a:p>
            <a:pPr indent="-533400" lvl="1" marL="990600" marR="0" rtl="0" algn="l">
              <a:lnSpc>
                <a:spcPct val="100000"/>
              </a:lnSpc>
              <a:spcBef>
                <a:spcPts val="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Inégalité de genre, normes sociales &amp; déséquilibres de pouvoir</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Sécurité alimentaire</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Protection</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Éducation</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Eau &amp; assainissement</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Gestion des camps</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Ressources humaines</a:t>
            </a:r>
            <a:endParaRPr b="0" i="0" sz="2000" u="none" cap="none" strike="noStrike">
              <a:solidFill>
                <a:schemeClr val="dk2"/>
              </a:solidFill>
              <a:latin typeface="Calibri"/>
              <a:ea typeface="Calibri"/>
              <a:cs typeface="Calibri"/>
              <a:sym typeface="Calibri"/>
            </a:endParaRPr>
          </a:p>
          <a:p>
            <a:pPr indent="-533400" lvl="1" marL="990600" marR="0" rtl="0" algn="l">
              <a:lnSpc>
                <a:spcPct val="100000"/>
              </a:lnSpc>
              <a:spcBef>
                <a:spcPts val="800"/>
              </a:spcBef>
              <a:spcAft>
                <a:spcPts val="0"/>
              </a:spcAft>
              <a:buClr>
                <a:schemeClr val="dk2"/>
              </a:buClr>
              <a:buSzPts val="2000"/>
              <a:buFont typeface="Noto Sans Symbols"/>
              <a:buChar char="❑"/>
            </a:pPr>
            <a:r>
              <a:rPr b="1" i="0" lang="fr" sz="2000" u="none" cap="none" strike="noStrike">
                <a:solidFill>
                  <a:srgbClr val="506687"/>
                </a:solidFill>
                <a:latin typeface="Calibri"/>
                <a:ea typeface="Calibri"/>
                <a:cs typeface="Calibri"/>
                <a:sym typeface="Calibri"/>
              </a:rPr>
              <a:t>Santé</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Communauté</a:t>
            </a:r>
            <a:endParaRPr b="0" i="0" sz="14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fr" sz="2000" u="none" cap="none" strike="noStrike">
                <a:solidFill>
                  <a:srgbClr val="506687"/>
                </a:solidFill>
                <a:latin typeface="Calibri"/>
                <a:ea typeface="Calibri"/>
                <a:cs typeface="Calibri"/>
                <a:sym typeface="Calibri"/>
              </a:rPr>
              <a:t>Distribution de produits non alimentaires</a:t>
            </a:r>
            <a:endParaRPr b="0" i="0" sz="1400" u="none" cap="none" strike="noStrike">
              <a:solidFill>
                <a:srgbClr val="000000"/>
              </a:solidFill>
              <a:latin typeface="Arial"/>
              <a:ea typeface="Arial"/>
              <a:cs typeface="Arial"/>
              <a:sym typeface="Arial"/>
            </a:endParaRPr>
          </a:p>
        </p:txBody>
      </p:sp>
      <p:sp>
        <p:nvSpPr>
          <p:cNvPr id="367" name="Google Shape;367;p62"/>
          <p:cNvSpPr txBox="1"/>
          <p:nvPr>
            <p:ph type="title"/>
          </p:nvPr>
        </p:nvSpPr>
        <p:spPr>
          <a:xfrm>
            <a:off x="507178" y="158242"/>
            <a:ext cx="7772400" cy="926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i="0" lang="fr" sz="3600" cap="none" strike="noStrike">
                <a:solidFill>
                  <a:srgbClr val="506687"/>
                </a:solidFill>
                <a:latin typeface="Calibri"/>
                <a:ea typeface="Calibri"/>
                <a:cs typeface="Calibri"/>
                <a:sym typeface="Calibri"/>
              </a:rPr>
              <a:t>Prévention</a:t>
            </a:r>
            <a:endParaRPr/>
          </a:p>
        </p:txBody>
      </p:sp>
      <p:sp>
        <p:nvSpPr>
          <p:cNvPr id="368" name="Google Shape;368;p62"/>
          <p:cNvSpPr txBox="1"/>
          <p:nvPr>
            <p:ph idx="1" type="body"/>
          </p:nvPr>
        </p:nvSpPr>
        <p:spPr>
          <a:xfrm>
            <a:off x="4685479" y="3799268"/>
            <a:ext cx="4293422" cy="185455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57070"/>
              </a:buClr>
              <a:buSzPts val="2400"/>
              <a:buNone/>
            </a:pPr>
            <a:r>
              <a:rPr b="0" i="0" lang="fr" sz="2400" cap="none" strike="noStrike">
                <a:solidFill>
                  <a:srgbClr val="B85231"/>
                </a:solidFill>
                <a:latin typeface="Calibri"/>
                <a:ea typeface="Calibri"/>
                <a:cs typeface="Calibri"/>
                <a:sym typeface="Calibri"/>
              </a:rPr>
              <a:t>Pour définir une réponse adaptée à la violence sexuelle, vous devez comprendre les </a:t>
            </a:r>
            <a:r>
              <a:rPr b="0" i="0" lang="fr" sz="2400" u="sng" cap="none" strike="noStrike">
                <a:solidFill>
                  <a:srgbClr val="B85231"/>
                </a:solidFill>
                <a:latin typeface="Calibri"/>
                <a:ea typeface="Calibri"/>
                <a:cs typeface="Calibri"/>
                <a:sym typeface="Calibri"/>
              </a:rPr>
              <a:t>conséquences éventuelles</a:t>
            </a:r>
            <a:r>
              <a:rPr b="0" i="0" lang="fr" sz="2400" cap="none" strike="noStrike">
                <a:solidFill>
                  <a:srgbClr val="B85231"/>
                </a:solidFill>
                <a:latin typeface="Calibri"/>
                <a:ea typeface="Calibri"/>
                <a:cs typeface="Calibri"/>
                <a:sym typeface="Calibri"/>
              </a:rPr>
              <a:t> de la violence sexuelle </a:t>
            </a:r>
            <a:endParaRPr>
              <a:solidFill>
                <a:schemeClr val="accent1"/>
              </a:solidFill>
            </a:endParaRPr>
          </a:p>
        </p:txBody>
      </p:sp>
      <p:sp>
        <p:nvSpPr>
          <p:cNvPr id="369" name="Google Shape;369;p62"/>
          <p:cNvSpPr txBox="1"/>
          <p:nvPr/>
        </p:nvSpPr>
        <p:spPr>
          <a:xfrm>
            <a:off x="4469797" y="3036413"/>
            <a:ext cx="4534941" cy="995471"/>
          </a:xfrm>
          <a:prstGeom prst="rect">
            <a:avLst/>
          </a:prstGeom>
          <a:noFill/>
          <a:ln>
            <a:noFill/>
          </a:ln>
        </p:spPr>
        <p:txBody>
          <a:bodyPr anchorCtr="0" anchor="ctr" bIns="45700" lIns="91425" spcFirstLastPara="1" rIns="91425" wrap="square" tIns="45700">
            <a:noAutofit/>
          </a:bodyPr>
          <a:lstStyle/>
          <a:p>
            <a:pPr indent="0" lvl="0" marL="169863" marR="0" rtl="0" algn="l">
              <a:lnSpc>
                <a:spcPct val="100000"/>
              </a:lnSpc>
              <a:spcBef>
                <a:spcPts val="0"/>
              </a:spcBef>
              <a:spcAft>
                <a:spcPts val="0"/>
              </a:spcAft>
              <a:buClr>
                <a:schemeClr val="accent2"/>
              </a:buClr>
              <a:buSzPts val="3200"/>
              <a:buFont typeface="Calibri"/>
              <a:buNone/>
            </a:pPr>
            <a:r>
              <a:rPr b="1" i="0" lang="fr" sz="3600" u="none" cap="none" strike="noStrike">
                <a:solidFill>
                  <a:srgbClr val="B85231"/>
                </a:solidFill>
                <a:latin typeface="Calibri"/>
                <a:ea typeface="Calibri"/>
                <a:cs typeface="Calibri"/>
                <a:sym typeface="Calibri"/>
              </a:rPr>
              <a:t>Intervention</a:t>
            </a:r>
            <a:endParaRPr b="0" i="0" sz="3600" u="none" cap="none" strike="noStrike">
              <a:solidFill>
                <a:schemeClr val="accent1"/>
              </a:solidFill>
              <a:latin typeface="Arial"/>
              <a:ea typeface="Arial"/>
              <a:cs typeface="Arial"/>
              <a:sym typeface="Arial"/>
            </a:endParaRPr>
          </a:p>
        </p:txBody>
      </p:sp>
      <p:sp>
        <p:nvSpPr>
          <p:cNvPr id="370" name="Google Shape;370;p62"/>
          <p:cNvSpPr txBox="1"/>
          <p:nvPr/>
        </p:nvSpPr>
        <p:spPr>
          <a:xfrm>
            <a:off x="507178" y="951427"/>
            <a:ext cx="8367712" cy="10996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fr" sz="2400" u="none" cap="none" strike="noStrike">
                <a:solidFill>
                  <a:srgbClr val="506687"/>
                </a:solidFill>
                <a:latin typeface="Calibri"/>
                <a:ea typeface="Calibri"/>
                <a:cs typeface="Calibri"/>
                <a:sym typeface="Calibri"/>
              </a:rPr>
              <a:t>Pour prévenir la violence sexuelle, vous devez aborder les </a:t>
            </a:r>
            <a:r>
              <a:rPr b="0" i="0" lang="fr" sz="2400" u="sng" cap="none" strike="noStrike">
                <a:solidFill>
                  <a:srgbClr val="506687"/>
                </a:solidFill>
                <a:latin typeface="Calibri"/>
                <a:ea typeface="Calibri"/>
                <a:cs typeface="Calibri"/>
                <a:sym typeface="Calibri"/>
              </a:rPr>
              <a:t>causes profondes </a:t>
            </a:r>
            <a:r>
              <a:rPr b="0" i="0" lang="fr" sz="2400" u="none" cap="none" strike="noStrike">
                <a:solidFill>
                  <a:srgbClr val="506687"/>
                </a:solidFill>
                <a:latin typeface="Calibri"/>
                <a:ea typeface="Calibri"/>
                <a:cs typeface="Calibri"/>
                <a:sym typeface="Calibri"/>
              </a:rPr>
              <a:t>et </a:t>
            </a:r>
            <a:r>
              <a:rPr b="0" i="0" lang="fr" sz="2400" u="sng" cap="none" strike="noStrike">
                <a:solidFill>
                  <a:srgbClr val="506687"/>
                </a:solidFill>
                <a:latin typeface="Calibri"/>
                <a:ea typeface="Calibri"/>
                <a:cs typeface="Calibri"/>
                <a:sym typeface="Calibri"/>
              </a:rPr>
              <a:t>les facteurs contributifs </a:t>
            </a:r>
            <a:r>
              <a:rPr b="0" i="0" lang="fr" sz="2400" u="none" cap="none" strike="noStrike">
                <a:solidFill>
                  <a:srgbClr val="506687"/>
                </a:solidFill>
                <a:latin typeface="Calibri"/>
                <a:ea typeface="Calibri"/>
                <a:cs typeface="Calibri"/>
                <a:sym typeface="Calibri"/>
              </a:rPr>
              <a:t> qui exposent les personnes à des risques dans tous les secteurs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9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161"/>
          <p:cNvSpPr txBox="1"/>
          <p:nvPr>
            <p:ph idx="4294967295" type="ctrTitle"/>
          </p:nvPr>
        </p:nvSpPr>
        <p:spPr>
          <a:xfrm>
            <a:off x="685800" y="335694"/>
            <a:ext cx="7772400" cy="21875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3509"/>
              <a:buFont typeface="Calibri"/>
              <a:buNone/>
            </a:pPr>
            <a:br>
              <a:rPr b="1" i="0" lang="fr" sz="3509" u="none" cap="none" strike="noStrike">
                <a:solidFill>
                  <a:schemeClr val="dk2"/>
                </a:solidFill>
                <a:latin typeface="Calibri"/>
                <a:ea typeface="Calibri"/>
                <a:cs typeface="Calibri"/>
                <a:sym typeface="Calibri"/>
              </a:rPr>
            </a:br>
            <a:br>
              <a:rPr b="1" i="0" lang="fr" sz="3509" u="none" cap="none" strike="noStrike">
                <a:solidFill>
                  <a:schemeClr val="dk2"/>
                </a:solidFill>
                <a:latin typeface="Calibri"/>
                <a:ea typeface="Calibri"/>
                <a:cs typeface="Calibri"/>
                <a:sym typeface="Calibri"/>
              </a:rPr>
            </a:br>
            <a:r>
              <a:rPr b="1" i="0" lang="fr" sz="4400" u="none" cap="none" strike="noStrike">
                <a:solidFill>
                  <a:srgbClr val="506687"/>
                </a:solidFill>
                <a:latin typeface="Calibri"/>
                <a:ea typeface="Calibri"/>
                <a:cs typeface="Calibri"/>
                <a:sym typeface="Calibri"/>
              </a:rPr>
              <a:t>UNITÉ 5: </a:t>
            </a:r>
            <a:r>
              <a:rPr b="1" i="0" lang="fr" sz="4400" u="none" cap="none" strike="noStrike">
                <a:solidFill>
                  <a:srgbClr val="B85231"/>
                </a:solidFill>
                <a:latin typeface="Calibri"/>
                <a:ea typeface="Calibri"/>
                <a:cs typeface="Calibri"/>
                <a:sym typeface="Calibri"/>
              </a:rPr>
              <a:t>TRAITEMENT ET CONSEILS CONNEXES BIENVEILLANTS, CONFIDENTIELS</a:t>
            </a:r>
            <a:br>
              <a:rPr b="1" i="0" lang="fr" sz="3509" u="none" cap="none" strike="noStrike">
                <a:solidFill>
                  <a:schemeClr val="dk2"/>
                </a:solidFill>
                <a:latin typeface="Calibri"/>
                <a:ea typeface="Calibri"/>
                <a:cs typeface="Calibri"/>
                <a:sym typeface="Calibri"/>
              </a:rPr>
            </a:br>
            <a:br>
              <a:rPr b="1" i="0" lang="fr" sz="3509" u="none" cap="none" strike="noStrike">
                <a:solidFill>
                  <a:schemeClr val="dk2"/>
                </a:solidFill>
                <a:latin typeface="Calibri"/>
                <a:ea typeface="Calibri"/>
                <a:cs typeface="Calibri"/>
                <a:sym typeface="Calibri"/>
              </a:rPr>
            </a:br>
            <a:br>
              <a:rPr b="1" i="0" lang="fr" sz="2880" u="none" cap="none" strike="noStrike">
                <a:solidFill>
                  <a:schemeClr val="dk2"/>
                </a:solidFill>
                <a:latin typeface="Calibri"/>
                <a:ea typeface="Calibri"/>
                <a:cs typeface="Calibri"/>
                <a:sym typeface="Calibri"/>
              </a:rPr>
            </a:br>
            <a:endParaRPr b="1" i="1" sz="2880" u="none" cap="none" strike="noStrike">
              <a:solidFill>
                <a:schemeClr val="dk2"/>
              </a:solidFill>
              <a:latin typeface="Calibri"/>
              <a:ea typeface="Calibri"/>
              <a:cs typeface="Calibri"/>
              <a:sym typeface="Calibri"/>
            </a:endParaRPr>
          </a:p>
        </p:txBody>
      </p:sp>
      <p:pic>
        <p:nvPicPr>
          <p:cNvPr descr="Picture of a man talking to a humanitarian worker in a vest. " id="1267" name="Google Shape;1267;p161"/>
          <p:cNvPicPr preferRelativeResize="0"/>
          <p:nvPr/>
        </p:nvPicPr>
        <p:blipFill rotWithShape="1">
          <a:blip r:embed="rId3">
            <a:alphaModFix/>
          </a:blip>
          <a:srcRect b="24512" l="26920" r="26613" t="19693"/>
          <a:stretch/>
        </p:blipFill>
        <p:spPr>
          <a:xfrm>
            <a:off x="2447778" y="2421525"/>
            <a:ext cx="4248443" cy="3826413"/>
          </a:xfrm>
          <a:prstGeom prst="rect">
            <a:avLst/>
          </a:prstGeom>
          <a:noFill/>
          <a:ln>
            <a:noFill/>
          </a:ln>
        </p:spPr>
      </p:pic>
      <p:pic>
        <p:nvPicPr>
          <p:cNvPr descr="Logo, JHPIEGO" id="1268" name="Google Shape;1268;p161"/>
          <p:cNvPicPr preferRelativeResize="0"/>
          <p:nvPr/>
        </p:nvPicPr>
        <p:blipFill rotWithShape="1">
          <a:blip r:embed="rId4">
            <a:alphaModFix/>
          </a:blip>
          <a:srcRect b="0" l="0" r="0" t="0"/>
          <a:stretch/>
        </p:blipFill>
        <p:spPr>
          <a:xfrm>
            <a:off x="7681872" y="5616697"/>
            <a:ext cx="1066573" cy="905609"/>
          </a:xfrm>
          <a:prstGeom prst="rect">
            <a:avLst/>
          </a:prstGeom>
          <a:noFill/>
          <a:ln>
            <a:noFill/>
          </a:ln>
        </p:spPr>
      </p:pic>
      <p:sp>
        <p:nvSpPr>
          <p:cNvPr id="1269" name="Google Shape;1269;p1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112</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62"/>
          <p:cNvSpPr txBox="1"/>
          <p:nvPr>
            <p:ph type="title"/>
          </p:nvPr>
        </p:nvSpPr>
        <p:spPr>
          <a:xfrm>
            <a:off x="255494" y="221131"/>
            <a:ext cx="5053106" cy="8815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5</a:t>
            </a:r>
            <a:endParaRPr/>
          </a:p>
        </p:txBody>
      </p:sp>
      <p:sp>
        <p:nvSpPr>
          <p:cNvPr id="1276" name="Google Shape;1276;p162"/>
          <p:cNvSpPr txBox="1"/>
          <p:nvPr>
            <p:ph idx="1" type="body"/>
          </p:nvPr>
        </p:nvSpPr>
        <p:spPr>
          <a:xfrm>
            <a:off x="712694" y="1102659"/>
            <a:ext cx="8310282" cy="500604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0500"/>
              </a:lnSpc>
              <a:spcBef>
                <a:spcPts val="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Offrir un traitement approprié pour les personnes survivantes adultes et enfants de violence sexuelle, notamment :</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La contraception d'urgence</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Les tests de grossesse, les informations sur les options en matière de grossesse et les soins liés à l'avortement sans risques, dans les limites prévues par la loi</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Le traitement présomptif des IST</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La prophylaxie post-exposition (PPE) pour prévenir la transmission du VIH</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La prévention de l'hépatite B et du papillomavirus humain (VPH)</a:t>
            </a:r>
            <a:endParaRPr sz="2400">
              <a:solidFill>
                <a:schemeClr val="dk2"/>
              </a:solidFill>
            </a:endParaRPr>
          </a:p>
          <a:p>
            <a:pPr indent="-228600" lvl="1" marL="685800" rtl="0" algn="l">
              <a:lnSpc>
                <a:spcPct val="110500"/>
              </a:lnSpc>
              <a:spcBef>
                <a:spcPts val="0"/>
              </a:spcBef>
              <a:spcAft>
                <a:spcPts val="0"/>
              </a:spcAft>
              <a:buClr>
                <a:schemeClr val="dk2"/>
              </a:buClr>
              <a:buSzPts val="2405"/>
              <a:buChar char="•"/>
            </a:pPr>
            <a:r>
              <a:rPr b="0" i="0" lang="fr" sz="2400" cap="none" strike="noStrike">
                <a:solidFill>
                  <a:srgbClr val="506687"/>
                </a:solidFill>
                <a:latin typeface="Calibri"/>
                <a:ea typeface="Calibri"/>
                <a:cs typeface="Calibri"/>
                <a:sym typeface="Calibri"/>
              </a:rPr>
              <a:t>Le traitement des blessures et la prévention du tétanos</a:t>
            </a:r>
            <a:endParaRPr sz="2400">
              <a:solidFill>
                <a:schemeClr val="dk2"/>
              </a:solidFill>
            </a:endParaRPr>
          </a:p>
          <a:p>
            <a:pPr indent="-342900" lvl="0" marL="342900" marR="0" rtl="0" algn="l">
              <a:lnSpc>
                <a:spcPct val="110500"/>
              </a:lnSpc>
              <a:spcBef>
                <a:spcPts val="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Faire la démonstration de conseils de soutien, précis prodigués aux personnes survivantes</a:t>
            </a:r>
            <a:endParaRPr sz="2400">
              <a:solidFill>
                <a:schemeClr val="dk2"/>
              </a:solidFill>
            </a:endParaRPr>
          </a:p>
          <a:p>
            <a:pPr indent="-40640" lvl="1" marL="685800" rtl="0" algn="l">
              <a:lnSpc>
                <a:spcPct val="110500"/>
              </a:lnSpc>
              <a:spcBef>
                <a:spcPts val="0"/>
              </a:spcBef>
              <a:spcAft>
                <a:spcPts val="0"/>
              </a:spcAft>
              <a:buClr>
                <a:schemeClr val="dk2"/>
              </a:buClr>
              <a:buSzPts val="2960"/>
              <a:buNone/>
            </a:pPr>
            <a:r>
              <a:t/>
            </a:r>
            <a:endParaRPr b="0" sz="2400">
              <a:latin typeface="Calibri"/>
              <a:ea typeface="Calibri"/>
              <a:cs typeface="Calibri"/>
              <a:sym typeface="Calibri"/>
            </a:endParaRPr>
          </a:p>
        </p:txBody>
      </p:sp>
      <p:sp>
        <p:nvSpPr>
          <p:cNvPr id="1277" name="Google Shape;1277;p1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63"/>
          <p:cNvSpPr txBox="1"/>
          <p:nvPr>
            <p:ph type="title"/>
          </p:nvPr>
        </p:nvSpPr>
        <p:spPr>
          <a:xfrm>
            <a:off x="884433" y="492161"/>
            <a:ext cx="8153400" cy="6285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Soins cliniques</a:t>
            </a:r>
            <a:endParaRPr/>
          </a:p>
        </p:txBody>
      </p:sp>
      <p:sp>
        <p:nvSpPr>
          <p:cNvPr id="1284" name="Google Shape;1284;p163"/>
          <p:cNvSpPr txBox="1"/>
          <p:nvPr>
            <p:ph idx="1" type="body"/>
          </p:nvPr>
        </p:nvSpPr>
        <p:spPr>
          <a:xfrm>
            <a:off x="884433" y="1282700"/>
            <a:ext cx="7929367" cy="4597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ED7D31"/>
              </a:buClr>
              <a:buSzPts val="2035"/>
              <a:buNone/>
            </a:pPr>
            <a:r>
              <a:rPr b="0" i="0" lang="fr" sz="2200" cap="none" strike="noStrike">
                <a:solidFill>
                  <a:srgbClr val="506687"/>
                </a:solidFill>
                <a:latin typeface="Calibri"/>
                <a:ea typeface="Calibri"/>
                <a:cs typeface="Calibri"/>
                <a:sym typeface="Calibri"/>
              </a:rPr>
              <a:t>Se préparer à offrir des soins cliniques</a:t>
            </a:r>
            <a:endParaRPr sz="2200">
              <a:solidFill>
                <a:schemeClr val="dk2"/>
              </a:solidFill>
            </a:endParaRPr>
          </a:p>
          <a:p>
            <a:pPr indent="0" lvl="0" marL="0" rtl="0" algn="l">
              <a:lnSpc>
                <a:spcPct val="80000"/>
              </a:lnSpc>
              <a:spcBef>
                <a:spcPts val="1000"/>
              </a:spcBef>
              <a:spcAft>
                <a:spcPts val="0"/>
              </a:spcAft>
              <a:buClr>
                <a:srgbClr val="ED7D31"/>
              </a:buClr>
              <a:buSzPts val="2035"/>
              <a:buNone/>
            </a:pPr>
            <a:r>
              <a:rPr b="0" i="0" lang="fr" sz="2200" cap="none" strike="noStrike">
                <a:solidFill>
                  <a:srgbClr val="506687"/>
                </a:solidFill>
                <a:latin typeface="Calibri"/>
                <a:ea typeface="Calibri"/>
                <a:cs typeface="Calibri"/>
                <a:sym typeface="Calibri"/>
              </a:rPr>
              <a:t>Identification des personnes survivantes</a:t>
            </a:r>
            <a:endParaRPr sz="2200">
              <a:solidFill>
                <a:schemeClr val="dk2"/>
              </a:solidFill>
            </a:endParaRPr>
          </a:p>
          <a:p>
            <a:pPr indent="0" lvl="0" marL="0" rtl="0" algn="l">
              <a:lnSpc>
                <a:spcPct val="80000"/>
              </a:lnSpc>
              <a:spcBef>
                <a:spcPts val="1000"/>
              </a:spcBef>
              <a:spcAft>
                <a:spcPts val="0"/>
              </a:spcAft>
              <a:buClr>
                <a:schemeClr val="accent2"/>
              </a:buClr>
              <a:buSzPts val="2035"/>
              <a:buNone/>
            </a:pPr>
            <a:r>
              <a:rPr b="0" i="0" lang="fr" sz="2200" cap="none" strike="noStrike">
                <a:solidFill>
                  <a:srgbClr val="506687"/>
                </a:solidFill>
                <a:latin typeface="Calibri"/>
                <a:ea typeface="Calibri"/>
                <a:cs typeface="Calibri"/>
                <a:sym typeface="Calibri"/>
              </a:rPr>
              <a:t>Prise en charge clinique des personnes survivantes :</a:t>
            </a:r>
            <a:endParaRPr/>
          </a:p>
          <a:p>
            <a:pPr indent="-342900" lvl="0" marL="342900" rtl="0" algn="l">
              <a:lnSpc>
                <a:spcPct val="80000"/>
              </a:lnSpc>
              <a:spcBef>
                <a:spcPts val="1000"/>
              </a:spcBef>
              <a:spcAft>
                <a:spcPts val="0"/>
              </a:spcAft>
              <a:buClr>
                <a:schemeClr val="accent2"/>
              </a:buClr>
              <a:buSzPts val="2035"/>
              <a:buChar char="•"/>
            </a:pPr>
            <a:r>
              <a:rPr b="0" i="0" lang="fr" sz="2200" cap="none" strike="noStrike">
                <a:solidFill>
                  <a:srgbClr val="B85231"/>
                </a:solidFill>
                <a:latin typeface="Calibri"/>
                <a:ea typeface="Calibri"/>
                <a:cs typeface="Calibri"/>
                <a:sym typeface="Calibri"/>
              </a:rPr>
              <a:t>Étape 1—Apporter un soutien de première ligne (</a:t>
            </a:r>
            <a:r>
              <a:rPr lang="fr" sz="2200">
                <a:solidFill>
                  <a:srgbClr val="B85231"/>
                </a:solidFill>
              </a:rPr>
              <a:t>VIVRE</a:t>
            </a:r>
            <a:r>
              <a:rPr b="0" i="0" lang="fr" sz="2200" cap="none" strike="noStrike">
                <a:solidFill>
                  <a:srgbClr val="B85231"/>
                </a:solidFill>
                <a:latin typeface="Calibri"/>
                <a:ea typeface="Calibri"/>
                <a:cs typeface="Calibri"/>
                <a:sym typeface="Calibri"/>
              </a:rPr>
              <a:t>, Partie 1)</a:t>
            </a:r>
            <a:endParaRPr>
              <a:solidFill>
                <a:schemeClr val="accent1"/>
              </a:solidFill>
            </a:endParaRPr>
          </a:p>
          <a:p>
            <a:pPr indent="-342900" lvl="0" marL="342900" rtl="0" algn="l">
              <a:lnSpc>
                <a:spcPct val="80000"/>
              </a:lnSpc>
              <a:spcBef>
                <a:spcPts val="1000"/>
              </a:spcBef>
              <a:spcAft>
                <a:spcPts val="0"/>
              </a:spcAft>
              <a:buClr>
                <a:schemeClr val="accent2"/>
              </a:buClr>
              <a:buSzPts val="2035"/>
              <a:buChar char="•"/>
            </a:pPr>
            <a:r>
              <a:rPr b="0" i="0" lang="fr" sz="2200" cap="none" strike="noStrike">
                <a:solidFill>
                  <a:srgbClr val="B85231"/>
                </a:solidFill>
                <a:latin typeface="Calibri"/>
                <a:ea typeface="Calibri"/>
                <a:cs typeface="Calibri"/>
                <a:sym typeface="Calibri"/>
              </a:rPr>
              <a:t>Étape 2—Obtenir le consentement éclairé</a:t>
            </a:r>
            <a:endParaRPr>
              <a:solidFill>
                <a:schemeClr val="accent1"/>
              </a:solidFill>
            </a:endParaRPr>
          </a:p>
          <a:p>
            <a:pPr indent="-342900" lvl="0" marL="342900" rtl="0" algn="l">
              <a:lnSpc>
                <a:spcPct val="80000"/>
              </a:lnSpc>
              <a:spcBef>
                <a:spcPts val="1000"/>
              </a:spcBef>
              <a:spcAft>
                <a:spcPts val="0"/>
              </a:spcAft>
              <a:buClr>
                <a:schemeClr val="accent2"/>
              </a:buClr>
              <a:buSzPts val="2035"/>
              <a:buChar char="•"/>
            </a:pPr>
            <a:r>
              <a:rPr b="0" i="0" lang="fr" sz="2200" cap="none" strike="noStrike">
                <a:solidFill>
                  <a:srgbClr val="B85231"/>
                </a:solidFill>
                <a:latin typeface="Calibri"/>
                <a:ea typeface="Calibri"/>
                <a:cs typeface="Calibri"/>
                <a:sym typeface="Calibri"/>
              </a:rPr>
              <a:t>Étape 3—Noter l’historique</a:t>
            </a:r>
            <a:endParaRPr>
              <a:solidFill>
                <a:schemeClr val="accent1"/>
              </a:solidFill>
            </a:endParaRPr>
          </a:p>
          <a:p>
            <a:pPr indent="-342900" lvl="0" marL="342900" rtl="0" algn="l">
              <a:lnSpc>
                <a:spcPct val="80000"/>
              </a:lnSpc>
              <a:spcBef>
                <a:spcPts val="1000"/>
              </a:spcBef>
              <a:spcAft>
                <a:spcPts val="0"/>
              </a:spcAft>
              <a:buClr>
                <a:schemeClr val="accent2"/>
              </a:buClr>
              <a:buSzPts val="2035"/>
              <a:buChar char="•"/>
            </a:pPr>
            <a:r>
              <a:rPr b="0" i="0" lang="fr" sz="2200" cap="none" strike="noStrike">
                <a:solidFill>
                  <a:srgbClr val="B85231"/>
                </a:solidFill>
                <a:latin typeface="Calibri"/>
                <a:ea typeface="Calibri"/>
                <a:cs typeface="Calibri"/>
                <a:sym typeface="Calibri"/>
              </a:rPr>
              <a:t>Étape 4—Procéder à l’examen physique</a:t>
            </a:r>
            <a:endParaRPr>
              <a:solidFill>
                <a:schemeClr val="accent1"/>
              </a:solidFill>
            </a:endParaRPr>
          </a:p>
          <a:p>
            <a:pPr indent="-342900" lvl="0" marL="342900" rtl="0" algn="l">
              <a:lnSpc>
                <a:spcPct val="80000"/>
              </a:lnSpc>
              <a:spcBef>
                <a:spcPts val="1000"/>
              </a:spcBef>
              <a:spcAft>
                <a:spcPts val="0"/>
              </a:spcAft>
              <a:buClr>
                <a:schemeClr val="accent2"/>
              </a:buClr>
              <a:buSzPts val="2035"/>
              <a:buChar char="•"/>
            </a:pPr>
            <a:r>
              <a:rPr b="1" i="0" lang="fr" sz="2200" cap="none" strike="noStrike">
                <a:solidFill>
                  <a:srgbClr val="B85231"/>
                </a:solidFill>
                <a:latin typeface="Calibri"/>
                <a:ea typeface="Calibri"/>
                <a:cs typeface="Calibri"/>
                <a:sym typeface="Calibri"/>
              </a:rPr>
              <a:t>Étape 5—Administrer un traitement</a:t>
            </a:r>
            <a:endParaRPr b="1" sz="2200">
              <a:solidFill>
                <a:schemeClr val="accent1"/>
              </a:solidFill>
            </a:endParaRPr>
          </a:p>
          <a:p>
            <a:pPr indent="-228600" lvl="0" marL="228600" rtl="0" algn="l">
              <a:lnSpc>
                <a:spcPct val="80000"/>
              </a:lnSpc>
              <a:spcBef>
                <a:spcPts val="1000"/>
              </a:spcBef>
              <a:spcAft>
                <a:spcPts val="0"/>
              </a:spcAft>
              <a:buClr>
                <a:srgbClr val="44546A"/>
              </a:buClr>
              <a:buSzPts val="2035"/>
              <a:buChar char="•"/>
            </a:pPr>
            <a:r>
              <a:rPr b="0" i="0" lang="fr" sz="2200" cap="none" strike="noStrike">
                <a:solidFill>
                  <a:srgbClr val="B85231"/>
                </a:solidFill>
                <a:latin typeface="Calibri"/>
                <a:ea typeface="Calibri"/>
                <a:cs typeface="Calibri"/>
                <a:sym typeface="Calibri"/>
              </a:rPr>
              <a:t>Étape 6 — Améliorer la sécurité et orienter pour un soutien (</a:t>
            </a:r>
            <a:r>
              <a:rPr lang="fr" sz="2200">
                <a:solidFill>
                  <a:srgbClr val="B85231"/>
                </a:solidFill>
              </a:rPr>
              <a:t>VIVRE</a:t>
            </a:r>
            <a:r>
              <a:rPr b="0" i="0" lang="fr" sz="2200" cap="none" strike="noStrike">
                <a:solidFill>
                  <a:srgbClr val="B85231"/>
                </a:solidFill>
                <a:latin typeface="Calibri"/>
                <a:ea typeface="Calibri"/>
                <a:cs typeface="Calibri"/>
                <a:sym typeface="Calibri"/>
              </a:rPr>
              <a:t>, Partie 2)</a:t>
            </a:r>
            <a:endParaRPr sz="2200">
              <a:solidFill>
                <a:schemeClr val="accent1"/>
              </a:solidFill>
            </a:endParaRPr>
          </a:p>
          <a:p>
            <a:pPr indent="-228600" lvl="0" marL="228600" rtl="0" algn="l">
              <a:lnSpc>
                <a:spcPct val="80000"/>
              </a:lnSpc>
              <a:spcBef>
                <a:spcPts val="1000"/>
              </a:spcBef>
              <a:spcAft>
                <a:spcPts val="0"/>
              </a:spcAft>
              <a:buClr>
                <a:srgbClr val="44546A"/>
              </a:buClr>
              <a:buSzPts val="2035"/>
              <a:buChar char="•"/>
            </a:pPr>
            <a:r>
              <a:rPr b="0" i="0" lang="fr" sz="2200" cap="none" strike="noStrike">
                <a:solidFill>
                  <a:srgbClr val="B85231"/>
                </a:solidFill>
                <a:latin typeface="Calibri"/>
                <a:ea typeface="Calibri"/>
                <a:cs typeface="Calibri"/>
                <a:sym typeface="Calibri"/>
              </a:rPr>
              <a:t>Étape 7—Évaluer la santé mentale et le soutien psychosocial</a:t>
            </a:r>
            <a:endParaRPr sz="2200">
              <a:solidFill>
                <a:schemeClr val="accent1"/>
              </a:solidFill>
            </a:endParaRPr>
          </a:p>
          <a:p>
            <a:pPr indent="-228600" lvl="0" marL="228600" rtl="0" algn="l">
              <a:lnSpc>
                <a:spcPct val="80000"/>
              </a:lnSpc>
              <a:spcBef>
                <a:spcPts val="1000"/>
              </a:spcBef>
              <a:spcAft>
                <a:spcPts val="0"/>
              </a:spcAft>
              <a:buClr>
                <a:srgbClr val="44546A"/>
              </a:buClr>
              <a:buSzPts val="2035"/>
              <a:buChar char="•"/>
            </a:pPr>
            <a:r>
              <a:rPr b="0" i="0" lang="fr" sz="2200" cap="none" strike="noStrike">
                <a:solidFill>
                  <a:srgbClr val="B85231"/>
                </a:solidFill>
                <a:latin typeface="Calibri"/>
                <a:ea typeface="Calibri"/>
                <a:cs typeface="Calibri"/>
                <a:sym typeface="Calibri"/>
              </a:rPr>
              <a:t>Étape 8—Fournir des soins de suivi</a:t>
            </a:r>
            <a:endParaRPr sz="2200">
              <a:solidFill>
                <a:schemeClr val="accent1"/>
              </a:solidFill>
            </a:endParaRPr>
          </a:p>
          <a:p>
            <a:pPr indent="-64135" lvl="0" marL="228600" rtl="0" algn="l">
              <a:lnSpc>
                <a:spcPct val="80000"/>
              </a:lnSpc>
              <a:spcBef>
                <a:spcPts val="1000"/>
              </a:spcBef>
              <a:spcAft>
                <a:spcPts val="0"/>
              </a:spcAft>
              <a:buClr>
                <a:schemeClr val="dk2"/>
              </a:buClr>
              <a:buSzPts val="2590"/>
              <a:buNone/>
            </a:pPr>
            <a:r>
              <a:t/>
            </a:r>
            <a:endParaRPr sz="2200">
              <a:solidFill>
                <a:schemeClr val="accent2"/>
              </a:solidFill>
            </a:endParaRPr>
          </a:p>
        </p:txBody>
      </p:sp>
      <p:sp>
        <p:nvSpPr>
          <p:cNvPr id="1285" name="Google Shape;1285;p1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64"/>
          <p:cNvSpPr txBox="1"/>
          <p:nvPr>
            <p:ph type="title"/>
          </p:nvPr>
        </p:nvSpPr>
        <p:spPr>
          <a:xfrm>
            <a:off x="561473" y="136525"/>
            <a:ext cx="7828548" cy="147971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5 – Administrer un traitement </a:t>
            </a:r>
            <a:endParaRPr/>
          </a:p>
        </p:txBody>
      </p:sp>
      <p:sp>
        <p:nvSpPr>
          <p:cNvPr id="1292" name="Google Shape;1292;p164"/>
          <p:cNvSpPr txBox="1"/>
          <p:nvPr>
            <p:ph idx="1" type="body"/>
          </p:nvPr>
        </p:nvSpPr>
        <p:spPr>
          <a:xfrm>
            <a:off x="810127" y="1411941"/>
            <a:ext cx="7772400" cy="460979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00"/>
              </a:spcBef>
              <a:spcAft>
                <a:spcPts val="0"/>
              </a:spcAft>
              <a:buClr>
                <a:schemeClr val="dk2"/>
              </a:buClr>
              <a:buSzPts val="3000"/>
              <a:buFont typeface="Arial"/>
              <a:buChar char="•"/>
            </a:pPr>
            <a:r>
              <a:rPr b="1" i="0" lang="fr" sz="2800" cap="none" strike="noStrike">
                <a:solidFill>
                  <a:srgbClr val="B85231"/>
                </a:solidFill>
                <a:latin typeface="Calibri"/>
                <a:ea typeface="Calibri"/>
                <a:cs typeface="Calibri"/>
                <a:sym typeface="Calibri"/>
              </a:rPr>
              <a:t>Traiter les complications dangereuses en premier lieu </a:t>
            </a:r>
            <a:endParaRPr sz="2800">
              <a:solidFill>
                <a:schemeClr val="accent1"/>
              </a:solidFill>
            </a:endParaRPr>
          </a:p>
          <a:p>
            <a:pPr indent="-457200" lvl="1" marL="914400" rtl="0" algn="l">
              <a:lnSpc>
                <a:spcPct val="100000"/>
              </a:lnSpc>
              <a:spcBef>
                <a:spcPts val="600"/>
              </a:spcBef>
              <a:spcAft>
                <a:spcPts val="0"/>
              </a:spcAft>
              <a:buClr>
                <a:schemeClr val="dk2"/>
              </a:buClr>
              <a:buSzPts val="3000"/>
              <a:buFont typeface="Noto Sans Symbols"/>
              <a:buChar char="❑"/>
            </a:pPr>
            <a:r>
              <a:rPr b="0" i="0" lang="fr" sz="2800" cap="none" strike="noStrike">
                <a:solidFill>
                  <a:srgbClr val="000000"/>
                </a:solidFill>
                <a:latin typeface="Calibri"/>
                <a:ea typeface="Calibri"/>
                <a:cs typeface="Calibri"/>
                <a:sym typeface="Calibri"/>
              </a:rPr>
              <a:t> </a:t>
            </a:r>
            <a:r>
              <a:rPr b="0" i="1" lang="fr" sz="2600" cap="none" strike="noStrike">
                <a:solidFill>
                  <a:srgbClr val="B85231"/>
                </a:solidFill>
                <a:latin typeface="Calibri"/>
                <a:ea typeface="Calibri"/>
                <a:cs typeface="Calibri"/>
                <a:sym typeface="Calibri"/>
              </a:rPr>
              <a:t>Prendre les signes vitaux à l</a:t>
            </a:r>
            <a:r>
              <a:rPr b="0" i="0" lang="fr" sz="2600" cap="none" strike="noStrike">
                <a:solidFill>
                  <a:srgbClr val="B85231"/>
                </a:solidFill>
                <a:latin typeface="Calibri"/>
                <a:ea typeface="Calibri"/>
                <a:cs typeface="Calibri"/>
                <a:sym typeface="Calibri"/>
              </a:rPr>
              <a:t>’</a:t>
            </a:r>
            <a:r>
              <a:rPr b="0" i="1" lang="fr" sz="2600" cap="none" strike="noStrike">
                <a:solidFill>
                  <a:srgbClr val="B85231"/>
                </a:solidFill>
                <a:latin typeface="Calibri"/>
                <a:ea typeface="Calibri"/>
                <a:cs typeface="Calibri"/>
                <a:sym typeface="Calibri"/>
              </a:rPr>
              <a:t>arrivée (TA, pouls)</a:t>
            </a:r>
            <a:endParaRPr sz="2600">
              <a:solidFill>
                <a:schemeClr val="accent1"/>
              </a:solidFill>
            </a:endParaRPr>
          </a:p>
          <a:p>
            <a:pPr indent="-352425" lvl="0" marL="352425" rtl="0" algn="l">
              <a:lnSpc>
                <a:spcPct val="10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Prévention de la transmission du VIH</a:t>
            </a:r>
            <a:endParaRPr sz="2800">
              <a:solidFill>
                <a:schemeClr val="dk2"/>
              </a:solidFill>
            </a:endParaRPr>
          </a:p>
          <a:p>
            <a:pPr indent="-352425" lvl="0" marL="352425" rtl="0" algn="l">
              <a:lnSpc>
                <a:spcPct val="10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Prévenir la grossesse, proposer ou orienter pour des soins liés à l'avortement sans risques, dans les limites prévues par la loi</a:t>
            </a:r>
            <a:endParaRPr sz="2800">
              <a:solidFill>
                <a:schemeClr val="dk2"/>
              </a:solidFill>
            </a:endParaRPr>
          </a:p>
          <a:p>
            <a:pPr indent="-352425" lvl="0" marL="352425" rtl="0" algn="l">
              <a:lnSpc>
                <a:spcPct val="10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Traitement présomptif des IST</a:t>
            </a:r>
            <a:endParaRPr sz="2800">
              <a:solidFill>
                <a:schemeClr val="dk2"/>
              </a:solidFill>
            </a:endParaRPr>
          </a:p>
          <a:p>
            <a:pPr indent="-352425" lvl="0" marL="352425" rtl="0" algn="l">
              <a:lnSpc>
                <a:spcPct val="100000"/>
              </a:lnSpc>
              <a:spcBef>
                <a:spcPts val="600"/>
              </a:spcBef>
              <a:spcAft>
                <a:spcPts val="0"/>
              </a:spcAft>
              <a:buClr>
                <a:schemeClr val="dk2"/>
              </a:buClr>
              <a:buSzPts val="3000"/>
              <a:buFont typeface="Arial"/>
              <a:buChar char="•"/>
            </a:pPr>
            <a:r>
              <a:rPr b="0" i="0" lang="fr" sz="2800" cap="none" strike="noStrike">
                <a:solidFill>
                  <a:srgbClr val="506687"/>
                </a:solidFill>
                <a:latin typeface="Calibri"/>
                <a:ea typeface="Calibri"/>
                <a:cs typeface="Calibri"/>
                <a:sym typeface="Calibri"/>
              </a:rPr>
              <a:t>Soins des blessures</a:t>
            </a:r>
            <a:endParaRPr sz="2800">
              <a:solidFill>
                <a:schemeClr val="dk2"/>
              </a:solidFill>
            </a:endParaRPr>
          </a:p>
        </p:txBody>
      </p:sp>
      <p:sp>
        <p:nvSpPr>
          <p:cNvPr id="1293" name="Google Shape;1293;p1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9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65"/>
          <p:cNvSpPr txBox="1"/>
          <p:nvPr>
            <p:ph type="title"/>
          </p:nvPr>
        </p:nvSpPr>
        <p:spPr>
          <a:xfrm>
            <a:off x="514564" y="759752"/>
            <a:ext cx="8367713" cy="7191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Prévention de la transmission du VIH</a:t>
            </a:r>
            <a:endParaRPr sz="4000"/>
          </a:p>
        </p:txBody>
      </p:sp>
      <p:sp>
        <p:nvSpPr>
          <p:cNvPr id="1300" name="Google Shape;1300;p165"/>
          <p:cNvSpPr txBox="1"/>
          <p:nvPr>
            <p:ph idx="1" type="body"/>
          </p:nvPr>
        </p:nvSpPr>
        <p:spPr>
          <a:xfrm>
            <a:off x="514564" y="1701777"/>
            <a:ext cx="8114872" cy="4313365"/>
          </a:xfrm>
          <a:prstGeom prst="rect">
            <a:avLst/>
          </a:prstGeom>
          <a:noFill/>
          <a:ln>
            <a:noFill/>
          </a:ln>
        </p:spPr>
        <p:txBody>
          <a:bodyPr anchorCtr="0" anchor="t" bIns="45700" lIns="91425" spcFirstLastPara="1" rIns="91425" wrap="square" tIns="45700">
            <a:noAutofit/>
          </a:bodyPr>
          <a:lstStyle/>
          <a:p>
            <a:pPr indent="-352425" lvl="1" marL="352425" rtl="0" algn="l">
              <a:lnSpc>
                <a:spcPct val="100000"/>
              </a:lnSpc>
              <a:spcBef>
                <a:spcPts val="600"/>
              </a:spcBef>
              <a:spcAft>
                <a:spcPts val="0"/>
              </a:spcAft>
              <a:buClr>
                <a:schemeClr val="dk2"/>
              </a:buClr>
              <a:buSzPts val="2775"/>
              <a:buChar char="•"/>
            </a:pPr>
            <a:r>
              <a:rPr b="1" i="1" lang="fr" sz="2775" cap="none" strike="noStrike">
                <a:solidFill>
                  <a:srgbClr val="506687"/>
                </a:solidFill>
                <a:latin typeface="Calibri"/>
                <a:ea typeface="Calibri"/>
                <a:cs typeface="Calibri"/>
                <a:sym typeface="Calibri"/>
              </a:rPr>
              <a:t>Évaluer</a:t>
            </a:r>
            <a:r>
              <a:rPr b="0" i="1" lang="fr" sz="2775" cap="none" strike="noStrike">
                <a:solidFill>
                  <a:srgbClr val="506687"/>
                </a:solidFill>
                <a:latin typeface="Calibri"/>
                <a:ea typeface="Calibri"/>
                <a:cs typeface="Calibri"/>
                <a:sym typeface="Calibri"/>
              </a:rPr>
              <a:t> : </a:t>
            </a:r>
            <a:r>
              <a:rPr b="0" i="0" lang="fr" sz="2775" cap="none" strike="noStrike">
                <a:solidFill>
                  <a:srgbClr val="506687"/>
                </a:solidFill>
                <a:latin typeface="Calibri"/>
                <a:ea typeface="Calibri"/>
                <a:cs typeface="Calibri"/>
                <a:sym typeface="Calibri"/>
              </a:rPr>
              <a:t>Incident &lt; 72 heures ? </a:t>
            </a:r>
            <a:endParaRPr>
              <a:solidFill>
                <a:schemeClr val="dk2"/>
              </a:solidFill>
            </a:endParaRPr>
          </a:p>
          <a:p>
            <a:pPr indent="-352425" lvl="1" marL="352425" rtl="0" algn="l">
              <a:lnSpc>
                <a:spcPct val="100000"/>
              </a:lnSpc>
              <a:spcBef>
                <a:spcPts val="600"/>
              </a:spcBef>
              <a:spcAft>
                <a:spcPts val="0"/>
              </a:spcAft>
              <a:buClr>
                <a:schemeClr val="dk2"/>
              </a:buClr>
              <a:buSzPts val="2775"/>
              <a:buChar char="•"/>
            </a:pPr>
            <a:r>
              <a:rPr b="1" i="1" lang="fr" sz="2775" cap="none" strike="noStrike">
                <a:solidFill>
                  <a:srgbClr val="506687"/>
                </a:solidFill>
                <a:latin typeface="Calibri"/>
                <a:ea typeface="Calibri"/>
                <a:cs typeface="Calibri"/>
                <a:sym typeface="Calibri"/>
              </a:rPr>
              <a:t>Évaluer : </a:t>
            </a:r>
            <a:r>
              <a:rPr b="0" i="1" lang="fr" sz="2775" cap="none" strike="noStrike">
                <a:solidFill>
                  <a:srgbClr val="506687"/>
                </a:solidFill>
                <a:latin typeface="Calibri"/>
                <a:ea typeface="Calibri"/>
                <a:cs typeface="Calibri"/>
                <a:sym typeface="Calibri"/>
              </a:rPr>
              <a:t>y avait-il un risque de transmission du VIH</a:t>
            </a:r>
            <a:endParaRPr>
              <a:solidFill>
                <a:schemeClr val="dk2"/>
              </a:solidFill>
            </a:endParaRPr>
          </a:p>
          <a:p>
            <a:pPr indent="-260350" lvl="1" marL="355600" rtl="0" algn="l">
              <a:lnSpc>
                <a:spcPct val="90000"/>
              </a:lnSpc>
              <a:spcBef>
                <a:spcPts val="600"/>
              </a:spcBef>
              <a:spcAft>
                <a:spcPts val="0"/>
              </a:spcAft>
              <a:buClr>
                <a:schemeClr val="dk2"/>
              </a:buClr>
              <a:buSzPts val="2775"/>
              <a:buChar char="•"/>
            </a:pPr>
            <a:r>
              <a:rPr b="1" i="1" lang="fr" sz="2775" cap="none" strike="noStrike">
                <a:solidFill>
                  <a:srgbClr val="506687"/>
                </a:solidFill>
                <a:latin typeface="Calibri"/>
                <a:ea typeface="Calibri"/>
                <a:cs typeface="Calibri"/>
                <a:sym typeface="Calibri"/>
              </a:rPr>
              <a:t>Traiter :</a:t>
            </a:r>
            <a:r>
              <a:rPr b="1" i="0" lang="fr" sz="2775" cap="none" strike="noStrike">
                <a:solidFill>
                  <a:srgbClr val="506687"/>
                </a:solidFill>
                <a:latin typeface="Calibri"/>
                <a:ea typeface="Calibri"/>
                <a:cs typeface="Calibri"/>
                <a:sym typeface="Calibri"/>
              </a:rPr>
              <a:t> </a:t>
            </a:r>
            <a:endParaRPr b="1">
              <a:solidFill>
                <a:schemeClr val="dk2"/>
              </a:solidFill>
            </a:endParaRPr>
          </a:p>
          <a:p>
            <a:pPr indent="-457200" lvl="2" marL="1009650" rtl="0" algn="l">
              <a:lnSpc>
                <a:spcPct val="90000"/>
              </a:lnSpc>
              <a:spcBef>
                <a:spcPts val="600"/>
              </a:spcBef>
              <a:spcAft>
                <a:spcPts val="0"/>
              </a:spcAft>
              <a:buClr>
                <a:schemeClr val="dk2"/>
              </a:buClr>
              <a:buSzPts val="2590"/>
              <a:buFont typeface="Noto Sans Symbols"/>
              <a:buChar char="▪"/>
            </a:pPr>
            <a:r>
              <a:rPr b="0" i="1" lang="fr" sz="2590" cap="none" strike="noStrike">
                <a:solidFill>
                  <a:srgbClr val="506687"/>
                </a:solidFill>
                <a:latin typeface="Calibri"/>
                <a:ea typeface="Calibri"/>
                <a:cs typeface="Calibri"/>
                <a:sym typeface="Calibri"/>
              </a:rPr>
              <a:t>2 ARV (</a:t>
            </a:r>
            <a:r>
              <a:rPr b="0" i="0" lang="fr" sz="2590" cap="none" strike="noStrike">
                <a:solidFill>
                  <a:srgbClr val="506687"/>
                </a:solidFill>
                <a:latin typeface="Calibri"/>
                <a:ea typeface="Calibri"/>
                <a:cs typeface="Calibri"/>
                <a:sym typeface="Calibri"/>
              </a:rPr>
              <a:t>« piliers ») efficaces et acceptables </a:t>
            </a:r>
            <a:endParaRPr>
              <a:solidFill>
                <a:schemeClr val="dk2"/>
              </a:solidFill>
            </a:endParaRPr>
          </a:p>
          <a:p>
            <a:pPr indent="-457200" lvl="2" marL="1009650" rtl="0" algn="l">
              <a:lnSpc>
                <a:spcPct val="90000"/>
              </a:lnSpc>
              <a:spcBef>
                <a:spcPts val="600"/>
              </a:spcBef>
              <a:spcAft>
                <a:spcPts val="0"/>
              </a:spcAft>
              <a:buClr>
                <a:schemeClr val="dk2"/>
              </a:buClr>
              <a:buSzPts val="2590"/>
              <a:buFont typeface="Noto Sans Symbols"/>
              <a:buChar char="▪"/>
            </a:pPr>
            <a:r>
              <a:rPr b="0" i="0" lang="fr" sz="2590" cap="none" strike="noStrike">
                <a:solidFill>
                  <a:srgbClr val="506687"/>
                </a:solidFill>
                <a:latin typeface="Calibri"/>
                <a:ea typeface="Calibri"/>
                <a:cs typeface="Calibri"/>
                <a:sym typeface="Calibri"/>
              </a:rPr>
              <a:t>Traitement de 3 ARV préférés</a:t>
            </a:r>
            <a:endParaRPr sz="2590">
              <a:solidFill>
                <a:schemeClr val="dk2"/>
              </a:solidFill>
            </a:endParaRPr>
          </a:p>
          <a:p>
            <a:pPr indent="-352425" lvl="1" marL="352425" rtl="0" algn="l">
              <a:lnSpc>
                <a:spcPct val="100000"/>
              </a:lnSpc>
              <a:spcBef>
                <a:spcPts val="600"/>
              </a:spcBef>
              <a:spcAft>
                <a:spcPts val="0"/>
              </a:spcAft>
              <a:buClr>
                <a:schemeClr val="dk2"/>
              </a:buClr>
              <a:buSzPts val="2775"/>
              <a:buChar char="•"/>
            </a:pPr>
            <a:r>
              <a:rPr b="1" i="1" lang="fr" sz="2775" cap="none" strike="noStrike">
                <a:solidFill>
                  <a:srgbClr val="506687"/>
                </a:solidFill>
                <a:latin typeface="Calibri"/>
                <a:ea typeface="Calibri"/>
                <a:cs typeface="Calibri"/>
                <a:sym typeface="Calibri"/>
              </a:rPr>
              <a:t>Prescrire :</a:t>
            </a:r>
            <a:r>
              <a:rPr b="0" i="0" lang="fr" sz="2775" cap="none" strike="noStrike">
                <a:solidFill>
                  <a:srgbClr val="506687"/>
                </a:solidFill>
                <a:latin typeface="Calibri"/>
                <a:ea typeface="Calibri"/>
                <a:cs typeface="Calibri"/>
                <a:sym typeface="Calibri"/>
              </a:rPr>
              <a:t> Pendant 28 jours</a:t>
            </a:r>
            <a:endParaRPr>
              <a:solidFill>
                <a:schemeClr val="dk2"/>
              </a:solidFill>
            </a:endParaRPr>
          </a:p>
          <a:p>
            <a:pPr indent="-352425" lvl="1" marL="352425" rtl="0" algn="l">
              <a:lnSpc>
                <a:spcPct val="100000"/>
              </a:lnSpc>
              <a:spcBef>
                <a:spcPts val="600"/>
              </a:spcBef>
              <a:spcAft>
                <a:spcPts val="0"/>
              </a:spcAft>
              <a:buClr>
                <a:schemeClr val="dk2"/>
              </a:buClr>
              <a:buSzPts val="2775"/>
              <a:buChar char="•"/>
            </a:pPr>
            <a:r>
              <a:rPr b="1" i="1" lang="fr" sz="2775" cap="none" strike="noStrike">
                <a:solidFill>
                  <a:srgbClr val="506687"/>
                </a:solidFill>
                <a:latin typeface="Calibri"/>
                <a:ea typeface="Calibri"/>
                <a:cs typeface="Calibri"/>
                <a:sym typeface="Calibri"/>
              </a:rPr>
              <a:t>Proposer :</a:t>
            </a:r>
            <a:r>
              <a:rPr b="0" i="0" lang="fr" sz="2775" cap="none" strike="noStrike">
                <a:solidFill>
                  <a:srgbClr val="506687"/>
                </a:solidFill>
                <a:latin typeface="Calibri"/>
                <a:ea typeface="Calibri"/>
                <a:cs typeface="Calibri"/>
                <a:sym typeface="Calibri"/>
              </a:rPr>
              <a:t> Conseils et tests de dépistage du VIH volontaires</a:t>
            </a:r>
            <a:endParaRPr>
              <a:solidFill>
                <a:schemeClr val="dk2"/>
              </a:solidFill>
            </a:endParaRPr>
          </a:p>
        </p:txBody>
      </p:sp>
      <p:sp>
        <p:nvSpPr>
          <p:cNvPr id="1301" name="Google Shape;1301;p1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0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66"/>
          <p:cNvSpPr txBox="1"/>
          <p:nvPr>
            <p:ph type="title"/>
          </p:nvPr>
        </p:nvSpPr>
        <p:spPr>
          <a:xfrm>
            <a:off x="628650" y="504827"/>
            <a:ext cx="7886700" cy="75247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i="0" lang="fr" sz="4000" cap="none" strike="noStrike">
                <a:solidFill>
                  <a:srgbClr val="506687"/>
                </a:solidFill>
                <a:latin typeface="Calibri"/>
                <a:ea typeface="Calibri"/>
                <a:cs typeface="Calibri"/>
                <a:sym typeface="Calibri"/>
              </a:rPr>
              <a:t>5 – Administrer un traitement : </a:t>
            </a:r>
            <a:r>
              <a:rPr b="1" i="0" lang="fr" sz="4000" cap="none" strike="noStrike">
                <a:solidFill>
                  <a:srgbClr val="B85231"/>
                </a:solidFill>
                <a:latin typeface="Calibri"/>
                <a:ea typeface="Calibri"/>
                <a:cs typeface="Calibri"/>
                <a:sym typeface="Calibri"/>
              </a:rPr>
              <a:t>PPE</a:t>
            </a:r>
            <a:br>
              <a:rPr lang="fr" sz="3959"/>
            </a:br>
            <a:endParaRPr sz="2160"/>
          </a:p>
        </p:txBody>
      </p:sp>
      <p:graphicFrame>
        <p:nvGraphicFramePr>
          <p:cNvPr id="1308" name="Google Shape;1308;p166"/>
          <p:cNvGraphicFramePr/>
          <p:nvPr/>
        </p:nvGraphicFramePr>
        <p:xfrm>
          <a:off x="441732" y="1144285"/>
          <a:ext cx="3000000" cy="3000000"/>
        </p:xfrm>
        <a:graphic>
          <a:graphicData uri="http://schemas.openxmlformats.org/drawingml/2006/table">
            <a:tbl>
              <a:tblPr bandRow="1" firstRow="1">
                <a:noFill/>
                <a:tableStyleId>{425DD9F8-6CB7-4C35-8AE3-EF8C9F1DC971}</a:tableStyleId>
              </a:tblPr>
              <a:tblGrid>
                <a:gridCol w="1777025"/>
                <a:gridCol w="3213850"/>
                <a:gridCol w="3269650"/>
              </a:tblGrid>
              <a:tr h="481725">
                <a:tc>
                  <a:txBody>
                    <a:bodyPr/>
                    <a:lstStyle/>
                    <a:p>
                      <a:pPr indent="0" lvl="0" marL="0" marR="0" rtl="0" algn="ctr">
                        <a:lnSpc>
                          <a:spcPct val="100000"/>
                        </a:lnSpc>
                        <a:spcBef>
                          <a:spcPts val="0"/>
                        </a:spcBef>
                        <a:spcAft>
                          <a:spcPts val="0"/>
                        </a:spcAft>
                        <a:buClr>
                          <a:schemeClr val="dk1"/>
                        </a:buClr>
                        <a:buSzPts val="2800"/>
                        <a:buFont typeface="Calibri"/>
                        <a:buNone/>
                      </a:pPr>
                      <a:r>
                        <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b="1" i="0" lang="fr" sz="2400" u="none" cap="none" strike="noStrike">
                          <a:solidFill>
                            <a:srgbClr val="FFFFFF"/>
                          </a:solidFill>
                          <a:latin typeface="Arial"/>
                          <a:ea typeface="Arial"/>
                          <a:cs typeface="Arial"/>
                          <a:sym typeface="Arial"/>
                        </a:rPr>
                        <a:t>« Pilier »</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b="1" i="0" lang="fr" sz="2400" u="none" cap="none" strike="noStrike">
                          <a:solidFill>
                            <a:srgbClr val="FFFFFF"/>
                          </a:solidFill>
                          <a:latin typeface="Arial"/>
                          <a:ea typeface="Arial"/>
                          <a:cs typeface="Arial"/>
                          <a:sym typeface="Arial"/>
                        </a:rPr>
                        <a:t>Trois médicaments</a:t>
                      </a:r>
                      <a:endParaRPr sz="2400" u="none" cap="none" strike="noStrike"/>
                    </a:p>
                  </a:txBody>
                  <a:tcPr marT="45725" marB="45725" marR="91450" marL="91450">
                    <a:solidFill>
                      <a:schemeClr val="accent1"/>
                    </a:solidFill>
                  </a:tcPr>
                </a:tc>
              </a:tr>
              <a:tr h="2680375">
                <a:tc>
                  <a:txBody>
                    <a:bodyPr/>
                    <a:lstStyle/>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Adultes</a:t>
                      </a:r>
                      <a:endParaRPr sz="1700" u="none" cap="none" strike="noStrike"/>
                    </a:p>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Adolescent.e.s</a:t>
                      </a:r>
                      <a:endParaRPr sz="1700" u="none" cap="none" strike="noStrike"/>
                    </a:p>
                  </a:txBody>
                  <a:tcPr marT="45725" marB="45725" marR="91450" marL="91450"/>
                </a:tc>
                <a:tc>
                  <a:txBody>
                    <a:bodyPr/>
                    <a:lstStyle/>
                    <a:p>
                      <a:pPr indent="0" lvl="1" marL="0" marR="0" rtl="0" algn="l">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Ténofovir 300 mg + Lamivudine* 300mg (TDF+3TC) - une fois par jour</a:t>
                      </a:r>
                      <a:endParaRPr sz="1700" u="none" cap="none" strike="noStrike"/>
                    </a:p>
                    <a:p>
                      <a:pPr indent="0" lvl="1" marL="0" marR="0" rtl="0" algn="l">
                        <a:lnSpc>
                          <a:spcPct val="100000"/>
                        </a:lnSpc>
                        <a:spcBef>
                          <a:spcPts val="0"/>
                        </a:spcBef>
                        <a:spcAft>
                          <a:spcPts val="0"/>
                        </a:spcAft>
                        <a:buClr>
                          <a:schemeClr val="dk1"/>
                        </a:buClr>
                        <a:buSzPts val="2000"/>
                        <a:buFont typeface="Calibri"/>
                        <a:buNone/>
                      </a:pPr>
                      <a:r>
                        <a:t/>
                      </a:r>
                      <a:endParaRPr b="1" sz="1700" u="none" cap="none" strike="noStrike"/>
                    </a:p>
                    <a:p>
                      <a:pPr indent="0" lvl="1" marL="0" marR="0" rtl="0" algn="l">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*ou Emtricitabine</a:t>
                      </a:r>
                      <a:endParaRPr sz="1700" u="none" cap="none" strike="noStrike"/>
                    </a:p>
                    <a:p>
                      <a:pPr indent="0" lvl="0" marL="0" marR="0" rtl="0" algn="l">
                        <a:lnSpc>
                          <a:spcPct val="100000"/>
                        </a:lnSpc>
                        <a:spcBef>
                          <a:spcPts val="0"/>
                        </a:spcBef>
                        <a:spcAft>
                          <a:spcPts val="0"/>
                        </a:spcAft>
                        <a:buClr>
                          <a:schemeClr val="dk1"/>
                        </a:buClr>
                        <a:buSzPts val="2000"/>
                        <a:buFont typeface="Calibri"/>
                        <a:buNone/>
                      </a:pPr>
                      <a:r>
                        <a:t/>
                      </a:r>
                      <a:endParaRPr b="1" sz="17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Dolutégravir 50mg</a:t>
                      </a:r>
                      <a:endParaRPr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 une fois par jour</a:t>
                      </a:r>
                      <a:endParaRPr sz="1700" u="none" cap="none" strike="noStrike">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t/>
                      </a:r>
                      <a:endParaRPr b="1"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1" i="1" lang="fr" sz="1700" u="none" cap="none" strike="noStrike">
                          <a:solidFill>
                            <a:srgbClr val="000000"/>
                          </a:solidFill>
                          <a:latin typeface="Arial"/>
                          <a:ea typeface="Arial"/>
                          <a:cs typeface="Arial"/>
                          <a:sym typeface="Arial"/>
                        </a:rPr>
                        <a:t>Alternative : </a:t>
                      </a:r>
                      <a:endParaRPr b="1"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Atazanavir + ritonavir </a:t>
                      </a:r>
                      <a:endParaRPr sz="1700" u="none" cap="none" strike="noStrike">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t/>
                      </a:r>
                      <a:endParaRPr b="1" i="1"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0" i="0" lang="fr" sz="1700" u="none" cap="none" strike="noStrike">
                          <a:solidFill>
                            <a:srgbClr val="000000"/>
                          </a:solidFill>
                          <a:latin typeface="Arial"/>
                          <a:ea typeface="Arial"/>
                          <a:cs typeface="Arial"/>
                          <a:sym typeface="Arial"/>
                        </a:rPr>
                        <a:t>Lopinavir 200 mg + ritonavir  100 mg (LPV/r)</a:t>
                      </a:r>
                      <a:endParaRPr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0" i="0" lang="fr" sz="1700" u="none" cap="none" strike="noStrike">
                          <a:solidFill>
                            <a:srgbClr val="000000"/>
                          </a:solidFill>
                          <a:latin typeface="Arial"/>
                          <a:ea typeface="Arial"/>
                          <a:cs typeface="Arial"/>
                          <a:sym typeface="Arial"/>
                        </a:rPr>
                        <a:t>- deux fois par jour</a:t>
                      </a:r>
                      <a:endParaRPr b="1" sz="1700" u="none" cap="none" strike="noStrike">
                        <a:solidFill>
                          <a:schemeClr val="dk1"/>
                        </a:solidFill>
                      </a:endParaRPr>
                    </a:p>
                  </a:txBody>
                  <a:tcPr marT="45725" marB="45725" marR="91450" marL="91450">
                    <a:solidFill>
                      <a:srgbClr val="F3DAD1"/>
                    </a:solidFill>
                  </a:tcPr>
                </a:tc>
              </a:tr>
              <a:tr h="1057950">
                <a:tc>
                  <a:txBody>
                    <a:bodyPr/>
                    <a:lstStyle/>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Enfants </a:t>
                      </a:r>
                      <a:endParaRPr sz="1700" u="none" cap="none" strike="noStrike"/>
                    </a:p>
                    <a:p>
                      <a:pPr indent="0" lvl="0" marL="0" marR="0" rtl="0" algn="ctr">
                        <a:lnSpc>
                          <a:spcPct val="100000"/>
                        </a:lnSpc>
                        <a:spcBef>
                          <a:spcPts val="0"/>
                        </a:spcBef>
                        <a:spcAft>
                          <a:spcPts val="0"/>
                        </a:spcAft>
                        <a:buClr>
                          <a:schemeClr val="dk1"/>
                        </a:buClr>
                        <a:buSzPts val="2000"/>
                        <a:buFont typeface="Calibri"/>
                        <a:buNone/>
                      </a:pPr>
                      <a:r>
                        <a:rPr b="1" i="0" lang="fr" sz="1700" u="sng" cap="none" strike="noStrike">
                          <a:solidFill>
                            <a:srgbClr val="000000"/>
                          </a:solidFill>
                          <a:latin typeface="Arial"/>
                          <a:ea typeface="Arial"/>
                          <a:cs typeface="Arial"/>
                          <a:sym typeface="Arial"/>
                        </a:rPr>
                        <a:t>&lt; </a:t>
                      </a:r>
                      <a:r>
                        <a:rPr b="1" i="0" lang="fr" sz="1700" u="none" cap="none" strike="noStrike">
                          <a:solidFill>
                            <a:srgbClr val="000000"/>
                          </a:solidFill>
                          <a:latin typeface="Arial"/>
                          <a:ea typeface="Arial"/>
                          <a:cs typeface="Arial"/>
                          <a:sym typeface="Arial"/>
                        </a:rPr>
                        <a:t>10 ans</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Zidovudine + Lamivudine (AZT+3TC) – deux fois par jour</a:t>
                      </a:r>
                      <a:endParaRPr sz="1700" u="none" cap="none" strike="noStrike"/>
                    </a:p>
                    <a:p>
                      <a:pPr indent="0" lvl="0" marL="0" marR="0" rtl="0" algn="l">
                        <a:lnSpc>
                          <a:spcPct val="100000"/>
                        </a:lnSpc>
                        <a:spcBef>
                          <a:spcPts val="0"/>
                        </a:spcBef>
                        <a:spcAft>
                          <a:spcPts val="0"/>
                        </a:spcAft>
                        <a:buClr>
                          <a:schemeClr val="dk1"/>
                        </a:buClr>
                        <a:buSzPts val="2000"/>
                        <a:buFont typeface="Calibri"/>
                        <a:buNone/>
                      </a:pPr>
                      <a:r>
                        <a:rPr b="0" i="0" lang="fr" sz="1700" u="none" cap="none" strike="noStrike">
                          <a:solidFill>
                            <a:srgbClr val="000000"/>
                          </a:solidFill>
                          <a:latin typeface="Arial"/>
                          <a:ea typeface="Arial"/>
                          <a:cs typeface="Arial"/>
                          <a:sym typeface="Arial"/>
                        </a:rPr>
                        <a:t>La dose dépend du poids</a:t>
                      </a:r>
                      <a:endParaRPr b="0"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Lopinavir/ ritonavir (LPV/r) –  deux fois par jour</a:t>
                      </a:r>
                      <a:endParaRPr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0" i="0" lang="fr" sz="1700" u="none" cap="none" strike="noStrike">
                          <a:solidFill>
                            <a:srgbClr val="000000"/>
                          </a:solidFill>
                          <a:latin typeface="Arial"/>
                          <a:ea typeface="Arial"/>
                          <a:cs typeface="Arial"/>
                          <a:sym typeface="Arial"/>
                        </a:rPr>
                        <a:t>La dose dépend du poids</a:t>
                      </a:r>
                      <a:endParaRPr b="0" sz="1700" u="none" cap="none" strike="noStrike">
                        <a:solidFill>
                          <a:schemeClr val="dk1"/>
                        </a:solidFill>
                      </a:endParaRPr>
                    </a:p>
                  </a:txBody>
                  <a:tcPr marT="45725" marB="45725" marR="91450" marL="91450">
                    <a:solidFill>
                      <a:srgbClr val="F3DAD1"/>
                    </a:solidFill>
                  </a:tcPr>
                </a:tc>
              </a:tr>
            </a:tbl>
          </a:graphicData>
        </a:graphic>
      </p:graphicFrame>
      <p:sp>
        <p:nvSpPr>
          <p:cNvPr id="1309" name="Google Shape;1309;p166"/>
          <p:cNvSpPr/>
          <p:nvPr/>
        </p:nvSpPr>
        <p:spPr>
          <a:xfrm>
            <a:off x="895778" y="5759336"/>
            <a:ext cx="780649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 sz="2400" u="none" cap="none" strike="noStrike">
                <a:solidFill>
                  <a:srgbClr val="C55A11"/>
                </a:solidFill>
                <a:latin typeface="Calibri"/>
                <a:ea typeface="Calibri"/>
                <a:cs typeface="Calibri"/>
                <a:sym typeface="Calibri"/>
              </a:rPr>
              <a:t>La névirapine est contre-indiquée pour la PPE chez les enfants âgés de &gt; 2 ans</a:t>
            </a:r>
            <a:endParaRPr b="1" i="0" sz="2400" u="none" cap="none" strike="noStrike">
              <a:solidFill>
                <a:srgbClr val="C55A11"/>
              </a:solidFill>
              <a:latin typeface="Calibri"/>
              <a:ea typeface="Calibri"/>
              <a:cs typeface="Calibri"/>
              <a:sym typeface="Calibri"/>
            </a:endParaRPr>
          </a:p>
        </p:txBody>
      </p:sp>
      <p:sp>
        <p:nvSpPr>
          <p:cNvPr id="1310" name="Google Shape;1310;p1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67"/>
          <p:cNvSpPr/>
          <p:nvPr/>
        </p:nvSpPr>
        <p:spPr>
          <a:xfrm>
            <a:off x="914398" y="5398699"/>
            <a:ext cx="7422806" cy="461665"/>
          </a:xfrm>
          <a:prstGeom prst="rect">
            <a:avLst/>
          </a:prstGeom>
          <a:noFill/>
          <a:ln>
            <a:noFill/>
          </a:ln>
        </p:spPr>
        <p:txBody>
          <a:bodyPr anchorCtr="0" anchor="t" bIns="45700" lIns="91425" spcFirstLastPara="1" rIns="91425" wrap="square" tIns="45700">
            <a:noAutofit/>
          </a:bodyPr>
          <a:lstStyle/>
          <a:p>
            <a:pPr indent="0" lvl="2" marL="0" marR="0" rtl="0" algn="ctr">
              <a:lnSpc>
                <a:spcPct val="100000"/>
              </a:lnSpc>
              <a:spcBef>
                <a:spcPts val="0"/>
              </a:spcBef>
              <a:spcAft>
                <a:spcPts val="0"/>
              </a:spcAft>
              <a:buClr>
                <a:srgbClr val="000000"/>
              </a:buClr>
              <a:buSzPts val="2400"/>
              <a:buFont typeface="Arial"/>
              <a:buNone/>
            </a:pPr>
            <a:r>
              <a:rPr b="1" i="0" lang="fr" sz="2400" u="none" cap="none" strike="noStrike">
                <a:solidFill>
                  <a:srgbClr val="C55A11"/>
                </a:solidFill>
                <a:latin typeface="Calibri"/>
                <a:ea typeface="Calibri"/>
                <a:cs typeface="Calibri"/>
                <a:sym typeface="Calibri"/>
              </a:rPr>
              <a:t>Si seuls les ARV piliers sont disponibles, utiliser ceux-ci</a:t>
            </a:r>
            <a:endParaRPr b="0" i="0" sz="1400" u="none" cap="none" strike="noStrike">
              <a:solidFill>
                <a:srgbClr val="000000"/>
              </a:solidFill>
              <a:latin typeface="Arial"/>
              <a:ea typeface="Arial"/>
              <a:cs typeface="Arial"/>
              <a:sym typeface="Arial"/>
            </a:endParaRPr>
          </a:p>
        </p:txBody>
      </p:sp>
      <p:graphicFrame>
        <p:nvGraphicFramePr>
          <p:cNvPr id="1317" name="Google Shape;1317;p167"/>
          <p:cNvGraphicFramePr/>
          <p:nvPr/>
        </p:nvGraphicFramePr>
        <p:xfrm>
          <a:off x="584198" y="1314720"/>
          <a:ext cx="3000000" cy="3000000"/>
        </p:xfrm>
        <a:graphic>
          <a:graphicData uri="http://schemas.openxmlformats.org/drawingml/2006/table">
            <a:tbl>
              <a:tblPr bandRow="1" firstRow="1">
                <a:noFill/>
                <a:tableStyleId>{425DD9F8-6CB7-4C35-8AE3-EF8C9F1DC971}</a:tableStyleId>
              </a:tblPr>
              <a:tblGrid>
                <a:gridCol w="1751475"/>
                <a:gridCol w="2858625"/>
                <a:gridCol w="3492500"/>
              </a:tblGrid>
              <a:tr h="651500">
                <a:tc>
                  <a:txBody>
                    <a:bodyPr/>
                    <a:lstStyle/>
                    <a:p>
                      <a:pPr indent="0" lvl="0" marL="0" marR="0" rtl="0" algn="ctr">
                        <a:lnSpc>
                          <a:spcPct val="100000"/>
                        </a:lnSpc>
                        <a:spcBef>
                          <a:spcPts val="0"/>
                        </a:spcBef>
                        <a:spcAft>
                          <a:spcPts val="0"/>
                        </a:spcAft>
                        <a:buClr>
                          <a:schemeClr val="dk1"/>
                        </a:buClr>
                        <a:buSzPts val="2800"/>
                        <a:buFont typeface="Calibri"/>
                        <a:buNone/>
                      </a:pPr>
                      <a:r>
                        <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b="1" i="0" lang="fr" sz="2800" u="none" cap="none" strike="noStrike">
                          <a:solidFill>
                            <a:srgbClr val="FFFFFF"/>
                          </a:solidFill>
                          <a:latin typeface="Arial"/>
                          <a:ea typeface="Arial"/>
                          <a:cs typeface="Arial"/>
                          <a:sym typeface="Arial"/>
                        </a:rPr>
                        <a:t>« Pilier »</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b="1" i="0" lang="fr" sz="2400" u="none" cap="none" strike="noStrike">
                          <a:solidFill>
                            <a:srgbClr val="FFFFFF"/>
                          </a:solidFill>
                          <a:latin typeface="Arial"/>
                          <a:ea typeface="Arial"/>
                          <a:cs typeface="Arial"/>
                          <a:sym typeface="Arial"/>
                        </a:rPr>
                        <a:t>Troisième médicament</a:t>
                      </a:r>
                      <a:endParaRPr sz="2400" u="none" cap="none" strike="noStrike"/>
                    </a:p>
                  </a:txBody>
                  <a:tcPr marT="45725" marB="45725" marR="91450" marL="91450">
                    <a:solidFill>
                      <a:schemeClr val="accent1"/>
                    </a:solidFill>
                  </a:tcPr>
                </a:tc>
              </a:tr>
              <a:tr h="1595700">
                <a:tc>
                  <a:txBody>
                    <a:bodyPr/>
                    <a:lstStyle/>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Adultes</a:t>
                      </a:r>
                      <a:endParaRPr sz="1700" u="none" cap="none" strike="noStrike"/>
                    </a:p>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Adolescent.e.s</a:t>
                      </a:r>
                      <a:endParaRPr sz="1700" u="none" cap="none" strike="noStrike"/>
                    </a:p>
                  </a:txBody>
                  <a:tcPr marT="45725" marB="45725" marR="91450" marL="91450"/>
                </a:tc>
                <a:tc>
                  <a:txBody>
                    <a:bodyPr/>
                    <a:lstStyle/>
                    <a:p>
                      <a:pPr indent="0" lvl="1" marL="0" marR="0" rtl="0" algn="l">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Ténofovir 300 mg + Lamivudine* 300mg (TDF+3TC) - une fois par jour</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Atazanavir 300 mg + ritonavir 100 mg (ATV/r ) </a:t>
                      </a:r>
                      <a:endParaRPr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 une fois par jour</a:t>
                      </a:r>
                      <a:endParaRPr sz="1700" u="none" cap="none" strike="noStrike">
                        <a:solidFill>
                          <a:schemeClr val="dk1"/>
                        </a:solidFill>
                      </a:endParaRPr>
                    </a:p>
                    <a:p>
                      <a:pPr indent="0" lvl="0" marL="0" marR="0" rtl="0" algn="l">
                        <a:lnSpc>
                          <a:spcPct val="100000"/>
                        </a:lnSpc>
                        <a:spcBef>
                          <a:spcPts val="0"/>
                        </a:spcBef>
                        <a:spcAft>
                          <a:spcPts val="0"/>
                        </a:spcAft>
                        <a:buClr>
                          <a:schemeClr val="dk1"/>
                        </a:buClr>
                        <a:buSzPts val="2000"/>
                        <a:buFont typeface="Calibri"/>
                        <a:buNone/>
                      </a:pPr>
                      <a:r>
                        <a:t/>
                      </a:r>
                      <a:endParaRPr b="1" i="1" sz="1700" u="none" cap="none" strike="noStrike">
                        <a:solidFill>
                          <a:schemeClr val="dk1"/>
                        </a:solidFill>
                      </a:endParaRPr>
                    </a:p>
                  </a:txBody>
                  <a:tcPr marT="45725" marB="45725" marR="91450" marL="91450">
                    <a:solidFill>
                      <a:srgbClr val="F3DAD1"/>
                    </a:solidFill>
                  </a:tcPr>
                </a:tc>
              </a:tr>
              <a:tr h="1251900">
                <a:tc>
                  <a:txBody>
                    <a:bodyPr/>
                    <a:lstStyle/>
                    <a:p>
                      <a:pPr indent="0" lvl="0" marL="0" marR="0" rtl="0" algn="ctr">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Enfants </a:t>
                      </a:r>
                      <a:endParaRPr sz="1700" u="none" cap="none" strike="noStrike"/>
                    </a:p>
                    <a:p>
                      <a:pPr indent="0" lvl="0" marL="0" marR="0" rtl="0" algn="ctr">
                        <a:lnSpc>
                          <a:spcPct val="100000"/>
                        </a:lnSpc>
                        <a:spcBef>
                          <a:spcPts val="0"/>
                        </a:spcBef>
                        <a:spcAft>
                          <a:spcPts val="0"/>
                        </a:spcAft>
                        <a:buClr>
                          <a:schemeClr val="dk1"/>
                        </a:buClr>
                        <a:buSzPts val="2000"/>
                        <a:buFont typeface="Calibri"/>
                        <a:buNone/>
                      </a:pPr>
                      <a:r>
                        <a:rPr b="1" i="0" lang="fr" sz="1700" u="sng" cap="none" strike="noStrike">
                          <a:solidFill>
                            <a:srgbClr val="000000"/>
                          </a:solidFill>
                          <a:latin typeface="Arial"/>
                          <a:ea typeface="Arial"/>
                          <a:cs typeface="Arial"/>
                          <a:sym typeface="Arial"/>
                        </a:rPr>
                        <a:t>&lt;</a:t>
                      </a:r>
                      <a:r>
                        <a:rPr b="1" i="0" lang="fr" sz="1700" u="none" cap="none" strike="noStrike">
                          <a:solidFill>
                            <a:srgbClr val="000000"/>
                          </a:solidFill>
                          <a:latin typeface="Arial"/>
                          <a:ea typeface="Arial"/>
                          <a:cs typeface="Arial"/>
                          <a:sym typeface="Arial"/>
                        </a:rPr>
                        <a:t>10 ans</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i="0" lang="fr" sz="1700" u="none" cap="none" strike="noStrike">
                          <a:solidFill>
                            <a:srgbClr val="000000"/>
                          </a:solidFill>
                          <a:latin typeface="Arial"/>
                          <a:ea typeface="Arial"/>
                          <a:cs typeface="Arial"/>
                          <a:sym typeface="Arial"/>
                        </a:rPr>
                        <a:t>Zidovudine + Lamivudine (AZT+3TC) – deux fois par jour</a:t>
                      </a:r>
                      <a:endParaRPr sz="1700" u="none" cap="none" strike="noStrike"/>
                    </a:p>
                    <a:p>
                      <a:pPr indent="0" lvl="0" marL="0" marR="0" rtl="0" algn="l">
                        <a:lnSpc>
                          <a:spcPct val="100000"/>
                        </a:lnSpc>
                        <a:spcBef>
                          <a:spcPts val="0"/>
                        </a:spcBef>
                        <a:spcAft>
                          <a:spcPts val="0"/>
                        </a:spcAft>
                        <a:buClr>
                          <a:schemeClr val="dk1"/>
                        </a:buClr>
                        <a:buSzPts val="2000"/>
                        <a:buFont typeface="Calibri"/>
                        <a:buNone/>
                      </a:pPr>
                      <a:r>
                        <a:rPr b="0" i="0" lang="fr" sz="1700" u="none" cap="none" strike="noStrike">
                          <a:solidFill>
                            <a:srgbClr val="000000"/>
                          </a:solidFill>
                          <a:latin typeface="Arial"/>
                          <a:ea typeface="Arial"/>
                          <a:cs typeface="Arial"/>
                          <a:sym typeface="Arial"/>
                        </a:rPr>
                        <a:t>La dose dépend du poids</a:t>
                      </a:r>
                      <a:endParaRPr b="0" sz="17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i="0" lang="fr" sz="1700" u="none" cap="none" strike="noStrike">
                          <a:solidFill>
                            <a:srgbClr val="000000"/>
                          </a:solidFill>
                          <a:latin typeface="Arial"/>
                          <a:ea typeface="Arial"/>
                          <a:cs typeface="Arial"/>
                          <a:sym typeface="Arial"/>
                        </a:rPr>
                        <a:t>Lopinavir/ ritonavir (LPV/r) –  deux fois par jour</a:t>
                      </a:r>
                      <a:endParaRPr sz="17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0" i="0" lang="fr" sz="1700" u="none" cap="none" strike="noStrike">
                          <a:solidFill>
                            <a:srgbClr val="000000"/>
                          </a:solidFill>
                          <a:latin typeface="Arial"/>
                          <a:ea typeface="Arial"/>
                          <a:cs typeface="Arial"/>
                          <a:sym typeface="Arial"/>
                        </a:rPr>
                        <a:t>La dose dépend du poids</a:t>
                      </a:r>
                      <a:endParaRPr b="0" sz="1700" u="none" cap="none" strike="noStrike">
                        <a:solidFill>
                          <a:schemeClr val="dk1"/>
                        </a:solidFill>
                      </a:endParaRPr>
                    </a:p>
                  </a:txBody>
                  <a:tcPr marT="45725" marB="45725" marR="91450" marL="91450">
                    <a:solidFill>
                      <a:srgbClr val="F3DAD1"/>
                    </a:solidFill>
                  </a:tcPr>
                </a:tc>
              </a:tr>
            </a:tbl>
          </a:graphicData>
        </a:graphic>
      </p:graphicFrame>
      <p:sp>
        <p:nvSpPr>
          <p:cNvPr id="1318" name="Google Shape;1318;p1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319" name="Google Shape;1319;p167"/>
          <p:cNvSpPr txBox="1"/>
          <p:nvPr/>
        </p:nvSpPr>
        <p:spPr>
          <a:xfrm>
            <a:off x="628650" y="636380"/>
            <a:ext cx="7886700" cy="5425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59"/>
              <a:buFont typeface="Calibri"/>
              <a:buNone/>
            </a:pPr>
            <a:r>
              <a:rPr b="1" i="0" lang="fr" sz="4000" u="none" cap="none" strike="noStrike">
                <a:solidFill>
                  <a:srgbClr val="506687"/>
                </a:solidFill>
                <a:latin typeface="Calibri"/>
                <a:ea typeface="Calibri"/>
                <a:cs typeface="Calibri"/>
                <a:sym typeface="Calibri"/>
              </a:rPr>
              <a:t>5 – Administrer un traitement : </a:t>
            </a:r>
            <a:r>
              <a:rPr b="1" i="0" lang="fr" sz="4000" u="none" cap="none" strike="noStrike">
                <a:solidFill>
                  <a:srgbClr val="B85231"/>
                </a:solidFill>
                <a:latin typeface="Calibri"/>
                <a:ea typeface="Calibri"/>
                <a:cs typeface="Calibri"/>
                <a:sym typeface="Calibri"/>
              </a:rPr>
              <a:t>PPE</a:t>
            </a:r>
            <a:br>
              <a:rPr b="1" i="0" lang="fr" sz="3959" u="none" cap="none" strike="noStrike">
                <a:solidFill>
                  <a:schemeClr val="dk2"/>
                </a:solidFill>
                <a:latin typeface="Calibri"/>
                <a:ea typeface="Calibri"/>
                <a:cs typeface="Calibri"/>
                <a:sym typeface="Calibri"/>
              </a:rPr>
            </a:br>
            <a:endParaRPr b="1" i="0" sz="2160" u="none" cap="none" strike="noStrike">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68"/>
          <p:cNvSpPr/>
          <p:nvPr/>
        </p:nvSpPr>
        <p:spPr>
          <a:xfrm>
            <a:off x="647056" y="1320401"/>
            <a:ext cx="8496944"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 sz="2800" u="none" cap="none" strike="noStrike">
                <a:solidFill>
                  <a:srgbClr val="B85231"/>
                </a:solidFill>
                <a:latin typeface="Calibri"/>
                <a:ea typeface="Calibri"/>
                <a:cs typeface="Calibri"/>
                <a:sym typeface="Calibri"/>
              </a:rPr>
              <a:t>Prise en charge des effets secondaires</a:t>
            </a:r>
            <a:endParaRPr b="0" i="0" sz="1400" u="none" cap="none" strike="noStrike">
              <a:solidFill>
                <a:schemeClr val="accent1"/>
              </a:solidFill>
              <a:latin typeface="Arial"/>
              <a:ea typeface="Arial"/>
              <a:cs typeface="Arial"/>
              <a:sym typeface="Arial"/>
            </a:endParaRPr>
          </a:p>
        </p:txBody>
      </p:sp>
      <p:sp>
        <p:nvSpPr>
          <p:cNvPr id="1326" name="Google Shape;1326;p168"/>
          <p:cNvSpPr/>
          <p:nvPr/>
        </p:nvSpPr>
        <p:spPr>
          <a:xfrm>
            <a:off x="877415" y="1833226"/>
            <a:ext cx="7711781" cy="4080491"/>
          </a:xfrm>
          <a:prstGeom prst="rect">
            <a:avLst/>
          </a:prstGeom>
          <a:noFill/>
          <a:ln>
            <a:noFill/>
          </a:ln>
        </p:spPr>
        <p:txBody>
          <a:bodyPr anchorCtr="0" anchor="t" bIns="45700" lIns="91425" spcFirstLastPara="1" rIns="91425" wrap="square" tIns="45700">
            <a:noAutofit/>
          </a:bodyPr>
          <a:lstStyle/>
          <a:p>
            <a:pPr indent="-260350" lvl="1" marL="355600" marR="0" rtl="0" algn="l">
              <a:lnSpc>
                <a:spcPct val="100000"/>
              </a:lnSpc>
              <a:spcBef>
                <a:spcPts val="600"/>
              </a:spcBef>
              <a:spcAft>
                <a:spcPts val="0"/>
              </a:spcAft>
              <a:buClr>
                <a:schemeClr val="dk2"/>
              </a:buClr>
              <a:buSzPts val="2600"/>
              <a:buFont typeface="Arial"/>
              <a:buChar char="•"/>
            </a:pPr>
            <a:r>
              <a:rPr b="0" i="0" lang="fr" sz="2800" u="none" cap="none" strike="noStrike">
                <a:solidFill>
                  <a:srgbClr val="506687"/>
                </a:solidFill>
                <a:latin typeface="Calibri"/>
                <a:ea typeface="Calibri"/>
                <a:cs typeface="Calibri"/>
                <a:sym typeface="Calibri"/>
              </a:rPr>
              <a:t>Modérés, s’ils surviennent </a:t>
            </a:r>
            <a:endParaRPr b="0" i="0" sz="2800" u="none" cap="none" strike="noStrike">
              <a:solidFill>
                <a:srgbClr val="000000"/>
              </a:solidFill>
              <a:latin typeface="Arial"/>
              <a:ea typeface="Arial"/>
              <a:cs typeface="Arial"/>
              <a:sym typeface="Arial"/>
            </a:endParaRPr>
          </a:p>
          <a:p>
            <a:pPr indent="-342900" lvl="2" marL="719138" marR="0" rtl="0" algn="l">
              <a:lnSpc>
                <a:spcPct val="100000"/>
              </a:lnSpc>
              <a:spcBef>
                <a:spcPts val="600"/>
              </a:spcBef>
              <a:spcAft>
                <a:spcPts val="0"/>
              </a:spcAft>
              <a:buClr>
                <a:schemeClr val="dk2"/>
              </a:buClr>
              <a:buSzPts val="2400"/>
              <a:buFont typeface="Courier New"/>
              <a:buChar char="o"/>
            </a:pPr>
            <a:r>
              <a:rPr b="0" i="0" lang="fr" sz="2800" u="none" cap="none" strike="noStrike">
                <a:solidFill>
                  <a:srgbClr val="506687"/>
                </a:solidFill>
                <a:latin typeface="Calibri"/>
                <a:ea typeface="Calibri"/>
                <a:cs typeface="Calibri"/>
                <a:sym typeface="Calibri"/>
              </a:rPr>
              <a:t>Nausées, vomissements, maux de tête</a:t>
            </a:r>
            <a:endParaRPr b="0" i="0" sz="2800" u="none" cap="none" strike="noStrike">
              <a:solidFill>
                <a:schemeClr val="dk2"/>
              </a:solidFill>
              <a:latin typeface="Calibri"/>
              <a:ea typeface="Calibri"/>
              <a:cs typeface="Calibri"/>
              <a:sym typeface="Calibri"/>
            </a:endParaRPr>
          </a:p>
          <a:p>
            <a:pPr indent="-342900" lvl="2" marL="719138" marR="0" rtl="0" algn="l">
              <a:lnSpc>
                <a:spcPct val="100000"/>
              </a:lnSpc>
              <a:spcBef>
                <a:spcPts val="600"/>
              </a:spcBef>
              <a:spcAft>
                <a:spcPts val="0"/>
              </a:spcAft>
              <a:buClr>
                <a:schemeClr val="dk2"/>
              </a:buClr>
              <a:buSzPts val="2400"/>
              <a:buFont typeface="Courier New"/>
              <a:buChar char="o"/>
            </a:pPr>
            <a:r>
              <a:rPr b="0" i="0" lang="fr" sz="2800" u="none" cap="none" strike="noStrike">
                <a:solidFill>
                  <a:srgbClr val="506687"/>
                </a:solidFill>
                <a:latin typeface="Calibri"/>
                <a:ea typeface="Calibri"/>
                <a:cs typeface="Calibri"/>
                <a:sym typeface="Calibri"/>
              </a:rPr>
              <a:t>L’atazanavir (ATV) peut causer une jaunisse : Poursuite du traitement</a:t>
            </a:r>
            <a:endParaRPr b="0" i="0" sz="2800" u="none" cap="none" strike="noStrike">
              <a:solidFill>
                <a:schemeClr val="dk2"/>
              </a:solidFill>
              <a:latin typeface="Calibri"/>
              <a:ea typeface="Calibri"/>
              <a:cs typeface="Calibri"/>
              <a:sym typeface="Calibri"/>
            </a:endParaRPr>
          </a:p>
          <a:p>
            <a:pPr indent="-342900" lvl="1" marL="438150" marR="0" rtl="0" algn="l">
              <a:lnSpc>
                <a:spcPct val="100000"/>
              </a:lnSpc>
              <a:spcBef>
                <a:spcPts val="600"/>
              </a:spcBef>
              <a:spcAft>
                <a:spcPts val="0"/>
              </a:spcAft>
              <a:buClr>
                <a:schemeClr val="dk2"/>
              </a:buClr>
              <a:buSzPts val="2600"/>
              <a:buFont typeface="Arial"/>
              <a:buChar char="•"/>
            </a:pPr>
            <a:r>
              <a:rPr b="0" i="0" lang="fr" sz="2800" u="none" cap="none" strike="noStrike">
                <a:solidFill>
                  <a:srgbClr val="506687"/>
                </a:solidFill>
                <a:latin typeface="Calibri"/>
                <a:ea typeface="Calibri"/>
                <a:cs typeface="Calibri"/>
                <a:sym typeface="Calibri"/>
              </a:rPr>
              <a:t>Rares</a:t>
            </a:r>
            <a:endParaRPr b="0" i="0" sz="2800" u="none" cap="none" strike="noStrike">
              <a:solidFill>
                <a:srgbClr val="000000"/>
              </a:solidFill>
              <a:latin typeface="Arial"/>
              <a:ea typeface="Arial"/>
              <a:cs typeface="Arial"/>
              <a:sym typeface="Arial"/>
            </a:endParaRPr>
          </a:p>
          <a:p>
            <a:pPr indent="-342900" lvl="2" marL="895350" marR="0" rtl="0" algn="l">
              <a:lnSpc>
                <a:spcPct val="100000"/>
              </a:lnSpc>
              <a:spcBef>
                <a:spcPts val="600"/>
              </a:spcBef>
              <a:spcAft>
                <a:spcPts val="0"/>
              </a:spcAft>
              <a:buClr>
                <a:schemeClr val="dk2"/>
              </a:buClr>
              <a:buSzPts val="2400"/>
              <a:buFont typeface="Courier New"/>
              <a:buChar char="o"/>
            </a:pPr>
            <a:r>
              <a:rPr b="0" i="0" lang="fr" sz="2800" u="none" cap="none" strike="noStrike">
                <a:solidFill>
                  <a:srgbClr val="506687"/>
                </a:solidFill>
                <a:latin typeface="Calibri"/>
                <a:ea typeface="Calibri"/>
                <a:cs typeface="Calibri"/>
                <a:sym typeface="Calibri"/>
              </a:rPr>
              <a:t>La TDF ou la 3TC peuvent causer une poussée de l’infection à l’hépatite B après la fin de la PPE : Orienter vers un service compétent si possible</a:t>
            </a:r>
            <a:endParaRPr b="0" i="0" sz="2800" u="none" cap="none" strike="noStrike">
              <a:solidFill>
                <a:schemeClr val="dk2"/>
              </a:solidFill>
              <a:latin typeface="Calibri"/>
              <a:ea typeface="Calibri"/>
              <a:cs typeface="Calibri"/>
              <a:sym typeface="Calibri"/>
            </a:endParaRPr>
          </a:p>
        </p:txBody>
      </p:sp>
      <p:sp>
        <p:nvSpPr>
          <p:cNvPr id="1327" name="Google Shape;1327;p1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328" name="Google Shape;1328;p168"/>
          <p:cNvSpPr txBox="1"/>
          <p:nvPr/>
        </p:nvSpPr>
        <p:spPr>
          <a:xfrm>
            <a:off x="628650" y="636380"/>
            <a:ext cx="7886700" cy="5425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59"/>
              <a:buFont typeface="Calibri"/>
              <a:buNone/>
            </a:pPr>
            <a:r>
              <a:rPr b="1" i="0" lang="fr" sz="4000" u="none" cap="none" strike="noStrike">
                <a:solidFill>
                  <a:srgbClr val="506687"/>
                </a:solidFill>
                <a:latin typeface="Calibri"/>
                <a:ea typeface="Calibri"/>
                <a:cs typeface="Calibri"/>
                <a:sym typeface="Calibri"/>
              </a:rPr>
              <a:t>5 – Administrer un traitement : </a:t>
            </a:r>
            <a:r>
              <a:rPr b="1" i="0" lang="fr" sz="4000" u="none" cap="none" strike="noStrike">
                <a:solidFill>
                  <a:srgbClr val="B85231"/>
                </a:solidFill>
                <a:latin typeface="Calibri"/>
                <a:ea typeface="Calibri"/>
                <a:cs typeface="Calibri"/>
                <a:sym typeface="Calibri"/>
              </a:rPr>
              <a:t>PPE</a:t>
            </a:r>
            <a:br>
              <a:rPr b="1" i="0" lang="fr" sz="3959" u="none" cap="none" strike="noStrike">
                <a:solidFill>
                  <a:schemeClr val="dk2"/>
                </a:solidFill>
                <a:latin typeface="Calibri"/>
                <a:ea typeface="Calibri"/>
                <a:cs typeface="Calibri"/>
                <a:sym typeface="Calibri"/>
              </a:rPr>
            </a:br>
            <a:endParaRPr b="1" i="0" sz="2160" u="none" cap="none" strike="noStrike">
              <a:solidFill>
                <a:schemeClr val="dk2"/>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69"/>
          <p:cNvSpPr txBox="1"/>
          <p:nvPr>
            <p:ph type="title"/>
          </p:nvPr>
        </p:nvSpPr>
        <p:spPr>
          <a:xfrm>
            <a:off x="539750" y="382250"/>
            <a:ext cx="7727950" cy="10483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i="0" lang="fr" sz="4000" cap="none" strike="noStrike">
                <a:solidFill>
                  <a:srgbClr val="506687"/>
                </a:solidFill>
                <a:latin typeface="Calibri"/>
                <a:ea typeface="Calibri"/>
                <a:cs typeface="Calibri"/>
                <a:sym typeface="Calibri"/>
              </a:rPr>
              <a:t>Chaînes d'approvisionnement : Considérations</a:t>
            </a:r>
            <a:endParaRPr sz="4000"/>
          </a:p>
        </p:txBody>
      </p:sp>
      <p:sp>
        <p:nvSpPr>
          <p:cNvPr id="1335" name="Google Shape;1335;p169"/>
          <p:cNvSpPr txBox="1"/>
          <p:nvPr>
            <p:ph idx="1" type="body"/>
          </p:nvPr>
        </p:nvSpPr>
        <p:spPr>
          <a:xfrm>
            <a:off x="457201" y="1481082"/>
            <a:ext cx="8521699" cy="518987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600"/>
              <a:buChar char="•"/>
            </a:pPr>
            <a:r>
              <a:rPr b="0" i="0" lang="fr" sz="2300" cap="none" strike="noStrike">
                <a:solidFill>
                  <a:srgbClr val="506687"/>
                </a:solidFill>
              </a:rPr>
              <a:t>Le test de dépistage du VIH n’est </a:t>
            </a:r>
            <a:r>
              <a:rPr b="1" i="0" lang="fr" sz="2300" u="sng" cap="none" strike="noStrike">
                <a:solidFill>
                  <a:srgbClr val="B85231"/>
                </a:solidFill>
              </a:rPr>
              <a:t>pas exigé pour administrer la PPE</a:t>
            </a:r>
            <a:endParaRPr sz="2300" u="sng">
              <a:solidFill>
                <a:schemeClr val="accent1"/>
              </a:solidFill>
            </a:endParaRPr>
          </a:p>
          <a:p>
            <a:pPr indent="-228600" lvl="1" marL="685800" rtl="0" algn="l">
              <a:lnSpc>
                <a:spcPct val="100000"/>
              </a:lnSpc>
              <a:spcBef>
                <a:spcPts val="600"/>
              </a:spcBef>
              <a:spcAft>
                <a:spcPts val="0"/>
              </a:spcAft>
              <a:buClr>
                <a:schemeClr val="dk2"/>
              </a:buClr>
              <a:buSzPts val="2400"/>
              <a:buFont typeface="Courier New"/>
              <a:buChar char="o"/>
            </a:pPr>
            <a:r>
              <a:rPr b="0" i="0" lang="fr" sz="2300" cap="none" strike="noStrike">
                <a:solidFill>
                  <a:srgbClr val="506687"/>
                </a:solidFill>
              </a:rPr>
              <a:t>Ne pas donner de PPE si on sait que le/la patient.e est séropositif/ve </a:t>
            </a:r>
            <a:endParaRPr sz="2300">
              <a:solidFill>
                <a:schemeClr val="dk2"/>
              </a:solidFill>
            </a:endParaRPr>
          </a:p>
          <a:p>
            <a:pPr indent="-228600" lvl="0" marL="228600" rtl="0" algn="l">
              <a:lnSpc>
                <a:spcPct val="100000"/>
              </a:lnSpc>
              <a:spcBef>
                <a:spcPts val="600"/>
              </a:spcBef>
              <a:spcAft>
                <a:spcPts val="0"/>
              </a:spcAft>
              <a:buClr>
                <a:schemeClr val="dk2"/>
              </a:buClr>
              <a:buSzPts val="2600"/>
              <a:buChar char="•"/>
            </a:pPr>
            <a:r>
              <a:rPr b="0" i="0" lang="fr" sz="2300" cap="none" strike="noStrike">
                <a:solidFill>
                  <a:srgbClr val="506687"/>
                </a:solidFill>
              </a:rPr>
              <a:t>Administrer la PPE si le/la patient.e se présente &lt; 72 heures après avoir subi de la violence sexuelle, mais :</a:t>
            </a:r>
            <a:endParaRPr sz="2300">
              <a:solidFill>
                <a:schemeClr val="dk2"/>
              </a:solidFill>
            </a:endParaRPr>
          </a:p>
          <a:p>
            <a:pPr indent="-228600" lvl="0" marL="228600" rtl="0" algn="ctr">
              <a:lnSpc>
                <a:spcPct val="85000"/>
              </a:lnSpc>
              <a:spcBef>
                <a:spcPts val="600"/>
              </a:spcBef>
              <a:spcAft>
                <a:spcPts val="0"/>
              </a:spcAft>
              <a:buClr>
                <a:schemeClr val="dk2"/>
              </a:buClr>
              <a:buSzPts val="2600"/>
              <a:buNone/>
            </a:pPr>
            <a:r>
              <a:rPr b="1" i="0" lang="fr" sz="2300" u="sng" cap="none" strike="noStrike">
                <a:solidFill>
                  <a:srgbClr val="B85231"/>
                </a:solidFill>
              </a:rPr>
              <a:t>Pour la première dose, le plus tôt sera le mieux</a:t>
            </a:r>
            <a:endParaRPr b="1" sz="2300" u="sng">
              <a:solidFill>
                <a:schemeClr val="accent1"/>
              </a:solidFill>
            </a:endParaRPr>
          </a:p>
          <a:p>
            <a:pPr indent="-228600" lvl="0" marL="228600" rtl="0" algn="l">
              <a:lnSpc>
                <a:spcPct val="90000"/>
              </a:lnSpc>
              <a:spcBef>
                <a:spcPts val="600"/>
              </a:spcBef>
              <a:spcAft>
                <a:spcPts val="0"/>
              </a:spcAft>
              <a:buClr>
                <a:schemeClr val="dk2"/>
              </a:buClr>
              <a:buSzPts val="2262"/>
              <a:buFont typeface="Calibri"/>
              <a:buChar char="•"/>
            </a:pPr>
            <a:r>
              <a:rPr b="0" i="0" lang="fr" sz="2300" cap="none" strike="noStrike">
                <a:solidFill>
                  <a:srgbClr val="506687"/>
                </a:solidFill>
              </a:rPr>
              <a:t>Fournir</a:t>
            </a:r>
            <a:r>
              <a:rPr b="1" i="1" lang="fr" sz="2300" cap="none" strike="noStrike">
                <a:solidFill>
                  <a:srgbClr val="506687"/>
                </a:solidFill>
              </a:rPr>
              <a:t> </a:t>
            </a:r>
            <a:r>
              <a:rPr b="1" i="0" lang="fr" sz="2300" u="sng" cap="none" strike="noStrike">
                <a:solidFill>
                  <a:srgbClr val="B85231"/>
                </a:solidFill>
              </a:rPr>
              <a:t>l’approvisionnement pour 28 jours </a:t>
            </a:r>
            <a:r>
              <a:rPr b="0" i="0" lang="fr" sz="2300" cap="none" strike="noStrike">
                <a:solidFill>
                  <a:srgbClr val="506687"/>
                </a:solidFill>
              </a:rPr>
              <a:t>lors de la première visite</a:t>
            </a:r>
            <a:endParaRPr sz="2300">
              <a:solidFill>
                <a:schemeClr val="dk2"/>
              </a:solidFill>
            </a:endParaRPr>
          </a:p>
          <a:p>
            <a:pPr indent="-228600" lvl="0" marL="228600" rtl="0" algn="l">
              <a:lnSpc>
                <a:spcPct val="125000"/>
              </a:lnSpc>
              <a:spcBef>
                <a:spcPts val="600"/>
              </a:spcBef>
              <a:spcAft>
                <a:spcPts val="0"/>
              </a:spcAft>
              <a:buClr>
                <a:schemeClr val="dk2"/>
              </a:buClr>
              <a:buSzPts val="2600"/>
              <a:buChar char="•"/>
            </a:pPr>
            <a:r>
              <a:rPr b="0" i="0" lang="fr" sz="2300" cap="none" strike="noStrike">
                <a:solidFill>
                  <a:srgbClr val="506687"/>
                </a:solidFill>
              </a:rPr>
              <a:t>Prodiguer des conseils concernant</a:t>
            </a:r>
            <a:r>
              <a:rPr b="1" i="0" lang="fr" sz="2300" cap="none" strike="noStrike">
                <a:solidFill>
                  <a:srgbClr val="B85231"/>
                </a:solidFill>
              </a:rPr>
              <a:t> </a:t>
            </a:r>
            <a:r>
              <a:rPr b="1" lang="fr" sz="2300" u="sng">
                <a:solidFill>
                  <a:srgbClr val="B85231"/>
                </a:solidFill>
              </a:rPr>
              <a:t>l’adhésion au</a:t>
            </a:r>
            <a:r>
              <a:rPr b="1" i="0" lang="fr" sz="2300" u="sng" cap="none" strike="noStrike">
                <a:solidFill>
                  <a:srgbClr val="B85231"/>
                </a:solidFill>
              </a:rPr>
              <a:t> traitement </a:t>
            </a:r>
            <a:endParaRPr sz="2300">
              <a:solidFill>
                <a:schemeClr val="dk2"/>
              </a:solidFill>
            </a:endParaRPr>
          </a:p>
          <a:p>
            <a:pPr indent="-228600" lvl="0" marL="228600" rtl="0" algn="l">
              <a:lnSpc>
                <a:spcPct val="130000"/>
              </a:lnSpc>
              <a:spcBef>
                <a:spcPts val="600"/>
              </a:spcBef>
              <a:spcAft>
                <a:spcPts val="0"/>
              </a:spcAft>
              <a:buClr>
                <a:schemeClr val="dk2"/>
              </a:buClr>
              <a:buSzPts val="2600"/>
              <a:buChar char="•"/>
            </a:pPr>
            <a:r>
              <a:rPr b="0" i="0" lang="fr" sz="2300" cap="none" strike="noStrike">
                <a:solidFill>
                  <a:srgbClr val="506687"/>
                </a:solidFill>
              </a:rPr>
              <a:t>Pour les expositions récurrentes nécessitant une autre PPE :</a:t>
            </a:r>
            <a:endParaRPr sz="2300">
              <a:solidFill>
                <a:schemeClr val="dk2"/>
              </a:solidFill>
            </a:endParaRPr>
          </a:p>
          <a:p>
            <a:pPr indent="-228600" lvl="0" marL="228600" rtl="0" algn="ctr">
              <a:lnSpc>
                <a:spcPct val="85000"/>
              </a:lnSpc>
              <a:spcBef>
                <a:spcPts val="600"/>
              </a:spcBef>
              <a:spcAft>
                <a:spcPts val="0"/>
              </a:spcAft>
              <a:buClr>
                <a:schemeClr val="dk2"/>
              </a:buClr>
              <a:buSzPts val="2600"/>
              <a:buNone/>
            </a:pPr>
            <a:r>
              <a:rPr b="1" i="0" lang="fr" sz="2300" u="sng" cap="none" strike="noStrike">
                <a:solidFill>
                  <a:srgbClr val="B85231"/>
                </a:solidFill>
              </a:rPr>
              <a:t>Intervention de crise : Proposer une protection</a:t>
            </a:r>
            <a:endParaRPr b="1" sz="2300">
              <a:solidFill>
                <a:schemeClr val="accent1"/>
              </a:solidFill>
            </a:endParaRPr>
          </a:p>
          <a:p>
            <a:pPr indent="0" lvl="0" marL="0" rtl="0" algn="l">
              <a:lnSpc>
                <a:spcPct val="130000"/>
              </a:lnSpc>
              <a:spcBef>
                <a:spcPts val="1800"/>
              </a:spcBef>
              <a:spcAft>
                <a:spcPts val="0"/>
              </a:spcAft>
              <a:buClr>
                <a:schemeClr val="dk2"/>
              </a:buClr>
              <a:buSzPts val="2400"/>
              <a:buNone/>
            </a:pPr>
            <a:r>
              <a:t/>
            </a:r>
            <a:endParaRPr sz="2300"/>
          </a:p>
        </p:txBody>
      </p:sp>
      <p:sp>
        <p:nvSpPr>
          <p:cNvPr id="1336" name="Google Shape;1336;p1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1" name="Shape 1341"/>
        <p:cNvGrpSpPr/>
        <p:nvPr/>
      </p:nvGrpSpPr>
      <p:grpSpPr>
        <a:xfrm>
          <a:off x="0" y="0"/>
          <a:ext cx="0" cy="0"/>
          <a:chOff x="0" y="0"/>
          <a:chExt cx="0" cy="0"/>
        </a:xfrm>
      </p:grpSpPr>
      <p:sp>
        <p:nvSpPr>
          <p:cNvPr id="1342" name="Google Shape;1342;p170"/>
          <p:cNvSpPr txBox="1"/>
          <p:nvPr>
            <p:ph type="title"/>
          </p:nvPr>
        </p:nvSpPr>
        <p:spPr>
          <a:xfrm>
            <a:off x="255495" y="268941"/>
            <a:ext cx="8888505" cy="1674159"/>
          </a:xfrm>
          <a:prstGeom prst="rect">
            <a:avLst/>
          </a:prstGeom>
          <a:noFill/>
          <a:ln>
            <a:noFill/>
          </a:ln>
        </p:spPr>
        <p:txBody>
          <a:bodyPr anchorCtr="0" anchor="ctr" bIns="34275" lIns="68550" spcFirstLastPara="1" rIns="68550" wrap="square" tIns="34275">
            <a:noAutofit/>
          </a:bodyPr>
          <a:lstStyle/>
          <a:p>
            <a:pPr indent="0" lvl="0" marL="0" rtl="0" algn="l">
              <a:lnSpc>
                <a:spcPct val="104999"/>
              </a:lnSpc>
              <a:spcBef>
                <a:spcPts val="0"/>
              </a:spcBef>
              <a:spcAft>
                <a:spcPts val="0"/>
              </a:spcAft>
              <a:buClr>
                <a:schemeClr val="accent2"/>
              </a:buClr>
              <a:buSzPts val="2800"/>
              <a:buNone/>
            </a:pPr>
            <a:r>
              <a:rPr lang="fr" sz="4000">
                <a:solidFill>
                  <a:schemeClr val="dk2"/>
                </a:solidFill>
                <a:latin typeface="Calibri"/>
                <a:ea typeface="Calibri"/>
                <a:cs typeface="Calibri"/>
                <a:sym typeface="Calibri"/>
              </a:rPr>
              <a:t>Discussion sur la PPE : Les résultats du test de dépistage du VIH sont-ils nécessaires avant de commencer la PPE ? </a:t>
            </a:r>
            <a:endParaRPr sz="4000">
              <a:solidFill>
                <a:schemeClr val="dk2"/>
              </a:solidFill>
              <a:latin typeface="Calibri"/>
              <a:ea typeface="Calibri"/>
              <a:cs typeface="Calibri"/>
              <a:sym typeface="Calibri"/>
            </a:endParaRPr>
          </a:p>
        </p:txBody>
      </p:sp>
      <p:sp>
        <p:nvSpPr>
          <p:cNvPr id="1343" name="Google Shape;1343;p170"/>
          <p:cNvSpPr txBox="1"/>
          <p:nvPr>
            <p:ph idx="1" type="body"/>
          </p:nvPr>
        </p:nvSpPr>
        <p:spPr>
          <a:xfrm>
            <a:off x="1116106" y="2097741"/>
            <a:ext cx="6656293" cy="4114800"/>
          </a:xfrm>
          <a:prstGeom prst="rect">
            <a:avLst/>
          </a:prstGeom>
          <a:noFill/>
          <a:ln>
            <a:noFill/>
          </a:ln>
        </p:spPr>
        <p:txBody>
          <a:bodyPr anchorCtr="0" anchor="t" bIns="34275" lIns="68550" spcFirstLastPara="1" rIns="68550" wrap="square" tIns="34275">
            <a:noAutofit/>
          </a:bodyPr>
          <a:lstStyle/>
          <a:p>
            <a:pPr indent="-342900" lvl="0" marL="457200" rtl="0" algn="l">
              <a:lnSpc>
                <a:spcPct val="100000"/>
              </a:lnSpc>
              <a:spcBef>
                <a:spcPts val="450"/>
              </a:spcBef>
              <a:spcAft>
                <a:spcPts val="0"/>
              </a:spcAft>
              <a:buClr>
                <a:schemeClr val="dk2"/>
              </a:buClr>
              <a:buSzPts val="2500"/>
              <a:buChar char="•"/>
            </a:pPr>
            <a:r>
              <a:rPr lang="fr" sz="1950">
                <a:solidFill>
                  <a:srgbClr val="44546A"/>
                </a:solidFill>
              </a:rPr>
              <a:t>PPE chez une personne séropositive ?</a:t>
            </a:r>
            <a:endParaRPr sz="1950">
              <a:solidFill>
                <a:schemeClr val="dk2"/>
              </a:solidFill>
            </a:endParaRPr>
          </a:p>
          <a:p>
            <a:pPr indent="-342900" lvl="1" marL="914400" rtl="0" algn="l">
              <a:lnSpc>
                <a:spcPct val="100000"/>
              </a:lnSpc>
              <a:spcBef>
                <a:spcPts val="450"/>
              </a:spcBef>
              <a:spcAft>
                <a:spcPts val="0"/>
              </a:spcAft>
              <a:buClr>
                <a:schemeClr val="dk2"/>
              </a:buClr>
              <a:buSzPts val="2100"/>
              <a:buChar char="–"/>
            </a:pPr>
            <a:r>
              <a:rPr lang="fr" sz="1800">
                <a:solidFill>
                  <a:srgbClr val="44546A"/>
                </a:solidFill>
              </a:rPr>
              <a:t>Pas d’avantage, pas de dommages</a:t>
            </a:r>
            <a:endParaRPr>
              <a:solidFill>
                <a:schemeClr val="dk2"/>
              </a:solidFill>
            </a:endParaRPr>
          </a:p>
          <a:p>
            <a:pPr indent="-342900" lvl="1" marL="914400" rtl="0" algn="l">
              <a:lnSpc>
                <a:spcPct val="100000"/>
              </a:lnSpc>
              <a:spcBef>
                <a:spcPts val="450"/>
              </a:spcBef>
              <a:spcAft>
                <a:spcPts val="0"/>
              </a:spcAft>
              <a:buClr>
                <a:schemeClr val="dk2"/>
              </a:buClr>
              <a:buSzPts val="2100"/>
              <a:buChar char="–"/>
            </a:pPr>
            <a:r>
              <a:rPr lang="fr" sz="1800">
                <a:solidFill>
                  <a:srgbClr val="44546A"/>
                </a:solidFill>
              </a:rPr>
              <a:t>Résistance possible après la PPE ; disparaît  </a:t>
            </a:r>
            <a:r>
              <a:rPr lang="fr" sz="1800" u="sng">
                <a:solidFill>
                  <a:srgbClr val="44546A"/>
                </a:solidFill>
              </a:rPr>
              <a:t>&lt;</a:t>
            </a:r>
            <a:r>
              <a:rPr lang="fr" sz="1800">
                <a:solidFill>
                  <a:srgbClr val="44546A"/>
                </a:solidFill>
              </a:rPr>
              <a:t> 6 mois</a:t>
            </a:r>
            <a:endParaRPr>
              <a:solidFill>
                <a:schemeClr val="dk2"/>
              </a:solidFill>
            </a:endParaRPr>
          </a:p>
          <a:p>
            <a:pPr indent="-342900" lvl="1" marL="914400" rtl="0" algn="l">
              <a:lnSpc>
                <a:spcPct val="100000"/>
              </a:lnSpc>
              <a:spcBef>
                <a:spcPts val="450"/>
              </a:spcBef>
              <a:spcAft>
                <a:spcPts val="0"/>
              </a:spcAft>
              <a:buClr>
                <a:schemeClr val="dk2"/>
              </a:buClr>
              <a:buSzPts val="2100"/>
              <a:buChar char="–"/>
            </a:pPr>
            <a:r>
              <a:rPr lang="fr" sz="1800">
                <a:solidFill>
                  <a:srgbClr val="44546A"/>
                </a:solidFill>
              </a:rPr>
              <a:t>Pas de changement dans l’évolution naturelle de l’infection</a:t>
            </a:r>
            <a:endParaRPr>
              <a:solidFill>
                <a:schemeClr val="dk2"/>
              </a:solidFill>
            </a:endParaRPr>
          </a:p>
          <a:p>
            <a:pPr indent="-342900" lvl="0" marL="457200" rtl="0" algn="l">
              <a:lnSpc>
                <a:spcPct val="100000"/>
              </a:lnSpc>
              <a:spcBef>
                <a:spcPts val="450"/>
              </a:spcBef>
              <a:spcAft>
                <a:spcPts val="0"/>
              </a:spcAft>
              <a:buClr>
                <a:schemeClr val="dk2"/>
              </a:buClr>
              <a:buSzPts val="2500"/>
              <a:buChar char="•"/>
            </a:pPr>
            <a:r>
              <a:rPr lang="fr" sz="1950">
                <a:solidFill>
                  <a:srgbClr val="44546A"/>
                </a:solidFill>
              </a:rPr>
              <a:t>Risque de virus résistant au sein de la communauté ? </a:t>
            </a:r>
            <a:endParaRPr sz="1950">
              <a:solidFill>
                <a:schemeClr val="dk2"/>
              </a:solidFill>
            </a:endParaRPr>
          </a:p>
          <a:p>
            <a:pPr indent="-342900" lvl="1" marL="914400" rtl="0" algn="l">
              <a:lnSpc>
                <a:spcPct val="100000"/>
              </a:lnSpc>
              <a:spcBef>
                <a:spcPts val="450"/>
              </a:spcBef>
              <a:spcAft>
                <a:spcPts val="0"/>
              </a:spcAft>
              <a:buClr>
                <a:schemeClr val="dk2"/>
              </a:buClr>
              <a:buSzPts val="2100"/>
              <a:buChar char="–"/>
            </a:pPr>
            <a:r>
              <a:rPr lang="fr" sz="1800">
                <a:solidFill>
                  <a:srgbClr val="44546A"/>
                </a:solidFill>
              </a:rPr>
              <a:t>PPE généralement administrée aux personnes survivantes séronégatives</a:t>
            </a:r>
            <a:endParaRPr>
              <a:solidFill>
                <a:schemeClr val="dk2"/>
              </a:solidFill>
            </a:endParaRPr>
          </a:p>
          <a:p>
            <a:pPr indent="-342900" lvl="1" marL="914400" rtl="0" algn="l">
              <a:lnSpc>
                <a:spcPct val="100000"/>
              </a:lnSpc>
              <a:spcBef>
                <a:spcPts val="450"/>
              </a:spcBef>
              <a:spcAft>
                <a:spcPts val="0"/>
              </a:spcAft>
              <a:buClr>
                <a:schemeClr val="dk2"/>
              </a:buClr>
              <a:buSzPts val="2100"/>
              <a:buChar char="–"/>
            </a:pPr>
            <a:r>
              <a:rPr lang="fr" sz="1800">
                <a:solidFill>
                  <a:srgbClr val="44546A"/>
                </a:solidFill>
              </a:rPr>
              <a:t>La PPE réduira la transmission du VIH </a:t>
            </a:r>
            <a:endParaRPr>
              <a:solidFill>
                <a:schemeClr val="dk2"/>
              </a:solidFill>
            </a:endParaRPr>
          </a:p>
        </p:txBody>
      </p:sp>
      <p:sp>
        <p:nvSpPr>
          <p:cNvPr id="1344" name="Google Shape;1344;p170"/>
          <p:cNvSpPr/>
          <p:nvPr/>
        </p:nvSpPr>
        <p:spPr>
          <a:xfrm>
            <a:off x="981635" y="5096436"/>
            <a:ext cx="8041340" cy="1270746"/>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1" i="0" lang="fr" sz="2100" u="none" cap="none" strike="noStrike">
                <a:solidFill>
                  <a:srgbClr val="A64317"/>
                </a:solidFill>
                <a:latin typeface="Calibri"/>
                <a:ea typeface="Calibri"/>
                <a:cs typeface="Calibri"/>
                <a:sym typeface="Calibri"/>
              </a:rPr>
              <a:t>Les conseils et le dépistage volontaires du VIH sont recommandés, mais ne constituent pas une condition préalable !</a:t>
            </a:r>
            <a:endParaRPr b="0" i="0" sz="1050" u="none" cap="none" strike="noStrike">
              <a:solidFill>
                <a:srgbClr val="A64317"/>
              </a:solidFill>
              <a:latin typeface="Arial"/>
              <a:ea typeface="Arial"/>
              <a:cs typeface="Arial"/>
              <a:sym typeface="Arial"/>
            </a:endParaRPr>
          </a:p>
        </p:txBody>
      </p:sp>
      <p:sp>
        <p:nvSpPr>
          <p:cNvPr id="1345" name="Google Shape;1345;p170"/>
          <p:cNvSpPr txBox="1"/>
          <p:nvPr>
            <p:ph idx="12" type="sldNum"/>
          </p:nvPr>
        </p:nvSpPr>
        <p:spPr>
          <a:xfrm>
            <a:off x="6057900" y="5624514"/>
            <a:ext cx="1600200" cy="273844"/>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4"/>
                                        </p:tgtEl>
                                        <p:attrNameLst>
                                          <p:attrName>style.visibility</p:attrName>
                                        </p:attrNameLst>
                                      </p:cBhvr>
                                      <p:to>
                                        <p:strVal val="visible"/>
                                      </p:to>
                                    </p:set>
                                    <p:animEffect filter="fade" transition="in">
                                      <p:cBhvr>
                                        <p:cTn dur="500"/>
                                        <p:tgtEl>
                                          <p:spTgt spid="1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580521" y="578074"/>
            <a:ext cx="7886700" cy="10220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10"/>
              <a:buFont typeface="Calibri"/>
              <a:buNone/>
            </a:pPr>
            <a:r>
              <a:rPr b="1" i="0" lang="fr" sz="4400" cap="none" strike="noStrike">
                <a:solidFill>
                  <a:srgbClr val="506687"/>
                </a:solidFill>
                <a:latin typeface="Calibri"/>
                <a:ea typeface="Calibri"/>
                <a:cs typeface="Calibri"/>
                <a:sym typeface="Calibri"/>
              </a:rPr>
              <a:t>Qu’est-ce que la violence basée sur le genre ?</a:t>
            </a:r>
            <a:endParaRPr/>
          </a:p>
        </p:txBody>
      </p:sp>
      <p:sp>
        <p:nvSpPr>
          <p:cNvPr id="378" name="Google Shape;378;p63"/>
          <p:cNvSpPr txBox="1"/>
          <p:nvPr>
            <p:ph idx="1" type="body"/>
          </p:nvPr>
        </p:nvSpPr>
        <p:spPr>
          <a:xfrm>
            <a:off x="340016" y="1752599"/>
            <a:ext cx="8127206" cy="3859307"/>
          </a:xfrm>
          <a:prstGeom prst="rect">
            <a:avLst/>
          </a:prstGeom>
          <a:noFill/>
          <a:ln>
            <a:noFill/>
          </a:ln>
        </p:spPr>
        <p:txBody>
          <a:bodyPr anchorCtr="0" anchor="t" bIns="45700" lIns="91425" spcFirstLastPara="1" rIns="91425" wrap="square" tIns="45700">
            <a:noAutofit/>
          </a:bodyPr>
          <a:lstStyle/>
          <a:p>
            <a:pPr indent="-361950" lvl="0" marL="685800" rtl="0" algn="l">
              <a:lnSpc>
                <a:spcPct val="90000"/>
              </a:lnSpc>
              <a:spcBef>
                <a:spcPts val="600"/>
              </a:spcBef>
              <a:spcAft>
                <a:spcPts val="0"/>
              </a:spcAft>
              <a:buClr>
                <a:schemeClr val="dk2"/>
              </a:buClr>
              <a:buSzPts val="2400"/>
              <a:buChar char="•"/>
            </a:pPr>
            <a:r>
              <a:rPr b="0" i="0" lang="fr" sz="2700" cap="none" strike="noStrike">
                <a:solidFill>
                  <a:srgbClr val="506687"/>
                </a:solidFill>
                <a:latin typeface="Calibri"/>
                <a:ea typeface="Calibri"/>
                <a:cs typeface="Calibri"/>
                <a:sym typeface="Calibri"/>
              </a:rPr>
              <a:t>Il s’agit d’un terme générique pour tout acte préjudiciable commis contre la volonté d'une personne et qui s'appuie sur des différences entre les hommes et les femmes, attribuées par la société (genre). </a:t>
            </a:r>
            <a:endParaRPr sz="2700"/>
          </a:p>
          <a:p>
            <a:pPr indent="-361950" lvl="0" marL="685800" rtl="0" algn="l">
              <a:lnSpc>
                <a:spcPct val="90000"/>
              </a:lnSpc>
              <a:spcBef>
                <a:spcPts val="1200"/>
              </a:spcBef>
              <a:spcAft>
                <a:spcPts val="600"/>
              </a:spcAft>
              <a:buClr>
                <a:schemeClr val="dk2"/>
              </a:buClr>
              <a:buSzPts val="2400"/>
              <a:buChar char="•"/>
            </a:pPr>
            <a:r>
              <a:rPr b="0" i="0" lang="fr" sz="2700" cap="none" strike="noStrike">
                <a:solidFill>
                  <a:srgbClr val="506687"/>
                </a:solidFill>
                <a:latin typeface="Calibri"/>
                <a:ea typeface="Calibri"/>
                <a:cs typeface="Calibri"/>
                <a:sym typeface="Calibri"/>
              </a:rPr>
              <a:t>Elle inclut des actes qui inflige des blessures physiques, sexuelles ou mentales ou des souffrances, des menaces de tels actes, la coercition et d'autres privations de liberté. Ces actes peuvent survenir en public ou en privé.</a:t>
            </a:r>
            <a:endParaRPr sz="2700">
              <a:solidFill>
                <a:schemeClr val="dk2"/>
              </a:solidFill>
            </a:endParaRPr>
          </a:p>
        </p:txBody>
      </p:sp>
      <p:sp>
        <p:nvSpPr>
          <p:cNvPr id="379" name="Google Shape;379;p63"/>
          <p:cNvSpPr txBox="1"/>
          <p:nvPr/>
        </p:nvSpPr>
        <p:spPr>
          <a:xfrm>
            <a:off x="1764406" y="6427787"/>
            <a:ext cx="5576194" cy="222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380" name="Google Shape;38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0" name="Shape 1350"/>
        <p:cNvGrpSpPr/>
        <p:nvPr/>
      </p:nvGrpSpPr>
      <p:grpSpPr>
        <a:xfrm>
          <a:off x="0" y="0"/>
          <a:ext cx="0" cy="0"/>
          <a:chOff x="0" y="0"/>
          <a:chExt cx="0" cy="0"/>
        </a:xfrm>
      </p:grpSpPr>
      <p:sp>
        <p:nvSpPr>
          <p:cNvPr id="1351" name="Google Shape;1351;p171"/>
          <p:cNvSpPr txBox="1"/>
          <p:nvPr>
            <p:ph type="title"/>
          </p:nvPr>
        </p:nvSpPr>
        <p:spPr>
          <a:xfrm>
            <a:off x="336176" y="457200"/>
            <a:ext cx="8162365" cy="1021976"/>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3959"/>
              <a:buNone/>
            </a:pPr>
            <a:r>
              <a:rPr lang="fr" sz="4000">
                <a:solidFill>
                  <a:schemeClr val="dk2"/>
                </a:solidFill>
                <a:latin typeface="Calibri"/>
                <a:ea typeface="Calibri"/>
                <a:cs typeface="Calibri"/>
                <a:sym typeface="Calibri"/>
              </a:rPr>
              <a:t>Pourquoi la PPE pour les personnes survivantes de violence sexuelle ?</a:t>
            </a:r>
            <a:endParaRPr sz="4000">
              <a:solidFill>
                <a:schemeClr val="dk2"/>
              </a:solidFill>
              <a:latin typeface="Calibri"/>
              <a:ea typeface="Calibri"/>
              <a:cs typeface="Calibri"/>
              <a:sym typeface="Calibri"/>
            </a:endParaRPr>
          </a:p>
        </p:txBody>
      </p:sp>
      <p:graphicFrame>
        <p:nvGraphicFramePr>
          <p:cNvPr id="1352" name="Google Shape;1352;p171"/>
          <p:cNvGraphicFramePr/>
          <p:nvPr/>
        </p:nvGraphicFramePr>
        <p:xfrm>
          <a:off x="1498369" y="1748118"/>
          <a:ext cx="3000000" cy="3000000"/>
        </p:xfrm>
        <a:graphic>
          <a:graphicData uri="http://schemas.openxmlformats.org/drawingml/2006/table">
            <a:tbl>
              <a:tblPr>
                <a:noFill/>
                <a:tableStyleId>{E0EBC8FF-4FDC-459B-9606-390A392DE725}</a:tableStyleId>
              </a:tblPr>
              <a:tblGrid>
                <a:gridCol w="3073625"/>
                <a:gridCol w="3073625"/>
              </a:tblGrid>
              <a:tr h="722275">
                <a:tc>
                  <a:txBody>
                    <a:bodyPr/>
                    <a:lstStyle/>
                    <a:p>
                      <a:pPr indent="0" lvl="0" marL="0" marR="0" rtl="0" algn="ctr">
                        <a:lnSpc>
                          <a:spcPct val="100000"/>
                        </a:lnSpc>
                        <a:spcBef>
                          <a:spcPts val="0"/>
                        </a:spcBef>
                        <a:spcAft>
                          <a:spcPts val="0"/>
                        </a:spcAft>
                        <a:buClr>
                          <a:schemeClr val="dk1"/>
                        </a:buClr>
                        <a:buSzPts val="2800"/>
                        <a:buFont typeface="Calibri"/>
                        <a:buNone/>
                      </a:pPr>
                      <a:r>
                        <a:rPr b="1" i="0" lang="fr" sz="2100" u="none" cap="none" strike="noStrike">
                          <a:solidFill>
                            <a:srgbClr val="FFFFFF"/>
                          </a:solidFill>
                          <a:latin typeface="Calibri"/>
                          <a:ea typeface="Calibri"/>
                          <a:cs typeface="Calibri"/>
                          <a:sym typeface="Calibri"/>
                        </a:rPr>
                        <a:t>Exposition</a:t>
                      </a:r>
                      <a:endParaRPr b="1" i="0" sz="2100" u="none" cap="none" strike="noStrike">
                        <a:solidFill>
                          <a:schemeClr val="lt1"/>
                        </a:solidFill>
                        <a:latin typeface="Arial"/>
                        <a:ea typeface="Arial"/>
                        <a:cs typeface="Arial"/>
                        <a:sym typeface="Arial"/>
                      </a:endParaRPr>
                    </a:p>
                  </a:txBody>
                  <a:tcPr marT="34300" marB="34300" marR="68600" marL="68600">
                    <a:solidFill>
                      <a:schemeClr val="accent1"/>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1" i="0" lang="fr" sz="2100" u="none" cap="none" strike="noStrike">
                          <a:solidFill>
                            <a:srgbClr val="FFFFFF"/>
                          </a:solidFill>
                          <a:latin typeface="Calibri"/>
                          <a:ea typeface="Calibri"/>
                          <a:cs typeface="Calibri"/>
                          <a:sym typeface="Calibri"/>
                        </a:rPr>
                        <a:t>Risque de transmission du VIH</a:t>
                      </a:r>
                      <a:endParaRPr b="1" i="0" sz="2100" u="none" cap="none" strike="noStrike">
                        <a:solidFill>
                          <a:schemeClr val="lt1"/>
                        </a:solidFill>
                        <a:latin typeface="Arial"/>
                        <a:ea typeface="Arial"/>
                        <a:cs typeface="Arial"/>
                        <a:sym typeface="Arial"/>
                      </a:endParaRPr>
                    </a:p>
                  </a:txBody>
                  <a:tcPr marT="34300" marB="34300" marR="68600" marL="68600">
                    <a:solidFill>
                      <a:schemeClr val="accent1"/>
                    </a:solidFill>
                  </a:tcPr>
                </a:tc>
              </a:tr>
              <a:tr h="72227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Pénétration vaginale passive</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&lt; 0,1 % - 1%</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r>
              <a:tr h="42712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Pénétration anale</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1-3 %</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r>
              <a:tr h="72227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Pénétration vaginale active</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&lt; 0,1 %</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r>
              <a:tr h="42712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Pénétration anale active</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0,1 – 1%</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r>
              <a:tr h="42817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Pénétration anale passive</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fr" sz="2100" u="none" cap="none" strike="noStrike"/>
                        <a:t>?</a:t>
                      </a:r>
                      <a:endParaRPr b="1" i="0" sz="2100" u="none" cap="none" strike="noStrike">
                        <a:solidFill>
                          <a:schemeClr val="dk1"/>
                        </a:solidFill>
                        <a:latin typeface="Arial"/>
                        <a:ea typeface="Arial"/>
                        <a:cs typeface="Arial"/>
                        <a:sym typeface="Arial"/>
                      </a:endParaRPr>
                    </a:p>
                  </a:txBody>
                  <a:tcPr marT="34300" marB="34300" marR="68600" marL="68600">
                    <a:solidFill>
                      <a:srgbClr val="E6EFF8"/>
                    </a:solidFill>
                  </a:tcPr>
                </a:tc>
              </a:tr>
              <a:tr h="427125">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Piqûre d’aiguille</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0" i="0" lang="fr" sz="2100" u="none" cap="none" strike="noStrike">
                          <a:solidFill>
                            <a:srgbClr val="000000"/>
                          </a:solidFill>
                          <a:latin typeface="Calibri"/>
                          <a:ea typeface="Calibri"/>
                          <a:cs typeface="Calibri"/>
                          <a:sym typeface="Calibri"/>
                        </a:rPr>
                        <a:t>0,3%</a:t>
                      </a:r>
                      <a:endParaRPr b="1" i="0" sz="2100" u="none" cap="none" strike="noStrike">
                        <a:solidFill>
                          <a:schemeClr val="dk1"/>
                        </a:solidFill>
                        <a:latin typeface="Arial"/>
                        <a:ea typeface="Arial"/>
                        <a:cs typeface="Arial"/>
                        <a:sym typeface="Arial"/>
                      </a:endParaRPr>
                    </a:p>
                  </a:txBody>
                  <a:tcPr marT="34300" marB="34300" marR="68600" marL="68600">
                    <a:solidFill>
                      <a:schemeClr val="accent3"/>
                    </a:solidFill>
                  </a:tcPr>
                </a:tc>
              </a:tr>
            </a:tbl>
          </a:graphicData>
        </a:graphic>
      </p:graphicFrame>
      <p:sp>
        <p:nvSpPr>
          <p:cNvPr id="1353" name="Google Shape;1353;p171"/>
          <p:cNvSpPr txBox="1"/>
          <p:nvPr>
            <p:ph idx="12" type="sldNum"/>
          </p:nvPr>
        </p:nvSpPr>
        <p:spPr>
          <a:xfrm>
            <a:off x="6955491" y="6263878"/>
            <a:ext cx="1543050" cy="273844"/>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lang="fr">
                <a:solidFill>
                  <a:srgbClr val="7F7F7F"/>
                </a:solidFill>
              </a:rPr>
              <a:t>‹#›</a:t>
            </a:fld>
            <a:endParaRPr>
              <a:solidFill>
                <a:srgbClr val="7F7F7F"/>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72"/>
          <p:cNvSpPr txBox="1"/>
          <p:nvPr>
            <p:ph type="title"/>
          </p:nvPr>
        </p:nvSpPr>
        <p:spPr>
          <a:xfrm>
            <a:off x="389965" y="376519"/>
            <a:ext cx="8444753" cy="163469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i="0" lang="fr" sz="4400" cap="none" strike="noStrike">
                <a:solidFill>
                  <a:srgbClr val="506687"/>
                </a:solidFill>
                <a:latin typeface="Calibri"/>
                <a:ea typeface="Calibri"/>
                <a:cs typeface="Calibri"/>
                <a:sym typeface="Calibri"/>
              </a:rPr>
              <a:t>Pourquoi la PPE pour les personnes survivantes de violence sexuelle ?</a:t>
            </a:r>
            <a:endParaRPr/>
          </a:p>
        </p:txBody>
      </p:sp>
      <p:sp>
        <p:nvSpPr>
          <p:cNvPr id="1360" name="Google Shape;1360;p172"/>
          <p:cNvSpPr txBox="1"/>
          <p:nvPr>
            <p:ph idx="1" type="body"/>
          </p:nvPr>
        </p:nvSpPr>
        <p:spPr>
          <a:xfrm>
            <a:off x="580937" y="2309882"/>
            <a:ext cx="7841257" cy="3769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300"/>
              <a:buNone/>
            </a:pPr>
            <a:r>
              <a:rPr b="0" i="0" lang="fr" sz="2800" cap="none" strike="noStrike">
                <a:solidFill>
                  <a:srgbClr val="506687"/>
                </a:solidFill>
                <a:latin typeface="Calibri"/>
                <a:ea typeface="Calibri"/>
                <a:cs typeface="Calibri"/>
                <a:sym typeface="Calibri"/>
              </a:rPr>
              <a:t>Risque accru de transmission du VIH :</a:t>
            </a:r>
            <a:endParaRPr>
              <a:solidFill>
                <a:schemeClr val="dk2"/>
              </a:solidFill>
            </a:endParaRPr>
          </a:p>
          <a:p>
            <a:pPr indent="-228600" lvl="1" marL="685800" rtl="0" algn="l">
              <a:lnSpc>
                <a:spcPct val="90000"/>
              </a:lnSpc>
              <a:spcBef>
                <a:spcPts val="500"/>
              </a:spcBef>
              <a:spcAft>
                <a:spcPts val="0"/>
              </a:spcAft>
              <a:buClr>
                <a:schemeClr val="dk2"/>
              </a:buClr>
              <a:buSzPts val="3300"/>
              <a:buChar char="•"/>
            </a:pPr>
            <a:r>
              <a:rPr b="0" i="0" lang="fr" sz="2800" cap="none" strike="noStrike">
                <a:solidFill>
                  <a:srgbClr val="506687"/>
                </a:solidFill>
                <a:latin typeface="Calibri"/>
                <a:ea typeface="Calibri"/>
                <a:cs typeface="Calibri"/>
                <a:sym typeface="Calibri"/>
              </a:rPr>
              <a:t>Agresseurs multiples</a:t>
            </a:r>
            <a:endParaRPr sz="2800">
              <a:solidFill>
                <a:schemeClr val="dk2"/>
              </a:solidFill>
            </a:endParaRPr>
          </a:p>
          <a:p>
            <a:pPr indent="-228600" lvl="1" marL="685800" rtl="0" algn="l">
              <a:lnSpc>
                <a:spcPct val="90000"/>
              </a:lnSpc>
              <a:spcBef>
                <a:spcPts val="500"/>
              </a:spcBef>
              <a:spcAft>
                <a:spcPts val="0"/>
              </a:spcAft>
              <a:buClr>
                <a:schemeClr val="dk2"/>
              </a:buClr>
              <a:buSzPts val="3300"/>
              <a:buChar char="•"/>
            </a:pPr>
            <a:r>
              <a:rPr b="0" i="0" lang="fr" sz="2800" cap="none" strike="noStrike">
                <a:solidFill>
                  <a:srgbClr val="506687"/>
                </a:solidFill>
                <a:latin typeface="Calibri"/>
                <a:ea typeface="Calibri"/>
                <a:cs typeface="Calibri"/>
                <a:sym typeface="Calibri"/>
              </a:rPr>
              <a:t>Agresseur inconnu</a:t>
            </a:r>
            <a:endParaRPr sz="2800">
              <a:solidFill>
                <a:schemeClr val="dk2"/>
              </a:solidFill>
            </a:endParaRPr>
          </a:p>
          <a:p>
            <a:pPr indent="-228600" lvl="1" marL="685800" rtl="0" algn="l">
              <a:lnSpc>
                <a:spcPct val="90000"/>
              </a:lnSpc>
              <a:spcBef>
                <a:spcPts val="500"/>
              </a:spcBef>
              <a:spcAft>
                <a:spcPts val="0"/>
              </a:spcAft>
              <a:buClr>
                <a:schemeClr val="dk2"/>
              </a:buClr>
              <a:buSzPts val="3300"/>
              <a:buChar char="•"/>
            </a:pPr>
            <a:r>
              <a:rPr b="0" i="0" lang="fr" sz="2800" cap="none" strike="noStrike">
                <a:solidFill>
                  <a:srgbClr val="506687"/>
                </a:solidFill>
                <a:latin typeface="Calibri"/>
                <a:ea typeface="Calibri"/>
                <a:cs typeface="Calibri"/>
                <a:sym typeface="Calibri"/>
              </a:rPr>
              <a:t>Exposition au sang et au sperme</a:t>
            </a:r>
            <a:endParaRPr sz="2800">
              <a:solidFill>
                <a:schemeClr val="dk2"/>
              </a:solidFill>
            </a:endParaRPr>
          </a:p>
          <a:p>
            <a:pPr indent="-228600" lvl="1" marL="685800" rtl="0" algn="l">
              <a:lnSpc>
                <a:spcPct val="90000"/>
              </a:lnSpc>
              <a:spcBef>
                <a:spcPts val="500"/>
              </a:spcBef>
              <a:spcAft>
                <a:spcPts val="0"/>
              </a:spcAft>
              <a:buClr>
                <a:schemeClr val="dk2"/>
              </a:buClr>
              <a:buSzPts val="3300"/>
              <a:buChar char="•"/>
            </a:pPr>
            <a:r>
              <a:rPr b="0" i="0" lang="fr" sz="2800" cap="none" strike="noStrike">
                <a:solidFill>
                  <a:srgbClr val="506687"/>
                </a:solidFill>
                <a:latin typeface="Calibri"/>
                <a:ea typeface="Calibri"/>
                <a:cs typeface="Calibri"/>
                <a:sym typeface="Calibri"/>
              </a:rPr>
              <a:t>Traumatisme des organes génitaux</a:t>
            </a:r>
            <a:endParaRPr sz="2800">
              <a:solidFill>
                <a:schemeClr val="dk2"/>
              </a:solidFill>
            </a:endParaRPr>
          </a:p>
          <a:p>
            <a:pPr indent="-228600" lvl="1" marL="685800" rtl="0" algn="l">
              <a:lnSpc>
                <a:spcPct val="90000"/>
              </a:lnSpc>
              <a:spcBef>
                <a:spcPts val="500"/>
              </a:spcBef>
              <a:spcAft>
                <a:spcPts val="0"/>
              </a:spcAft>
              <a:buClr>
                <a:schemeClr val="dk2"/>
              </a:buClr>
              <a:buSzPts val="3300"/>
              <a:buChar char="•"/>
            </a:pPr>
            <a:r>
              <a:rPr b="0" i="0" lang="fr" sz="2800" cap="none" strike="noStrike">
                <a:solidFill>
                  <a:srgbClr val="506687"/>
                </a:solidFill>
                <a:latin typeface="Calibri"/>
                <a:ea typeface="Calibri"/>
                <a:cs typeface="Calibri"/>
                <a:sym typeface="Calibri"/>
              </a:rPr>
              <a:t>Pénétration anale</a:t>
            </a:r>
            <a:endParaRPr sz="2800">
              <a:solidFill>
                <a:schemeClr val="dk2"/>
              </a:solidFill>
            </a:endParaRPr>
          </a:p>
        </p:txBody>
      </p:sp>
      <p:sp>
        <p:nvSpPr>
          <p:cNvPr id="1361" name="Google Shape;1361;p1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173"/>
          <p:cNvSpPr txBox="1"/>
          <p:nvPr>
            <p:ph type="title"/>
          </p:nvPr>
        </p:nvSpPr>
        <p:spPr>
          <a:xfrm>
            <a:off x="432941" y="584201"/>
            <a:ext cx="8646017" cy="11103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i="0" lang="fr" sz="4400" cap="none" strike="noStrike">
                <a:solidFill>
                  <a:srgbClr val="506687"/>
                </a:solidFill>
                <a:latin typeface="Calibri"/>
                <a:ea typeface="Calibri"/>
                <a:cs typeface="Calibri"/>
                <a:sym typeface="Calibri"/>
              </a:rPr>
              <a:t>5 – Administrer un traitement : </a:t>
            </a:r>
            <a:r>
              <a:rPr b="1" i="0" lang="fr" sz="4400" cap="none" strike="noStrike">
                <a:solidFill>
                  <a:srgbClr val="B85231"/>
                </a:solidFill>
                <a:latin typeface="Calibri"/>
                <a:ea typeface="Calibri"/>
                <a:cs typeface="Calibri"/>
                <a:sym typeface="Calibri"/>
              </a:rPr>
              <a:t>Prévention de la grossesse</a:t>
            </a:r>
            <a:endParaRPr>
              <a:solidFill>
                <a:schemeClr val="accent1"/>
              </a:solidFill>
            </a:endParaRPr>
          </a:p>
        </p:txBody>
      </p:sp>
      <p:sp>
        <p:nvSpPr>
          <p:cNvPr id="1368" name="Google Shape;1368;p173"/>
          <p:cNvSpPr txBox="1"/>
          <p:nvPr>
            <p:ph idx="1" type="body"/>
          </p:nvPr>
        </p:nvSpPr>
        <p:spPr>
          <a:xfrm>
            <a:off x="474038" y="1947238"/>
            <a:ext cx="8470711" cy="41310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None/>
            </a:pPr>
            <a:r>
              <a:rPr b="1" i="0" lang="fr" sz="2800" cap="none" strike="noStrike">
                <a:solidFill>
                  <a:srgbClr val="B85231"/>
                </a:solidFill>
                <a:latin typeface="Calibri"/>
                <a:ea typeface="Calibri"/>
                <a:cs typeface="Calibri"/>
                <a:sym typeface="Calibri"/>
              </a:rPr>
              <a:t>Contraception d'urgence</a:t>
            </a:r>
            <a:endParaRPr b="1" sz="2800">
              <a:solidFill>
                <a:schemeClr val="dk2"/>
              </a:solidFill>
            </a:endParaRPr>
          </a:p>
          <a:p>
            <a:pPr indent="-342900" lvl="0" marL="685800" rtl="0" algn="l">
              <a:lnSpc>
                <a:spcPct val="90000"/>
              </a:lnSpc>
              <a:spcBef>
                <a:spcPts val="600"/>
              </a:spcBef>
              <a:spcAft>
                <a:spcPts val="0"/>
              </a:spcAft>
              <a:buClr>
                <a:schemeClr val="dk2"/>
              </a:buClr>
              <a:buSzPts val="2800"/>
              <a:buFont typeface="Arial"/>
              <a:buChar char="•"/>
            </a:pPr>
            <a:r>
              <a:rPr b="1" i="0" lang="fr" sz="2800" cap="none" strike="noStrike">
                <a:solidFill>
                  <a:srgbClr val="B85231"/>
                </a:solidFill>
                <a:latin typeface="Calibri"/>
                <a:ea typeface="Calibri"/>
                <a:cs typeface="Calibri"/>
                <a:sym typeface="Calibri"/>
              </a:rPr>
              <a:t>&lt; 5 jours (120 heures),</a:t>
            </a:r>
            <a:r>
              <a:rPr b="0" i="0" lang="fr" sz="2800" cap="none" strike="noStrike">
                <a:solidFill>
                  <a:srgbClr val="B85231"/>
                </a:solidFill>
                <a:latin typeface="Calibri"/>
                <a:ea typeface="Calibri"/>
                <a:cs typeface="Calibri"/>
                <a:sym typeface="Calibri"/>
              </a:rPr>
              <a:t> mais le plus tôt sera le mieux</a:t>
            </a:r>
            <a:endParaRPr/>
          </a:p>
          <a:p>
            <a:pPr indent="-342900" lvl="0" marL="685800" rtl="0" algn="l">
              <a:lnSpc>
                <a:spcPct val="90000"/>
              </a:lnSpc>
              <a:spcBef>
                <a:spcPts val="1200"/>
              </a:spcBef>
              <a:spcAft>
                <a:spcPts val="0"/>
              </a:spcAft>
              <a:buClr>
                <a:schemeClr val="dk2"/>
              </a:buClr>
              <a:buSzPts val="2800"/>
              <a:buFont typeface="Arial"/>
              <a:buChar char="•"/>
            </a:pPr>
            <a:r>
              <a:rPr b="0" i="1" lang="fr" sz="2800" cap="none" strike="noStrike">
                <a:solidFill>
                  <a:srgbClr val="506687"/>
                </a:solidFill>
                <a:latin typeface="Calibri"/>
                <a:ea typeface="Calibri"/>
                <a:cs typeface="Calibri"/>
                <a:sym typeface="Calibri"/>
              </a:rPr>
              <a:t>Recommandation : </a:t>
            </a:r>
            <a:r>
              <a:rPr b="0" i="0" lang="fr" sz="2800" cap="none" strike="noStrike">
                <a:solidFill>
                  <a:srgbClr val="506687"/>
                </a:solidFill>
                <a:latin typeface="Calibri"/>
                <a:ea typeface="Calibri"/>
                <a:cs typeface="Calibri"/>
                <a:sym typeface="Calibri"/>
              </a:rPr>
              <a:t>Une dose de lévonorgestrel 1,5 mg par voie orale ou une dose d’ulipristal 30 mg</a:t>
            </a:r>
            <a:endParaRPr/>
          </a:p>
          <a:p>
            <a:pPr indent="-342900" lvl="0" marL="685800" rtl="0" algn="l">
              <a:lnSpc>
                <a:spcPct val="90000"/>
              </a:lnSpc>
              <a:spcBef>
                <a:spcPts val="1200"/>
              </a:spcBef>
              <a:spcAft>
                <a:spcPts val="0"/>
              </a:spcAft>
              <a:buClr>
                <a:schemeClr val="dk2"/>
              </a:buClr>
              <a:buSzPts val="2800"/>
              <a:buFont typeface="Arial"/>
              <a:buChar char="•"/>
            </a:pPr>
            <a:r>
              <a:rPr b="0" i="1" lang="fr" sz="2800" cap="none" strike="noStrike">
                <a:solidFill>
                  <a:srgbClr val="506687"/>
                </a:solidFill>
                <a:latin typeface="Calibri"/>
                <a:ea typeface="Calibri"/>
                <a:cs typeface="Calibri"/>
                <a:sym typeface="Calibri"/>
              </a:rPr>
              <a:t>Ou</a:t>
            </a:r>
            <a:r>
              <a:rPr b="0" i="0" lang="fr" sz="2800" cap="none" strike="noStrike">
                <a:solidFill>
                  <a:srgbClr val="506687"/>
                </a:solidFill>
                <a:latin typeface="Calibri"/>
                <a:ea typeface="Calibri"/>
                <a:cs typeface="Calibri"/>
                <a:sym typeface="Calibri"/>
              </a:rPr>
              <a:t> : Éthinylestradiol 100 mcg + lévonorgestrel 0,5 mg, deux doses à 12 heures d’intervalle (Yuzpe)</a:t>
            </a:r>
            <a:endParaRPr/>
          </a:p>
          <a:p>
            <a:pPr indent="-342900" lvl="0" marL="685800" rtl="0" algn="l">
              <a:lnSpc>
                <a:spcPct val="90000"/>
              </a:lnSpc>
              <a:spcBef>
                <a:spcPts val="1200"/>
              </a:spcBef>
              <a:spcAft>
                <a:spcPts val="600"/>
              </a:spcAft>
              <a:buClr>
                <a:schemeClr val="dk2"/>
              </a:buClr>
              <a:buSzPts val="2800"/>
              <a:buFont typeface="Arial"/>
              <a:buChar char="•"/>
            </a:pPr>
            <a:r>
              <a:rPr b="0" i="1" lang="fr" sz="2800" cap="none" strike="noStrike">
                <a:solidFill>
                  <a:srgbClr val="506687"/>
                </a:solidFill>
                <a:latin typeface="Calibri"/>
                <a:ea typeface="Calibri"/>
                <a:cs typeface="Calibri"/>
                <a:sym typeface="Calibri"/>
              </a:rPr>
              <a:t>Alternative : </a:t>
            </a:r>
            <a:r>
              <a:rPr b="0" i="0" lang="fr" sz="2800" cap="none" strike="noStrike">
                <a:solidFill>
                  <a:srgbClr val="506687"/>
                </a:solidFill>
                <a:latin typeface="Calibri"/>
                <a:ea typeface="Calibri"/>
                <a:cs typeface="Calibri"/>
                <a:sym typeface="Calibri"/>
              </a:rPr>
              <a:t>DIU en cuivre (très efficace mais requiert des compétences !) </a:t>
            </a:r>
            <a:endParaRPr sz="2800">
              <a:solidFill>
                <a:schemeClr val="dk2"/>
              </a:solidFill>
            </a:endParaRPr>
          </a:p>
        </p:txBody>
      </p:sp>
      <p:sp>
        <p:nvSpPr>
          <p:cNvPr id="1369" name="Google Shape;1369;p1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74"/>
          <p:cNvSpPr txBox="1"/>
          <p:nvPr>
            <p:ph type="title"/>
          </p:nvPr>
        </p:nvSpPr>
        <p:spPr>
          <a:xfrm>
            <a:off x="539749" y="365126"/>
            <a:ext cx="831532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i="0" lang="fr" sz="4400" cap="none" strike="noStrike">
                <a:solidFill>
                  <a:srgbClr val="506687"/>
                </a:solidFill>
                <a:latin typeface="Calibri"/>
                <a:ea typeface="Calibri"/>
                <a:cs typeface="Calibri"/>
                <a:sym typeface="Calibri"/>
              </a:rPr>
              <a:t>5 – Administrer un traitement : </a:t>
            </a:r>
            <a:r>
              <a:rPr b="1" i="0" lang="fr" sz="4400" cap="none" strike="noStrike">
                <a:solidFill>
                  <a:srgbClr val="B85231"/>
                </a:solidFill>
                <a:latin typeface="Calibri"/>
                <a:ea typeface="Calibri"/>
                <a:cs typeface="Calibri"/>
                <a:sym typeface="Calibri"/>
              </a:rPr>
              <a:t>Grossesse</a:t>
            </a:r>
            <a:endParaRPr>
              <a:solidFill>
                <a:schemeClr val="accent1"/>
              </a:solidFill>
            </a:endParaRPr>
          </a:p>
        </p:txBody>
      </p:sp>
      <p:sp>
        <p:nvSpPr>
          <p:cNvPr id="1376" name="Google Shape;1376;p174"/>
          <p:cNvSpPr txBox="1"/>
          <p:nvPr>
            <p:ph idx="1" type="body"/>
          </p:nvPr>
        </p:nvSpPr>
        <p:spPr>
          <a:xfrm>
            <a:off x="539749" y="1681274"/>
            <a:ext cx="78867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Test de grossesse, informations sur les options en matière de grossesse et les soins liés à l'avortement sans risques/l'orientation pour les soins liés à l'avortement, dans les limites prévues par la loi	</a:t>
            </a:r>
            <a:endParaRPr b="1" sz="2800">
              <a:solidFill>
                <a:schemeClr val="accent1"/>
              </a:solidFill>
            </a:endParaRPr>
          </a:p>
          <a:p>
            <a:pPr indent="-228600" lvl="0"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Fournir des informations précises et des conseils neutres sur toutes les options en matière de grossesse</a:t>
            </a:r>
            <a:endParaRPr sz="2800">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Si la grossesse est la conséquence d’un viol et un avortement est souhaité, fournir des soins liés à l'avortement sans risques et orienter vers un service compétent pour ces soins</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377" name="Google Shape;1377;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75"/>
          <p:cNvSpPr txBox="1"/>
          <p:nvPr>
            <p:ph type="title"/>
          </p:nvPr>
        </p:nvSpPr>
        <p:spPr>
          <a:xfrm>
            <a:off x="553447" y="501996"/>
            <a:ext cx="8141199" cy="104171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i="0" lang="fr" cap="none" strike="noStrike">
                <a:solidFill>
                  <a:srgbClr val="506687"/>
                </a:solidFill>
                <a:latin typeface="Calibri"/>
                <a:ea typeface="Calibri"/>
                <a:cs typeface="Calibri"/>
                <a:sym typeface="Calibri"/>
              </a:rPr>
              <a:t>5 – Administrer un traitement : </a:t>
            </a:r>
            <a:r>
              <a:rPr b="1" i="0" lang="fr" cap="none" strike="noStrike">
                <a:solidFill>
                  <a:srgbClr val="B85231"/>
                </a:solidFill>
                <a:latin typeface="Calibri"/>
                <a:ea typeface="Calibri"/>
                <a:cs typeface="Calibri"/>
                <a:sym typeface="Calibri"/>
              </a:rPr>
              <a:t>Prévenir les IST</a:t>
            </a:r>
            <a:endParaRPr>
              <a:solidFill>
                <a:schemeClr val="accent1"/>
              </a:solidFill>
            </a:endParaRPr>
          </a:p>
        </p:txBody>
      </p:sp>
      <p:sp>
        <p:nvSpPr>
          <p:cNvPr id="1384" name="Google Shape;1384;p175"/>
          <p:cNvSpPr txBox="1"/>
          <p:nvPr>
            <p:ph idx="1" type="body"/>
          </p:nvPr>
        </p:nvSpPr>
        <p:spPr>
          <a:xfrm>
            <a:off x="553447" y="1797153"/>
            <a:ext cx="8590553" cy="40523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None/>
            </a:pPr>
            <a:r>
              <a:rPr b="1" i="0" lang="fr" sz="2800" cap="none" strike="noStrike">
                <a:solidFill>
                  <a:srgbClr val="B85231"/>
                </a:solidFill>
                <a:latin typeface="Calibri"/>
                <a:ea typeface="Calibri"/>
                <a:cs typeface="Calibri"/>
                <a:sym typeface="Calibri"/>
              </a:rPr>
              <a:t>Traitement présomptif des IST</a:t>
            </a:r>
            <a:endParaRPr b="1" sz="2800">
              <a:solidFill>
                <a:schemeClr val="accent1"/>
              </a:solidFill>
            </a:endParaRPr>
          </a:p>
          <a:p>
            <a:pPr indent="-228600" lvl="1" marL="450850" rtl="0" algn="l">
              <a:lnSpc>
                <a:spcPct val="100000"/>
              </a:lnSpc>
              <a:spcBef>
                <a:spcPts val="12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Traiter la syphilis, le chlamydia, la gonorrhée</a:t>
            </a:r>
            <a:endParaRPr>
              <a:solidFill>
                <a:schemeClr val="dk2"/>
              </a:solidFill>
            </a:endParaRPr>
          </a:p>
          <a:p>
            <a:pPr indent="-228600" lvl="1" marL="450850" rtl="0" algn="l">
              <a:lnSpc>
                <a:spcPct val="100000"/>
              </a:lnSpc>
              <a:spcBef>
                <a:spcPts val="12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Traiter d’autres IST si elles sont courantes (trichonomas, chancre mou)</a:t>
            </a:r>
            <a:endParaRPr>
              <a:solidFill>
                <a:schemeClr val="dk2"/>
              </a:solidFill>
            </a:endParaRPr>
          </a:p>
          <a:p>
            <a:pPr indent="-228600" lvl="1" marL="450850" rtl="0" algn="l">
              <a:lnSpc>
                <a:spcPct val="100000"/>
              </a:lnSpc>
              <a:spcBef>
                <a:spcPts val="12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Traitement plus court disponible, facile à prendre (par exemple, 1g azithromycine et 400 mg de céfixime)</a:t>
            </a:r>
            <a:endParaRPr>
              <a:solidFill>
                <a:schemeClr val="dk2"/>
              </a:solidFill>
            </a:endParaRPr>
          </a:p>
          <a:p>
            <a:pPr indent="-228600" lvl="1" marL="450850" rtl="0" algn="l">
              <a:lnSpc>
                <a:spcPct val="100000"/>
              </a:lnSpc>
              <a:spcBef>
                <a:spcPts val="12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Utiliser des protocoles de traitement locaux, si disponibles</a:t>
            </a:r>
            <a:endParaRPr>
              <a:solidFill>
                <a:schemeClr val="dk2"/>
              </a:solidFill>
            </a:endParaRPr>
          </a:p>
        </p:txBody>
      </p:sp>
      <p:sp>
        <p:nvSpPr>
          <p:cNvPr id="1385" name="Google Shape;1385;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76"/>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5 – Administrer un traitement : </a:t>
            </a:r>
            <a:r>
              <a:rPr b="1" i="0" lang="fr" sz="4400" cap="none" strike="noStrike">
                <a:solidFill>
                  <a:srgbClr val="B85231"/>
                </a:solidFill>
                <a:latin typeface="Calibri"/>
                <a:ea typeface="Calibri"/>
                <a:cs typeface="Calibri"/>
                <a:sym typeface="Calibri"/>
              </a:rPr>
              <a:t>Hépatite B et VPH</a:t>
            </a:r>
            <a:endParaRPr>
              <a:solidFill>
                <a:schemeClr val="accent1"/>
              </a:solidFill>
            </a:endParaRPr>
          </a:p>
        </p:txBody>
      </p:sp>
      <p:sp>
        <p:nvSpPr>
          <p:cNvPr id="1392" name="Google Shape;1392;p176"/>
          <p:cNvSpPr txBox="1"/>
          <p:nvPr>
            <p:ph idx="1" type="body"/>
          </p:nvPr>
        </p:nvSpPr>
        <p:spPr>
          <a:xfrm>
            <a:off x="457200" y="1744038"/>
            <a:ext cx="7926512"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Prévention de l'hépatite B et le papillomavirus humain (VPH)</a:t>
            </a:r>
            <a:endParaRPr b="1" sz="2800">
              <a:solidFill>
                <a:schemeClr val="accent1"/>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Si non vacciné précédemment contre l’hépatite B, proposer ou orienter pour la première vaccination dans les 14 jours qui suivent l’agression</a:t>
            </a:r>
            <a:endParaRPr sz="2800">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Envisager d’administrer un vaccin contre le VPH à toute personne âgée de 26 ans ou moins, sauf si elle a déjà été vaccinée </a:t>
            </a:r>
            <a:endParaRPr sz="2800">
              <a:solidFill>
                <a:schemeClr val="dk2"/>
              </a:solidFill>
            </a:endParaRPr>
          </a:p>
          <a:p>
            <a:pPr indent="0" lvl="0" marL="0" rtl="0" algn="l">
              <a:lnSpc>
                <a:spcPct val="90000"/>
              </a:lnSpc>
              <a:spcBef>
                <a:spcPts val="1600"/>
              </a:spcBef>
              <a:spcAft>
                <a:spcPts val="0"/>
              </a:spcAft>
              <a:buClr>
                <a:schemeClr val="dk2"/>
              </a:buClr>
              <a:buSzPts val="3200"/>
              <a:buNone/>
            </a:pPr>
            <a:r>
              <a:t/>
            </a:r>
            <a:endParaRPr/>
          </a:p>
        </p:txBody>
      </p:sp>
      <p:sp>
        <p:nvSpPr>
          <p:cNvPr id="1393" name="Google Shape;1393;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77"/>
          <p:cNvSpPr txBox="1"/>
          <p:nvPr>
            <p:ph type="title"/>
          </p:nvPr>
        </p:nvSpPr>
        <p:spPr>
          <a:xfrm>
            <a:off x="594360" y="60341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5 – Administrer un traitement : </a:t>
            </a:r>
            <a:r>
              <a:rPr b="1" i="0" lang="fr" sz="4400" cap="none" strike="noStrike">
                <a:solidFill>
                  <a:srgbClr val="B85231"/>
                </a:solidFill>
                <a:latin typeface="Calibri"/>
                <a:ea typeface="Calibri"/>
                <a:cs typeface="Calibri"/>
                <a:sym typeface="Calibri"/>
              </a:rPr>
              <a:t>Blessures</a:t>
            </a:r>
            <a:endParaRPr b="1">
              <a:solidFill>
                <a:schemeClr val="accent1"/>
              </a:solidFill>
            </a:endParaRPr>
          </a:p>
        </p:txBody>
      </p:sp>
      <p:sp>
        <p:nvSpPr>
          <p:cNvPr id="1400" name="Google Shape;1400;p177"/>
          <p:cNvSpPr txBox="1"/>
          <p:nvPr>
            <p:ph idx="1" type="body"/>
          </p:nvPr>
        </p:nvSpPr>
        <p:spPr>
          <a:xfrm>
            <a:off x="594360" y="1944941"/>
            <a:ext cx="7772400" cy="40763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i="0" lang="fr" sz="3200" cap="none" strike="noStrike">
                <a:solidFill>
                  <a:srgbClr val="B85231"/>
                </a:solidFill>
                <a:latin typeface="Calibri"/>
                <a:ea typeface="Calibri"/>
                <a:cs typeface="Calibri"/>
                <a:sym typeface="Calibri"/>
              </a:rPr>
              <a:t>Soins des blessures</a:t>
            </a:r>
            <a:endParaRPr b="1">
              <a:solidFill>
                <a:schemeClr val="accent1"/>
              </a:solidFill>
            </a:endParaRPr>
          </a:p>
          <a:p>
            <a:pPr indent="-228600" lvl="1" marL="685800" rtl="0" algn="l">
              <a:lnSpc>
                <a:spcPct val="10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Nettoyer et traiter les blessures</a:t>
            </a:r>
            <a:endParaRPr>
              <a:solidFill>
                <a:schemeClr val="dk2"/>
              </a:solidFill>
            </a:endParaRPr>
          </a:p>
          <a:p>
            <a:pPr indent="-228600" lvl="1" marL="685800" rtl="0" algn="l">
              <a:lnSpc>
                <a:spcPct val="10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Suturer si nécessaire/possible</a:t>
            </a:r>
            <a:endParaRPr>
              <a:solidFill>
                <a:schemeClr val="dk2"/>
              </a:solidFill>
            </a:endParaRPr>
          </a:p>
          <a:p>
            <a:pPr indent="-228600" lvl="1" marL="685800" rtl="0" algn="l">
              <a:lnSpc>
                <a:spcPct val="10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Administrer une prophylaxie et un vaccin anti-tétanique </a:t>
            </a:r>
            <a:endParaRPr>
              <a:solidFill>
                <a:schemeClr val="dk2"/>
              </a:solidFill>
            </a:endParaRPr>
          </a:p>
          <a:p>
            <a:pPr indent="-228600" lvl="0" marL="228600" rtl="0" algn="l">
              <a:lnSpc>
                <a:spcPct val="90000"/>
              </a:lnSpc>
              <a:spcBef>
                <a:spcPts val="1600"/>
              </a:spcBef>
              <a:spcAft>
                <a:spcPts val="0"/>
              </a:spcAft>
              <a:buClr>
                <a:schemeClr val="dk2"/>
              </a:buClr>
              <a:buSzPts val="3200"/>
              <a:buFont typeface="Calibri"/>
              <a:buNone/>
            </a:pPr>
            <a:r>
              <a:t/>
            </a:r>
            <a:endParaRPr/>
          </a:p>
        </p:txBody>
      </p:sp>
      <p:sp>
        <p:nvSpPr>
          <p:cNvPr id="1401" name="Google Shape;1401;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78"/>
          <p:cNvSpPr txBox="1"/>
          <p:nvPr>
            <p:ph type="title"/>
          </p:nvPr>
        </p:nvSpPr>
        <p:spPr>
          <a:xfrm>
            <a:off x="775734" y="500444"/>
            <a:ext cx="8904754"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cap="none" strike="noStrike">
                <a:solidFill>
                  <a:srgbClr val="506687"/>
                </a:solidFill>
                <a:latin typeface="Calibri"/>
                <a:ea typeface="Calibri"/>
                <a:cs typeface="Calibri"/>
                <a:sym typeface="Calibri"/>
              </a:rPr>
              <a:t>5 – Administrer un traitement : </a:t>
            </a:r>
            <a:r>
              <a:rPr b="1" i="0" lang="fr" cap="none" strike="noStrike">
                <a:solidFill>
                  <a:srgbClr val="B85231"/>
                </a:solidFill>
                <a:latin typeface="Calibri"/>
                <a:ea typeface="Calibri"/>
                <a:cs typeface="Calibri"/>
                <a:sym typeface="Calibri"/>
              </a:rPr>
              <a:t>Tétanos</a:t>
            </a:r>
            <a:endParaRPr b="1">
              <a:solidFill>
                <a:schemeClr val="accent1"/>
              </a:solidFill>
            </a:endParaRPr>
          </a:p>
        </p:txBody>
      </p:sp>
      <p:sp>
        <p:nvSpPr>
          <p:cNvPr id="1408" name="Google Shape;1408;p178"/>
          <p:cNvSpPr txBox="1"/>
          <p:nvPr>
            <p:ph idx="1" type="body"/>
          </p:nvPr>
        </p:nvSpPr>
        <p:spPr>
          <a:xfrm>
            <a:off x="775734" y="1644857"/>
            <a:ext cx="5650466" cy="5522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3200" cap="none" strike="noStrike">
                <a:solidFill>
                  <a:srgbClr val="B85231"/>
                </a:solidFill>
                <a:latin typeface="Calibri"/>
                <a:ea typeface="Calibri"/>
                <a:cs typeface="Calibri"/>
                <a:sym typeface="Calibri"/>
              </a:rPr>
              <a:t>Prévention du tétanos</a:t>
            </a:r>
            <a:endParaRPr b="1">
              <a:solidFill>
                <a:schemeClr val="accent1"/>
              </a:solidFill>
            </a:endParaRPr>
          </a:p>
          <a:p>
            <a:pPr indent="-228600" lvl="0" marL="228600" rtl="0" algn="l">
              <a:lnSpc>
                <a:spcPct val="90000"/>
              </a:lnSpc>
              <a:spcBef>
                <a:spcPts val="1000"/>
              </a:spcBef>
              <a:spcAft>
                <a:spcPts val="0"/>
              </a:spcAft>
              <a:buClr>
                <a:schemeClr val="dk2"/>
              </a:buClr>
              <a:buSzPts val="3200"/>
              <a:buFont typeface="Calibri"/>
              <a:buNone/>
            </a:pPr>
            <a:r>
              <a:t/>
            </a:r>
            <a:endParaRPr/>
          </a:p>
        </p:txBody>
      </p:sp>
      <p:sp>
        <p:nvSpPr>
          <p:cNvPr id="1409" name="Google Shape;1409;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1410" name="Google Shape;1410;p178"/>
          <p:cNvPicPr preferRelativeResize="0"/>
          <p:nvPr/>
        </p:nvPicPr>
        <p:blipFill rotWithShape="1">
          <a:blip r:embed="rId3">
            <a:alphaModFix/>
          </a:blip>
          <a:srcRect b="0" l="0" r="0" t="0"/>
          <a:stretch/>
        </p:blipFill>
        <p:spPr>
          <a:xfrm>
            <a:off x="668337" y="2250801"/>
            <a:ext cx="7248525" cy="3067050"/>
          </a:xfrm>
          <a:prstGeom prst="rect">
            <a:avLst/>
          </a:prstGeom>
          <a:noFill/>
          <a:ln>
            <a:noFill/>
          </a:ln>
        </p:spPr>
      </p:pic>
      <p:sp>
        <p:nvSpPr>
          <p:cNvPr id="1411" name="Google Shape;1411;p178"/>
          <p:cNvSpPr txBox="1"/>
          <p:nvPr/>
        </p:nvSpPr>
        <p:spPr>
          <a:xfrm>
            <a:off x="1443519" y="5655609"/>
            <a:ext cx="7243281" cy="6470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Organisation mondiale de la Santé (OMS), Fonds des Nations Unies pour la population (FNUAP), Haut-Commissariat des Nations Unies pour les réfugiés (HCNUR). Prise en charge clinique des survivantes de viol et de violence exercée par un partenaire intime : élaboration de protocoles à adopter dans les situations de crise humanitaire, Genève, Organisation mondiale de la Santé, 2022. Licence : CC BY-NC-SA 3.0 IGO.</a:t>
            </a:r>
            <a:endParaRPr b="0" i="0" sz="1000" u="none" cap="none" strike="noStrike">
              <a:solidFill>
                <a:schemeClr val="dk2"/>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79"/>
          <p:cNvSpPr txBox="1"/>
          <p:nvPr>
            <p:ph type="title"/>
          </p:nvPr>
        </p:nvSpPr>
        <p:spPr>
          <a:xfrm>
            <a:off x="749300" y="648708"/>
            <a:ext cx="8229600" cy="10784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5 – Administrer un traitement : </a:t>
            </a:r>
            <a:r>
              <a:rPr b="1" i="0" lang="fr" sz="4400" cap="none" strike="noStrike">
                <a:solidFill>
                  <a:srgbClr val="B85231"/>
                </a:solidFill>
                <a:latin typeface="Calibri"/>
                <a:ea typeface="Calibri"/>
                <a:cs typeface="Calibri"/>
                <a:sym typeface="Calibri"/>
              </a:rPr>
              <a:t>Enfants</a:t>
            </a:r>
            <a:r>
              <a:rPr b="1" i="0" lang="fr" sz="4400" cap="none" strike="noStrike">
                <a:solidFill>
                  <a:srgbClr val="506687"/>
                </a:solidFill>
                <a:latin typeface="Calibri"/>
                <a:ea typeface="Calibri"/>
                <a:cs typeface="Calibri"/>
                <a:sym typeface="Calibri"/>
              </a:rPr>
              <a:t> </a:t>
            </a:r>
            <a:endParaRPr b="1"/>
          </a:p>
        </p:txBody>
      </p:sp>
      <p:sp>
        <p:nvSpPr>
          <p:cNvPr id="1418" name="Google Shape;1418;p179"/>
          <p:cNvSpPr txBox="1"/>
          <p:nvPr>
            <p:ph idx="1" type="body"/>
          </p:nvPr>
        </p:nvSpPr>
        <p:spPr>
          <a:xfrm>
            <a:off x="457200" y="1962364"/>
            <a:ext cx="8077200" cy="3570074"/>
          </a:xfrm>
          <a:prstGeom prst="rect">
            <a:avLst/>
          </a:prstGeom>
          <a:noFill/>
          <a:ln>
            <a:noFill/>
          </a:ln>
        </p:spPr>
        <p:txBody>
          <a:bodyPr anchorCtr="0" anchor="t" bIns="45700" lIns="91425" spcFirstLastPara="1" rIns="91425" wrap="square" tIns="45700">
            <a:noAutofit/>
          </a:bodyPr>
          <a:lstStyle/>
          <a:p>
            <a:pPr indent="-228600" lvl="1" marL="685800" rtl="0" algn="l">
              <a:lnSpc>
                <a:spcPct val="10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Adapter les doses de médicaments pour les IST et la PPE en fonction de l’âge et du poids</a:t>
            </a:r>
            <a:endParaRPr>
              <a:solidFill>
                <a:schemeClr val="dk2"/>
              </a:solidFill>
            </a:endParaRPr>
          </a:p>
          <a:p>
            <a:pPr indent="-228600" lvl="1" marL="685800" rtl="0" algn="l">
              <a:lnSpc>
                <a:spcPct val="100000"/>
              </a:lnSpc>
              <a:spcBef>
                <a:spcPts val="1200"/>
              </a:spcBef>
              <a:spcAft>
                <a:spcPts val="600"/>
              </a:spcAft>
              <a:buClr>
                <a:schemeClr val="dk2"/>
              </a:buClr>
              <a:buSzPts val="2800"/>
              <a:buChar char="•"/>
            </a:pPr>
            <a:r>
              <a:rPr b="0" i="0" lang="fr" sz="2800" cap="none" strike="noStrike">
                <a:solidFill>
                  <a:srgbClr val="506687"/>
                </a:solidFill>
                <a:latin typeface="Calibri"/>
                <a:ea typeface="Calibri"/>
                <a:cs typeface="Calibri"/>
                <a:sym typeface="Calibri"/>
              </a:rPr>
              <a:t>Stade pubertaire : Les jeunes filles ont besoin de contraception d’urgence, autour de la période des règles</a:t>
            </a:r>
            <a:endParaRPr>
              <a:solidFill>
                <a:schemeClr val="dk2"/>
              </a:solidFill>
            </a:endParaRPr>
          </a:p>
        </p:txBody>
      </p:sp>
      <p:sp>
        <p:nvSpPr>
          <p:cNvPr id="1419" name="Google Shape;1419;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180"/>
          <p:cNvSpPr txBox="1"/>
          <p:nvPr>
            <p:ph idx="1" type="body"/>
          </p:nvPr>
        </p:nvSpPr>
        <p:spPr>
          <a:xfrm>
            <a:off x="535969" y="2012949"/>
            <a:ext cx="7528531" cy="2825751"/>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5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Blessures</a:t>
            </a:r>
            <a:endParaRPr>
              <a:solidFill>
                <a:schemeClr val="dk2"/>
              </a:solidFill>
            </a:endParaRPr>
          </a:p>
          <a:p>
            <a:pPr indent="-228600" lvl="1" marL="685800" rtl="0" algn="l">
              <a:lnSpc>
                <a:spcPct val="90000"/>
              </a:lnSpc>
              <a:spcBef>
                <a:spcPts val="5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Traitement présomptif des IST</a:t>
            </a:r>
            <a:endParaRPr>
              <a:solidFill>
                <a:schemeClr val="dk2"/>
              </a:solidFill>
            </a:endParaRPr>
          </a:p>
          <a:p>
            <a:pPr indent="-228600" lvl="1" marL="685800" rtl="0" algn="l">
              <a:lnSpc>
                <a:spcPct val="90000"/>
              </a:lnSpc>
              <a:spcBef>
                <a:spcPts val="5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PPE/VIH</a:t>
            </a:r>
            <a:endParaRPr>
              <a:solidFill>
                <a:schemeClr val="dk2"/>
              </a:solidFill>
            </a:endParaRPr>
          </a:p>
          <a:p>
            <a:pPr indent="-228600" lvl="1" marL="685800" rtl="0" algn="l">
              <a:lnSpc>
                <a:spcPct val="90000"/>
              </a:lnSpc>
              <a:spcBef>
                <a:spcPts val="5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Vaccins</a:t>
            </a:r>
            <a:endParaRPr>
              <a:solidFill>
                <a:schemeClr val="dk2"/>
              </a:solidFill>
            </a:endParaRPr>
          </a:p>
          <a:p>
            <a:pPr indent="-228600" lvl="1" marL="685800" rtl="0" algn="l">
              <a:lnSpc>
                <a:spcPct val="90000"/>
              </a:lnSpc>
              <a:spcBef>
                <a:spcPts val="5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Soins de santé mentale</a:t>
            </a:r>
            <a:endParaRPr>
              <a:solidFill>
                <a:schemeClr val="dk2"/>
              </a:solidFill>
            </a:endParaRPr>
          </a:p>
        </p:txBody>
      </p:sp>
      <p:sp>
        <p:nvSpPr>
          <p:cNvPr id="1426" name="Google Shape;1426;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427" name="Google Shape;1427;p180"/>
          <p:cNvSpPr txBox="1"/>
          <p:nvPr/>
        </p:nvSpPr>
        <p:spPr>
          <a:xfrm>
            <a:off x="749300" y="648708"/>
            <a:ext cx="8229600" cy="10784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5 – Administrer un traitement : </a:t>
            </a:r>
            <a:r>
              <a:rPr b="1" i="0" lang="fr" sz="4400" u="none" cap="none" strike="noStrike">
                <a:solidFill>
                  <a:srgbClr val="B85231"/>
                </a:solidFill>
                <a:latin typeface="Calibri"/>
                <a:ea typeface="Calibri"/>
                <a:cs typeface="Calibri"/>
                <a:sym typeface="Calibri"/>
              </a:rPr>
              <a:t>Hommes</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4"/>
          <p:cNvSpPr txBox="1"/>
          <p:nvPr>
            <p:ph idx="1" type="body"/>
          </p:nvPr>
        </p:nvSpPr>
        <p:spPr>
          <a:xfrm>
            <a:off x="633472" y="1117826"/>
            <a:ext cx="8083980" cy="5340441"/>
          </a:xfrm>
          <a:prstGeom prst="rect">
            <a:avLst/>
          </a:prstGeom>
          <a:noFill/>
          <a:ln>
            <a:noFill/>
          </a:ln>
        </p:spPr>
        <p:txBody>
          <a:bodyPr anchorCtr="0" anchor="t" bIns="45700" lIns="91425" spcFirstLastPara="1" rIns="91425" wrap="square" tIns="45700">
            <a:noAutofit/>
          </a:bodyPr>
          <a:lstStyle/>
          <a:p>
            <a:pPr indent="-228600" lvl="0" marL="685800" rtl="0" algn="l">
              <a:lnSpc>
                <a:spcPct val="94333"/>
              </a:lnSpc>
              <a:spcBef>
                <a:spcPts val="6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Violence sexuelle, y compris le viol/la tentative de viol</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La violence domestique et exercée par un partenaire intime</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lang="fr" sz="2400">
                <a:solidFill>
                  <a:srgbClr val="506687"/>
                </a:solidFill>
              </a:rPr>
              <a:t>La m</a:t>
            </a:r>
            <a:r>
              <a:rPr b="0" i="0" lang="fr" sz="2400" cap="none" strike="noStrike">
                <a:solidFill>
                  <a:srgbClr val="506687"/>
                </a:solidFill>
                <a:latin typeface="Calibri"/>
                <a:ea typeface="Calibri"/>
                <a:cs typeface="Calibri"/>
                <a:sym typeface="Calibri"/>
              </a:rPr>
              <a:t>utilation génitale féminine</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Le mariage d'enfants, précoce et forcé</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lang="fr" sz="2400">
                <a:solidFill>
                  <a:srgbClr val="506687"/>
                </a:solidFill>
              </a:rPr>
              <a:t>L’e</a:t>
            </a:r>
            <a:r>
              <a:rPr b="0" i="0" lang="fr" sz="2400" cap="none" strike="noStrike">
                <a:solidFill>
                  <a:srgbClr val="506687"/>
                </a:solidFill>
                <a:latin typeface="Calibri"/>
                <a:ea typeface="Calibri"/>
                <a:cs typeface="Calibri"/>
                <a:sym typeface="Calibri"/>
              </a:rPr>
              <a:t>sclavage ou le trafic sexuel</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Repassage des seins/bandage de la poitrine</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Grossesse forcée, avortement ou stérilisation</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Le refus de ressources et l’absence de possibilités en raison du genre, de l'orientation sexuelle et/ou de l'identité sexuelle</a:t>
            </a:r>
            <a:endParaRPr sz="2400">
              <a:solidFill>
                <a:schemeClr val="dk2"/>
              </a:solidFill>
            </a:endParaRPr>
          </a:p>
          <a:p>
            <a:pPr indent="-228600" lvl="0" marL="685800" rtl="0" algn="l">
              <a:lnSpc>
                <a:spcPct val="94333"/>
              </a:lnSpc>
              <a:spcBef>
                <a:spcPts val="1200"/>
              </a:spcBef>
              <a:spcAft>
                <a:spcPts val="0"/>
              </a:spcAft>
              <a:buClr>
                <a:schemeClr val="dk2"/>
              </a:buClr>
              <a:buSzPts val="2635"/>
              <a:buChar char="•"/>
            </a:pPr>
            <a:r>
              <a:rPr b="0" i="0" lang="fr" sz="2400" cap="none" strike="noStrike">
                <a:solidFill>
                  <a:srgbClr val="506687"/>
                </a:solidFill>
                <a:latin typeface="Calibri"/>
                <a:ea typeface="Calibri"/>
                <a:cs typeface="Calibri"/>
                <a:sym typeface="Calibri"/>
              </a:rPr>
              <a:t>Les actes néfastes en fonction de l'orientation sexuelle et de l'identité sexuelle</a:t>
            </a:r>
            <a:endParaRPr sz="2400">
              <a:solidFill>
                <a:schemeClr val="dk2"/>
              </a:solidFill>
            </a:endParaRPr>
          </a:p>
          <a:p>
            <a:pPr indent="-55879" lvl="0" marL="228600" rtl="0" algn="l">
              <a:lnSpc>
                <a:spcPct val="94333"/>
              </a:lnSpc>
              <a:spcBef>
                <a:spcPts val="1600"/>
              </a:spcBef>
              <a:spcAft>
                <a:spcPts val="0"/>
              </a:spcAft>
              <a:buClr>
                <a:schemeClr val="dk2"/>
              </a:buClr>
              <a:buSzPts val="2720"/>
              <a:buNone/>
            </a:pPr>
            <a:r>
              <a:t/>
            </a:r>
            <a:endParaRPr sz="2400"/>
          </a:p>
        </p:txBody>
      </p:sp>
      <p:sp>
        <p:nvSpPr>
          <p:cNvPr id="387" name="Google Shape;387;p64"/>
          <p:cNvSpPr txBox="1"/>
          <p:nvPr/>
        </p:nvSpPr>
        <p:spPr>
          <a:xfrm>
            <a:off x="1752600" y="6434137"/>
            <a:ext cx="5948966" cy="209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388" name="Google Shape;388;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389" name="Google Shape;389;p64"/>
          <p:cNvSpPr txBox="1"/>
          <p:nvPr/>
        </p:nvSpPr>
        <p:spPr>
          <a:xfrm>
            <a:off x="426548" y="458855"/>
            <a:ext cx="8643448" cy="65897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100" u="none" cap="none" strike="noStrike">
                <a:solidFill>
                  <a:srgbClr val="506687"/>
                </a:solidFill>
                <a:latin typeface="Calibri"/>
                <a:ea typeface="Calibri"/>
                <a:cs typeface="Calibri"/>
                <a:sym typeface="Calibri"/>
              </a:rPr>
              <a:t>Types de violences basées sur le genre</a:t>
            </a:r>
            <a:endParaRPr b="1" i="0" sz="4100" u="none" cap="none" strike="noStrike">
              <a:solidFill>
                <a:schemeClr val="dk2"/>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181"/>
          <p:cNvSpPr txBox="1"/>
          <p:nvPr>
            <p:ph type="title"/>
          </p:nvPr>
        </p:nvSpPr>
        <p:spPr>
          <a:xfrm>
            <a:off x="758756" y="335364"/>
            <a:ext cx="7886700" cy="9797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200"/>
              <a:buFont typeface="Calibri"/>
              <a:buNone/>
            </a:pPr>
            <a:r>
              <a:rPr b="1" i="0" lang="fr" sz="4200" cap="none" strike="noStrike">
                <a:solidFill>
                  <a:srgbClr val="506687"/>
                </a:solidFill>
                <a:latin typeface="Calibri"/>
                <a:ea typeface="Calibri"/>
                <a:cs typeface="Calibri"/>
                <a:sym typeface="Calibri"/>
              </a:rPr>
              <a:t>5 – Administrer un traitement : </a:t>
            </a:r>
            <a:r>
              <a:rPr b="1" i="0" lang="fr" sz="4200" cap="none" strike="noStrike">
                <a:solidFill>
                  <a:srgbClr val="B85231"/>
                </a:solidFill>
                <a:latin typeface="Calibri"/>
                <a:ea typeface="Calibri"/>
                <a:cs typeface="Calibri"/>
                <a:sym typeface="Calibri"/>
              </a:rPr>
              <a:t>Fournitures</a:t>
            </a:r>
            <a:endParaRPr>
              <a:solidFill>
                <a:schemeClr val="accent1"/>
              </a:solidFill>
            </a:endParaRPr>
          </a:p>
        </p:txBody>
      </p:sp>
      <p:sp>
        <p:nvSpPr>
          <p:cNvPr id="1434" name="Google Shape;1434;p181"/>
          <p:cNvSpPr txBox="1"/>
          <p:nvPr>
            <p:ph idx="1" type="body"/>
          </p:nvPr>
        </p:nvSpPr>
        <p:spPr>
          <a:xfrm>
            <a:off x="758756" y="1513910"/>
            <a:ext cx="7886700" cy="5008727"/>
          </a:xfrm>
          <a:prstGeom prst="rect">
            <a:avLst/>
          </a:prstGeom>
          <a:noFill/>
          <a:ln>
            <a:noFill/>
          </a:ln>
        </p:spPr>
        <p:txBody>
          <a:bodyPr anchorCtr="0" anchor="t" bIns="45700" lIns="91425" spcFirstLastPara="1" rIns="91425" wrap="square" tIns="45700">
            <a:noAutofit/>
          </a:bodyPr>
          <a:lstStyle/>
          <a:p>
            <a:pPr indent="0" lvl="0" marL="0" rtl="0" algn="l">
              <a:lnSpc>
                <a:spcPct val="90714"/>
              </a:lnSpc>
              <a:spcBef>
                <a:spcPts val="600"/>
              </a:spcBef>
              <a:spcAft>
                <a:spcPts val="0"/>
              </a:spcAft>
              <a:buClr>
                <a:schemeClr val="dk2"/>
              </a:buClr>
              <a:buSzPts val="2800"/>
              <a:buNone/>
            </a:pPr>
            <a:r>
              <a:rPr b="1" i="0" lang="fr" sz="2800" cap="none" strike="noStrike">
                <a:solidFill>
                  <a:srgbClr val="B85231"/>
                </a:solidFill>
                <a:latin typeface="Calibri"/>
                <a:ea typeface="Calibri"/>
                <a:cs typeface="Calibri"/>
                <a:sym typeface="Calibri"/>
              </a:rPr>
              <a:t>Fournitures dans les contextes de crise</a:t>
            </a:r>
            <a:endParaRPr b="1">
              <a:solidFill>
                <a:schemeClr val="accent1"/>
              </a:solidFill>
            </a:endParaRPr>
          </a:p>
          <a:p>
            <a:pPr indent="-228600" lvl="0" marL="228600" rtl="0" algn="l">
              <a:lnSpc>
                <a:spcPct val="97692"/>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Kits de SR 3 : Traitement post-viol</a:t>
            </a:r>
            <a:endParaRPr>
              <a:solidFill>
                <a:schemeClr val="dk2"/>
              </a:solidFill>
            </a:endParaRPr>
          </a:p>
          <a:p>
            <a:pPr indent="-228600" lvl="0" marL="228600" rtl="0" algn="l">
              <a:lnSpc>
                <a:spcPct val="97692"/>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Kit sanitaire d’urgence interorganisations - Module PPE</a:t>
            </a:r>
            <a:endParaRPr>
              <a:solidFill>
                <a:schemeClr val="dk2"/>
              </a:solidFill>
            </a:endParaRPr>
          </a:p>
          <a:p>
            <a:pPr indent="-228600" lvl="0" marL="228600" rtl="0" algn="l">
              <a:lnSpc>
                <a:spcPct val="97692"/>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Traitement post-viol pour 50 adultes et 10 enfants survivants</a:t>
            </a:r>
            <a:endParaRPr>
              <a:solidFill>
                <a:schemeClr val="dk2"/>
              </a:solidFill>
            </a:endParaRPr>
          </a:p>
          <a:p>
            <a:pPr indent="-228600" lvl="1" marL="685800" rtl="0" algn="l">
              <a:lnSpc>
                <a:spcPct val="105833"/>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Directives cliniques</a:t>
            </a:r>
            <a:endParaRPr>
              <a:solidFill>
                <a:schemeClr val="dk2"/>
              </a:solidFill>
            </a:endParaRPr>
          </a:p>
          <a:p>
            <a:pPr indent="-228600" lvl="1" marL="685800" rtl="0" algn="l">
              <a:lnSpc>
                <a:spcPct val="105833"/>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Contraception d'urgence</a:t>
            </a:r>
            <a:endParaRPr>
              <a:solidFill>
                <a:schemeClr val="dk2"/>
              </a:solidFill>
            </a:endParaRPr>
          </a:p>
          <a:p>
            <a:pPr indent="-228600" lvl="1" marL="685800" rtl="0" algn="l">
              <a:lnSpc>
                <a:spcPct val="105833"/>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Antibiotiques (voie orale ou IV)</a:t>
            </a:r>
            <a:endParaRPr>
              <a:solidFill>
                <a:schemeClr val="dk2"/>
              </a:solidFill>
            </a:endParaRPr>
          </a:p>
          <a:p>
            <a:pPr indent="-228600" lvl="1" marL="685800" rtl="0" algn="l">
              <a:lnSpc>
                <a:spcPct val="105833"/>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PPE</a:t>
            </a:r>
            <a:endParaRPr b="1" sz="2400">
              <a:solidFill>
                <a:schemeClr val="dk2"/>
              </a:solidFill>
            </a:endParaRPr>
          </a:p>
          <a:p>
            <a:pPr indent="-228600" lvl="1" marL="685800" rtl="0" algn="l">
              <a:lnSpc>
                <a:spcPct val="105833"/>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Tests de grossesse</a:t>
            </a:r>
            <a:endParaRPr>
              <a:solidFill>
                <a:schemeClr val="dk2"/>
              </a:solidFill>
            </a:endParaRPr>
          </a:p>
          <a:p>
            <a:pPr indent="-228600" lvl="1" marL="685800" rtl="0" algn="l">
              <a:lnSpc>
                <a:spcPct val="105833"/>
              </a:lnSpc>
              <a:spcBef>
                <a:spcPts val="600"/>
              </a:spcBef>
              <a:spcAft>
                <a:spcPts val="600"/>
              </a:spcAft>
              <a:buClr>
                <a:schemeClr val="dk2"/>
              </a:buClr>
              <a:buSzPts val="2400"/>
              <a:buChar char="•"/>
            </a:pPr>
            <a:r>
              <a:rPr b="0" i="0" lang="fr" sz="2400" cap="none" strike="noStrike">
                <a:solidFill>
                  <a:srgbClr val="506687"/>
                </a:solidFill>
                <a:latin typeface="Calibri"/>
                <a:ea typeface="Calibri"/>
                <a:cs typeface="Calibri"/>
                <a:sym typeface="Calibri"/>
              </a:rPr>
              <a:t>Vaccins contre le tétanos et l’hépatite B non inclus (réfrigération nécessaire)</a:t>
            </a:r>
            <a:endParaRPr>
              <a:solidFill>
                <a:schemeClr val="dk2"/>
              </a:solidFill>
            </a:endParaRPr>
          </a:p>
        </p:txBody>
      </p:sp>
      <p:sp>
        <p:nvSpPr>
          <p:cNvPr id="1435" name="Google Shape;1435;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0" name="Shape 1440"/>
        <p:cNvGrpSpPr/>
        <p:nvPr/>
      </p:nvGrpSpPr>
      <p:grpSpPr>
        <a:xfrm>
          <a:off x="0" y="0"/>
          <a:ext cx="0" cy="0"/>
          <a:chOff x="0" y="0"/>
          <a:chExt cx="0" cy="0"/>
        </a:xfrm>
      </p:grpSpPr>
      <p:sp>
        <p:nvSpPr>
          <p:cNvPr id="1441" name="Google Shape;1441;p182"/>
          <p:cNvSpPr txBox="1"/>
          <p:nvPr>
            <p:ph type="ctrTitle"/>
          </p:nvPr>
        </p:nvSpPr>
        <p:spPr>
          <a:xfrm>
            <a:off x="672353" y="1694330"/>
            <a:ext cx="7785847" cy="205030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DÉCISIONS </a:t>
            </a:r>
            <a:r>
              <a:rPr lang="fr">
                <a:solidFill>
                  <a:srgbClr val="B85231"/>
                </a:solidFill>
              </a:rPr>
              <a:t>RELATIVES AU </a:t>
            </a:r>
            <a:r>
              <a:rPr b="1" i="0" lang="fr" sz="4400" cap="none" strike="noStrike">
                <a:solidFill>
                  <a:srgbClr val="B85231"/>
                </a:solidFill>
                <a:latin typeface="Calibri"/>
                <a:ea typeface="Calibri"/>
                <a:cs typeface="Calibri"/>
                <a:sym typeface="Calibri"/>
              </a:rPr>
              <a:t>TRAITEMENT</a:t>
            </a:r>
            <a:br>
              <a:rPr lang="fr" sz="4400"/>
            </a:br>
            <a:r>
              <a:rPr b="1" i="1" lang="fr" sz="4400" cap="none" strike="noStrike">
                <a:solidFill>
                  <a:srgbClr val="B85231"/>
                </a:solidFill>
                <a:latin typeface="Calibri"/>
                <a:ea typeface="Calibri"/>
                <a:cs typeface="Calibri"/>
                <a:sym typeface="Calibri"/>
              </a:rPr>
              <a:t>Activité de groupe</a:t>
            </a:r>
            <a:endParaRPr i="1"/>
          </a:p>
        </p:txBody>
      </p:sp>
      <p:sp>
        <p:nvSpPr>
          <p:cNvPr id="1442" name="Google Shape;1442;p182"/>
          <p:cNvSpPr txBox="1"/>
          <p:nvPr>
            <p:ph idx="12" type="sldNum"/>
          </p:nvPr>
        </p:nvSpPr>
        <p:spPr>
          <a:xfrm>
            <a:off x="2908126"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133</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183"/>
          <p:cNvSpPr txBox="1"/>
          <p:nvPr>
            <p:ph type="title"/>
          </p:nvPr>
        </p:nvSpPr>
        <p:spPr>
          <a:xfrm>
            <a:off x="642134" y="54176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Conseils prodigués aux patient.e.s</a:t>
            </a:r>
            <a:endParaRPr/>
          </a:p>
        </p:txBody>
      </p:sp>
      <p:sp>
        <p:nvSpPr>
          <p:cNvPr id="1449" name="Google Shape;1449;p183"/>
          <p:cNvSpPr txBox="1"/>
          <p:nvPr>
            <p:ph idx="1" type="body"/>
          </p:nvPr>
        </p:nvSpPr>
        <p:spPr>
          <a:xfrm>
            <a:off x="842480" y="1934003"/>
            <a:ext cx="7438491" cy="3657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Chaque personne survivante subit et surmonte le traumatisme de la violence sexuelle avec sa propre culture et société</a:t>
            </a:r>
            <a:endParaRPr sz="2800">
              <a:solidFill>
                <a:schemeClr val="dk2"/>
              </a:solidFill>
            </a:endParaRPr>
          </a:p>
          <a:p>
            <a:pPr indent="-228600" lvl="0" marL="228600" rtl="0" algn="l">
              <a:lnSpc>
                <a:spcPct val="90000"/>
              </a:lnSpc>
              <a:spcBef>
                <a:spcPts val="104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Continuer de pratiquer une communication de soutien (se souvenir de </a:t>
            </a:r>
            <a:r>
              <a:rPr lang="fr" sz="2800">
                <a:solidFill>
                  <a:srgbClr val="506687"/>
                </a:solidFill>
              </a:rPr>
              <a:t>VIVRE</a:t>
            </a:r>
            <a:r>
              <a:rPr b="0" i="0" lang="fr" sz="2800" cap="none" strike="noStrike">
                <a:solidFill>
                  <a:srgbClr val="506687"/>
                </a:solidFill>
                <a:latin typeface="Calibri"/>
                <a:ea typeface="Calibri"/>
                <a:cs typeface="Calibri"/>
                <a:sym typeface="Calibri"/>
              </a:rPr>
              <a:t>)</a:t>
            </a:r>
            <a:endParaRPr sz="2800">
              <a:solidFill>
                <a:schemeClr val="dk2"/>
              </a:solidFill>
            </a:endParaRPr>
          </a:p>
          <a:p>
            <a:pPr indent="-228600" lvl="0" marL="228600" rtl="0" algn="l">
              <a:lnSpc>
                <a:spcPct val="90000"/>
              </a:lnSpc>
              <a:spcBef>
                <a:spcPts val="104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Fournir des informations écrites avec des conseils standards dans un langage simple </a:t>
            </a:r>
            <a:endParaRPr sz="2800">
              <a:solidFill>
                <a:schemeClr val="dk2"/>
              </a:solidFill>
            </a:endParaRPr>
          </a:p>
        </p:txBody>
      </p:sp>
      <p:sp>
        <p:nvSpPr>
          <p:cNvPr id="1450" name="Google Shape;1450;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84"/>
          <p:cNvSpPr txBox="1"/>
          <p:nvPr>
            <p:ph type="title"/>
          </p:nvPr>
        </p:nvSpPr>
        <p:spPr>
          <a:xfrm>
            <a:off x="685800" y="299385"/>
            <a:ext cx="7480300" cy="6568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Santé mentale</a:t>
            </a:r>
            <a:endParaRPr/>
          </a:p>
        </p:txBody>
      </p:sp>
      <p:sp>
        <p:nvSpPr>
          <p:cNvPr id="1457" name="Google Shape;1457;p184"/>
          <p:cNvSpPr txBox="1"/>
          <p:nvPr>
            <p:ph idx="1" type="body"/>
          </p:nvPr>
        </p:nvSpPr>
        <p:spPr>
          <a:xfrm>
            <a:off x="84762" y="981636"/>
            <a:ext cx="9059238" cy="5082988"/>
          </a:xfrm>
          <a:prstGeom prst="rect">
            <a:avLst/>
          </a:prstGeom>
          <a:noFill/>
          <a:ln>
            <a:noFill/>
          </a:ln>
        </p:spPr>
        <p:txBody>
          <a:bodyPr anchorCtr="0" anchor="t" bIns="45700" lIns="91425" spcFirstLastPara="1" rIns="91425" wrap="square" tIns="45700">
            <a:noAutofit/>
          </a:bodyPr>
          <a:lstStyle/>
          <a:p>
            <a:pPr indent="-228600" lvl="1" marL="685800" rtl="0" algn="l">
              <a:lnSpc>
                <a:spcPct val="100769"/>
              </a:lnSpc>
              <a:spcBef>
                <a:spcPts val="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Prodiguer des conseils à propos des problèmes psychologiques, émotionnels, sociaux et physiques qui peuvent être subis</a:t>
            </a:r>
            <a:endParaRPr sz="2600">
              <a:solidFill>
                <a:schemeClr val="dk2"/>
              </a:solidFill>
            </a:endParaRPr>
          </a:p>
          <a:p>
            <a:pPr indent="-228600" lvl="1" marL="685800" rtl="0" algn="l">
              <a:lnSpc>
                <a:spcPct val="100769"/>
              </a:lnSpc>
              <a:spcBef>
                <a:spcPts val="108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Expliquer que les émotions négatives ou l’insensibilité sont des phénomènes normaux</a:t>
            </a:r>
            <a:endParaRPr sz="2600">
              <a:solidFill>
                <a:schemeClr val="dk2"/>
              </a:solidFill>
            </a:endParaRPr>
          </a:p>
          <a:p>
            <a:pPr indent="-228600" lvl="1" marL="685800" rtl="0" algn="l">
              <a:lnSpc>
                <a:spcPct val="100769"/>
              </a:lnSpc>
              <a:spcBef>
                <a:spcPts val="108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Encourager la personne survivante à se confier à une personne de confiance</a:t>
            </a:r>
            <a:endParaRPr sz="2600">
              <a:solidFill>
                <a:schemeClr val="dk2"/>
              </a:solidFill>
            </a:endParaRPr>
          </a:p>
          <a:p>
            <a:pPr indent="-228600" lvl="1" marL="685800" rtl="0" algn="l">
              <a:lnSpc>
                <a:spcPct val="100769"/>
              </a:lnSpc>
              <a:spcBef>
                <a:spcPts val="108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Ne </a:t>
            </a:r>
            <a:r>
              <a:rPr b="1" i="0" lang="fr" sz="2600" cap="none" strike="noStrike">
                <a:solidFill>
                  <a:srgbClr val="506687"/>
                </a:solidFill>
                <a:latin typeface="Calibri"/>
                <a:ea typeface="Calibri"/>
                <a:cs typeface="Calibri"/>
                <a:sym typeface="Calibri"/>
              </a:rPr>
              <a:t>pas </a:t>
            </a:r>
            <a:r>
              <a:rPr b="0" i="0" lang="fr" sz="2600" cap="none" strike="noStrike">
                <a:solidFill>
                  <a:srgbClr val="506687"/>
                </a:solidFill>
                <a:latin typeface="Calibri"/>
                <a:ea typeface="Calibri"/>
                <a:cs typeface="Calibri"/>
                <a:sym typeface="Calibri"/>
              </a:rPr>
              <a:t>prescrire de benzodiazépine pour l’insomnie</a:t>
            </a:r>
            <a:endParaRPr sz="2600">
              <a:solidFill>
                <a:schemeClr val="dk2"/>
              </a:solidFill>
            </a:endParaRPr>
          </a:p>
          <a:p>
            <a:pPr indent="-228600" lvl="1" marL="685800" rtl="0" algn="l">
              <a:lnSpc>
                <a:spcPct val="100769"/>
              </a:lnSpc>
              <a:spcBef>
                <a:spcPts val="108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Ne </a:t>
            </a:r>
            <a:r>
              <a:rPr b="1" i="0" lang="fr" sz="2600" cap="none" strike="noStrike">
                <a:solidFill>
                  <a:srgbClr val="506687"/>
                </a:solidFill>
                <a:latin typeface="Calibri"/>
                <a:ea typeface="Calibri"/>
                <a:cs typeface="Calibri"/>
                <a:sym typeface="Calibri"/>
              </a:rPr>
              <a:t>pas </a:t>
            </a:r>
            <a:r>
              <a:rPr b="0" i="0" lang="fr" sz="2600" cap="none" strike="noStrike">
                <a:solidFill>
                  <a:srgbClr val="506687"/>
                </a:solidFill>
                <a:latin typeface="Calibri"/>
                <a:ea typeface="Calibri"/>
                <a:cs typeface="Calibri"/>
                <a:sym typeface="Calibri"/>
              </a:rPr>
              <a:t>prescrire de benzodiazépine ou d’antidépresseurs pour une angoisse aigüe</a:t>
            </a:r>
            <a:endParaRPr sz="2600">
              <a:solidFill>
                <a:schemeClr val="dk2"/>
              </a:solidFill>
            </a:endParaRPr>
          </a:p>
          <a:p>
            <a:pPr indent="-228600" lvl="1" marL="685800" rtl="0" algn="l">
              <a:lnSpc>
                <a:spcPct val="100769"/>
              </a:lnSpc>
              <a:spcBef>
                <a:spcPts val="108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Orienter pour un soutien professionnel si les symptômes sont invalidants et ne disparaissent pas au fil du temps</a:t>
            </a:r>
            <a:endParaRPr sz="2600">
              <a:solidFill>
                <a:schemeClr val="dk2"/>
              </a:solidFill>
            </a:endParaRPr>
          </a:p>
          <a:p>
            <a:pPr indent="-76200" lvl="0" marL="228600" rtl="0" algn="l">
              <a:lnSpc>
                <a:spcPct val="109166"/>
              </a:lnSpc>
              <a:spcBef>
                <a:spcPts val="1000"/>
              </a:spcBef>
              <a:spcAft>
                <a:spcPts val="0"/>
              </a:spcAft>
              <a:buClr>
                <a:schemeClr val="dk2"/>
              </a:buClr>
              <a:buSzPts val="2400"/>
              <a:buNone/>
            </a:pPr>
            <a:r>
              <a:t/>
            </a:r>
            <a:endParaRPr sz="2400"/>
          </a:p>
        </p:txBody>
      </p:sp>
      <p:sp>
        <p:nvSpPr>
          <p:cNvPr id="1458" name="Google Shape;1458;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85"/>
          <p:cNvSpPr txBox="1"/>
          <p:nvPr>
            <p:ph type="title"/>
          </p:nvPr>
        </p:nvSpPr>
        <p:spPr>
          <a:xfrm>
            <a:off x="723900" y="57574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Soins des blessures et guérison</a:t>
            </a:r>
            <a:endParaRPr/>
          </a:p>
        </p:txBody>
      </p:sp>
      <p:sp>
        <p:nvSpPr>
          <p:cNvPr id="1465" name="Google Shape;1465;p185"/>
          <p:cNvSpPr txBox="1"/>
          <p:nvPr>
            <p:ph idx="1" type="body"/>
          </p:nvPr>
        </p:nvSpPr>
        <p:spPr>
          <a:xfrm>
            <a:off x="723900" y="1690688"/>
            <a:ext cx="7696200" cy="350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t/>
            </a:r>
            <a:endParaRPr sz="2800"/>
          </a:p>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Blessures</a:t>
            </a:r>
            <a:endParaRPr b="1" sz="2800">
              <a:solidFill>
                <a:schemeClr val="accent1"/>
              </a:solidFill>
            </a:endParaRPr>
          </a:p>
          <a:p>
            <a:pPr indent="-228600" lvl="1" marL="685800" rtl="0" algn="l">
              <a:lnSpc>
                <a:spcPct val="90000"/>
              </a:lnSpc>
              <a:spcBef>
                <a:spcPts val="6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Prévention des infections/hygiène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Signes d'infection</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Soins des blessures</a:t>
            </a:r>
            <a:endParaRPr>
              <a:solidFill>
                <a:schemeClr val="dk2"/>
              </a:solidFill>
            </a:endParaRPr>
          </a:p>
          <a:p>
            <a:pPr indent="-228600" lvl="1" marL="685800" rtl="0" algn="l">
              <a:lnSpc>
                <a:spcPct val="90000"/>
              </a:lnSpc>
              <a:spcBef>
                <a:spcPts val="1200"/>
              </a:spcBef>
              <a:spcAft>
                <a:spcPts val="600"/>
              </a:spcAft>
              <a:buClr>
                <a:schemeClr val="dk2"/>
              </a:buClr>
              <a:buSzPts val="2800"/>
              <a:buChar char="•"/>
            </a:pPr>
            <a:r>
              <a:rPr b="0" i="0" lang="fr" sz="2800" cap="none" strike="noStrike">
                <a:solidFill>
                  <a:srgbClr val="506687"/>
                </a:solidFill>
                <a:latin typeface="Calibri"/>
                <a:ea typeface="Calibri"/>
                <a:cs typeface="Calibri"/>
                <a:sym typeface="Calibri"/>
              </a:rPr>
              <a:t>Administration des médicaments et effets secondaires</a:t>
            </a:r>
            <a:endParaRPr>
              <a:solidFill>
                <a:schemeClr val="dk2"/>
              </a:solidFill>
            </a:endParaRPr>
          </a:p>
        </p:txBody>
      </p:sp>
      <p:sp>
        <p:nvSpPr>
          <p:cNvPr id="1466" name="Google Shape;1466;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86"/>
          <p:cNvSpPr txBox="1"/>
          <p:nvPr>
            <p:ph type="title"/>
          </p:nvPr>
        </p:nvSpPr>
        <p:spPr>
          <a:xfrm>
            <a:off x="605118" y="885826"/>
            <a:ext cx="8234082" cy="86677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Pilules de contraception d'urgence</a:t>
            </a:r>
            <a:endParaRPr/>
          </a:p>
        </p:txBody>
      </p:sp>
      <p:sp>
        <p:nvSpPr>
          <p:cNvPr id="1473" name="Google Shape;1473;p186"/>
          <p:cNvSpPr txBox="1"/>
          <p:nvPr>
            <p:ph idx="1" type="body"/>
          </p:nvPr>
        </p:nvSpPr>
        <p:spPr>
          <a:xfrm>
            <a:off x="228600" y="1905000"/>
            <a:ext cx="8610600" cy="44958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Expliquer le traitement (pas l’avortement)</a:t>
            </a:r>
            <a:endParaRPr>
              <a:solidFill>
                <a:schemeClr val="dk2"/>
              </a:solidFill>
            </a:endParaRPr>
          </a:p>
          <a:p>
            <a:pPr indent="-228600" lvl="1" marL="685800" rtl="0" algn="l">
              <a:lnSpc>
                <a:spcPct val="90000"/>
              </a:lnSpc>
              <a:spcBef>
                <a:spcPts val="12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Expliquer les effets secondaires (nausée)</a:t>
            </a:r>
            <a:endParaRPr>
              <a:solidFill>
                <a:schemeClr val="dk2"/>
              </a:solidFill>
            </a:endParaRPr>
          </a:p>
          <a:p>
            <a:pPr indent="-228600" lvl="1" marL="685800" rtl="0" algn="l">
              <a:lnSpc>
                <a:spcPct val="90000"/>
              </a:lnSpc>
              <a:spcBef>
                <a:spcPts val="12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Ne préviennent pas les futures grossesses (utiliser des préservatifs et d’autres méthodes de contraception privilégiées ou un désir de grossesse)</a:t>
            </a:r>
            <a:endParaRPr>
              <a:solidFill>
                <a:schemeClr val="dk2"/>
              </a:solidFill>
            </a:endParaRPr>
          </a:p>
          <a:p>
            <a:pPr indent="-228600" lvl="1" marL="685800" rtl="0" algn="l">
              <a:lnSpc>
                <a:spcPct val="90000"/>
              </a:lnSpc>
              <a:spcBef>
                <a:spcPts val="1200"/>
              </a:spcBef>
              <a:spcAft>
                <a:spcPts val="600"/>
              </a:spcAft>
              <a:buClr>
                <a:schemeClr val="dk2"/>
              </a:buClr>
              <a:buSzPts val="3000"/>
              <a:buChar char="•"/>
            </a:pPr>
            <a:r>
              <a:rPr b="0" i="0" lang="fr" sz="2800" cap="none" strike="noStrike">
                <a:solidFill>
                  <a:srgbClr val="506687"/>
                </a:solidFill>
                <a:latin typeface="Calibri"/>
                <a:ea typeface="Calibri"/>
                <a:cs typeface="Calibri"/>
                <a:sym typeface="Calibri"/>
              </a:rPr>
              <a:t>Expliquer le taux d’échec, les prochaines règles quand revenir</a:t>
            </a:r>
            <a:endParaRPr>
              <a:solidFill>
                <a:schemeClr val="dk2"/>
              </a:solidFill>
            </a:endParaRPr>
          </a:p>
        </p:txBody>
      </p:sp>
      <p:sp>
        <p:nvSpPr>
          <p:cNvPr id="1474" name="Google Shape;1474;p1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87"/>
          <p:cNvSpPr txBox="1"/>
          <p:nvPr>
            <p:ph type="title"/>
          </p:nvPr>
        </p:nvSpPr>
        <p:spPr>
          <a:xfrm>
            <a:off x="744877" y="64450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Grossesse</a:t>
            </a:r>
            <a:endParaRPr/>
          </a:p>
        </p:txBody>
      </p:sp>
      <p:sp>
        <p:nvSpPr>
          <p:cNvPr id="1481" name="Google Shape;1481;p187"/>
          <p:cNvSpPr txBox="1"/>
          <p:nvPr>
            <p:ph idx="1" type="body"/>
          </p:nvPr>
        </p:nvSpPr>
        <p:spPr>
          <a:xfrm>
            <a:off x="516812" y="1896171"/>
            <a:ext cx="7696200" cy="35052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Soutenir la personne survivante pour qu’elle prenne une décision éclairée, non influencée par les croyances individuelles du prestataire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Risques inhérents aux avortements </a:t>
            </a:r>
            <a:r>
              <a:rPr lang="fr">
                <a:solidFill>
                  <a:srgbClr val="506687"/>
                </a:solidFill>
              </a:rPr>
              <a:t>à risques</a:t>
            </a:r>
            <a:r>
              <a:rPr b="0" i="0" lang="fr" sz="2800" cap="none" strike="noStrike">
                <a:solidFill>
                  <a:srgbClr val="506687"/>
                </a:solidFill>
                <a:latin typeface="Calibri"/>
                <a:ea typeface="Calibri"/>
                <a:cs typeface="Calibri"/>
                <a:sym typeface="Calibri"/>
              </a:rPr>
              <a:t> </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Enfant abandonné</a:t>
            </a:r>
            <a:endParaRPr>
              <a:solidFill>
                <a:schemeClr val="dk2"/>
              </a:solidFill>
            </a:endParaRPr>
          </a:p>
          <a:p>
            <a:pPr indent="-228600" lvl="1" marL="685800" rtl="0" algn="l">
              <a:lnSpc>
                <a:spcPct val="90000"/>
              </a:lnSpc>
              <a:spcBef>
                <a:spcPts val="1200"/>
              </a:spcBef>
              <a:spcAft>
                <a:spcPts val="600"/>
              </a:spcAft>
              <a:buClr>
                <a:schemeClr val="dk2"/>
              </a:buClr>
              <a:buSzPts val="2800"/>
              <a:buChar char="•"/>
            </a:pPr>
            <a:r>
              <a:rPr b="0" i="0" lang="fr" sz="2800" cap="none" strike="noStrike">
                <a:solidFill>
                  <a:srgbClr val="506687"/>
                </a:solidFill>
                <a:latin typeface="Calibri"/>
                <a:ea typeface="Calibri"/>
                <a:cs typeface="Calibri"/>
                <a:sym typeface="Calibri"/>
              </a:rPr>
              <a:t>Homicide</a:t>
            </a:r>
            <a:endParaRPr>
              <a:solidFill>
                <a:schemeClr val="dk2"/>
              </a:solidFill>
            </a:endParaRPr>
          </a:p>
        </p:txBody>
      </p:sp>
      <p:sp>
        <p:nvSpPr>
          <p:cNvPr id="1482" name="Google Shape;1482;p1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188"/>
          <p:cNvSpPr txBox="1"/>
          <p:nvPr>
            <p:ph type="title"/>
          </p:nvPr>
        </p:nvSpPr>
        <p:spPr>
          <a:xfrm>
            <a:off x="816796" y="710468"/>
            <a:ext cx="7603304"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VIH/IST</a:t>
            </a:r>
            <a:endParaRPr/>
          </a:p>
        </p:txBody>
      </p:sp>
      <p:sp>
        <p:nvSpPr>
          <p:cNvPr id="1489" name="Google Shape;1489;p188"/>
          <p:cNvSpPr txBox="1"/>
          <p:nvPr>
            <p:ph idx="1" type="body"/>
          </p:nvPr>
        </p:nvSpPr>
        <p:spPr>
          <a:xfrm>
            <a:off x="723900" y="1586753"/>
            <a:ext cx="7696200" cy="4316505"/>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 risque d’infection par le VIH par une seule exposition sexuelle est faible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 risque est accru dans un contexte où la prévalence est élevée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Utiliser un préservatif avec l’ensemble des partenaires pendant 3-6 mois ou jusqu’à ce que le statut VIH soit déterminé</a:t>
            </a:r>
            <a:endParaRPr>
              <a:solidFill>
                <a:schemeClr val="dk2"/>
              </a:solidFill>
            </a:endParaRPr>
          </a:p>
          <a:p>
            <a:pPr indent="-228600" lvl="1" marL="685800" rtl="0" algn="l">
              <a:lnSpc>
                <a:spcPct val="90000"/>
              </a:lnSpc>
              <a:spcBef>
                <a:spcPts val="1200"/>
              </a:spcBef>
              <a:spcAft>
                <a:spcPts val="600"/>
              </a:spcAft>
              <a:buClr>
                <a:schemeClr val="dk2"/>
              </a:buClr>
              <a:buSzPts val="2800"/>
              <a:buChar char="•"/>
            </a:pPr>
            <a:r>
              <a:rPr b="0" i="0" lang="fr" sz="2800" cap="none" strike="noStrike">
                <a:solidFill>
                  <a:srgbClr val="506687"/>
                </a:solidFill>
                <a:latin typeface="Calibri"/>
                <a:ea typeface="Calibri"/>
                <a:cs typeface="Calibri"/>
                <a:sym typeface="Calibri"/>
              </a:rPr>
              <a:t>Examiner les signes et les symptômes des IST et quand retourner au centre de santé</a:t>
            </a:r>
            <a:endParaRPr>
              <a:solidFill>
                <a:schemeClr val="dk2"/>
              </a:solidFill>
            </a:endParaRPr>
          </a:p>
        </p:txBody>
      </p:sp>
      <p:sp>
        <p:nvSpPr>
          <p:cNvPr id="1490" name="Google Shape;1490;p1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89"/>
          <p:cNvSpPr txBox="1"/>
          <p:nvPr>
            <p:ph type="title"/>
          </p:nvPr>
        </p:nvSpPr>
        <p:spPr>
          <a:xfrm>
            <a:off x="611187" y="136525"/>
            <a:ext cx="8317660" cy="12081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Prophylaxie post-exposition (PPE)</a:t>
            </a:r>
            <a:endParaRPr/>
          </a:p>
        </p:txBody>
      </p:sp>
      <p:sp>
        <p:nvSpPr>
          <p:cNvPr id="1497" name="Google Shape;1497;p189"/>
          <p:cNvSpPr txBox="1"/>
          <p:nvPr>
            <p:ph idx="1" type="body"/>
          </p:nvPr>
        </p:nvSpPr>
        <p:spPr>
          <a:xfrm>
            <a:off x="215153" y="1161676"/>
            <a:ext cx="8471647" cy="4988859"/>
          </a:xfrm>
          <a:prstGeom prst="rect">
            <a:avLst/>
          </a:prstGeom>
          <a:noFill/>
          <a:ln>
            <a:noFill/>
          </a:ln>
        </p:spPr>
        <p:txBody>
          <a:bodyPr anchorCtr="0" anchor="t" bIns="45700" lIns="91425" spcFirstLastPara="1" rIns="91425" wrap="square" tIns="45700">
            <a:noAutofit/>
          </a:bodyPr>
          <a:lstStyle/>
          <a:p>
            <a:pPr indent="-228600" lvl="1" marL="685800" rtl="0" algn="l">
              <a:lnSpc>
                <a:spcPct val="80000"/>
              </a:lnSpc>
              <a:spcBef>
                <a:spcPts val="6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Commencer dès que possible, dans les 72 heures au plus tard après une éventuelle exposition</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Traitement médicamenteux pendant 28 jours</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Environ la moitié des personnes subiront des effets secondaires comme la nausée, les maux de tête, la fatigue</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Assurer des suivis à des intervalles réguliers</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Refaire un test à 3 ou 6 mois, ou les deux</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Si le résultat du test est positif, orienter pour un traitement et des soins liés au VIH </a:t>
            </a:r>
            <a:endParaRPr sz="2600">
              <a:solidFill>
                <a:schemeClr val="dk2"/>
              </a:solidFill>
            </a:endParaRPr>
          </a:p>
          <a:p>
            <a:pPr indent="-228600" lvl="1" marL="685800" rtl="0" algn="l">
              <a:lnSpc>
                <a:spcPct val="80000"/>
              </a:lnSpc>
              <a:spcBef>
                <a:spcPts val="1200"/>
              </a:spcBef>
              <a:spcAft>
                <a:spcPts val="0"/>
              </a:spcAft>
              <a:buClr>
                <a:schemeClr val="dk2"/>
              </a:buClr>
              <a:buSzPts val="3000"/>
              <a:buChar char="•"/>
            </a:pPr>
            <a:r>
              <a:rPr b="0" i="0" lang="fr" sz="2600" cap="none" strike="noStrike">
                <a:solidFill>
                  <a:srgbClr val="506687"/>
                </a:solidFill>
                <a:latin typeface="Calibri"/>
                <a:ea typeface="Calibri"/>
                <a:cs typeface="Calibri"/>
                <a:sym typeface="Calibri"/>
              </a:rPr>
              <a:t>La PPE est sans danger pendant la grossesse</a:t>
            </a:r>
            <a:endParaRPr sz="2600">
              <a:solidFill>
                <a:schemeClr val="dk2"/>
              </a:solidFill>
            </a:endParaRPr>
          </a:p>
          <a:p>
            <a:pPr indent="0" lvl="1" marL="457200" rtl="0" algn="l">
              <a:lnSpc>
                <a:spcPct val="80000"/>
              </a:lnSpc>
              <a:spcBef>
                <a:spcPts val="1100"/>
              </a:spcBef>
              <a:spcAft>
                <a:spcPts val="0"/>
              </a:spcAft>
              <a:buClr>
                <a:schemeClr val="dk2"/>
              </a:buClr>
              <a:buSzPts val="3200"/>
              <a:buFont typeface="Arial"/>
              <a:buNone/>
            </a:pPr>
            <a:r>
              <a:t/>
            </a:r>
            <a:endParaRPr/>
          </a:p>
        </p:txBody>
      </p:sp>
      <p:sp>
        <p:nvSpPr>
          <p:cNvPr id="1498" name="Google Shape;1498;p1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03" name="Shape 1503"/>
        <p:cNvGrpSpPr/>
        <p:nvPr/>
      </p:nvGrpSpPr>
      <p:grpSpPr>
        <a:xfrm>
          <a:off x="0" y="0"/>
          <a:ext cx="0" cy="0"/>
          <a:chOff x="0" y="0"/>
          <a:chExt cx="0" cy="0"/>
        </a:xfrm>
      </p:grpSpPr>
      <p:sp>
        <p:nvSpPr>
          <p:cNvPr id="1504" name="Google Shape;1504;p190"/>
          <p:cNvSpPr txBox="1"/>
          <p:nvPr>
            <p:ph type="ctrTitle"/>
          </p:nvPr>
        </p:nvSpPr>
        <p:spPr>
          <a:xfrm>
            <a:off x="685800" y="234376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CONSEILS CONNEXES</a:t>
            </a:r>
            <a:br>
              <a:rPr lang="fr" sz="4400"/>
            </a:br>
            <a:r>
              <a:rPr b="1" i="1" lang="fr" sz="4400" cap="none" strike="noStrike">
                <a:solidFill>
                  <a:srgbClr val="B85231"/>
                </a:solidFill>
                <a:latin typeface="Calibri"/>
                <a:ea typeface="Calibri"/>
                <a:cs typeface="Calibri"/>
                <a:sym typeface="Calibri"/>
              </a:rPr>
              <a:t>Activité de groupe</a:t>
            </a:r>
            <a:endParaRPr i="1"/>
          </a:p>
        </p:txBody>
      </p:sp>
      <p:sp>
        <p:nvSpPr>
          <p:cNvPr id="1505" name="Google Shape;1505;p190"/>
          <p:cNvSpPr txBox="1"/>
          <p:nvPr>
            <p:ph idx="12" type="sldNum"/>
          </p:nvPr>
        </p:nvSpPr>
        <p:spPr>
          <a:xfrm>
            <a:off x="2732761" y="63369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141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5"/>
          <p:cNvSpPr txBox="1"/>
          <p:nvPr>
            <p:ph type="title"/>
          </p:nvPr>
        </p:nvSpPr>
        <p:spPr>
          <a:xfrm>
            <a:off x="-884277" y="693784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b="1" i="0" lang="fr" sz="4400" cap="none" strike="noStrike">
                <a:solidFill>
                  <a:srgbClr val="506687"/>
                </a:solidFill>
                <a:latin typeface="Calibri"/>
                <a:ea typeface="Calibri"/>
                <a:cs typeface="Calibri"/>
                <a:sym typeface="Calibri"/>
              </a:rPr>
              <a:t>VBG à toutes étapes de la vie</a:t>
            </a:r>
            <a:endParaRPr/>
          </a:p>
        </p:txBody>
      </p:sp>
      <p:sp>
        <p:nvSpPr>
          <p:cNvPr id="396" name="Google Shape;396;p65"/>
          <p:cNvSpPr txBox="1"/>
          <p:nvPr/>
        </p:nvSpPr>
        <p:spPr>
          <a:xfrm>
            <a:off x="1899918" y="6420321"/>
            <a:ext cx="5605782" cy="1902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397" name="Google Shape;397;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398" name="Google Shape;398;p65"/>
          <p:cNvPicPr preferRelativeResize="0"/>
          <p:nvPr/>
        </p:nvPicPr>
        <p:blipFill rotWithShape="1">
          <a:blip r:embed="rId3">
            <a:alphaModFix/>
          </a:blip>
          <a:srcRect b="0" l="0" r="0" t="0"/>
          <a:stretch/>
        </p:blipFill>
        <p:spPr>
          <a:xfrm>
            <a:off x="944380" y="267847"/>
            <a:ext cx="7285220" cy="600075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143</a:t>
            </a:r>
            <a:endParaRPr/>
          </a:p>
        </p:txBody>
      </p:sp>
      <p:pic>
        <p:nvPicPr>
          <p:cNvPr descr="Logo, JHPIEGO" id="1512" name="Google Shape;1512;p191"/>
          <p:cNvPicPr preferRelativeResize="0"/>
          <p:nvPr/>
        </p:nvPicPr>
        <p:blipFill rotWithShape="1">
          <a:blip r:embed="rId3">
            <a:alphaModFix/>
          </a:blip>
          <a:srcRect b="0" l="0" r="0" t="0"/>
          <a:stretch/>
        </p:blipFill>
        <p:spPr>
          <a:xfrm>
            <a:off x="7620227" y="5450741"/>
            <a:ext cx="1066573" cy="905609"/>
          </a:xfrm>
          <a:prstGeom prst="rect">
            <a:avLst/>
          </a:prstGeom>
          <a:noFill/>
          <a:ln>
            <a:noFill/>
          </a:ln>
        </p:spPr>
      </p:pic>
      <p:sp>
        <p:nvSpPr>
          <p:cNvPr id="1513" name="Google Shape;1513;p191"/>
          <p:cNvSpPr txBox="1"/>
          <p:nvPr>
            <p:ph type="ctrTitle"/>
          </p:nvPr>
        </p:nvSpPr>
        <p:spPr>
          <a:xfrm>
            <a:off x="492800" y="190350"/>
            <a:ext cx="8158397" cy="19970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b="1" i="0" lang="fr" sz="3200" cap="none" strike="noStrike">
                <a:solidFill>
                  <a:srgbClr val="506687"/>
                </a:solidFill>
                <a:latin typeface="Calibri"/>
                <a:ea typeface="Calibri"/>
                <a:cs typeface="Calibri"/>
                <a:sym typeface="Calibri"/>
              </a:rPr>
              <a:t>UNITÉ 6 :  </a:t>
            </a:r>
            <a:r>
              <a:rPr b="1" i="0" lang="fr" sz="3200" cap="none" strike="noStrike">
                <a:latin typeface="Calibri"/>
                <a:ea typeface="Calibri"/>
                <a:cs typeface="Calibri"/>
                <a:sym typeface="Calibri"/>
              </a:rPr>
              <a:t>AMÉLIORER LA SÉCURITÉ ET LES ORIENTATIONS, </a:t>
            </a:r>
            <a:r>
              <a:rPr b="1" i="0" lang="fr" sz="3200" cap="none" strike="noStrike">
                <a:solidFill>
                  <a:srgbClr val="B85231"/>
                </a:solidFill>
                <a:latin typeface="Calibri"/>
                <a:ea typeface="Calibri"/>
                <a:cs typeface="Calibri"/>
                <a:sym typeface="Calibri"/>
              </a:rPr>
              <a:t>L’APPUI POUR LA SANTÉ MENTALE &amp; LE SOUTIEN PSYCHOSOCIAL, ADMINISTRATION DE SOINS DE SUIVI</a:t>
            </a:r>
            <a:br>
              <a:rPr lang="fr" sz="3200"/>
            </a:br>
            <a:endParaRPr sz="320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192"/>
          <p:cNvSpPr txBox="1"/>
          <p:nvPr>
            <p:ph type="title"/>
          </p:nvPr>
        </p:nvSpPr>
        <p:spPr>
          <a:xfrm>
            <a:off x="704850" y="333519"/>
            <a:ext cx="8229600" cy="69662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6</a:t>
            </a:r>
            <a:endParaRPr/>
          </a:p>
        </p:txBody>
      </p:sp>
      <p:sp>
        <p:nvSpPr>
          <p:cNvPr id="1520" name="Google Shape;1520;p192"/>
          <p:cNvSpPr txBox="1"/>
          <p:nvPr>
            <p:ph idx="1" type="body"/>
          </p:nvPr>
        </p:nvSpPr>
        <p:spPr>
          <a:xfrm>
            <a:off x="499366" y="1111394"/>
            <a:ext cx="8435083" cy="4959206"/>
          </a:xfrm>
          <a:prstGeom prst="rect">
            <a:avLst/>
          </a:prstGeom>
          <a:noFill/>
          <a:ln>
            <a:noFill/>
          </a:ln>
        </p:spPr>
        <p:txBody>
          <a:bodyPr anchorCtr="0" anchor="t" bIns="45700" lIns="91425" spcFirstLastPara="1" rIns="91425" wrap="square" tIns="45700">
            <a:noAutofit/>
          </a:bodyPr>
          <a:lstStyle/>
          <a:p>
            <a:pPr indent="-228600" lvl="0" marL="685800" rtl="0" algn="l">
              <a:lnSpc>
                <a:spcPct val="114166"/>
              </a:lnSpc>
              <a:spcBef>
                <a:spcPts val="60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Décrire la manière d'évaluer les risques immédiats en matière de sécurité et de développer un plan de sécurité pour une personne survivante</a:t>
            </a:r>
            <a:endParaRPr sz="2400">
              <a:solidFill>
                <a:schemeClr val="dk2"/>
              </a:solidFill>
            </a:endParaRPr>
          </a:p>
          <a:p>
            <a:pPr indent="-228600" lvl="0" marL="685800" rtl="0" algn="l">
              <a:lnSpc>
                <a:spcPct val="114166"/>
              </a:lnSpc>
              <a:spcBef>
                <a:spcPts val="120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Identifier les principaux types de besoins en orientation pour les personnes survivantes</a:t>
            </a:r>
            <a:endParaRPr sz="2400">
              <a:solidFill>
                <a:schemeClr val="dk2"/>
              </a:solidFill>
            </a:endParaRPr>
          </a:p>
          <a:p>
            <a:pPr indent="-228600" lvl="0" marL="685800" rtl="0" algn="l">
              <a:lnSpc>
                <a:spcPct val="114166"/>
              </a:lnSpc>
              <a:spcBef>
                <a:spcPts val="120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Explorer l'expérience de la personne survivante en matière d'orientation vers une activité interactive renforçant l'empathie</a:t>
            </a:r>
            <a:endParaRPr sz="2400">
              <a:solidFill>
                <a:schemeClr val="dk2"/>
              </a:solidFill>
            </a:endParaRPr>
          </a:p>
          <a:p>
            <a:pPr indent="-228600" lvl="0" marL="685800" rtl="0" algn="l">
              <a:lnSpc>
                <a:spcPct val="114166"/>
              </a:lnSpc>
              <a:spcBef>
                <a:spcPts val="120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Discuter des stratégies pour conseiller les personnes survivantes par rapport à la santé mentale et au soutien psychosocial</a:t>
            </a:r>
            <a:endParaRPr sz="2400">
              <a:solidFill>
                <a:schemeClr val="dk2"/>
              </a:solidFill>
            </a:endParaRPr>
          </a:p>
          <a:p>
            <a:pPr indent="-228600" lvl="0" marL="685800" rtl="0" algn="l">
              <a:lnSpc>
                <a:spcPct val="114166"/>
              </a:lnSpc>
              <a:spcBef>
                <a:spcPts val="1200"/>
              </a:spcBef>
              <a:spcAft>
                <a:spcPts val="0"/>
              </a:spcAft>
              <a:buClr>
                <a:schemeClr val="dk2"/>
              </a:buClr>
              <a:buSzPts val="2960"/>
              <a:buFont typeface="Noto Sans Symbols"/>
              <a:buChar char="✔"/>
            </a:pPr>
            <a:r>
              <a:rPr b="0" i="0" lang="fr" sz="2400" cap="none" strike="noStrike">
                <a:solidFill>
                  <a:srgbClr val="506687"/>
                </a:solidFill>
                <a:latin typeface="Calibri"/>
                <a:ea typeface="Calibri"/>
                <a:cs typeface="Calibri"/>
                <a:sym typeface="Calibri"/>
              </a:rPr>
              <a:t>Discuter des directives sur les soins de suivi et le timing</a:t>
            </a:r>
            <a:endParaRPr sz="2400">
              <a:solidFill>
                <a:schemeClr val="dk2"/>
              </a:solidFill>
            </a:endParaRPr>
          </a:p>
          <a:p>
            <a:pPr indent="-40639" lvl="0" marL="228600" rtl="0" algn="l">
              <a:lnSpc>
                <a:spcPct val="114166"/>
              </a:lnSpc>
              <a:spcBef>
                <a:spcPts val="1600"/>
              </a:spcBef>
              <a:spcAft>
                <a:spcPts val="0"/>
              </a:spcAft>
              <a:buClr>
                <a:schemeClr val="dk2"/>
              </a:buClr>
              <a:buSzPts val="2960"/>
              <a:buNone/>
            </a:pPr>
            <a:r>
              <a:t/>
            </a:r>
            <a:endParaRPr sz="2400"/>
          </a:p>
        </p:txBody>
      </p:sp>
      <p:sp>
        <p:nvSpPr>
          <p:cNvPr id="1521" name="Google Shape;1521;p1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193"/>
          <p:cNvSpPr txBox="1"/>
          <p:nvPr>
            <p:ph type="title"/>
          </p:nvPr>
        </p:nvSpPr>
        <p:spPr>
          <a:xfrm>
            <a:off x="631031" y="315913"/>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Soins cliniques</a:t>
            </a:r>
            <a:endParaRPr/>
          </a:p>
        </p:txBody>
      </p:sp>
      <p:sp>
        <p:nvSpPr>
          <p:cNvPr id="1528" name="Google Shape;1528;p193"/>
          <p:cNvSpPr txBox="1"/>
          <p:nvPr>
            <p:ph idx="1" type="body"/>
          </p:nvPr>
        </p:nvSpPr>
        <p:spPr>
          <a:xfrm>
            <a:off x="631030" y="1382713"/>
            <a:ext cx="8055769"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2200"/>
              <a:buFont typeface="Arial"/>
              <a:buNone/>
            </a:pPr>
            <a:r>
              <a:rPr b="0" i="0" lang="fr" sz="2200" cap="none" strike="noStrike">
                <a:solidFill>
                  <a:srgbClr val="506687"/>
                </a:solidFill>
                <a:latin typeface="Calibri"/>
                <a:ea typeface="Calibri"/>
                <a:cs typeface="Calibri"/>
                <a:sym typeface="Calibri"/>
              </a:rPr>
              <a:t>Se préparer à offrir des soins cliniques</a:t>
            </a:r>
            <a:endParaRPr sz="2200">
              <a:solidFill>
                <a:schemeClr val="dk2"/>
              </a:solidFill>
            </a:endParaRPr>
          </a:p>
          <a:p>
            <a:pPr indent="0" lvl="0" marL="0" rtl="0" algn="l">
              <a:lnSpc>
                <a:spcPct val="80000"/>
              </a:lnSpc>
              <a:spcBef>
                <a:spcPts val="1000"/>
              </a:spcBef>
              <a:spcAft>
                <a:spcPts val="0"/>
              </a:spcAft>
              <a:buClr>
                <a:schemeClr val="accent2"/>
              </a:buClr>
              <a:buSzPts val="2200"/>
              <a:buFont typeface="Arial"/>
              <a:buNone/>
            </a:pPr>
            <a:r>
              <a:rPr b="0" i="0" lang="fr" sz="2200" cap="none" strike="noStrike">
                <a:solidFill>
                  <a:srgbClr val="506687"/>
                </a:solidFill>
                <a:latin typeface="Calibri"/>
                <a:ea typeface="Calibri"/>
                <a:cs typeface="Calibri"/>
                <a:sym typeface="Calibri"/>
              </a:rPr>
              <a:t>Prise en charge clinique des personnes survivantes :</a:t>
            </a:r>
            <a:endParaRPr sz="2200">
              <a:solidFill>
                <a:schemeClr val="dk2"/>
              </a:solidFill>
            </a:endParaRPr>
          </a:p>
          <a:p>
            <a:pPr indent="-228600" lvl="0" marL="228600" rtl="0" algn="l">
              <a:lnSpc>
                <a:spcPct val="80000"/>
              </a:lnSpc>
              <a:spcBef>
                <a:spcPts val="1000"/>
              </a:spcBef>
              <a:spcAft>
                <a:spcPts val="0"/>
              </a:spcAft>
              <a:buClr>
                <a:schemeClr val="dk2"/>
              </a:buClr>
              <a:buSzPts val="2200"/>
              <a:buChar char="•"/>
            </a:pPr>
            <a:r>
              <a:rPr b="0" i="0" lang="fr" sz="2200" cap="none" strike="noStrike">
                <a:solidFill>
                  <a:srgbClr val="B85231"/>
                </a:solidFill>
                <a:latin typeface="Calibri"/>
                <a:ea typeface="Calibri"/>
                <a:cs typeface="Calibri"/>
                <a:sym typeface="Calibri"/>
              </a:rPr>
              <a:t>Étape 1—Apporter un soutien de première ligne (</a:t>
            </a:r>
            <a:r>
              <a:rPr lang="fr" sz="2200">
                <a:solidFill>
                  <a:srgbClr val="B85231"/>
                </a:solidFill>
              </a:rPr>
              <a:t>VIVRE</a:t>
            </a:r>
            <a:r>
              <a:rPr b="0" i="0" lang="fr" sz="2200" cap="none" strike="noStrike">
                <a:solidFill>
                  <a:srgbClr val="B85231"/>
                </a:solidFill>
                <a:latin typeface="Calibri"/>
                <a:ea typeface="Calibri"/>
                <a:cs typeface="Calibri"/>
                <a:sym typeface="Calibri"/>
              </a:rPr>
              <a:t>, Partie 1)</a:t>
            </a:r>
            <a:endParaRPr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0" i="0" lang="fr" sz="2200" cap="none" strike="noStrike">
                <a:solidFill>
                  <a:srgbClr val="B85231"/>
                </a:solidFill>
                <a:latin typeface="Calibri"/>
                <a:ea typeface="Calibri"/>
                <a:cs typeface="Calibri"/>
                <a:sym typeface="Calibri"/>
              </a:rPr>
              <a:t>Étape 2—Obtenir le consentement éclairé</a:t>
            </a:r>
            <a:endParaRPr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0" i="0" lang="fr" sz="2200" cap="none" strike="noStrike">
                <a:solidFill>
                  <a:srgbClr val="B85231"/>
                </a:solidFill>
                <a:latin typeface="Calibri"/>
                <a:ea typeface="Calibri"/>
                <a:cs typeface="Calibri"/>
                <a:sym typeface="Calibri"/>
              </a:rPr>
              <a:t>Étape 3—Noter l’historique</a:t>
            </a:r>
            <a:endParaRPr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0" i="0" lang="fr" sz="2200" cap="none" strike="noStrike">
                <a:solidFill>
                  <a:srgbClr val="B85231"/>
                </a:solidFill>
                <a:latin typeface="Calibri"/>
                <a:ea typeface="Calibri"/>
                <a:cs typeface="Calibri"/>
                <a:sym typeface="Calibri"/>
              </a:rPr>
              <a:t>Étape 4—Procéder à l’examen physique</a:t>
            </a:r>
            <a:endParaRPr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0" i="0" lang="fr" sz="2200" cap="none" strike="noStrike">
                <a:solidFill>
                  <a:srgbClr val="B85231"/>
                </a:solidFill>
                <a:latin typeface="Calibri"/>
                <a:ea typeface="Calibri"/>
                <a:cs typeface="Calibri"/>
                <a:sym typeface="Calibri"/>
              </a:rPr>
              <a:t>Étape 5—Administrer un traitement (prescription &amp; conseils)</a:t>
            </a:r>
            <a:endParaRPr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1" i="0" lang="fr" sz="2200" cap="none" strike="noStrike">
                <a:solidFill>
                  <a:srgbClr val="B85231"/>
                </a:solidFill>
                <a:latin typeface="Calibri"/>
                <a:ea typeface="Calibri"/>
                <a:cs typeface="Calibri"/>
                <a:sym typeface="Calibri"/>
              </a:rPr>
              <a:t>Étape 6 — Améliorer la sécurité et orienter pour un soutien (</a:t>
            </a:r>
            <a:r>
              <a:rPr b="1" lang="fr" sz="2200">
                <a:solidFill>
                  <a:srgbClr val="B85231"/>
                </a:solidFill>
              </a:rPr>
              <a:t>VIVRE</a:t>
            </a:r>
            <a:r>
              <a:rPr b="1" i="0" lang="fr" sz="2200" cap="none" strike="noStrike">
                <a:solidFill>
                  <a:srgbClr val="B85231"/>
                </a:solidFill>
                <a:latin typeface="Calibri"/>
                <a:ea typeface="Calibri"/>
                <a:cs typeface="Calibri"/>
                <a:sym typeface="Calibri"/>
              </a:rPr>
              <a:t>, Partie 2)</a:t>
            </a:r>
            <a:endParaRPr b="1"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1" i="0" lang="fr" sz="2200" cap="none" strike="noStrike">
                <a:solidFill>
                  <a:srgbClr val="B85231"/>
                </a:solidFill>
                <a:latin typeface="Calibri"/>
                <a:ea typeface="Calibri"/>
                <a:cs typeface="Calibri"/>
                <a:sym typeface="Calibri"/>
              </a:rPr>
              <a:t>Étape 7—Évaluer la santé mentale et le soutien psychosocial</a:t>
            </a:r>
            <a:endParaRPr b="1" sz="2200">
              <a:solidFill>
                <a:schemeClr val="accent1"/>
              </a:solidFill>
            </a:endParaRPr>
          </a:p>
          <a:p>
            <a:pPr indent="-228600" lvl="0" marL="228600" rtl="0" algn="l">
              <a:lnSpc>
                <a:spcPct val="80000"/>
              </a:lnSpc>
              <a:spcBef>
                <a:spcPts val="1000"/>
              </a:spcBef>
              <a:spcAft>
                <a:spcPts val="0"/>
              </a:spcAft>
              <a:buClr>
                <a:schemeClr val="dk2"/>
              </a:buClr>
              <a:buSzPts val="2200"/>
              <a:buChar char="•"/>
            </a:pPr>
            <a:r>
              <a:rPr b="1" i="0" lang="fr" sz="2200" cap="none" strike="noStrike">
                <a:solidFill>
                  <a:srgbClr val="B85231"/>
                </a:solidFill>
                <a:latin typeface="Calibri"/>
                <a:ea typeface="Calibri"/>
                <a:cs typeface="Calibri"/>
                <a:sym typeface="Calibri"/>
              </a:rPr>
              <a:t>Étape 8—Fournir des soins de suivi</a:t>
            </a:r>
            <a:endParaRPr b="1" sz="2200">
              <a:solidFill>
                <a:schemeClr val="accent1"/>
              </a:solidFill>
            </a:endParaRPr>
          </a:p>
          <a:p>
            <a:pPr indent="-50800" lvl="0" marL="228600" rtl="0" algn="l">
              <a:lnSpc>
                <a:spcPct val="80000"/>
              </a:lnSpc>
              <a:spcBef>
                <a:spcPts val="1000"/>
              </a:spcBef>
              <a:spcAft>
                <a:spcPts val="0"/>
              </a:spcAft>
              <a:buClr>
                <a:schemeClr val="dk2"/>
              </a:buClr>
              <a:buSzPts val="2800"/>
              <a:buNone/>
            </a:pPr>
            <a:r>
              <a:t/>
            </a:r>
            <a:endParaRPr sz="2800">
              <a:solidFill>
                <a:schemeClr val="accent2"/>
              </a:solidFill>
            </a:endParaRPr>
          </a:p>
        </p:txBody>
      </p:sp>
      <p:sp>
        <p:nvSpPr>
          <p:cNvPr id="1529" name="Google Shape;1529;p1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194"/>
          <p:cNvSpPr txBox="1"/>
          <p:nvPr>
            <p:ph type="title"/>
          </p:nvPr>
        </p:nvSpPr>
        <p:spPr>
          <a:xfrm>
            <a:off x="652409" y="8461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6 – Améliorer la sécurité &amp; orientations</a:t>
            </a:r>
            <a:endParaRPr/>
          </a:p>
        </p:txBody>
      </p:sp>
      <p:sp>
        <p:nvSpPr>
          <p:cNvPr id="1536" name="Google Shape;1536;p194"/>
          <p:cNvSpPr txBox="1"/>
          <p:nvPr>
            <p:ph idx="1" type="body"/>
          </p:nvPr>
        </p:nvSpPr>
        <p:spPr>
          <a:xfrm>
            <a:off x="344184" y="2195512"/>
            <a:ext cx="7947061"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b="0" i="0" lang="fr" sz="3200" cap="none" strike="noStrike">
                <a:solidFill>
                  <a:srgbClr val="506687"/>
                </a:solidFill>
                <a:latin typeface="Calibri"/>
                <a:ea typeface="Calibri"/>
                <a:cs typeface="Calibri"/>
                <a:sym typeface="Calibri"/>
              </a:rPr>
              <a:t>L’orientation pour des conseils sociaux et psychosociaux est une </a:t>
            </a:r>
            <a:r>
              <a:rPr b="0" i="1" lang="fr" sz="3200" cap="none" strike="noStrike">
                <a:solidFill>
                  <a:srgbClr val="B85231"/>
                </a:solidFill>
                <a:latin typeface="Calibri"/>
                <a:ea typeface="Calibri"/>
                <a:cs typeface="Calibri"/>
                <a:sym typeface="Calibri"/>
              </a:rPr>
              <a:t>composante essentielle</a:t>
            </a:r>
            <a:r>
              <a:rPr b="0" i="0" lang="fr" sz="3200" cap="none" strike="noStrike">
                <a:solidFill>
                  <a:srgbClr val="B85231"/>
                </a:solidFill>
                <a:latin typeface="Calibri"/>
                <a:ea typeface="Calibri"/>
                <a:cs typeface="Calibri"/>
                <a:sym typeface="Calibri"/>
              </a:rPr>
              <a:t> </a:t>
            </a:r>
            <a:r>
              <a:rPr b="0" i="0" lang="fr" sz="3200" cap="none" strike="noStrike">
                <a:solidFill>
                  <a:srgbClr val="506687"/>
                </a:solidFill>
                <a:latin typeface="Calibri"/>
                <a:ea typeface="Calibri"/>
                <a:cs typeface="Calibri"/>
                <a:sym typeface="Calibri"/>
              </a:rPr>
              <a:t>des soins pour toutes les personnes survivantes de violence sexuelle</a:t>
            </a:r>
            <a:endParaRPr>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3200" cap="none" strike="noStrike">
                <a:solidFill>
                  <a:srgbClr val="506687"/>
                </a:solidFill>
                <a:latin typeface="Calibri"/>
                <a:ea typeface="Calibri"/>
                <a:cs typeface="Calibri"/>
                <a:sym typeface="Calibri"/>
              </a:rPr>
              <a:t>Les orientations sont effectuées avec le consentement de la personne survivante</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b="0"/>
          </a:p>
          <a:p>
            <a:pPr indent="-25400" lvl="0" marL="228600" rtl="0" algn="l">
              <a:lnSpc>
                <a:spcPct val="90000"/>
              </a:lnSpc>
              <a:spcBef>
                <a:spcPts val="1000"/>
              </a:spcBef>
              <a:spcAft>
                <a:spcPts val="0"/>
              </a:spcAft>
              <a:buClr>
                <a:schemeClr val="dk2"/>
              </a:buClr>
              <a:buSzPts val="3200"/>
              <a:buNone/>
            </a:pPr>
            <a:r>
              <a:t/>
            </a:r>
            <a:endParaRPr/>
          </a:p>
        </p:txBody>
      </p:sp>
      <p:sp>
        <p:nvSpPr>
          <p:cNvPr id="1537" name="Google Shape;1537;p1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195"/>
          <p:cNvSpPr txBox="1"/>
          <p:nvPr>
            <p:ph type="title"/>
          </p:nvPr>
        </p:nvSpPr>
        <p:spPr>
          <a:xfrm>
            <a:off x="796247" y="20761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Renforcer la sécurité (</a:t>
            </a:r>
            <a:r>
              <a:rPr lang="fr">
                <a:solidFill>
                  <a:srgbClr val="506687"/>
                </a:solidFill>
              </a:rPr>
              <a:t>VIV</a:t>
            </a:r>
            <a:r>
              <a:rPr lang="fr" u="sng">
                <a:solidFill>
                  <a:schemeClr val="accent1"/>
                </a:solidFill>
              </a:rPr>
              <a:t>R</a:t>
            </a:r>
            <a:r>
              <a:rPr lang="fr">
                <a:solidFill>
                  <a:srgbClr val="506687"/>
                </a:solidFill>
              </a:rPr>
              <a:t>E</a:t>
            </a:r>
            <a:r>
              <a:rPr b="1" i="0" lang="fr" sz="4400" cap="none" strike="noStrike">
                <a:solidFill>
                  <a:srgbClr val="506687"/>
                </a:solidFill>
                <a:latin typeface="Calibri"/>
                <a:ea typeface="Calibri"/>
                <a:cs typeface="Calibri"/>
                <a:sym typeface="Calibri"/>
              </a:rPr>
              <a:t>)</a:t>
            </a:r>
            <a:endParaRPr/>
          </a:p>
        </p:txBody>
      </p:sp>
      <p:sp>
        <p:nvSpPr>
          <p:cNvPr id="1544" name="Google Shape;1544;p195"/>
          <p:cNvSpPr txBox="1"/>
          <p:nvPr>
            <p:ph idx="1" type="body"/>
          </p:nvPr>
        </p:nvSpPr>
        <p:spPr>
          <a:xfrm>
            <a:off x="847047" y="1232467"/>
            <a:ext cx="8035674" cy="474923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Le but est de montrer à la personne survivante que vous la comprenez et que vous la croyez. </a:t>
            </a:r>
            <a:endParaRPr sz="2400">
              <a:solidFill>
                <a:schemeClr val="dk2"/>
              </a:solidFill>
            </a:endParaRPr>
          </a:p>
          <a:p>
            <a:pPr indent="-228600" lvl="1" marL="685800" rtl="0" algn="l">
              <a:lnSpc>
                <a:spcPct val="90000"/>
              </a:lnSpc>
              <a:spcBef>
                <a:spcPts val="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Rassurer la personne survivante quant au fait qu’elle ne doit pas être blâmée pour l'agression. </a:t>
            </a:r>
            <a:endParaRPr sz="2200">
              <a:solidFill>
                <a:schemeClr val="dk2"/>
              </a:solidFill>
            </a:endParaRPr>
          </a:p>
          <a:p>
            <a:pPr indent="-228600" lvl="1" marL="685800" rtl="0" algn="l">
              <a:lnSpc>
                <a:spcPct val="90000"/>
              </a:lnSpc>
              <a:spcBef>
                <a:spcPts val="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Aider à évaluer sa situation et planifier </a:t>
            </a:r>
            <a:r>
              <a:rPr lang="fr" sz="2200">
                <a:solidFill>
                  <a:srgbClr val="506687"/>
                </a:solidFill>
              </a:rPr>
              <a:t>sa</a:t>
            </a:r>
            <a:r>
              <a:rPr b="0" i="0" lang="fr" sz="2200" cap="none" strike="noStrike">
                <a:solidFill>
                  <a:srgbClr val="506687"/>
                </a:solidFill>
                <a:latin typeface="Calibri"/>
                <a:ea typeface="Calibri"/>
                <a:cs typeface="Calibri"/>
                <a:sym typeface="Calibri"/>
              </a:rPr>
              <a:t> future sécurité. </a:t>
            </a:r>
            <a:endParaRPr sz="2200">
              <a:solidFill>
                <a:schemeClr val="dk2"/>
              </a:solidFill>
            </a:endParaRPr>
          </a:p>
          <a:p>
            <a:pPr indent="-228600" lvl="0" marL="2286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Plusieurs personnes survivantes qui ont été confrontées à des violences ont des craintes légitimes quant à leur sécurité. </a:t>
            </a:r>
            <a:endParaRPr sz="2400">
              <a:solidFill>
                <a:schemeClr val="dk2"/>
              </a:solidFill>
            </a:endParaRPr>
          </a:p>
          <a:p>
            <a:pPr indent="-228600" lvl="0" marL="228600" rtl="0" algn="l">
              <a:lnSpc>
                <a:spcPct val="90000"/>
              </a:lnSpc>
              <a:spcBef>
                <a:spcPts val="12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Il se peut que d’autres personnes survivantes pensent qu’elles n’ont pas besoin d’un plan de sécurité car elles considèrent que cette violence ne va pas se reproduire.  </a:t>
            </a:r>
            <a:endParaRPr sz="2400">
              <a:solidFill>
                <a:schemeClr val="dk2"/>
              </a:solidFill>
            </a:endParaRPr>
          </a:p>
          <a:p>
            <a:pPr indent="-228600" lvl="0" marL="228600" rtl="0" algn="l">
              <a:lnSpc>
                <a:spcPct val="90000"/>
              </a:lnSpc>
              <a:spcBef>
                <a:spcPts val="12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L’évaluation et la planification de la violence sont un processus permanent - il ne s’agit pas seulement d’une conversation ponctuelle. </a:t>
            </a:r>
            <a:endParaRPr sz="24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545" name="Google Shape;1545;p195"/>
          <p:cNvSpPr/>
          <p:nvPr/>
        </p:nvSpPr>
        <p:spPr>
          <a:xfrm>
            <a:off x="1384086" y="6241482"/>
            <a:ext cx="6375827" cy="5948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a:t>
            </a:r>
            <a:r>
              <a:rPr b="0"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sp>
        <p:nvSpPr>
          <p:cNvPr id="1546" name="Google Shape;1546;p1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96"/>
          <p:cNvSpPr txBox="1"/>
          <p:nvPr>
            <p:ph type="title"/>
          </p:nvPr>
        </p:nvSpPr>
        <p:spPr>
          <a:xfrm>
            <a:off x="628650" y="37805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Évaluer les risques immédiats</a:t>
            </a:r>
            <a:endParaRPr/>
          </a:p>
        </p:txBody>
      </p:sp>
      <p:sp>
        <p:nvSpPr>
          <p:cNvPr id="1553" name="Google Shape;1553;p196"/>
          <p:cNvSpPr txBox="1"/>
          <p:nvPr>
            <p:ph idx="1" type="body"/>
          </p:nvPr>
        </p:nvSpPr>
        <p:spPr>
          <a:xfrm>
            <a:off x="285750" y="1335034"/>
            <a:ext cx="8229600"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Certaines personnes survivantes sauront quand elles font face à un danger immédiat et ont peur de rentrer chez elles. </a:t>
            </a:r>
            <a:endParaRPr>
              <a:solidFill>
                <a:schemeClr val="dk2"/>
              </a:solidFill>
            </a:endParaRPr>
          </a:p>
          <a:p>
            <a:pPr indent="-228600" lvl="0" marL="685800" rtl="0" algn="l">
              <a:lnSpc>
                <a:spcPct val="90000"/>
              </a:lnSpc>
              <a:spcBef>
                <a:spcPts val="12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Si une personne survivante s’inquiète pour elle ou pour sa sécurité, prendre cet aspect au sérieux. </a:t>
            </a:r>
            <a:endParaRPr>
              <a:solidFill>
                <a:schemeClr val="dk2"/>
              </a:solidFill>
            </a:endParaRPr>
          </a:p>
          <a:p>
            <a:pPr indent="-228600" lvl="0" marL="685800" rtl="0" algn="l">
              <a:lnSpc>
                <a:spcPct val="90000"/>
              </a:lnSpc>
              <a:spcBef>
                <a:spcPts val="12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D’autres peuvent avoir besoin d’aide pour réfléchir au risque immédiat. En cas de violence exercée par un partenaire intime, vous pouvez poser des questions spécifiques pour savoir si le retour à la maison est sans danger. Il est important de déterminer s’il y a un risque immédiat et probable de blessure grave. </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554" name="Google Shape;1554;p1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555" name="Google Shape;1555;p196"/>
          <p:cNvSpPr/>
          <p:nvPr/>
        </p:nvSpPr>
        <p:spPr>
          <a:xfrm>
            <a:off x="1384086" y="6241482"/>
            <a:ext cx="6375827"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a:t>
            </a:r>
            <a:r>
              <a:rPr b="0"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97"/>
          <p:cNvSpPr txBox="1"/>
          <p:nvPr>
            <p:ph type="title"/>
          </p:nvPr>
        </p:nvSpPr>
        <p:spPr>
          <a:xfrm>
            <a:off x="628650" y="476714"/>
            <a:ext cx="765175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Questions pour évaluer le risque immédiat de violence</a:t>
            </a:r>
            <a:endParaRPr/>
          </a:p>
        </p:txBody>
      </p:sp>
      <p:sp>
        <p:nvSpPr>
          <p:cNvPr id="1562" name="Google Shape;1562;p197"/>
          <p:cNvSpPr txBox="1"/>
          <p:nvPr>
            <p:ph idx="1" type="body"/>
          </p:nvPr>
        </p:nvSpPr>
        <p:spPr>
          <a:xfrm>
            <a:off x="628650" y="1619714"/>
            <a:ext cx="8229600" cy="4351338"/>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600"/>
              </a:spcBef>
              <a:spcAft>
                <a:spcPts val="0"/>
              </a:spcAft>
              <a:buClr>
                <a:schemeClr val="dk2"/>
              </a:buClr>
              <a:buSzPts val="2400"/>
              <a:buNone/>
            </a:pPr>
            <a:r>
              <a:rPr b="0" i="0" lang="fr" sz="2200" cap="none" strike="noStrike">
                <a:solidFill>
                  <a:srgbClr val="506687"/>
                </a:solidFill>
                <a:latin typeface="Calibri"/>
                <a:ea typeface="Calibri"/>
                <a:cs typeface="Calibri"/>
                <a:sym typeface="Calibri"/>
              </a:rPr>
              <a:t>Les personnes survivantes qui répondent « oui » à au moins 3 des questions suivantes peuvent être exposées à des risques particulièrment élevés de violence : </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La violence physique est-elle survenue plus souvent ou a-t-elle empiré au cours des 6 derniers mois ?</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L’agresseur a-t-il utilisé une arme ou vous a-t-il menacé avec une arme ?</a:t>
            </a:r>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L’agresseur a-t-il essayé de vous étrangler ?</a:t>
            </a:r>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Croyez-vous que l’agresseur aurait pu vous tuer ?</a:t>
            </a:r>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L’agresseur vous a-t-il battue quand vous étiez enceinte ?</a:t>
            </a:r>
            <a:endParaRPr/>
          </a:p>
          <a:p>
            <a:pPr indent="-228600" lvl="0" marL="685800" rtl="0" algn="l">
              <a:lnSpc>
                <a:spcPct val="90000"/>
              </a:lnSpc>
              <a:spcBef>
                <a:spcPts val="12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L’agresseur est-il violemment et constamment jaloux de vous ?</a:t>
            </a:r>
            <a:endParaRPr sz="22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sz="1800"/>
          </a:p>
        </p:txBody>
      </p:sp>
      <p:sp>
        <p:nvSpPr>
          <p:cNvPr id="1563" name="Google Shape;1563;p197"/>
          <p:cNvSpPr/>
          <p:nvPr/>
        </p:nvSpPr>
        <p:spPr>
          <a:xfrm>
            <a:off x="3797050" y="6396047"/>
            <a:ext cx="1549900" cy="23335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Adapté de Snider, 2009. </a:t>
            </a:r>
            <a:endParaRPr b="0" i="0" sz="1000" u="none" cap="none" strike="noStrike">
              <a:solidFill>
                <a:schemeClr val="dk2"/>
              </a:solidFill>
              <a:latin typeface="Arial"/>
              <a:ea typeface="Arial"/>
              <a:cs typeface="Arial"/>
              <a:sym typeface="Arial"/>
            </a:endParaRPr>
          </a:p>
        </p:txBody>
      </p:sp>
      <p:sp>
        <p:nvSpPr>
          <p:cNvPr id="1564" name="Google Shape;1564;p1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Évaluer les risques immédiats</a:t>
            </a:r>
            <a:endParaRPr/>
          </a:p>
        </p:txBody>
      </p:sp>
      <p:sp>
        <p:nvSpPr>
          <p:cNvPr id="1571" name="Google Shape;1571;p198"/>
          <p:cNvSpPr txBox="1"/>
          <p:nvPr>
            <p:ph idx="1" type="body"/>
          </p:nvPr>
        </p:nvSpPr>
        <p:spPr>
          <a:xfrm>
            <a:off x="672277" y="1263554"/>
            <a:ext cx="8103423" cy="488324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Explorer les stratégies existantes de sécurité et de soutien que la personne survivante a utilisées par le passé.</a:t>
            </a:r>
            <a:endParaRPr sz="2200">
              <a:solidFill>
                <a:schemeClr val="dk2"/>
              </a:solidFill>
            </a:endParaRPr>
          </a:p>
          <a:p>
            <a:pPr indent="-228600" lvl="1" marL="685800" rtl="0" algn="l">
              <a:lnSpc>
                <a:spcPct val="90000"/>
              </a:lnSpc>
              <a:spcBef>
                <a:spcPts val="1200"/>
              </a:spcBef>
              <a:spcAft>
                <a:spcPts val="0"/>
              </a:spcAft>
              <a:buClr>
                <a:schemeClr val="dk2"/>
              </a:buClr>
              <a:buSzPts val="2000"/>
              <a:buChar char="•"/>
            </a:pPr>
            <a:r>
              <a:rPr b="0" i="0" lang="fr" sz="2000" cap="none" strike="noStrike">
                <a:solidFill>
                  <a:srgbClr val="506687"/>
                </a:solidFill>
                <a:latin typeface="Calibri"/>
                <a:ea typeface="Calibri"/>
                <a:cs typeface="Calibri"/>
                <a:sym typeface="Calibri"/>
              </a:rPr>
              <a:t>Si des lieux au sein du camp ou de la communauté sont dangereux, discuter des stratégies pour les éviter. Si cela n’est pas possible, voir s’il y a un ami ou membre de la famille de confiance pour accompagner la personne survivante afin de lui apporter un soutien ou </a:t>
            </a:r>
            <a:r>
              <a:rPr lang="fr" sz="2000">
                <a:solidFill>
                  <a:srgbClr val="506687"/>
                </a:solidFill>
              </a:rPr>
              <a:t>une</a:t>
            </a:r>
            <a:r>
              <a:rPr b="0" i="0" lang="fr" sz="2000" cap="none" strike="noStrike">
                <a:solidFill>
                  <a:srgbClr val="506687"/>
                </a:solidFill>
                <a:latin typeface="Calibri"/>
                <a:ea typeface="Calibri"/>
                <a:cs typeface="Calibri"/>
                <a:sym typeface="Calibri"/>
              </a:rPr>
              <a:t> protection.</a:t>
            </a:r>
            <a:endParaRPr sz="2000">
              <a:solidFill>
                <a:schemeClr val="dk2"/>
              </a:solidFill>
            </a:endParaRPr>
          </a:p>
          <a:p>
            <a:pPr indent="-228600" lvl="0" marL="228600" rtl="0" algn="l">
              <a:lnSpc>
                <a:spcPct val="90000"/>
              </a:lnSpc>
              <a:spcBef>
                <a:spcPts val="12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Discuter des options d’orientation possibles et sécurisées (le cas échéant) notamment : </a:t>
            </a:r>
            <a:endParaRPr/>
          </a:p>
          <a:p>
            <a:pPr indent="-228600" lvl="1" marL="628650" rtl="0" algn="l">
              <a:lnSpc>
                <a:spcPct val="90000"/>
              </a:lnSpc>
              <a:spcBef>
                <a:spcPts val="1200"/>
              </a:spcBef>
              <a:spcAft>
                <a:spcPts val="0"/>
              </a:spcAft>
              <a:buClr>
                <a:schemeClr val="dk2"/>
              </a:buClr>
              <a:buSzPts val="2000"/>
              <a:buChar char="•"/>
            </a:pPr>
            <a:r>
              <a:rPr b="0" i="0" lang="fr" sz="2000" cap="none" strike="noStrike">
                <a:solidFill>
                  <a:srgbClr val="506687"/>
                </a:solidFill>
                <a:latin typeface="Calibri"/>
                <a:ea typeface="Calibri"/>
                <a:cs typeface="Calibri"/>
                <a:sym typeface="Calibri"/>
              </a:rPr>
              <a:t>Refuge ou logement sécurisé ; contacter une ONG ou une organisation communautaire qui soutient les personnes survivantes ou faire un signalement à la police ou à d’autres prestataires. Dans les contextes de crise, ces options sont souvent limitées. Travailler avec la personne survivante pour identifier d’autres lieux sécurisés (comme le domicile d’un ami ou d’un lieu de culte)</a:t>
            </a:r>
            <a:endParaRPr sz="20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572" name="Google Shape;1572;p198"/>
          <p:cNvSpPr/>
          <p:nvPr/>
        </p:nvSpPr>
        <p:spPr>
          <a:xfrm>
            <a:off x="1435528" y="6356350"/>
            <a:ext cx="6643760" cy="3019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a:t>
            </a:r>
            <a:r>
              <a:rPr b="0"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sp>
        <p:nvSpPr>
          <p:cNvPr id="1573" name="Google Shape;1573;p1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99"/>
          <p:cNvSpPr txBox="1"/>
          <p:nvPr>
            <p:ph type="title"/>
          </p:nvPr>
        </p:nvSpPr>
        <p:spPr>
          <a:xfrm>
            <a:off x="676835" y="274638"/>
            <a:ext cx="6741459"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300" cap="none" strike="noStrike">
                <a:solidFill>
                  <a:srgbClr val="506687"/>
                </a:solidFill>
                <a:latin typeface="Calibri"/>
                <a:ea typeface="Calibri"/>
                <a:cs typeface="Calibri"/>
                <a:sym typeface="Calibri"/>
              </a:rPr>
              <a:t>Éviter d’exposer la personne survivante à des risques</a:t>
            </a:r>
            <a:endParaRPr sz="4300"/>
          </a:p>
        </p:txBody>
      </p:sp>
      <p:sp>
        <p:nvSpPr>
          <p:cNvPr id="1580" name="Google Shape;1580;p199"/>
          <p:cNvSpPr txBox="1"/>
          <p:nvPr>
            <p:ph idx="1" type="body"/>
          </p:nvPr>
        </p:nvSpPr>
        <p:spPr>
          <a:xfrm>
            <a:off x="676835" y="1417638"/>
            <a:ext cx="8122023" cy="442541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200"/>
              <a:buChar char="•"/>
            </a:pPr>
            <a:r>
              <a:rPr b="0" i="0" lang="fr" sz="2300" cap="none" strike="noStrike">
                <a:solidFill>
                  <a:srgbClr val="506687"/>
                </a:solidFill>
                <a:latin typeface="Calibri"/>
                <a:ea typeface="Calibri"/>
                <a:cs typeface="Calibri"/>
                <a:sym typeface="Calibri"/>
              </a:rPr>
              <a:t>Maintenir la confidentialité des dossiers médicaux des personnes survivantes.</a:t>
            </a:r>
            <a:endParaRPr sz="2300">
              <a:solidFill>
                <a:schemeClr val="dk2"/>
              </a:solidFill>
            </a:endParaRPr>
          </a:p>
          <a:p>
            <a:pPr indent="-228600" lvl="0" marL="228600" rtl="0" algn="l">
              <a:lnSpc>
                <a:spcPct val="90000"/>
              </a:lnSpc>
              <a:spcBef>
                <a:spcPts val="1200"/>
              </a:spcBef>
              <a:spcAft>
                <a:spcPts val="0"/>
              </a:spcAft>
              <a:buClr>
                <a:schemeClr val="dk2"/>
              </a:buClr>
              <a:buSzPts val="2200"/>
              <a:buChar char="•"/>
            </a:pPr>
            <a:r>
              <a:rPr b="0" i="0" lang="fr" sz="2300" cap="none" strike="noStrike">
                <a:solidFill>
                  <a:srgbClr val="506687"/>
                </a:solidFill>
                <a:latin typeface="Calibri"/>
                <a:ea typeface="Calibri"/>
                <a:cs typeface="Calibri"/>
                <a:sym typeface="Calibri"/>
              </a:rPr>
              <a:t>Discuter avec les personnes survivantes de la manière d’expliquer où elles ont été. Si elles doivent emporter leurs documents, discuter de ce qu’elles vont faire avec ces documents pour les garder secrets.</a:t>
            </a:r>
            <a:endParaRPr sz="2300">
              <a:solidFill>
                <a:schemeClr val="dk2"/>
              </a:solidFill>
            </a:endParaRPr>
          </a:p>
          <a:p>
            <a:pPr indent="-228600" lvl="0" marL="228600" rtl="0" algn="l">
              <a:lnSpc>
                <a:spcPct val="90000"/>
              </a:lnSpc>
              <a:spcBef>
                <a:spcPts val="1200"/>
              </a:spcBef>
              <a:spcAft>
                <a:spcPts val="600"/>
              </a:spcAft>
              <a:buClr>
                <a:schemeClr val="dk2"/>
              </a:buClr>
              <a:buSzPts val="2200"/>
              <a:buChar char="•"/>
            </a:pPr>
            <a:r>
              <a:rPr b="0" i="0" lang="fr" sz="2300" cap="none" strike="noStrike">
                <a:solidFill>
                  <a:srgbClr val="506687"/>
                </a:solidFill>
                <a:latin typeface="Calibri"/>
                <a:ea typeface="Calibri"/>
                <a:cs typeface="Calibri"/>
                <a:sym typeface="Calibri"/>
              </a:rPr>
              <a:t>Parler de la violence seulement quand vous et la personne survivante êtes seul.e.s. Aucune personne âgée de plus de 2 ans ne doit entendre votre conversation. Ne jamais discuter en la présence des époux ou partenaires, ou d’autres membres de la famille—même des amis—à moins que la personne survivante ait exprimé le souhait d’être accompagnée.</a:t>
            </a:r>
            <a:endParaRPr sz="2300">
              <a:solidFill>
                <a:schemeClr val="dk2"/>
              </a:solidFill>
            </a:endParaRPr>
          </a:p>
        </p:txBody>
      </p:sp>
      <p:sp>
        <p:nvSpPr>
          <p:cNvPr id="1581" name="Google Shape;1581;p199"/>
          <p:cNvSpPr/>
          <p:nvPr/>
        </p:nvSpPr>
        <p:spPr>
          <a:xfrm>
            <a:off x="1398494" y="6118413"/>
            <a:ext cx="6632775" cy="6030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a:t>
            </a:r>
            <a:r>
              <a:rPr b="0"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1582" name="Google Shape;1582;p199"/>
          <p:cNvSpPr txBox="1"/>
          <p:nvPr>
            <p:ph idx="12" type="sldNum"/>
          </p:nvPr>
        </p:nvSpPr>
        <p:spPr>
          <a:xfrm>
            <a:off x="6512858" y="6356349"/>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200"/>
          <p:cNvSpPr txBox="1"/>
          <p:nvPr>
            <p:ph type="title"/>
          </p:nvPr>
        </p:nvSpPr>
        <p:spPr>
          <a:xfrm>
            <a:off x="577172" y="342319"/>
            <a:ext cx="8229600" cy="7646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Renforcer la sécurité</a:t>
            </a:r>
            <a:r>
              <a:rPr b="0" i="0" lang="fr" sz="4400" cap="none" strike="noStrike">
                <a:solidFill>
                  <a:srgbClr val="506687"/>
                </a:solidFill>
                <a:latin typeface="Calibri"/>
                <a:ea typeface="Calibri"/>
                <a:cs typeface="Calibri"/>
                <a:sym typeface="Calibri"/>
              </a:rPr>
              <a:t> (</a:t>
            </a:r>
            <a:r>
              <a:rPr i="0" lang="fr" sz="4400" cap="none" strike="noStrike">
                <a:solidFill>
                  <a:srgbClr val="506687"/>
                </a:solidFill>
                <a:latin typeface="Calibri"/>
                <a:ea typeface="Calibri"/>
                <a:cs typeface="Calibri"/>
                <a:sym typeface="Calibri"/>
              </a:rPr>
              <a:t>VIV</a:t>
            </a:r>
            <a:r>
              <a:rPr i="0" lang="fr" sz="4400" u="sng" cap="none" strike="noStrike">
                <a:solidFill>
                  <a:schemeClr val="accent1"/>
                </a:solidFill>
                <a:latin typeface="Calibri"/>
                <a:ea typeface="Calibri"/>
                <a:cs typeface="Calibri"/>
                <a:sym typeface="Calibri"/>
              </a:rPr>
              <a:t>R</a:t>
            </a:r>
            <a:r>
              <a:rPr i="0" lang="fr" sz="4400" cap="none" strike="noStrike">
                <a:solidFill>
                  <a:srgbClr val="506687"/>
                </a:solidFill>
                <a:latin typeface="Calibri"/>
                <a:ea typeface="Calibri"/>
                <a:cs typeface="Calibri"/>
                <a:sym typeface="Calibri"/>
              </a:rPr>
              <a:t>E</a:t>
            </a:r>
            <a:r>
              <a:rPr b="0" i="0" lang="fr" sz="4400" cap="none" strike="noStrike">
                <a:solidFill>
                  <a:srgbClr val="506687"/>
                </a:solidFill>
                <a:latin typeface="Calibri"/>
                <a:ea typeface="Calibri"/>
                <a:cs typeface="Calibri"/>
                <a:sym typeface="Calibri"/>
              </a:rPr>
              <a:t>)</a:t>
            </a:r>
            <a:endParaRPr/>
          </a:p>
        </p:txBody>
      </p:sp>
      <p:sp>
        <p:nvSpPr>
          <p:cNvPr id="1589" name="Google Shape;1589;p200"/>
          <p:cNvSpPr txBox="1"/>
          <p:nvPr>
            <p:ph idx="1" type="body"/>
          </p:nvPr>
        </p:nvSpPr>
        <p:spPr>
          <a:xfrm>
            <a:off x="666072" y="1230852"/>
            <a:ext cx="8229600" cy="4747475"/>
          </a:xfrm>
          <a:prstGeom prst="rect">
            <a:avLst/>
          </a:prstGeom>
          <a:noFill/>
          <a:ln>
            <a:noFill/>
          </a:ln>
        </p:spPr>
        <p:txBody>
          <a:bodyPr anchorCtr="0" anchor="t" bIns="45700" lIns="91425" spcFirstLastPara="1" rIns="91425" wrap="square" tIns="45700">
            <a:noAutofit/>
          </a:bodyPr>
          <a:lstStyle/>
          <a:p>
            <a:pPr indent="0" lvl="0" marL="0" rtl="0" algn="l">
              <a:lnSpc>
                <a:spcPct val="93333"/>
              </a:lnSpc>
              <a:spcBef>
                <a:spcPts val="0"/>
              </a:spcBef>
              <a:spcAft>
                <a:spcPts val="0"/>
              </a:spcAft>
              <a:buClr>
                <a:srgbClr val="595959"/>
              </a:buClr>
              <a:buSzPts val="2000"/>
              <a:buFont typeface="Arial"/>
              <a:buNone/>
            </a:pPr>
            <a:r>
              <a:rPr b="0" i="1" lang="fr" sz="2400" cap="none" strike="noStrike">
                <a:solidFill>
                  <a:srgbClr val="506687"/>
                </a:solidFill>
                <a:latin typeface="Calibri"/>
                <a:ea typeface="Calibri"/>
                <a:cs typeface="Calibri"/>
                <a:sym typeface="Calibri"/>
              </a:rPr>
              <a:t>Même les personnes survivantes qui ne sont pas exposées à un risque grave immédiat pourraient bénéficier d’un plan de sécurité. S’il y a un plan, elles seront davantage capables de gérer la situation si la violence survient de manière soudaine.</a:t>
            </a:r>
            <a:endParaRPr i="1" sz="2400">
              <a:solidFill>
                <a:schemeClr val="dk2"/>
              </a:solidFill>
            </a:endParaRPr>
          </a:p>
          <a:p>
            <a:pPr indent="0" lvl="0" marL="0" rtl="0" algn="l">
              <a:lnSpc>
                <a:spcPct val="93333"/>
              </a:lnSpc>
              <a:spcBef>
                <a:spcPts val="1000"/>
              </a:spcBef>
              <a:spcAft>
                <a:spcPts val="0"/>
              </a:spcAft>
              <a:buClr>
                <a:srgbClr val="595959"/>
              </a:buClr>
              <a:buSzPts val="2000"/>
              <a:buFont typeface="Arial"/>
              <a:buNone/>
            </a:pPr>
            <a:r>
              <a:rPr b="1" i="0" lang="fr" sz="2400" cap="none" strike="noStrike">
                <a:solidFill>
                  <a:srgbClr val="506687"/>
                </a:solidFill>
                <a:latin typeface="Calibri"/>
                <a:ea typeface="Calibri"/>
                <a:cs typeface="Calibri"/>
                <a:sym typeface="Calibri"/>
              </a:rPr>
              <a:t>Aider une personne survivante à…</a:t>
            </a:r>
            <a:endParaRPr b="1" sz="2400">
              <a:solidFill>
                <a:schemeClr val="dk2"/>
              </a:solidFill>
            </a:endParaRPr>
          </a:p>
          <a:p>
            <a:pPr indent="-228600" lvl="0" marL="685800" rtl="0" algn="l">
              <a:lnSpc>
                <a:spcPct val="101818"/>
              </a:lnSpc>
              <a:spcBef>
                <a:spcPts val="1000"/>
              </a:spcBef>
              <a:spcAft>
                <a:spcPts val="0"/>
              </a:spcAft>
              <a:buClr>
                <a:srgbClr val="595959"/>
              </a:buClr>
              <a:buSzPts val="2000"/>
              <a:buChar char="•"/>
            </a:pPr>
            <a:r>
              <a:rPr b="0" i="0" lang="fr" sz="2200" cap="none" strike="noStrike">
                <a:solidFill>
                  <a:srgbClr val="506687"/>
                </a:solidFill>
                <a:latin typeface="Calibri"/>
                <a:ea typeface="Calibri"/>
                <a:cs typeface="Calibri"/>
                <a:sym typeface="Calibri"/>
              </a:rPr>
              <a:t>Reconnaître la violence et son impact sur la santé et le bien-être</a:t>
            </a:r>
            <a:endParaRPr sz="2200">
              <a:solidFill>
                <a:schemeClr val="dk2"/>
              </a:solidFill>
            </a:endParaRPr>
          </a:p>
          <a:p>
            <a:pPr indent="-228600" lvl="0" marL="685800" rtl="0" algn="l">
              <a:lnSpc>
                <a:spcPct val="101818"/>
              </a:lnSpc>
              <a:spcBef>
                <a:spcPts val="1000"/>
              </a:spcBef>
              <a:spcAft>
                <a:spcPts val="0"/>
              </a:spcAft>
              <a:buClr>
                <a:srgbClr val="595959"/>
              </a:buClr>
              <a:buSzPts val="2000"/>
              <a:buChar char="•"/>
            </a:pPr>
            <a:r>
              <a:rPr b="0" i="0" lang="fr" sz="2200" cap="none" strike="noStrike">
                <a:solidFill>
                  <a:srgbClr val="506687"/>
                </a:solidFill>
                <a:latin typeface="Calibri"/>
                <a:ea typeface="Calibri"/>
                <a:cs typeface="Calibri"/>
                <a:sym typeface="Calibri"/>
              </a:rPr>
              <a:t>Clarifier les priorités en matière de sécurité (par exemple, les enfants, le fait de disposer des ressources, les sentiments pour un partenaire, la stigmatisation/la vie privée)</a:t>
            </a:r>
            <a:endParaRPr sz="2200">
              <a:solidFill>
                <a:schemeClr val="dk2"/>
              </a:solidFill>
            </a:endParaRPr>
          </a:p>
          <a:p>
            <a:pPr indent="-228600" lvl="0" marL="685800" rtl="0" algn="l">
              <a:lnSpc>
                <a:spcPct val="101818"/>
              </a:lnSpc>
              <a:spcBef>
                <a:spcPts val="1000"/>
              </a:spcBef>
              <a:spcAft>
                <a:spcPts val="0"/>
              </a:spcAft>
              <a:buClr>
                <a:srgbClr val="595959"/>
              </a:buClr>
              <a:buSzPts val="2000"/>
              <a:buChar char="•"/>
            </a:pPr>
            <a:r>
              <a:rPr b="0" i="0" lang="fr" sz="2200" cap="none" strike="noStrike">
                <a:solidFill>
                  <a:srgbClr val="506687"/>
                </a:solidFill>
                <a:latin typeface="Calibri"/>
                <a:ea typeface="Calibri"/>
                <a:cs typeface="Calibri"/>
                <a:sym typeface="Calibri"/>
              </a:rPr>
              <a:t>Identifier les alternatives/soutien pour les priorités en matière de sécurité</a:t>
            </a:r>
            <a:endParaRPr sz="2200">
              <a:solidFill>
                <a:schemeClr val="dk2"/>
              </a:solidFill>
            </a:endParaRPr>
          </a:p>
          <a:p>
            <a:pPr indent="-228600" lvl="0" marL="685800" rtl="0" algn="l">
              <a:lnSpc>
                <a:spcPct val="101818"/>
              </a:lnSpc>
              <a:spcBef>
                <a:spcPts val="1000"/>
              </a:spcBef>
              <a:spcAft>
                <a:spcPts val="0"/>
              </a:spcAft>
              <a:buClr>
                <a:srgbClr val="595959"/>
              </a:buClr>
              <a:buSzPts val="2000"/>
              <a:buChar char="•"/>
            </a:pPr>
            <a:r>
              <a:rPr b="0" i="0" lang="fr" sz="2200" cap="none" strike="noStrike">
                <a:solidFill>
                  <a:srgbClr val="506687"/>
                </a:solidFill>
                <a:latin typeface="Calibri"/>
                <a:ea typeface="Calibri"/>
                <a:cs typeface="Calibri"/>
                <a:sym typeface="Calibri"/>
              </a:rPr>
              <a:t>Utiliser les systèmes de soutien disponibles</a:t>
            </a:r>
            <a:endParaRPr sz="2200">
              <a:solidFill>
                <a:schemeClr val="dk2"/>
              </a:solidFill>
            </a:endParaRPr>
          </a:p>
          <a:p>
            <a:pPr indent="-228600" lvl="0" marL="685800" rtl="0" algn="l">
              <a:lnSpc>
                <a:spcPct val="101818"/>
              </a:lnSpc>
              <a:spcBef>
                <a:spcPts val="1000"/>
              </a:spcBef>
              <a:spcAft>
                <a:spcPts val="0"/>
              </a:spcAft>
              <a:buClr>
                <a:srgbClr val="595959"/>
              </a:buClr>
              <a:buSzPts val="2000"/>
              <a:buChar char="•"/>
            </a:pPr>
            <a:r>
              <a:rPr b="0" i="0" lang="fr" sz="2200" cap="none" strike="noStrike">
                <a:solidFill>
                  <a:srgbClr val="506687"/>
                </a:solidFill>
                <a:latin typeface="Calibri"/>
                <a:ea typeface="Calibri"/>
                <a:cs typeface="Calibri"/>
                <a:sym typeface="Calibri"/>
              </a:rPr>
              <a:t>Les priorités en termes de sécurité varient, discuter l’idée de revoir les actions de sécurité avec une personne de confiance</a:t>
            </a:r>
            <a:endParaRPr sz="2200">
              <a:solidFill>
                <a:schemeClr val="dk2"/>
              </a:solidFill>
            </a:endParaRPr>
          </a:p>
        </p:txBody>
      </p:sp>
      <p:sp>
        <p:nvSpPr>
          <p:cNvPr id="1590" name="Google Shape;1590;p2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591" name="Google Shape;1591;p200"/>
          <p:cNvSpPr txBox="1"/>
          <p:nvPr/>
        </p:nvSpPr>
        <p:spPr>
          <a:xfrm>
            <a:off x="1295400" y="5978327"/>
            <a:ext cx="7848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 sz="2400" u="none" cap="none" strike="noStrike">
                <a:solidFill>
                  <a:srgbClr val="B85231"/>
                </a:solidFill>
                <a:latin typeface="Calibri"/>
                <a:ea typeface="Calibri"/>
                <a:cs typeface="Calibri"/>
                <a:sym typeface="Calibri"/>
              </a:rPr>
              <a:t>RESPECTER LES DÉCISIONS DE LA PERSONNE SURVIVANTE</a:t>
            </a:r>
            <a:endParaRPr b="1" i="0" sz="2400" u="none" cap="none" strike="noStrike">
              <a:solidFill>
                <a:schemeClr val="accen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6"/>
          <p:cNvSpPr txBox="1"/>
          <p:nvPr>
            <p:ph type="title"/>
          </p:nvPr>
        </p:nvSpPr>
        <p:spPr>
          <a:xfrm>
            <a:off x="426434" y="261716"/>
            <a:ext cx="8515350" cy="8804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i="0" lang="fr" sz="4400" cap="none" strike="noStrike">
                <a:solidFill>
                  <a:srgbClr val="506687"/>
                </a:solidFill>
                <a:latin typeface="Calibri"/>
                <a:ea typeface="Calibri"/>
                <a:cs typeface="Calibri"/>
                <a:sym typeface="Calibri"/>
              </a:rPr>
              <a:t>Qu'est-ce que la violence sexuelle?</a:t>
            </a:r>
            <a:endParaRPr/>
          </a:p>
        </p:txBody>
      </p:sp>
      <p:sp>
        <p:nvSpPr>
          <p:cNvPr id="405" name="Google Shape;405;p66"/>
          <p:cNvSpPr txBox="1"/>
          <p:nvPr>
            <p:ph idx="1" type="body"/>
          </p:nvPr>
        </p:nvSpPr>
        <p:spPr>
          <a:xfrm>
            <a:off x="0" y="1094703"/>
            <a:ext cx="8717566" cy="4632997"/>
          </a:xfrm>
          <a:prstGeom prst="rect">
            <a:avLst/>
          </a:prstGeom>
          <a:noFill/>
          <a:ln>
            <a:noFill/>
          </a:ln>
        </p:spPr>
        <p:txBody>
          <a:bodyPr anchorCtr="0" anchor="t" bIns="45700" lIns="91425" spcFirstLastPara="1" rIns="91425" wrap="square" tIns="45700">
            <a:noAutofit/>
          </a:bodyPr>
          <a:lstStyle/>
          <a:p>
            <a:pPr indent="-228600" lvl="0" marL="685800" rtl="0" algn="l">
              <a:lnSpc>
                <a:spcPct val="113600"/>
              </a:lnSpc>
              <a:spcBef>
                <a:spcPts val="600"/>
              </a:spcBef>
              <a:spcAft>
                <a:spcPts val="0"/>
              </a:spcAft>
              <a:buClr>
                <a:schemeClr val="dk2"/>
              </a:buClr>
              <a:buSzPts val="2800"/>
              <a:buChar char="•"/>
            </a:pPr>
            <a:r>
              <a:rPr b="0" i="0" lang="fr" sz="2500" cap="none" strike="noStrike">
                <a:solidFill>
                  <a:srgbClr val="506687"/>
                </a:solidFill>
                <a:latin typeface="Calibri"/>
                <a:ea typeface="Calibri"/>
                <a:cs typeface="Calibri"/>
                <a:sym typeface="Calibri"/>
              </a:rPr>
              <a:t>La violence sexuelle est une violation des droits humains fondamentaux et elle se présente sous diverses formes dont le viol, la tentative de viol, la violence sexuelle, l’exploitation sexuelle, le harcèlement sexuel, les grossesses/les avortements forcés</a:t>
            </a:r>
            <a:r>
              <a:rPr lang="fr" sz="2500">
                <a:solidFill>
                  <a:srgbClr val="506687"/>
                </a:solidFill>
              </a:rPr>
              <a:t> </a:t>
            </a:r>
            <a:r>
              <a:rPr b="0" i="0" lang="fr" sz="2500" cap="none" strike="noStrike">
                <a:solidFill>
                  <a:srgbClr val="506687"/>
                </a:solidFill>
                <a:latin typeface="Calibri"/>
                <a:ea typeface="Calibri"/>
                <a:cs typeface="Calibri"/>
                <a:sym typeface="Calibri"/>
              </a:rPr>
              <a:t>et le trafic sexuel.</a:t>
            </a:r>
            <a:endParaRPr sz="2500">
              <a:solidFill>
                <a:schemeClr val="dk2"/>
              </a:solidFill>
            </a:endParaRPr>
          </a:p>
          <a:p>
            <a:pPr indent="-228600" lvl="0" marL="685800" rtl="0" algn="l">
              <a:lnSpc>
                <a:spcPct val="113600"/>
              </a:lnSpc>
              <a:spcBef>
                <a:spcPts val="1200"/>
              </a:spcBef>
              <a:spcAft>
                <a:spcPts val="0"/>
              </a:spcAft>
              <a:buClr>
                <a:schemeClr val="dk2"/>
              </a:buClr>
              <a:buSzPts val="2800"/>
              <a:buChar char="•"/>
            </a:pPr>
            <a:r>
              <a:rPr b="0" i="0" lang="fr" sz="2500" cap="none" strike="noStrike">
                <a:solidFill>
                  <a:srgbClr val="506687"/>
                </a:solidFill>
                <a:latin typeface="Calibri"/>
                <a:ea typeface="Calibri"/>
                <a:cs typeface="Calibri"/>
                <a:sym typeface="Calibri"/>
              </a:rPr>
              <a:t>« Tout acte sexuel, tentative d'obtenir un acte sexuel, tous commentaires ou avances de nature sexuelle, ou actes visant à un trafic ou autrement dirigés contre la sexualité d’une personne en utilisant la coercition, les menaces ou la force physique, commis par une personne indépendamment de sa relation avec la victime, dans tout contexte y compris le domicile mais pas seulement. »</a:t>
            </a:r>
            <a:endParaRPr b="0" sz="2500"/>
          </a:p>
        </p:txBody>
      </p:sp>
      <p:sp>
        <p:nvSpPr>
          <p:cNvPr id="406" name="Google Shape;406;p66"/>
          <p:cNvSpPr txBox="1"/>
          <p:nvPr/>
        </p:nvSpPr>
        <p:spPr>
          <a:xfrm>
            <a:off x="1933731" y="6350064"/>
            <a:ext cx="5816184" cy="2106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de 2018)</a:t>
            </a:r>
            <a:endParaRPr b="0" i="0" sz="1400" u="none" cap="none" strike="noStrike">
              <a:solidFill>
                <a:schemeClr val="dk2"/>
              </a:solidFill>
              <a:latin typeface="Arial"/>
              <a:ea typeface="Arial"/>
              <a:cs typeface="Arial"/>
              <a:sym typeface="Arial"/>
            </a:endParaRPr>
          </a:p>
        </p:txBody>
      </p:sp>
      <p:sp>
        <p:nvSpPr>
          <p:cNvPr id="407" name="Google Shape;407;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6" name="Shape 1596"/>
        <p:cNvGrpSpPr/>
        <p:nvPr/>
      </p:nvGrpSpPr>
      <p:grpSpPr>
        <a:xfrm>
          <a:off x="0" y="0"/>
          <a:ext cx="0" cy="0"/>
          <a:chOff x="0" y="0"/>
          <a:chExt cx="0" cy="0"/>
        </a:xfrm>
      </p:grpSpPr>
      <p:sp>
        <p:nvSpPr>
          <p:cNvPr id="1597" name="Google Shape;1597;p201"/>
          <p:cNvSpPr txBox="1"/>
          <p:nvPr>
            <p:ph type="title"/>
          </p:nvPr>
        </p:nvSpPr>
        <p:spPr>
          <a:xfrm>
            <a:off x="2438400" y="7011561"/>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b="1" i="0" lang="fr" sz="4400" cap="none" strike="noStrike">
                <a:solidFill>
                  <a:srgbClr val="506687"/>
                </a:solidFill>
                <a:latin typeface="Calibri"/>
                <a:ea typeface="Calibri"/>
                <a:cs typeface="Calibri"/>
                <a:sym typeface="Calibri"/>
              </a:rPr>
              <a:t>Planification de la sécurité</a:t>
            </a:r>
            <a:endParaRPr/>
          </a:p>
        </p:txBody>
      </p:sp>
      <p:graphicFrame>
        <p:nvGraphicFramePr>
          <p:cNvPr id="1598" name="Google Shape;1598;p201"/>
          <p:cNvGraphicFramePr/>
          <p:nvPr/>
        </p:nvGraphicFramePr>
        <p:xfrm>
          <a:off x="350729" y="487888"/>
          <a:ext cx="3000000" cy="3000000"/>
        </p:xfrm>
        <a:graphic>
          <a:graphicData uri="http://schemas.openxmlformats.org/drawingml/2006/table">
            <a:tbl>
              <a:tblPr bandRow="1" firstRow="1">
                <a:noFill/>
                <a:tableStyleId>{425DD9F8-6CB7-4C35-8AE3-EF8C9F1DC971}</a:tableStyleId>
              </a:tblPr>
              <a:tblGrid>
                <a:gridCol w="3452400"/>
                <a:gridCol w="4777200"/>
              </a:tblGrid>
              <a:tr h="462650">
                <a:tc gridSpan="2">
                  <a:txBody>
                    <a:bodyPr/>
                    <a:lstStyle/>
                    <a:p>
                      <a:pPr indent="0" lvl="0" marL="0" marR="0" rtl="0" algn="l">
                        <a:lnSpc>
                          <a:spcPct val="100000"/>
                        </a:lnSpc>
                        <a:spcBef>
                          <a:spcPts val="0"/>
                        </a:spcBef>
                        <a:spcAft>
                          <a:spcPts val="0"/>
                        </a:spcAft>
                        <a:buClr>
                          <a:srgbClr val="000000"/>
                        </a:buClr>
                        <a:buSzPts val="1400"/>
                        <a:buFont typeface="Arial"/>
                        <a:buNone/>
                      </a:pPr>
                      <a:r>
                        <a:rPr b="1" i="0" lang="fr" sz="1600" u="none" cap="none" strike="noStrike">
                          <a:solidFill>
                            <a:srgbClr val="FFFFFF"/>
                          </a:solidFill>
                          <a:latin typeface="Arial"/>
                          <a:ea typeface="Arial"/>
                          <a:cs typeface="Arial"/>
                          <a:sym typeface="Arial"/>
                        </a:rPr>
                        <a:t>Planification de la sécurité</a:t>
                      </a:r>
                      <a:endParaRPr sz="1600" u="none" cap="none" strike="noStrike"/>
                    </a:p>
                  </a:txBody>
                  <a:tcPr marT="45725" marB="45725" marR="91450" marL="91450"/>
                </a:tc>
                <a:tc hMerge="1"/>
              </a:tr>
              <a:tr h="6464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Lieu sécurisé où aller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Si vous devez quitter votre domicile rapidement, où pourriez-vous aller ?</a:t>
                      </a:r>
                      <a:endParaRPr sz="1400" u="none" cap="none" strike="noStrike"/>
                    </a:p>
                  </a:txBody>
                  <a:tcPr marT="45725" marB="45725" marR="91450" marL="91450"/>
                </a:tc>
              </a:tr>
              <a:tr h="6464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Planification pour les enfants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Partiriez-vous seul.e ou prendriez-vous vos enfants avec vous ?</a:t>
                      </a:r>
                      <a:endParaRPr sz="1400" u="none" cap="none" strike="noStrike"/>
                    </a:p>
                  </a:txBody>
                  <a:tcPr marT="45725" marB="45725" marR="91450" marL="91450"/>
                </a:tc>
              </a:tr>
              <a:tr h="462650">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Transport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Comment allez-vous vous y rendre</a:t>
                      </a:r>
                      <a:endParaRPr sz="1400" u="none" cap="none" strike="noStrike"/>
                    </a:p>
                  </a:txBody>
                  <a:tcPr marT="45725" marB="45725" marR="91450" marL="91450"/>
                </a:tc>
              </a:tr>
              <a:tr h="912575">
                <a:tc rowSpan="2">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Éléments à prendre avec vous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Devez-vous prendre des documents, des clés, de l’argent, des vêtements et d’autres choses quand vous partez ? Qu'est-ce qui est essentiel ?</a:t>
                      </a:r>
                      <a:endParaRPr sz="1400" u="none" cap="none" strike="noStrike"/>
                    </a:p>
                  </a:txBody>
                  <a:tcPr marT="45725" marB="45725" marR="91450" marL="91450"/>
                </a:tc>
              </a:tr>
              <a:tr h="646425">
                <a:tc vMerge="1"/>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Pouvez-vous rassembler les éléments dans un lieu sûr ou les laisser avec quelqu’un, juste au cas où ?</a:t>
                      </a:r>
                      <a:endParaRPr sz="1400" u="none" cap="none" strike="noStrike"/>
                    </a:p>
                  </a:txBody>
                  <a:tcPr marT="45725" marB="45725" marR="91450" marL="91450"/>
                </a:tc>
              </a:tr>
              <a:tr h="91257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Financier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Avez-vous accès à de l’argent si vous devez partir ? Où se trouve-t-il ? Pouvez-vous le récupérer en cas d’urgence ?</a:t>
                      </a:r>
                      <a:endParaRPr sz="1400" u="none" cap="none" strike="noStrike"/>
                    </a:p>
                  </a:txBody>
                  <a:tcPr marT="45725" marB="45725" marR="91450" marL="91450"/>
                </a:tc>
              </a:tr>
              <a:tr h="1178750">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Soutien d’une personne proche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Y a-t-il un voisin à qui vous pouvez parler de la violence et qui peut appeler la police ou vous venir en aide si elle entend un bruit de violence de votre domicile ?</a:t>
                      </a:r>
                      <a:endParaRPr sz="1400" u="none" cap="none" strike="noStrike"/>
                    </a:p>
                  </a:txBody>
                  <a:tcPr marT="45725" marB="45725" marR="91450" marL="91450"/>
                </a:tc>
              </a:tr>
            </a:tbl>
          </a:graphicData>
        </a:graphic>
      </p:graphicFrame>
      <p:sp>
        <p:nvSpPr>
          <p:cNvPr id="1599" name="Google Shape;1599;p2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202"/>
          <p:cNvSpPr txBox="1"/>
          <p:nvPr>
            <p:ph type="title"/>
          </p:nvPr>
        </p:nvSpPr>
        <p:spPr>
          <a:xfrm>
            <a:off x="579549" y="136525"/>
            <a:ext cx="8312734" cy="100969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solidFill>
                  <a:srgbClr val="506687"/>
                </a:solidFill>
              </a:rPr>
              <a:t>L’entourage</a:t>
            </a:r>
            <a:r>
              <a:rPr b="1" i="0" lang="fr" sz="4400" cap="none" strike="noStrike">
                <a:solidFill>
                  <a:srgbClr val="506687"/>
                </a:solidFill>
                <a:latin typeface="Calibri"/>
                <a:ea typeface="Calibri"/>
                <a:cs typeface="Calibri"/>
                <a:sym typeface="Calibri"/>
              </a:rPr>
              <a:t> (</a:t>
            </a:r>
            <a:r>
              <a:rPr lang="fr">
                <a:solidFill>
                  <a:srgbClr val="506687"/>
                </a:solidFill>
              </a:rPr>
              <a:t>VIVR</a:t>
            </a:r>
            <a:r>
              <a:rPr lang="fr" u="sng">
                <a:solidFill>
                  <a:schemeClr val="accent1"/>
                </a:solidFill>
              </a:rPr>
              <a:t>E</a:t>
            </a:r>
            <a:r>
              <a:rPr b="1" i="0" lang="fr" sz="4400" cap="none" strike="noStrike">
                <a:solidFill>
                  <a:srgbClr val="506687"/>
                </a:solidFill>
                <a:latin typeface="Calibri"/>
                <a:ea typeface="Calibri"/>
                <a:cs typeface="Calibri"/>
                <a:sym typeface="Calibri"/>
              </a:rPr>
              <a:t>)</a:t>
            </a:r>
            <a:endParaRPr/>
          </a:p>
        </p:txBody>
      </p:sp>
      <p:sp>
        <p:nvSpPr>
          <p:cNvPr id="1606" name="Google Shape;1606;p202"/>
          <p:cNvSpPr txBox="1"/>
          <p:nvPr>
            <p:ph idx="1" type="body"/>
          </p:nvPr>
        </p:nvSpPr>
        <p:spPr>
          <a:xfrm>
            <a:off x="746975" y="1146221"/>
            <a:ext cx="7795023" cy="49574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b="1" i="0" lang="fr" sz="2400" cap="none" strike="noStrike">
                <a:solidFill>
                  <a:srgbClr val="506687"/>
                </a:solidFill>
                <a:latin typeface="Calibri"/>
                <a:ea typeface="Calibri"/>
                <a:cs typeface="Calibri"/>
                <a:sym typeface="Calibri"/>
              </a:rPr>
              <a:t>Le but est de soutenir les personnes survivantes pour </a:t>
            </a:r>
            <a:r>
              <a:rPr b="1" i="0" lang="fr" sz="2400" u="sng" cap="none" strike="noStrike">
                <a:solidFill>
                  <a:srgbClr val="506687"/>
                </a:solidFill>
                <a:latin typeface="Calibri"/>
                <a:ea typeface="Calibri"/>
                <a:cs typeface="Calibri"/>
                <a:sym typeface="Calibri"/>
              </a:rPr>
              <a:t>les mettre en rapport</a:t>
            </a:r>
            <a:r>
              <a:rPr b="1" i="0" lang="fr" sz="2400" cap="none" strike="noStrike">
                <a:solidFill>
                  <a:srgbClr val="506687"/>
                </a:solidFill>
                <a:latin typeface="Calibri"/>
                <a:ea typeface="Calibri"/>
                <a:cs typeface="Calibri"/>
                <a:sym typeface="Calibri"/>
              </a:rPr>
              <a:t> avec d’autres ressources pour leur santé, leur sécurité et le soutien social.</a:t>
            </a:r>
            <a:endParaRPr b="1" sz="2400">
              <a:solidFill>
                <a:schemeClr val="dk2"/>
              </a:solidFill>
            </a:endParaRPr>
          </a:p>
          <a:p>
            <a:pPr indent="-228600" lvl="1" marL="685800" rtl="0" algn="l">
              <a:lnSpc>
                <a:spcPct val="90000"/>
              </a:lnSpc>
              <a:spcBef>
                <a:spcPts val="5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Les besoins des personnes survivantes sont généralement supérieurs à ce que vous pouvez fournir dans le centre de santé. </a:t>
            </a:r>
            <a:endParaRPr sz="2200">
              <a:solidFill>
                <a:schemeClr val="dk2"/>
              </a:solidFill>
            </a:endParaRPr>
          </a:p>
          <a:p>
            <a:pPr indent="-228600" lvl="0" marL="228600" rtl="0" algn="l">
              <a:lnSpc>
                <a:spcPct val="90000"/>
              </a:lnSpc>
              <a:spcBef>
                <a:spcPts val="1000"/>
              </a:spcBef>
              <a:spcAft>
                <a:spcPts val="0"/>
              </a:spcAft>
              <a:buClr>
                <a:schemeClr val="dk2"/>
              </a:buClr>
              <a:buSzPts val="2200"/>
              <a:buChar char="•"/>
            </a:pPr>
            <a:r>
              <a:rPr b="1" i="0" lang="fr" sz="2400" cap="none" strike="noStrike">
                <a:solidFill>
                  <a:srgbClr val="506687"/>
                </a:solidFill>
                <a:latin typeface="Calibri"/>
                <a:ea typeface="Calibri"/>
                <a:cs typeface="Calibri"/>
                <a:sym typeface="Calibri"/>
              </a:rPr>
              <a:t>Garder à l’esprit le fait que : Les personnes survivantes sont confrontées à plusieurs obstacles pour solliciter de l’aide.</a:t>
            </a:r>
            <a:endParaRPr b="1" sz="2400">
              <a:solidFill>
                <a:schemeClr val="dk2"/>
              </a:solidFill>
            </a:endParaRPr>
          </a:p>
          <a:p>
            <a:pPr indent="-228600" lvl="1" marL="685800" rtl="0" algn="l">
              <a:lnSpc>
                <a:spcPct val="90000"/>
              </a:lnSpc>
              <a:spcBef>
                <a:spcPts val="500"/>
              </a:spcBef>
              <a:spcAft>
                <a:spcPts val="0"/>
              </a:spcAft>
              <a:buClr>
                <a:schemeClr val="dk2"/>
              </a:buClr>
              <a:buSzPts val="2200"/>
              <a:buChar char="•"/>
            </a:pPr>
            <a:r>
              <a:rPr b="0" i="0" lang="fr" sz="2200" u="sng" cap="none" strike="noStrike">
                <a:solidFill>
                  <a:srgbClr val="506687"/>
                </a:solidFill>
                <a:latin typeface="Calibri"/>
                <a:ea typeface="Calibri"/>
                <a:cs typeface="Calibri"/>
                <a:sym typeface="Calibri"/>
              </a:rPr>
              <a:t>Votre voix est importante </a:t>
            </a:r>
            <a:r>
              <a:rPr b="0" i="0" lang="fr" sz="2200" cap="none" strike="noStrike">
                <a:solidFill>
                  <a:srgbClr val="506687"/>
                </a:solidFill>
                <a:latin typeface="Calibri"/>
                <a:ea typeface="Calibri"/>
                <a:cs typeface="Calibri"/>
                <a:sym typeface="Calibri"/>
              </a:rPr>
              <a:t>pour les encourager à solliciter un soutien.</a:t>
            </a:r>
            <a:endParaRPr sz="2200">
              <a:solidFill>
                <a:schemeClr val="dk2"/>
              </a:solidFill>
            </a:endParaRPr>
          </a:p>
          <a:p>
            <a:pPr indent="-228600" lvl="1" marL="685800" rtl="0" algn="l">
              <a:lnSpc>
                <a:spcPct val="90000"/>
              </a:lnSpc>
              <a:spcBef>
                <a:spcPts val="5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Ensemble, discuter des besoins des personnes survivantes et partager les sources d’aide. </a:t>
            </a:r>
            <a:endParaRPr sz="2200">
              <a:solidFill>
                <a:schemeClr val="dk2"/>
              </a:solidFill>
            </a:endParaRPr>
          </a:p>
          <a:p>
            <a:pPr indent="-228600" lvl="1" marL="685800" rtl="0" algn="l">
              <a:lnSpc>
                <a:spcPct val="90000"/>
              </a:lnSpc>
              <a:spcBef>
                <a:spcPts val="5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Si vous proposez d’orienter vers une structure compétente, proposer aussi de passer l’appel au nom des personnes survivantes au cas où cela serait plus facile pour elles.</a:t>
            </a:r>
            <a:endParaRPr sz="22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1607" name="Google Shape;1607;p2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203"/>
          <p:cNvSpPr txBox="1"/>
          <p:nvPr>
            <p:ph type="title"/>
          </p:nvPr>
        </p:nvSpPr>
        <p:spPr>
          <a:xfrm>
            <a:off x="773113" y="257176"/>
            <a:ext cx="7886700" cy="2171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i="0" lang="fr" sz="3600" cap="none" strike="noStrike">
                <a:solidFill>
                  <a:srgbClr val="506687"/>
                </a:solidFill>
                <a:latin typeface="Calibri"/>
                <a:ea typeface="Calibri"/>
                <a:cs typeface="Calibri"/>
                <a:sym typeface="Calibri"/>
              </a:rPr>
              <a:t>Vers quels types de ressources ou services une personne survivante peut-elle être orientée en dehors du système de santé ?</a:t>
            </a:r>
            <a:endParaRPr sz="3959"/>
          </a:p>
        </p:txBody>
      </p:sp>
      <p:sp>
        <p:nvSpPr>
          <p:cNvPr id="1614" name="Google Shape;1614;p203"/>
          <p:cNvSpPr txBox="1"/>
          <p:nvPr>
            <p:ph idx="1" type="body"/>
          </p:nvPr>
        </p:nvSpPr>
        <p:spPr>
          <a:xfrm>
            <a:off x="773112" y="2636891"/>
            <a:ext cx="3798887"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Refuge/hébergement</a:t>
            </a:r>
            <a:endParaRPr sz="2800">
              <a:solidFill>
                <a:schemeClr val="dk2"/>
              </a:solidFill>
            </a:endParaRPr>
          </a:p>
          <a:p>
            <a:pPr indent="-228600" lvl="0" marL="228600" rtl="0" algn="l">
              <a:lnSpc>
                <a:spcPct val="90000"/>
              </a:lnSpc>
              <a:spcBef>
                <a:spcPts val="10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Centre de crise</a:t>
            </a:r>
            <a:endParaRPr sz="2800">
              <a:solidFill>
                <a:schemeClr val="dk2"/>
              </a:solidFill>
            </a:endParaRPr>
          </a:p>
          <a:p>
            <a:pPr indent="-228600" lvl="0" marL="228600" rtl="0" algn="l">
              <a:lnSpc>
                <a:spcPct val="90000"/>
              </a:lnSpc>
              <a:spcBef>
                <a:spcPts val="10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Aide financière</a:t>
            </a:r>
            <a:endParaRPr sz="2800">
              <a:solidFill>
                <a:schemeClr val="dk2"/>
              </a:solidFill>
            </a:endParaRPr>
          </a:p>
          <a:p>
            <a:pPr indent="-228600" lvl="0" marL="228600" rtl="0" algn="l">
              <a:lnSpc>
                <a:spcPct val="90000"/>
              </a:lnSpc>
              <a:spcBef>
                <a:spcPts val="10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Aide juridique</a:t>
            </a:r>
            <a:endParaRPr sz="2800">
              <a:solidFill>
                <a:schemeClr val="dk2"/>
              </a:solidFill>
            </a:endParaRPr>
          </a:p>
          <a:p>
            <a:pPr indent="-228600" lvl="0" marL="228600" rtl="0" algn="l">
              <a:lnSpc>
                <a:spcPct val="90000"/>
              </a:lnSpc>
              <a:spcBef>
                <a:spcPts val="10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Soins primaires</a:t>
            </a:r>
            <a:endParaRPr sz="28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1615" name="Google Shape;1615;p203"/>
          <p:cNvSpPr/>
          <p:nvPr/>
        </p:nvSpPr>
        <p:spPr>
          <a:xfrm>
            <a:off x="5151549" y="2636891"/>
            <a:ext cx="3683358" cy="26320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44546A"/>
              </a:buClr>
              <a:buSzPts val="3200"/>
              <a:buFont typeface="Arial"/>
              <a:buChar char="•"/>
            </a:pPr>
            <a:r>
              <a:rPr b="0" i="0" lang="fr" sz="2800" u="none" cap="none" strike="noStrike">
                <a:solidFill>
                  <a:srgbClr val="506687"/>
                </a:solidFill>
                <a:latin typeface="Calibri"/>
                <a:ea typeface="Calibri"/>
                <a:cs typeface="Calibri"/>
                <a:sym typeface="Calibri"/>
              </a:rPr>
              <a:t>Groupes de soutien  </a:t>
            </a:r>
            <a:endParaRPr b="0" i="0" sz="2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3200"/>
              <a:buFont typeface="Arial"/>
              <a:buChar char="•"/>
            </a:pPr>
            <a:r>
              <a:rPr b="0" i="0" lang="fr" sz="2800" u="none" cap="none" strike="noStrike">
                <a:solidFill>
                  <a:srgbClr val="506687"/>
                </a:solidFill>
                <a:latin typeface="Calibri"/>
                <a:ea typeface="Calibri"/>
                <a:cs typeface="Calibri"/>
                <a:sym typeface="Calibri"/>
              </a:rPr>
              <a:t>Conseils </a:t>
            </a:r>
            <a:endParaRPr b="0" i="0" sz="2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3200"/>
              <a:buFont typeface="Arial"/>
              <a:buChar char="•"/>
            </a:pPr>
            <a:r>
              <a:rPr b="0" i="0" lang="fr" sz="2800" u="none" cap="none" strike="noStrike">
                <a:solidFill>
                  <a:srgbClr val="506687"/>
                </a:solidFill>
                <a:latin typeface="Calibri"/>
                <a:ea typeface="Calibri"/>
                <a:cs typeface="Calibri"/>
                <a:sym typeface="Calibri"/>
              </a:rPr>
              <a:t>Soins de santé mentale</a:t>
            </a:r>
            <a:endParaRPr b="0" i="0" sz="2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3200"/>
              <a:buFont typeface="Arial"/>
              <a:buChar char="•"/>
            </a:pPr>
            <a:r>
              <a:rPr b="0" i="0" lang="fr" sz="2800" u="none" cap="none" strike="noStrike">
                <a:solidFill>
                  <a:srgbClr val="506687"/>
                </a:solidFill>
                <a:latin typeface="Calibri"/>
                <a:ea typeface="Calibri"/>
                <a:cs typeface="Calibri"/>
                <a:sym typeface="Calibri"/>
              </a:rPr>
              <a:t>Services pour enfants, hommes, minorités</a:t>
            </a:r>
            <a:endParaRPr b="0" i="0" sz="2800" u="none" cap="none" strike="noStrike">
              <a:solidFill>
                <a:schemeClr val="dk2"/>
              </a:solidFill>
              <a:latin typeface="Calibri"/>
              <a:ea typeface="Calibri"/>
              <a:cs typeface="Calibri"/>
              <a:sym typeface="Calibri"/>
            </a:endParaRPr>
          </a:p>
        </p:txBody>
      </p:sp>
      <p:cxnSp>
        <p:nvCxnSpPr>
          <p:cNvPr id="1616" name="Google Shape;1616;p203"/>
          <p:cNvCxnSpPr/>
          <p:nvPr/>
        </p:nvCxnSpPr>
        <p:spPr>
          <a:xfrm>
            <a:off x="4603979" y="2755116"/>
            <a:ext cx="0" cy="233580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617" name="Google Shape;1617;p2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0" st="0"/>
                                            </p:txEl>
                                          </p:spTgt>
                                        </p:tgtEl>
                                        <p:attrNameLst>
                                          <p:attrName>style.visibility</p:attrName>
                                        </p:attrNameLst>
                                      </p:cBhvr>
                                      <p:to>
                                        <p:strVal val="visible"/>
                                      </p:to>
                                    </p:set>
                                    <p:animEffect filter="fade" transition="in">
                                      <p:cBhvr>
                                        <p:cTn dur="500"/>
                                        <p:tgtEl>
                                          <p:spTgt spid="16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1" st="1"/>
                                            </p:txEl>
                                          </p:spTgt>
                                        </p:tgtEl>
                                        <p:attrNameLst>
                                          <p:attrName>style.visibility</p:attrName>
                                        </p:attrNameLst>
                                      </p:cBhvr>
                                      <p:to>
                                        <p:strVal val="visible"/>
                                      </p:to>
                                    </p:set>
                                    <p:animEffect filter="fade" transition="in">
                                      <p:cBhvr>
                                        <p:cTn dur="500"/>
                                        <p:tgtEl>
                                          <p:spTgt spid="16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2" st="2"/>
                                            </p:txEl>
                                          </p:spTgt>
                                        </p:tgtEl>
                                        <p:attrNameLst>
                                          <p:attrName>style.visibility</p:attrName>
                                        </p:attrNameLst>
                                      </p:cBhvr>
                                      <p:to>
                                        <p:strVal val="visible"/>
                                      </p:to>
                                    </p:set>
                                    <p:animEffect filter="fade" transition="in">
                                      <p:cBhvr>
                                        <p:cTn dur="500"/>
                                        <p:tgtEl>
                                          <p:spTgt spid="16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xEl>
                                              <p:pRg end="3" st="3"/>
                                            </p:txEl>
                                          </p:spTgt>
                                        </p:tgtEl>
                                        <p:attrNameLst>
                                          <p:attrName>style.visibility</p:attrName>
                                        </p:attrNameLst>
                                      </p:cBhvr>
                                      <p:to>
                                        <p:strVal val="visible"/>
                                      </p:to>
                                    </p:set>
                                    <p:animEffect filter="fade" transition="in">
                                      <p:cBhvr>
                                        <p:cTn dur="500"/>
                                        <p:tgtEl>
                                          <p:spTgt spid="16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0" st="0"/>
                                            </p:txEl>
                                          </p:spTgt>
                                        </p:tgtEl>
                                        <p:attrNameLst>
                                          <p:attrName>style.visibility</p:attrName>
                                        </p:attrNameLst>
                                      </p:cBhvr>
                                      <p:to>
                                        <p:strVal val="visible"/>
                                      </p:to>
                                    </p:set>
                                    <p:animEffect filter="fade" transition="in">
                                      <p:cBhvr>
                                        <p:cTn dur="500"/>
                                        <p:tgtEl>
                                          <p:spTgt spid="16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1" st="1"/>
                                            </p:txEl>
                                          </p:spTgt>
                                        </p:tgtEl>
                                        <p:attrNameLst>
                                          <p:attrName>style.visibility</p:attrName>
                                        </p:attrNameLst>
                                      </p:cBhvr>
                                      <p:to>
                                        <p:strVal val="visible"/>
                                      </p:to>
                                    </p:set>
                                    <p:animEffect filter="fade" transition="in">
                                      <p:cBhvr>
                                        <p:cTn dur="500"/>
                                        <p:tgtEl>
                                          <p:spTgt spid="16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2" st="2"/>
                                            </p:txEl>
                                          </p:spTgt>
                                        </p:tgtEl>
                                        <p:attrNameLst>
                                          <p:attrName>style.visibility</p:attrName>
                                        </p:attrNameLst>
                                      </p:cBhvr>
                                      <p:to>
                                        <p:strVal val="visible"/>
                                      </p:to>
                                    </p:set>
                                    <p:animEffect filter="fade" transition="in">
                                      <p:cBhvr>
                                        <p:cTn dur="500"/>
                                        <p:tgtEl>
                                          <p:spTgt spid="16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3" st="3"/>
                                            </p:txEl>
                                          </p:spTgt>
                                        </p:tgtEl>
                                        <p:attrNameLst>
                                          <p:attrName>style.visibility</p:attrName>
                                        </p:attrNameLst>
                                      </p:cBhvr>
                                      <p:to>
                                        <p:strVal val="visible"/>
                                      </p:to>
                                    </p:set>
                                    <p:animEffect filter="fade" transition="in">
                                      <p:cBhvr>
                                        <p:cTn dur="500"/>
                                        <p:tgtEl>
                                          <p:spTgt spid="16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4" st="4"/>
                                            </p:txEl>
                                          </p:spTgt>
                                        </p:tgtEl>
                                        <p:attrNameLst>
                                          <p:attrName>style.visibility</p:attrName>
                                        </p:attrNameLst>
                                      </p:cBhvr>
                                      <p:to>
                                        <p:strVal val="visible"/>
                                      </p:to>
                                    </p:set>
                                    <p:animEffect filter="fade" transition="in">
                                      <p:cBhvr>
                                        <p:cTn dur="500"/>
                                        <p:tgtEl>
                                          <p:spTgt spid="16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4">
                                            <p:txEl>
                                              <p:pRg end="5" st="5"/>
                                            </p:txEl>
                                          </p:spTgt>
                                        </p:tgtEl>
                                        <p:attrNameLst>
                                          <p:attrName>style.visibility</p:attrName>
                                        </p:attrNameLst>
                                      </p:cBhvr>
                                      <p:to>
                                        <p:strVal val="visible"/>
                                      </p:to>
                                    </p:set>
                                    <p:animEffect filter="fade" transition="in">
                                      <p:cBhvr>
                                        <p:cTn dur="500"/>
                                        <p:tgtEl>
                                          <p:spTgt spid="161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204"/>
          <p:cNvSpPr txBox="1"/>
          <p:nvPr>
            <p:ph type="title"/>
          </p:nvPr>
        </p:nvSpPr>
        <p:spPr>
          <a:xfrm>
            <a:off x="734602" y="369215"/>
            <a:ext cx="6910798" cy="137030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Que signifie « connaître » une ressource ?</a:t>
            </a:r>
            <a:endParaRPr/>
          </a:p>
        </p:txBody>
      </p:sp>
      <p:sp>
        <p:nvSpPr>
          <p:cNvPr id="1624" name="Google Shape;1624;p204"/>
          <p:cNvSpPr txBox="1"/>
          <p:nvPr>
            <p:ph idx="1" type="body"/>
          </p:nvPr>
        </p:nvSpPr>
        <p:spPr>
          <a:xfrm>
            <a:off x="734602" y="1739518"/>
            <a:ext cx="8229600" cy="429298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Connaître personnellement au moins un individu à ce service </a:t>
            </a:r>
            <a:endParaRPr sz="2600">
              <a:solidFill>
                <a:schemeClr val="dk2"/>
              </a:solidFill>
            </a:endParaRPr>
          </a:p>
          <a:p>
            <a:pPr indent="-228600" lvl="1" marL="685800" rtl="0" algn="l">
              <a:lnSpc>
                <a:spcPct val="90000"/>
              </a:lnSpc>
              <a:spcBef>
                <a:spcPts val="500"/>
              </a:spcBef>
              <a:spcAft>
                <a:spcPts val="0"/>
              </a:spcAft>
              <a:buClr>
                <a:schemeClr val="dk2"/>
              </a:buClr>
              <a:buSzPts val="2400"/>
              <a:buChar char="•"/>
            </a:pPr>
            <a:r>
              <a:rPr lang="fr" sz="2400">
                <a:solidFill>
                  <a:srgbClr val="506687"/>
                </a:solidFill>
              </a:rPr>
              <a:t>Ê</a:t>
            </a:r>
            <a:r>
              <a:rPr b="0" i="0" lang="fr" sz="2400" cap="none" strike="noStrike">
                <a:solidFill>
                  <a:srgbClr val="506687"/>
                </a:solidFill>
                <a:latin typeface="Calibri"/>
                <a:ea typeface="Calibri"/>
                <a:cs typeface="Calibri"/>
                <a:sym typeface="Calibri"/>
              </a:rPr>
              <a:t>tre en mesure d’orienter vers cette personne en citant son nom lors d’une discussion avec des personnes survivantes </a:t>
            </a:r>
            <a:endParaRPr sz="24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Comprendre ce qui est fourni de manière à ce que vous puissiez parler à d’autres des services</a:t>
            </a:r>
            <a:endParaRPr sz="26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Maintenir les relations</a:t>
            </a:r>
            <a:endParaRPr sz="26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Assister à des événements</a:t>
            </a:r>
            <a:endParaRPr sz="24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Organiser des formations croisées</a:t>
            </a:r>
            <a:endParaRPr sz="24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Partager des informations</a:t>
            </a:r>
            <a:endParaRPr sz="24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1625" name="Google Shape;1625;p2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205"/>
          <p:cNvSpPr txBox="1"/>
          <p:nvPr>
            <p:ph type="title"/>
          </p:nvPr>
        </p:nvSpPr>
        <p:spPr>
          <a:xfrm>
            <a:off x="755747" y="387162"/>
            <a:ext cx="8273953" cy="8193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 Orientation bienveillante</a:t>
            </a:r>
            <a:endParaRPr/>
          </a:p>
        </p:txBody>
      </p:sp>
      <p:sp>
        <p:nvSpPr>
          <p:cNvPr id="1632" name="Google Shape;1632;p205"/>
          <p:cNvSpPr txBox="1"/>
          <p:nvPr>
            <p:ph idx="1" type="body"/>
          </p:nvPr>
        </p:nvSpPr>
        <p:spPr>
          <a:xfrm>
            <a:off x="891392" y="1459834"/>
            <a:ext cx="7654247" cy="458536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Limite les obstacles auxquels les personnes survivantes sont confrontées pour accéder aux services</a:t>
            </a:r>
            <a:endParaRPr sz="28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Explique pourquoi un service peut être utile par rapport aux besoins spécifiques d’un individu</a:t>
            </a:r>
            <a:endParaRPr sz="28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Aide activement les personnes survivantes à accéder au service recommandé </a:t>
            </a:r>
            <a:endParaRPr sz="28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Propose de passer des appels pour elles</a:t>
            </a:r>
            <a:endParaRPr sz="26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Propose de passer des appels avec elles</a:t>
            </a:r>
            <a:endParaRPr sz="26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Propose de mettre à disposition des locaux pour passer des appels</a:t>
            </a:r>
            <a:endParaRPr sz="2600">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b="0"/>
          </a:p>
          <a:p>
            <a:pPr indent="-25400" lvl="0" marL="228600" rtl="0" algn="l">
              <a:lnSpc>
                <a:spcPct val="90000"/>
              </a:lnSpc>
              <a:spcBef>
                <a:spcPts val="1000"/>
              </a:spcBef>
              <a:spcAft>
                <a:spcPts val="0"/>
              </a:spcAft>
              <a:buClr>
                <a:schemeClr val="dk2"/>
              </a:buClr>
              <a:buSzPts val="3200"/>
              <a:buNone/>
            </a:pPr>
            <a:r>
              <a:t/>
            </a:r>
            <a:endParaRPr b="0"/>
          </a:p>
          <a:p>
            <a:pPr indent="-25400" lvl="0" marL="228600" rtl="0" algn="l">
              <a:lnSpc>
                <a:spcPct val="90000"/>
              </a:lnSpc>
              <a:spcBef>
                <a:spcPts val="1000"/>
              </a:spcBef>
              <a:spcAft>
                <a:spcPts val="0"/>
              </a:spcAft>
              <a:buClr>
                <a:schemeClr val="dk2"/>
              </a:buClr>
              <a:buSzPts val="3200"/>
              <a:buNone/>
            </a:pPr>
            <a:r>
              <a:t/>
            </a:r>
            <a:endParaRPr/>
          </a:p>
        </p:txBody>
      </p:sp>
      <p:sp>
        <p:nvSpPr>
          <p:cNvPr id="1633" name="Google Shape;1633;p2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206"/>
          <p:cNvSpPr txBox="1"/>
          <p:nvPr>
            <p:ph type="title"/>
          </p:nvPr>
        </p:nvSpPr>
        <p:spPr>
          <a:xfrm>
            <a:off x="123290" y="1402187"/>
            <a:ext cx="8907693" cy="32460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br>
              <a:rPr lang="fr" sz="4400"/>
            </a:br>
            <a:r>
              <a:rPr b="1" i="0" lang="fr" sz="4000" cap="none" strike="noStrike">
                <a:solidFill>
                  <a:srgbClr val="B85231"/>
                </a:solidFill>
                <a:latin typeface="Calibri"/>
                <a:ea typeface="Calibri"/>
                <a:cs typeface="Calibri"/>
                <a:sym typeface="Calibri"/>
              </a:rPr>
              <a:t>EXPÉRIENCE D’UNE PERSONNE SURVIVANTE PAR RAPPORT À UNE ORIENTATION VERS UN SERVICE COMPÉTENT</a:t>
            </a:r>
            <a:br>
              <a:rPr lang="fr" sz="4000"/>
            </a:br>
            <a:r>
              <a:rPr b="1" i="1" lang="fr" sz="4000" cap="none" strike="noStrike">
                <a:solidFill>
                  <a:srgbClr val="B85231"/>
                </a:solidFill>
                <a:latin typeface="Calibri"/>
                <a:ea typeface="Calibri"/>
                <a:cs typeface="Calibri"/>
                <a:sym typeface="Calibri"/>
              </a:rPr>
              <a:t>Activité</a:t>
            </a:r>
            <a:r>
              <a:rPr b="1" i="0" lang="fr" sz="4000" cap="none" strike="noStrike">
                <a:solidFill>
                  <a:srgbClr val="B85231"/>
                </a:solidFill>
                <a:latin typeface="Calibri"/>
                <a:ea typeface="Calibri"/>
                <a:cs typeface="Calibri"/>
                <a:sym typeface="Calibri"/>
              </a:rPr>
              <a:t> </a:t>
            </a:r>
            <a:endParaRPr sz="4000">
              <a:solidFill>
                <a:schemeClr val="accent1"/>
              </a:solidFill>
            </a:endParaRPr>
          </a:p>
        </p:txBody>
      </p:sp>
      <p:sp>
        <p:nvSpPr>
          <p:cNvPr id="1639" name="Google Shape;1639;p206"/>
          <p:cNvSpPr txBox="1"/>
          <p:nvPr>
            <p:ph idx="12" type="sldNum"/>
          </p:nvPr>
        </p:nvSpPr>
        <p:spPr>
          <a:xfrm>
            <a:off x="3070964" y="632754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07"/>
          <p:cNvSpPr txBox="1"/>
          <p:nvPr>
            <p:ph type="title"/>
          </p:nvPr>
        </p:nvSpPr>
        <p:spPr>
          <a:xfrm>
            <a:off x="628650" y="403225"/>
            <a:ext cx="8229600" cy="8068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i="0" lang="fr" sz="4400" cap="none" strike="noStrike">
                <a:solidFill>
                  <a:srgbClr val="506687"/>
                </a:solidFill>
                <a:latin typeface="Calibri"/>
                <a:ea typeface="Calibri"/>
                <a:cs typeface="Calibri"/>
                <a:sym typeface="Calibri"/>
              </a:rPr>
              <a:t>Connaître votre contexte politique</a:t>
            </a:r>
            <a:endParaRPr/>
          </a:p>
        </p:txBody>
      </p:sp>
      <p:sp>
        <p:nvSpPr>
          <p:cNvPr id="1646" name="Google Shape;1646;p207"/>
          <p:cNvSpPr txBox="1"/>
          <p:nvPr>
            <p:ph idx="1" type="body"/>
          </p:nvPr>
        </p:nvSpPr>
        <p:spPr>
          <a:xfrm>
            <a:off x="628650" y="1210078"/>
            <a:ext cx="7886700" cy="5184372"/>
          </a:xfrm>
          <a:prstGeom prst="rect">
            <a:avLst/>
          </a:prstGeom>
          <a:noFill/>
          <a:ln>
            <a:noFill/>
          </a:ln>
        </p:spPr>
        <p:txBody>
          <a:bodyPr anchorCtr="0" anchor="t" bIns="45700" lIns="91425" spcFirstLastPara="1" rIns="91425" wrap="square" tIns="45700">
            <a:noAutofit/>
          </a:bodyPr>
          <a:lstStyle/>
          <a:p>
            <a:pPr indent="0" lvl="0" marL="0" rtl="0" algn="l">
              <a:lnSpc>
                <a:spcPct val="101481"/>
              </a:lnSpc>
              <a:spcBef>
                <a:spcPts val="0"/>
              </a:spcBef>
              <a:spcAft>
                <a:spcPts val="0"/>
              </a:spcAft>
              <a:buClr>
                <a:schemeClr val="dk2"/>
              </a:buClr>
              <a:buSzPts val="2700"/>
              <a:buNone/>
            </a:pPr>
            <a:r>
              <a:rPr b="0" i="0" lang="fr" sz="2700" cap="none" strike="noStrike">
                <a:solidFill>
                  <a:srgbClr val="506687"/>
                </a:solidFill>
                <a:latin typeface="Calibri"/>
                <a:ea typeface="Calibri"/>
                <a:cs typeface="Calibri"/>
                <a:sym typeface="Calibri"/>
              </a:rPr>
              <a:t>Les prestataires de soins doivent connaître leurs obligations par rapport aux lois et aux politiques nationales ou infranationales </a:t>
            </a:r>
            <a:endParaRPr sz="2700">
              <a:solidFill>
                <a:schemeClr val="dk2"/>
              </a:solidFill>
            </a:endParaRPr>
          </a:p>
          <a:p>
            <a:pPr indent="-228600" lvl="1" marL="685800" rtl="0" algn="l">
              <a:lnSpc>
                <a:spcPct val="101481"/>
              </a:lnSpc>
              <a:spcBef>
                <a:spcPts val="500"/>
              </a:spcBef>
              <a:spcAft>
                <a:spcPts val="0"/>
              </a:spcAft>
              <a:buClr>
                <a:schemeClr val="dk2"/>
              </a:buClr>
              <a:buSzPts val="2700"/>
              <a:buChar char="•"/>
            </a:pPr>
            <a:r>
              <a:rPr b="0" i="0" lang="fr" sz="2700" cap="none" strike="noStrike">
                <a:solidFill>
                  <a:srgbClr val="506687"/>
                </a:solidFill>
                <a:latin typeface="Calibri"/>
                <a:ea typeface="Calibri"/>
                <a:cs typeface="Calibri"/>
                <a:sym typeface="Calibri"/>
              </a:rPr>
              <a:t>Obligations en matière de signalement obligatoire (par exemple, pour les enfants)</a:t>
            </a:r>
            <a:endParaRPr sz="2700">
              <a:solidFill>
                <a:schemeClr val="dk2"/>
              </a:solidFill>
            </a:endParaRPr>
          </a:p>
          <a:p>
            <a:pPr indent="-228600" lvl="1" marL="685800" rtl="0" algn="l">
              <a:lnSpc>
                <a:spcPct val="101481"/>
              </a:lnSpc>
              <a:spcBef>
                <a:spcPts val="500"/>
              </a:spcBef>
              <a:spcAft>
                <a:spcPts val="0"/>
              </a:spcAft>
              <a:buClr>
                <a:schemeClr val="dk2"/>
              </a:buClr>
              <a:buSzPts val="2700"/>
              <a:buChar char="•"/>
            </a:pPr>
            <a:r>
              <a:rPr b="0" i="0" lang="fr" sz="2700" cap="none" strike="noStrike">
                <a:solidFill>
                  <a:srgbClr val="506687"/>
                </a:solidFill>
                <a:latin typeface="Calibri"/>
                <a:ea typeface="Calibri"/>
                <a:cs typeface="Calibri"/>
                <a:sym typeface="Calibri"/>
              </a:rPr>
              <a:t>Les restrictions sur les capacités à fournir des traitements en fonction du type de traitement ou de l’âge de la personne survivante</a:t>
            </a:r>
            <a:endParaRPr sz="2700">
              <a:solidFill>
                <a:schemeClr val="dk2"/>
              </a:solidFill>
            </a:endParaRPr>
          </a:p>
          <a:p>
            <a:pPr indent="-228600" lvl="1" marL="685800" rtl="0" algn="l">
              <a:lnSpc>
                <a:spcPct val="101481"/>
              </a:lnSpc>
              <a:spcBef>
                <a:spcPts val="500"/>
              </a:spcBef>
              <a:spcAft>
                <a:spcPts val="0"/>
              </a:spcAft>
              <a:buClr>
                <a:schemeClr val="dk2"/>
              </a:buClr>
              <a:buSzPts val="2700"/>
              <a:buChar char="•"/>
            </a:pPr>
            <a:r>
              <a:rPr b="0" i="0" lang="fr" sz="2700" cap="none" strike="noStrike">
                <a:solidFill>
                  <a:srgbClr val="506687"/>
                </a:solidFill>
                <a:latin typeface="Calibri"/>
                <a:ea typeface="Calibri"/>
                <a:cs typeface="Calibri"/>
                <a:sym typeface="Calibri"/>
              </a:rPr>
              <a:t>Prestataires autorisés pour des examens médico-légaux </a:t>
            </a:r>
            <a:endParaRPr sz="2700">
              <a:solidFill>
                <a:schemeClr val="dk2"/>
              </a:solidFill>
            </a:endParaRPr>
          </a:p>
          <a:p>
            <a:pPr indent="-228600" lvl="1" marL="685800" rtl="0" algn="l">
              <a:lnSpc>
                <a:spcPct val="101481"/>
              </a:lnSpc>
              <a:spcBef>
                <a:spcPts val="500"/>
              </a:spcBef>
              <a:spcAft>
                <a:spcPts val="0"/>
              </a:spcAft>
              <a:buClr>
                <a:schemeClr val="dk2"/>
              </a:buClr>
              <a:buSzPts val="2700"/>
              <a:buChar char="•"/>
            </a:pPr>
            <a:r>
              <a:rPr b="0" i="0" lang="fr" sz="2700" cap="none" strike="noStrike">
                <a:solidFill>
                  <a:srgbClr val="506687"/>
                </a:solidFill>
                <a:latin typeface="Calibri"/>
                <a:ea typeface="Calibri"/>
                <a:cs typeface="Calibri"/>
                <a:sym typeface="Calibri"/>
              </a:rPr>
              <a:t>Lois sur l’âge du consentement sexuel ou âge du mariage qui peuvent impacter les obligations quand vous dispensez des soins à des adolescentes</a:t>
            </a:r>
            <a:endParaRPr sz="2700">
              <a:solidFill>
                <a:schemeClr val="dk2"/>
              </a:solidFill>
            </a:endParaRPr>
          </a:p>
          <a:p>
            <a:pPr indent="-25400" lvl="0" marL="228600" rtl="0" algn="l">
              <a:lnSpc>
                <a:spcPct val="101481"/>
              </a:lnSpc>
              <a:spcBef>
                <a:spcPts val="1000"/>
              </a:spcBef>
              <a:spcAft>
                <a:spcPts val="0"/>
              </a:spcAft>
              <a:buClr>
                <a:schemeClr val="dk2"/>
              </a:buClr>
              <a:buSzPts val="3200"/>
              <a:buNone/>
            </a:pPr>
            <a:r>
              <a:t/>
            </a:r>
            <a:endParaRPr sz="2700"/>
          </a:p>
        </p:txBody>
      </p:sp>
      <p:sp>
        <p:nvSpPr>
          <p:cNvPr id="1647" name="Google Shape;1647;p2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Tableau sur les orientations</a:t>
            </a:r>
            <a:endParaRPr/>
          </a:p>
        </p:txBody>
      </p:sp>
      <p:sp>
        <p:nvSpPr>
          <p:cNvPr id="1654" name="Google Shape;1654;p2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655" name="Google Shape;1655;p208"/>
          <p:cNvSpPr txBox="1"/>
          <p:nvPr/>
        </p:nvSpPr>
        <p:spPr>
          <a:xfrm>
            <a:off x="1443519" y="5802312"/>
            <a:ext cx="7103581" cy="5540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chemeClr val="dk2"/>
                </a:solidFill>
                <a:latin typeface="Calibri"/>
                <a:ea typeface="Calibri"/>
                <a:cs typeface="Calibri"/>
                <a:sym typeface="Calibri"/>
              </a:rPr>
              <a:t>Organisation mondiale de la Santé (OMS), Fonds des Nations Unies pour la population (FNUAP), Haut-Commissariat des Nations Unies pour les réfugiés (HCNUR). Prise en charge clinique des survivantes de viol et de violence exercée par un partenaire intime : élaboration de protocoles à adopter dans les situations de crise humanitaire. Genève, Organisation mondiale de la Santé, 2022. Licence : CC BY-NC-SA 3.0 IGO.</a:t>
            </a:r>
            <a:endParaRPr b="0" i="0" sz="1000" u="none" cap="none" strike="noStrike">
              <a:solidFill>
                <a:schemeClr val="dk2"/>
              </a:solidFill>
              <a:latin typeface="Calibri"/>
              <a:ea typeface="Calibri"/>
              <a:cs typeface="Calibri"/>
              <a:sym typeface="Calibri"/>
            </a:endParaRPr>
          </a:p>
        </p:txBody>
      </p:sp>
      <p:pic>
        <p:nvPicPr>
          <p:cNvPr id="1656" name="Google Shape;1656;p208"/>
          <p:cNvPicPr preferRelativeResize="0"/>
          <p:nvPr/>
        </p:nvPicPr>
        <p:blipFill rotWithShape="1">
          <a:blip r:embed="rId3">
            <a:alphaModFix/>
          </a:blip>
          <a:srcRect b="0" l="0" r="0" t="0"/>
          <a:stretch/>
        </p:blipFill>
        <p:spPr>
          <a:xfrm>
            <a:off x="457200" y="1623318"/>
            <a:ext cx="8229600" cy="3348990"/>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209"/>
          <p:cNvSpPr txBox="1"/>
          <p:nvPr>
            <p:ph type="title"/>
          </p:nvPr>
        </p:nvSpPr>
        <p:spPr>
          <a:xfrm>
            <a:off x="708338" y="579549"/>
            <a:ext cx="4467225" cy="13699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Outils de suivi des </a:t>
            </a:r>
            <a:br>
              <a:rPr lang="fr" sz="4400"/>
            </a:br>
            <a:r>
              <a:rPr b="1" i="0" lang="fr" sz="4400" cap="none" strike="noStrike">
                <a:solidFill>
                  <a:srgbClr val="506687"/>
                </a:solidFill>
                <a:latin typeface="Calibri"/>
                <a:ea typeface="Calibri"/>
                <a:cs typeface="Calibri"/>
                <a:sym typeface="Calibri"/>
              </a:rPr>
              <a:t>orientations</a:t>
            </a:r>
            <a:endParaRPr/>
          </a:p>
        </p:txBody>
      </p:sp>
      <p:pic>
        <p:nvPicPr>
          <p:cNvPr id="1663" name="Google Shape;1663;p209"/>
          <p:cNvPicPr preferRelativeResize="0"/>
          <p:nvPr/>
        </p:nvPicPr>
        <p:blipFill rotWithShape="1">
          <a:blip r:embed="rId3">
            <a:alphaModFix/>
          </a:blip>
          <a:srcRect b="0" l="0" r="0" t="0"/>
          <a:stretch/>
        </p:blipFill>
        <p:spPr>
          <a:xfrm>
            <a:off x="1265029" y="2220911"/>
            <a:ext cx="2132012" cy="2687638"/>
          </a:xfrm>
          <a:prstGeom prst="rect">
            <a:avLst/>
          </a:prstGeom>
          <a:noFill/>
          <a:ln>
            <a:noFill/>
          </a:ln>
        </p:spPr>
      </p:pic>
      <p:sp>
        <p:nvSpPr>
          <p:cNvPr id="1664" name="Google Shape;1664;p209"/>
          <p:cNvSpPr txBox="1"/>
          <p:nvPr>
            <p:ph idx="1" type="body"/>
          </p:nvPr>
        </p:nvSpPr>
        <p:spPr>
          <a:xfrm>
            <a:off x="1265031" y="5317035"/>
            <a:ext cx="6613938" cy="73451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3200"/>
              <a:buFont typeface="Arial"/>
              <a:buNone/>
            </a:pPr>
            <a:r>
              <a:rPr b="1" lang="fr" sz="2600">
                <a:solidFill>
                  <a:schemeClr val="accent1"/>
                </a:solidFill>
                <a:latin typeface="Quattrocento Sans"/>
                <a:ea typeface="Quattrocento Sans"/>
                <a:cs typeface="Quattrocento Sans"/>
                <a:sym typeface="Quattrocento Sans"/>
              </a:rPr>
              <a:t>https://gbvguidelines.org/fr/</a:t>
            </a:r>
            <a:endParaRPr b="1" sz="2600">
              <a:solidFill>
                <a:schemeClr val="accent1"/>
              </a:solidFill>
            </a:endParaRPr>
          </a:p>
        </p:txBody>
      </p:sp>
      <p:pic>
        <p:nvPicPr>
          <p:cNvPr descr="Screenshot of a mobile app. " id="1665" name="Google Shape;1665;p209"/>
          <p:cNvPicPr preferRelativeResize="0"/>
          <p:nvPr/>
        </p:nvPicPr>
        <p:blipFill rotWithShape="1">
          <a:blip r:embed="rId4">
            <a:alphaModFix/>
          </a:blip>
          <a:srcRect b="0" l="0" r="0" t="0"/>
          <a:stretch/>
        </p:blipFill>
        <p:spPr>
          <a:xfrm>
            <a:off x="5282474" y="1017230"/>
            <a:ext cx="2401288" cy="4202042"/>
          </a:xfrm>
          <a:prstGeom prst="rect">
            <a:avLst/>
          </a:prstGeom>
          <a:noFill/>
          <a:ln>
            <a:noFill/>
          </a:ln>
        </p:spPr>
      </p:pic>
      <p:cxnSp>
        <p:nvCxnSpPr>
          <p:cNvPr id="1666" name="Google Shape;1666;p209"/>
          <p:cNvCxnSpPr/>
          <p:nvPr/>
        </p:nvCxnSpPr>
        <p:spPr>
          <a:xfrm>
            <a:off x="4345969" y="2220911"/>
            <a:ext cx="0" cy="2687638"/>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3333"/>
              </a:srgbClr>
            </a:outerShdw>
          </a:effectLst>
        </p:spPr>
      </p:cxnSp>
      <p:sp>
        <p:nvSpPr>
          <p:cNvPr id="1667" name="Google Shape;1667;p2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2" name="Shape 1672"/>
        <p:cNvGrpSpPr/>
        <p:nvPr/>
      </p:nvGrpSpPr>
      <p:grpSpPr>
        <a:xfrm>
          <a:off x="0" y="0"/>
          <a:ext cx="0" cy="0"/>
          <a:chOff x="0" y="0"/>
          <a:chExt cx="0" cy="0"/>
        </a:xfrm>
      </p:grpSpPr>
      <p:sp>
        <p:nvSpPr>
          <p:cNvPr id="1673" name="Google Shape;1673;p2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674" name="Google Shape;1674;p210"/>
          <p:cNvSpPr txBox="1"/>
          <p:nvPr/>
        </p:nvSpPr>
        <p:spPr>
          <a:xfrm>
            <a:off x="748444" y="425986"/>
            <a:ext cx="7407667"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7 — Évaluer la santé mentale et le soutien psychosocial</a:t>
            </a:r>
            <a:endParaRPr b="1" i="0" sz="4400" u="none" cap="none" strike="noStrike">
              <a:solidFill>
                <a:schemeClr val="dk2"/>
              </a:solidFill>
              <a:latin typeface="Calibri"/>
              <a:ea typeface="Calibri"/>
              <a:cs typeface="Calibri"/>
              <a:sym typeface="Calibri"/>
            </a:endParaRPr>
          </a:p>
        </p:txBody>
      </p:sp>
      <p:sp>
        <p:nvSpPr>
          <p:cNvPr id="1675" name="Google Shape;1675;p210"/>
          <p:cNvSpPr txBox="1"/>
          <p:nvPr/>
        </p:nvSpPr>
        <p:spPr>
          <a:xfrm>
            <a:off x="748444" y="1690688"/>
            <a:ext cx="783047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Se souvenir du soutien de première ligne (</a:t>
            </a:r>
            <a:r>
              <a:rPr b="0" i="0" lang="fr" sz="2100" u="none" cap="none" strike="noStrike">
                <a:solidFill>
                  <a:srgbClr val="506687"/>
                </a:solidFill>
                <a:latin typeface="Calibri"/>
                <a:ea typeface="Calibri"/>
                <a:cs typeface="Calibri"/>
                <a:sym typeface="Calibri"/>
              </a:rPr>
              <a:t>VIVRE</a:t>
            </a:r>
            <a:r>
              <a:rPr b="0" i="0" lang="fr" sz="2100" u="none" cap="none" strike="noStrike">
                <a:solidFill>
                  <a:srgbClr val="506687"/>
                </a:solidFill>
                <a:latin typeface="Calibri"/>
                <a:ea typeface="Calibri"/>
                <a:cs typeface="Calibri"/>
                <a:sym typeface="Calibri"/>
              </a:rPr>
              <a:t>).</a:t>
            </a:r>
            <a:endParaRPr b="0" i="0" sz="2100" u="none" cap="none" strike="noStrike">
              <a:solidFill>
                <a:schemeClr val="dk2"/>
              </a:solidFill>
              <a:latin typeface="Calibri"/>
              <a:ea typeface="Calibri"/>
              <a:cs typeface="Calibri"/>
              <a:sym typeface="Calibri"/>
            </a:endParaRPr>
          </a:p>
          <a:p>
            <a:pPr indent="-228600" lvl="0" marL="228600" marR="0" rtl="0" algn="l">
              <a:lnSpc>
                <a:spcPct val="100000"/>
              </a:lnSpc>
              <a:spcBef>
                <a:spcPts val="60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Les personnes survivantes sont exposées à un risque accru par rapport à un certain nombre de symptômes, notamment : </a:t>
            </a:r>
            <a:endParaRPr b="0" i="0" sz="2100" u="none" cap="none" strike="noStrike">
              <a:solidFill>
                <a:schemeClr val="dk1"/>
              </a:solidFill>
              <a:latin typeface="Calibri"/>
              <a:ea typeface="Calibri"/>
              <a:cs typeface="Calibri"/>
              <a:sym typeface="Calibri"/>
            </a:endParaRPr>
          </a:p>
          <a:p>
            <a:pPr indent="-228600" lvl="1" marL="628650" marR="0" rtl="0" algn="l">
              <a:lnSpc>
                <a:spcPct val="100000"/>
              </a:lnSpc>
              <a:spcBef>
                <a:spcPts val="60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Les sentiments de culpabilité, la honte, la colère, l’anxiété, la peur, les cauchemars, les idées suicidaires et les tentatives de suicide, l’abus de substance, les troubles de la sexualité, l’isolement social.</a:t>
            </a:r>
            <a:endParaRPr b="0" i="0" sz="2100" u="none" cap="none" strike="noStrike">
              <a:solidFill>
                <a:schemeClr val="dk2"/>
              </a:solidFill>
              <a:latin typeface="Calibri"/>
              <a:ea typeface="Calibri"/>
              <a:cs typeface="Calibri"/>
              <a:sym typeface="Calibri"/>
            </a:endParaRPr>
          </a:p>
          <a:p>
            <a:pPr indent="-228600" lvl="0" marL="228600" marR="0" rtl="0" algn="l">
              <a:lnSpc>
                <a:spcPct val="100000"/>
              </a:lnSpc>
              <a:spcBef>
                <a:spcPts val="60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Fournir des informations sur les réactions normales de stress par rapport à la violence : </a:t>
            </a:r>
            <a:endParaRPr b="0" i="0" sz="2100" u="none" cap="none" strike="noStrike">
              <a:solidFill>
                <a:schemeClr val="dk2"/>
              </a:solidFill>
              <a:latin typeface="Calibri"/>
              <a:ea typeface="Calibri"/>
              <a:cs typeface="Calibri"/>
              <a:sym typeface="Calibri"/>
            </a:endParaRPr>
          </a:p>
          <a:p>
            <a:pPr indent="-228600" lvl="1" marL="685800" marR="0" rtl="0" algn="l">
              <a:lnSpc>
                <a:spcPct val="100000"/>
              </a:lnSpc>
              <a:spcBef>
                <a:spcPts val="60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Reconnaître que la personne survivante a subi un événement physique et émotionnel grave. Expliquer que les émotions négatives sont des phénomènes courants. </a:t>
            </a:r>
            <a:endParaRPr b="0" i="0" sz="2100" u="none" cap="none" strike="noStrike">
              <a:solidFill>
                <a:schemeClr val="dk2"/>
              </a:solidFill>
              <a:latin typeface="Calibri"/>
              <a:ea typeface="Calibri"/>
              <a:cs typeface="Calibri"/>
              <a:sym typeface="Calibri"/>
            </a:endParaRPr>
          </a:p>
          <a:p>
            <a:pPr indent="-228600" lvl="0" marL="228600" marR="0" rtl="0" algn="l">
              <a:lnSpc>
                <a:spcPct val="100000"/>
              </a:lnSpc>
              <a:spcBef>
                <a:spcPts val="600"/>
              </a:spcBef>
              <a:spcAft>
                <a:spcPts val="0"/>
              </a:spcAft>
              <a:buClr>
                <a:srgbClr val="44546A"/>
              </a:buClr>
              <a:buSzPts val="2000"/>
              <a:buFont typeface="Arial"/>
              <a:buChar char="•"/>
            </a:pPr>
            <a:r>
              <a:rPr b="0" i="0" lang="fr" sz="2100" u="none" cap="none" strike="noStrike">
                <a:solidFill>
                  <a:srgbClr val="506687"/>
                </a:solidFill>
                <a:latin typeface="Calibri"/>
                <a:ea typeface="Calibri"/>
                <a:cs typeface="Calibri"/>
                <a:sym typeface="Calibri"/>
              </a:rPr>
              <a:t>Garantir à la peronne survivante que la violence sexuelle est toujours de la faute de l’agresseur.</a:t>
            </a:r>
            <a:endParaRPr b="0" i="0" sz="2100" u="none" cap="none" strike="noStrike">
              <a:solidFill>
                <a:schemeClr val="dk2"/>
              </a:solidFill>
              <a:latin typeface="Calibri"/>
              <a:ea typeface="Calibri"/>
              <a:cs typeface="Calibri"/>
              <a:sym typeface="Calibri"/>
            </a:endParaRPr>
          </a:p>
          <a:p>
            <a:pPr indent="-101600" lvl="0" marL="228600" marR="0" rtl="0" algn="l">
              <a:lnSpc>
                <a:spcPct val="100000"/>
              </a:lnSpc>
              <a:spcBef>
                <a:spcPts val="1400"/>
              </a:spcBef>
              <a:spcAft>
                <a:spcPts val="0"/>
              </a:spcAft>
              <a:buClr>
                <a:schemeClr val="dk2"/>
              </a:buClr>
              <a:buSzPts val="2000"/>
              <a:buFont typeface="Arial"/>
              <a:buNone/>
            </a:pPr>
            <a:r>
              <a:t/>
            </a:r>
            <a:endParaRPr b="0" i="0" sz="2100" u="none" cap="none" strike="noStrike">
              <a:solidFill>
                <a:srgbClr val="44546A"/>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7"/>
          <p:cNvSpPr txBox="1"/>
          <p:nvPr>
            <p:ph type="title"/>
          </p:nvPr>
        </p:nvSpPr>
        <p:spPr>
          <a:xfrm>
            <a:off x="547484" y="328314"/>
            <a:ext cx="8389560" cy="1450779"/>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Pourquoi se concentrer sur les soins cliniques après un acte de violence sexuelle ?</a:t>
            </a:r>
            <a:endParaRPr sz="4000"/>
          </a:p>
        </p:txBody>
      </p:sp>
      <p:sp>
        <p:nvSpPr>
          <p:cNvPr id="414" name="Google Shape;414;p67"/>
          <p:cNvSpPr txBox="1"/>
          <p:nvPr>
            <p:ph idx="1" type="body"/>
          </p:nvPr>
        </p:nvSpPr>
        <p:spPr>
          <a:xfrm>
            <a:off x="206956" y="1842593"/>
            <a:ext cx="8389560" cy="3550239"/>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600"/>
              </a:spcBef>
              <a:spcAft>
                <a:spcPts val="0"/>
              </a:spcAft>
              <a:buClr>
                <a:schemeClr val="dk2"/>
              </a:buClr>
              <a:buSzPts val="2240"/>
              <a:buChar char="•"/>
            </a:pPr>
            <a:r>
              <a:rPr b="0" i="0" lang="fr" sz="2500" cap="none" strike="noStrike">
                <a:solidFill>
                  <a:srgbClr val="506687"/>
                </a:solidFill>
                <a:latin typeface="Calibri"/>
                <a:ea typeface="Calibri"/>
                <a:cs typeface="Calibri"/>
                <a:sym typeface="Calibri"/>
              </a:rPr>
              <a:t>La violence sexuelle est une menace grave</a:t>
            </a:r>
            <a:endParaRPr sz="2500">
              <a:solidFill>
                <a:schemeClr val="dk2"/>
              </a:solidFill>
            </a:endParaRPr>
          </a:p>
          <a:p>
            <a:pPr indent="-228600" lvl="0" marL="685800" rtl="0" algn="l">
              <a:lnSpc>
                <a:spcPct val="100000"/>
              </a:lnSpc>
              <a:spcBef>
                <a:spcPts val="1200"/>
              </a:spcBef>
              <a:spcAft>
                <a:spcPts val="0"/>
              </a:spcAft>
              <a:buClr>
                <a:schemeClr val="dk2"/>
              </a:buClr>
              <a:buSzPts val="2240"/>
              <a:buChar char="•"/>
            </a:pPr>
            <a:r>
              <a:rPr b="0" i="0" lang="fr" sz="2500" cap="none" strike="noStrike">
                <a:solidFill>
                  <a:srgbClr val="506687"/>
                </a:solidFill>
                <a:latin typeface="Calibri"/>
                <a:ea typeface="Calibri"/>
                <a:cs typeface="Calibri"/>
                <a:sym typeface="Calibri"/>
              </a:rPr>
              <a:t>La violence sexuelle a de graves conséquences négatives : blessures physiques, troubles psychologiques, IST y compris le VIH, grossesse non désirée et avortement à risques, fistules et douleurs chroniques et décès</a:t>
            </a:r>
            <a:endParaRPr sz="2500">
              <a:solidFill>
                <a:schemeClr val="dk2"/>
              </a:solidFill>
            </a:endParaRPr>
          </a:p>
          <a:p>
            <a:pPr indent="-228600" lvl="0" marL="685800" rtl="0" algn="l">
              <a:lnSpc>
                <a:spcPct val="100000"/>
              </a:lnSpc>
              <a:spcBef>
                <a:spcPts val="1200"/>
              </a:spcBef>
              <a:spcAft>
                <a:spcPts val="0"/>
              </a:spcAft>
              <a:buClr>
                <a:schemeClr val="dk2"/>
              </a:buClr>
              <a:buSzPts val="2240"/>
              <a:buChar char="•"/>
            </a:pPr>
            <a:r>
              <a:rPr b="0" i="0" lang="fr" sz="2500" cap="none" strike="noStrike">
                <a:solidFill>
                  <a:srgbClr val="506687"/>
                </a:solidFill>
                <a:latin typeface="Calibri"/>
                <a:ea typeface="Calibri"/>
                <a:cs typeface="Calibri"/>
                <a:sym typeface="Calibri"/>
              </a:rPr>
              <a:t>Une réponse efficace face à la violence sexuelle peut prévenir d’autres violences</a:t>
            </a:r>
            <a:endParaRPr sz="2500">
              <a:solidFill>
                <a:schemeClr val="dk2"/>
              </a:solidFill>
            </a:endParaRPr>
          </a:p>
          <a:p>
            <a:pPr indent="-228600" lvl="0" marL="685800" rtl="0" algn="l">
              <a:lnSpc>
                <a:spcPct val="100000"/>
              </a:lnSpc>
              <a:spcBef>
                <a:spcPts val="1200"/>
              </a:spcBef>
              <a:spcAft>
                <a:spcPts val="600"/>
              </a:spcAft>
              <a:buClr>
                <a:schemeClr val="dk2"/>
              </a:buClr>
              <a:buSzPts val="2240"/>
              <a:buChar char="•"/>
            </a:pPr>
            <a:r>
              <a:rPr b="0" i="0" lang="fr" sz="2500" cap="none" strike="noStrike">
                <a:solidFill>
                  <a:srgbClr val="506687"/>
                </a:solidFill>
                <a:latin typeface="Calibri"/>
                <a:ea typeface="Calibri"/>
                <a:cs typeface="Calibri"/>
                <a:sym typeface="Calibri"/>
              </a:rPr>
              <a:t>La prévention de certaines conséquences de la violence sexuelle est faisable et possible</a:t>
            </a:r>
            <a:endParaRPr sz="2500">
              <a:solidFill>
                <a:schemeClr val="dk2"/>
              </a:solidFill>
            </a:endParaRPr>
          </a:p>
        </p:txBody>
      </p:sp>
      <p:sp>
        <p:nvSpPr>
          <p:cNvPr id="415" name="Google Shape;415;p67"/>
          <p:cNvSpPr txBox="1"/>
          <p:nvPr/>
        </p:nvSpPr>
        <p:spPr>
          <a:xfrm>
            <a:off x="1287887" y="5393355"/>
            <a:ext cx="7136922" cy="1264097"/>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accent2"/>
              </a:buClr>
              <a:buSzPts val="3052"/>
              <a:buFont typeface="Calibri"/>
              <a:buNone/>
            </a:pPr>
            <a:r>
              <a:rPr b="1" i="0" lang="fr" sz="2400" u="none" cap="none" strike="noStrike">
                <a:solidFill>
                  <a:srgbClr val="B85231"/>
                </a:solidFill>
                <a:latin typeface="Calibri"/>
                <a:ea typeface="Calibri"/>
                <a:cs typeface="Calibri"/>
                <a:sym typeface="Calibri"/>
              </a:rPr>
              <a:t>Les soins cliniques dispensés aux personnes survivantes de violence sexuelle sont une intervention prioritaire dans les situations d’urgence</a:t>
            </a:r>
            <a:endParaRPr b="0" i="0" sz="2400" u="none" cap="none" strike="noStrike">
              <a:solidFill>
                <a:schemeClr val="accent1"/>
              </a:solidFill>
              <a:latin typeface="Arial"/>
              <a:ea typeface="Arial"/>
              <a:cs typeface="Arial"/>
              <a:sym typeface="Arial"/>
            </a:endParaRPr>
          </a:p>
        </p:txBody>
      </p:sp>
      <p:sp>
        <p:nvSpPr>
          <p:cNvPr id="416" name="Google Shape;416;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211"/>
          <p:cNvSpPr txBox="1"/>
          <p:nvPr>
            <p:ph idx="1" type="body"/>
          </p:nvPr>
        </p:nvSpPr>
        <p:spPr>
          <a:xfrm>
            <a:off x="748444" y="1737511"/>
            <a:ext cx="7886700" cy="473283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600"/>
              </a:spcBef>
              <a:spcAft>
                <a:spcPts val="0"/>
              </a:spcAft>
              <a:buClr>
                <a:srgbClr val="44546A"/>
              </a:buClr>
              <a:buSzPts val="2590"/>
              <a:buNone/>
            </a:pPr>
            <a:r>
              <a:rPr b="1" i="0" lang="fr" sz="2800" cap="none" strike="noStrike">
                <a:solidFill>
                  <a:srgbClr val="B85231"/>
                </a:solidFill>
                <a:latin typeface="Calibri"/>
                <a:ea typeface="Calibri"/>
                <a:cs typeface="Calibri"/>
                <a:sym typeface="Calibri"/>
              </a:rPr>
              <a:t>Aborder les facteurs psychosociaux actuels</a:t>
            </a:r>
            <a:endParaRPr b="1" sz="2800">
              <a:solidFill>
                <a:schemeClr val="accent1"/>
              </a:solidFill>
            </a:endParaRPr>
          </a:p>
          <a:p>
            <a:pPr indent="-228600" lvl="1" marL="685800" rtl="0" algn="l">
              <a:lnSpc>
                <a:spcPct val="95000"/>
              </a:lnSpc>
              <a:spcBef>
                <a:spcPts val="1200"/>
              </a:spcBef>
              <a:spcAft>
                <a:spcPts val="0"/>
              </a:spcAft>
              <a:buClr>
                <a:srgbClr val="44546A"/>
              </a:buClr>
              <a:buSzPts val="2590"/>
              <a:buChar char="•"/>
            </a:pPr>
            <a:r>
              <a:rPr b="0" i="0" lang="fr" sz="2800" cap="none" strike="noStrike">
                <a:solidFill>
                  <a:schemeClr val="dk2"/>
                </a:solidFill>
                <a:latin typeface="Calibri"/>
                <a:ea typeface="Calibri"/>
                <a:cs typeface="Calibri"/>
                <a:sym typeface="Calibri"/>
              </a:rPr>
              <a:t>Demander : Quelle est votre principale préoccupation à l’heure actuelle ? Quels sont vos problèmes les plus graves ?</a:t>
            </a:r>
            <a:endParaRPr>
              <a:solidFill>
                <a:schemeClr val="dk2"/>
              </a:solidFill>
            </a:endParaRPr>
          </a:p>
          <a:p>
            <a:pPr indent="-228600" lvl="1" marL="685800" rtl="0" algn="l">
              <a:lnSpc>
                <a:spcPct val="95000"/>
              </a:lnSpc>
              <a:spcBef>
                <a:spcPts val="1200"/>
              </a:spcBef>
              <a:spcAft>
                <a:spcPts val="0"/>
              </a:spcAft>
              <a:buClr>
                <a:srgbClr val="44546A"/>
              </a:buClr>
              <a:buSzPts val="2590"/>
              <a:buChar char="•"/>
            </a:pPr>
            <a:r>
              <a:rPr b="0" i="0" lang="fr" sz="2800" cap="none" strike="noStrike">
                <a:solidFill>
                  <a:schemeClr val="dk2"/>
                </a:solidFill>
                <a:latin typeface="Calibri"/>
                <a:ea typeface="Calibri"/>
                <a:cs typeface="Calibri"/>
                <a:sym typeface="Calibri"/>
              </a:rPr>
              <a:t>Aider à gérer les facteurs de stress :</a:t>
            </a:r>
            <a:endParaRPr>
              <a:solidFill>
                <a:schemeClr val="dk2"/>
              </a:solidFill>
            </a:endParaRPr>
          </a:p>
          <a:p>
            <a:pPr indent="-228600" lvl="2" marL="1143000" rtl="0" algn="l">
              <a:lnSpc>
                <a:spcPct val="95000"/>
              </a:lnSpc>
              <a:spcBef>
                <a:spcPts val="1200"/>
              </a:spcBef>
              <a:spcAft>
                <a:spcPts val="0"/>
              </a:spcAft>
              <a:buClr>
                <a:srgbClr val="44546A"/>
              </a:buClr>
              <a:buSzPts val="2590"/>
              <a:buChar char="•"/>
            </a:pPr>
            <a:r>
              <a:rPr b="0" i="0" lang="fr" sz="2800" cap="none" strike="noStrike">
                <a:solidFill>
                  <a:schemeClr val="dk2"/>
                </a:solidFill>
                <a:latin typeface="Calibri"/>
                <a:ea typeface="Calibri"/>
                <a:cs typeface="Calibri"/>
                <a:sym typeface="Calibri"/>
              </a:rPr>
              <a:t>encourager les personnes survivantes à identifier leurs propres solutions</a:t>
            </a:r>
            <a:endParaRPr sz="2800">
              <a:solidFill>
                <a:schemeClr val="dk2"/>
              </a:solidFill>
            </a:endParaRPr>
          </a:p>
          <a:p>
            <a:pPr indent="-228600" lvl="2" marL="1143000" rtl="0" algn="l">
              <a:lnSpc>
                <a:spcPct val="95000"/>
              </a:lnSpc>
              <a:spcBef>
                <a:spcPts val="1200"/>
              </a:spcBef>
              <a:spcAft>
                <a:spcPts val="0"/>
              </a:spcAft>
              <a:buClr>
                <a:srgbClr val="44546A"/>
              </a:buClr>
              <a:buSzPts val="2590"/>
              <a:buChar char="•"/>
            </a:pPr>
            <a:r>
              <a:rPr b="0" i="0" lang="fr" sz="2800" cap="none" strike="noStrike">
                <a:solidFill>
                  <a:schemeClr val="dk2"/>
                </a:solidFill>
                <a:latin typeface="Calibri"/>
                <a:ea typeface="Calibri"/>
                <a:cs typeface="Calibri"/>
                <a:sym typeface="Calibri"/>
              </a:rPr>
              <a:t>explorer et renforcer leurs soutiens sociaux et mécanismes d’adaptation</a:t>
            </a:r>
            <a:endParaRPr sz="2800">
              <a:solidFill>
                <a:schemeClr val="dk2"/>
              </a:solidFill>
            </a:endParaRPr>
          </a:p>
          <a:p>
            <a:pPr indent="-228600" lvl="2" marL="1143000" rtl="0" algn="l">
              <a:lnSpc>
                <a:spcPct val="95000"/>
              </a:lnSpc>
              <a:spcBef>
                <a:spcPts val="1200"/>
              </a:spcBef>
              <a:spcAft>
                <a:spcPts val="600"/>
              </a:spcAft>
              <a:buClr>
                <a:srgbClr val="44546A"/>
              </a:buClr>
              <a:buSzPts val="2590"/>
              <a:buChar char="•"/>
            </a:pPr>
            <a:r>
              <a:rPr b="0" i="0" lang="fr" sz="2800" cap="none" strike="noStrike">
                <a:solidFill>
                  <a:schemeClr val="dk2"/>
                </a:solidFill>
                <a:latin typeface="Calibri"/>
                <a:ea typeface="Calibri"/>
                <a:cs typeface="Calibri"/>
                <a:sym typeface="Calibri"/>
              </a:rPr>
              <a:t>discuter des agences compétentes et des ressources communautaires</a:t>
            </a:r>
            <a:endParaRPr sz="2800">
              <a:solidFill>
                <a:schemeClr val="dk2"/>
              </a:solidFill>
            </a:endParaRPr>
          </a:p>
        </p:txBody>
      </p:sp>
      <p:sp>
        <p:nvSpPr>
          <p:cNvPr id="1682" name="Google Shape;1682;p2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683" name="Google Shape;1683;p211"/>
          <p:cNvSpPr txBox="1"/>
          <p:nvPr/>
        </p:nvSpPr>
        <p:spPr>
          <a:xfrm>
            <a:off x="748444" y="425986"/>
            <a:ext cx="7700231"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7 — Évaluer la santé mentale &amp; fournir un soutien psychosocial</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212"/>
          <p:cNvSpPr txBox="1"/>
          <p:nvPr>
            <p:ph idx="1" type="body"/>
          </p:nvPr>
        </p:nvSpPr>
        <p:spPr>
          <a:xfrm>
            <a:off x="748444" y="1742583"/>
            <a:ext cx="7531956" cy="402004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4546A"/>
              </a:buClr>
              <a:buSzPts val="2800"/>
              <a:buNone/>
            </a:pPr>
            <a:r>
              <a:rPr b="1" i="0" lang="fr" sz="2800" cap="none" strike="noStrike">
                <a:solidFill>
                  <a:srgbClr val="B85231"/>
                </a:solidFill>
                <a:latin typeface="Calibri"/>
                <a:ea typeface="Calibri"/>
                <a:cs typeface="Calibri"/>
                <a:sym typeface="Calibri"/>
              </a:rPr>
              <a:t>Explorer et renforcer les méthodes d’adaptation positives</a:t>
            </a:r>
            <a:endParaRPr b="1">
              <a:solidFill>
                <a:schemeClr val="accent1"/>
              </a:solidFill>
            </a:endParaRPr>
          </a:p>
          <a:p>
            <a:pPr indent="-228600" lvl="1" marL="685800" rtl="0" algn="l">
              <a:lnSpc>
                <a:spcPct val="100000"/>
              </a:lnSpc>
              <a:spcBef>
                <a:spcPts val="600"/>
              </a:spcBef>
              <a:spcAft>
                <a:spcPts val="0"/>
              </a:spcAft>
              <a:buClr>
                <a:srgbClr val="44546A"/>
              </a:buClr>
              <a:buSzPts val="2800"/>
              <a:buChar char="•"/>
            </a:pPr>
            <a:r>
              <a:rPr b="0" i="0" lang="fr" sz="2800" cap="none" strike="noStrike">
                <a:solidFill>
                  <a:srgbClr val="506687"/>
                </a:solidFill>
                <a:latin typeface="Calibri"/>
                <a:ea typeface="Calibri"/>
                <a:cs typeface="Calibri"/>
                <a:sym typeface="Calibri"/>
              </a:rPr>
              <a:t>Demander : Comment (la violence) vous a-t-elle impactée ? Comment faites-vous face à ces problèmes ?</a:t>
            </a:r>
            <a:endParaRPr>
              <a:solidFill>
                <a:schemeClr val="dk2"/>
              </a:solidFill>
            </a:endParaRPr>
          </a:p>
          <a:p>
            <a:pPr indent="-228600" lvl="1" marL="685800" rtl="0" algn="l">
              <a:lnSpc>
                <a:spcPct val="100000"/>
              </a:lnSpc>
              <a:spcBef>
                <a:spcPts val="1200"/>
              </a:spcBef>
              <a:spcAft>
                <a:spcPts val="600"/>
              </a:spcAft>
              <a:buClr>
                <a:srgbClr val="44546A"/>
              </a:buClr>
              <a:buSzPts val="2800"/>
              <a:buChar char="•"/>
            </a:pPr>
            <a:r>
              <a:rPr b="0" i="0" lang="fr" sz="2800" cap="none" strike="noStrike">
                <a:solidFill>
                  <a:srgbClr val="506687"/>
                </a:solidFill>
                <a:latin typeface="Calibri"/>
                <a:ea typeface="Calibri"/>
                <a:cs typeface="Calibri"/>
                <a:sym typeface="Calibri"/>
              </a:rPr>
              <a:t>Explorer les stratégies positives d’adaptation qui sont faisables, de manière complémentaire et neutre.</a:t>
            </a:r>
            <a:endParaRPr>
              <a:solidFill>
                <a:schemeClr val="dk2"/>
              </a:solidFill>
            </a:endParaRPr>
          </a:p>
        </p:txBody>
      </p:sp>
      <p:sp>
        <p:nvSpPr>
          <p:cNvPr id="1690" name="Google Shape;1690;p2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691" name="Google Shape;1691;p212"/>
          <p:cNvSpPr txBox="1"/>
          <p:nvPr/>
        </p:nvSpPr>
        <p:spPr>
          <a:xfrm>
            <a:off x="748444" y="425986"/>
            <a:ext cx="7700231"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7 — Évaluer la santé mentale &amp; fournir un soutien psychosocial</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213"/>
          <p:cNvSpPr txBox="1"/>
          <p:nvPr>
            <p:ph idx="1" type="body"/>
          </p:nvPr>
        </p:nvSpPr>
        <p:spPr>
          <a:xfrm>
            <a:off x="922602" y="1712860"/>
            <a:ext cx="7613152" cy="44466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400"/>
              <a:buChar char="•"/>
            </a:pPr>
            <a:r>
              <a:rPr b="0" i="0" lang="fr" sz="2500" cap="none" strike="noStrike">
                <a:solidFill>
                  <a:srgbClr val="506687"/>
                </a:solidFill>
                <a:latin typeface="Calibri"/>
                <a:ea typeface="Calibri"/>
                <a:cs typeface="Calibri"/>
                <a:sym typeface="Calibri"/>
              </a:rPr>
              <a:t>La plupart des personnes survivantes retrouveront leur santé mentale grâce au soutien émotionnel et la compréhension de leur réseau personnel, les conseillers communautaires et les groupes de soutien.</a:t>
            </a:r>
            <a:endParaRPr sz="2500">
              <a:solidFill>
                <a:schemeClr val="dk2"/>
              </a:solidFill>
            </a:endParaRPr>
          </a:p>
          <a:p>
            <a:pPr indent="-228600" lvl="0" marL="228600" rtl="0" algn="l">
              <a:lnSpc>
                <a:spcPct val="90000"/>
              </a:lnSpc>
              <a:spcBef>
                <a:spcPts val="1200"/>
              </a:spcBef>
              <a:spcAft>
                <a:spcPts val="0"/>
              </a:spcAft>
              <a:buClr>
                <a:schemeClr val="dk2"/>
              </a:buClr>
              <a:buSzPts val="2400"/>
              <a:buChar char="•"/>
            </a:pPr>
            <a:r>
              <a:rPr b="0" i="0" lang="fr" sz="2500" cap="none" strike="noStrike">
                <a:solidFill>
                  <a:srgbClr val="506687"/>
                </a:solidFill>
                <a:latin typeface="Calibri"/>
                <a:ea typeface="Calibri"/>
                <a:cs typeface="Calibri"/>
                <a:sym typeface="Calibri"/>
              </a:rPr>
              <a:t>Si votre évaluation constate des problèmes en termes d’humeur, de pensées ou de comportement et si la personne survivante est dans l’incapacité de fonctionner dans la vie quotidienne (par exemple, les problèmes pour sortir du lit, prendre soins des enfants, aller au travail ou à l’école ou assurer des tâches ménagères), il peut y avoir plus de problèmes de santé mentale qui nécessitent l’intervention de spécialistes.</a:t>
            </a:r>
            <a:endParaRPr sz="2500">
              <a:solidFill>
                <a:schemeClr val="dk2"/>
              </a:solidFill>
            </a:endParaRPr>
          </a:p>
          <a:p>
            <a:pPr indent="0" lvl="0" marL="0" rtl="0" algn="l">
              <a:lnSpc>
                <a:spcPct val="90000"/>
              </a:lnSpc>
              <a:spcBef>
                <a:spcPts val="1600"/>
              </a:spcBef>
              <a:spcAft>
                <a:spcPts val="0"/>
              </a:spcAft>
              <a:buClr>
                <a:schemeClr val="dk2"/>
              </a:buClr>
              <a:buSzPts val="3200"/>
              <a:buNone/>
            </a:pPr>
            <a:r>
              <a:t/>
            </a:r>
            <a:endParaRPr b="0" sz="2500">
              <a:solidFill>
                <a:schemeClr val="dk2"/>
              </a:solidFill>
            </a:endParaRPr>
          </a:p>
        </p:txBody>
      </p:sp>
      <p:sp>
        <p:nvSpPr>
          <p:cNvPr id="1698" name="Google Shape;1698;p2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699" name="Google Shape;1699;p213"/>
          <p:cNvSpPr txBox="1"/>
          <p:nvPr/>
        </p:nvSpPr>
        <p:spPr>
          <a:xfrm>
            <a:off x="748444" y="425986"/>
            <a:ext cx="7700231"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7 — Évaluer la santé mentale &amp; fournir un soutien psychosocial</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214"/>
          <p:cNvSpPr txBox="1"/>
          <p:nvPr>
            <p:ph idx="1" type="body"/>
          </p:nvPr>
        </p:nvSpPr>
        <p:spPr>
          <a:xfrm>
            <a:off x="204325" y="1568898"/>
            <a:ext cx="8482475" cy="418579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2"/>
              </a:buClr>
              <a:buSzPts val="3200"/>
              <a:buFont typeface="Calibri"/>
              <a:buNone/>
            </a:pPr>
            <a:r>
              <a:rPr b="0" i="0" lang="fr" sz="2800" cap="none" strike="noStrike">
                <a:solidFill>
                  <a:srgbClr val="506687"/>
                </a:solidFill>
                <a:latin typeface="Calibri"/>
                <a:ea typeface="Calibri"/>
                <a:cs typeface="Calibri"/>
                <a:sym typeface="Calibri"/>
              </a:rPr>
              <a:t>Dans les contextes dangereux, il est possible que</a:t>
            </a:r>
            <a:endParaRPr sz="2800">
              <a:solidFill>
                <a:schemeClr val="dk2"/>
              </a:solidFill>
            </a:endParaRPr>
          </a:p>
          <a:p>
            <a:pPr indent="-228600" lvl="0" marL="228600" rtl="0" algn="ctr">
              <a:lnSpc>
                <a:spcPct val="90000"/>
              </a:lnSpc>
              <a:spcBef>
                <a:spcPts val="0"/>
              </a:spcBef>
              <a:spcAft>
                <a:spcPts val="0"/>
              </a:spcAft>
              <a:buClr>
                <a:schemeClr val="dk2"/>
              </a:buClr>
              <a:buSzPts val="3200"/>
              <a:buFont typeface="Calibri"/>
              <a:buNone/>
            </a:pPr>
            <a:r>
              <a:rPr b="0" i="0" lang="fr" sz="2800" cap="none" strike="noStrike">
                <a:solidFill>
                  <a:srgbClr val="506687"/>
                </a:solidFill>
                <a:latin typeface="Calibri"/>
                <a:ea typeface="Calibri"/>
                <a:cs typeface="Calibri"/>
                <a:sym typeface="Calibri"/>
              </a:rPr>
              <a:t> la personne survivante puisse ou ne puisse pas revenir pour un suivi. Fournir le plus d’éléments possible pendant la première  visite - il est possible que cela soit la seule visite. </a:t>
            </a:r>
            <a:endParaRPr/>
          </a:p>
          <a:p>
            <a:pPr indent="-228600" lvl="0" marL="228600" rtl="0" algn="ctr">
              <a:lnSpc>
                <a:spcPct val="90000"/>
              </a:lnSpc>
              <a:spcBef>
                <a:spcPts val="0"/>
              </a:spcBef>
              <a:spcAft>
                <a:spcPts val="0"/>
              </a:spcAft>
              <a:buClr>
                <a:schemeClr val="dk2"/>
              </a:buClr>
              <a:buSzPts val="3200"/>
              <a:buFont typeface="Calibri"/>
              <a:buNone/>
            </a:pPr>
            <a:r>
              <a:t/>
            </a:r>
            <a:endParaRPr sz="2800">
              <a:solidFill>
                <a:schemeClr val="dk2"/>
              </a:solidFill>
            </a:endParaRPr>
          </a:p>
          <a:p>
            <a:pPr indent="-228600" lvl="0" marL="228600" rtl="0" algn="ctr">
              <a:lnSpc>
                <a:spcPct val="90000"/>
              </a:lnSpc>
              <a:spcBef>
                <a:spcPts val="1600"/>
              </a:spcBef>
              <a:spcAft>
                <a:spcPts val="0"/>
              </a:spcAft>
              <a:buClr>
                <a:schemeClr val="dk2"/>
              </a:buClr>
              <a:buSzPts val="3200"/>
              <a:buFont typeface="Calibri"/>
              <a:buNone/>
            </a:pPr>
            <a:r>
              <a:rPr b="0" i="0" lang="fr" sz="2800" cap="none" strike="noStrike">
                <a:solidFill>
                  <a:srgbClr val="506687"/>
                </a:solidFill>
                <a:latin typeface="Calibri"/>
                <a:ea typeface="Calibri"/>
                <a:cs typeface="Calibri"/>
                <a:sym typeface="Calibri"/>
              </a:rPr>
              <a:t>Rassurer la personne survivante quant au fait qu’elle peut revenir au centre de santé à tout moment si elle a des questions ou des problèmes de santé.</a:t>
            </a:r>
            <a:endParaRPr sz="2800">
              <a:solidFill>
                <a:schemeClr val="dk2"/>
              </a:solidFill>
            </a:endParaRPr>
          </a:p>
          <a:p>
            <a:pPr indent="-228600" lvl="0" marL="228600" rtl="0" algn="l">
              <a:lnSpc>
                <a:spcPct val="90000"/>
              </a:lnSpc>
              <a:spcBef>
                <a:spcPts val="1000"/>
              </a:spcBef>
              <a:spcAft>
                <a:spcPts val="0"/>
              </a:spcAft>
              <a:buClr>
                <a:schemeClr val="dk2"/>
              </a:buClr>
              <a:buSzPts val="3200"/>
              <a:buFont typeface="Calibri"/>
              <a:buNone/>
            </a:pPr>
            <a:r>
              <a:t/>
            </a:r>
            <a:endParaRPr/>
          </a:p>
        </p:txBody>
      </p:sp>
      <p:cxnSp>
        <p:nvCxnSpPr>
          <p:cNvPr id="1706" name="Google Shape;1706;p214"/>
          <p:cNvCxnSpPr/>
          <p:nvPr/>
        </p:nvCxnSpPr>
        <p:spPr>
          <a:xfrm>
            <a:off x="2301411" y="3740507"/>
            <a:ext cx="4048018"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707" name="Google Shape;1707;p2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08" name="Google Shape;1708;p214"/>
          <p:cNvSpPr txBox="1"/>
          <p:nvPr/>
        </p:nvSpPr>
        <p:spPr>
          <a:xfrm>
            <a:off x="748445" y="425986"/>
            <a:ext cx="4318856" cy="8424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8 – Soins de suivi</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3" name="Shape 1713"/>
        <p:cNvGrpSpPr/>
        <p:nvPr/>
      </p:nvGrpSpPr>
      <p:grpSpPr>
        <a:xfrm>
          <a:off x="0" y="0"/>
          <a:ext cx="0" cy="0"/>
          <a:chOff x="0" y="0"/>
          <a:chExt cx="0" cy="0"/>
        </a:xfrm>
      </p:grpSpPr>
      <p:graphicFrame>
        <p:nvGraphicFramePr>
          <p:cNvPr id="1714" name="Google Shape;1714;p215"/>
          <p:cNvGraphicFramePr/>
          <p:nvPr/>
        </p:nvGraphicFramePr>
        <p:xfrm>
          <a:off x="225469" y="965914"/>
          <a:ext cx="3000000" cy="3000000"/>
        </p:xfrm>
        <a:graphic>
          <a:graphicData uri="http://schemas.openxmlformats.org/drawingml/2006/table">
            <a:tbl>
              <a:tblPr bandRow="1" firstRow="1">
                <a:noFill/>
                <a:tableStyleId>{425DD9F8-6CB7-4C35-8AE3-EF8C9F1DC971}</a:tableStyleId>
              </a:tblPr>
              <a:tblGrid>
                <a:gridCol w="1481075"/>
                <a:gridCol w="7158050"/>
              </a:tblGrid>
              <a:tr h="502925">
                <a:tc gridSpan="2">
                  <a:txBody>
                    <a:bodyPr/>
                    <a:lstStyle/>
                    <a:p>
                      <a:pPr indent="0" lvl="0" marL="0" marR="0" rtl="0" algn="ctr">
                        <a:lnSpc>
                          <a:spcPct val="100000"/>
                        </a:lnSpc>
                        <a:spcBef>
                          <a:spcPts val="0"/>
                        </a:spcBef>
                        <a:spcAft>
                          <a:spcPts val="0"/>
                        </a:spcAft>
                        <a:buClr>
                          <a:schemeClr val="dk1"/>
                        </a:buClr>
                        <a:buSzPts val="2400"/>
                        <a:buFont typeface="Calibri"/>
                        <a:buNone/>
                      </a:pPr>
                      <a:r>
                        <a:rPr b="1" i="0" lang="fr" sz="2200" u="none" cap="none" strike="noStrike">
                          <a:solidFill>
                            <a:srgbClr val="FFFFFF"/>
                          </a:solidFill>
                          <a:latin typeface="Calibri"/>
                          <a:ea typeface="Calibri"/>
                          <a:cs typeface="Calibri"/>
                          <a:sym typeface="Calibri"/>
                        </a:rPr>
                        <a:t>Visite à 2 semaines</a:t>
                      </a:r>
                      <a:endParaRPr sz="2200" u="none" cap="none" strike="noStrike">
                        <a:latin typeface="Calibri"/>
                        <a:ea typeface="Calibri"/>
                        <a:cs typeface="Calibri"/>
                        <a:sym typeface="Calibri"/>
                      </a:endParaRPr>
                    </a:p>
                  </a:txBody>
                  <a:tcPr marT="45700" marB="45700" marR="91450" marL="91450"/>
                </a:tc>
                <a:tc hMerge="1"/>
              </a:tr>
              <a:tr h="640550">
                <a:tc>
                  <a:txBody>
                    <a:bodyPr/>
                    <a:lstStyle/>
                    <a:p>
                      <a:pPr indent="0" lvl="0" marL="0" marR="0" rtl="0" algn="l">
                        <a:lnSpc>
                          <a:spcPct val="100000"/>
                        </a:lnSpc>
                        <a:spcBef>
                          <a:spcPts val="0"/>
                        </a:spcBef>
                        <a:spcAft>
                          <a:spcPts val="0"/>
                        </a:spcAft>
                        <a:buClr>
                          <a:schemeClr val="dk1"/>
                        </a:buClr>
                        <a:buSzPts val="1900"/>
                        <a:buFont typeface="Calibri"/>
                        <a:buNone/>
                      </a:pPr>
                      <a:r>
                        <a:rPr b="0" i="0" lang="fr" sz="1900" u="none" cap="none" strike="noStrike">
                          <a:solidFill>
                            <a:srgbClr val="000000"/>
                          </a:solidFill>
                          <a:latin typeface="Calibri"/>
                          <a:ea typeface="Calibri"/>
                          <a:cs typeface="Calibri"/>
                          <a:sym typeface="Calibri"/>
                        </a:rPr>
                        <a:t>Blessures</a:t>
                      </a:r>
                      <a:endParaRPr sz="1900" u="none" cap="none" strike="noStrike">
                        <a:latin typeface="Calibri"/>
                        <a:ea typeface="Calibri"/>
                        <a:cs typeface="Calibri"/>
                        <a:sym typeface="Calibri"/>
                      </a:endParaRPr>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Vérifier que les blessures soient guéries correctement.</a:t>
                      </a:r>
                      <a:endParaRPr sz="1900" u="none" cap="none" strike="noStrike">
                        <a:latin typeface="Calibri"/>
                        <a:ea typeface="Calibri"/>
                        <a:cs typeface="Calibri"/>
                        <a:sym typeface="Calibri"/>
                      </a:endParaRPr>
                    </a:p>
                  </a:txBody>
                  <a:tcPr marT="45700" marB="45700" marR="91450" marL="91450"/>
                </a:tc>
              </a:tr>
              <a:tr h="1352700">
                <a:tc>
                  <a:txBody>
                    <a:bodyPr/>
                    <a:lstStyle/>
                    <a:p>
                      <a:pPr indent="0" lvl="0" marL="0" marR="0" rtl="0" algn="l">
                        <a:lnSpc>
                          <a:spcPct val="100000"/>
                        </a:lnSpc>
                        <a:spcBef>
                          <a:spcPts val="0"/>
                        </a:spcBef>
                        <a:spcAft>
                          <a:spcPts val="0"/>
                        </a:spcAft>
                        <a:buClr>
                          <a:schemeClr val="dk1"/>
                        </a:buClr>
                        <a:buSzPts val="1900"/>
                        <a:buFont typeface="Calibri"/>
                        <a:buNone/>
                      </a:pPr>
                      <a:r>
                        <a:rPr b="0" i="0" lang="fr" sz="1900" u="none" cap="none" strike="noStrike">
                          <a:solidFill>
                            <a:srgbClr val="000000"/>
                          </a:solidFill>
                          <a:latin typeface="Calibri"/>
                          <a:ea typeface="Calibri"/>
                          <a:cs typeface="Calibri"/>
                          <a:sym typeface="Calibri"/>
                        </a:rPr>
                        <a:t>IST/VIH</a:t>
                      </a:r>
                      <a:endParaRPr sz="1900" u="none" cap="none" strike="noStrike">
                        <a:latin typeface="Calibri"/>
                        <a:ea typeface="Calibri"/>
                        <a:cs typeface="Calibri"/>
                        <a:sym typeface="Calibri"/>
                      </a:endParaRPr>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Traitement complet contre les IST ?</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Respect de la PPE, si prise ?</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Discuter des éventuels résultats de tests, proposer les conseils et le dépistage volontaires si cela n’a pas été le cas précédemment</a:t>
                      </a:r>
                      <a:endParaRPr sz="1900" u="none" cap="none" strike="noStrike">
                        <a:latin typeface="Calibri"/>
                        <a:ea typeface="Calibri"/>
                        <a:cs typeface="Calibri"/>
                        <a:sym typeface="Calibri"/>
                      </a:endParaRPr>
                    </a:p>
                  </a:txBody>
                  <a:tcPr marT="45700" marB="45700" marR="91450" marL="91450"/>
                </a:tc>
              </a:tr>
              <a:tr h="955600">
                <a:tc>
                  <a:txBody>
                    <a:bodyPr/>
                    <a:lstStyle/>
                    <a:p>
                      <a:pPr indent="0" lvl="0" marL="0" marR="0" rtl="0" algn="l">
                        <a:lnSpc>
                          <a:spcPct val="100000"/>
                        </a:lnSpc>
                        <a:spcBef>
                          <a:spcPts val="0"/>
                        </a:spcBef>
                        <a:spcAft>
                          <a:spcPts val="0"/>
                        </a:spcAft>
                        <a:buClr>
                          <a:schemeClr val="dk1"/>
                        </a:buClr>
                        <a:buSzPts val="1900"/>
                        <a:buFont typeface="Calibri"/>
                        <a:buNone/>
                      </a:pPr>
                      <a:r>
                        <a:rPr b="0" i="0" lang="fr" sz="1900" u="none" cap="none" strike="noStrike">
                          <a:solidFill>
                            <a:srgbClr val="000000"/>
                          </a:solidFill>
                          <a:latin typeface="Calibri"/>
                          <a:ea typeface="Calibri"/>
                          <a:cs typeface="Calibri"/>
                          <a:sym typeface="Calibri"/>
                        </a:rPr>
                        <a:t>Grossesse</a:t>
                      </a:r>
                      <a:endParaRPr sz="1900" u="none" cap="none" strike="noStrike">
                        <a:latin typeface="Calibri"/>
                        <a:ea typeface="Calibri"/>
                        <a:cs typeface="Calibri"/>
                        <a:sym typeface="Calibri"/>
                      </a:endParaRPr>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Effectuer un test de grossesse si la personne survivante est exposée à un risque</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En cas de grossesse, proposer des conseils sur les options</a:t>
                      </a:r>
                      <a:endParaRPr sz="1900" u="none" cap="none" strike="noStrike">
                        <a:latin typeface="Calibri"/>
                        <a:ea typeface="Calibri"/>
                        <a:cs typeface="Calibri"/>
                        <a:sym typeface="Calibri"/>
                      </a:endParaRPr>
                    </a:p>
                  </a:txBody>
                  <a:tcPr marT="45700" marB="45700" marR="91450" marL="91450"/>
                </a:tc>
              </a:tr>
              <a:tr h="670575">
                <a:tc>
                  <a:txBody>
                    <a:bodyPr/>
                    <a:lstStyle/>
                    <a:p>
                      <a:pPr indent="0" lvl="0" marL="0" marR="0" rtl="0" algn="l">
                        <a:lnSpc>
                          <a:spcPct val="100000"/>
                        </a:lnSpc>
                        <a:spcBef>
                          <a:spcPts val="0"/>
                        </a:spcBef>
                        <a:spcAft>
                          <a:spcPts val="0"/>
                        </a:spcAft>
                        <a:buClr>
                          <a:schemeClr val="dk1"/>
                        </a:buClr>
                        <a:buSzPts val="1900"/>
                        <a:buFont typeface="Calibri"/>
                        <a:buNone/>
                      </a:pPr>
                      <a:r>
                        <a:rPr b="0" i="0" lang="fr" sz="1900" u="none" cap="none" strike="noStrike">
                          <a:solidFill>
                            <a:srgbClr val="000000"/>
                          </a:solidFill>
                          <a:latin typeface="Calibri"/>
                          <a:ea typeface="Calibri"/>
                          <a:cs typeface="Calibri"/>
                          <a:sym typeface="Calibri"/>
                        </a:rPr>
                        <a:t>Santé mentale</a:t>
                      </a:r>
                      <a:endParaRPr sz="1900" u="none" cap="none" strike="noStrike">
                        <a:latin typeface="Calibri"/>
                        <a:ea typeface="Calibri"/>
                        <a:cs typeface="Calibri"/>
                        <a:sym typeface="Calibri"/>
                      </a:endParaRPr>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Poursuivre le soutien de première ligne et les soins</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Évaluer l’état émotionnel et la situation mentale</a:t>
                      </a:r>
                      <a:endParaRPr sz="1900" u="none" cap="none" strike="noStrike">
                        <a:latin typeface="Calibri"/>
                        <a:ea typeface="Calibri"/>
                        <a:cs typeface="Calibri"/>
                        <a:sym typeface="Calibri"/>
                      </a:endParaRPr>
                    </a:p>
                  </a:txBody>
                  <a:tcPr marT="45700" marB="45700" marR="91450" marL="91450"/>
                </a:tc>
              </a:tr>
              <a:tr h="1240600">
                <a:tc>
                  <a:txBody>
                    <a:bodyPr/>
                    <a:lstStyle/>
                    <a:p>
                      <a:pPr indent="0" lvl="0" marL="0" marR="0" rtl="0" algn="l">
                        <a:lnSpc>
                          <a:spcPct val="100000"/>
                        </a:lnSpc>
                        <a:spcBef>
                          <a:spcPts val="0"/>
                        </a:spcBef>
                        <a:spcAft>
                          <a:spcPts val="0"/>
                        </a:spcAft>
                        <a:buClr>
                          <a:schemeClr val="dk1"/>
                        </a:buClr>
                        <a:buSzPts val="1900"/>
                        <a:buFont typeface="Calibri"/>
                        <a:buNone/>
                      </a:pPr>
                      <a:r>
                        <a:rPr b="0" i="0" lang="fr" sz="1900" u="none" cap="none" strike="noStrike">
                          <a:solidFill>
                            <a:srgbClr val="000000"/>
                          </a:solidFill>
                          <a:latin typeface="Calibri"/>
                          <a:ea typeface="Calibri"/>
                          <a:cs typeface="Calibri"/>
                          <a:sym typeface="Calibri"/>
                        </a:rPr>
                        <a:t>Planifier</a:t>
                      </a:r>
                      <a:endParaRPr sz="1900" u="none" cap="none" strike="noStrike">
                        <a:latin typeface="Calibri"/>
                        <a:ea typeface="Calibri"/>
                        <a:cs typeface="Calibri"/>
                        <a:sym typeface="Calibri"/>
                      </a:endParaRPr>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Prochaines vaccinations contre l’hépatite B à 1 et 6 mois</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Tests de dépistage du VIH (entre 3 - 6 mois)</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Suivi de routine 1 mois après l’agression</a:t>
                      </a:r>
                      <a:endParaRPr sz="19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900"/>
                        <a:buFont typeface="Arial"/>
                        <a:buChar char="•"/>
                      </a:pPr>
                      <a:r>
                        <a:rPr b="0" i="0" lang="fr" sz="1900" u="none" cap="none" strike="noStrike">
                          <a:solidFill>
                            <a:srgbClr val="000000"/>
                          </a:solidFill>
                          <a:latin typeface="Calibri"/>
                          <a:ea typeface="Calibri"/>
                          <a:cs typeface="Calibri"/>
                          <a:sym typeface="Calibri"/>
                        </a:rPr>
                        <a:t>Revenir s’il y a des symptômes émotionnels/physiques croissants</a:t>
                      </a:r>
                      <a:endParaRPr sz="1900" u="none" cap="none" strike="noStrike">
                        <a:latin typeface="Calibri"/>
                        <a:ea typeface="Calibri"/>
                        <a:cs typeface="Calibri"/>
                        <a:sym typeface="Calibri"/>
                      </a:endParaRPr>
                    </a:p>
                  </a:txBody>
                  <a:tcPr marT="45700" marB="45700" marR="91450" marL="91450"/>
                </a:tc>
              </a:tr>
            </a:tbl>
          </a:graphicData>
        </a:graphic>
      </p:graphicFrame>
      <p:sp>
        <p:nvSpPr>
          <p:cNvPr id="1715" name="Google Shape;1715;p215"/>
          <p:cNvSpPr txBox="1"/>
          <p:nvPr>
            <p:ph idx="12" type="sldNum"/>
          </p:nvPr>
        </p:nvSpPr>
        <p:spPr>
          <a:xfrm>
            <a:off x="6671487" y="6328866"/>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16" name="Google Shape;1716;p215"/>
          <p:cNvSpPr txBox="1"/>
          <p:nvPr/>
        </p:nvSpPr>
        <p:spPr>
          <a:xfrm>
            <a:off x="748445" y="123489"/>
            <a:ext cx="4318856" cy="8424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8 – Soins de suivi</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1" name="Shape 1721"/>
        <p:cNvGrpSpPr/>
        <p:nvPr/>
      </p:nvGrpSpPr>
      <p:grpSpPr>
        <a:xfrm>
          <a:off x="0" y="0"/>
          <a:ext cx="0" cy="0"/>
          <a:chOff x="0" y="0"/>
          <a:chExt cx="0" cy="0"/>
        </a:xfrm>
      </p:grpSpPr>
      <p:graphicFrame>
        <p:nvGraphicFramePr>
          <p:cNvPr id="1722" name="Google Shape;1722;p216"/>
          <p:cNvGraphicFramePr/>
          <p:nvPr/>
        </p:nvGraphicFramePr>
        <p:xfrm>
          <a:off x="457200" y="1005609"/>
          <a:ext cx="3000000" cy="3000000"/>
        </p:xfrm>
        <a:graphic>
          <a:graphicData uri="http://schemas.openxmlformats.org/drawingml/2006/table">
            <a:tbl>
              <a:tblPr bandRow="1" firstRow="1">
                <a:noFill/>
                <a:tableStyleId>{425DD9F8-6CB7-4C35-8AE3-EF8C9F1DC971}</a:tableStyleId>
              </a:tblPr>
              <a:tblGrid>
                <a:gridCol w="2178850"/>
                <a:gridCol w="6050750"/>
              </a:tblGrid>
              <a:tr h="510700">
                <a:tc gridSpan="2">
                  <a:txBody>
                    <a:bodyPr/>
                    <a:lstStyle/>
                    <a:p>
                      <a:pPr indent="0" lvl="0" marL="0" marR="0" rtl="0" algn="ctr">
                        <a:lnSpc>
                          <a:spcPct val="100000"/>
                        </a:lnSpc>
                        <a:spcBef>
                          <a:spcPts val="0"/>
                        </a:spcBef>
                        <a:spcAft>
                          <a:spcPts val="0"/>
                        </a:spcAft>
                        <a:buClr>
                          <a:schemeClr val="dk1"/>
                        </a:buClr>
                        <a:buSzPts val="2200"/>
                        <a:buFont typeface="Calibri"/>
                        <a:buNone/>
                      </a:pPr>
                      <a:r>
                        <a:rPr b="1" i="0" lang="fr" sz="2200" u="none" cap="none" strike="noStrike">
                          <a:solidFill>
                            <a:srgbClr val="FFFFFF"/>
                          </a:solidFill>
                          <a:latin typeface="Calibri"/>
                          <a:ea typeface="Calibri"/>
                          <a:cs typeface="Calibri"/>
                          <a:sym typeface="Calibri"/>
                        </a:rPr>
                        <a:t>Visite à 1 mois</a:t>
                      </a:r>
                      <a:endParaRPr sz="2200" u="none" cap="none" strike="noStrike">
                        <a:latin typeface="Calibri"/>
                        <a:ea typeface="Calibri"/>
                        <a:cs typeface="Calibri"/>
                        <a:sym typeface="Calibri"/>
                      </a:endParaRPr>
                    </a:p>
                  </a:txBody>
                  <a:tcPr marT="45725" marB="45725" marR="91450" marL="91450"/>
                </a:tc>
                <a:tc hMerge="1"/>
              </a:tr>
              <a:tr h="1031650">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Grossesse</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Proposer un test de grossesse à nouveau, en cas de risque. En cas de grossesse, proposer des conseils sur les options.</a:t>
                      </a:r>
                      <a:endParaRPr sz="2000" u="none" cap="none" strike="noStrike">
                        <a:latin typeface="Calibri"/>
                        <a:ea typeface="Calibri"/>
                        <a:cs typeface="Calibri"/>
                        <a:sym typeface="Calibri"/>
                      </a:endParaRPr>
                    </a:p>
                  </a:txBody>
                  <a:tcPr marT="45725" marB="45725" marR="91450" marL="91450"/>
                </a:tc>
              </a:tr>
              <a:tr h="1352725">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IST/VIH</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Administrer le deuxième vaccin contre l’hépatite B, le suivant à 6 mois</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Proposer les conseils et le dépistage volontaires si cela n’a pas été le cas précédemment</a:t>
                      </a:r>
                      <a:endParaRPr sz="2000" u="none" cap="none" strike="noStrike">
                        <a:latin typeface="Calibri"/>
                        <a:ea typeface="Calibri"/>
                        <a:cs typeface="Calibri"/>
                        <a:sym typeface="Calibri"/>
                      </a:endParaRPr>
                    </a:p>
                  </a:txBody>
                  <a:tcPr marT="45725" marB="45725" marR="91450" marL="91450"/>
                </a:tc>
              </a:tr>
              <a:tr h="1654375">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Santé mentale</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Poursuivre le soutien de première ligne et les soins</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Évaluer l’état émotionnel et la situation mentale</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Demander si la personne survivante se sent mieux</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Planifier un soutien psychosocial et la gestion du stress en cas de problèmes croissants</a:t>
                      </a:r>
                      <a:endParaRPr sz="2000" u="none" cap="none" strike="noStrike">
                        <a:latin typeface="Calibri"/>
                        <a:ea typeface="Calibri"/>
                        <a:cs typeface="Calibri"/>
                        <a:sym typeface="Calibri"/>
                      </a:endParaRPr>
                    </a:p>
                  </a:txBody>
                  <a:tcPr marT="45725" marB="45725" marR="91450" marL="91450"/>
                </a:tc>
              </a:tr>
              <a:tr h="815250">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Planifier</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Suivi de routine 3 mois après l’agression</a:t>
                      </a:r>
                      <a:endParaRPr sz="2000" u="none" cap="none" strike="noStrike">
                        <a:latin typeface="Calibri"/>
                        <a:ea typeface="Calibri"/>
                        <a:cs typeface="Calibri"/>
                        <a:sym typeface="Calibri"/>
                      </a:endParaRPr>
                    </a:p>
                  </a:txBody>
                  <a:tcPr marT="45725" marB="45725" marR="91450" marL="91450"/>
                </a:tc>
              </a:tr>
            </a:tbl>
          </a:graphicData>
        </a:graphic>
      </p:graphicFrame>
      <p:sp>
        <p:nvSpPr>
          <p:cNvPr id="1723" name="Google Shape;1723;p2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24" name="Google Shape;1724;p216"/>
          <p:cNvSpPr txBox="1"/>
          <p:nvPr/>
        </p:nvSpPr>
        <p:spPr>
          <a:xfrm>
            <a:off x="748444" y="123489"/>
            <a:ext cx="6541355" cy="8424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8 – Soins de suivi : </a:t>
            </a:r>
            <a:r>
              <a:rPr b="1" i="0" lang="fr" sz="4400" u="none" cap="none" strike="noStrike">
                <a:solidFill>
                  <a:srgbClr val="B85231"/>
                </a:solidFill>
                <a:latin typeface="Calibri"/>
                <a:ea typeface="Calibri"/>
                <a:cs typeface="Calibri"/>
                <a:sym typeface="Calibri"/>
              </a:rPr>
              <a:t>1 mois</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9" name="Shape 1729"/>
        <p:cNvGrpSpPr/>
        <p:nvPr/>
      </p:nvGrpSpPr>
      <p:grpSpPr>
        <a:xfrm>
          <a:off x="0" y="0"/>
          <a:ext cx="0" cy="0"/>
          <a:chOff x="0" y="0"/>
          <a:chExt cx="0" cy="0"/>
        </a:xfrm>
      </p:grpSpPr>
      <p:graphicFrame>
        <p:nvGraphicFramePr>
          <p:cNvPr id="1730" name="Google Shape;1730;p217"/>
          <p:cNvGraphicFramePr/>
          <p:nvPr/>
        </p:nvGraphicFramePr>
        <p:xfrm>
          <a:off x="638827" y="953038"/>
          <a:ext cx="3000000" cy="3000000"/>
        </p:xfrm>
        <a:graphic>
          <a:graphicData uri="http://schemas.openxmlformats.org/drawingml/2006/table">
            <a:tbl>
              <a:tblPr bandRow="1" firstRow="1">
                <a:noFill/>
                <a:tableStyleId>{425DD9F8-6CB7-4C35-8AE3-EF8C9F1DC971}</a:tableStyleId>
              </a:tblPr>
              <a:tblGrid>
                <a:gridCol w="2343375"/>
                <a:gridCol w="5873700"/>
              </a:tblGrid>
              <a:tr h="587475">
                <a:tc gridSpan="2">
                  <a:txBody>
                    <a:bodyPr/>
                    <a:lstStyle/>
                    <a:p>
                      <a:pPr indent="0" lvl="0" marL="0" marR="0" rtl="0" algn="ctr">
                        <a:lnSpc>
                          <a:spcPct val="100000"/>
                        </a:lnSpc>
                        <a:spcBef>
                          <a:spcPts val="0"/>
                        </a:spcBef>
                        <a:spcAft>
                          <a:spcPts val="0"/>
                        </a:spcAft>
                        <a:buClr>
                          <a:schemeClr val="dk1"/>
                        </a:buClr>
                        <a:buSzPts val="2200"/>
                        <a:buFont typeface="Calibri"/>
                        <a:buNone/>
                      </a:pPr>
                      <a:r>
                        <a:rPr b="1" i="0" lang="fr" sz="2400" u="none" cap="none" strike="noStrike">
                          <a:solidFill>
                            <a:srgbClr val="FFFFFF"/>
                          </a:solidFill>
                          <a:latin typeface="Calibri"/>
                          <a:ea typeface="Calibri"/>
                          <a:cs typeface="Calibri"/>
                          <a:sym typeface="Calibri"/>
                        </a:rPr>
                        <a:t>Visite à 3 mois</a:t>
                      </a:r>
                      <a:endParaRPr b="1" sz="2400" u="none" cap="none" strike="noStrike">
                        <a:latin typeface="Calibri"/>
                        <a:ea typeface="Calibri"/>
                        <a:cs typeface="Calibri"/>
                        <a:sym typeface="Calibri"/>
                      </a:endParaRPr>
                    </a:p>
                  </a:txBody>
                  <a:tcPr marT="45725" marB="45725" marR="91450" marL="91450"/>
                </a:tc>
                <a:tc hMerge="1"/>
              </a:tr>
              <a:tr h="1753150">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IST/VIH</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Proposer des tests de dépistage et des conseils sur le VIH</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Veiller à ce que les conseils pré et post-tests puissent être prodigués et orienter pour la prévention, le traitement et les soins liés au VIH</a:t>
                      </a:r>
                      <a:endParaRPr sz="2000" u="none" cap="none" strike="noStrike">
                        <a:latin typeface="Calibri"/>
                        <a:ea typeface="Calibri"/>
                        <a:cs typeface="Calibri"/>
                        <a:sym typeface="Calibri"/>
                      </a:endParaRPr>
                    </a:p>
                  </a:txBody>
                  <a:tcPr marT="45725" marB="45725" marR="91450" marL="91450"/>
                </a:tc>
              </a:tr>
              <a:tr h="1669175">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Santé mentale</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Poursuivre le soutien de première ligne et les soins</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Évaluer l’état émotionnel et la situation mentale</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Demander si la personne survivante se sent mieux</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Planifier un soutien psychosocial et la gestion du stress en cas de problèmes croissants</a:t>
                      </a:r>
                      <a:endParaRPr sz="2000" u="none" cap="none" strike="noStrike">
                        <a:latin typeface="Calibri"/>
                        <a:ea typeface="Calibri"/>
                        <a:cs typeface="Calibri"/>
                        <a:sym typeface="Calibri"/>
                      </a:endParaRPr>
                    </a:p>
                  </a:txBody>
                  <a:tcPr marT="45725" marB="45725" marR="91450" marL="91450"/>
                </a:tc>
              </a:tr>
              <a:tr h="1300200">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Planifier</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Suivi de routine pendant 6 mois</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Rappeler le rappel du vaccin de l’hépatite B</a:t>
                      </a:r>
                      <a:endParaRPr sz="2000" u="none" cap="none" strike="noStrike">
                        <a:latin typeface="Calibri"/>
                        <a:ea typeface="Calibri"/>
                        <a:cs typeface="Calibri"/>
                        <a:sym typeface="Calibri"/>
                      </a:endParaRPr>
                    </a:p>
                  </a:txBody>
                  <a:tcPr marT="45725" marB="45725" marR="91450" marL="91450"/>
                </a:tc>
              </a:tr>
            </a:tbl>
          </a:graphicData>
        </a:graphic>
      </p:graphicFrame>
      <p:sp>
        <p:nvSpPr>
          <p:cNvPr id="1731" name="Google Shape;1731;p2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32" name="Google Shape;1732;p217"/>
          <p:cNvSpPr txBox="1"/>
          <p:nvPr/>
        </p:nvSpPr>
        <p:spPr>
          <a:xfrm>
            <a:off x="748444" y="123489"/>
            <a:ext cx="6541355" cy="8424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8 – Soins de suivi : </a:t>
            </a:r>
            <a:r>
              <a:rPr b="1" i="0" lang="fr" sz="4400" u="none" cap="none" strike="noStrike">
                <a:solidFill>
                  <a:srgbClr val="B85231"/>
                </a:solidFill>
                <a:latin typeface="Calibri"/>
                <a:ea typeface="Calibri"/>
                <a:cs typeface="Calibri"/>
                <a:sym typeface="Calibri"/>
              </a:rPr>
              <a:t>3 mois</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7" name="Shape 1737"/>
        <p:cNvGrpSpPr/>
        <p:nvPr/>
      </p:nvGrpSpPr>
      <p:grpSpPr>
        <a:xfrm>
          <a:off x="0" y="0"/>
          <a:ext cx="0" cy="0"/>
          <a:chOff x="0" y="0"/>
          <a:chExt cx="0" cy="0"/>
        </a:xfrm>
      </p:grpSpPr>
      <p:graphicFrame>
        <p:nvGraphicFramePr>
          <p:cNvPr id="1738" name="Google Shape;1738;p218"/>
          <p:cNvGraphicFramePr/>
          <p:nvPr/>
        </p:nvGraphicFramePr>
        <p:xfrm>
          <a:off x="601249" y="1268829"/>
          <a:ext cx="3000000" cy="3000000"/>
        </p:xfrm>
        <a:graphic>
          <a:graphicData uri="http://schemas.openxmlformats.org/drawingml/2006/table">
            <a:tbl>
              <a:tblPr bandRow="1" firstRow="1">
                <a:noFill/>
                <a:tableStyleId>{425DD9F8-6CB7-4C35-8AE3-EF8C9F1DC971}</a:tableStyleId>
              </a:tblPr>
              <a:tblGrid>
                <a:gridCol w="2051900"/>
                <a:gridCol w="5932050"/>
              </a:tblGrid>
              <a:tr h="542975">
                <a:tc gridSpan="2">
                  <a:txBody>
                    <a:bodyPr/>
                    <a:lstStyle/>
                    <a:p>
                      <a:pPr indent="0" lvl="0" marL="0" marR="0" rtl="0" algn="ctr">
                        <a:lnSpc>
                          <a:spcPct val="100000"/>
                        </a:lnSpc>
                        <a:spcBef>
                          <a:spcPts val="0"/>
                        </a:spcBef>
                        <a:spcAft>
                          <a:spcPts val="0"/>
                        </a:spcAft>
                        <a:buClr>
                          <a:schemeClr val="dk1"/>
                        </a:buClr>
                        <a:buSzPts val="2200"/>
                        <a:buFont typeface="Calibri"/>
                        <a:buNone/>
                      </a:pPr>
                      <a:r>
                        <a:rPr b="1" i="0" lang="fr" sz="2000" u="none" cap="none" strike="noStrike">
                          <a:solidFill>
                            <a:srgbClr val="FFFFFF"/>
                          </a:solidFill>
                          <a:latin typeface="Calibri"/>
                          <a:ea typeface="Calibri"/>
                          <a:cs typeface="Calibri"/>
                          <a:sym typeface="Calibri"/>
                        </a:rPr>
                        <a:t>Visite à 6 mois</a:t>
                      </a:r>
                      <a:endParaRPr sz="2000" u="none" cap="none" strike="noStrike">
                        <a:latin typeface="Calibri"/>
                        <a:ea typeface="Calibri"/>
                        <a:cs typeface="Calibri"/>
                        <a:sym typeface="Calibri"/>
                      </a:endParaRPr>
                    </a:p>
                  </a:txBody>
                  <a:tcPr marT="45725" marB="45725" marR="91450" marL="91450"/>
                </a:tc>
                <a:tc hMerge="1"/>
              </a:tr>
              <a:tr h="2446375">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IST/VIH</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Proposer des conseils et des tests de dépistage du VIH, si possible</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Veiller à ce que les conseils pré et post-tests soient disponibles et orienter pour la prévention, le traitement et les soins liés au VIH</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Administrer la troisième dose du vaccin contre l’hépatite B, si nécessaire</a:t>
                      </a:r>
                      <a:endParaRPr sz="2000" u="none" cap="none" strike="noStrike">
                        <a:latin typeface="Calibri"/>
                        <a:ea typeface="Calibri"/>
                        <a:cs typeface="Calibri"/>
                        <a:sym typeface="Calibri"/>
                      </a:endParaRPr>
                    </a:p>
                  </a:txBody>
                  <a:tcPr marT="45725" marB="45725" marR="91450" marL="91450"/>
                </a:tc>
              </a:tr>
              <a:tr h="2098175">
                <a:tc>
                  <a:txBody>
                    <a:bodyPr/>
                    <a:lstStyle/>
                    <a:p>
                      <a:pPr indent="0" lvl="0" marL="0" marR="0" rtl="0" algn="l">
                        <a:lnSpc>
                          <a:spcPct val="100000"/>
                        </a:lnSpc>
                        <a:spcBef>
                          <a:spcPts val="0"/>
                        </a:spcBef>
                        <a:spcAft>
                          <a:spcPts val="0"/>
                        </a:spcAft>
                        <a:buClr>
                          <a:schemeClr val="dk1"/>
                        </a:buClr>
                        <a:buSzPts val="2000"/>
                        <a:buFont typeface="Calibri"/>
                        <a:buNone/>
                      </a:pPr>
                      <a:r>
                        <a:rPr b="0" i="0" lang="fr" sz="2000" u="none" cap="none" strike="noStrike">
                          <a:solidFill>
                            <a:srgbClr val="000000"/>
                          </a:solidFill>
                          <a:latin typeface="Calibri"/>
                          <a:ea typeface="Calibri"/>
                          <a:cs typeface="Calibri"/>
                          <a:sym typeface="Calibri"/>
                        </a:rPr>
                        <a:t>Santé mentale</a:t>
                      </a:r>
                      <a:endParaRPr sz="2000" u="none" cap="none" strike="noStrike">
                        <a:latin typeface="Calibri"/>
                        <a:ea typeface="Calibri"/>
                        <a:cs typeface="Calibri"/>
                        <a:sym typeface="Calibri"/>
                      </a:endParaRPr>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Poursuivre le soutien de première ligne et les soins</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Évaluer l’état émotionnel et la situation mentale</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Demander si la personne survivante se sent mieux</a:t>
                      </a:r>
                      <a:endParaRPr sz="2000" u="none" cap="none" strike="noStrike">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Arial"/>
                        <a:buChar char="•"/>
                      </a:pPr>
                      <a:r>
                        <a:rPr b="0" i="0" lang="fr" sz="2000" u="none" cap="none" strike="noStrike">
                          <a:solidFill>
                            <a:srgbClr val="000000"/>
                          </a:solidFill>
                          <a:latin typeface="Calibri"/>
                          <a:ea typeface="Calibri"/>
                          <a:cs typeface="Calibri"/>
                          <a:sym typeface="Calibri"/>
                        </a:rPr>
                        <a:t>Planifier un soutien psychosocial et la gestion du stress en cas de problèmes croissants</a:t>
                      </a:r>
                      <a:endParaRPr sz="2000" u="none" cap="none" strike="noStrike">
                        <a:latin typeface="Calibri"/>
                        <a:ea typeface="Calibri"/>
                        <a:cs typeface="Calibri"/>
                        <a:sym typeface="Calibri"/>
                      </a:endParaRPr>
                    </a:p>
                  </a:txBody>
                  <a:tcPr marT="45725" marB="45725" marR="91450" marL="91450"/>
                </a:tc>
              </a:tr>
            </a:tbl>
          </a:graphicData>
        </a:graphic>
      </p:graphicFrame>
      <p:sp>
        <p:nvSpPr>
          <p:cNvPr id="1739" name="Google Shape;1739;p2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40" name="Google Shape;1740;p218"/>
          <p:cNvSpPr txBox="1"/>
          <p:nvPr/>
        </p:nvSpPr>
        <p:spPr>
          <a:xfrm>
            <a:off x="748444" y="123489"/>
            <a:ext cx="6541355" cy="8424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8 – Soins de suivi : </a:t>
            </a:r>
            <a:r>
              <a:rPr b="1" i="0" lang="fr" sz="4400" u="none" cap="none" strike="noStrike">
                <a:solidFill>
                  <a:srgbClr val="B85231"/>
                </a:solidFill>
                <a:latin typeface="Calibri"/>
                <a:ea typeface="Calibri"/>
                <a:cs typeface="Calibri"/>
                <a:sym typeface="Calibri"/>
              </a:rPr>
              <a:t>6 mois</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219"/>
          <p:cNvSpPr txBox="1"/>
          <p:nvPr>
            <p:ph type="ctrTitle"/>
          </p:nvPr>
        </p:nvSpPr>
        <p:spPr>
          <a:xfrm>
            <a:off x="777240" y="27114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b="1" i="0" lang="fr" cap="none" strike="noStrike">
                <a:solidFill>
                  <a:srgbClr val="506687"/>
                </a:solidFill>
                <a:latin typeface="Calibri"/>
                <a:ea typeface="Calibri"/>
                <a:cs typeface="Calibri"/>
                <a:sym typeface="Calibri"/>
              </a:rPr>
              <a:t>UNITÉ 7 : </a:t>
            </a:r>
            <a:r>
              <a:rPr b="1" i="0" lang="fr" cap="none" strike="noStrike">
                <a:solidFill>
                  <a:srgbClr val="B85231"/>
                </a:solidFill>
                <a:latin typeface="Calibri"/>
                <a:ea typeface="Calibri"/>
                <a:cs typeface="Calibri"/>
                <a:sym typeface="Calibri"/>
              </a:rPr>
              <a:t>PROCÉDURES OPÉRATIONNELLES STANDARDS</a:t>
            </a:r>
            <a:endParaRPr/>
          </a:p>
        </p:txBody>
      </p:sp>
      <p:sp>
        <p:nvSpPr>
          <p:cNvPr id="1747" name="Google Shape;1747;p2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172</a:t>
            </a:r>
            <a:endParaRPr/>
          </a:p>
        </p:txBody>
      </p:sp>
      <p:pic>
        <p:nvPicPr>
          <p:cNvPr descr="Logo, JHPIEGO" id="1748" name="Google Shape;1748;p219"/>
          <p:cNvPicPr preferRelativeResize="0"/>
          <p:nvPr/>
        </p:nvPicPr>
        <p:blipFill rotWithShape="1">
          <a:blip r:embed="rId3">
            <a:alphaModFix/>
          </a:blip>
          <a:srcRect b="0" l="0" r="0" t="0"/>
          <a:stretch/>
        </p:blipFill>
        <p:spPr>
          <a:xfrm>
            <a:off x="7620227" y="5341124"/>
            <a:ext cx="1066573" cy="905609"/>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220"/>
          <p:cNvSpPr txBox="1"/>
          <p:nvPr>
            <p:ph type="title"/>
          </p:nvPr>
        </p:nvSpPr>
        <p:spPr>
          <a:xfrm>
            <a:off x="734602" y="7318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Font typeface="Calibri"/>
              <a:buNone/>
            </a:pPr>
            <a:r>
              <a:rPr b="1" i="0" lang="fr" sz="4400" cap="none" strike="noStrike">
                <a:solidFill>
                  <a:srgbClr val="506687"/>
                </a:solidFill>
                <a:latin typeface="Calibri"/>
                <a:ea typeface="Calibri"/>
                <a:cs typeface="Calibri"/>
                <a:sym typeface="Calibri"/>
              </a:rPr>
              <a:t>Objectifs de l’unité 7</a:t>
            </a:r>
            <a:endParaRPr/>
          </a:p>
        </p:txBody>
      </p:sp>
      <p:sp>
        <p:nvSpPr>
          <p:cNvPr id="1755" name="Google Shape;1755;p220"/>
          <p:cNvSpPr txBox="1"/>
          <p:nvPr>
            <p:ph idx="1" type="body"/>
          </p:nvPr>
        </p:nvSpPr>
        <p:spPr>
          <a:xfrm>
            <a:off x="457200" y="2250040"/>
            <a:ext cx="8229600" cy="246579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Décrire le rôle du prestataire de soins dans la mise en œuvre des POS</a:t>
            </a:r>
            <a:endParaRPr sz="2800">
              <a:solidFill>
                <a:schemeClr val="dk2"/>
              </a:solidFill>
            </a:endParaRPr>
          </a:p>
          <a:p>
            <a:pPr indent="-228600" lvl="0" marL="685800" rtl="0" algn="l">
              <a:lnSpc>
                <a:spcPct val="90000"/>
              </a:lnSpc>
              <a:spcBef>
                <a:spcPts val="12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Évoquer la manière dont les POS peuvent améliorer l'accès aux soins </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756" name="Google Shape;1756;p2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423" name="Google Shape;423;p68"/>
          <p:cNvPicPr preferRelativeResize="0"/>
          <p:nvPr/>
        </p:nvPicPr>
        <p:blipFill rotWithShape="1">
          <a:blip r:embed="rId3">
            <a:alphaModFix/>
          </a:blip>
          <a:srcRect b="0" l="0" r="0" t="0"/>
          <a:stretch/>
        </p:blipFill>
        <p:spPr>
          <a:xfrm>
            <a:off x="465654" y="136524"/>
            <a:ext cx="8049695" cy="6221232"/>
          </a:xfrm>
          <a:prstGeom prst="rect">
            <a:avLst/>
          </a:prstGeom>
          <a:noFill/>
          <a:ln>
            <a:noFill/>
          </a:ln>
        </p:spPr>
      </p:pic>
      <p:sp>
        <p:nvSpPr>
          <p:cNvPr descr="Circle indicating Objective 2: Prevent sexual violence and respond to the needs of survivors. " id="424" name="Google Shape;424;p68"/>
          <p:cNvSpPr/>
          <p:nvPr/>
        </p:nvSpPr>
        <p:spPr>
          <a:xfrm>
            <a:off x="4902858" y="500244"/>
            <a:ext cx="3612491" cy="1842264"/>
          </a:xfrm>
          <a:prstGeom prst="ellipse">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sp>
        <p:nvSpPr>
          <p:cNvPr id="1762" name="Google Shape;1762;p221"/>
          <p:cNvSpPr txBox="1"/>
          <p:nvPr>
            <p:ph type="title"/>
          </p:nvPr>
        </p:nvSpPr>
        <p:spPr>
          <a:xfrm>
            <a:off x="676404" y="430781"/>
            <a:ext cx="8301519" cy="10310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Coordonner et établir des liens</a:t>
            </a:r>
            <a:endParaRPr/>
          </a:p>
        </p:txBody>
      </p:sp>
      <p:sp>
        <p:nvSpPr>
          <p:cNvPr id="1763" name="Google Shape;1763;p221"/>
          <p:cNvSpPr txBox="1"/>
          <p:nvPr>
            <p:ph idx="1" type="body"/>
          </p:nvPr>
        </p:nvSpPr>
        <p:spPr>
          <a:xfrm>
            <a:off x="676404" y="1383518"/>
            <a:ext cx="8520723" cy="2147082"/>
          </a:xfrm>
          <a:prstGeom prst="rect">
            <a:avLst/>
          </a:prstGeom>
          <a:noFill/>
          <a:ln>
            <a:noFill/>
          </a:ln>
        </p:spPr>
        <p:txBody>
          <a:bodyPr anchorCtr="0" anchor="t" bIns="45700" lIns="91425" spcFirstLastPara="1" rIns="91425" wrap="square" tIns="45700">
            <a:noAutofit/>
          </a:bodyPr>
          <a:lstStyle/>
          <a:p>
            <a:pPr indent="0" lvl="0" marL="0" rtl="0" algn="l">
              <a:lnSpc>
                <a:spcPct val="91428"/>
              </a:lnSpc>
              <a:spcBef>
                <a:spcPts val="600"/>
              </a:spcBef>
              <a:spcAft>
                <a:spcPts val="0"/>
              </a:spcAft>
              <a:buClr>
                <a:schemeClr val="dk2"/>
              </a:buClr>
              <a:buSzPts val="2960"/>
              <a:buNone/>
            </a:pPr>
            <a:r>
              <a:rPr b="0" i="0" lang="fr" sz="2800" cap="none" strike="noStrike">
                <a:solidFill>
                  <a:srgbClr val="506687"/>
                </a:solidFill>
                <a:latin typeface="Calibri"/>
                <a:ea typeface="Calibri"/>
                <a:cs typeface="Calibri"/>
                <a:sym typeface="Calibri"/>
              </a:rPr>
              <a:t>Principaux domaines de collaboration multisectorielle</a:t>
            </a:r>
            <a:endParaRPr sz="2800">
              <a:solidFill>
                <a:schemeClr val="dk2"/>
              </a:solidFill>
            </a:endParaRPr>
          </a:p>
          <a:p>
            <a:pPr indent="-228598" lvl="1" marL="868680" rtl="0" algn="l">
              <a:lnSpc>
                <a:spcPct val="91428"/>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Santé</a:t>
            </a:r>
            <a:endParaRPr>
              <a:solidFill>
                <a:schemeClr val="dk2"/>
              </a:solidFill>
            </a:endParaRPr>
          </a:p>
          <a:p>
            <a:pPr indent="-228598" lvl="1" marL="868680" rtl="0" algn="l">
              <a:lnSpc>
                <a:spcPct val="91428"/>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Psychosocial</a:t>
            </a:r>
            <a:endParaRPr>
              <a:solidFill>
                <a:schemeClr val="dk2"/>
              </a:solidFill>
            </a:endParaRPr>
          </a:p>
          <a:p>
            <a:pPr indent="-228598" lvl="1" marL="868680" rtl="0" algn="l">
              <a:lnSpc>
                <a:spcPct val="91428"/>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Sécurité</a:t>
            </a:r>
            <a:endParaRPr>
              <a:solidFill>
                <a:schemeClr val="dk2"/>
              </a:solidFill>
            </a:endParaRPr>
          </a:p>
          <a:p>
            <a:pPr indent="-228598" lvl="1" marL="868680" rtl="0" algn="l">
              <a:lnSpc>
                <a:spcPct val="91428"/>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Juridique/Justice</a:t>
            </a:r>
            <a:endParaRPr>
              <a:solidFill>
                <a:schemeClr val="dk2"/>
              </a:solidFill>
            </a:endParaRPr>
          </a:p>
        </p:txBody>
      </p:sp>
      <p:sp>
        <p:nvSpPr>
          <p:cNvPr id="1764" name="Google Shape;1764;p2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65" name="Google Shape;1765;p221"/>
          <p:cNvSpPr txBox="1"/>
          <p:nvPr/>
        </p:nvSpPr>
        <p:spPr>
          <a:xfrm>
            <a:off x="676403" y="3517118"/>
            <a:ext cx="8010397" cy="3074182"/>
          </a:xfrm>
          <a:prstGeom prst="rect">
            <a:avLst/>
          </a:prstGeom>
          <a:noFill/>
          <a:ln>
            <a:noFill/>
          </a:ln>
        </p:spPr>
        <p:txBody>
          <a:bodyPr anchorCtr="0" anchor="t" bIns="45700" lIns="91425" spcFirstLastPara="1" rIns="91425" wrap="square" tIns="45700">
            <a:noAutofit/>
          </a:bodyPr>
          <a:lstStyle/>
          <a:p>
            <a:pPr indent="0" lvl="1" marL="342900" marR="0" rtl="0" algn="ctr">
              <a:lnSpc>
                <a:spcPct val="98518"/>
              </a:lnSpc>
              <a:spcBef>
                <a:spcPts val="1200"/>
              </a:spcBef>
              <a:spcAft>
                <a:spcPts val="600"/>
              </a:spcAft>
              <a:buClr>
                <a:schemeClr val="dk2"/>
              </a:buClr>
              <a:buSzPts val="2960"/>
              <a:buFont typeface="Arial"/>
              <a:buNone/>
            </a:pPr>
            <a:r>
              <a:rPr b="0" i="1" lang="fr" sz="2700" u="none" cap="none" strike="noStrike">
                <a:solidFill>
                  <a:srgbClr val="B85231"/>
                </a:solidFill>
                <a:latin typeface="Calibri"/>
                <a:ea typeface="Calibri"/>
                <a:cs typeface="Calibri"/>
                <a:sym typeface="Calibri"/>
              </a:rPr>
              <a:t>Il est important de mettre en relation les groupes d'entraide communautaire, y compris ceux qui ont été créés par des femmes, des hommes, des adolescents, des personnes en situation de handicap, des populations LGBTQIA et des travailleur.se.s du sexe pour assurer un mécanisme d’orientation coordonné, centré sur les personnes survivantes et confidentiel pour les personnes survivantes.</a:t>
            </a:r>
            <a:endParaRPr b="0" i="0" sz="2700" u="none" cap="none" strike="noStrike">
              <a:solidFill>
                <a:schemeClr val="accent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2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772" name="Google Shape;1772;p222"/>
          <p:cNvSpPr txBox="1"/>
          <p:nvPr>
            <p:ph type="title"/>
          </p:nvPr>
        </p:nvSpPr>
        <p:spPr>
          <a:xfrm>
            <a:off x="574220" y="159778"/>
            <a:ext cx="821055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Procédures opérationnelles standards (POS)</a:t>
            </a:r>
            <a:endParaRPr sz="4000"/>
          </a:p>
        </p:txBody>
      </p:sp>
      <p:sp>
        <p:nvSpPr>
          <p:cNvPr descr="Flowchart showing SOPs, with refugees/IDPs at center, surrounded by health, psychosocial, legal/justice, and security and protection clusters. Coordination, guiding principles, and referral mechanisms at top with UN agencies, government authorities, NGOs, and local society at bottom. " id="1773" name="Google Shape;1773;p222"/>
          <p:cNvSpPr/>
          <p:nvPr/>
        </p:nvSpPr>
        <p:spPr>
          <a:xfrm>
            <a:off x="2006079" y="1443318"/>
            <a:ext cx="4837034" cy="804877"/>
          </a:xfrm>
          <a:prstGeom prst="ellipse">
            <a:avLst/>
          </a:prstGeom>
          <a:solidFill>
            <a:schemeClr val="accent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4" name="Google Shape;1774;p222"/>
          <p:cNvSpPr/>
          <p:nvPr/>
        </p:nvSpPr>
        <p:spPr>
          <a:xfrm>
            <a:off x="1996377" y="4921408"/>
            <a:ext cx="4837034" cy="933561"/>
          </a:xfrm>
          <a:prstGeom prst="ellipse">
            <a:avLst/>
          </a:prstGeom>
          <a:solidFill>
            <a:schemeClr val="accent3"/>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5" name="Google Shape;1775;p222"/>
          <p:cNvSpPr/>
          <p:nvPr/>
        </p:nvSpPr>
        <p:spPr>
          <a:xfrm>
            <a:off x="3592642" y="3063706"/>
            <a:ext cx="1663908" cy="119921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6" name="Google Shape;1776;p222"/>
          <p:cNvSpPr/>
          <p:nvPr/>
        </p:nvSpPr>
        <p:spPr>
          <a:xfrm>
            <a:off x="5256549" y="3270721"/>
            <a:ext cx="824348" cy="64624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7" name="Google Shape;1777;p222"/>
          <p:cNvSpPr/>
          <p:nvPr/>
        </p:nvSpPr>
        <p:spPr>
          <a:xfrm rot="10800000">
            <a:off x="2824606" y="3322395"/>
            <a:ext cx="768034" cy="643319"/>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8" name="Google Shape;1778;p222"/>
          <p:cNvSpPr/>
          <p:nvPr/>
        </p:nvSpPr>
        <p:spPr>
          <a:xfrm rot="-5400000">
            <a:off x="4105245" y="2264692"/>
            <a:ext cx="689475" cy="92091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9" name="Google Shape;1779;p222"/>
          <p:cNvSpPr/>
          <p:nvPr/>
        </p:nvSpPr>
        <p:spPr>
          <a:xfrm rot="5400000">
            <a:off x="4179970" y="4116551"/>
            <a:ext cx="628178" cy="92091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0" name="Google Shape;1780;p222"/>
          <p:cNvSpPr/>
          <p:nvPr/>
        </p:nvSpPr>
        <p:spPr>
          <a:xfrm>
            <a:off x="1603860" y="4147489"/>
            <a:ext cx="2206676" cy="814929"/>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1" name="Google Shape;1781;p222"/>
          <p:cNvSpPr/>
          <p:nvPr/>
        </p:nvSpPr>
        <p:spPr>
          <a:xfrm>
            <a:off x="1685079" y="2455188"/>
            <a:ext cx="1873771" cy="902631"/>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82" name="Google Shape;1782;p222"/>
          <p:cNvSpPr/>
          <p:nvPr/>
        </p:nvSpPr>
        <p:spPr>
          <a:xfrm>
            <a:off x="5244616" y="3988468"/>
            <a:ext cx="2016267" cy="902631"/>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3" name="Google Shape;1783;p222"/>
          <p:cNvSpPr/>
          <p:nvPr/>
        </p:nvSpPr>
        <p:spPr>
          <a:xfrm>
            <a:off x="2521337" y="967009"/>
            <a:ext cx="3806518" cy="499478"/>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4" name="Google Shape;1784;p222"/>
          <p:cNvSpPr/>
          <p:nvPr/>
        </p:nvSpPr>
        <p:spPr>
          <a:xfrm>
            <a:off x="5290341" y="2507728"/>
            <a:ext cx="2122929" cy="79398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5" name="Google Shape;1785;p222"/>
          <p:cNvSpPr/>
          <p:nvPr/>
        </p:nvSpPr>
        <p:spPr>
          <a:xfrm rot="-4899799">
            <a:off x="716783" y="3133669"/>
            <a:ext cx="1181844" cy="865451"/>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6" name="Google Shape;1786;p222"/>
          <p:cNvSpPr/>
          <p:nvPr/>
        </p:nvSpPr>
        <p:spPr>
          <a:xfrm rot="10800000">
            <a:off x="2332637" y="5722072"/>
            <a:ext cx="3995218" cy="499478"/>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787" name="Google Shape;1787;p222"/>
          <p:cNvSpPr/>
          <p:nvPr/>
        </p:nvSpPr>
        <p:spPr>
          <a:xfrm rot="5400000">
            <a:off x="7121124" y="3343211"/>
            <a:ext cx="1181846" cy="865451"/>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8" name="Google Shape;1788;p222"/>
          <p:cNvSpPr txBox="1"/>
          <p:nvPr/>
        </p:nvSpPr>
        <p:spPr>
          <a:xfrm>
            <a:off x="2539628" y="1513521"/>
            <a:ext cx="380651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000000"/>
                </a:solidFill>
                <a:latin typeface="Calibri"/>
                <a:ea typeface="Calibri"/>
                <a:cs typeface="Calibri"/>
                <a:sym typeface="Calibri"/>
              </a:rPr>
              <a:t>Coordination, principes directeurs, mécanismes d’orientation</a:t>
            </a:r>
            <a:endParaRPr b="1" i="0" sz="1900" u="none" cap="none" strike="noStrike">
              <a:solidFill>
                <a:srgbClr val="000000"/>
              </a:solidFill>
              <a:latin typeface="Arial"/>
              <a:ea typeface="Arial"/>
              <a:cs typeface="Arial"/>
              <a:sym typeface="Arial"/>
            </a:endParaRPr>
          </a:p>
        </p:txBody>
      </p:sp>
      <p:sp>
        <p:nvSpPr>
          <p:cNvPr id="1789" name="Google Shape;1789;p222"/>
          <p:cNvSpPr txBox="1"/>
          <p:nvPr/>
        </p:nvSpPr>
        <p:spPr>
          <a:xfrm>
            <a:off x="2511635" y="4926222"/>
            <a:ext cx="3806518" cy="93356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000000"/>
                </a:solidFill>
                <a:latin typeface="Calibri"/>
                <a:ea typeface="Calibri"/>
                <a:cs typeface="Calibri"/>
                <a:sym typeface="Calibri"/>
              </a:rPr>
              <a:t>Agences des Nations Unies, autorités gouvernementales, ONG, société locale</a:t>
            </a:r>
            <a:endParaRPr b="1" i="0" sz="1900" u="none" cap="none" strike="noStrike">
              <a:solidFill>
                <a:srgbClr val="000000"/>
              </a:solidFill>
              <a:latin typeface="Arial"/>
              <a:ea typeface="Arial"/>
              <a:cs typeface="Arial"/>
              <a:sym typeface="Arial"/>
            </a:endParaRPr>
          </a:p>
        </p:txBody>
      </p:sp>
      <p:sp>
        <p:nvSpPr>
          <p:cNvPr id="1790" name="Google Shape;1790;p222"/>
          <p:cNvSpPr txBox="1"/>
          <p:nvPr/>
        </p:nvSpPr>
        <p:spPr>
          <a:xfrm>
            <a:off x="1906573" y="2699528"/>
            <a:ext cx="1434505" cy="3813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Santé</a:t>
            </a:r>
            <a:endParaRPr b="1" i="0" sz="1900" u="none" cap="none" strike="noStrike">
              <a:solidFill>
                <a:schemeClr val="lt1"/>
              </a:solidFill>
              <a:latin typeface="Arial"/>
              <a:ea typeface="Arial"/>
              <a:cs typeface="Arial"/>
              <a:sym typeface="Arial"/>
            </a:endParaRPr>
          </a:p>
        </p:txBody>
      </p:sp>
      <p:sp>
        <p:nvSpPr>
          <p:cNvPr id="1791" name="Google Shape;1791;p222"/>
          <p:cNvSpPr txBox="1"/>
          <p:nvPr/>
        </p:nvSpPr>
        <p:spPr>
          <a:xfrm>
            <a:off x="5552704" y="2715809"/>
            <a:ext cx="1610378" cy="3817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Psychosocial</a:t>
            </a:r>
            <a:endParaRPr b="1" i="0" sz="1900" u="none" cap="none" strike="noStrike">
              <a:solidFill>
                <a:schemeClr val="lt1"/>
              </a:solidFill>
              <a:latin typeface="Arial"/>
              <a:ea typeface="Arial"/>
              <a:cs typeface="Arial"/>
              <a:sym typeface="Arial"/>
            </a:endParaRPr>
          </a:p>
        </p:txBody>
      </p:sp>
      <p:sp>
        <p:nvSpPr>
          <p:cNvPr id="1792" name="Google Shape;1792;p222"/>
          <p:cNvSpPr txBox="1"/>
          <p:nvPr/>
        </p:nvSpPr>
        <p:spPr>
          <a:xfrm>
            <a:off x="1821537" y="4325936"/>
            <a:ext cx="1651974" cy="2982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Juridique/</a:t>
            </a:r>
            <a:endParaRPr/>
          </a:p>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justice</a:t>
            </a:r>
            <a:endParaRPr b="1" i="0" sz="1900" u="none" cap="none" strike="noStrike">
              <a:solidFill>
                <a:schemeClr val="lt1"/>
              </a:solidFill>
              <a:latin typeface="Arial"/>
              <a:ea typeface="Arial"/>
              <a:cs typeface="Arial"/>
              <a:sym typeface="Arial"/>
            </a:endParaRPr>
          </a:p>
        </p:txBody>
      </p:sp>
      <p:sp>
        <p:nvSpPr>
          <p:cNvPr id="1793" name="Google Shape;1793;p222"/>
          <p:cNvSpPr txBox="1"/>
          <p:nvPr/>
        </p:nvSpPr>
        <p:spPr>
          <a:xfrm>
            <a:off x="5361760" y="4118818"/>
            <a:ext cx="168936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Sécurité et protection</a:t>
            </a:r>
            <a:endParaRPr b="1" i="0" sz="1900" u="none" cap="none" strike="noStrike">
              <a:solidFill>
                <a:schemeClr val="lt1"/>
              </a:solidFill>
              <a:latin typeface="Arial"/>
              <a:ea typeface="Arial"/>
              <a:cs typeface="Arial"/>
              <a:sym typeface="Arial"/>
            </a:endParaRPr>
          </a:p>
        </p:txBody>
      </p:sp>
      <p:sp>
        <p:nvSpPr>
          <p:cNvPr id="1794" name="Google Shape;1794;p222"/>
          <p:cNvSpPr txBox="1"/>
          <p:nvPr/>
        </p:nvSpPr>
        <p:spPr>
          <a:xfrm>
            <a:off x="3487432" y="3235279"/>
            <a:ext cx="195952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Réfugiés/PDIP</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fr" sz="1900" u="none" cap="none" strike="noStrike">
                <a:solidFill>
                  <a:srgbClr val="FFFFFF"/>
                </a:solidFill>
                <a:latin typeface="Calibri"/>
                <a:ea typeface="Calibri"/>
                <a:cs typeface="Calibri"/>
                <a:sym typeface="Calibri"/>
              </a:rPr>
              <a:t>(Individus, groupes, etc) </a:t>
            </a:r>
            <a:endParaRPr b="1" i="0" sz="1900" u="none" cap="none" strike="noStrike">
              <a:solidFill>
                <a:schemeClr val="lt1"/>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9" name="Shape 1799"/>
        <p:cNvGrpSpPr/>
        <p:nvPr/>
      </p:nvGrpSpPr>
      <p:grpSpPr>
        <a:xfrm>
          <a:off x="0" y="0"/>
          <a:ext cx="0" cy="0"/>
          <a:chOff x="0" y="0"/>
          <a:chExt cx="0" cy="0"/>
        </a:xfrm>
      </p:grpSpPr>
      <p:sp>
        <p:nvSpPr>
          <p:cNvPr id="1800" name="Google Shape;1800;p223"/>
          <p:cNvSpPr txBox="1"/>
          <p:nvPr>
            <p:ph type="title"/>
          </p:nvPr>
        </p:nvSpPr>
        <p:spPr>
          <a:xfrm>
            <a:off x="421240" y="368037"/>
            <a:ext cx="8151260" cy="7920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200"/>
              <a:buFont typeface="Calibri"/>
              <a:buNone/>
            </a:pPr>
            <a:r>
              <a:rPr i="0" lang="fr" sz="4200" cap="none" strike="noStrike">
                <a:solidFill>
                  <a:srgbClr val="506687"/>
                </a:solidFill>
                <a:latin typeface="Calibri"/>
                <a:ea typeface="Calibri"/>
                <a:cs typeface="Calibri"/>
                <a:sym typeface="Calibri"/>
              </a:rPr>
              <a:t>Se préparer pour les POS centrées sur la personne survivante*</a:t>
            </a:r>
            <a:endParaRPr sz="4200"/>
          </a:p>
        </p:txBody>
      </p:sp>
      <p:sp>
        <p:nvSpPr>
          <p:cNvPr id="1801" name="Google Shape;1801;p223"/>
          <p:cNvSpPr txBox="1"/>
          <p:nvPr>
            <p:ph idx="1" type="body"/>
          </p:nvPr>
        </p:nvSpPr>
        <p:spPr>
          <a:xfrm>
            <a:off x="421240" y="1544409"/>
            <a:ext cx="8597500" cy="3769182"/>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Quelles sont les lois et politiques du pays ?</a:t>
            </a:r>
            <a:endParaRPr sz="2600">
              <a:solidFill>
                <a:schemeClr val="dk2"/>
              </a:solidFill>
            </a:endParaRPr>
          </a:p>
          <a:p>
            <a:pPr indent="-228600" lvl="0" marL="685800" rtl="0" algn="l">
              <a:lnSpc>
                <a:spcPct val="90000"/>
              </a:lnSpc>
              <a:spcBef>
                <a:spcPts val="6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Quels sont les équipements de laboratoire disponibles ? </a:t>
            </a:r>
            <a:endParaRPr sz="2600">
              <a:solidFill>
                <a:schemeClr val="dk2"/>
              </a:solidFill>
            </a:endParaRPr>
          </a:p>
          <a:p>
            <a:pPr indent="-228600" lvl="0" marL="685800" rtl="0" algn="l">
              <a:lnSpc>
                <a:spcPct val="90000"/>
              </a:lnSpc>
              <a:spcBef>
                <a:spcPts val="6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Quels sont les protocoles existants (soins médicaux post-viol, signalement d’incident, etc) ?</a:t>
            </a:r>
            <a:endParaRPr sz="2600">
              <a:solidFill>
                <a:schemeClr val="dk2"/>
              </a:solidFill>
            </a:endParaRPr>
          </a:p>
          <a:p>
            <a:pPr indent="-228600" lvl="0" marL="685800" rtl="0" algn="l">
              <a:lnSpc>
                <a:spcPct val="90000"/>
              </a:lnSpc>
              <a:spcBef>
                <a:spcPts val="6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Où dispenser des soins et fournir un soutien ? </a:t>
            </a:r>
            <a:endParaRPr sz="2600">
              <a:solidFill>
                <a:schemeClr val="dk2"/>
              </a:solidFill>
            </a:endParaRPr>
          </a:p>
          <a:p>
            <a:pPr indent="-228600" lvl="0" marL="685800" rtl="0" algn="l">
              <a:lnSpc>
                <a:spcPct val="90000"/>
              </a:lnSpc>
              <a:spcBef>
                <a:spcPts val="6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Vers où et comment orienter ?</a:t>
            </a:r>
            <a:endParaRPr sz="2600">
              <a:solidFill>
                <a:schemeClr val="dk2"/>
              </a:solidFill>
            </a:endParaRPr>
          </a:p>
          <a:p>
            <a:pPr indent="-228600" lvl="0" marL="685800" rtl="0" algn="l">
              <a:lnSpc>
                <a:spcPct val="90000"/>
              </a:lnSpc>
              <a:spcBef>
                <a:spcPts val="6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Comment assurer la coordination entre les intervenants ?</a:t>
            </a:r>
            <a:endParaRPr sz="2600">
              <a:solidFill>
                <a:schemeClr val="dk2"/>
              </a:solidFill>
            </a:endParaRPr>
          </a:p>
          <a:p>
            <a:pPr indent="-228600" lvl="0" marL="685800" rtl="0" algn="l">
              <a:lnSpc>
                <a:spcPct val="90000"/>
              </a:lnSpc>
              <a:spcBef>
                <a:spcPts val="600"/>
              </a:spcBef>
              <a:spcAft>
                <a:spcPts val="600"/>
              </a:spcAft>
              <a:buClr>
                <a:schemeClr val="dk2"/>
              </a:buClr>
              <a:buSzPts val="2400"/>
              <a:buChar char="•"/>
            </a:pPr>
            <a:r>
              <a:rPr b="0" i="0" lang="fr" sz="2600" cap="none" strike="noStrike">
                <a:solidFill>
                  <a:srgbClr val="506687"/>
                </a:solidFill>
                <a:latin typeface="Calibri"/>
                <a:ea typeface="Calibri"/>
                <a:cs typeface="Calibri"/>
                <a:sym typeface="Calibri"/>
              </a:rPr>
              <a:t>Qu’est-ce que la communauté doit savoir ?</a:t>
            </a:r>
            <a:endParaRPr sz="2600">
              <a:solidFill>
                <a:schemeClr val="dk2"/>
              </a:solidFill>
            </a:endParaRPr>
          </a:p>
        </p:txBody>
      </p:sp>
      <p:sp>
        <p:nvSpPr>
          <p:cNvPr id="1802" name="Google Shape;1802;p2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803" name="Google Shape;1803;p223"/>
          <p:cNvSpPr txBox="1"/>
          <p:nvPr/>
        </p:nvSpPr>
        <p:spPr>
          <a:xfrm>
            <a:off x="1242860" y="5336480"/>
            <a:ext cx="7329640"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fr" sz="2800" u="none" cap="none" strike="noStrike">
                <a:solidFill>
                  <a:srgbClr val="B85231"/>
                </a:solidFill>
                <a:latin typeface="Calibri"/>
                <a:ea typeface="Calibri"/>
                <a:cs typeface="Calibri"/>
                <a:sym typeface="Calibri"/>
              </a:rPr>
              <a:t>* Respecter les droits, les besoins, les choix, les souhaits et la  dignité de la personne survivante à tout moment</a:t>
            </a:r>
            <a:endParaRPr b="0" i="0" sz="2800" u="none" cap="none" strike="noStrike">
              <a:solidFill>
                <a:schemeClr val="accen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224"/>
          <p:cNvSpPr txBox="1"/>
          <p:nvPr>
            <p:ph type="title"/>
          </p:nvPr>
        </p:nvSpPr>
        <p:spPr>
          <a:xfrm>
            <a:off x="3539447" y="678319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b="1" i="0" lang="fr" sz="4400" cap="none" strike="noStrike">
                <a:solidFill>
                  <a:srgbClr val="506687"/>
                </a:solidFill>
                <a:latin typeface="Calibri"/>
                <a:ea typeface="Calibri"/>
                <a:cs typeface="Calibri"/>
                <a:sym typeface="Calibri"/>
              </a:rPr>
              <a:t>Défintion des POS</a:t>
            </a:r>
            <a:endParaRPr/>
          </a:p>
        </p:txBody>
      </p:sp>
      <p:sp>
        <p:nvSpPr>
          <p:cNvPr id="1810" name="Google Shape;1810;p224"/>
          <p:cNvSpPr/>
          <p:nvPr/>
        </p:nvSpPr>
        <p:spPr>
          <a:xfrm>
            <a:off x="78059" y="5046082"/>
            <a:ext cx="1499876" cy="16838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1811" name="Google Shape;1811;p224"/>
          <p:cNvGraphicFramePr/>
          <p:nvPr/>
        </p:nvGraphicFramePr>
        <p:xfrm>
          <a:off x="278780" y="128084"/>
          <a:ext cx="3000000" cy="3000000"/>
        </p:xfrm>
        <a:graphic>
          <a:graphicData uri="http://schemas.openxmlformats.org/drawingml/2006/table">
            <a:tbl>
              <a:tblPr bandRow="1" firstRow="1">
                <a:noFill/>
                <a:tableStyleId>{425DD9F8-6CB7-4C35-8AE3-EF8C9F1DC971}</a:tableStyleId>
              </a:tblPr>
              <a:tblGrid>
                <a:gridCol w="5107250"/>
                <a:gridCol w="3646450"/>
              </a:tblGrid>
              <a:tr h="251225">
                <a:tc>
                  <a:txBody>
                    <a:bodyPr/>
                    <a:lstStyle/>
                    <a:p>
                      <a:pPr indent="0" lvl="0" marL="0" marR="0" rtl="0" algn="l">
                        <a:lnSpc>
                          <a:spcPct val="100000"/>
                        </a:lnSpc>
                        <a:spcBef>
                          <a:spcPts val="0"/>
                        </a:spcBef>
                        <a:spcAft>
                          <a:spcPts val="0"/>
                        </a:spcAft>
                        <a:buClr>
                          <a:srgbClr val="000000"/>
                        </a:buClr>
                        <a:buSzPts val="1200"/>
                        <a:buFont typeface="Arial"/>
                        <a:buNone/>
                      </a:pPr>
                      <a:r>
                        <a:rPr b="1" i="0" lang="fr" sz="1100" u="none" cap="none" strike="noStrike">
                          <a:solidFill>
                            <a:srgbClr val="FFFFFF"/>
                          </a:solidFill>
                          <a:latin typeface="Arial"/>
                          <a:ea typeface="Arial"/>
                          <a:cs typeface="Arial"/>
                          <a:sym typeface="Arial"/>
                        </a:rPr>
                        <a:t>Informations nécessaires</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fr" sz="1100" u="none" cap="none" strike="noStrike">
                          <a:solidFill>
                            <a:srgbClr val="FFFFFF"/>
                          </a:solidFill>
                          <a:latin typeface="Arial"/>
                          <a:ea typeface="Arial"/>
                          <a:cs typeface="Arial"/>
                          <a:sym typeface="Arial"/>
                        </a:rPr>
                        <a:t>Où trouver les informations</a:t>
                      </a:r>
                      <a:endParaRPr sz="110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fr" sz="950" u="none" cap="none" strike="noStrike">
                          <a:solidFill>
                            <a:srgbClr val="273343"/>
                          </a:solidFill>
                          <a:latin typeface="Arial"/>
                          <a:ea typeface="Arial"/>
                          <a:cs typeface="Arial"/>
                          <a:sym typeface="Arial"/>
                        </a:rPr>
                        <a:t>Lois médicales et procédures juridiques</a:t>
                      </a:r>
                      <a:endParaRPr sz="950" u="none" cap="none" strike="noStrike"/>
                    </a:p>
                  </a:txBody>
                  <a:tcPr marT="45725" marB="45725" marR="91450" marL="91450"/>
                </a:tc>
                <a:tc hMerge="1"/>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Lois sur l'avortement</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Santé  </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Contraception d'urgence</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Santé </a:t>
                      </a:r>
                      <a:endParaRPr sz="950" u="none" cap="none" strike="noStrike"/>
                    </a:p>
                  </a:txBody>
                  <a:tcPr marT="45725" marB="45725" marR="91450" marL="91450"/>
                </a:tc>
              </a:tr>
              <a:tr h="30882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Lois et procédures sur le placement en famille et l’adoption</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en charge des femmes et/ou des enfants </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Exigences en matière de signalement de crime et obligations pour les personnes survivantes adultes ou enfants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Justice</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Formulaires de police et autres exigés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l’Intérieur</a:t>
                      </a:r>
                      <a:endParaRPr sz="95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fr" sz="950" u="none" cap="none" strike="noStrike">
                          <a:solidFill>
                            <a:srgbClr val="273343"/>
                          </a:solidFill>
                          <a:latin typeface="Arial"/>
                          <a:ea typeface="Arial"/>
                          <a:cs typeface="Arial"/>
                          <a:sym typeface="Arial"/>
                        </a:rPr>
                        <a:t>Preuves médico-légales</a:t>
                      </a:r>
                      <a:endParaRPr sz="950" u="none" cap="none" strike="noStrike"/>
                    </a:p>
                  </a:txBody>
                  <a:tcPr marT="45725" marB="45725" marR="91450" marL="91450"/>
                </a:tc>
                <a:tc hMerge="1"/>
              </a:tr>
              <a:tr h="2717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Quel praticien médical peut fournir des preuves médicales au tribunal</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Justice</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Formation du personnel médical général sur les examens médico-légaux effectués sur des personnes survivantes adultes ou enfants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Santé  </a:t>
                      </a:r>
                      <a:endParaRPr sz="950" u="none" cap="none" strike="noStrike"/>
                    </a:p>
                  </a:txBody>
                  <a:tcPr marT="45725" marB="45725" marR="91450" marL="91450"/>
                </a:tc>
              </a:tr>
              <a:tr h="370750">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Preuves autorisées/utilisées au tribunal dans les cas de viol d’adultes et d’enfants qui peuvent être collectées par le personnel médical</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Justice</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Tests sur les preuves médico-légales possibles dans le pays </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Laboratoire médico-légal dans la capitale </a:t>
                      </a:r>
                      <a:endParaRPr sz="950" u="none" cap="none" strike="noStrike"/>
                    </a:p>
                  </a:txBody>
                  <a:tcPr marT="45725" marB="45725" marR="91450" marL="91450"/>
                </a:tc>
              </a:tr>
              <a:tr h="39082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Comment collecter, conserver et envoyer des échantillons de preuves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Laboratoire médico-légal dans la capitale, au laboratoire au niveau régional </a:t>
                      </a:r>
                      <a:endParaRPr sz="950" u="none" cap="none" strike="noStrike"/>
                    </a:p>
                  </a:txBody>
                  <a:tcPr marT="45725" marB="45725" marR="91450" marL="91450"/>
                </a:tc>
              </a:tr>
              <a:tr h="370750">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 Kits de viol » ou protocoles existants pour la collecte de preuves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Hôpital de référence au niveau régional ou dans la capitale </a:t>
                      </a:r>
                      <a:endParaRPr sz="95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fr" sz="950" u="none" cap="none" strike="noStrike">
                          <a:solidFill>
                            <a:srgbClr val="273343"/>
                          </a:solidFill>
                          <a:latin typeface="Arial"/>
                          <a:ea typeface="Arial"/>
                          <a:cs typeface="Arial"/>
                          <a:sym typeface="Arial"/>
                        </a:rPr>
                        <a:t>Protocoles médicaux</a:t>
                      </a:r>
                      <a:endParaRPr sz="950" u="none" cap="none" strike="noStrike"/>
                    </a:p>
                  </a:txBody>
                  <a:tcPr marT="45725" marB="45725" marR="91450" marL="91450"/>
                </a:tc>
                <a:tc hMerge="1"/>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Protocole national pour les infections sexuellement transmissibles</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Santé  </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Disponibilité des vaccins et calendrier de vaccination</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Ministère de la Santé  </a:t>
                      </a:r>
                      <a:endParaRPr sz="950" u="none" cap="none" strike="noStrike"/>
                    </a:p>
                  </a:txBody>
                  <a:tcPr marT="45725" marB="45725" marR="91450" marL="91450"/>
                </a:tc>
              </a:tr>
              <a:tr h="39082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Localisation des services de dépistage et de traitement du VIH </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Programme national de lutte contre le SIDA, Ministère de la Santé </a:t>
                      </a:r>
                      <a:endParaRPr sz="950" u="none" cap="none" strike="noStrike"/>
                    </a:p>
                  </a:txBody>
                  <a:tcPr marT="45725" marB="45725" marR="91450" marL="91450"/>
                </a:tc>
              </a:tr>
              <a:tr h="39082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Stratégie de test dépistage de confirmation du VIH et services de laboratoire</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Programme national de lutte contre le SIDA, médecin régional responsable </a:t>
                      </a:r>
                      <a:endParaRPr sz="95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Possiblités/protocoles/orientation pour prophylaxie post-exposition des infections du VIH</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Programme national de lutte contre le SIDA, Ministère de la Santé</a:t>
                      </a:r>
                      <a:endParaRPr sz="950" u="none" cap="none" strike="noStrike">
                        <a:solidFill>
                          <a:srgbClr val="273343"/>
                        </a:solidFill>
                      </a:endParaRPr>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Possibilités d’orientation clinique</a:t>
                      </a:r>
                      <a:endParaRPr sz="9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fr" sz="950" u="none" cap="none" strike="noStrike">
                          <a:solidFill>
                            <a:srgbClr val="273343"/>
                          </a:solidFill>
                          <a:latin typeface="Arial"/>
                          <a:ea typeface="Arial"/>
                          <a:cs typeface="Arial"/>
                          <a:sym typeface="Arial"/>
                        </a:rPr>
                        <a:t>Hôpital de référence au niveau régional </a:t>
                      </a:r>
                      <a:endParaRPr sz="950" u="none" cap="none" strike="noStrike"/>
                    </a:p>
                  </a:txBody>
                  <a:tcPr marT="45725" marB="45725" marR="91450" marL="91450"/>
                </a:tc>
              </a:tr>
            </a:tbl>
          </a:graphicData>
        </a:graphic>
      </p:graphicFrame>
      <p:sp>
        <p:nvSpPr>
          <p:cNvPr id="1812" name="Google Shape;1812;p224"/>
          <p:cNvSpPr/>
          <p:nvPr/>
        </p:nvSpPr>
        <p:spPr>
          <a:xfrm>
            <a:off x="1270000" y="6369978"/>
            <a:ext cx="6384247" cy="3599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chemeClr val="dk2"/>
                </a:solidFill>
                <a:latin typeface="Calibri"/>
                <a:ea typeface="Calibri"/>
                <a:cs typeface="Calibri"/>
                <a:sym typeface="Calibri"/>
              </a:rPr>
              <a:t>(OMS/FNUAP/HCR : Prise en charge clinique des survivantes de viol et de violence exercée par un partenaire intime : Élaboration de protocoles à adopter dans les situations de crise humanitaire Genève : OMS, 2019)</a:t>
            </a:r>
            <a:endParaRPr b="0" i="0" sz="1000" u="none" cap="none" strike="noStrike">
              <a:solidFill>
                <a:schemeClr val="dk2"/>
              </a:solidFill>
              <a:latin typeface="Arial"/>
              <a:ea typeface="Arial"/>
              <a:cs typeface="Arial"/>
              <a:sym typeface="Arial"/>
            </a:endParaRPr>
          </a:p>
        </p:txBody>
      </p:sp>
      <p:sp>
        <p:nvSpPr>
          <p:cNvPr id="1813" name="Google Shape;1813;p2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225"/>
          <p:cNvSpPr txBox="1"/>
          <p:nvPr>
            <p:ph type="title"/>
          </p:nvPr>
        </p:nvSpPr>
        <p:spPr>
          <a:xfrm>
            <a:off x="628650" y="136525"/>
            <a:ext cx="8058150" cy="11280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Contenu des POS</a:t>
            </a:r>
            <a:endParaRPr/>
          </a:p>
        </p:txBody>
      </p:sp>
      <p:sp>
        <p:nvSpPr>
          <p:cNvPr id="1820" name="Google Shape;1820;p225"/>
          <p:cNvSpPr txBox="1"/>
          <p:nvPr>
            <p:ph idx="1" type="body"/>
          </p:nvPr>
        </p:nvSpPr>
        <p:spPr>
          <a:xfrm>
            <a:off x="628650" y="1440493"/>
            <a:ext cx="8362950" cy="4739895"/>
          </a:xfrm>
          <a:prstGeom prst="rect">
            <a:avLst/>
          </a:prstGeom>
          <a:noFill/>
          <a:ln>
            <a:noFill/>
          </a:ln>
        </p:spPr>
        <p:txBody>
          <a:bodyPr anchorCtr="0" anchor="t" bIns="45700" lIns="91425" spcFirstLastPara="1" rIns="91425" wrap="square" tIns="45700">
            <a:noAutofit/>
          </a:bodyPr>
          <a:lstStyle/>
          <a:p>
            <a:pPr indent="-228600" lvl="0" marL="228600" rtl="0" algn="l">
              <a:lnSpc>
                <a:spcPct val="93076"/>
              </a:lnSpc>
              <a:spcBef>
                <a:spcPts val="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Définition de la VBG, ses catégories et concepts clés</a:t>
            </a:r>
            <a:endParaRPr sz="2600">
              <a:solidFill>
                <a:schemeClr val="dk2"/>
              </a:solidFill>
            </a:endParaRPr>
          </a:p>
          <a:p>
            <a:pPr indent="-228600" lvl="0" marL="228600" rtl="0" algn="l">
              <a:lnSpc>
                <a:spcPct val="93076"/>
              </a:lnSpc>
              <a:spcBef>
                <a:spcPts val="1000"/>
              </a:spcBef>
              <a:spcAft>
                <a:spcPts val="0"/>
              </a:spcAft>
              <a:buClr>
                <a:schemeClr val="dk2"/>
              </a:buClr>
              <a:buSzPts val="2480"/>
              <a:buChar char="•"/>
            </a:pPr>
            <a:r>
              <a:rPr b="1" i="0" lang="fr" sz="2600" cap="none" strike="noStrike">
                <a:solidFill>
                  <a:srgbClr val="B85231"/>
                </a:solidFill>
                <a:latin typeface="Calibri"/>
                <a:ea typeface="Calibri"/>
                <a:cs typeface="Calibri"/>
                <a:sym typeface="Calibri"/>
              </a:rPr>
              <a:t>Principes directeurs</a:t>
            </a:r>
            <a:endParaRPr b="1" sz="2600">
              <a:solidFill>
                <a:schemeClr val="accent1"/>
              </a:solidFill>
            </a:endParaRPr>
          </a:p>
          <a:p>
            <a:pPr indent="-228600" lvl="0" marL="228600" rtl="0" algn="l">
              <a:lnSpc>
                <a:spcPct val="93076"/>
              </a:lnSpc>
              <a:spcBef>
                <a:spcPts val="100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Des POS sont en place au camp et au niveau communautaire</a:t>
            </a:r>
            <a:endParaRPr sz="2600">
              <a:solidFill>
                <a:schemeClr val="dk2"/>
              </a:solidFill>
            </a:endParaRPr>
          </a:p>
          <a:p>
            <a:pPr indent="-228600" lvl="0" marL="228600" rtl="0" algn="l">
              <a:lnSpc>
                <a:spcPct val="93076"/>
              </a:lnSpc>
              <a:spcBef>
                <a:spcPts val="100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Rôles et responsabilités en termes de prévention et de lutte</a:t>
            </a:r>
            <a:endParaRPr sz="2600">
              <a:solidFill>
                <a:schemeClr val="dk2"/>
              </a:solidFill>
            </a:endParaRPr>
          </a:p>
          <a:p>
            <a:pPr indent="-228600" lvl="0" marL="228600" rtl="0" algn="l">
              <a:lnSpc>
                <a:spcPct val="93076"/>
              </a:lnSpc>
              <a:spcBef>
                <a:spcPts val="100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Point focal dans chaque secteur : Santé, juridique/justice, communauté, groupes communautaires, partenaires de mise en œuvre et opérationnels, police, gouvernement</a:t>
            </a:r>
            <a:endParaRPr sz="2600">
              <a:solidFill>
                <a:schemeClr val="dk2"/>
              </a:solidFill>
            </a:endParaRPr>
          </a:p>
          <a:p>
            <a:pPr indent="-228600" lvl="0" marL="228600" rtl="0" algn="l">
              <a:lnSpc>
                <a:spcPct val="93076"/>
              </a:lnSpc>
              <a:spcBef>
                <a:spcPts val="100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Mécanisme de signalement et d’orientation</a:t>
            </a:r>
            <a:endParaRPr sz="2600">
              <a:solidFill>
                <a:schemeClr val="dk2"/>
              </a:solidFill>
            </a:endParaRPr>
          </a:p>
          <a:p>
            <a:pPr indent="-228600" lvl="0" marL="228600" rtl="0" algn="l">
              <a:lnSpc>
                <a:spcPct val="93076"/>
              </a:lnSpc>
              <a:spcBef>
                <a:spcPts val="1000"/>
              </a:spcBef>
              <a:spcAft>
                <a:spcPts val="0"/>
              </a:spcAft>
              <a:buClr>
                <a:schemeClr val="dk2"/>
              </a:buClr>
              <a:buSzPts val="2480"/>
              <a:buChar char="•"/>
            </a:pPr>
            <a:r>
              <a:rPr b="0" i="0" lang="fr" sz="2600" cap="none" strike="noStrike">
                <a:solidFill>
                  <a:srgbClr val="506687"/>
                </a:solidFill>
                <a:latin typeface="Calibri"/>
                <a:ea typeface="Calibri"/>
                <a:cs typeface="Calibri"/>
                <a:sym typeface="Calibri"/>
              </a:rPr>
              <a:t>Coordination, suivi et mécanismes d’évaluation</a:t>
            </a:r>
            <a:endParaRPr sz="2600">
              <a:solidFill>
                <a:schemeClr val="dk2"/>
              </a:solidFill>
            </a:endParaRPr>
          </a:p>
        </p:txBody>
      </p:sp>
      <p:sp>
        <p:nvSpPr>
          <p:cNvPr id="1821" name="Google Shape;1821;p2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226"/>
          <p:cNvSpPr txBox="1"/>
          <p:nvPr>
            <p:ph type="title"/>
          </p:nvPr>
        </p:nvSpPr>
        <p:spPr>
          <a:xfrm>
            <a:off x="601038" y="40049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Avantages des POS</a:t>
            </a:r>
            <a:endParaRPr/>
          </a:p>
        </p:txBody>
      </p:sp>
      <p:sp>
        <p:nvSpPr>
          <p:cNvPr id="1828" name="Google Shape;1828;p226"/>
          <p:cNvSpPr txBox="1"/>
          <p:nvPr>
            <p:ph idx="1" type="body"/>
          </p:nvPr>
        </p:nvSpPr>
        <p:spPr>
          <a:xfrm>
            <a:off x="303087" y="1543496"/>
            <a:ext cx="8229600" cy="4143320"/>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Améliorer la </a:t>
            </a:r>
            <a:r>
              <a:rPr b="1" i="1" lang="fr" sz="2800" cap="none" strike="noStrike">
                <a:solidFill>
                  <a:srgbClr val="506687"/>
                </a:solidFill>
                <a:latin typeface="Calibri"/>
                <a:ea typeface="Calibri"/>
                <a:cs typeface="Calibri"/>
                <a:sym typeface="Calibri"/>
              </a:rPr>
              <a:t>coordination</a:t>
            </a:r>
            <a:r>
              <a:rPr b="0" i="1" lang="fr" sz="2800" cap="none" strike="noStrike">
                <a:solidFill>
                  <a:srgbClr val="506687"/>
                </a:solidFill>
                <a:latin typeface="Calibri"/>
                <a:ea typeface="Calibri"/>
                <a:cs typeface="Calibri"/>
                <a:sym typeface="Calibri"/>
              </a:rPr>
              <a:t> </a:t>
            </a:r>
            <a:r>
              <a:rPr b="0" i="0" lang="fr" sz="2800" cap="none" strike="noStrike">
                <a:solidFill>
                  <a:srgbClr val="506687"/>
                </a:solidFill>
                <a:latin typeface="Calibri"/>
                <a:ea typeface="Calibri"/>
                <a:cs typeface="Calibri"/>
                <a:sym typeface="Calibri"/>
              </a:rPr>
              <a:t>entre les partenaires en clarifiant les rôles et les responsabilités</a:t>
            </a:r>
            <a:endParaRPr sz="2800">
              <a:solidFill>
                <a:schemeClr val="dk2"/>
              </a:solidFill>
            </a:endParaRPr>
          </a:p>
          <a:p>
            <a:pPr indent="-228600" lvl="0" marL="685800" rtl="0" algn="l">
              <a:lnSpc>
                <a:spcPct val="80000"/>
              </a:lnSpc>
              <a:spcBef>
                <a:spcPts val="12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Faciliter une </a:t>
            </a:r>
            <a:r>
              <a:rPr b="1" i="1" lang="fr" sz="2800" cap="none" strike="noStrike">
                <a:solidFill>
                  <a:srgbClr val="506687"/>
                </a:solidFill>
                <a:latin typeface="Calibri"/>
                <a:ea typeface="Calibri"/>
                <a:cs typeface="Calibri"/>
                <a:sym typeface="Calibri"/>
              </a:rPr>
              <a:t>compréhension commune et convenue </a:t>
            </a:r>
            <a:r>
              <a:rPr b="0" i="0" lang="fr" sz="2800" cap="none" strike="noStrike">
                <a:solidFill>
                  <a:srgbClr val="506687"/>
                </a:solidFill>
                <a:latin typeface="Calibri"/>
                <a:ea typeface="Calibri"/>
                <a:cs typeface="Calibri"/>
                <a:sym typeface="Calibri"/>
              </a:rPr>
              <a:t>de ce qu’il faut faire et comment cela doit être fait</a:t>
            </a:r>
            <a:endParaRPr sz="2800">
              <a:solidFill>
                <a:schemeClr val="dk2"/>
              </a:solidFill>
            </a:endParaRPr>
          </a:p>
          <a:p>
            <a:pPr indent="-228600" lvl="1" marL="685800" rtl="0" algn="l">
              <a:lnSpc>
                <a:spcPct val="80000"/>
              </a:lnSpc>
              <a:spcBef>
                <a:spcPts val="12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Définitions, signalement et suivi communs</a:t>
            </a:r>
            <a:endParaRPr>
              <a:solidFill>
                <a:schemeClr val="dk2"/>
              </a:solidFill>
            </a:endParaRPr>
          </a:p>
          <a:p>
            <a:pPr indent="-228600" lvl="0" marL="685800" rtl="0" algn="l">
              <a:lnSpc>
                <a:spcPct val="80000"/>
              </a:lnSpc>
              <a:spcBef>
                <a:spcPts val="12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Faciliter une </a:t>
            </a:r>
            <a:r>
              <a:rPr b="1" i="1" lang="fr" sz="2800" cap="none" strike="noStrike">
                <a:solidFill>
                  <a:srgbClr val="506687"/>
                </a:solidFill>
                <a:latin typeface="Calibri"/>
                <a:ea typeface="Calibri"/>
                <a:cs typeface="Calibri"/>
                <a:sym typeface="Calibri"/>
              </a:rPr>
              <a:t>communication efficace</a:t>
            </a:r>
            <a:endParaRPr b="1" sz="2800">
              <a:solidFill>
                <a:schemeClr val="dk2"/>
              </a:solidFill>
            </a:endParaRPr>
          </a:p>
          <a:p>
            <a:pPr indent="-228600" lvl="0" marL="685800" rtl="0" algn="l">
              <a:lnSpc>
                <a:spcPct val="80000"/>
              </a:lnSpc>
              <a:spcBef>
                <a:spcPts val="1200"/>
              </a:spcBef>
              <a:spcAft>
                <a:spcPts val="600"/>
              </a:spcAft>
              <a:buClr>
                <a:schemeClr val="dk2"/>
              </a:buClr>
              <a:buSzPts val="2960"/>
              <a:buChar char="•"/>
            </a:pPr>
            <a:r>
              <a:rPr b="0" i="0" lang="fr" sz="2800" cap="none" strike="noStrike">
                <a:solidFill>
                  <a:srgbClr val="506687"/>
                </a:solidFill>
                <a:latin typeface="Calibri"/>
                <a:ea typeface="Calibri"/>
                <a:cs typeface="Calibri"/>
                <a:sym typeface="Calibri"/>
              </a:rPr>
              <a:t>Assurer une </a:t>
            </a:r>
            <a:r>
              <a:rPr b="1" i="1" lang="fr" sz="2800" cap="none" strike="noStrike">
                <a:solidFill>
                  <a:srgbClr val="506687"/>
                </a:solidFill>
                <a:latin typeface="Calibri"/>
                <a:ea typeface="Calibri"/>
                <a:cs typeface="Calibri"/>
                <a:sym typeface="Calibri"/>
              </a:rPr>
              <a:t>réponse rapide et de qualité </a:t>
            </a:r>
            <a:r>
              <a:rPr b="0" i="0" lang="fr" sz="2800" cap="none" strike="noStrike">
                <a:solidFill>
                  <a:srgbClr val="506687"/>
                </a:solidFill>
                <a:latin typeface="Calibri"/>
                <a:ea typeface="Calibri"/>
                <a:cs typeface="Calibri"/>
                <a:sym typeface="Calibri"/>
              </a:rPr>
              <a:t>pour les personnes survivantes</a:t>
            </a:r>
            <a:endParaRPr sz="2800">
              <a:solidFill>
                <a:schemeClr val="dk2"/>
              </a:solidFill>
            </a:endParaRPr>
          </a:p>
        </p:txBody>
      </p:sp>
      <p:sp>
        <p:nvSpPr>
          <p:cNvPr id="1829" name="Google Shape;1829;p2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227"/>
          <p:cNvSpPr txBox="1"/>
          <p:nvPr>
            <p:ph type="ctrTitle"/>
          </p:nvPr>
        </p:nvSpPr>
        <p:spPr>
          <a:xfrm>
            <a:off x="136634" y="271145"/>
            <a:ext cx="9007366"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Calibri"/>
              <a:buNone/>
            </a:pPr>
            <a:br>
              <a:rPr lang="fr" sz="4400"/>
            </a:br>
            <a:r>
              <a:rPr b="1" i="0" lang="fr" sz="4400" cap="none" strike="noStrike">
                <a:solidFill>
                  <a:srgbClr val="506687"/>
                </a:solidFill>
                <a:latin typeface="Calibri"/>
                <a:ea typeface="Calibri"/>
                <a:cs typeface="Calibri"/>
                <a:sym typeface="Calibri"/>
              </a:rPr>
              <a:t>UNITÉ 8 : </a:t>
            </a:r>
            <a:r>
              <a:rPr b="1" i="0" lang="fr" sz="4400" cap="none" strike="noStrike">
                <a:solidFill>
                  <a:srgbClr val="B85231"/>
                </a:solidFill>
                <a:latin typeface="Calibri"/>
                <a:ea typeface="Calibri"/>
                <a:cs typeface="Calibri"/>
                <a:sym typeface="Calibri"/>
              </a:rPr>
              <a:t>SUIVI ET ÉVALUATION POUR LES PRESTATAIRES DE SOINS </a:t>
            </a:r>
            <a:br>
              <a:rPr lang="fr" sz="2800"/>
            </a:br>
            <a:endParaRPr b="1" i="1" sz="2800" u="none" cap="none" strike="noStrike">
              <a:solidFill>
                <a:srgbClr val="1E4E79"/>
              </a:solidFill>
              <a:latin typeface="Calibri"/>
              <a:ea typeface="Calibri"/>
              <a:cs typeface="Calibri"/>
              <a:sym typeface="Calibri"/>
            </a:endParaRPr>
          </a:p>
        </p:txBody>
      </p:sp>
      <p:sp>
        <p:nvSpPr>
          <p:cNvPr id="1836" name="Google Shape;1836;p2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181</a:t>
            </a:r>
            <a:endParaRPr/>
          </a:p>
        </p:txBody>
      </p:sp>
      <p:pic>
        <p:nvPicPr>
          <p:cNvPr descr="Logo, JHPIEGO" id="1837" name="Google Shape;1837;p227"/>
          <p:cNvPicPr preferRelativeResize="0"/>
          <p:nvPr/>
        </p:nvPicPr>
        <p:blipFill rotWithShape="1">
          <a:blip r:embed="rId3">
            <a:alphaModFix/>
          </a:blip>
          <a:srcRect b="0" l="0" r="0" t="0"/>
          <a:stretch/>
        </p:blipFill>
        <p:spPr>
          <a:xfrm>
            <a:off x="7681872" y="5450741"/>
            <a:ext cx="1066573" cy="905609"/>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228"/>
          <p:cNvSpPr txBox="1"/>
          <p:nvPr>
            <p:ph type="title"/>
          </p:nvPr>
        </p:nvSpPr>
        <p:spPr>
          <a:xfrm>
            <a:off x="652409" y="77569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8</a:t>
            </a:r>
            <a:endParaRPr/>
          </a:p>
        </p:txBody>
      </p:sp>
      <p:sp>
        <p:nvSpPr>
          <p:cNvPr id="1844" name="Google Shape;1844;p228"/>
          <p:cNvSpPr txBox="1"/>
          <p:nvPr>
            <p:ph idx="1" type="body"/>
          </p:nvPr>
        </p:nvSpPr>
        <p:spPr>
          <a:xfrm>
            <a:off x="369870" y="2083085"/>
            <a:ext cx="8157681"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Expliquer le rôle du prestataire de soins dans le suivi et l'évaluation. </a:t>
            </a:r>
            <a:endParaRPr sz="2800">
              <a:solidFill>
                <a:schemeClr val="dk2"/>
              </a:solidFill>
            </a:endParaRPr>
          </a:p>
          <a:p>
            <a:pPr indent="-228600" lvl="0" marL="685800" rtl="0" algn="l">
              <a:lnSpc>
                <a:spcPct val="90000"/>
              </a:lnSpc>
              <a:spcBef>
                <a:spcPts val="12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Expliquer le rôle du prestataire de soins dans la gestion des stocks.    </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845" name="Google Shape;1845;p2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229"/>
          <p:cNvSpPr txBox="1"/>
          <p:nvPr>
            <p:ph type="title"/>
          </p:nvPr>
        </p:nvSpPr>
        <p:spPr>
          <a:xfrm>
            <a:off x="559585" y="404813"/>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i="0" lang="fr" sz="4400" cap="none" strike="noStrike">
                <a:solidFill>
                  <a:srgbClr val="506687"/>
                </a:solidFill>
                <a:latin typeface="Calibri"/>
                <a:ea typeface="Calibri"/>
                <a:cs typeface="Calibri"/>
                <a:sym typeface="Calibri"/>
              </a:rPr>
              <a:t>Définitions</a:t>
            </a:r>
            <a:endParaRPr/>
          </a:p>
        </p:txBody>
      </p:sp>
      <p:sp>
        <p:nvSpPr>
          <p:cNvPr id="1852" name="Google Shape;1852;p229"/>
          <p:cNvSpPr txBox="1"/>
          <p:nvPr>
            <p:ph idx="1" type="body"/>
          </p:nvPr>
        </p:nvSpPr>
        <p:spPr>
          <a:xfrm>
            <a:off x="216702" y="1052513"/>
            <a:ext cx="8660170" cy="5543550"/>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600"/>
              <a:buChar char="•"/>
            </a:pPr>
            <a:r>
              <a:rPr b="1" i="0" lang="fr" sz="2600" cap="none" strike="noStrike">
                <a:solidFill>
                  <a:srgbClr val="B85231"/>
                </a:solidFill>
                <a:latin typeface="Calibri"/>
                <a:ea typeface="Calibri"/>
                <a:cs typeface="Calibri"/>
                <a:sym typeface="Calibri"/>
              </a:rPr>
              <a:t>Recensement : </a:t>
            </a:r>
            <a:r>
              <a:rPr b="0" i="0" lang="fr" sz="2600" cap="none" strike="noStrike">
                <a:solidFill>
                  <a:srgbClr val="506687"/>
                </a:solidFill>
                <a:latin typeface="Calibri"/>
                <a:ea typeface="Calibri"/>
                <a:cs typeface="Calibri"/>
                <a:sym typeface="Calibri"/>
              </a:rPr>
              <a:t>le procesus permettant de </a:t>
            </a:r>
            <a:r>
              <a:rPr b="0" i="1" lang="fr" sz="2600" cap="none" strike="noStrike">
                <a:solidFill>
                  <a:srgbClr val="506687"/>
                </a:solidFill>
                <a:latin typeface="Calibri"/>
                <a:ea typeface="Calibri"/>
                <a:cs typeface="Calibri"/>
                <a:sym typeface="Calibri"/>
              </a:rPr>
              <a:t>déterminer et de répondre aux besoins ou « disparités »</a:t>
            </a:r>
            <a:r>
              <a:rPr b="0" i="0" lang="fr" sz="2600" cap="none" strike="noStrike">
                <a:solidFill>
                  <a:srgbClr val="506687"/>
                </a:solidFill>
                <a:latin typeface="Calibri"/>
                <a:ea typeface="Calibri"/>
                <a:cs typeface="Calibri"/>
                <a:sym typeface="Calibri"/>
              </a:rPr>
              <a:t>  entre les conditions actuelles et les conditions souhaitées et les facteurs contribuant à ces disparités. </a:t>
            </a:r>
            <a:endParaRPr sz="2600">
              <a:solidFill>
                <a:schemeClr val="dk2"/>
              </a:solidFill>
            </a:endParaRPr>
          </a:p>
          <a:p>
            <a:pPr indent="-228600" lvl="0" marL="685800" rtl="0" algn="l">
              <a:lnSpc>
                <a:spcPct val="90000"/>
              </a:lnSpc>
              <a:spcBef>
                <a:spcPts val="1200"/>
              </a:spcBef>
              <a:spcAft>
                <a:spcPts val="0"/>
              </a:spcAft>
              <a:buClr>
                <a:schemeClr val="dk2"/>
              </a:buClr>
              <a:buSzPts val="2600"/>
              <a:buChar char="•"/>
            </a:pPr>
            <a:r>
              <a:rPr b="1" i="0" lang="fr" sz="2600" cap="none" strike="noStrike">
                <a:solidFill>
                  <a:srgbClr val="B85231"/>
                </a:solidFill>
                <a:latin typeface="Calibri"/>
                <a:ea typeface="Calibri"/>
                <a:cs typeface="Calibri"/>
                <a:sym typeface="Calibri"/>
              </a:rPr>
              <a:t>Suivi : </a:t>
            </a:r>
            <a:r>
              <a:rPr b="0" i="0" lang="fr" sz="2600" cap="none" strike="noStrike">
                <a:solidFill>
                  <a:srgbClr val="506687"/>
                </a:solidFill>
                <a:latin typeface="Calibri"/>
                <a:ea typeface="Calibri"/>
                <a:cs typeface="Calibri"/>
                <a:sym typeface="Calibri"/>
              </a:rPr>
              <a:t>la collecte et l'analyse constantes et systématiques des données lors de l'avancée du projet. Il a pour but de </a:t>
            </a:r>
            <a:r>
              <a:rPr b="0" i="1" lang="fr" sz="2600" cap="none" strike="noStrike">
                <a:solidFill>
                  <a:srgbClr val="506687"/>
                </a:solidFill>
                <a:latin typeface="Calibri"/>
                <a:ea typeface="Calibri"/>
                <a:cs typeface="Calibri"/>
                <a:sym typeface="Calibri"/>
              </a:rPr>
              <a:t>mesurer le progrès accomplis en vue de la réalisation des étapes et des objectifs du programme</a:t>
            </a:r>
            <a:r>
              <a:rPr b="0" i="0" lang="fr" sz="2600" cap="none" strike="noStrike">
                <a:solidFill>
                  <a:srgbClr val="506687"/>
                </a:solidFill>
                <a:latin typeface="Calibri"/>
                <a:ea typeface="Calibri"/>
                <a:cs typeface="Calibri"/>
                <a:sym typeface="Calibri"/>
              </a:rPr>
              <a:t>.</a:t>
            </a:r>
            <a:endParaRPr sz="2600">
              <a:solidFill>
                <a:schemeClr val="dk2"/>
              </a:solidFill>
            </a:endParaRPr>
          </a:p>
          <a:p>
            <a:pPr indent="-228600" lvl="0" marL="685800" rtl="0" algn="l">
              <a:lnSpc>
                <a:spcPct val="90000"/>
              </a:lnSpc>
              <a:spcBef>
                <a:spcPts val="1200"/>
              </a:spcBef>
              <a:spcAft>
                <a:spcPts val="600"/>
              </a:spcAft>
              <a:buClr>
                <a:schemeClr val="dk2"/>
              </a:buClr>
              <a:buSzPts val="2600"/>
              <a:buChar char="•"/>
            </a:pPr>
            <a:r>
              <a:rPr b="1" lang="fr" sz="2600">
                <a:solidFill>
                  <a:srgbClr val="B85231"/>
                </a:solidFill>
              </a:rPr>
              <a:t>Évaluation </a:t>
            </a:r>
            <a:r>
              <a:rPr b="1" i="0" lang="fr" sz="2600" cap="none" strike="noStrike">
                <a:solidFill>
                  <a:srgbClr val="B85231"/>
                </a:solidFill>
                <a:latin typeface="Calibri"/>
                <a:ea typeface="Calibri"/>
                <a:cs typeface="Calibri"/>
                <a:sym typeface="Calibri"/>
              </a:rPr>
              <a:t>: </a:t>
            </a:r>
            <a:r>
              <a:rPr b="0" i="0" lang="fr" sz="2600" cap="none" strike="noStrike">
                <a:solidFill>
                  <a:schemeClr val="dk2"/>
                </a:solidFill>
                <a:latin typeface="Calibri"/>
                <a:ea typeface="Calibri"/>
                <a:cs typeface="Calibri"/>
                <a:sym typeface="Calibri"/>
              </a:rPr>
              <a:t>processus qui permet de déterminer si un programme a </a:t>
            </a:r>
            <a:r>
              <a:rPr b="0" i="1" lang="fr" sz="2600" cap="none" strike="noStrike">
                <a:solidFill>
                  <a:schemeClr val="dk2"/>
                </a:solidFill>
                <a:latin typeface="Calibri"/>
                <a:ea typeface="Calibri"/>
                <a:cs typeface="Calibri"/>
                <a:sym typeface="Calibri"/>
              </a:rPr>
              <a:t>répondu aux objectifs escomptés </a:t>
            </a:r>
            <a:r>
              <a:rPr b="0" i="0" lang="fr" sz="2600" cap="none" strike="noStrike">
                <a:solidFill>
                  <a:schemeClr val="dk2"/>
                </a:solidFill>
                <a:latin typeface="Calibri"/>
                <a:ea typeface="Calibri"/>
                <a:cs typeface="Calibri"/>
                <a:sym typeface="Calibri"/>
              </a:rPr>
              <a:t>et/ou dans quelle mesure les changements en termes de résultats peuvent être attribués au programme.</a:t>
            </a:r>
            <a:endParaRPr sz="2600">
              <a:solidFill>
                <a:schemeClr val="dk2"/>
              </a:solidFill>
            </a:endParaRPr>
          </a:p>
        </p:txBody>
      </p:sp>
      <p:sp>
        <p:nvSpPr>
          <p:cNvPr id="1853" name="Google Shape;1853;p2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230"/>
          <p:cNvSpPr txBox="1"/>
          <p:nvPr>
            <p:ph type="title"/>
          </p:nvPr>
        </p:nvSpPr>
        <p:spPr>
          <a:xfrm>
            <a:off x="601249" y="225468"/>
            <a:ext cx="8252239" cy="106519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Questions</a:t>
            </a:r>
            <a:endParaRPr/>
          </a:p>
        </p:txBody>
      </p:sp>
      <p:sp>
        <p:nvSpPr>
          <p:cNvPr id="1859" name="Google Shape;1859;p230"/>
          <p:cNvSpPr txBox="1"/>
          <p:nvPr>
            <p:ph idx="1" type="body"/>
          </p:nvPr>
        </p:nvSpPr>
        <p:spPr>
          <a:xfrm>
            <a:off x="851770" y="1427967"/>
            <a:ext cx="7915672" cy="45845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3200"/>
              <a:buChar char="•"/>
            </a:pPr>
            <a:r>
              <a:rPr b="1" i="0" lang="fr" sz="2800" cap="none" strike="noStrike">
                <a:solidFill>
                  <a:srgbClr val="B85231"/>
                </a:solidFill>
                <a:latin typeface="Calibri"/>
                <a:ea typeface="Calibri"/>
                <a:cs typeface="Calibri"/>
                <a:sym typeface="Calibri"/>
              </a:rPr>
              <a:t>Pourquoi</a:t>
            </a:r>
            <a:r>
              <a:rPr b="0" i="0" lang="fr" sz="2800" cap="none" strike="noStrike">
                <a:solidFill>
                  <a:srgbClr val="506687"/>
                </a:solidFill>
                <a:latin typeface="Calibri"/>
                <a:ea typeface="Calibri"/>
                <a:cs typeface="Calibri"/>
                <a:sym typeface="Calibri"/>
              </a:rPr>
              <a:t> assurons-nous le suivi et évaluons-nous les interventions liées à la violence sexuelle dans votre programme?</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1" i="0" lang="fr" sz="2800" cap="none" strike="noStrike">
                <a:solidFill>
                  <a:srgbClr val="B85231"/>
                </a:solidFill>
                <a:latin typeface="Calibri"/>
                <a:ea typeface="Calibri"/>
                <a:cs typeface="Calibri"/>
                <a:sym typeface="Calibri"/>
              </a:rPr>
              <a:t>Comment</a:t>
            </a:r>
            <a:r>
              <a:rPr b="0" i="0" lang="fr" sz="2800" cap="none" strike="noStrike">
                <a:solidFill>
                  <a:srgbClr val="506687"/>
                </a:solidFill>
                <a:latin typeface="Calibri"/>
                <a:ea typeface="Calibri"/>
                <a:cs typeface="Calibri"/>
                <a:sym typeface="Calibri"/>
              </a:rPr>
              <a:t> assurez-vous le suivi et procédez-vous à l’évaluation ? </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1" i="0" lang="fr" sz="2800" cap="none" strike="noStrike">
                <a:solidFill>
                  <a:srgbClr val="B85231"/>
                </a:solidFill>
                <a:latin typeface="Calibri"/>
                <a:ea typeface="Calibri"/>
                <a:cs typeface="Calibri"/>
                <a:sym typeface="Calibri"/>
              </a:rPr>
              <a:t>Quelles </a:t>
            </a:r>
            <a:r>
              <a:rPr b="0" i="0" lang="fr" sz="2800" cap="none" strike="noStrike">
                <a:solidFill>
                  <a:srgbClr val="506687"/>
                </a:solidFill>
                <a:latin typeface="Calibri"/>
                <a:ea typeface="Calibri"/>
                <a:cs typeface="Calibri"/>
                <a:sym typeface="Calibri"/>
              </a:rPr>
              <a:t>données collectez-vous ?</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1" i="0" lang="fr" sz="2800" cap="none" strike="noStrike">
                <a:solidFill>
                  <a:srgbClr val="B85231"/>
                </a:solidFill>
                <a:latin typeface="Calibri"/>
                <a:ea typeface="Calibri"/>
                <a:cs typeface="Calibri"/>
                <a:sym typeface="Calibri"/>
              </a:rPr>
              <a:t>Quand </a:t>
            </a:r>
            <a:r>
              <a:rPr b="0" i="0" lang="fr" sz="2800" cap="none" strike="noStrike">
                <a:solidFill>
                  <a:srgbClr val="506687"/>
                </a:solidFill>
                <a:latin typeface="Calibri"/>
                <a:ea typeface="Calibri"/>
                <a:cs typeface="Calibri"/>
                <a:sym typeface="Calibri"/>
              </a:rPr>
              <a:t>les collectez-vous ?</a:t>
            </a:r>
            <a:endParaRPr sz="2800">
              <a:solidFill>
                <a:schemeClr val="dk2"/>
              </a:solidFill>
            </a:endParaRPr>
          </a:p>
          <a:p>
            <a:pPr indent="-228600" lvl="0" marL="228600" rtl="0" algn="l">
              <a:lnSpc>
                <a:spcPct val="90000"/>
              </a:lnSpc>
              <a:spcBef>
                <a:spcPts val="1200"/>
              </a:spcBef>
              <a:spcAft>
                <a:spcPts val="0"/>
              </a:spcAft>
              <a:buClr>
                <a:schemeClr val="dk2"/>
              </a:buClr>
              <a:buSzPts val="3200"/>
              <a:buChar char="•"/>
            </a:pPr>
            <a:r>
              <a:rPr b="1" i="0" lang="fr" sz="2800" cap="none" strike="noStrike">
                <a:solidFill>
                  <a:srgbClr val="B85231"/>
                </a:solidFill>
                <a:latin typeface="Calibri"/>
                <a:ea typeface="Calibri"/>
                <a:cs typeface="Calibri"/>
                <a:sym typeface="Calibri"/>
              </a:rPr>
              <a:t>Que</a:t>
            </a:r>
            <a:r>
              <a:rPr b="0" i="0" lang="fr" sz="2800" cap="none" strike="noStrike">
                <a:solidFill>
                  <a:srgbClr val="506687"/>
                </a:solidFill>
                <a:latin typeface="Calibri"/>
                <a:ea typeface="Calibri"/>
                <a:cs typeface="Calibri"/>
                <a:sym typeface="Calibri"/>
              </a:rPr>
              <a:t> faites-vous avec les données que vous collectez ?</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1860" name="Google Shape;1860;p2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9"/>
          <p:cNvSpPr txBox="1"/>
          <p:nvPr>
            <p:ph type="title"/>
          </p:nvPr>
        </p:nvSpPr>
        <p:spPr>
          <a:xfrm>
            <a:off x="628650" y="466190"/>
            <a:ext cx="7886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Types de violence sexuelle : </a:t>
            </a:r>
            <a:br>
              <a:rPr lang="fr" sz="4400"/>
            </a:br>
            <a:r>
              <a:rPr b="1" i="0" lang="fr" sz="4400" cap="none" strike="noStrike">
                <a:solidFill>
                  <a:srgbClr val="B85231"/>
                </a:solidFill>
                <a:latin typeface="Calibri"/>
                <a:ea typeface="Calibri"/>
                <a:cs typeface="Calibri"/>
                <a:sym typeface="Calibri"/>
              </a:rPr>
              <a:t>Le viol/la tentative de viol</a:t>
            </a:r>
            <a:endParaRPr>
              <a:solidFill>
                <a:schemeClr val="accent1"/>
              </a:solidFill>
            </a:endParaRPr>
          </a:p>
        </p:txBody>
      </p:sp>
      <p:sp>
        <p:nvSpPr>
          <p:cNvPr id="431" name="Google Shape;431;p69"/>
          <p:cNvSpPr txBox="1"/>
          <p:nvPr>
            <p:ph idx="1" type="body"/>
          </p:nvPr>
        </p:nvSpPr>
        <p:spPr>
          <a:xfrm>
            <a:off x="755150" y="1897009"/>
            <a:ext cx="7633700" cy="342522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2"/>
              </a:buClr>
              <a:buSzPts val="2800"/>
              <a:buNone/>
            </a:pPr>
            <a:r>
              <a:rPr b="0" i="0" lang="fr" sz="2800" cap="none" strike="noStrike">
                <a:solidFill>
                  <a:srgbClr val="506687"/>
                </a:solidFill>
                <a:latin typeface="Calibri"/>
                <a:ea typeface="Calibri"/>
                <a:cs typeface="Calibri"/>
                <a:sym typeface="Calibri"/>
              </a:rPr>
              <a:t>« Le viol est un rapport sexuel non consenti. Il peut inclure la pénétration de n’importe quelle partie du corps avec un organe sexuel et/ou la pénétration d’un orifice génital ou anal avec un objet ou une partie du corps. </a:t>
            </a:r>
            <a:endParaRPr/>
          </a:p>
          <a:p>
            <a:pPr indent="0" lvl="0" marL="0" rtl="0" algn="l">
              <a:lnSpc>
                <a:spcPct val="80000"/>
              </a:lnSpc>
              <a:spcBef>
                <a:spcPts val="0"/>
              </a:spcBef>
              <a:spcAft>
                <a:spcPts val="0"/>
              </a:spcAft>
              <a:buClr>
                <a:schemeClr val="dk2"/>
              </a:buClr>
              <a:buSzPts val="2800"/>
              <a:buNone/>
            </a:pPr>
            <a:r>
              <a:t/>
            </a:r>
            <a:endParaRPr sz="2800">
              <a:solidFill>
                <a:schemeClr val="dk2"/>
              </a:solidFill>
            </a:endParaRPr>
          </a:p>
          <a:p>
            <a:pPr indent="0" lvl="0" marL="0" rtl="0" algn="l">
              <a:lnSpc>
                <a:spcPct val="80000"/>
              </a:lnSpc>
              <a:spcBef>
                <a:spcPts val="0"/>
              </a:spcBef>
              <a:spcAft>
                <a:spcPts val="0"/>
              </a:spcAft>
              <a:buClr>
                <a:schemeClr val="dk2"/>
              </a:buClr>
              <a:buSzPts val="2800"/>
              <a:buNone/>
            </a:pPr>
            <a:r>
              <a:rPr b="0" i="0" lang="fr" sz="2800" cap="none" strike="noStrike">
                <a:solidFill>
                  <a:srgbClr val="506687"/>
                </a:solidFill>
                <a:latin typeface="Calibri"/>
                <a:ea typeface="Calibri"/>
                <a:cs typeface="Calibri"/>
                <a:sym typeface="Calibri"/>
              </a:rPr>
              <a:t>Le viol ou la tentative e viol implique l’utilisation de la force, la menace ou la coercition. Sont considérés comme une tentative de viol les efforts visant à viol quelqu’un sans pénétration. »</a:t>
            </a:r>
            <a:endParaRPr>
              <a:solidFill>
                <a:schemeClr val="dk2"/>
              </a:solidFill>
            </a:endParaRPr>
          </a:p>
        </p:txBody>
      </p:sp>
      <p:sp>
        <p:nvSpPr>
          <p:cNvPr id="432" name="Google Shape;432;p69"/>
          <p:cNvSpPr txBox="1"/>
          <p:nvPr/>
        </p:nvSpPr>
        <p:spPr>
          <a:xfrm>
            <a:off x="2590801" y="6356350"/>
            <a:ext cx="4540308"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433" name="Google Shape;43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500"/>
                                        <p:tgtEl>
                                          <p:spTgt spid="4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500"/>
                                        <p:tgtEl>
                                          <p:spTgt spid="4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500"/>
                                        <p:tgtEl>
                                          <p:spTgt spid="4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4" name="Shape 1864"/>
        <p:cNvGrpSpPr/>
        <p:nvPr/>
      </p:nvGrpSpPr>
      <p:grpSpPr>
        <a:xfrm>
          <a:off x="0" y="0"/>
          <a:ext cx="0" cy="0"/>
          <a:chOff x="0" y="0"/>
          <a:chExt cx="0" cy="0"/>
        </a:xfrm>
      </p:grpSpPr>
      <p:sp>
        <p:nvSpPr>
          <p:cNvPr id="1865" name="Google Shape;1865;p231"/>
          <p:cNvSpPr txBox="1"/>
          <p:nvPr>
            <p:ph type="title"/>
          </p:nvPr>
        </p:nvSpPr>
        <p:spPr>
          <a:xfrm>
            <a:off x="512762" y="703227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b="1" i="0" lang="fr" sz="4400" cap="none" strike="noStrike">
                <a:solidFill>
                  <a:srgbClr val="506687"/>
                </a:solidFill>
                <a:latin typeface="Calibri"/>
                <a:ea typeface="Calibri"/>
                <a:cs typeface="Calibri"/>
                <a:sym typeface="Calibri"/>
              </a:rPr>
              <a:t>Pourquoi</a:t>
            </a:r>
            <a:endParaRPr/>
          </a:p>
        </p:txBody>
      </p:sp>
      <p:sp>
        <p:nvSpPr>
          <p:cNvPr id="1866" name="Google Shape;1866;p231"/>
          <p:cNvSpPr/>
          <p:nvPr/>
        </p:nvSpPr>
        <p:spPr>
          <a:xfrm>
            <a:off x="2034283" y="1918984"/>
            <a:ext cx="2575817" cy="12083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FFFFFF"/>
                </a:solidFill>
                <a:latin typeface="Calibri"/>
                <a:ea typeface="Calibri"/>
                <a:cs typeface="Calibri"/>
                <a:sym typeface="Calibri"/>
              </a:rPr>
              <a:t>Pourquoi</a:t>
            </a:r>
            <a:endParaRPr b="1" i="0" sz="4800" u="none" cap="none" strike="noStrike">
              <a:solidFill>
                <a:schemeClr val="lt1"/>
              </a:solidFill>
              <a:latin typeface="Calibri"/>
              <a:ea typeface="Calibri"/>
              <a:cs typeface="Calibri"/>
              <a:sym typeface="Calibri"/>
            </a:endParaRPr>
          </a:p>
        </p:txBody>
      </p:sp>
      <p:sp>
        <p:nvSpPr>
          <p:cNvPr id="1867" name="Google Shape;1867;p231"/>
          <p:cNvSpPr/>
          <p:nvPr/>
        </p:nvSpPr>
        <p:spPr>
          <a:xfrm>
            <a:off x="4627562" y="19189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Quoi</a:t>
            </a:r>
            <a:endParaRPr b="1" i="0" sz="4800" u="none" cap="none" strike="noStrike">
              <a:solidFill>
                <a:srgbClr val="333333"/>
              </a:solidFill>
              <a:latin typeface="Calibri"/>
              <a:ea typeface="Calibri"/>
              <a:cs typeface="Calibri"/>
              <a:sym typeface="Calibri"/>
            </a:endParaRPr>
          </a:p>
        </p:txBody>
      </p:sp>
      <p:sp>
        <p:nvSpPr>
          <p:cNvPr id="1868" name="Google Shape;1868;p231"/>
          <p:cNvSpPr/>
          <p:nvPr/>
        </p:nvSpPr>
        <p:spPr>
          <a:xfrm>
            <a:off x="2034283" y="3127375"/>
            <a:ext cx="2575817"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Quand</a:t>
            </a:r>
            <a:endParaRPr b="1" i="0" sz="4800" u="none" cap="none" strike="noStrike">
              <a:solidFill>
                <a:srgbClr val="333333"/>
              </a:solidFill>
              <a:latin typeface="Calibri"/>
              <a:ea typeface="Calibri"/>
              <a:cs typeface="Calibri"/>
              <a:sym typeface="Calibri"/>
            </a:endParaRPr>
          </a:p>
        </p:txBody>
      </p:sp>
      <p:sp>
        <p:nvSpPr>
          <p:cNvPr id="1869" name="Google Shape;1869;p231"/>
          <p:cNvSpPr/>
          <p:nvPr/>
        </p:nvSpPr>
        <p:spPr>
          <a:xfrm>
            <a:off x="4610100" y="3127375"/>
            <a:ext cx="2684552"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Comment</a:t>
            </a:r>
            <a:endParaRPr b="1" i="0" sz="4800" u="none" cap="none" strike="noStrike">
              <a:solidFill>
                <a:srgbClr val="333333"/>
              </a:solidFill>
              <a:latin typeface="Calibri"/>
              <a:ea typeface="Calibri"/>
              <a:cs typeface="Calibri"/>
              <a:sym typeface="Calibri"/>
            </a:endParaRPr>
          </a:p>
        </p:txBody>
      </p:sp>
      <p:sp>
        <p:nvSpPr>
          <p:cNvPr id="1870" name="Google Shape;1870;p2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p232"/>
          <p:cNvSpPr txBox="1"/>
          <p:nvPr>
            <p:ph type="title"/>
          </p:nvPr>
        </p:nvSpPr>
        <p:spPr>
          <a:xfrm>
            <a:off x="350729" y="503443"/>
            <a:ext cx="8530223" cy="17097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Calibri"/>
              <a:buNone/>
            </a:pPr>
            <a:r>
              <a:rPr b="1" i="0" lang="fr" sz="4400" cap="none" strike="noStrike">
                <a:solidFill>
                  <a:srgbClr val="B85231"/>
                </a:solidFill>
                <a:latin typeface="Calibri"/>
                <a:ea typeface="Calibri"/>
                <a:cs typeface="Calibri"/>
                <a:sym typeface="Calibri"/>
              </a:rPr>
              <a:t>Pourquoi</a:t>
            </a:r>
            <a:r>
              <a:rPr b="1" i="0" lang="fr" sz="4400" cap="none" strike="noStrike">
                <a:solidFill>
                  <a:srgbClr val="506687"/>
                </a:solidFill>
                <a:latin typeface="Calibri"/>
                <a:ea typeface="Calibri"/>
                <a:cs typeface="Calibri"/>
                <a:sym typeface="Calibri"/>
              </a:rPr>
              <a:t> assurons-nous le suivi et évaluons-nous les interventions liées à la violence sexuelle ?</a:t>
            </a:r>
            <a:endParaRPr>
              <a:latin typeface="Calibri"/>
              <a:ea typeface="Calibri"/>
              <a:cs typeface="Calibri"/>
              <a:sym typeface="Calibri"/>
            </a:endParaRPr>
          </a:p>
        </p:txBody>
      </p:sp>
      <p:sp>
        <p:nvSpPr>
          <p:cNvPr id="1877" name="Google Shape;1877;p232"/>
          <p:cNvSpPr txBox="1"/>
          <p:nvPr>
            <p:ph idx="1" type="body"/>
          </p:nvPr>
        </p:nvSpPr>
        <p:spPr>
          <a:xfrm>
            <a:off x="205483" y="2357865"/>
            <a:ext cx="8481317" cy="3709081"/>
          </a:xfrm>
          <a:prstGeom prst="rect">
            <a:avLst/>
          </a:prstGeom>
          <a:noFill/>
          <a:ln>
            <a:noFill/>
          </a:ln>
        </p:spPr>
        <p:txBody>
          <a:bodyPr anchorCtr="0" anchor="t" bIns="45700" lIns="91425" spcFirstLastPara="1" rIns="91425" wrap="square" tIns="45700">
            <a:noAutofit/>
          </a:bodyPr>
          <a:lstStyle/>
          <a:p>
            <a:pPr indent="-228600" lvl="0" marL="685800" rtl="0" algn="l">
              <a:lnSpc>
                <a:spcPct val="109285"/>
              </a:lnSpc>
              <a:spcBef>
                <a:spcPts val="60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Pour mesurer les résultats directs et l’impact à long terme des interventions</a:t>
            </a:r>
            <a:endParaRPr sz="2800">
              <a:solidFill>
                <a:schemeClr val="dk2"/>
              </a:solidFill>
            </a:endParaRPr>
          </a:p>
          <a:p>
            <a:pPr indent="-228600" lvl="0" marL="685800" rtl="0" algn="l">
              <a:lnSpc>
                <a:spcPct val="109285"/>
              </a:lnSpc>
              <a:spcBef>
                <a:spcPts val="120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Pour comprendre notre impact</a:t>
            </a:r>
            <a:endParaRPr sz="2800">
              <a:solidFill>
                <a:schemeClr val="dk2"/>
              </a:solidFill>
            </a:endParaRPr>
          </a:p>
          <a:p>
            <a:pPr indent="-228600" lvl="0" marL="685800" rtl="0" algn="l">
              <a:lnSpc>
                <a:spcPct val="109285"/>
              </a:lnSpc>
              <a:spcBef>
                <a:spcPts val="1200"/>
              </a:spcBef>
              <a:spcAft>
                <a:spcPts val="0"/>
              </a:spcAft>
              <a:buClr>
                <a:schemeClr val="dk2"/>
              </a:buClr>
              <a:buSzPts val="2600"/>
              <a:buChar char="•"/>
            </a:pPr>
            <a:r>
              <a:rPr b="0" i="0" lang="fr" sz="2800" cap="none" strike="noStrike">
                <a:solidFill>
                  <a:srgbClr val="506687"/>
                </a:solidFill>
                <a:latin typeface="Calibri"/>
                <a:ea typeface="Calibri"/>
                <a:cs typeface="Calibri"/>
                <a:sym typeface="Calibri"/>
              </a:rPr>
              <a:t>Pour savoir ce qui fonctionne et ce qui ne fonctionne pas</a:t>
            </a:r>
            <a:endParaRPr sz="2800">
              <a:solidFill>
                <a:schemeClr val="dk2"/>
              </a:solidFill>
            </a:endParaRPr>
          </a:p>
          <a:p>
            <a:pPr indent="-228600" lvl="0" marL="685800" rtl="0" algn="l">
              <a:lnSpc>
                <a:spcPct val="109285"/>
              </a:lnSpc>
              <a:spcBef>
                <a:spcPts val="1200"/>
              </a:spcBef>
              <a:spcAft>
                <a:spcPts val="600"/>
              </a:spcAft>
              <a:buClr>
                <a:schemeClr val="dk2"/>
              </a:buClr>
              <a:buSzPts val="2600"/>
              <a:buChar char="•"/>
            </a:pPr>
            <a:r>
              <a:rPr b="0" i="0" lang="fr" sz="2800" cap="none" strike="noStrike">
                <a:solidFill>
                  <a:srgbClr val="506687"/>
                </a:solidFill>
                <a:latin typeface="Calibri"/>
                <a:ea typeface="Calibri"/>
                <a:cs typeface="Calibri"/>
                <a:sym typeface="Calibri"/>
              </a:rPr>
              <a:t>Pour adapter nos projets et nos programmes en conséquence  </a:t>
            </a:r>
            <a:endParaRPr sz="2800">
              <a:solidFill>
                <a:schemeClr val="dk2"/>
              </a:solidFill>
            </a:endParaRPr>
          </a:p>
        </p:txBody>
      </p:sp>
      <p:sp>
        <p:nvSpPr>
          <p:cNvPr id="1878" name="Google Shape;1878;p2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p233"/>
          <p:cNvSpPr txBox="1"/>
          <p:nvPr>
            <p:ph type="title"/>
          </p:nvPr>
        </p:nvSpPr>
        <p:spPr>
          <a:xfrm>
            <a:off x="457200" y="68580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b="1" i="0" lang="fr" sz="4400" cap="none" strike="noStrike">
                <a:solidFill>
                  <a:srgbClr val="506687"/>
                </a:solidFill>
                <a:latin typeface="Calibri"/>
                <a:ea typeface="Calibri"/>
                <a:cs typeface="Calibri"/>
                <a:sym typeface="Calibri"/>
              </a:rPr>
              <a:t>Quoi</a:t>
            </a:r>
            <a:endParaRPr/>
          </a:p>
        </p:txBody>
      </p:sp>
      <p:sp>
        <p:nvSpPr>
          <p:cNvPr id="1884" name="Google Shape;1884;p2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885" name="Google Shape;1885;p233"/>
          <p:cNvSpPr/>
          <p:nvPr/>
        </p:nvSpPr>
        <p:spPr>
          <a:xfrm>
            <a:off x="2034283" y="1918984"/>
            <a:ext cx="2575817"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Pourquoi</a:t>
            </a:r>
            <a:endParaRPr b="1" i="0" sz="4800" u="none" cap="none" strike="noStrike">
              <a:solidFill>
                <a:schemeClr val="dk2"/>
              </a:solidFill>
              <a:latin typeface="Calibri"/>
              <a:ea typeface="Calibri"/>
              <a:cs typeface="Calibri"/>
              <a:sym typeface="Calibri"/>
            </a:endParaRPr>
          </a:p>
        </p:txBody>
      </p:sp>
      <p:sp>
        <p:nvSpPr>
          <p:cNvPr id="1886" name="Google Shape;1886;p233"/>
          <p:cNvSpPr/>
          <p:nvPr/>
        </p:nvSpPr>
        <p:spPr>
          <a:xfrm>
            <a:off x="4627562" y="1918984"/>
            <a:ext cx="2667089" cy="12083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lt1"/>
                </a:solidFill>
                <a:latin typeface="Calibri"/>
                <a:ea typeface="Calibri"/>
                <a:cs typeface="Calibri"/>
                <a:sym typeface="Calibri"/>
              </a:rPr>
              <a:t>Quoi</a:t>
            </a:r>
            <a:endParaRPr b="1" i="0" sz="4800" u="none" cap="none" strike="noStrike">
              <a:solidFill>
                <a:schemeClr val="lt1"/>
              </a:solidFill>
              <a:latin typeface="Calibri"/>
              <a:ea typeface="Calibri"/>
              <a:cs typeface="Calibri"/>
              <a:sym typeface="Calibri"/>
            </a:endParaRPr>
          </a:p>
        </p:txBody>
      </p:sp>
      <p:sp>
        <p:nvSpPr>
          <p:cNvPr id="1887" name="Google Shape;1887;p233"/>
          <p:cNvSpPr/>
          <p:nvPr/>
        </p:nvSpPr>
        <p:spPr>
          <a:xfrm>
            <a:off x="2034283" y="3127375"/>
            <a:ext cx="2575817"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Quand</a:t>
            </a:r>
            <a:endParaRPr b="1" i="0" sz="4800" u="none" cap="none" strike="noStrike">
              <a:solidFill>
                <a:srgbClr val="333333"/>
              </a:solidFill>
              <a:latin typeface="Calibri"/>
              <a:ea typeface="Calibri"/>
              <a:cs typeface="Calibri"/>
              <a:sym typeface="Calibri"/>
            </a:endParaRPr>
          </a:p>
        </p:txBody>
      </p:sp>
      <p:sp>
        <p:nvSpPr>
          <p:cNvPr id="1888" name="Google Shape;1888;p233"/>
          <p:cNvSpPr/>
          <p:nvPr/>
        </p:nvSpPr>
        <p:spPr>
          <a:xfrm>
            <a:off x="4610100" y="3127375"/>
            <a:ext cx="2684552"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Comment</a:t>
            </a:r>
            <a:endParaRPr b="1" i="0" sz="4800" u="none" cap="none" strike="noStrike">
              <a:solidFill>
                <a:srgbClr val="333333"/>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3" name="Shape 1893"/>
        <p:cNvGrpSpPr/>
        <p:nvPr/>
      </p:nvGrpSpPr>
      <p:grpSpPr>
        <a:xfrm>
          <a:off x="0" y="0"/>
          <a:ext cx="0" cy="0"/>
          <a:chOff x="0" y="0"/>
          <a:chExt cx="0" cy="0"/>
        </a:xfrm>
      </p:grpSpPr>
      <p:sp>
        <p:nvSpPr>
          <p:cNvPr id="1894" name="Google Shape;1894;p234"/>
          <p:cNvSpPr txBox="1"/>
          <p:nvPr>
            <p:ph type="title"/>
          </p:nvPr>
        </p:nvSpPr>
        <p:spPr>
          <a:xfrm>
            <a:off x="6212203" y="989629"/>
            <a:ext cx="2655881" cy="9128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55A11"/>
              </a:buClr>
              <a:buSzPts val="4400"/>
              <a:buFont typeface="Calibri"/>
              <a:buNone/>
            </a:pPr>
            <a:r>
              <a:rPr b="1" i="0" lang="fr" sz="3800" cap="none" strike="noStrike">
                <a:solidFill>
                  <a:srgbClr val="506687"/>
                </a:solidFill>
                <a:latin typeface="Calibri"/>
                <a:ea typeface="Calibri"/>
                <a:cs typeface="Calibri"/>
                <a:sym typeface="Calibri"/>
              </a:rPr>
              <a:t>Que mesurons-nous ?</a:t>
            </a:r>
            <a:endParaRPr sz="3800"/>
          </a:p>
        </p:txBody>
      </p:sp>
      <p:sp>
        <p:nvSpPr>
          <p:cNvPr id="1895" name="Google Shape;1895;p234"/>
          <p:cNvSpPr txBox="1"/>
          <p:nvPr>
            <p:ph idx="1" type="body"/>
          </p:nvPr>
        </p:nvSpPr>
        <p:spPr>
          <a:xfrm>
            <a:off x="6371916" y="2586628"/>
            <a:ext cx="2496168" cy="33141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000"/>
              <a:buFont typeface="Arial"/>
              <a:buNone/>
            </a:pPr>
            <a:r>
              <a:rPr b="0" i="0" lang="fr" sz="2200" cap="none" strike="noStrike">
                <a:solidFill>
                  <a:srgbClr val="506687"/>
                </a:solidFill>
                <a:latin typeface="Calibri"/>
                <a:ea typeface="Calibri"/>
                <a:cs typeface="Calibri"/>
                <a:sym typeface="Calibri"/>
              </a:rPr>
              <a:t>L’impact et les résultats sont les changements qui surviennent dans une situation ou un contexte après la mise en œuvre des interventions. Il s’agit des </a:t>
            </a:r>
            <a:r>
              <a:rPr b="0" i="1" lang="fr" sz="2200" cap="none" strike="noStrike">
                <a:solidFill>
                  <a:srgbClr val="506687"/>
                </a:solidFill>
                <a:latin typeface="Calibri"/>
                <a:ea typeface="Calibri"/>
                <a:cs typeface="Calibri"/>
                <a:sym typeface="Calibri"/>
              </a:rPr>
              <a:t>résultats</a:t>
            </a:r>
            <a:r>
              <a:rPr b="0" i="0" lang="fr" sz="2200" cap="none" strike="noStrike">
                <a:solidFill>
                  <a:srgbClr val="506687"/>
                </a:solidFill>
                <a:latin typeface="Calibri"/>
                <a:ea typeface="Calibri"/>
                <a:cs typeface="Calibri"/>
                <a:sym typeface="Calibri"/>
              </a:rPr>
              <a:t> que nous mesurons</a:t>
            </a:r>
            <a:endParaRPr b="0" sz="2200">
              <a:solidFill>
                <a:schemeClr val="dk2"/>
              </a:solidFill>
            </a:endParaRPr>
          </a:p>
        </p:txBody>
      </p:sp>
      <p:sp>
        <p:nvSpPr>
          <p:cNvPr id="1896" name="Google Shape;1896;p234"/>
          <p:cNvSpPr/>
          <p:nvPr/>
        </p:nvSpPr>
        <p:spPr>
          <a:xfrm>
            <a:off x="768488" y="149899"/>
            <a:ext cx="2890898" cy="2305050"/>
          </a:xfrm>
          <a:prstGeom prst="ellipse">
            <a:avLst/>
          </a:prstGeom>
          <a:solidFill>
            <a:srgbClr val="E6EFF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506687"/>
                </a:solidFill>
                <a:latin typeface="Calibri"/>
                <a:ea typeface="Calibri"/>
                <a:cs typeface="Calibri"/>
                <a:sym typeface="Calibri"/>
              </a:rPr>
              <a:t>IMPACT</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506687"/>
                </a:solidFill>
                <a:latin typeface="Calibri"/>
                <a:ea typeface="Calibri"/>
                <a:cs typeface="Calibri"/>
                <a:sym typeface="Calibri"/>
              </a:rPr>
              <a:t>RÉSULTAT</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506687"/>
                </a:solidFill>
                <a:latin typeface="Calibri"/>
                <a:ea typeface="Calibri"/>
                <a:cs typeface="Calibri"/>
                <a:sym typeface="Calibri"/>
              </a:rPr>
              <a:t>(objectif)</a:t>
            </a:r>
            <a:endParaRPr b="1" i="0" sz="2800" u="none" cap="none" strike="noStrike">
              <a:solidFill>
                <a:schemeClr val="dk2"/>
              </a:solidFill>
              <a:latin typeface="Calibri"/>
              <a:ea typeface="Calibri"/>
              <a:cs typeface="Calibri"/>
              <a:sym typeface="Calibri"/>
            </a:endParaRPr>
          </a:p>
        </p:txBody>
      </p:sp>
      <p:sp>
        <p:nvSpPr>
          <p:cNvPr id="1897" name="Google Shape;1897;p234"/>
          <p:cNvSpPr/>
          <p:nvPr/>
        </p:nvSpPr>
        <p:spPr>
          <a:xfrm>
            <a:off x="793537" y="2321718"/>
            <a:ext cx="2720975" cy="2297113"/>
          </a:xfrm>
          <a:prstGeom prst="ellipse">
            <a:avLst/>
          </a:prstGeom>
          <a:solidFill>
            <a:srgbClr val="CDE0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506687"/>
                </a:solidFill>
                <a:latin typeface="Calibri"/>
                <a:ea typeface="Calibri"/>
                <a:cs typeface="Calibri"/>
                <a:sym typeface="Calibri"/>
              </a:rPr>
              <a:t>RÉSULTAT</a:t>
            </a:r>
            <a:endParaRPr b="0" i="0" sz="1400" u="none" cap="none" strike="noStrike">
              <a:solidFill>
                <a:srgbClr val="000000"/>
              </a:solidFill>
              <a:latin typeface="Arial"/>
              <a:ea typeface="Arial"/>
              <a:cs typeface="Arial"/>
              <a:sym typeface="Arial"/>
            </a:endParaRPr>
          </a:p>
        </p:txBody>
      </p:sp>
      <p:sp>
        <p:nvSpPr>
          <p:cNvPr id="1898" name="Google Shape;1898;p234"/>
          <p:cNvSpPr/>
          <p:nvPr/>
        </p:nvSpPr>
        <p:spPr>
          <a:xfrm>
            <a:off x="703395" y="4382959"/>
            <a:ext cx="2737240" cy="2156921"/>
          </a:xfrm>
          <a:prstGeom prst="ellipse">
            <a:avLst/>
          </a:prstGeom>
          <a:solidFill>
            <a:schemeClr val="accen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000000"/>
                </a:solidFill>
                <a:latin typeface="Calibri"/>
                <a:ea typeface="Calibri"/>
                <a:cs typeface="Calibri"/>
                <a:sym typeface="Calibri"/>
              </a:rPr>
              <a:t>INTRANT</a:t>
            </a:r>
            <a:endParaRPr b="0" i="0" sz="1400" u="none" cap="none" strike="noStrike">
              <a:solidFill>
                <a:schemeClr val="dk1"/>
              </a:solidFill>
              <a:latin typeface="Arial"/>
              <a:ea typeface="Arial"/>
              <a:cs typeface="Arial"/>
              <a:sym typeface="Arial"/>
            </a:endParaRPr>
          </a:p>
        </p:txBody>
      </p:sp>
      <p:sp>
        <p:nvSpPr>
          <p:cNvPr id="1899" name="Google Shape;1899;p234"/>
          <p:cNvSpPr txBox="1"/>
          <p:nvPr/>
        </p:nvSpPr>
        <p:spPr>
          <a:xfrm>
            <a:off x="3764329" y="900517"/>
            <a:ext cx="2219262"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fr" sz="2000" u="none" cap="none" strike="noStrike">
                <a:solidFill>
                  <a:srgbClr val="000000"/>
                </a:solidFill>
                <a:latin typeface="Arial"/>
                <a:ea typeface="Arial"/>
                <a:cs typeface="Arial"/>
                <a:sym typeface="Arial"/>
              </a:rPr>
              <a:t>Conséquences sanitaires limitées de la violence sexuelle </a:t>
            </a:r>
            <a:endParaRPr b="0" i="0" sz="2000" u="none" cap="none" strike="noStrike">
              <a:solidFill>
                <a:schemeClr val="dk1"/>
              </a:solidFill>
              <a:latin typeface="Arial"/>
              <a:ea typeface="Arial"/>
              <a:cs typeface="Arial"/>
              <a:sym typeface="Arial"/>
            </a:endParaRPr>
          </a:p>
        </p:txBody>
      </p:sp>
      <p:sp>
        <p:nvSpPr>
          <p:cNvPr id="1900" name="Google Shape;1900;p234"/>
          <p:cNvSpPr/>
          <p:nvPr/>
        </p:nvSpPr>
        <p:spPr>
          <a:xfrm rot="5400000">
            <a:off x="1583689" y="4490051"/>
            <a:ext cx="894170" cy="296863"/>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01" name="Google Shape;1901;p234"/>
          <p:cNvSpPr txBox="1"/>
          <p:nvPr/>
        </p:nvSpPr>
        <p:spPr>
          <a:xfrm>
            <a:off x="206984" y="2179921"/>
            <a:ext cx="804851" cy="563978"/>
          </a:xfrm>
          <a:prstGeom prst="rect">
            <a:avLst/>
          </a:pr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1" i="0" lang="fr" sz="2200" u="none" cap="none" strike="noStrike">
                <a:solidFill>
                  <a:schemeClr val="accent1"/>
                </a:solidFill>
                <a:latin typeface="Arial"/>
                <a:ea typeface="Arial"/>
                <a:cs typeface="Arial"/>
                <a:sym typeface="Arial"/>
              </a:rPr>
              <a:t>Plan</a:t>
            </a:r>
            <a:endParaRPr b="1" i="0" sz="2200" u="none" cap="none" strike="noStrike">
              <a:solidFill>
                <a:schemeClr val="accent1"/>
              </a:solidFill>
              <a:latin typeface="Arial"/>
              <a:ea typeface="Arial"/>
              <a:cs typeface="Arial"/>
              <a:sym typeface="Arial"/>
            </a:endParaRPr>
          </a:p>
        </p:txBody>
      </p:sp>
      <p:sp>
        <p:nvSpPr>
          <p:cNvPr id="1902" name="Google Shape;1902;p234"/>
          <p:cNvSpPr txBox="1"/>
          <p:nvPr/>
        </p:nvSpPr>
        <p:spPr>
          <a:xfrm>
            <a:off x="3602386" y="2494228"/>
            <a:ext cx="2381205" cy="569251"/>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70C0"/>
              </a:buClr>
              <a:buSzPts val="1800"/>
              <a:buFont typeface="Arial"/>
              <a:buNone/>
            </a:pPr>
            <a:r>
              <a:rPr b="1" i="0" lang="fr" sz="2200" u="none" cap="none" strike="noStrike">
                <a:solidFill>
                  <a:srgbClr val="B85231"/>
                </a:solidFill>
                <a:latin typeface="Calibri"/>
                <a:ea typeface="Calibri"/>
                <a:cs typeface="Calibri"/>
                <a:sym typeface="Calibri"/>
              </a:rPr>
              <a:t>Suivi et évaluation</a:t>
            </a:r>
            <a:endParaRPr b="1" i="0" sz="2200" u="none" cap="none" strike="noStrike">
              <a:solidFill>
                <a:schemeClr val="accent1"/>
              </a:solidFill>
              <a:latin typeface="Calibri"/>
              <a:ea typeface="Calibri"/>
              <a:cs typeface="Calibri"/>
              <a:sym typeface="Calibri"/>
            </a:endParaRPr>
          </a:p>
        </p:txBody>
      </p:sp>
      <p:sp>
        <p:nvSpPr>
          <p:cNvPr id="1903" name="Google Shape;1903;p234"/>
          <p:cNvSpPr/>
          <p:nvPr/>
        </p:nvSpPr>
        <p:spPr>
          <a:xfrm rot="-5400000">
            <a:off x="1949722" y="4509934"/>
            <a:ext cx="847209" cy="25241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04" name="Google Shape;1904;p234"/>
          <p:cNvSpPr txBox="1"/>
          <p:nvPr/>
        </p:nvSpPr>
        <p:spPr>
          <a:xfrm>
            <a:off x="3515196" y="3794521"/>
            <a:ext cx="2573338" cy="6461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fr" sz="2000" u="none" cap="none" strike="noStrike">
                <a:solidFill>
                  <a:srgbClr val="000000"/>
                </a:solidFill>
                <a:latin typeface="Arial"/>
                <a:ea typeface="Arial"/>
                <a:cs typeface="Arial"/>
                <a:sym typeface="Arial"/>
              </a:rPr>
              <a:t>Disponibilité des soins cliniques pour les survivantes de VBG</a:t>
            </a:r>
            <a:endParaRPr b="0" i="0" sz="2000" u="none" cap="none" strike="noStrike">
              <a:solidFill>
                <a:schemeClr val="dk1"/>
              </a:solidFill>
              <a:latin typeface="Arial"/>
              <a:ea typeface="Arial"/>
              <a:cs typeface="Arial"/>
              <a:sym typeface="Arial"/>
            </a:endParaRPr>
          </a:p>
        </p:txBody>
      </p:sp>
      <p:sp>
        <p:nvSpPr>
          <p:cNvPr id="1905" name="Google Shape;1905;p234"/>
          <p:cNvSpPr txBox="1"/>
          <p:nvPr/>
        </p:nvSpPr>
        <p:spPr>
          <a:xfrm>
            <a:off x="3567310" y="5453704"/>
            <a:ext cx="2198687"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fr" sz="2000" u="none" cap="none" strike="noStrike">
                <a:solidFill>
                  <a:srgbClr val="000000"/>
                </a:solidFill>
                <a:latin typeface="Arial"/>
                <a:ea typeface="Arial"/>
                <a:cs typeface="Arial"/>
                <a:sym typeface="Arial"/>
              </a:rPr>
              <a:t>Sessions de formation</a:t>
            </a:r>
            <a:endParaRPr b="0" i="0" sz="2000" u="none" cap="none" strike="noStrike">
              <a:solidFill>
                <a:schemeClr val="dk1"/>
              </a:solidFill>
              <a:latin typeface="Arial"/>
              <a:ea typeface="Arial"/>
              <a:cs typeface="Arial"/>
              <a:sym typeface="Arial"/>
            </a:endParaRPr>
          </a:p>
        </p:txBody>
      </p:sp>
      <p:sp>
        <p:nvSpPr>
          <p:cNvPr id="1906" name="Google Shape;1906;p234"/>
          <p:cNvSpPr/>
          <p:nvPr/>
        </p:nvSpPr>
        <p:spPr>
          <a:xfrm rot="-5400000">
            <a:off x="1943502" y="2409824"/>
            <a:ext cx="847209" cy="25241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07" name="Google Shape;1907;p234"/>
          <p:cNvSpPr/>
          <p:nvPr/>
        </p:nvSpPr>
        <p:spPr>
          <a:xfrm rot="5400000">
            <a:off x="1505261" y="2438197"/>
            <a:ext cx="894170" cy="296863"/>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cxnSp>
        <p:nvCxnSpPr>
          <p:cNvPr id="1908" name="Google Shape;1908;p234"/>
          <p:cNvCxnSpPr/>
          <p:nvPr/>
        </p:nvCxnSpPr>
        <p:spPr>
          <a:xfrm>
            <a:off x="6088534" y="627833"/>
            <a:ext cx="38585" cy="5711869"/>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3333"/>
              </a:srgbClr>
            </a:outerShdw>
          </a:effectLst>
        </p:spPr>
      </p:cxnSp>
      <p:sp>
        <p:nvSpPr>
          <p:cNvPr id="1909" name="Google Shape;1909;p2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3" name="Shape 1913"/>
        <p:cNvGrpSpPr/>
        <p:nvPr/>
      </p:nvGrpSpPr>
      <p:grpSpPr>
        <a:xfrm>
          <a:off x="0" y="0"/>
          <a:ext cx="0" cy="0"/>
          <a:chOff x="0" y="0"/>
          <a:chExt cx="0" cy="0"/>
        </a:xfrm>
      </p:grpSpPr>
      <p:sp>
        <p:nvSpPr>
          <p:cNvPr id="1914" name="Google Shape;1914;p235"/>
          <p:cNvSpPr txBox="1"/>
          <p:nvPr>
            <p:ph type="title"/>
          </p:nvPr>
        </p:nvSpPr>
        <p:spPr>
          <a:xfrm>
            <a:off x="0" y="68580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b="1" i="0" lang="fr" sz="4400" cap="none" strike="noStrike">
                <a:solidFill>
                  <a:srgbClr val="506687"/>
                </a:solidFill>
                <a:latin typeface="Calibri"/>
                <a:ea typeface="Calibri"/>
                <a:cs typeface="Calibri"/>
                <a:sym typeface="Calibri"/>
              </a:rPr>
              <a:t>Quand</a:t>
            </a:r>
            <a:endParaRPr/>
          </a:p>
        </p:txBody>
      </p:sp>
      <p:sp>
        <p:nvSpPr>
          <p:cNvPr id="1915" name="Google Shape;1915;p2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916" name="Google Shape;1916;p235"/>
          <p:cNvSpPr/>
          <p:nvPr/>
        </p:nvSpPr>
        <p:spPr>
          <a:xfrm>
            <a:off x="2034283" y="1918984"/>
            <a:ext cx="2575817"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Pourquoi</a:t>
            </a:r>
            <a:endParaRPr b="1" i="0" sz="4800" u="none" cap="none" strike="noStrike">
              <a:solidFill>
                <a:schemeClr val="dk2"/>
              </a:solidFill>
              <a:latin typeface="Calibri"/>
              <a:ea typeface="Calibri"/>
              <a:cs typeface="Calibri"/>
              <a:sym typeface="Calibri"/>
            </a:endParaRPr>
          </a:p>
        </p:txBody>
      </p:sp>
      <p:sp>
        <p:nvSpPr>
          <p:cNvPr id="1917" name="Google Shape;1917;p235"/>
          <p:cNvSpPr/>
          <p:nvPr/>
        </p:nvSpPr>
        <p:spPr>
          <a:xfrm>
            <a:off x="4627562" y="19189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Quoi</a:t>
            </a:r>
            <a:endParaRPr b="1" i="0" sz="4800" u="none" cap="none" strike="noStrike">
              <a:solidFill>
                <a:schemeClr val="dk2"/>
              </a:solidFill>
              <a:latin typeface="Calibri"/>
              <a:ea typeface="Calibri"/>
              <a:cs typeface="Calibri"/>
              <a:sym typeface="Calibri"/>
            </a:endParaRPr>
          </a:p>
        </p:txBody>
      </p:sp>
      <p:sp>
        <p:nvSpPr>
          <p:cNvPr id="1918" name="Google Shape;1918;p235"/>
          <p:cNvSpPr/>
          <p:nvPr/>
        </p:nvSpPr>
        <p:spPr>
          <a:xfrm>
            <a:off x="2034283" y="3127375"/>
            <a:ext cx="2575817" cy="1329326"/>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lt1"/>
                </a:solidFill>
                <a:latin typeface="Calibri"/>
                <a:ea typeface="Calibri"/>
                <a:cs typeface="Calibri"/>
                <a:sym typeface="Calibri"/>
              </a:rPr>
              <a:t>Quand</a:t>
            </a:r>
            <a:endParaRPr b="1" i="0" sz="4800" u="none" cap="none" strike="noStrike">
              <a:solidFill>
                <a:schemeClr val="lt1"/>
              </a:solidFill>
              <a:latin typeface="Calibri"/>
              <a:ea typeface="Calibri"/>
              <a:cs typeface="Calibri"/>
              <a:sym typeface="Calibri"/>
            </a:endParaRPr>
          </a:p>
        </p:txBody>
      </p:sp>
      <p:sp>
        <p:nvSpPr>
          <p:cNvPr id="1919" name="Google Shape;1919;p235"/>
          <p:cNvSpPr/>
          <p:nvPr/>
        </p:nvSpPr>
        <p:spPr>
          <a:xfrm>
            <a:off x="4610100" y="3127375"/>
            <a:ext cx="2684552"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rgbClr val="333333"/>
                </a:solidFill>
                <a:latin typeface="Calibri"/>
                <a:ea typeface="Calibri"/>
                <a:cs typeface="Calibri"/>
                <a:sym typeface="Calibri"/>
              </a:rPr>
              <a:t>Comment</a:t>
            </a:r>
            <a:endParaRPr b="1" i="0" sz="4800" u="none" cap="none" strike="noStrike">
              <a:solidFill>
                <a:srgbClr val="333333"/>
              </a:solidFill>
              <a:latin typeface="Calibri"/>
              <a:ea typeface="Calibri"/>
              <a:cs typeface="Calibri"/>
              <a:sym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236"/>
          <p:cNvSpPr txBox="1"/>
          <p:nvPr>
            <p:ph type="title"/>
          </p:nvPr>
        </p:nvSpPr>
        <p:spPr>
          <a:xfrm>
            <a:off x="201613" y="115888"/>
            <a:ext cx="8763000"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B85231"/>
                </a:solidFill>
                <a:latin typeface="Calibri"/>
                <a:ea typeface="Calibri"/>
                <a:cs typeface="Calibri"/>
                <a:sym typeface="Calibri"/>
              </a:rPr>
              <a:t>Approche du cycle de projet</a:t>
            </a:r>
            <a:endParaRPr>
              <a:solidFill>
                <a:schemeClr val="accent1"/>
              </a:solidFill>
            </a:endParaRPr>
          </a:p>
        </p:txBody>
      </p:sp>
      <p:sp>
        <p:nvSpPr>
          <p:cNvPr id="1926" name="Google Shape;1926;p236"/>
          <p:cNvSpPr txBox="1"/>
          <p:nvPr/>
        </p:nvSpPr>
        <p:spPr>
          <a:xfrm>
            <a:off x="588723" y="2196729"/>
            <a:ext cx="2680653" cy="217485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fr" sz="2200" u="sng" cap="none" strike="noStrike">
                <a:solidFill>
                  <a:srgbClr val="506687"/>
                </a:solidFill>
                <a:latin typeface="Calibri"/>
                <a:ea typeface="Calibri"/>
                <a:cs typeface="Calibri"/>
                <a:sym typeface="Calibri"/>
              </a:rPr>
              <a:t>Planifié pendant l’ensemble du projet</a:t>
            </a:r>
            <a:r>
              <a:rPr b="1" i="0" lang="fr" sz="2200" u="none" cap="none" strike="noStrike">
                <a:solidFill>
                  <a:srgbClr val="506687"/>
                </a:solidFill>
                <a:latin typeface="Calibri"/>
                <a:ea typeface="Calibri"/>
                <a:cs typeface="Calibri"/>
                <a:sym typeface="Calibri"/>
              </a:rPr>
              <a:t>, </a:t>
            </a:r>
            <a:r>
              <a:rPr b="0" i="0" lang="fr" sz="2200" u="none" cap="none" strike="noStrike">
                <a:solidFill>
                  <a:srgbClr val="506687"/>
                </a:solidFill>
                <a:latin typeface="Calibri"/>
                <a:ea typeface="Calibri"/>
                <a:cs typeface="Calibri"/>
                <a:sym typeface="Calibri"/>
              </a:rPr>
              <a:t>détermine si les objectifs sont atteints et dans quelle mesure</a:t>
            </a:r>
            <a:endParaRPr b="0" i="0" sz="2200" u="none" cap="none" strike="noStrike">
              <a:solidFill>
                <a:schemeClr val="dk2"/>
              </a:solidFill>
              <a:latin typeface="Calibri"/>
              <a:ea typeface="Calibri"/>
              <a:cs typeface="Calibri"/>
              <a:sym typeface="Calibri"/>
            </a:endParaRPr>
          </a:p>
          <a:p>
            <a:pPr indent="-228600" lvl="0" marL="342900" marR="0" rtl="0" algn="l">
              <a:lnSpc>
                <a:spcPct val="100000"/>
              </a:lnSpc>
              <a:spcBef>
                <a:spcPts val="400"/>
              </a:spcBef>
              <a:spcAft>
                <a:spcPts val="0"/>
              </a:spcAft>
              <a:buClr>
                <a:schemeClr val="dk2"/>
              </a:buClr>
              <a:buSzPts val="1800"/>
              <a:buFont typeface="Noto Sans Symbols"/>
              <a:buNone/>
            </a:pPr>
            <a:r>
              <a:t/>
            </a:r>
            <a:endParaRPr b="0" i="0" sz="2000" u="none" cap="none" strike="noStrike">
              <a:solidFill>
                <a:schemeClr val="dk1"/>
              </a:solidFill>
              <a:latin typeface="Calibri"/>
              <a:ea typeface="Calibri"/>
              <a:cs typeface="Calibri"/>
              <a:sym typeface="Calibri"/>
            </a:endParaRPr>
          </a:p>
        </p:txBody>
      </p:sp>
      <p:sp>
        <p:nvSpPr>
          <p:cNvPr id="1927" name="Google Shape;1927;p236"/>
          <p:cNvSpPr txBox="1"/>
          <p:nvPr/>
        </p:nvSpPr>
        <p:spPr>
          <a:xfrm>
            <a:off x="1933575" y="6523419"/>
            <a:ext cx="5813425" cy="1857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chemeClr val="dk2"/>
                </a:solidFill>
                <a:latin typeface="Calibri"/>
                <a:ea typeface="Calibri"/>
                <a:cs typeface="Calibri"/>
                <a:sym typeface="Calibri"/>
              </a:rPr>
              <a:t>(Manuel de terrain interorganisations sur la santé reproductive en situations de crise humanitaire de 2018) </a:t>
            </a:r>
            <a:endParaRPr b="0" i="0" sz="1000" u="none" cap="none" strike="noStrike">
              <a:solidFill>
                <a:schemeClr val="dk2"/>
              </a:solidFill>
              <a:latin typeface="Arial"/>
              <a:ea typeface="Arial"/>
              <a:cs typeface="Arial"/>
              <a:sym typeface="Arial"/>
            </a:endParaRPr>
          </a:p>
          <a:p>
            <a:pPr indent="-194310" lvl="0" marL="342900" marR="0" rtl="0" algn="l">
              <a:lnSpc>
                <a:spcPct val="100000"/>
              </a:lnSpc>
              <a:spcBef>
                <a:spcPts val="520"/>
              </a:spcBef>
              <a:spcAft>
                <a:spcPts val="0"/>
              </a:spcAft>
              <a:buClr>
                <a:schemeClr val="dk2"/>
              </a:buClr>
              <a:buSzPts val="2340"/>
              <a:buFont typeface="Noto Sans Symbols"/>
              <a:buNone/>
            </a:pPr>
            <a:r>
              <a:t/>
            </a:r>
            <a:endParaRPr b="0" i="0" sz="1000" u="none" cap="none" strike="noStrike">
              <a:solidFill>
                <a:schemeClr val="dk2"/>
              </a:solidFill>
              <a:latin typeface="Calibri"/>
              <a:ea typeface="Calibri"/>
              <a:cs typeface="Calibri"/>
              <a:sym typeface="Calibri"/>
            </a:endParaRPr>
          </a:p>
          <a:p>
            <a:pPr indent="-194310" lvl="0" marL="342900" marR="0" rtl="0" algn="l">
              <a:lnSpc>
                <a:spcPct val="100000"/>
              </a:lnSpc>
              <a:spcBef>
                <a:spcPts val="520"/>
              </a:spcBef>
              <a:spcAft>
                <a:spcPts val="0"/>
              </a:spcAft>
              <a:buClr>
                <a:schemeClr val="dk2"/>
              </a:buClr>
              <a:buSzPts val="2340"/>
              <a:buFont typeface="Noto Sans Symbols"/>
              <a:buNone/>
            </a:pPr>
            <a:r>
              <a:t/>
            </a:r>
            <a:endParaRPr b="0" i="0" sz="1000" u="none" cap="none" strike="noStrike">
              <a:solidFill>
                <a:schemeClr val="dk2"/>
              </a:solidFill>
              <a:latin typeface="Calibri"/>
              <a:ea typeface="Calibri"/>
              <a:cs typeface="Calibri"/>
              <a:sym typeface="Calibri"/>
            </a:endParaRPr>
          </a:p>
        </p:txBody>
      </p:sp>
      <p:sp>
        <p:nvSpPr>
          <p:cNvPr id="1928" name="Google Shape;1928;p2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1929" name="Google Shape;1929;p236"/>
          <p:cNvPicPr preferRelativeResize="0"/>
          <p:nvPr/>
        </p:nvPicPr>
        <p:blipFill rotWithShape="1">
          <a:blip r:embed="rId3">
            <a:alphaModFix/>
          </a:blip>
          <a:srcRect b="0" l="0" r="0" t="0"/>
          <a:stretch/>
        </p:blipFill>
        <p:spPr>
          <a:xfrm>
            <a:off x="3719030" y="2140034"/>
            <a:ext cx="5223357" cy="4121066"/>
          </a:xfrm>
          <a:prstGeom prst="rect">
            <a:avLst/>
          </a:prstGeom>
          <a:noFill/>
          <a:ln>
            <a:noFill/>
          </a:ln>
        </p:spPr>
      </p:pic>
      <p:grpSp>
        <p:nvGrpSpPr>
          <p:cNvPr descr="Periodic: identifies needs and gaps between current and desired situations. " id="1930" name="Google Shape;1930;p236"/>
          <p:cNvGrpSpPr/>
          <p:nvPr/>
        </p:nvGrpSpPr>
        <p:grpSpPr>
          <a:xfrm>
            <a:off x="3149600" y="979488"/>
            <a:ext cx="5592912" cy="1812381"/>
            <a:chOff x="2443432" y="1581673"/>
            <a:chExt cx="5592951" cy="1812070"/>
          </a:xfrm>
        </p:grpSpPr>
        <p:sp>
          <p:nvSpPr>
            <p:cNvPr id="1931" name="Google Shape;1931;p236"/>
            <p:cNvSpPr txBox="1"/>
            <p:nvPr/>
          </p:nvSpPr>
          <p:spPr>
            <a:xfrm>
              <a:off x="2443432" y="1581673"/>
              <a:ext cx="5592951" cy="99592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fr" sz="2200" u="sng" cap="none" strike="noStrike">
                  <a:solidFill>
                    <a:srgbClr val="506687"/>
                  </a:solidFill>
                  <a:latin typeface="Calibri"/>
                  <a:ea typeface="Calibri"/>
                  <a:cs typeface="Calibri"/>
                  <a:sym typeface="Calibri"/>
                </a:rPr>
                <a:t>Périodique</a:t>
              </a:r>
              <a:r>
                <a:rPr b="0" i="0" lang="fr" sz="2200" u="none" cap="none" strike="noStrike">
                  <a:solidFill>
                    <a:srgbClr val="506687"/>
                  </a:solidFill>
                  <a:latin typeface="Calibri"/>
                  <a:ea typeface="Calibri"/>
                  <a:cs typeface="Calibri"/>
                  <a:sym typeface="Calibri"/>
                </a:rPr>
                <a:t>, identifie les besoins et les lacunes entre les situations actuelles et souhaitées</a:t>
              </a:r>
              <a:endParaRPr b="0" i="0" sz="1400" u="none" cap="none" strike="noStrike">
                <a:solidFill>
                  <a:schemeClr val="dk2"/>
                </a:solidFill>
                <a:latin typeface="Arial"/>
                <a:ea typeface="Arial"/>
                <a:cs typeface="Arial"/>
                <a:sym typeface="Arial"/>
              </a:endParaRPr>
            </a:p>
          </p:txBody>
        </p:sp>
        <p:sp>
          <p:nvSpPr>
            <p:cNvPr id="1932" name="Google Shape;1932;p236"/>
            <p:cNvSpPr/>
            <p:nvPr/>
          </p:nvSpPr>
          <p:spPr>
            <a:xfrm flipH="1" rot="10800000">
              <a:off x="4950644" y="2536640"/>
              <a:ext cx="254525" cy="857103"/>
            </a:xfrm>
            <a:prstGeom prst="curvedLeftArrow">
              <a:avLst>
                <a:gd fmla="val 49998" name="adj1"/>
                <a:gd fmla="val 49998"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33" name="Google Shape;1933;p236"/>
          <p:cNvSpPr/>
          <p:nvPr/>
        </p:nvSpPr>
        <p:spPr>
          <a:xfrm flipH="1">
            <a:off x="3258975" y="3021560"/>
            <a:ext cx="1671789" cy="481975"/>
          </a:xfrm>
          <a:prstGeom prst="curvedDownArrow">
            <a:avLst>
              <a:gd fmla="val 25026" name="adj1"/>
              <a:gd fmla="val 50017"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4" name="Google Shape;1934;p236"/>
          <p:cNvSpPr txBox="1"/>
          <p:nvPr/>
        </p:nvSpPr>
        <p:spPr>
          <a:xfrm>
            <a:off x="1706162" y="4819650"/>
            <a:ext cx="2388707" cy="144145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fr" sz="2200" u="none" cap="none" strike="noStrike">
                <a:solidFill>
                  <a:srgbClr val="506687"/>
                </a:solidFill>
                <a:latin typeface="Calibri"/>
                <a:ea typeface="Calibri"/>
                <a:cs typeface="Calibri"/>
                <a:sym typeface="Calibri"/>
              </a:rPr>
              <a:t>Collecte &amp; analyse systématique et </a:t>
            </a:r>
            <a:r>
              <a:rPr b="1" i="0" lang="fr" sz="2200" u="sng" cap="none" strike="noStrike">
                <a:solidFill>
                  <a:srgbClr val="506687"/>
                </a:solidFill>
                <a:latin typeface="Calibri"/>
                <a:ea typeface="Calibri"/>
                <a:cs typeface="Calibri"/>
                <a:sym typeface="Calibri"/>
              </a:rPr>
              <a:t>constante</a:t>
            </a:r>
            <a:r>
              <a:rPr b="1" i="0" lang="fr" sz="2200" u="none" cap="none" strike="noStrike">
                <a:solidFill>
                  <a:srgbClr val="506687"/>
                </a:solidFill>
                <a:latin typeface="Calibri"/>
                <a:ea typeface="Calibri"/>
                <a:cs typeface="Calibri"/>
                <a:sym typeface="Calibri"/>
              </a:rPr>
              <a:t> des données </a:t>
            </a:r>
            <a:endParaRPr b="0" i="0" sz="2000" u="none" cap="none" strike="noStrike">
              <a:solidFill>
                <a:schemeClr val="dk1"/>
              </a:solidFill>
              <a:latin typeface="Calibri"/>
              <a:ea typeface="Calibri"/>
              <a:cs typeface="Calibri"/>
              <a:sym typeface="Calibri"/>
            </a:endParaRPr>
          </a:p>
        </p:txBody>
      </p:sp>
      <p:sp>
        <p:nvSpPr>
          <p:cNvPr id="1935" name="Google Shape;1935;p236"/>
          <p:cNvSpPr/>
          <p:nvPr/>
        </p:nvSpPr>
        <p:spPr>
          <a:xfrm flipH="1">
            <a:off x="4278091" y="5527967"/>
            <a:ext cx="1102290" cy="223294"/>
          </a:xfrm>
          <a:prstGeom prst="curvedDownArrow">
            <a:avLst>
              <a:gd fmla="val 25005" name="adj1"/>
              <a:gd fmla="val 49999"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0"/>
                                        </p:tgtEl>
                                        <p:attrNameLst>
                                          <p:attrName>style.visibility</p:attrName>
                                        </p:attrNameLst>
                                      </p:cBhvr>
                                      <p:to>
                                        <p:strVal val="visible"/>
                                      </p:to>
                                    </p:set>
                                    <p:animEffect filter="fade" transition="in">
                                      <p:cBhvr>
                                        <p:cTn dur="500"/>
                                        <p:tgtEl>
                                          <p:spTgt spid="1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6"/>
                                        </p:tgtEl>
                                        <p:attrNameLst>
                                          <p:attrName>style.visibility</p:attrName>
                                        </p:attrNameLst>
                                      </p:cBhvr>
                                      <p:to>
                                        <p:strVal val="visible"/>
                                      </p:to>
                                    </p:set>
                                    <p:animEffect filter="fade" transition="in">
                                      <p:cBhvr>
                                        <p:cTn dur="500"/>
                                        <p:tgtEl>
                                          <p:spTgt spid="1926"/>
                                        </p:tgtEl>
                                      </p:cBhvr>
                                    </p:animEffect>
                                  </p:childTnLst>
                                </p:cTn>
                              </p:par>
                              <p:par>
                                <p:cTn fill="hold" nodeType="withEffect" presetClass="entr" presetID="10" presetSubtype="0">
                                  <p:stCondLst>
                                    <p:cond delay="0"/>
                                  </p:stCondLst>
                                  <p:childTnLst>
                                    <p:set>
                                      <p:cBhvr>
                                        <p:cTn dur="1" fill="hold">
                                          <p:stCondLst>
                                            <p:cond delay="0"/>
                                          </p:stCondLst>
                                        </p:cTn>
                                        <p:tgtEl>
                                          <p:spTgt spid="1933"/>
                                        </p:tgtEl>
                                        <p:attrNameLst>
                                          <p:attrName>style.visibility</p:attrName>
                                        </p:attrNameLst>
                                      </p:cBhvr>
                                      <p:to>
                                        <p:strVal val="visible"/>
                                      </p:to>
                                    </p:set>
                                    <p:animEffect filter="fade" transition="in">
                                      <p:cBhvr>
                                        <p:cTn dur="500"/>
                                        <p:tgtEl>
                                          <p:spTgt spid="1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237"/>
          <p:cNvSpPr txBox="1"/>
          <p:nvPr>
            <p:ph type="title"/>
          </p:nvPr>
        </p:nvSpPr>
        <p:spPr>
          <a:xfrm>
            <a:off x="457200" y="6976521"/>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b="1" i="0" lang="fr" sz="4400" cap="none" strike="noStrike">
                <a:solidFill>
                  <a:srgbClr val="506687"/>
                </a:solidFill>
                <a:latin typeface="Calibri"/>
                <a:ea typeface="Calibri"/>
                <a:cs typeface="Calibri"/>
                <a:sym typeface="Calibri"/>
              </a:rPr>
              <a:t>Comment</a:t>
            </a:r>
            <a:endParaRPr/>
          </a:p>
        </p:txBody>
      </p:sp>
      <p:sp>
        <p:nvSpPr>
          <p:cNvPr id="1941" name="Google Shape;1941;p2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942" name="Google Shape;1942;p237"/>
          <p:cNvSpPr/>
          <p:nvPr/>
        </p:nvSpPr>
        <p:spPr>
          <a:xfrm>
            <a:off x="2034283" y="1918984"/>
            <a:ext cx="2575817"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Pourquoi</a:t>
            </a:r>
            <a:endParaRPr b="1" i="0" sz="4800" u="none" cap="none" strike="noStrike">
              <a:solidFill>
                <a:schemeClr val="dk2"/>
              </a:solidFill>
              <a:latin typeface="Calibri"/>
              <a:ea typeface="Calibri"/>
              <a:cs typeface="Calibri"/>
              <a:sym typeface="Calibri"/>
            </a:endParaRPr>
          </a:p>
        </p:txBody>
      </p:sp>
      <p:sp>
        <p:nvSpPr>
          <p:cNvPr id="1943" name="Google Shape;1943;p237"/>
          <p:cNvSpPr/>
          <p:nvPr/>
        </p:nvSpPr>
        <p:spPr>
          <a:xfrm>
            <a:off x="4627562" y="19189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Quoi</a:t>
            </a:r>
            <a:endParaRPr b="1" i="0" sz="4800" u="none" cap="none" strike="noStrike">
              <a:solidFill>
                <a:schemeClr val="dk2"/>
              </a:solidFill>
              <a:latin typeface="Calibri"/>
              <a:ea typeface="Calibri"/>
              <a:cs typeface="Calibri"/>
              <a:sym typeface="Calibri"/>
            </a:endParaRPr>
          </a:p>
        </p:txBody>
      </p:sp>
      <p:sp>
        <p:nvSpPr>
          <p:cNvPr id="1944" name="Google Shape;1944;p237"/>
          <p:cNvSpPr/>
          <p:nvPr/>
        </p:nvSpPr>
        <p:spPr>
          <a:xfrm>
            <a:off x="2034283" y="3127375"/>
            <a:ext cx="2575817"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dk2"/>
                </a:solidFill>
                <a:latin typeface="Calibri"/>
                <a:ea typeface="Calibri"/>
                <a:cs typeface="Calibri"/>
                <a:sym typeface="Calibri"/>
              </a:rPr>
              <a:t>Quand</a:t>
            </a:r>
            <a:endParaRPr b="1" i="0" sz="4800" u="none" cap="none" strike="noStrike">
              <a:solidFill>
                <a:schemeClr val="dk2"/>
              </a:solidFill>
              <a:latin typeface="Calibri"/>
              <a:ea typeface="Calibri"/>
              <a:cs typeface="Calibri"/>
              <a:sym typeface="Calibri"/>
            </a:endParaRPr>
          </a:p>
        </p:txBody>
      </p:sp>
      <p:sp>
        <p:nvSpPr>
          <p:cNvPr id="1945" name="Google Shape;1945;p237"/>
          <p:cNvSpPr/>
          <p:nvPr/>
        </p:nvSpPr>
        <p:spPr>
          <a:xfrm>
            <a:off x="4610100" y="3127375"/>
            <a:ext cx="2684552" cy="1329326"/>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fr" sz="4800" u="none" cap="none" strike="noStrike">
                <a:solidFill>
                  <a:schemeClr val="lt1"/>
                </a:solidFill>
                <a:latin typeface="Calibri"/>
                <a:ea typeface="Calibri"/>
                <a:cs typeface="Calibri"/>
                <a:sym typeface="Calibri"/>
              </a:rPr>
              <a:t>Comment</a:t>
            </a:r>
            <a:endParaRPr b="1" i="0" sz="4800" u="none" cap="none" strike="noStrike">
              <a:solidFill>
                <a:schemeClr val="lt1"/>
              </a:solidFill>
              <a:latin typeface="Calibri"/>
              <a:ea typeface="Calibri"/>
              <a:cs typeface="Calibri"/>
              <a:sym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0" name="Shape 1950"/>
        <p:cNvGrpSpPr/>
        <p:nvPr/>
      </p:nvGrpSpPr>
      <p:grpSpPr>
        <a:xfrm>
          <a:off x="0" y="0"/>
          <a:ext cx="0" cy="0"/>
          <a:chOff x="0" y="0"/>
          <a:chExt cx="0" cy="0"/>
        </a:xfrm>
      </p:grpSpPr>
      <p:sp>
        <p:nvSpPr>
          <p:cNvPr id="1951" name="Google Shape;1951;p238"/>
          <p:cNvSpPr txBox="1"/>
          <p:nvPr>
            <p:ph type="title"/>
          </p:nvPr>
        </p:nvSpPr>
        <p:spPr>
          <a:xfrm>
            <a:off x="713984" y="236537"/>
            <a:ext cx="3210316" cy="72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Font typeface="Calibri"/>
              <a:buNone/>
            </a:pPr>
            <a:r>
              <a:rPr b="1" i="0" lang="fr" cap="none" strike="noStrike">
                <a:solidFill>
                  <a:srgbClr val="506687"/>
                </a:solidFill>
                <a:latin typeface="Calibri"/>
                <a:ea typeface="Calibri"/>
                <a:cs typeface="Calibri"/>
                <a:sym typeface="Calibri"/>
              </a:rPr>
              <a:t>Indicateurs</a:t>
            </a:r>
            <a:endParaRPr/>
          </a:p>
        </p:txBody>
      </p:sp>
      <p:sp>
        <p:nvSpPr>
          <p:cNvPr id="1952" name="Google Shape;1952;p238"/>
          <p:cNvSpPr txBox="1"/>
          <p:nvPr>
            <p:ph idx="1" type="body"/>
          </p:nvPr>
        </p:nvSpPr>
        <p:spPr>
          <a:xfrm>
            <a:off x="713984" y="909637"/>
            <a:ext cx="4296428" cy="5761037"/>
          </a:xfrm>
          <a:prstGeom prst="rect">
            <a:avLst/>
          </a:prstGeom>
          <a:noFill/>
          <a:ln>
            <a:noFill/>
          </a:ln>
        </p:spPr>
        <p:txBody>
          <a:bodyPr anchorCtr="0" anchor="t" bIns="45700" lIns="91425" spcFirstLastPara="1" rIns="91425" wrap="square" tIns="45700">
            <a:noAutofit/>
          </a:bodyPr>
          <a:lstStyle/>
          <a:p>
            <a:pPr indent="-342900" lvl="1" marL="342900" rtl="0" algn="l">
              <a:lnSpc>
                <a:spcPct val="90000"/>
              </a:lnSpc>
              <a:spcBef>
                <a:spcPts val="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Un </a:t>
            </a:r>
            <a:r>
              <a:rPr b="1" i="0" lang="fr" sz="2000" cap="none" strike="noStrike">
                <a:solidFill>
                  <a:srgbClr val="506687"/>
                </a:solidFill>
                <a:latin typeface="Calibri"/>
                <a:ea typeface="Calibri"/>
                <a:cs typeface="Calibri"/>
                <a:sym typeface="Calibri"/>
              </a:rPr>
              <a:t>indicateur</a:t>
            </a:r>
            <a:r>
              <a:rPr b="0" i="0" lang="fr" sz="2000" cap="none" strike="noStrike">
                <a:solidFill>
                  <a:srgbClr val="506687"/>
                </a:solidFill>
                <a:latin typeface="Calibri"/>
                <a:ea typeface="Calibri"/>
                <a:cs typeface="Calibri"/>
                <a:sym typeface="Calibri"/>
              </a:rPr>
              <a:t> est une variable qui peut faire l'objet d'un suivi au fil du temps pour mesurer les progrès accomplis pour atteindre les objectifs.</a:t>
            </a:r>
            <a:endParaRPr sz="2000">
              <a:solidFill>
                <a:schemeClr val="dk2"/>
              </a:solidFill>
            </a:endParaRPr>
          </a:p>
          <a:p>
            <a:pPr indent="-342900" lvl="1" marL="342900" rtl="0" algn="l">
              <a:lnSpc>
                <a:spcPct val="90000"/>
              </a:lnSpc>
              <a:spcBef>
                <a:spcPts val="180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Les indicateurs doivent être </a:t>
            </a:r>
            <a:br>
              <a:rPr lang="fr" sz="2000"/>
            </a:br>
            <a:r>
              <a:rPr b="1" i="0" lang="fr" sz="2000" cap="none" strike="noStrike">
                <a:solidFill>
                  <a:srgbClr val="B85231"/>
                </a:solidFill>
                <a:latin typeface="Calibri"/>
                <a:ea typeface="Calibri"/>
                <a:cs typeface="Calibri"/>
                <a:sym typeface="Calibri"/>
              </a:rPr>
              <a:t>S</a:t>
            </a:r>
            <a:r>
              <a:rPr b="0" i="0" lang="fr" sz="2000" cap="none" strike="noStrike">
                <a:solidFill>
                  <a:srgbClr val="506687"/>
                </a:solidFill>
                <a:latin typeface="Calibri"/>
                <a:ea typeface="Calibri"/>
                <a:cs typeface="Calibri"/>
                <a:sym typeface="Calibri"/>
              </a:rPr>
              <a:t> pécifiques</a:t>
            </a:r>
            <a:br>
              <a:rPr lang="fr" sz="2000"/>
            </a:br>
            <a:r>
              <a:rPr b="1" i="0" lang="fr" sz="2000" cap="none" strike="noStrike">
                <a:solidFill>
                  <a:srgbClr val="B85231"/>
                </a:solidFill>
                <a:latin typeface="Calibri"/>
                <a:ea typeface="Calibri"/>
                <a:cs typeface="Calibri"/>
                <a:sym typeface="Calibri"/>
              </a:rPr>
              <a:t>M</a:t>
            </a:r>
            <a:r>
              <a:rPr b="0" i="0" lang="fr" sz="2000" cap="none" strike="noStrike">
                <a:solidFill>
                  <a:srgbClr val="506687"/>
                </a:solidFill>
                <a:latin typeface="Calibri"/>
                <a:ea typeface="Calibri"/>
                <a:cs typeface="Calibri"/>
                <a:sym typeface="Calibri"/>
              </a:rPr>
              <a:t> esurables</a:t>
            </a:r>
            <a:br>
              <a:rPr lang="fr" sz="2000"/>
            </a:br>
            <a:r>
              <a:rPr b="1" i="0" lang="fr" sz="2000" cap="none" strike="noStrike">
                <a:solidFill>
                  <a:srgbClr val="B85231"/>
                </a:solidFill>
                <a:latin typeface="Calibri"/>
                <a:ea typeface="Calibri"/>
                <a:cs typeface="Calibri"/>
                <a:sym typeface="Calibri"/>
              </a:rPr>
              <a:t>A</a:t>
            </a:r>
            <a:r>
              <a:rPr b="0" i="0" lang="fr" sz="2000" cap="none" strike="noStrike">
                <a:solidFill>
                  <a:srgbClr val="506687"/>
                </a:solidFill>
                <a:latin typeface="Calibri"/>
                <a:ea typeface="Calibri"/>
                <a:cs typeface="Calibri"/>
                <a:sym typeface="Calibri"/>
              </a:rPr>
              <a:t> tteignables</a:t>
            </a:r>
            <a:br>
              <a:rPr lang="fr" sz="2000"/>
            </a:br>
            <a:r>
              <a:rPr b="1" i="0" lang="fr" sz="2000" cap="none" strike="noStrike">
                <a:solidFill>
                  <a:srgbClr val="B85231"/>
                </a:solidFill>
                <a:latin typeface="Calibri"/>
                <a:ea typeface="Calibri"/>
                <a:cs typeface="Calibri"/>
                <a:sym typeface="Calibri"/>
              </a:rPr>
              <a:t>R</a:t>
            </a:r>
            <a:r>
              <a:rPr b="0" i="0" lang="fr" sz="2000" cap="none" strike="noStrike">
                <a:solidFill>
                  <a:srgbClr val="506687"/>
                </a:solidFill>
                <a:latin typeface="Calibri"/>
                <a:ea typeface="Calibri"/>
                <a:cs typeface="Calibri"/>
                <a:sym typeface="Calibri"/>
              </a:rPr>
              <a:t> éalistes</a:t>
            </a:r>
            <a:br>
              <a:rPr lang="fr" sz="2000"/>
            </a:br>
            <a:r>
              <a:rPr b="1" i="0" lang="fr" sz="2000" cap="none" strike="noStrike">
                <a:solidFill>
                  <a:srgbClr val="B85231"/>
                </a:solidFill>
                <a:latin typeface="Calibri"/>
                <a:ea typeface="Calibri"/>
                <a:cs typeface="Calibri"/>
                <a:sym typeface="Calibri"/>
              </a:rPr>
              <a:t>T</a:t>
            </a:r>
            <a:r>
              <a:rPr b="1" i="0" lang="fr" sz="2000" cap="none" strike="noStrike">
                <a:solidFill>
                  <a:srgbClr val="506687"/>
                </a:solidFill>
                <a:latin typeface="Calibri"/>
                <a:ea typeface="Calibri"/>
                <a:cs typeface="Calibri"/>
                <a:sym typeface="Calibri"/>
              </a:rPr>
              <a:t> </a:t>
            </a:r>
            <a:r>
              <a:rPr b="0" i="0" lang="fr" sz="2000" cap="none" strike="noStrike">
                <a:solidFill>
                  <a:srgbClr val="506687"/>
                </a:solidFill>
                <a:latin typeface="Calibri"/>
                <a:ea typeface="Calibri"/>
                <a:cs typeface="Calibri"/>
                <a:sym typeface="Calibri"/>
              </a:rPr>
              <a:t>emporellement définis </a:t>
            </a:r>
            <a:endParaRPr sz="2000">
              <a:solidFill>
                <a:schemeClr val="dk2"/>
              </a:solidFill>
            </a:endParaRPr>
          </a:p>
          <a:p>
            <a:pPr indent="-228600" lvl="0" marL="228600" rtl="0" algn="l">
              <a:lnSpc>
                <a:spcPct val="90000"/>
              </a:lnSpc>
              <a:spcBef>
                <a:spcPts val="180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Exemples : </a:t>
            </a:r>
            <a:br>
              <a:rPr lang="fr" sz="2000"/>
            </a:br>
            <a:r>
              <a:rPr b="0" i="0" lang="fr" sz="2000" cap="none" strike="noStrike">
                <a:solidFill>
                  <a:srgbClr val="506687"/>
                </a:solidFill>
                <a:latin typeface="Calibri"/>
                <a:ea typeface="Calibri"/>
                <a:cs typeface="Calibri"/>
                <a:sym typeface="Calibri"/>
              </a:rPr>
              <a:t>Directives du Comité permanent interorganisations sur la VBG,</a:t>
            </a:r>
            <a:br>
              <a:rPr lang="fr" sz="2000"/>
            </a:br>
            <a:r>
              <a:rPr b="0" i="0" lang="fr" sz="2000" cap="none" strike="noStrike">
                <a:solidFill>
                  <a:srgbClr val="506687"/>
                </a:solidFill>
                <a:latin typeface="Calibri"/>
                <a:ea typeface="Calibri"/>
                <a:cs typeface="Calibri"/>
                <a:sym typeface="Calibri"/>
              </a:rPr>
              <a:t>Manuel de terrain interorganisations, MSF, HCR, IRC, USAID</a:t>
            </a:r>
            <a:endParaRPr sz="2000">
              <a:solidFill>
                <a:schemeClr val="dk2"/>
              </a:solidFill>
            </a:endParaRPr>
          </a:p>
          <a:p>
            <a:pPr indent="-76200" lvl="0" marL="228600" rtl="0" algn="l">
              <a:lnSpc>
                <a:spcPct val="90000"/>
              </a:lnSpc>
              <a:spcBef>
                <a:spcPts val="1800"/>
              </a:spcBef>
              <a:spcAft>
                <a:spcPts val="0"/>
              </a:spcAft>
              <a:buClr>
                <a:schemeClr val="dk2"/>
              </a:buClr>
              <a:buSzPts val="2400"/>
              <a:buNone/>
            </a:pPr>
            <a:r>
              <a:t/>
            </a:r>
            <a:endParaRPr sz="2400"/>
          </a:p>
        </p:txBody>
      </p:sp>
      <p:pic>
        <p:nvPicPr>
          <p:cNvPr id="1953" name="Google Shape;1953;p238"/>
          <p:cNvPicPr preferRelativeResize="0"/>
          <p:nvPr/>
        </p:nvPicPr>
        <p:blipFill rotWithShape="1">
          <a:blip r:embed="rId3">
            <a:alphaModFix/>
          </a:blip>
          <a:srcRect b="0" l="0" r="0" t="0"/>
          <a:stretch/>
        </p:blipFill>
        <p:spPr>
          <a:xfrm>
            <a:off x="5148198" y="909638"/>
            <a:ext cx="3726896" cy="5024438"/>
          </a:xfrm>
          <a:prstGeom prst="rect">
            <a:avLst/>
          </a:prstGeom>
          <a:noFill/>
          <a:ln cap="flat" cmpd="sng" w="9525">
            <a:solidFill>
              <a:schemeClr val="dk1"/>
            </a:solidFill>
            <a:prstDash val="solid"/>
            <a:miter lim="800000"/>
            <a:headEnd len="sm" w="sm" type="none"/>
            <a:tailEnd len="sm" w="sm" type="none"/>
          </a:ln>
        </p:spPr>
      </p:pic>
      <p:sp>
        <p:nvSpPr>
          <p:cNvPr id="1954" name="Google Shape;1954;p2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239"/>
          <p:cNvSpPr txBox="1"/>
          <p:nvPr>
            <p:ph type="title"/>
          </p:nvPr>
        </p:nvSpPr>
        <p:spPr>
          <a:xfrm>
            <a:off x="552146" y="459984"/>
            <a:ext cx="7570788"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Quels sont les types d’indicateurs qui existent ?</a:t>
            </a:r>
            <a:endParaRPr/>
          </a:p>
        </p:txBody>
      </p:sp>
      <p:sp>
        <p:nvSpPr>
          <p:cNvPr id="1961" name="Google Shape;1961;p239"/>
          <p:cNvSpPr txBox="1"/>
          <p:nvPr>
            <p:ph idx="1" type="body"/>
          </p:nvPr>
        </p:nvSpPr>
        <p:spPr>
          <a:xfrm>
            <a:off x="552146" y="2412999"/>
            <a:ext cx="4800865" cy="24752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Qualitatifs or quantitatifs</a:t>
            </a:r>
            <a:endParaRPr sz="2800">
              <a:solidFill>
                <a:schemeClr val="dk2"/>
              </a:solidFill>
            </a:endParaRPr>
          </a:p>
          <a:p>
            <a:pPr indent="-228600" lvl="0" marL="228600" rtl="0" algn="l">
              <a:lnSpc>
                <a:spcPct val="90000"/>
              </a:lnSpc>
              <a:spcBef>
                <a:spcPts val="10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Exprimés en :  %, chiffres, oui/non</a:t>
            </a:r>
            <a:endParaRPr sz="2800">
              <a:solidFill>
                <a:schemeClr val="dk2"/>
              </a:solidFill>
            </a:endParaRPr>
          </a:p>
          <a:p>
            <a:pPr indent="-228600" lvl="0" marL="228600" rtl="0" algn="l">
              <a:lnSpc>
                <a:spcPct val="90000"/>
              </a:lnSpc>
              <a:spcBef>
                <a:spcPts val="10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Comment choisir votre indicateur ? </a:t>
            </a:r>
            <a:endParaRPr sz="2800">
              <a:solidFill>
                <a:schemeClr val="dk2"/>
              </a:solidFill>
            </a:endParaRPr>
          </a:p>
        </p:txBody>
      </p:sp>
      <p:sp>
        <p:nvSpPr>
          <p:cNvPr descr="Indicators never come alone - they need to have an attached result! " id="1962" name="Google Shape;1962;p239"/>
          <p:cNvSpPr/>
          <p:nvPr/>
        </p:nvSpPr>
        <p:spPr>
          <a:xfrm>
            <a:off x="5148263" y="1873447"/>
            <a:ext cx="3692525" cy="3743325"/>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3" name="Google Shape;1963;p239"/>
          <p:cNvSpPr txBox="1"/>
          <p:nvPr/>
        </p:nvSpPr>
        <p:spPr>
          <a:xfrm rot="411297">
            <a:off x="5506854" y="2607166"/>
            <a:ext cx="3386575" cy="22209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1" i="0" lang="fr" sz="2600" u="none" cap="none" strike="noStrike">
                <a:solidFill>
                  <a:srgbClr val="FFFFFF"/>
                </a:solidFill>
                <a:latin typeface="Arial"/>
                <a:ea typeface="Arial"/>
                <a:cs typeface="Arial"/>
                <a:sym typeface="Arial"/>
              </a:rPr>
              <a:t>Les indicateurs ne sont jamais indépendants - ils doivent être reliés à un résultat</a:t>
            </a:r>
            <a:r>
              <a:rPr b="0" i="0" lang="fr" sz="2600" u="none" cap="none" strike="noStrike">
                <a:solidFill>
                  <a:srgbClr val="FFFFFF"/>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p:txBody>
      </p:sp>
      <p:sp>
        <p:nvSpPr>
          <p:cNvPr id="1964" name="Google Shape;1964;p2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9" name="Shape 1969"/>
        <p:cNvGrpSpPr/>
        <p:nvPr/>
      </p:nvGrpSpPr>
      <p:grpSpPr>
        <a:xfrm>
          <a:off x="0" y="0"/>
          <a:ext cx="0" cy="0"/>
          <a:chOff x="0" y="0"/>
          <a:chExt cx="0" cy="0"/>
        </a:xfrm>
      </p:grpSpPr>
      <p:sp>
        <p:nvSpPr>
          <p:cNvPr id="1970" name="Google Shape;1970;p240"/>
          <p:cNvSpPr txBox="1"/>
          <p:nvPr>
            <p:ph type="title"/>
          </p:nvPr>
        </p:nvSpPr>
        <p:spPr>
          <a:xfrm>
            <a:off x="625343" y="265618"/>
            <a:ext cx="8041275" cy="8519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Exemple d’indicateurs de la VBG</a:t>
            </a:r>
            <a:endParaRPr/>
          </a:p>
        </p:txBody>
      </p:sp>
      <p:sp>
        <p:nvSpPr>
          <p:cNvPr id="1971" name="Google Shape;1971;p240"/>
          <p:cNvSpPr txBox="1"/>
          <p:nvPr/>
        </p:nvSpPr>
        <p:spPr>
          <a:xfrm>
            <a:off x="475989" y="990600"/>
            <a:ext cx="8339985" cy="39655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Indicateurs à collecter au niveau de l'établissement de santé :</a:t>
            </a:r>
            <a:endParaRPr b="0" i="0" sz="20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Nombre de cas de violence sexuelle signalés aux services sanitaires (par mois, par âge/sexe/capacité/autre facteur pertinent)</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Moment de la mise à disposition de la CU ( % de personnes survivantes de viol éligibles se présentant aux services de santé dans les 120 heures, qui bénéficient de la CU, par âge)</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Moment de l'administration de la PPE (% de personnes survivantes de viol éligibles se présentant aux services de santé dans les 72 heures et qui bénéficient de la PPE, par âge/sexe)</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Nombre de femmes et de filles qui bénéficient de soins liés à l'avortement sans risques dans les limites prévues par la loi</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 de personnes survivantes de VBG qui sont orientées pour des conseils psychosociaux</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 de clientes qui font part de leur satisfaction par rapport aux soins obtenus </a:t>
            </a:r>
            <a:endParaRPr b="0" i="0" sz="1800" u="none" cap="none" strike="noStrike">
              <a:solidFill>
                <a:schemeClr val="dk2"/>
              </a:solidFill>
              <a:latin typeface="Calibri"/>
              <a:ea typeface="Calibri"/>
              <a:cs typeface="Calibri"/>
              <a:sym typeface="Calibri"/>
            </a:endParaRPr>
          </a:p>
        </p:txBody>
      </p:sp>
      <p:sp>
        <p:nvSpPr>
          <p:cNvPr id="1972" name="Google Shape;1972;p2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973" name="Google Shape;1973;p240"/>
          <p:cNvSpPr txBox="1"/>
          <p:nvPr/>
        </p:nvSpPr>
        <p:spPr>
          <a:xfrm>
            <a:off x="475989" y="5092700"/>
            <a:ext cx="8339985" cy="14996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 sz="2000" u="none" cap="none" strike="noStrike">
                <a:solidFill>
                  <a:srgbClr val="506687"/>
                </a:solidFill>
                <a:latin typeface="Calibri"/>
                <a:ea typeface="Calibri"/>
                <a:cs typeface="Calibri"/>
                <a:sym typeface="Calibri"/>
              </a:rPr>
              <a:t>Indicateurs à mesurer chaque année</a:t>
            </a:r>
            <a:endParaRPr b="0" i="0" sz="20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Nombre d'agents de santé formés à l'administration des soins cliniques aux victimes de violence sexuelle  </a:t>
            </a:r>
            <a:endParaRPr b="0" i="0" sz="18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800"/>
              <a:buFont typeface="Arial"/>
              <a:buChar char="•"/>
            </a:pPr>
            <a:r>
              <a:rPr b="0" i="0" lang="fr" sz="1800" u="none" cap="none" strike="noStrike">
                <a:solidFill>
                  <a:srgbClr val="506687"/>
                </a:solidFill>
                <a:latin typeface="Calibri"/>
                <a:ea typeface="Calibri"/>
                <a:cs typeface="Calibri"/>
                <a:sym typeface="Calibri"/>
              </a:rPr>
              <a:t>Procédures opérationnelles standards établies par écrit et acceptées par l’ensemble des acteurs (oui/non)</a:t>
            </a:r>
            <a:endParaRPr b="0" i="0" sz="1800" u="none" cap="none" strike="noStrike">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txBox="1"/>
          <p:nvPr>
            <p:ph type="title"/>
          </p:nvPr>
        </p:nvSpPr>
        <p:spPr>
          <a:xfrm>
            <a:off x="628650" y="56103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Définition du viol dans les législations nationales</a:t>
            </a:r>
            <a:endParaRPr/>
          </a:p>
        </p:txBody>
      </p:sp>
      <p:sp>
        <p:nvSpPr>
          <p:cNvPr id="440" name="Google Shape;440;p70"/>
          <p:cNvSpPr txBox="1"/>
          <p:nvPr>
            <p:ph idx="1" type="body"/>
          </p:nvPr>
        </p:nvSpPr>
        <p:spPr>
          <a:xfrm>
            <a:off x="628650" y="2109769"/>
            <a:ext cx="8229600" cy="44098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Les définitions juridiques varient selon le pays, mais elles peuvent inclure les suivantes :</a:t>
            </a:r>
            <a:endParaRPr sz="2800">
              <a:solidFill>
                <a:schemeClr val="dk2"/>
              </a:solidFill>
            </a:endParaRPr>
          </a:p>
          <a:p>
            <a:pPr indent="-228597" lvl="0" marL="449263" rtl="0" algn="l">
              <a:lnSpc>
                <a:spcPct val="90000"/>
              </a:lnSpc>
              <a:spcBef>
                <a:spcPts val="10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 viol survient </a:t>
            </a:r>
            <a:r>
              <a:rPr b="1" i="0" lang="fr" sz="2800" cap="none" strike="noStrike">
                <a:solidFill>
                  <a:srgbClr val="B85231"/>
                </a:solidFill>
                <a:latin typeface="Calibri"/>
                <a:ea typeface="Calibri"/>
                <a:cs typeface="Calibri"/>
                <a:sym typeface="Calibri"/>
              </a:rPr>
              <a:t>sans le consentement </a:t>
            </a:r>
            <a:r>
              <a:rPr b="0" i="0" lang="fr" sz="2800" cap="none" strike="noStrike">
                <a:solidFill>
                  <a:srgbClr val="506687"/>
                </a:solidFill>
                <a:latin typeface="Calibri"/>
                <a:ea typeface="Calibri"/>
                <a:cs typeface="Calibri"/>
                <a:sym typeface="Calibri"/>
              </a:rPr>
              <a:t>de la victime</a:t>
            </a:r>
            <a:endParaRPr sz="2800">
              <a:solidFill>
                <a:schemeClr val="dk2"/>
              </a:solidFill>
            </a:endParaRPr>
          </a:p>
          <a:p>
            <a:pPr indent="-228597" lvl="0" marL="449263" rtl="0" algn="l">
              <a:lnSpc>
                <a:spcPct val="90000"/>
              </a:lnSpc>
              <a:spcBef>
                <a:spcPts val="10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Il y a eu recours à la </a:t>
            </a:r>
            <a:r>
              <a:rPr b="1" i="0" lang="fr" sz="2800" cap="none" strike="noStrike">
                <a:solidFill>
                  <a:srgbClr val="B85231"/>
                </a:solidFill>
                <a:latin typeface="Calibri"/>
                <a:ea typeface="Calibri"/>
                <a:cs typeface="Calibri"/>
                <a:sym typeface="Calibri"/>
              </a:rPr>
              <a:t>force</a:t>
            </a:r>
            <a:endParaRPr sz="2800">
              <a:solidFill>
                <a:schemeClr val="dk2"/>
              </a:solidFill>
            </a:endParaRPr>
          </a:p>
          <a:p>
            <a:pPr indent="-228600" lvl="0" marL="228600" rtl="0" algn="l">
              <a:lnSpc>
                <a:spcPct val="100000"/>
              </a:lnSpc>
              <a:spcBef>
                <a:spcPts val="18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Quelle est la définition juridique du viol dans votre contexte ? </a:t>
            </a:r>
            <a:endParaRPr sz="2800">
              <a:solidFill>
                <a:schemeClr val="dk2"/>
              </a:solidFill>
            </a:endParaRPr>
          </a:p>
        </p:txBody>
      </p:sp>
      <p:sp>
        <p:nvSpPr>
          <p:cNvPr id="441" name="Google Shape;441;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animEffect filter="fade" transition="in">
                                      <p:cBhvr>
                                        <p:cTn dur="500"/>
                                        <p:tgtEl>
                                          <p:spTgt spid="4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1" st="1"/>
                                            </p:txEl>
                                          </p:spTgt>
                                        </p:tgtEl>
                                        <p:attrNameLst>
                                          <p:attrName>style.visibility</p:attrName>
                                        </p:attrNameLst>
                                      </p:cBhvr>
                                      <p:to>
                                        <p:strVal val="visible"/>
                                      </p:to>
                                    </p:set>
                                    <p:animEffect filter="fade" transition="in">
                                      <p:cBhvr>
                                        <p:cTn dur="500"/>
                                        <p:tgtEl>
                                          <p:spTgt spid="4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2" st="2"/>
                                            </p:txEl>
                                          </p:spTgt>
                                        </p:tgtEl>
                                        <p:attrNameLst>
                                          <p:attrName>style.visibility</p:attrName>
                                        </p:attrNameLst>
                                      </p:cBhvr>
                                      <p:to>
                                        <p:strVal val="visible"/>
                                      </p:to>
                                    </p:set>
                                    <p:animEffect filter="fade" transition="in">
                                      <p:cBhvr>
                                        <p:cTn dur="500"/>
                                        <p:tgtEl>
                                          <p:spTgt spid="4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3" st="3"/>
                                            </p:txEl>
                                          </p:spTgt>
                                        </p:tgtEl>
                                        <p:attrNameLst>
                                          <p:attrName>style.visibility</p:attrName>
                                        </p:attrNameLst>
                                      </p:cBhvr>
                                      <p:to>
                                        <p:strVal val="visible"/>
                                      </p:to>
                                    </p:set>
                                    <p:animEffect filter="fade" transition="in">
                                      <p:cBhvr>
                                        <p:cTn dur="500"/>
                                        <p:tgtEl>
                                          <p:spTgt spid="44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p241"/>
          <p:cNvSpPr txBox="1"/>
          <p:nvPr>
            <p:ph type="title"/>
          </p:nvPr>
        </p:nvSpPr>
        <p:spPr>
          <a:xfrm>
            <a:off x="827088" y="136525"/>
            <a:ext cx="7886700" cy="157401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Discussion</a:t>
            </a:r>
            <a:endParaRPr/>
          </a:p>
        </p:txBody>
      </p:sp>
      <p:sp>
        <p:nvSpPr>
          <p:cNvPr id="1980" name="Google Shape;1980;p241"/>
          <p:cNvSpPr txBox="1"/>
          <p:nvPr>
            <p:ph idx="1" type="body"/>
          </p:nvPr>
        </p:nvSpPr>
        <p:spPr>
          <a:xfrm>
            <a:off x="628650" y="1574800"/>
            <a:ext cx="7886700" cy="440450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Les données visant à rassembler des indicateurs peuvent être obtenues à partir des dossiers cliniques</a:t>
            </a:r>
            <a:endParaRPr sz="2800">
              <a:solidFill>
                <a:schemeClr val="dk2"/>
              </a:solidFill>
            </a:endParaRPr>
          </a:p>
          <a:p>
            <a:pPr indent="-228600" lvl="0"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Vous pouvez ne PAS connaître la prévalence de la violence sexuelle dans votre contexte à partir des indicateurs cliniques</a:t>
            </a:r>
            <a:endParaRPr sz="2800">
              <a:solidFill>
                <a:schemeClr val="dk2"/>
              </a:solidFill>
            </a:endParaRPr>
          </a:p>
          <a:p>
            <a:pPr indent="-228600" lvl="0" marL="685800" rtl="0" algn="l">
              <a:lnSpc>
                <a:spcPct val="90000"/>
              </a:lnSpc>
              <a:spcBef>
                <a:spcPts val="1200"/>
              </a:spcBef>
              <a:spcAft>
                <a:spcPts val="600"/>
              </a:spcAft>
              <a:buClr>
                <a:schemeClr val="dk2"/>
              </a:buClr>
              <a:buSzPts val="2800"/>
              <a:buChar char="•"/>
            </a:pPr>
            <a:r>
              <a:rPr b="0" i="0" lang="fr" sz="2800" cap="none" strike="noStrike">
                <a:solidFill>
                  <a:srgbClr val="506687"/>
                </a:solidFill>
                <a:latin typeface="Calibri"/>
                <a:ea typeface="Calibri"/>
                <a:cs typeface="Calibri"/>
                <a:sym typeface="Calibri"/>
              </a:rPr>
              <a:t>Que pouvez-vous faire si votre centre de santé ne collecte pas d’indicateurs ?</a:t>
            </a:r>
            <a:endParaRPr sz="2800">
              <a:solidFill>
                <a:schemeClr val="dk2"/>
              </a:solidFill>
            </a:endParaRPr>
          </a:p>
        </p:txBody>
      </p:sp>
      <p:sp>
        <p:nvSpPr>
          <p:cNvPr id="1981" name="Google Shape;1981;p2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986" name="Shape 1986"/>
        <p:cNvGrpSpPr/>
        <p:nvPr/>
      </p:nvGrpSpPr>
      <p:grpSpPr>
        <a:xfrm>
          <a:off x="0" y="0"/>
          <a:ext cx="0" cy="0"/>
          <a:chOff x="0" y="0"/>
          <a:chExt cx="0" cy="0"/>
        </a:xfrm>
      </p:grpSpPr>
      <p:sp>
        <p:nvSpPr>
          <p:cNvPr id="1987" name="Google Shape;1987;p242"/>
          <p:cNvSpPr txBox="1"/>
          <p:nvPr>
            <p:ph type="title"/>
          </p:nvPr>
        </p:nvSpPr>
        <p:spPr>
          <a:xfrm>
            <a:off x="185737" y="63500"/>
            <a:ext cx="8804275" cy="6603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b="1" i="0" lang="fr" sz="2100" cap="none" strike="noStrike">
                <a:solidFill>
                  <a:srgbClr val="506687"/>
                </a:solidFill>
                <a:latin typeface="Calibri"/>
                <a:ea typeface="Calibri"/>
                <a:cs typeface="Calibri"/>
                <a:sym typeface="Calibri"/>
              </a:rPr>
              <a:t>Exemple d’outil d’évaluation : Liste de contrôle des établissements de santé</a:t>
            </a:r>
            <a:endParaRPr sz="2100"/>
          </a:p>
        </p:txBody>
      </p:sp>
      <p:sp>
        <p:nvSpPr>
          <p:cNvPr id="1988" name="Google Shape;1988;p2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989" name="Google Shape;1989;p242"/>
          <p:cNvSpPr txBox="1"/>
          <p:nvPr/>
        </p:nvSpPr>
        <p:spPr>
          <a:xfrm>
            <a:off x="4603752" y="5524499"/>
            <a:ext cx="4225923" cy="5540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Organisation mondiale de la Santé (OMS), Fonds des Nations Unies pour la population (FNUAP), le Haut-Commissariat des Nations Unies pour les réfugiés (HCNUR). Prise en charge clinique des survivantes de viol et de violence exercée par un partenaire intime : élaboration de protocoles à adopter dans les situations de crise humanitaire. Genève, Organisation mondiale de la Santé, 2022. </a:t>
            </a:r>
            <a:endParaRPr b="0" i="0" sz="1000" u="none" cap="none" strike="noStrike">
              <a:solidFill>
                <a:schemeClr val="dk2"/>
              </a:solidFill>
              <a:latin typeface="Calibri"/>
              <a:ea typeface="Calibri"/>
              <a:cs typeface="Calibri"/>
              <a:sym typeface="Calibri"/>
            </a:endParaRPr>
          </a:p>
        </p:txBody>
      </p:sp>
      <p:pic>
        <p:nvPicPr>
          <p:cNvPr id="1990" name="Google Shape;1990;p242"/>
          <p:cNvPicPr preferRelativeResize="0"/>
          <p:nvPr/>
        </p:nvPicPr>
        <p:blipFill rotWithShape="1">
          <a:blip r:embed="rId3">
            <a:alphaModFix/>
          </a:blip>
          <a:srcRect b="0" l="0" r="0" t="0"/>
          <a:stretch/>
        </p:blipFill>
        <p:spPr>
          <a:xfrm>
            <a:off x="168275" y="644525"/>
            <a:ext cx="4419600" cy="6076950"/>
          </a:xfrm>
          <a:prstGeom prst="rect">
            <a:avLst/>
          </a:prstGeom>
          <a:noFill/>
          <a:ln>
            <a:noFill/>
          </a:ln>
        </p:spPr>
      </p:pic>
      <p:pic>
        <p:nvPicPr>
          <p:cNvPr id="1991" name="Google Shape;1991;p242"/>
          <p:cNvPicPr preferRelativeResize="0"/>
          <p:nvPr/>
        </p:nvPicPr>
        <p:blipFill rotWithShape="1">
          <a:blip r:embed="rId4">
            <a:alphaModFix/>
          </a:blip>
          <a:srcRect b="0" l="0" r="0" t="0"/>
          <a:stretch/>
        </p:blipFill>
        <p:spPr>
          <a:xfrm>
            <a:off x="4733925" y="779463"/>
            <a:ext cx="4379624" cy="3700829"/>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6" name="Shape 1996"/>
        <p:cNvGrpSpPr/>
        <p:nvPr/>
      </p:nvGrpSpPr>
      <p:grpSpPr>
        <a:xfrm>
          <a:off x="0" y="0"/>
          <a:ext cx="0" cy="0"/>
          <a:chOff x="0" y="0"/>
          <a:chExt cx="0" cy="0"/>
        </a:xfrm>
      </p:grpSpPr>
      <p:sp>
        <p:nvSpPr>
          <p:cNvPr id="1997" name="Google Shape;1997;p243"/>
          <p:cNvSpPr txBox="1"/>
          <p:nvPr>
            <p:ph idx="4294967295" type="title"/>
          </p:nvPr>
        </p:nvSpPr>
        <p:spPr>
          <a:xfrm>
            <a:off x="285751" y="120452"/>
            <a:ext cx="8670686" cy="6935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i="0" lang="fr" sz="4200" cap="none" strike="noStrike">
                <a:solidFill>
                  <a:srgbClr val="506687"/>
                </a:solidFill>
                <a:latin typeface="Calibri"/>
                <a:ea typeface="Calibri"/>
                <a:cs typeface="Calibri"/>
                <a:sym typeface="Calibri"/>
              </a:rPr>
              <a:t>Exemple d’outil de suivi</a:t>
            </a:r>
            <a:endParaRPr sz="4200"/>
          </a:p>
        </p:txBody>
      </p:sp>
      <p:graphicFrame>
        <p:nvGraphicFramePr>
          <p:cNvPr id="1998" name="Google Shape;1998;p243"/>
          <p:cNvGraphicFramePr/>
          <p:nvPr/>
        </p:nvGraphicFramePr>
        <p:xfrm>
          <a:off x="285751" y="832333"/>
          <a:ext cx="3000000" cy="3000000"/>
        </p:xfrm>
        <a:graphic>
          <a:graphicData uri="http://schemas.openxmlformats.org/drawingml/2006/table">
            <a:tbl>
              <a:tblPr firstRow="1">
                <a:noFill/>
                <a:tableStyleId>{A90F7843-B52F-4B65-9361-A9C4737C3193}</a:tableStyleId>
              </a:tblPr>
              <a:tblGrid>
                <a:gridCol w="2025650"/>
                <a:gridCol w="342900"/>
                <a:gridCol w="393700"/>
                <a:gridCol w="454275"/>
                <a:gridCol w="393700"/>
                <a:gridCol w="428175"/>
                <a:gridCol w="459500"/>
                <a:gridCol w="817075"/>
                <a:gridCol w="1600200"/>
                <a:gridCol w="1739900"/>
              </a:tblGrid>
              <a:tr h="256350">
                <a:tc row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Numérateur</a:t>
                      </a:r>
                      <a:endParaRPr b="1" sz="1600" u="none" cap="none" strike="noStrike">
                        <a:solidFill>
                          <a:schemeClr val="lt1"/>
                        </a:solidFill>
                      </a:endParaRPr>
                    </a:p>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grid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Total</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Féminin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Masculin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hMerge="1"/>
                <a:tc row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Cible  %</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rowSpan="2">
                  <a:txBody>
                    <a:bodyPr/>
                    <a:lstStyle/>
                    <a:p>
                      <a:pPr indent="0" lvl="0" marL="0" marR="0" rtl="0" algn="ctr">
                        <a:lnSpc>
                          <a:spcPct val="100000"/>
                        </a:lnSpc>
                        <a:spcBef>
                          <a:spcPts val="0"/>
                        </a:spcBef>
                        <a:spcAft>
                          <a:spcPts val="0"/>
                        </a:spcAft>
                        <a:buClr>
                          <a:schemeClr val="dk1"/>
                        </a:buClr>
                        <a:buSzPts val="1600"/>
                        <a:buFont typeface="Calibri"/>
                        <a:buNone/>
                      </a:pPr>
                      <a:r>
                        <a:t/>
                      </a:r>
                      <a:endParaRPr b="1" i="0" sz="16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Dénominateur</a:t>
                      </a:r>
                      <a:endParaRPr b="1" sz="1600" u="none" cap="none" strike="noStrike">
                        <a:solidFill>
                          <a:schemeClr val="lt1"/>
                        </a:solidFill>
                      </a:endParaRPr>
                    </a:p>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a:t>
                      </a:r>
                      <a:endParaRPr b="1" sz="1600" u="none" cap="none" strike="noStrike">
                        <a:solidFill>
                          <a:schemeClr val="lt1"/>
                        </a:solidFill>
                      </a:endParaRPr>
                    </a:p>
                    <a:p>
                      <a:pPr indent="0" lvl="0" marL="0" marR="0" rtl="0" algn="ctr">
                        <a:lnSpc>
                          <a:spcPct val="100000"/>
                        </a:lnSpc>
                        <a:spcBef>
                          <a:spcPts val="0"/>
                        </a:spcBef>
                        <a:spcAft>
                          <a:spcPts val="0"/>
                        </a:spcAft>
                        <a:buClr>
                          <a:schemeClr val="dk1"/>
                        </a:buClr>
                        <a:buSzPts val="1600"/>
                        <a:buFont typeface="Calibri"/>
                        <a:buNone/>
                      </a:pPr>
                      <a:r>
                        <a:t/>
                      </a:r>
                      <a:endParaRPr b="1" i="0" sz="1600" u="none" cap="none" strike="noStrike">
                        <a:solidFill>
                          <a:schemeClr val="lt1"/>
                        </a:solidFill>
                        <a:latin typeface="Trebuchet MS"/>
                        <a:ea typeface="Trebuchet MS"/>
                        <a:cs typeface="Trebuchet MS"/>
                        <a:sym typeface="Trebuchet MS"/>
                      </a:endParaRPr>
                    </a:p>
                  </a:txBody>
                  <a:tcPr marT="6475" marB="0" marR="6475" marL="6475" anchor="b">
                    <a:solidFill>
                      <a:schemeClr val="accent1"/>
                    </a:solidFill>
                  </a:tcPr>
                </a:tc>
                <a:tc rowSpan="2">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Indicateur</a:t>
                      </a:r>
                      <a:endParaRPr b="1" sz="1600" u="none" cap="none" strike="noStrike">
                        <a:solidFill>
                          <a:schemeClr val="lt1"/>
                        </a:solidFill>
                      </a:endParaRPr>
                    </a:p>
                  </a:txBody>
                  <a:tcPr marT="6475" marB="0" marR="6475" marL="6475" anchor="ctr">
                    <a:solidFill>
                      <a:schemeClr val="accent1"/>
                    </a:solidFill>
                  </a:tcPr>
                </a:tc>
              </a:tr>
              <a:tr h="736050">
                <a:tc vMerge="1"/>
                <a:tc>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fr" sz="1600" u="none" cap="none" strike="noStrike">
                          <a:solidFill>
                            <a:schemeClr val="lt1"/>
                          </a:solidFill>
                          <a:latin typeface="Trebuchet MS"/>
                          <a:ea typeface="Trebuchet MS"/>
                          <a:cs typeface="Trebuchet MS"/>
                          <a:sym typeface="Trebuchet MS"/>
                        </a:rPr>
                        <a:t>%</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fr" sz="1600" u="none" cap="none" strike="noStrike">
                          <a:solidFill>
                            <a:schemeClr val="lt1"/>
                          </a:solidFill>
                          <a:latin typeface="Trebuchet MS"/>
                          <a:ea typeface="Trebuchet MS"/>
                          <a:cs typeface="Trebuchet MS"/>
                          <a:sym typeface="Trebuchet MS"/>
                        </a:rPr>
                        <a:t>%</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i="0" lang="fr" sz="1600" u="none" cap="none" strike="noStrike">
                          <a:solidFill>
                            <a:srgbClr val="FFFFFF"/>
                          </a:solidFill>
                          <a:latin typeface="Trebuchet MS"/>
                          <a:ea typeface="Trebuchet MS"/>
                          <a:cs typeface="Trebuchet MS"/>
                          <a:sym typeface="Trebuchet MS"/>
                        </a:rPr>
                        <a:t>N</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fr" sz="1600" u="none" cap="none" strike="noStrike">
                          <a:solidFill>
                            <a:schemeClr val="lt1"/>
                          </a:solidFill>
                          <a:latin typeface="Trebuchet MS"/>
                          <a:ea typeface="Trebuchet MS"/>
                          <a:cs typeface="Trebuchet MS"/>
                          <a:sym typeface="Trebuchet MS"/>
                        </a:rPr>
                        <a:t>%</a:t>
                      </a:r>
                      <a:endParaRPr b="1" i="0" sz="1600" u="none" cap="none" strike="noStrike">
                        <a:solidFill>
                          <a:schemeClr val="lt1"/>
                        </a:solidFill>
                        <a:latin typeface="Trebuchet MS"/>
                        <a:ea typeface="Trebuchet MS"/>
                        <a:cs typeface="Trebuchet MS"/>
                        <a:sym typeface="Trebuchet MS"/>
                      </a:endParaRPr>
                    </a:p>
                  </a:txBody>
                  <a:tcPr marT="6475" marB="0" marR="6475" marL="6475" anchor="ctr">
                    <a:solidFill>
                      <a:schemeClr val="accent1"/>
                    </a:solidFill>
                  </a:tcPr>
                </a:tc>
                <a:tc vMerge="1"/>
                <a:tc vMerge="1"/>
                <a:tc vMerge="1"/>
              </a:tr>
              <a:tr h="1019200">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Les personnes survivantes qui se présentent &lt;72 heures, qui ont commencé la PPE</a:t>
                      </a:r>
                      <a:endParaRPr b="0" i="0"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90</a:t>
                      </a:r>
                      <a:endParaRPr b="0" i="0"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Toutes les personnes survivantes qui se présentent &lt;72 heures</a:t>
                      </a:r>
                      <a:endParaRPr b="0" i="0"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 % de personnes survivantes éligibles qui ont commencé la PPE</a:t>
                      </a:r>
                      <a:endParaRPr b="0" i="0" sz="1400" u="none" cap="none" strike="noStrike">
                        <a:latin typeface="Calibri"/>
                        <a:ea typeface="Calibri"/>
                        <a:cs typeface="Calibri"/>
                        <a:sym typeface="Calibri"/>
                      </a:endParaRPr>
                    </a:p>
                  </a:txBody>
                  <a:tcPr marT="6475" marB="0" marR="6475" marL="6475" anchor="ctr">
                    <a:solidFill>
                      <a:schemeClr val="accent3"/>
                    </a:solidFill>
                  </a:tcPr>
                </a:tc>
              </a:tr>
              <a:tr h="823400">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Personnes survivantes sous PPE qui ont manqué moins de 2 doses</a:t>
                      </a:r>
                      <a:endParaRPr sz="1400" u="none" cap="none" strike="noStrike">
                        <a:solidFill>
                          <a:schemeClr val="dk1"/>
                        </a:solidFill>
                        <a:latin typeface="Calibri"/>
                        <a:ea typeface="Calibri"/>
                        <a:cs typeface="Calibri"/>
                        <a:sym typeface="Calibri"/>
                      </a:endParaRPr>
                    </a:p>
                  </a:txBody>
                  <a:tcPr marT="6475" marB="0" marR="6475" marL="6475" anchor="ctr">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90</a:t>
                      </a:r>
                      <a:endParaRPr b="0" i="0" sz="1400" u="none" cap="none" strike="noStrike">
                        <a:latin typeface="Calibri"/>
                        <a:ea typeface="Calibri"/>
                        <a:cs typeface="Calibri"/>
                        <a:sym typeface="Calibri"/>
                      </a:endParaRPr>
                    </a:p>
                  </a:txBody>
                  <a:tcPr marT="6475" marB="0" marR="6475" marL="6475" anchor="ctr">
                    <a:solidFill>
                      <a:srgbClr val="E6EFF8"/>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Toutes les personnes survivantes ont commencé la PPE</a:t>
                      </a:r>
                      <a:endParaRPr b="0" i="0" sz="1400" u="none" cap="none" strike="noStrike">
                        <a:latin typeface="Calibri"/>
                        <a:ea typeface="Calibri"/>
                        <a:cs typeface="Calibri"/>
                        <a:sym typeface="Calibri"/>
                      </a:endParaRPr>
                    </a:p>
                  </a:txBody>
                  <a:tcPr marT="6475" marB="0" marR="6475" marL="6475" anchor="ctr">
                    <a:solidFill>
                      <a:srgbClr val="E6EFF8"/>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 % de personnes survivantes éligibles qui ont terminé le traitement de PPE</a:t>
                      </a:r>
                      <a:endParaRPr sz="1400" u="none" cap="none" strike="noStrike">
                        <a:latin typeface="Calibri"/>
                        <a:ea typeface="Calibri"/>
                        <a:cs typeface="Calibri"/>
                        <a:sym typeface="Calibri"/>
                      </a:endParaRPr>
                    </a:p>
                  </a:txBody>
                  <a:tcPr marT="6475" marB="0" marR="6475" marL="6475" anchor="ctr">
                    <a:solidFill>
                      <a:srgbClr val="E6EFF8"/>
                    </a:solidFill>
                  </a:tcPr>
                </a:tc>
              </a:tr>
              <a:tr h="1206500">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FAP non-enceintes et adolescentes survivantes se présentant &lt; 5 jours, auxquelles la CU est administrée</a:t>
                      </a:r>
                      <a:endParaRPr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chemeClr val="accent3"/>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100</a:t>
                      </a:r>
                      <a:endParaRPr b="0" i="0"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Toutes les FAP non-enceintes et adolescentes survivantes se présentant &lt; 5 jours </a:t>
                      </a:r>
                      <a:endParaRPr b="0" i="0" sz="1400" u="none" cap="none" strike="noStrike">
                        <a:latin typeface="Calibri"/>
                        <a:ea typeface="Calibri"/>
                        <a:cs typeface="Calibri"/>
                        <a:sym typeface="Calibri"/>
                      </a:endParaRPr>
                    </a:p>
                  </a:txBody>
                  <a:tcPr marT="6475" marB="0" marR="6475" marL="6475" anchor="ctr">
                    <a:solidFill>
                      <a:schemeClr val="accent3"/>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 % de personnes survivantes éligibles auxquelles la CU a été proposée</a:t>
                      </a:r>
                      <a:endParaRPr sz="1400" u="none" cap="none" strike="noStrike">
                        <a:solidFill>
                          <a:schemeClr val="dk1"/>
                        </a:solidFill>
                        <a:latin typeface="Calibri"/>
                        <a:ea typeface="Calibri"/>
                        <a:cs typeface="Calibri"/>
                        <a:sym typeface="Calibri"/>
                      </a:endParaRPr>
                    </a:p>
                  </a:txBody>
                  <a:tcPr marT="6475" marB="0" marR="6475" marL="6475" anchor="ctr">
                    <a:solidFill>
                      <a:schemeClr val="accent3"/>
                    </a:solidFill>
                  </a:tcPr>
                </a:tc>
              </a:tr>
              <a:tr h="1391950">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Personnes survivantes qui se présentent au centre de santé auxquelles un traitement complet contre les IST est fourni</a:t>
                      </a:r>
                      <a:endParaRPr sz="1400" u="none" cap="none" strike="noStrike">
                        <a:latin typeface="Calibri"/>
                        <a:ea typeface="Calibri"/>
                        <a:cs typeface="Calibri"/>
                        <a:sym typeface="Calibri"/>
                      </a:endParaRPr>
                    </a:p>
                  </a:txBody>
                  <a:tcPr marT="6475" marB="0" marR="6475" marL="6475" anchor="ctr">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fr" sz="1400" u="none" cap="none" strike="noStrike">
                          <a:latin typeface="Calibri"/>
                          <a:ea typeface="Calibri"/>
                          <a:cs typeface="Calibri"/>
                          <a:sym typeface="Calibri"/>
                        </a:rPr>
                        <a:t> </a:t>
                      </a:r>
                      <a:endParaRPr b="0" i="0" sz="1400" u="none" cap="none" strike="noStrike">
                        <a:latin typeface="Calibri"/>
                        <a:ea typeface="Calibri"/>
                        <a:cs typeface="Calibri"/>
                        <a:sym typeface="Calibri"/>
                      </a:endParaRPr>
                    </a:p>
                  </a:txBody>
                  <a:tcPr marT="6475" marB="0" marR="6475" marL="6475" anchor="b">
                    <a:solidFill>
                      <a:srgbClr val="E6EFF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100</a:t>
                      </a:r>
                      <a:endParaRPr b="0" i="0" sz="1400" u="none" cap="none" strike="noStrike">
                        <a:latin typeface="Calibri"/>
                        <a:ea typeface="Calibri"/>
                        <a:cs typeface="Calibri"/>
                        <a:sym typeface="Calibri"/>
                      </a:endParaRPr>
                    </a:p>
                  </a:txBody>
                  <a:tcPr marT="6475" marB="0" marR="6475" marL="6475" anchor="ctr">
                    <a:solidFill>
                      <a:srgbClr val="E6EFF8"/>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Toutes les personnes survivantes qui se présentent au centre de santé</a:t>
                      </a:r>
                      <a:endParaRPr b="0" i="0" sz="1400" u="none" cap="none" strike="noStrike">
                        <a:latin typeface="Calibri"/>
                        <a:ea typeface="Calibri"/>
                        <a:cs typeface="Calibri"/>
                        <a:sym typeface="Calibri"/>
                      </a:endParaRPr>
                    </a:p>
                  </a:txBody>
                  <a:tcPr marT="6475" marB="0" marR="6475" marL="6475" anchor="ctr">
                    <a:solidFill>
                      <a:srgbClr val="E6EFF8"/>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Calibri"/>
                          <a:ea typeface="Calibri"/>
                          <a:cs typeface="Calibri"/>
                          <a:sym typeface="Calibri"/>
                        </a:rPr>
                        <a:t>% de personnes survivantes auxquelles le traitement présomptif des IST a été prescrit</a:t>
                      </a:r>
                      <a:endParaRPr sz="1400" u="none" cap="none" strike="noStrike">
                        <a:latin typeface="Calibri"/>
                        <a:ea typeface="Calibri"/>
                        <a:cs typeface="Calibri"/>
                        <a:sym typeface="Calibri"/>
                      </a:endParaRPr>
                    </a:p>
                  </a:txBody>
                  <a:tcPr marT="6475" marB="0" marR="6475" marL="6475" anchor="ctr">
                    <a:solidFill>
                      <a:srgbClr val="E6EFF8"/>
                    </a:solidFill>
                  </a:tcPr>
                </a:tc>
              </a:tr>
            </a:tbl>
          </a:graphicData>
        </a:graphic>
      </p:graphicFrame>
      <p:sp>
        <p:nvSpPr>
          <p:cNvPr id="1999" name="Google Shape;1999;p2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4" name="Shape 2004"/>
        <p:cNvGrpSpPr/>
        <p:nvPr/>
      </p:nvGrpSpPr>
      <p:grpSpPr>
        <a:xfrm>
          <a:off x="0" y="0"/>
          <a:ext cx="0" cy="0"/>
          <a:chOff x="0" y="0"/>
          <a:chExt cx="0" cy="0"/>
        </a:xfrm>
      </p:grpSpPr>
      <p:sp>
        <p:nvSpPr>
          <p:cNvPr id="2005" name="Google Shape;2005;p244"/>
          <p:cNvSpPr txBox="1"/>
          <p:nvPr>
            <p:ph type="title"/>
          </p:nvPr>
        </p:nvSpPr>
        <p:spPr>
          <a:xfrm>
            <a:off x="468311" y="299959"/>
            <a:ext cx="8104187" cy="7651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2520"/>
              <a:buFont typeface="Calibri"/>
              <a:buNone/>
            </a:pPr>
            <a:r>
              <a:rPr b="1" i="0" lang="fr" sz="2600" cap="none" strike="noStrike">
                <a:solidFill>
                  <a:srgbClr val="506687"/>
                </a:solidFill>
                <a:latin typeface="Calibri"/>
                <a:ea typeface="Calibri"/>
                <a:cs typeface="Calibri"/>
                <a:sym typeface="Calibri"/>
              </a:rPr>
              <a:t>Exemple d’un outil d’évaluation - </a:t>
            </a:r>
            <a:br>
              <a:rPr lang="fr" sz="2600"/>
            </a:br>
            <a:r>
              <a:rPr b="1" i="0" lang="fr" sz="2600" cap="none" strike="noStrike">
                <a:solidFill>
                  <a:srgbClr val="506687"/>
                </a:solidFill>
                <a:latin typeface="Calibri"/>
                <a:ea typeface="Calibri"/>
                <a:cs typeface="Calibri"/>
                <a:sym typeface="Calibri"/>
              </a:rPr>
              <a:t>Outil d’audit des dossiers médicaux</a:t>
            </a:r>
            <a:endParaRPr sz="2600"/>
          </a:p>
        </p:txBody>
      </p:sp>
      <p:graphicFrame>
        <p:nvGraphicFramePr>
          <p:cNvPr id="2006" name="Google Shape;2006;p244"/>
          <p:cNvGraphicFramePr/>
          <p:nvPr/>
        </p:nvGraphicFramePr>
        <p:xfrm>
          <a:off x="468313" y="1130223"/>
          <a:ext cx="3000000" cy="3000000"/>
        </p:xfrm>
        <a:graphic>
          <a:graphicData uri="http://schemas.openxmlformats.org/drawingml/2006/table">
            <a:tbl>
              <a:tblPr firstRow="1">
                <a:noFill/>
                <a:tableStyleId>{A90F7843-B52F-4B65-9361-A9C4737C3193}</a:tableStyleId>
              </a:tblPr>
              <a:tblGrid>
                <a:gridCol w="3868750"/>
                <a:gridCol w="1973250"/>
                <a:gridCol w="2044700"/>
              </a:tblGrid>
              <a:tr h="287675">
                <a:tc gridSpan="3">
                  <a:txBody>
                    <a:bodyPr/>
                    <a:lstStyle/>
                    <a:p>
                      <a:pPr indent="0" lvl="0" marL="0" marR="0" rtl="0" algn="ctr">
                        <a:lnSpc>
                          <a:spcPct val="107000"/>
                        </a:lnSpc>
                        <a:spcBef>
                          <a:spcPts val="0"/>
                        </a:spcBef>
                        <a:spcAft>
                          <a:spcPts val="0"/>
                        </a:spcAft>
                        <a:buClr>
                          <a:schemeClr val="dk1"/>
                        </a:buClr>
                        <a:buSzPts val="1400"/>
                        <a:buFont typeface="Calibri"/>
                        <a:buNone/>
                      </a:pPr>
                      <a:r>
                        <a:rPr b="1" i="0" lang="fr" sz="1400" u="none" cap="none" strike="noStrike">
                          <a:solidFill>
                            <a:srgbClr val="000000"/>
                          </a:solidFill>
                          <a:latin typeface="Calibri"/>
                          <a:ea typeface="Calibri"/>
                          <a:cs typeface="Calibri"/>
                          <a:sym typeface="Calibri"/>
                        </a:rPr>
                        <a:t>Liste de contrôle</a:t>
                      </a:r>
                      <a:endParaRPr b="1" i="0" sz="1400" u="none" cap="none" strike="noStrike">
                        <a:solidFill>
                          <a:schemeClr val="dk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DD7EE"/>
                    </a:solidFill>
                  </a:tcPr>
                </a:tc>
                <a:tc hMerge="1"/>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Date d’examen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Heure de l’examen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Date de l'incident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Heure de l'incident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Sexe de la personne survivante d’agression sexuelle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Âge de la personne survivante d’agression sexuelle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68250">
                <a:tc gridSpan="3">
                  <a:txBody>
                    <a:bodyPr/>
                    <a:lstStyle/>
                    <a:p>
                      <a:pPr indent="0" lvl="0" marL="0" marR="0" rtl="0" algn="l">
                        <a:lnSpc>
                          <a:spcPct val="107000"/>
                        </a:lnSpc>
                        <a:spcBef>
                          <a:spcPts val="0"/>
                        </a:spcBef>
                        <a:spcAft>
                          <a:spcPts val="0"/>
                        </a:spcAft>
                        <a:buClr>
                          <a:schemeClr val="dk1"/>
                        </a:buClr>
                        <a:buSzPts val="1300"/>
                        <a:buFont typeface="Calibri"/>
                        <a:buNone/>
                      </a:pPr>
                      <a:r>
                        <a:rPr b="1" i="1" lang="fr" sz="1300" u="none" cap="none" strike="noStrike">
                          <a:solidFill>
                            <a:srgbClr val="000000"/>
                          </a:solidFill>
                          <a:latin typeface="Calibri"/>
                          <a:ea typeface="Calibri"/>
                          <a:cs typeface="Calibri"/>
                          <a:sym typeface="Calibri"/>
                        </a:rPr>
                        <a:t>Indiquer si les éléments suivants ont été enregistrés dans le dossier médical de la personne survivante :</a:t>
                      </a:r>
                      <a:endParaRPr b="1" i="1" sz="1300" u="none" cap="none" strike="noStrike">
                        <a:solidFill>
                          <a:schemeClr val="dk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DD7EE"/>
                    </a:solidFill>
                  </a:tcPr>
                </a:tc>
                <a:tc hMerge="1"/>
                <a:tc hMerge="1"/>
              </a:tr>
              <a:tr h="165100">
                <a:tc>
                  <a:txBody>
                    <a:bodyPr/>
                    <a:lstStyle/>
                    <a:p>
                      <a:pPr indent="0" lvl="0" marL="0" marR="0" rtl="0" algn="l">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Consentement accordé</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Oui</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Non</a:t>
                      </a:r>
                      <a:endParaRPr sz="18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Consentement général à l’examen</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Incident</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Oui</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Non</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Description de l'incident</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Violence politique</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Pénétration</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5100">
                <a:tc>
                  <a:txBody>
                    <a:bodyPr/>
                    <a:lstStyle/>
                    <a:p>
                      <a:pPr indent="0" lvl="0" marL="0" marR="0" rtl="0" algn="l">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Signes ou symptômes actuels</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Oui</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Non</a:t>
                      </a:r>
                      <a:endParaRPr sz="18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55575">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Douleur</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Saignements et pertes</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Historique médical</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Oui</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Non</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Historique menstruel/obstétrique</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Problèmes de santé existants</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Statut vaccinal</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Statut VIH/SIDA</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Examen physique</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Oui</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fr" sz="1300" u="none" cap="none" strike="noStrike">
                          <a:solidFill>
                            <a:srgbClr val="FFFFFF"/>
                          </a:solidFill>
                          <a:latin typeface="Calibri"/>
                          <a:ea typeface="Calibri"/>
                          <a:cs typeface="Calibri"/>
                          <a:sym typeface="Calibri"/>
                        </a:rPr>
                        <a:t>Non</a:t>
                      </a:r>
                      <a:endParaRPr b="1" i="0" sz="1300" u="none" cap="none" strike="noStrike">
                        <a:solidFill>
                          <a:schemeClr val="lt1"/>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Pictogramme du corps avec les résultats</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Description écrite des résultats</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fr" sz="1300" u="none" cap="none" strike="noStrike">
                          <a:solidFill>
                            <a:srgbClr val="506687"/>
                          </a:solidFill>
                          <a:latin typeface="Calibri"/>
                          <a:ea typeface="Calibri"/>
                          <a:cs typeface="Calibri"/>
                          <a:sym typeface="Calibri"/>
                        </a:rPr>
                        <a:t>Examen des parties génitales</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fr" sz="1300" u="none" cap="none" strike="noStrike">
                          <a:solidFill>
                            <a:schemeClr val="dk2"/>
                          </a:solidFill>
                          <a:latin typeface="Calibri"/>
                          <a:ea typeface="Calibri"/>
                          <a:cs typeface="Calibri"/>
                          <a:sym typeface="Calibri"/>
                        </a:rPr>
                        <a:t> </a:t>
                      </a:r>
                      <a:endParaRPr b="1" i="0" sz="1300" u="none" cap="none" strike="noStrike">
                        <a:solidFill>
                          <a:schemeClr val="dk2"/>
                        </a:solidFill>
                        <a:latin typeface="Calibri"/>
                        <a:ea typeface="Calibri"/>
                        <a:cs typeface="Calibri"/>
                        <a:sym typeface="Calibri"/>
                      </a:endParaRPr>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007" name="Google Shape;2007;p2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p245"/>
          <p:cNvSpPr txBox="1"/>
          <p:nvPr>
            <p:ph type="title"/>
          </p:nvPr>
        </p:nvSpPr>
        <p:spPr>
          <a:xfrm>
            <a:off x="373063" y="1"/>
            <a:ext cx="8646004" cy="10096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Messages clés : </a:t>
            </a:r>
            <a:r>
              <a:rPr b="1" i="0" lang="fr" sz="4400" cap="none" strike="noStrike">
                <a:solidFill>
                  <a:srgbClr val="B85231"/>
                </a:solidFill>
                <a:latin typeface="Calibri"/>
                <a:ea typeface="Calibri"/>
                <a:cs typeface="Calibri"/>
                <a:sym typeface="Calibri"/>
              </a:rPr>
              <a:t>Données</a:t>
            </a:r>
            <a:r>
              <a:rPr b="1" i="0" lang="fr" sz="4400" cap="none" strike="noStrike">
                <a:solidFill>
                  <a:srgbClr val="506687"/>
                </a:solidFill>
                <a:latin typeface="Calibri"/>
                <a:ea typeface="Calibri"/>
                <a:cs typeface="Calibri"/>
                <a:sym typeface="Calibri"/>
              </a:rPr>
              <a:t> </a:t>
            </a:r>
            <a:endParaRPr/>
          </a:p>
        </p:txBody>
      </p:sp>
      <p:sp>
        <p:nvSpPr>
          <p:cNvPr id="2014" name="Google Shape;2014;p245"/>
          <p:cNvSpPr txBox="1"/>
          <p:nvPr>
            <p:ph idx="1" type="body"/>
          </p:nvPr>
        </p:nvSpPr>
        <p:spPr>
          <a:xfrm>
            <a:off x="373062" y="742950"/>
            <a:ext cx="8646004" cy="5978525"/>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600"/>
              </a:spcBef>
              <a:spcAft>
                <a:spcPts val="0"/>
              </a:spcAft>
              <a:buClr>
                <a:schemeClr val="dk2"/>
              </a:buClr>
              <a:buSzPts val="2600"/>
              <a:buChar char="•"/>
            </a:pPr>
            <a:r>
              <a:rPr b="0" i="0" lang="fr" sz="2700" cap="none" strike="noStrike">
                <a:solidFill>
                  <a:srgbClr val="506687"/>
                </a:solidFill>
                <a:latin typeface="Calibri"/>
                <a:ea typeface="Calibri"/>
                <a:cs typeface="Calibri"/>
                <a:sym typeface="Calibri"/>
              </a:rPr>
              <a:t>Assurer la coordination de la collecte de données parmi les secteurs</a:t>
            </a:r>
            <a:endParaRPr sz="2700">
              <a:solidFill>
                <a:schemeClr val="dk2"/>
              </a:solidFill>
            </a:endParaRPr>
          </a:p>
          <a:p>
            <a:pPr indent="-228600" lvl="0" marL="685800" rtl="0" algn="l">
              <a:lnSpc>
                <a:spcPct val="100000"/>
              </a:lnSpc>
              <a:spcBef>
                <a:spcPts val="1200"/>
              </a:spcBef>
              <a:spcAft>
                <a:spcPts val="0"/>
              </a:spcAft>
              <a:buClr>
                <a:schemeClr val="dk2"/>
              </a:buClr>
              <a:buSzPts val="2600"/>
              <a:buChar char="•"/>
            </a:pPr>
            <a:r>
              <a:rPr b="0" i="0" lang="fr" sz="2700" cap="none" strike="noStrike">
                <a:solidFill>
                  <a:srgbClr val="506687"/>
                </a:solidFill>
                <a:latin typeface="Calibri"/>
                <a:ea typeface="Calibri"/>
                <a:cs typeface="Calibri"/>
                <a:sym typeface="Calibri"/>
              </a:rPr>
              <a:t>Aligner les outils et les méthodes de collecte de données entre l’ensemble des partenaires pour assurer la qualité et la standardisation</a:t>
            </a:r>
            <a:endParaRPr sz="2700"/>
          </a:p>
          <a:p>
            <a:pPr indent="-228600" lvl="0" marL="685800" rtl="0" algn="l">
              <a:lnSpc>
                <a:spcPct val="100000"/>
              </a:lnSpc>
              <a:spcBef>
                <a:spcPts val="1200"/>
              </a:spcBef>
              <a:spcAft>
                <a:spcPts val="0"/>
              </a:spcAft>
              <a:buClr>
                <a:schemeClr val="dk2"/>
              </a:buClr>
              <a:buSzPts val="2600"/>
              <a:buChar char="•"/>
            </a:pPr>
            <a:r>
              <a:rPr b="1" i="0" lang="fr" sz="2700" cap="none" strike="noStrike">
                <a:solidFill>
                  <a:srgbClr val="B85231"/>
                </a:solidFill>
                <a:latin typeface="Calibri"/>
                <a:ea typeface="Calibri"/>
                <a:cs typeface="Calibri"/>
                <a:sym typeface="Calibri"/>
              </a:rPr>
              <a:t>Garantir le respect des normes éthiques et de sécurité lors de la collecte et du partage de données</a:t>
            </a:r>
            <a:endParaRPr b="1" sz="2700">
              <a:solidFill>
                <a:schemeClr val="accent1"/>
              </a:solidFill>
            </a:endParaRPr>
          </a:p>
          <a:p>
            <a:pPr indent="-228600" lvl="0" marL="685800" rtl="0" algn="l">
              <a:lnSpc>
                <a:spcPct val="100000"/>
              </a:lnSpc>
              <a:spcBef>
                <a:spcPts val="1200"/>
              </a:spcBef>
              <a:spcAft>
                <a:spcPts val="0"/>
              </a:spcAft>
              <a:buClr>
                <a:schemeClr val="dk2"/>
              </a:buClr>
              <a:buSzPts val="2600"/>
              <a:buChar char="•"/>
            </a:pPr>
            <a:r>
              <a:rPr b="0" i="0" lang="fr" sz="2700" cap="none" strike="noStrike">
                <a:solidFill>
                  <a:srgbClr val="506687"/>
                </a:solidFill>
                <a:latin typeface="Calibri"/>
                <a:ea typeface="Calibri"/>
                <a:cs typeface="Calibri"/>
                <a:sym typeface="Calibri"/>
              </a:rPr>
              <a:t>Éviter de blâmer et de porter des jugements quand vous interprétez les résultats du suivi et de l’évaluation</a:t>
            </a:r>
            <a:endParaRPr sz="2700">
              <a:solidFill>
                <a:schemeClr val="dk2"/>
              </a:solidFill>
            </a:endParaRPr>
          </a:p>
          <a:p>
            <a:pPr indent="-228600" lvl="0" marL="685800" rtl="0" algn="l">
              <a:lnSpc>
                <a:spcPct val="100000"/>
              </a:lnSpc>
              <a:spcBef>
                <a:spcPts val="1200"/>
              </a:spcBef>
              <a:spcAft>
                <a:spcPts val="0"/>
              </a:spcAft>
              <a:buClr>
                <a:schemeClr val="dk2"/>
              </a:buClr>
              <a:buSzPts val="2600"/>
              <a:buChar char="•"/>
            </a:pPr>
            <a:r>
              <a:rPr b="0" i="0" lang="fr" sz="2700" cap="none" strike="noStrike">
                <a:solidFill>
                  <a:srgbClr val="506687"/>
                </a:solidFill>
                <a:latin typeface="Calibri"/>
                <a:ea typeface="Calibri"/>
                <a:cs typeface="Calibri"/>
                <a:sym typeface="Calibri"/>
              </a:rPr>
              <a:t>Évaluer les programmes &amp; utiliser les résultats pour améliorer la qualité</a:t>
            </a:r>
            <a:endParaRPr sz="2700">
              <a:solidFill>
                <a:schemeClr val="dk2"/>
              </a:solidFill>
            </a:endParaRPr>
          </a:p>
          <a:p>
            <a:pPr indent="-76200" lvl="0" marL="228600" rtl="0" algn="l">
              <a:lnSpc>
                <a:spcPct val="100000"/>
              </a:lnSpc>
              <a:spcBef>
                <a:spcPts val="2400"/>
              </a:spcBef>
              <a:spcAft>
                <a:spcPts val="0"/>
              </a:spcAft>
              <a:buClr>
                <a:schemeClr val="dk2"/>
              </a:buClr>
              <a:buSzPts val="2400"/>
              <a:buNone/>
            </a:pPr>
            <a:r>
              <a:t/>
            </a:r>
            <a:endParaRPr sz="2700">
              <a:solidFill>
                <a:srgbClr val="FF0000"/>
              </a:solidFill>
            </a:endParaRPr>
          </a:p>
          <a:p>
            <a:pPr indent="-228600" lvl="1" marL="685800" rtl="0" algn="l">
              <a:lnSpc>
                <a:spcPct val="100000"/>
              </a:lnSpc>
              <a:spcBef>
                <a:spcPts val="1800"/>
              </a:spcBef>
              <a:spcAft>
                <a:spcPts val="0"/>
              </a:spcAft>
              <a:buClr>
                <a:schemeClr val="dk2"/>
              </a:buClr>
              <a:buSzPts val="2400"/>
              <a:buFont typeface="Noto Sans Symbols"/>
              <a:buNone/>
            </a:pPr>
            <a:r>
              <a:t/>
            </a:r>
            <a:endParaRPr sz="2700"/>
          </a:p>
        </p:txBody>
      </p:sp>
      <p:sp>
        <p:nvSpPr>
          <p:cNvPr id="2015" name="Google Shape;2015;p2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246"/>
          <p:cNvSpPr txBox="1"/>
          <p:nvPr>
            <p:ph type="title"/>
          </p:nvPr>
        </p:nvSpPr>
        <p:spPr>
          <a:xfrm>
            <a:off x="592746" y="136526"/>
            <a:ext cx="8367713" cy="815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Messages clés - suite</a:t>
            </a:r>
            <a:endParaRPr/>
          </a:p>
        </p:txBody>
      </p:sp>
      <p:sp>
        <p:nvSpPr>
          <p:cNvPr id="2022" name="Google Shape;2022;p246"/>
          <p:cNvSpPr txBox="1"/>
          <p:nvPr>
            <p:ph idx="1" type="body"/>
          </p:nvPr>
        </p:nvSpPr>
        <p:spPr>
          <a:xfrm>
            <a:off x="592746" y="952501"/>
            <a:ext cx="7944219" cy="576897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b="1" i="0" lang="fr" sz="2200" cap="none" strike="noStrike">
                <a:solidFill>
                  <a:srgbClr val="506687"/>
                </a:solidFill>
                <a:latin typeface="Calibri"/>
                <a:ea typeface="Calibri"/>
                <a:cs typeface="Calibri"/>
                <a:sym typeface="Calibri"/>
              </a:rPr>
              <a:t>Lors de la documentation de données</a:t>
            </a:r>
            <a:endParaRPr b="1" sz="2200">
              <a:solidFill>
                <a:schemeClr val="dk2"/>
              </a:solidFill>
            </a:endParaRPr>
          </a:p>
          <a:p>
            <a:pPr indent="-228600" lvl="1" marL="685800" rtl="0" algn="l">
              <a:lnSpc>
                <a:spcPct val="90000"/>
              </a:lnSpc>
              <a:spcBef>
                <a:spcPts val="12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Le respect de la confidentialité à l'égard des personnes qui communiquent des informations sur la VBG doit être protégé à tout moment et le consentement éclairé doit être accordé.</a:t>
            </a:r>
            <a:endParaRPr sz="2200">
              <a:solidFill>
                <a:schemeClr val="dk2"/>
              </a:solidFill>
            </a:endParaRPr>
          </a:p>
          <a:p>
            <a:pPr indent="-228600" lvl="0" marL="228600" rtl="0" algn="l">
              <a:lnSpc>
                <a:spcPct val="90000"/>
              </a:lnSpc>
              <a:spcBef>
                <a:spcPts val="1200"/>
              </a:spcBef>
              <a:spcAft>
                <a:spcPts val="0"/>
              </a:spcAft>
              <a:buClr>
                <a:schemeClr val="dk2"/>
              </a:buClr>
              <a:buSzPts val="2000"/>
              <a:buChar char="•"/>
            </a:pPr>
            <a:r>
              <a:rPr b="1" i="0" lang="fr" sz="2200" cap="none" strike="noStrike">
                <a:solidFill>
                  <a:srgbClr val="506687"/>
                </a:solidFill>
                <a:latin typeface="Calibri"/>
                <a:ea typeface="Calibri"/>
                <a:cs typeface="Calibri"/>
                <a:sym typeface="Calibri"/>
              </a:rPr>
              <a:t>Lors du partage des données</a:t>
            </a:r>
            <a:endParaRPr b="1" sz="2200">
              <a:solidFill>
                <a:schemeClr val="dk2"/>
              </a:solidFill>
            </a:endParaRPr>
          </a:p>
          <a:p>
            <a:pPr indent="-228600" lvl="1" marL="685800" rtl="0" algn="l">
              <a:lnSpc>
                <a:spcPct val="90000"/>
              </a:lnSpc>
              <a:spcBef>
                <a:spcPts val="12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Ne donner une description complète de l'incident que si elle </a:t>
            </a:r>
            <a:r>
              <a:rPr b="1" i="0" lang="fr" sz="2200" cap="none" strike="noStrike">
                <a:solidFill>
                  <a:srgbClr val="506687"/>
                </a:solidFill>
                <a:latin typeface="Calibri"/>
                <a:ea typeface="Calibri"/>
                <a:cs typeface="Calibri"/>
                <a:sym typeface="Calibri"/>
              </a:rPr>
              <a:t>ne </a:t>
            </a:r>
            <a:r>
              <a:rPr i="0" lang="fr" sz="2200" cap="none" strike="noStrike">
                <a:solidFill>
                  <a:srgbClr val="506687"/>
                </a:solidFill>
                <a:latin typeface="Calibri"/>
                <a:ea typeface="Calibri"/>
                <a:cs typeface="Calibri"/>
                <a:sym typeface="Calibri"/>
              </a:rPr>
              <a:t>peut</a:t>
            </a:r>
            <a:r>
              <a:rPr b="1" i="0" lang="fr" sz="2200" cap="none" strike="noStrike">
                <a:solidFill>
                  <a:srgbClr val="506687"/>
                </a:solidFill>
                <a:latin typeface="Calibri"/>
                <a:ea typeface="Calibri"/>
                <a:cs typeface="Calibri"/>
                <a:sym typeface="Calibri"/>
              </a:rPr>
              <a:t> pas </a:t>
            </a:r>
            <a:r>
              <a:rPr b="0" i="0" lang="fr" sz="2200" cap="none" strike="noStrike">
                <a:solidFill>
                  <a:srgbClr val="506687"/>
                </a:solidFill>
                <a:latin typeface="Calibri"/>
                <a:ea typeface="Calibri"/>
                <a:cs typeface="Calibri"/>
                <a:sym typeface="Calibri"/>
              </a:rPr>
              <a:t>être reliée à des personnes survivantes précises (la date et le lieu précis, les informations sur la victime, l'ethnicité, l'âge, le sexe</a:t>
            </a:r>
            <a:r>
              <a:rPr lang="fr" sz="2200">
                <a:solidFill>
                  <a:srgbClr val="506687"/>
                </a:solidFill>
              </a:rPr>
              <a:t> et les</a:t>
            </a:r>
            <a:r>
              <a:rPr b="0" i="0" lang="fr" sz="2200" cap="none" strike="noStrike">
                <a:solidFill>
                  <a:srgbClr val="506687"/>
                </a:solidFill>
                <a:latin typeface="Calibri"/>
                <a:ea typeface="Calibri"/>
                <a:cs typeface="Calibri"/>
                <a:sym typeface="Calibri"/>
              </a:rPr>
              <a:t> résultats des examens médicaux ne peuvent être indiqués que si cela ne présente pas de danger)</a:t>
            </a:r>
            <a:endParaRPr sz="2200">
              <a:solidFill>
                <a:schemeClr val="dk2"/>
              </a:solidFill>
            </a:endParaRPr>
          </a:p>
          <a:p>
            <a:pPr indent="-228600" lvl="1" marL="685800" rtl="0" algn="l">
              <a:lnSpc>
                <a:spcPct val="90000"/>
              </a:lnSpc>
              <a:spcBef>
                <a:spcPts val="12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Fournir des informations complémentaires qui peuvent avoir contribué aux changements du nombre de cas signalés par rapport à la période précédente. Par exemple, davantage de services disponibles, campagnes d'information, recrudescence d'attaques violentes. </a:t>
            </a:r>
            <a:endParaRPr sz="2200">
              <a:solidFill>
                <a:schemeClr val="dk2"/>
              </a:solidFill>
            </a:endParaRPr>
          </a:p>
          <a:p>
            <a:pPr indent="-101600" lvl="1" marL="685800" rtl="0" algn="l">
              <a:lnSpc>
                <a:spcPct val="90000"/>
              </a:lnSpc>
              <a:spcBef>
                <a:spcPts val="2400"/>
              </a:spcBef>
              <a:spcAft>
                <a:spcPts val="0"/>
              </a:spcAft>
              <a:buClr>
                <a:schemeClr val="dk2"/>
              </a:buClr>
              <a:buSzPts val="2000"/>
              <a:buNone/>
            </a:pPr>
            <a:r>
              <a:t/>
            </a:r>
            <a:endParaRPr sz="2000"/>
          </a:p>
          <a:p>
            <a:pPr indent="-101600" lvl="1" marL="685800" rtl="0" algn="l">
              <a:lnSpc>
                <a:spcPct val="90000"/>
              </a:lnSpc>
              <a:spcBef>
                <a:spcPts val="1800"/>
              </a:spcBef>
              <a:spcAft>
                <a:spcPts val="0"/>
              </a:spcAft>
              <a:buClr>
                <a:schemeClr val="dk2"/>
              </a:buClr>
              <a:buSzPts val="2000"/>
              <a:buNone/>
            </a:pPr>
            <a:r>
              <a:t/>
            </a:r>
            <a:endParaRPr sz="2000"/>
          </a:p>
          <a:p>
            <a:pPr indent="-228600" lvl="1" marL="685800" rtl="0" algn="l">
              <a:lnSpc>
                <a:spcPct val="90000"/>
              </a:lnSpc>
              <a:spcBef>
                <a:spcPts val="1800"/>
              </a:spcBef>
              <a:spcAft>
                <a:spcPts val="0"/>
              </a:spcAft>
              <a:buClr>
                <a:schemeClr val="dk2"/>
              </a:buClr>
              <a:buSzPts val="2400"/>
              <a:buFont typeface="Noto Sans Symbols"/>
              <a:buNone/>
            </a:pPr>
            <a:r>
              <a:t/>
            </a:r>
            <a:endParaRPr sz="2400"/>
          </a:p>
        </p:txBody>
      </p:sp>
      <p:sp>
        <p:nvSpPr>
          <p:cNvPr id="2023" name="Google Shape;2023;p2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p247"/>
          <p:cNvSpPr txBox="1"/>
          <p:nvPr>
            <p:ph type="title"/>
          </p:nvPr>
        </p:nvSpPr>
        <p:spPr>
          <a:xfrm>
            <a:off x="419100" y="225425"/>
            <a:ext cx="8724900" cy="152473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B85231"/>
                </a:solidFill>
                <a:latin typeface="Calibri"/>
                <a:ea typeface="Calibri"/>
                <a:cs typeface="Calibri"/>
                <a:sym typeface="Calibri"/>
              </a:rPr>
              <a:t>GESTION DES FOURNITURES MÉDICALES</a:t>
            </a:r>
            <a:r>
              <a:rPr b="1" i="0" lang="fr" cap="none" strike="noStrike">
                <a:solidFill>
                  <a:srgbClr val="B85231"/>
                </a:solidFill>
                <a:latin typeface="Calibri"/>
                <a:ea typeface="Calibri"/>
                <a:cs typeface="Calibri"/>
                <a:sym typeface="Calibri"/>
              </a:rPr>
              <a:t> </a:t>
            </a:r>
            <a:r>
              <a:rPr b="1" i="0" lang="fr" sz="4400" cap="none" strike="noStrike">
                <a:solidFill>
                  <a:srgbClr val="B85231"/>
                </a:solidFill>
                <a:latin typeface="Calibri"/>
                <a:ea typeface="Calibri"/>
                <a:cs typeface="Calibri"/>
                <a:sym typeface="Calibri"/>
              </a:rPr>
              <a:t>(FNUAP)</a:t>
            </a:r>
            <a:endParaRPr i="1">
              <a:solidFill>
                <a:schemeClr val="accent1"/>
              </a:solidFill>
            </a:endParaRPr>
          </a:p>
        </p:txBody>
      </p:sp>
      <p:sp>
        <p:nvSpPr>
          <p:cNvPr id="2030" name="Google Shape;2030;p2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descr="Reproductive Health Kits Shelving" id="2031" name="Google Shape;2031;p247"/>
          <p:cNvPicPr preferRelativeResize="0"/>
          <p:nvPr/>
        </p:nvPicPr>
        <p:blipFill rotWithShape="1">
          <a:blip r:embed="rId3">
            <a:alphaModFix/>
          </a:blip>
          <a:srcRect b="0" l="0" r="0" t="0"/>
          <a:stretch/>
        </p:blipFill>
        <p:spPr>
          <a:xfrm>
            <a:off x="1248103" y="1847850"/>
            <a:ext cx="6926318" cy="3829050"/>
          </a:xfrm>
          <a:prstGeom prst="rect">
            <a:avLst/>
          </a:prstGeom>
          <a:noFill/>
          <a:ln>
            <a:noFill/>
          </a:ln>
        </p:spPr>
      </p:pic>
      <p:sp>
        <p:nvSpPr>
          <p:cNvPr id="2032" name="Google Shape;2032;p247"/>
          <p:cNvSpPr txBox="1"/>
          <p:nvPr/>
        </p:nvSpPr>
        <p:spPr>
          <a:xfrm>
            <a:off x="1453019" y="6042454"/>
            <a:ext cx="692631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 sz="2000" u="none" cap="none" strike="noStrike">
                <a:solidFill>
                  <a:srgbClr val="000000"/>
                </a:solidFill>
                <a:latin typeface="Calibri"/>
                <a:ea typeface="Calibri"/>
                <a:cs typeface="Calibri"/>
                <a:sym typeface="Calibri"/>
              </a:rPr>
              <a:t>https://www.unfpa.org/video/reproductive-health-kits-shelving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1"/>
                                        </p:tgtEl>
                                        <p:attrNameLst>
                                          <p:attrName>style.visibility</p:attrName>
                                        </p:attrNameLst>
                                      </p:cBhvr>
                                      <p:to>
                                        <p:strVal val="visible"/>
                                      </p:to>
                                    </p:set>
                                    <p:animEffect filter="fade" transition="in">
                                      <p:cBhvr>
                                        <p:cTn dur="1"/>
                                        <p:tgtEl>
                                          <p:spTgt spid="20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248"/>
          <p:cNvSpPr txBox="1"/>
          <p:nvPr>
            <p:ph type="title"/>
          </p:nvPr>
        </p:nvSpPr>
        <p:spPr>
          <a:xfrm>
            <a:off x="557408" y="661357"/>
            <a:ext cx="822959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Gestion des fournitures médicales</a:t>
            </a:r>
            <a:endParaRPr/>
          </a:p>
        </p:txBody>
      </p:sp>
      <p:sp>
        <p:nvSpPr>
          <p:cNvPr id="2039" name="Google Shape;2039;p248"/>
          <p:cNvSpPr txBox="1"/>
          <p:nvPr>
            <p:ph idx="1" type="body"/>
          </p:nvPr>
        </p:nvSpPr>
        <p:spPr>
          <a:xfrm>
            <a:off x="457200" y="2217107"/>
            <a:ext cx="8229600" cy="3909056"/>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Retirer les fournitures des cartons et les ranger</a:t>
            </a:r>
            <a:endParaRPr sz="2800">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Zone de conservation dédiée, protégée</a:t>
            </a:r>
            <a:endParaRPr sz="2800">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Gestion des stocks</a:t>
            </a:r>
            <a:endParaRPr sz="2800">
              <a:solidFill>
                <a:schemeClr val="dk2"/>
              </a:solidFill>
            </a:endParaRPr>
          </a:p>
          <a:p>
            <a:pPr indent="-228600" lvl="0" marL="685800" rtl="0" algn="l">
              <a:lnSpc>
                <a:spcPct val="90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Premier entré, premier sorti</a:t>
            </a:r>
            <a:endParaRPr sz="2800">
              <a:solidFill>
                <a:schemeClr val="dk2"/>
              </a:solidFill>
            </a:endParaRPr>
          </a:p>
        </p:txBody>
      </p:sp>
      <p:sp>
        <p:nvSpPr>
          <p:cNvPr id="2040" name="Google Shape;2040;p2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5" name="Shape 2045"/>
        <p:cNvGrpSpPr/>
        <p:nvPr/>
      </p:nvGrpSpPr>
      <p:grpSpPr>
        <a:xfrm>
          <a:off x="0" y="0"/>
          <a:ext cx="0" cy="0"/>
          <a:chOff x="0" y="0"/>
          <a:chExt cx="0" cy="0"/>
        </a:xfrm>
      </p:grpSpPr>
      <p:sp>
        <p:nvSpPr>
          <p:cNvPr id="2046" name="Google Shape;2046;p249"/>
          <p:cNvSpPr txBox="1"/>
          <p:nvPr>
            <p:ph type="ctrTitle"/>
          </p:nvPr>
        </p:nvSpPr>
        <p:spPr>
          <a:xfrm>
            <a:off x="197778" y="335694"/>
            <a:ext cx="8748444" cy="16328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4400"/>
              <a:buFont typeface="Calibri"/>
              <a:buNone/>
            </a:pPr>
            <a:r>
              <a:rPr i="0" lang="fr" sz="3600" cap="none" strike="noStrike">
                <a:solidFill>
                  <a:srgbClr val="506687"/>
                </a:solidFill>
                <a:latin typeface="Calibri"/>
                <a:ea typeface="Calibri"/>
                <a:cs typeface="Calibri"/>
                <a:sym typeface="Calibri"/>
              </a:rPr>
              <a:t>UNITÉ 9 : </a:t>
            </a:r>
            <a:r>
              <a:rPr i="0" lang="fr" sz="3600" cap="none" strike="noStrike">
                <a:solidFill>
                  <a:srgbClr val="B85231"/>
                </a:solidFill>
                <a:latin typeface="Calibri"/>
                <a:ea typeface="Calibri"/>
                <a:cs typeface="Calibri"/>
                <a:sym typeface="Calibri"/>
              </a:rPr>
              <a:t>ÉVALUER ET RENFORCER LES SERVICES CLINIQUES POUR LES PERSONNES SURVIVANTES DE VIOLENCE SEXUELLE</a:t>
            </a:r>
            <a:endParaRPr b="1" i="0" sz="3600" u="none" cap="none" strike="noStrike">
              <a:solidFill>
                <a:schemeClr val="dk2"/>
              </a:solidFill>
              <a:latin typeface="Calibri"/>
              <a:ea typeface="Calibri"/>
              <a:cs typeface="Calibri"/>
              <a:sym typeface="Calibri"/>
            </a:endParaRPr>
          </a:p>
        </p:txBody>
      </p:sp>
      <p:sp>
        <p:nvSpPr>
          <p:cNvPr id="2047" name="Google Shape;2047;p249"/>
          <p:cNvSpPr txBox="1"/>
          <p:nvPr>
            <p:ph idx="12" type="sldNum"/>
          </p:nvPr>
        </p:nvSpPr>
        <p:spPr>
          <a:xfrm>
            <a:off x="6614845" y="606950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204</a:t>
            </a:r>
            <a:endParaRPr/>
          </a:p>
        </p:txBody>
      </p:sp>
      <p:pic>
        <p:nvPicPr>
          <p:cNvPr descr="Logo, JHPIEGO" id="2048" name="Google Shape;2048;p249"/>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p250"/>
          <p:cNvSpPr txBox="1"/>
          <p:nvPr>
            <p:ph type="title"/>
          </p:nvPr>
        </p:nvSpPr>
        <p:spPr>
          <a:xfrm>
            <a:off x="732772" y="71837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9</a:t>
            </a:r>
            <a:endParaRPr/>
          </a:p>
        </p:txBody>
      </p:sp>
      <p:sp>
        <p:nvSpPr>
          <p:cNvPr id="2055" name="Google Shape;2055;p250"/>
          <p:cNvSpPr txBox="1"/>
          <p:nvPr>
            <p:ph idx="1" type="body"/>
          </p:nvPr>
        </p:nvSpPr>
        <p:spPr>
          <a:xfrm>
            <a:off x="457200" y="2141951"/>
            <a:ext cx="8229600" cy="3984212"/>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Discuter des principales exigences en matière de prestation de soins cliniques de qualité pour les personnes survivantes de violence sexuelle et de violence exercée par un partenaire intime.   </a:t>
            </a:r>
            <a:endParaRPr sz="2800">
              <a:solidFill>
                <a:schemeClr val="dk2"/>
              </a:solidFill>
            </a:endParaRPr>
          </a:p>
          <a:p>
            <a:pPr indent="-228600" lvl="0" marL="685800" rtl="0" algn="l">
              <a:lnSpc>
                <a:spcPct val="90000"/>
              </a:lnSpc>
              <a:spcBef>
                <a:spcPts val="12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Développer une liste d'actions initiales pour renforcer les services cliniques pour les personnes survivantes. </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2056" name="Google Shape;2056;p2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7" name="Shape 267"/>
        <p:cNvGrpSpPr/>
        <p:nvPr/>
      </p:nvGrpSpPr>
      <p:grpSpPr>
        <a:xfrm>
          <a:off x="0" y="0"/>
          <a:ext cx="0" cy="0"/>
          <a:chOff x="0" y="0"/>
          <a:chExt cx="0" cy="0"/>
        </a:xfrm>
      </p:grpSpPr>
      <p:sp>
        <p:nvSpPr>
          <p:cNvPr id="268" name="Google Shape;268;p53"/>
          <p:cNvSpPr txBox="1"/>
          <p:nvPr>
            <p:ph type="ctrTitle"/>
          </p:nvPr>
        </p:nvSpPr>
        <p:spPr>
          <a:xfrm>
            <a:off x="685800" y="1006157"/>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QUEL EST VOTRE SUPER POUVOIR ?</a:t>
            </a:r>
            <a:endParaRPr/>
          </a:p>
        </p:txBody>
      </p:sp>
      <p:pic>
        <p:nvPicPr>
          <p:cNvPr descr="Superhero Icon 2227044" id="269" name="Google Shape;269;p53"/>
          <p:cNvPicPr preferRelativeResize="0"/>
          <p:nvPr/>
        </p:nvPicPr>
        <p:blipFill rotWithShape="1">
          <a:blip r:embed="rId3">
            <a:alphaModFix/>
          </a:blip>
          <a:srcRect b="0" l="0" r="0" t="0"/>
          <a:stretch/>
        </p:blipFill>
        <p:spPr>
          <a:xfrm>
            <a:off x="3902103" y="3119838"/>
            <a:ext cx="1339795" cy="1339795"/>
          </a:xfrm>
          <a:prstGeom prst="rect">
            <a:avLst/>
          </a:prstGeom>
          <a:noFill/>
          <a:ln>
            <a:noFill/>
          </a:ln>
        </p:spPr>
      </p:pic>
      <p:sp>
        <p:nvSpPr>
          <p:cNvPr id="270" name="Google Shape;270;p53"/>
          <p:cNvSpPr txBox="1"/>
          <p:nvPr>
            <p:ph idx="12" type="sldNum"/>
          </p:nvPr>
        </p:nvSpPr>
        <p:spPr>
          <a:xfrm>
            <a:off x="2726076"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1"/>
          <p:cNvSpPr txBox="1"/>
          <p:nvPr>
            <p:ph type="title"/>
          </p:nvPr>
        </p:nvSpPr>
        <p:spPr>
          <a:xfrm>
            <a:off x="457200" y="74448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Définition juridique du viol</a:t>
            </a:r>
            <a:endParaRPr/>
          </a:p>
        </p:txBody>
      </p:sp>
      <p:sp>
        <p:nvSpPr>
          <p:cNvPr id="448" name="Google Shape;448;p71"/>
          <p:cNvSpPr txBox="1"/>
          <p:nvPr>
            <p:ph idx="1" type="body"/>
          </p:nvPr>
        </p:nvSpPr>
        <p:spPr>
          <a:xfrm>
            <a:off x="457200" y="2807413"/>
            <a:ext cx="8229600" cy="13459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0" i="1" lang="fr" sz="3200" cap="none" strike="noStrike">
                <a:solidFill>
                  <a:srgbClr val="506687"/>
                </a:solidFill>
                <a:latin typeface="Calibri"/>
                <a:ea typeface="Calibri"/>
                <a:cs typeface="Calibri"/>
                <a:sym typeface="Calibri"/>
              </a:rPr>
              <a:t>&lt;</a:t>
            </a:r>
            <a:r>
              <a:rPr i="1" lang="fr">
                <a:solidFill>
                  <a:srgbClr val="A64317"/>
                </a:solidFill>
              </a:rPr>
              <a:t>Actualiser cette diapositive avant </a:t>
            </a:r>
            <a:r>
              <a:rPr b="0" i="1" lang="fr" sz="3200" cap="none" strike="noStrike">
                <a:solidFill>
                  <a:srgbClr val="A64317"/>
                </a:solidFill>
                <a:latin typeface="Calibri"/>
                <a:ea typeface="Calibri"/>
                <a:cs typeface="Calibri"/>
                <a:sym typeface="Calibri"/>
              </a:rPr>
              <a:t>la formation</a:t>
            </a:r>
            <a:r>
              <a:rPr b="0" i="1" lang="fr" sz="3200" cap="none" strike="noStrike">
                <a:solidFill>
                  <a:srgbClr val="506687"/>
                </a:solidFill>
                <a:latin typeface="Calibri"/>
                <a:ea typeface="Calibri"/>
                <a:cs typeface="Calibri"/>
                <a:sym typeface="Calibri"/>
              </a:rPr>
              <a:t>&gt;</a:t>
            </a:r>
            <a:endParaRPr>
              <a:solidFill>
                <a:schemeClr val="dk2"/>
              </a:solidFill>
            </a:endParaRPr>
          </a:p>
        </p:txBody>
      </p:sp>
      <p:sp>
        <p:nvSpPr>
          <p:cNvPr id="449" name="Google Shape;44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251"/>
          <p:cNvSpPr txBox="1"/>
          <p:nvPr>
            <p:ph type="title"/>
          </p:nvPr>
        </p:nvSpPr>
        <p:spPr>
          <a:xfrm>
            <a:off x="800100" y="639088"/>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Recenser et renforcer les services cliniques</a:t>
            </a:r>
            <a:endParaRPr/>
          </a:p>
        </p:txBody>
      </p:sp>
      <p:sp>
        <p:nvSpPr>
          <p:cNvPr id="2063" name="Google Shape;2063;p251"/>
          <p:cNvSpPr txBox="1"/>
          <p:nvPr>
            <p:ph idx="1" type="body"/>
          </p:nvPr>
        </p:nvSpPr>
        <p:spPr>
          <a:xfrm>
            <a:off x="375781" y="1964652"/>
            <a:ext cx="8139569" cy="3759744"/>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Pour améliorer la qualité des services cliniques fournis, il est important de recenser les pratiques actuelles, les ressources et les systèmes et identifier les forces et les possibilités de changement. </a:t>
            </a:r>
            <a:endParaRPr sz="2800">
              <a:solidFill>
                <a:schemeClr val="dk2"/>
              </a:solidFill>
            </a:endParaRPr>
          </a:p>
          <a:p>
            <a:pPr indent="-228600" lvl="0" marL="685800" rtl="0" algn="l">
              <a:lnSpc>
                <a:spcPct val="90000"/>
              </a:lnSpc>
              <a:spcBef>
                <a:spcPts val="1200"/>
              </a:spcBef>
              <a:spcAft>
                <a:spcPts val="600"/>
              </a:spcAft>
              <a:buClr>
                <a:schemeClr val="dk2"/>
              </a:buClr>
              <a:buSzPts val="2400"/>
              <a:buChar char="•"/>
            </a:pPr>
            <a:r>
              <a:rPr b="0" i="0" lang="fr" sz="2800" cap="none" strike="noStrike">
                <a:solidFill>
                  <a:srgbClr val="506687"/>
                </a:solidFill>
                <a:latin typeface="Calibri"/>
                <a:ea typeface="Calibri"/>
                <a:cs typeface="Calibri"/>
                <a:sym typeface="Calibri"/>
              </a:rPr>
              <a:t>Le processus de changement et d’amélioration de la qualité doit idéalement être piloté par un petit groupe de personnes engagées, plutôt qu’une personne seule.  </a:t>
            </a:r>
            <a:endParaRPr sz="2800">
              <a:solidFill>
                <a:schemeClr val="dk2"/>
              </a:solidFill>
            </a:endParaRPr>
          </a:p>
        </p:txBody>
      </p:sp>
      <p:sp>
        <p:nvSpPr>
          <p:cNvPr id="2064" name="Google Shape;2064;p2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9" name="Shape 2069"/>
        <p:cNvGrpSpPr/>
        <p:nvPr/>
      </p:nvGrpSpPr>
      <p:grpSpPr>
        <a:xfrm>
          <a:off x="0" y="0"/>
          <a:ext cx="0" cy="0"/>
          <a:chOff x="0" y="0"/>
          <a:chExt cx="0" cy="0"/>
        </a:xfrm>
      </p:grpSpPr>
      <p:sp>
        <p:nvSpPr>
          <p:cNvPr id="2070" name="Google Shape;2070;p252"/>
          <p:cNvSpPr txBox="1"/>
          <p:nvPr>
            <p:ph type="title"/>
          </p:nvPr>
        </p:nvSpPr>
        <p:spPr>
          <a:xfrm>
            <a:off x="610644" y="136525"/>
            <a:ext cx="7822504" cy="16367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Activité</a:t>
            </a:r>
            <a:endParaRPr/>
          </a:p>
        </p:txBody>
      </p:sp>
      <p:sp>
        <p:nvSpPr>
          <p:cNvPr id="2071" name="Google Shape;2071;p252"/>
          <p:cNvSpPr txBox="1"/>
          <p:nvPr>
            <p:ph idx="1" type="body"/>
          </p:nvPr>
        </p:nvSpPr>
        <p:spPr>
          <a:xfrm>
            <a:off x="457200" y="1371601"/>
            <a:ext cx="7822504" cy="5349874"/>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Quelles sont les composantes des soins cliniques pour les personnes survivantes de violence sexuelle actuellement en place ?</a:t>
            </a:r>
            <a:endParaRPr sz="2800">
              <a:solidFill>
                <a:schemeClr val="dk2"/>
              </a:solidFill>
            </a:endParaRPr>
          </a:p>
          <a:p>
            <a:pPr indent="-228600" lvl="0" marL="685800" rtl="0" algn="l">
              <a:lnSpc>
                <a:spcPct val="90000"/>
              </a:lnSpc>
              <a:spcBef>
                <a:spcPts val="12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Quels sont les meilleurs atouts de l’établissement pour fournir des soins post-agression ? De quoi êtes-vous le plus fier ?</a:t>
            </a:r>
            <a:endParaRPr sz="2800">
              <a:solidFill>
                <a:schemeClr val="dk2"/>
              </a:solidFill>
            </a:endParaRPr>
          </a:p>
          <a:p>
            <a:pPr indent="-228600" lvl="0" marL="685800" rtl="0" algn="l">
              <a:lnSpc>
                <a:spcPct val="90000"/>
              </a:lnSpc>
              <a:spcBef>
                <a:spcPts val="1200"/>
              </a:spcBef>
              <a:spcAft>
                <a:spcPts val="600"/>
              </a:spcAft>
              <a:buClr>
                <a:schemeClr val="dk2"/>
              </a:buClr>
              <a:buSzPts val="3000"/>
              <a:buChar char="•"/>
            </a:pPr>
            <a:r>
              <a:rPr b="0" i="0" lang="fr" sz="2800" cap="none" strike="noStrike">
                <a:solidFill>
                  <a:srgbClr val="506687"/>
                </a:solidFill>
                <a:latin typeface="Calibri"/>
                <a:ea typeface="Calibri"/>
                <a:cs typeface="Calibri"/>
                <a:sym typeface="Calibri"/>
              </a:rPr>
              <a:t>Quels éléments peuvent être améliorés ? Quelles sont les lacunes actuelles/quelles sont les ressources nécessaires ? Quelles sont les principales étapes à venir pour prendre des mesures ?</a:t>
            </a:r>
            <a:endParaRPr sz="2800">
              <a:solidFill>
                <a:schemeClr val="dk2"/>
              </a:solidFill>
            </a:endParaRPr>
          </a:p>
        </p:txBody>
      </p:sp>
      <p:sp>
        <p:nvSpPr>
          <p:cNvPr id="2072" name="Google Shape;2072;p2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253"/>
          <p:cNvSpPr txBox="1"/>
          <p:nvPr>
            <p:ph type="ctrTitle"/>
          </p:nvPr>
        </p:nvSpPr>
        <p:spPr>
          <a:xfrm>
            <a:off x="0" y="335694"/>
            <a:ext cx="9144000" cy="166628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200"/>
              <a:buFont typeface="Calibri"/>
              <a:buNone/>
            </a:pPr>
            <a:br>
              <a:rPr lang="fr" sz="4000"/>
            </a:br>
            <a:r>
              <a:rPr b="1" i="0" lang="fr" sz="4000" cap="none" strike="noStrike">
                <a:solidFill>
                  <a:srgbClr val="506687"/>
                </a:solidFill>
                <a:latin typeface="Calibri"/>
                <a:ea typeface="Calibri"/>
                <a:cs typeface="Calibri"/>
                <a:sym typeface="Calibri"/>
              </a:rPr>
              <a:t>UNITÉ 10 : </a:t>
            </a:r>
            <a:r>
              <a:rPr b="1" i="0" lang="fr" sz="4000" cap="none" strike="noStrike">
                <a:solidFill>
                  <a:srgbClr val="B85231"/>
                </a:solidFill>
                <a:latin typeface="Calibri"/>
                <a:ea typeface="Calibri"/>
                <a:cs typeface="Calibri"/>
                <a:sym typeface="Calibri"/>
              </a:rPr>
              <a:t>SOINS POUR LES AIDANTS,</a:t>
            </a:r>
            <a:br>
              <a:rPr lang="fr" sz="4000"/>
            </a:br>
            <a:r>
              <a:rPr b="1" i="0" lang="fr" sz="4000" cap="none" strike="noStrike">
                <a:solidFill>
                  <a:srgbClr val="B85231"/>
                </a:solidFill>
                <a:latin typeface="Calibri"/>
                <a:ea typeface="Calibri"/>
                <a:cs typeface="Calibri"/>
                <a:sym typeface="Calibri"/>
              </a:rPr>
              <a:t>ÉVALUATION ET CLÔTURE</a:t>
            </a:r>
            <a:br>
              <a:rPr lang="fr" sz="4000"/>
            </a:br>
            <a:endParaRPr b="1" i="0" sz="4000" u="none" cap="none" strike="noStrike">
              <a:solidFill>
                <a:srgbClr val="1E4E79"/>
              </a:solidFill>
              <a:latin typeface="Calibri"/>
              <a:ea typeface="Calibri"/>
              <a:cs typeface="Calibri"/>
              <a:sym typeface="Calibri"/>
            </a:endParaRPr>
          </a:p>
        </p:txBody>
      </p:sp>
      <p:sp>
        <p:nvSpPr>
          <p:cNvPr id="2079" name="Google Shape;2079;p2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209</a:t>
            </a:r>
            <a:endParaRPr/>
          </a:p>
        </p:txBody>
      </p:sp>
      <p:pic>
        <p:nvPicPr>
          <p:cNvPr descr="Logo, JHPIEGO" id="2080" name="Google Shape;2080;p253"/>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5" name="Shape 2085"/>
        <p:cNvGrpSpPr/>
        <p:nvPr/>
      </p:nvGrpSpPr>
      <p:grpSpPr>
        <a:xfrm>
          <a:off x="0" y="0"/>
          <a:ext cx="0" cy="0"/>
          <a:chOff x="0" y="0"/>
          <a:chExt cx="0" cy="0"/>
        </a:xfrm>
      </p:grpSpPr>
      <p:sp>
        <p:nvSpPr>
          <p:cNvPr id="2086" name="Google Shape;2086;p254"/>
          <p:cNvSpPr txBox="1"/>
          <p:nvPr>
            <p:ph type="title"/>
          </p:nvPr>
        </p:nvSpPr>
        <p:spPr>
          <a:xfrm>
            <a:off x="632564" y="62536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10</a:t>
            </a:r>
            <a:endParaRPr/>
          </a:p>
        </p:txBody>
      </p:sp>
      <p:sp>
        <p:nvSpPr>
          <p:cNvPr id="2087" name="Google Shape;2087;p254"/>
          <p:cNvSpPr txBox="1"/>
          <p:nvPr>
            <p:ph idx="1" type="body"/>
          </p:nvPr>
        </p:nvSpPr>
        <p:spPr>
          <a:xfrm>
            <a:off x="344466" y="2076188"/>
            <a:ext cx="8229600"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Discuter des stratégies visant à identifier et prévenir le surmenage.    </a:t>
            </a:r>
            <a:endParaRPr sz="2800">
              <a:solidFill>
                <a:schemeClr val="dk2"/>
              </a:solidFill>
            </a:endParaRPr>
          </a:p>
          <a:p>
            <a:pPr indent="-228600" lvl="0" marL="685800" rtl="0" algn="l">
              <a:lnSpc>
                <a:spcPct val="90000"/>
              </a:lnSpc>
              <a:spcBef>
                <a:spcPts val="1200"/>
              </a:spcBef>
              <a:spcAft>
                <a:spcPts val="0"/>
              </a:spcAft>
              <a:buClr>
                <a:schemeClr val="dk2"/>
              </a:buClr>
              <a:buSzPts val="3200"/>
              <a:buFont typeface="Noto Sans Symbols"/>
              <a:buChar char="✔"/>
            </a:pPr>
            <a:r>
              <a:rPr b="0" i="0" lang="fr" sz="2800" cap="none" strike="noStrike">
                <a:solidFill>
                  <a:srgbClr val="506687"/>
                </a:solidFill>
                <a:latin typeface="Calibri"/>
                <a:ea typeface="Calibri"/>
                <a:cs typeface="Calibri"/>
                <a:sym typeface="Calibri"/>
              </a:rPr>
              <a:t>Réfléchir sur la formation par rapport à la satisfaction des attentes des participants et aux objectifs de la formation.</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2088" name="Google Shape;2088;p2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3" name="Shape 2093"/>
        <p:cNvGrpSpPr/>
        <p:nvPr/>
      </p:nvGrpSpPr>
      <p:grpSpPr>
        <a:xfrm>
          <a:off x="0" y="0"/>
          <a:ext cx="0" cy="0"/>
          <a:chOff x="0" y="0"/>
          <a:chExt cx="0" cy="0"/>
        </a:xfrm>
      </p:grpSpPr>
      <p:sp>
        <p:nvSpPr>
          <p:cNvPr id="2094" name="Google Shape;2094;p255"/>
          <p:cNvSpPr txBox="1"/>
          <p:nvPr>
            <p:ph type="title"/>
          </p:nvPr>
        </p:nvSpPr>
        <p:spPr>
          <a:xfrm>
            <a:off x="740210" y="55540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B85231"/>
                </a:solidFill>
                <a:latin typeface="Calibri"/>
                <a:ea typeface="Calibri"/>
                <a:cs typeface="Calibri"/>
                <a:sym typeface="Calibri"/>
              </a:rPr>
              <a:t>Soins pour les aidants : Activité</a:t>
            </a:r>
            <a:endParaRPr>
              <a:solidFill>
                <a:schemeClr val="accent1"/>
              </a:solidFill>
            </a:endParaRPr>
          </a:p>
        </p:txBody>
      </p:sp>
      <p:sp>
        <p:nvSpPr>
          <p:cNvPr id="2095" name="Google Shape;2095;p255"/>
          <p:cNvSpPr txBox="1"/>
          <p:nvPr>
            <p:ph idx="1" type="body"/>
          </p:nvPr>
        </p:nvSpPr>
        <p:spPr>
          <a:xfrm>
            <a:off x="601249" y="1698408"/>
            <a:ext cx="7802541"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Trouver un partenaire.</a:t>
            </a:r>
            <a:endParaRPr sz="2800">
              <a:solidFill>
                <a:schemeClr val="dk2"/>
              </a:solidFill>
            </a:endParaRPr>
          </a:p>
          <a:p>
            <a:pPr indent="-228600" lvl="0" marL="685800" rtl="0" algn="l">
              <a:lnSpc>
                <a:spcPct val="90000"/>
              </a:lnSpc>
              <a:spcBef>
                <a:spcPts val="12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Penser à une expérience difficile à laquelle vous avez été confronté pendant votre travail en tant que prestataire. Qu’est-ce qui a rendu cette expérience particulièrement difficile ?</a:t>
            </a:r>
            <a:endParaRPr sz="2800">
              <a:solidFill>
                <a:schemeClr val="dk2"/>
              </a:solidFill>
            </a:endParaRPr>
          </a:p>
          <a:p>
            <a:pPr indent="-228600" lvl="0" marL="685800" rtl="0" algn="l">
              <a:lnSpc>
                <a:spcPct val="90000"/>
              </a:lnSpc>
              <a:spcBef>
                <a:spcPts val="1200"/>
              </a:spcBef>
              <a:spcAft>
                <a:spcPts val="0"/>
              </a:spcAft>
              <a:buClr>
                <a:schemeClr val="dk2"/>
              </a:buClr>
              <a:buSzPts val="3000"/>
              <a:buChar char="•"/>
            </a:pPr>
            <a:r>
              <a:rPr b="0" i="0" lang="fr" sz="2800" cap="none" strike="noStrike">
                <a:solidFill>
                  <a:srgbClr val="506687"/>
                </a:solidFill>
                <a:latin typeface="Calibri"/>
                <a:ea typeface="Calibri"/>
                <a:cs typeface="Calibri"/>
                <a:sym typeface="Calibri"/>
              </a:rPr>
              <a:t>Partager l’expérience avec votre partenaire.</a:t>
            </a:r>
            <a:endParaRPr sz="2800">
              <a:solidFill>
                <a:schemeClr val="dk2"/>
              </a:solidFill>
            </a:endParaRPr>
          </a:p>
          <a:p>
            <a:pPr indent="-228600" lvl="0" marL="685800" rtl="0" algn="l">
              <a:lnSpc>
                <a:spcPct val="90000"/>
              </a:lnSpc>
              <a:spcBef>
                <a:spcPts val="1200"/>
              </a:spcBef>
              <a:spcAft>
                <a:spcPts val="600"/>
              </a:spcAft>
              <a:buClr>
                <a:schemeClr val="dk2"/>
              </a:buClr>
              <a:buSzPts val="3000"/>
              <a:buChar char="•"/>
            </a:pPr>
            <a:r>
              <a:rPr b="0" i="0" lang="fr" sz="2800" cap="none" strike="noStrike">
                <a:solidFill>
                  <a:srgbClr val="506687"/>
                </a:solidFill>
                <a:latin typeface="Calibri"/>
                <a:ea typeface="Calibri"/>
                <a:cs typeface="Calibri"/>
                <a:sym typeface="Calibri"/>
              </a:rPr>
              <a:t>Vous pouvez aussi partager cette expérience au sein du grand groupe si vous vous sentez à l’aise. </a:t>
            </a:r>
            <a:endParaRPr sz="2800">
              <a:solidFill>
                <a:schemeClr val="dk2"/>
              </a:solidFill>
            </a:endParaRPr>
          </a:p>
        </p:txBody>
      </p:sp>
      <p:sp>
        <p:nvSpPr>
          <p:cNvPr id="2096" name="Google Shape;2096;p2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sp>
        <p:nvSpPr>
          <p:cNvPr id="2102" name="Google Shape;2102;p256"/>
          <p:cNvSpPr txBox="1"/>
          <p:nvPr>
            <p:ph type="title"/>
          </p:nvPr>
        </p:nvSpPr>
        <p:spPr>
          <a:xfrm>
            <a:off x="395287" y="425146"/>
            <a:ext cx="7992780" cy="7797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Qu'est-ce que le « surmenage »</a:t>
            </a:r>
            <a:endParaRPr/>
          </a:p>
        </p:txBody>
      </p:sp>
      <p:sp>
        <p:nvSpPr>
          <p:cNvPr id="2103" name="Google Shape;2103;p256"/>
          <p:cNvSpPr txBox="1"/>
          <p:nvPr>
            <p:ph idx="1" type="body"/>
          </p:nvPr>
        </p:nvSpPr>
        <p:spPr>
          <a:xfrm>
            <a:off x="4572000" y="1238250"/>
            <a:ext cx="4407571" cy="527843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1"/>
              </a:buClr>
              <a:buSzPts val="1800"/>
              <a:buNone/>
            </a:pPr>
            <a:r>
              <a:rPr b="1" i="0" lang="fr" sz="2300" cap="none" strike="noStrike">
                <a:solidFill>
                  <a:srgbClr val="B85231"/>
                </a:solidFill>
              </a:rPr>
              <a:t>Manifestations du surmenage</a:t>
            </a:r>
            <a:endParaRPr b="1"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Avoir envie de pleurer </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Troubles du sommeil</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Mauvaise concentration</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Ressentir de la colère envers soi-même ou d’autres personnes (patient.e.s, collègues, famille)</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Alcoolisme et toxicomanie </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Manque d’intérêt général pour la vie</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Incapacité à ressentir du plaisir</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Isolement volontaire </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Manque de plaisir au travail</a:t>
            </a:r>
            <a:endParaRPr sz="2300">
              <a:solidFill>
                <a:schemeClr val="accent1"/>
              </a:solidFill>
            </a:endParaRPr>
          </a:p>
          <a:p>
            <a:pPr indent="-342900" lvl="0" marL="342900" rtl="0" algn="l">
              <a:lnSpc>
                <a:spcPct val="80000"/>
              </a:lnSpc>
              <a:spcBef>
                <a:spcPts val="600"/>
              </a:spcBef>
              <a:spcAft>
                <a:spcPts val="0"/>
              </a:spcAft>
              <a:buClr>
                <a:schemeClr val="accent1"/>
              </a:buClr>
              <a:buSzPts val="1800"/>
              <a:buFont typeface="Arial"/>
              <a:buChar char="•"/>
            </a:pPr>
            <a:r>
              <a:rPr b="0" i="0" lang="fr" sz="2300" cap="none" strike="noStrike">
                <a:solidFill>
                  <a:srgbClr val="B85231"/>
                </a:solidFill>
              </a:rPr>
              <a:t>Tristesse ou peur causées par le travail</a:t>
            </a:r>
            <a:endParaRPr sz="2300">
              <a:solidFill>
                <a:schemeClr val="accent1"/>
              </a:solidFill>
            </a:endParaRPr>
          </a:p>
          <a:p>
            <a:pPr indent="-25400" lvl="0" marL="228600" rtl="0" algn="l">
              <a:lnSpc>
                <a:spcPct val="80000"/>
              </a:lnSpc>
              <a:spcBef>
                <a:spcPts val="1000"/>
              </a:spcBef>
              <a:spcAft>
                <a:spcPts val="0"/>
              </a:spcAft>
              <a:buClr>
                <a:schemeClr val="dk2"/>
              </a:buClr>
              <a:buSzPts val="3200"/>
              <a:buNone/>
            </a:pPr>
            <a:r>
              <a:t/>
            </a:r>
            <a:endParaRPr/>
          </a:p>
        </p:txBody>
      </p:sp>
      <p:sp>
        <p:nvSpPr>
          <p:cNvPr id="2104" name="Google Shape;2104;p256"/>
          <p:cNvSpPr txBox="1"/>
          <p:nvPr/>
        </p:nvSpPr>
        <p:spPr>
          <a:xfrm>
            <a:off x="395287" y="1238250"/>
            <a:ext cx="3800931" cy="5118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1" i="0" lang="fr" sz="2300" u="none" cap="none" strike="noStrike">
                <a:solidFill>
                  <a:srgbClr val="506687"/>
                </a:solidFill>
                <a:latin typeface="Calibri"/>
                <a:ea typeface="Calibri"/>
                <a:cs typeface="Calibri"/>
                <a:sym typeface="Calibri"/>
              </a:rPr>
              <a:t>Le surmenage </a:t>
            </a:r>
            <a:r>
              <a:rPr b="0" i="0" lang="fr" sz="2300" u="none" cap="none" strike="noStrike">
                <a:solidFill>
                  <a:srgbClr val="506687"/>
                </a:solidFill>
                <a:latin typeface="Calibri"/>
                <a:ea typeface="Calibri"/>
                <a:cs typeface="Calibri"/>
                <a:sym typeface="Calibri"/>
              </a:rPr>
              <a:t>est un type particulier de stress-un état d’épuisement physique ou émotionnel qui implique aussi un sens d’accomplissement réduit et une perte d’identité personnelle. Cela peut toucher les prestataires au niveau de l’établissement ou de la communauté, de même que les membres de la famille.</a:t>
            </a:r>
            <a:endParaRPr b="0" i="0" sz="2300" u="none" cap="none" strike="noStrike">
              <a:solidFill>
                <a:schemeClr val="dk2"/>
              </a:solidFill>
              <a:latin typeface="Calibri"/>
              <a:ea typeface="Calibri"/>
              <a:cs typeface="Calibri"/>
              <a:sym typeface="Calibri"/>
            </a:endParaRPr>
          </a:p>
        </p:txBody>
      </p:sp>
      <p:cxnSp>
        <p:nvCxnSpPr>
          <p:cNvPr id="2105" name="Google Shape;2105;p256"/>
          <p:cNvCxnSpPr/>
          <p:nvPr/>
        </p:nvCxnSpPr>
        <p:spPr>
          <a:xfrm>
            <a:off x="4391677" y="1484313"/>
            <a:ext cx="0" cy="425260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06" name="Google Shape;2106;p2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4">
                                            <p:txEl>
                                              <p:pRg end="0" st="0"/>
                                            </p:txEl>
                                          </p:spTgt>
                                        </p:tgtEl>
                                        <p:attrNameLst>
                                          <p:attrName>style.visibility</p:attrName>
                                        </p:attrNameLst>
                                      </p:cBhvr>
                                      <p:to>
                                        <p:strVal val="visible"/>
                                      </p:to>
                                    </p:set>
                                    <p:animEffect filter="fade" transition="in">
                                      <p:cBhvr>
                                        <p:cTn dur="500"/>
                                        <p:tgtEl>
                                          <p:spTgt spid="2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0" st="0"/>
                                            </p:txEl>
                                          </p:spTgt>
                                        </p:tgtEl>
                                        <p:attrNameLst>
                                          <p:attrName>style.visibility</p:attrName>
                                        </p:attrNameLst>
                                      </p:cBhvr>
                                      <p:to>
                                        <p:strVal val="visible"/>
                                      </p:to>
                                    </p:set>
                                    <p:animEffect filter="fade" transition="in">
                                      <p:cBhvr>
                                        <p:cTn dur="500"/>
                                        <p:tgtEl>
                                          <p:spTgt spid="2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1" st="1"/>
                                            </p:txEl>
                                          </p:spTgt>
                                        </p:tgtEl>
                                        <p:attrNameLst>
                                          <p:attrName>style.visibility</p:attrName>
                                        </p:attrNameLst>
                                      </p:cBhvr>
                                      <p:to>
                                        <p:strVal val="visible"/>
                                      </p:to>
                                    </p:set>
                                    <p:animEffect filter="fade" transition="in">
                                      <p:cBhvr>
                                        <p:cTn dur="500"/>
                                        <p:tgtEl>
                                          <p:spTgt spid="2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2" st="2"/>
                                            </p:txEl>
                                          </p:spTgt>
                                        </p:tgtEl>
                                        <p:attrNameLst>
                                          <p:attrName>style.visibility</p:attrName>
                                        </p:attrNameLst>
                                      </p:cBhvr>
                                      <p:to>
                                        <p:strVal val="visible"/>
                                      </p:to>
                                    </p:set>
                                    <p:animEffect filter="fade" transition="in">
                                      <p:cBhvr>
                                        <p:cTn dur="500"/>
                                        <p:tgtEl>
                                          <p:spTgt spid="2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3" st="3"/>
                                            </p:txEl>
                                          </p:spTgt>
                                        </p:tgtEl>
                                        <p:attrNameLst>
                                          <p:attrName>style.visibility</p:attrName>
                                        </p:attrNameLst>
                                      </p:cBhvr>
                                      <p:to>
                                        <p:strVal val="visible"/>
                                      </p:to>
                                    </p:set>
                                    <p:animEffect filter="fade" transition="in">
                                      <p:cBhvr>
                                        <p:cTn dur="500"/>
                                        <p:tgtEl>
                                          <p:spTgt spid="2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4" st="4"/>
                                            </p:txEl>
                                          </p:spTgt>
                                        </p:tgtEl>
                                        <p:attrNameLst>
                                          <p:attrName>style.visibility</p:attrName>
                                        </p:attrNameLst>
                                      </p:cBhvr>
                                      <p:to>
                                        <p:strVal val="visible"/>
                                      </p:to>
                                    </p:set>
                                    <p:animEffect filter="fade" transition="in">
                                      <p:cBhvr>
                                        <p:cTn dur="500"/>
                                        <p:tgtEl>
                                          <p:spTgt spid="21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5" st="5"/>
                                            </p:txEl>
                                          </p:spTgt>
                                        </p:tgtEl>
                                        <p:attrNameLst>
                                          <p:attrName>style.visibility</p:attrName>
                                        </p:attrNameLst>
                                      </p:cBhvr>
                                      <p:to>
                                        <p:strVal val="visible"/>
                                      </p:to>
                                    </p:set>
                                    <p:animEffect filter="fade" transition="in">
                                      <p:cBhvr>
                                        <p:cTn dur="500"/>
                                        <p:tgtEl>
                                          <p:spTgt spid="21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6" st="6"/>
                                            </p:txEl>
                                          </p:spTgt>
                                        </p:tgtEl>
                                        <p:attrNameLst>
                                          <p:attrName>style.visibility</p:attrName>
                                        </p:attrNameLst>
                                      </p:cBhvr>
                                      <p:to>
                                        <p:strVal val="visible"/>
                                      </p:to>
                                    </p:set>
                                    <p:animEffect filter="fade" transition="in">
                                      <p:cBhvr>
                                        <p:cTn dur="500"/>
                                        <p:tgtEl>
                                          <p:spTgt spid="21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7" st="7"/>
                                            </p:txEl>
                                          </p:spTgt>
                                        </p:tgtEl>
                                        <p:attrNameLst>
                                          <p:attrName>style.visibility</p:attrName>
                                        </p:attrNameLst>
                                      </p:cBhvr>
                                      <p:to>
                                        <p:strVal val="visible"/>
                                      </p:to>
                                    </p:set>
                                    <p:animEffect filter="fade" transition="in">
                                      <p:cBhvr>
                                        <p:cTn dur="500"/>
                                        <p:tgtEl>
                                          <p:spTgt spid="210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8" st="8"/>
                                            </p:txEl>
                                          </p:spTgt>
                                        </p:tgtEl>
                                        <p:attrNameLst>
                                          <p:attrName>style.visibility</p:attrName>
                                        </p:attrNameLst>
                                      </p:cBhvr>
                                      <p:to>
                                        <p:strVal val="visible"/>
                                      </p:to>
                                    </p:set>
                                    <p:animEffect filter="fade" transition="in">
                                      <p:cBhvr>
                                        <p:cTn dur="500"/>
                                        <p:tgtEl>
                                          <p:spTgt spid="210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9" st="9"/>
                                            </p:txEl>
                                          </p:spTgt>
                                        </p:tgtEl>
                                        <p:attrNameLst>
                                          <p:attrName>style.visibility</p:attrName>
                                        </p:attrNameLst>
                                      </p:cBhvr>
                                      <p:to>
                                        <p:strVal val="visible"/>
                                      </p:to>
                                    </p:set>
                                    <p:animEffect filter="fade" transition="in">
                                      <p:cBhvr>
                                        <p:cTn dur="500"/>
                                        <p:tgtEl>
                                          <p:spTgt spid="210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10" st="10"/>
                                            </p:txEl>
                                          </p:spTgt>
                                        </p:tgtEl>
                                        <p:attrNameLst>
                                          <p:attrName>style.visibility</p:attrName>
                                        </p:attrNameLst>
                                      </p:cBhvr>
                                      <p:to>
                                        <p:strVal val="visible"/>
                                      </p:to>
                                    </p:set>
                                    <p:animEffect filter="fade" transition="in">
                                      <p:cBhvr>
                                        <p:cTn dur="500"/>
                                        <p:tgtEl>
                                          <p:spTgt spid="210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3">
                                            <p:txEl>
                                              <p:pRg end="11" st="11"/>
                                            </p:txEl>
                                          </p:spTgt>
                                        </p:tgtEl>
                                        <p:attrNameLst>
                                          <p:attrName>style.visibility</p:attrName>
                                        </p:attrNameLst>
                                      </p:cBhvr>
                                      <p:to>
                                        <p:strVal val="visible"/>
                                      </p:to>
                                    </p:set>
                                    <p:animEffect filter="fade" transition="in">
                                      <p:cBhvr>
                                        <p:cTn dur="500"/>
                                        <p:tgtEl>
                                          <p:spTgt spid="210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1" name="Shape 2111"/>
        <p:cNvGrpSpPr/>
        <p:nvPr/>
      </p:nvGrpSpPr>
      <p:grpSpPr>
        <a:xfrm>
          <a:off x="0" y="0"/>
          <a:ext cx="0" cy="0"/>
          <a:chOff x="0" y="0"/>
          <a:chExt cx="0" cy="0"/>
        </a:xfrm>
      </p:grpSpPr>
      <p:sp>
        <p:nvSpPr>
          <p:cNvPr id="2112" name="Google Shape;2112;p257"/>
          <p:cNvSpPr txBox="1"/>
          <p:nvPr>
            <p:ph type="title"/>
          </p:nvPr>
        </p:nvSpPr>
        <p:spPr>
          <a:xfrm>
            <a:off x="763392" y="561216"/>
            <a:ext cx="7174108" cy="7045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Statistiques sur le surmenage</a:t>
            </a:r>
            <a:endParaRPr/>
          </a:p>
        </p:txBody>
      </p:sp>
      <p:sp>
        <p:nvSpPr>
          <p:cNvPr id="2113" name="Google Shape;2113;p257"/>
          <p:cNvSpPr txBox="1"/>
          <p:nvPr>
            <p:ph idx="1" type="body"/>
          </p:nvPr>
        </p:nvSpPr>
        <p:spPr>
          <a:xfrm>
            <a:off x="763392" y="1557121"/>
            <a:ext cx="7682228" cy="398790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800"/>
              <a:buFont typeface="Arial"/>
              <a:buNone/>
            </a:pPr>
            <a:r>
              <a:rPr b="0" i="0" lang="fr" sz="2800" cap="none" strike="noStrike">
                <a:solidFill>
                  <a:srgbClr val="506687"/>
                </a:solidFill>
                <a:latin typeface="Calibri"/>
                <a:ea typeface="Calibri"/>
                <a:cs typeface="Calibri"/>
                <a:sym typeface="Calibri"/>
              </a:rPr>
              <a:t>50 % des prestataires qui ont affaire à des personnes traumatisées disent qu’ils se sentent affectés et 30 % d’entre eux ont dit que cela interfère même avec leur vie. </a:t>
            </a:r>
            <a:endParaRPr>
              <a:solidFill>
                <a:schemeClr val="dk2"/>
              </a:solidFill>
            </a:endParaRPr>
          </a:p>
          <a:p>
            <a:pPr indent="0" lvl="0" marL="0" rtl="0" algn="ctr">
              <a:lnSpc>
                <a:spcPct val="90000"/>
              </a:lnSpc>
              <a:spcBef>
                <a:spcPts val="1000"/>
              </a:spcBef>
              <a:spcAft>
                <a:spcPts val="0"/>
              </a:spcAft>
              <a:buClr>
                <a:schemeClr val="dk2"/>
              </a:buClr>
              <a:buSzPts val="2800"/>
              <a:buFont typeface="Arial"/>
              <a:buNone/>
            </a:pPr>
            <a:r>
              <a:t/>
            </a:r>
            <a:endParaRPr b="0" sz="2800">
              <a:solidFill>
                <a:schemeClr val="dk2"/>
              </a:solidFill>
            </a:endParaRPr>
          </a:p>
          <a:p>
            <a:pPr indent="0" lvl="0" marL="0" rtl="0" algn="ctr">
              <a:lnSpc>
                <a:spcPct val="90000"/>
              </a:lnSpc>
              <a:spcBef>
                <a:spcPts val="1000"/>
              </a:spcBef>
              <a:spcAft>
                <a:spcPts val="0"/>
              </a:spcAft>
              <a:buClr>
                <a:schemeClr val="dk2"/>
              </a:buClr>
              <a:buSzPts val="2800"/>
              <a:buFont typeface="Arial"/>
              <a:buNone/>
            </a:pPr>
            <a:r>
              <a:t/>
            </a:r>
            <a:endParaRPr b="0" sz="2800">
              <a:solidFill>
                <a:schemeClr val="dk2"/>
              </a:solidFill>
            </a:endParaRPr>
          </a:p>
          <a:p>
            <a:pPr indent="0" lvl="0" marL="0" rtl="0" algn="ctr">
              <a:lnSpc>
                <a:spcPct val="90000"/>
              </a:lnSpc>
              <a:spcBef>
                <a:spcPts val="1000"/>
              </a:spcBef>
              <a:spcAft>
                <a:spcPts val="0"/>
              </a:spcAft>
              <a:buClr>
                <a:schemeClr val="dk2"/>
              </a:buClr>
              <a:buSzPts val="2800"/>
              <a:buFont typeface="Arial"/>
              <a:buNone/>
            </a:pPr>
            <a:r>
              <a:rPr b="0" i="0" lang="fr" sz="2800" cap="none" strike="noStrike">
                <a:solidFill>
                  <a:srgbClr val="506687"/>
                </a:solidFill>
                <a:latin typeface="Calibri"/>
                <a:ea typeface="Calibri"/>
                <a:cs typeface="Calibri"/>
                <a:sym typeface="Calibri"/>
              </a:rPr>
              <a:t>Ces effets sont aggravés chez 30 % des professionnels qui ont déjà souffert de traumatisme durant leur enfance (Traumatisme lié à des effets indésirables).</a:t>
            </a:r>
            <a:endParaRPr>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sp>
        <p:nvSpPr>
          <p:cNvPr id="2114" name="Google Shape;2114;p257"/>
          <p:cNvSpPr/>
          <p:nvPr/>
        </p:nvSpPr>
        <p:spPr>
          <a:xfrm>
            <a:off x="2881193" y="6296784"/>
            <a:ext cx="3381614" cy="2149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0" i="0" lang="fr" sz="1000" u="none" cap="none" strike="noStrike">
                <a:solidFill>
                  <a:schemeClr val="dk2"/>
                </a:solidFill>
                <a:latin typeface="Arial"/>
                <a:ea typeface="Arial"/>
                <a:cs typeface="Arial"/>
                <a:sym typeface="Arial"/>
              </a:rPr>
              <a:t>(Brady et al. 1999 ; Figley 1995 ; Kohlenberg et al 2006)</a:t>
            </a:r>
            <a:endParaRPr b="0" i="0" sz="1000" u="none" cap="none" strike="noStrike">
              <a:solidFill>
                <a:schemeClr val="dk2"/>
              </a:solidFill>
              <a:latin typeface="Arial"/>
              <a:ea typeface="Arial"/>
              <a:cs typeface="Arial"/>
              <a:sym typeface="Arial"/>
            </a:endParaRPr>
          </a:p>
        </p:txBody>
      </p:sp>
      <p:cxnSp>
        <p:nvCxnSpPr>
          <p:cNvPr id="2115" name="Google Shape;2115;p257"/>
          <p:cNvCxnSpPr/>
          <p:nvPr/>
        </p:nvCxnSpPr>
        <p:spPr>
          <a:xfrm>
            <a:off x="1812996" y="3665375"/>
            <a:ext cx="558302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16" name="Google Shape;2116;p2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1" name="Shape 2121"/>
        <p:cNvGrpSpPr/>
        <p:nvPr/>
      </p:nvGrpSpPr>
      <p:grpSpPr>
        <a:xfrm>
          <a:off x="0" y="0"/>
          <a:ext cx="0" cy="0"/>
          <a:chOff x="0" y="0"/>
          <a:chExt cx="0" cy="0"/>
        </a:xfrm>
      </p:grpSpPr>
      <p:sp>
        <p:nvSpPr>
          <p:cNvPr id="2122" name="Google Shape;2122;p258"/>
          <p:cNvSpPr txBox="1"/>
          <p:nvPr>
            <p:ph type="title"/>
          </p:nvPr>
        </p:nvSpPr>
        <p:spPr>
          <a:xfrm>
            <a:off x="628650" y="66201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libri"/>
              <a:buNone/>
            </a:pPr>
            <a:r>
              <a:rPr b="1" i="0" lang="fr" sz="4400" cap="none" strike="noStrike">
                <a:solidFill>
                  <a:srgbClr val="506687"/>
                </a:solidFill>
                <a:latin typeface="Calibri"/>
                <a:ea typeface="Calibri"/>
                <a:cs typeface="Calibri"/>
                <a:sym typeface="Calibri"/>
              </a:rPr>
              <a:t>Comment éviter le surmenage : </a:t>
            </a:r>
            <a:br>
              <a:rPr lang="fr" sz="4400"/>
            </a:br>
            <a:r>
              <a:rPr b="1" i="0" lang="fr" sz="4400" cap="none" strike="noStrike">
                <a:solidFill>
                  <a:srgbClr val="506687"/>
                </a:solidFill>
                <a:latin typeface="Calibri"/>
                <a:ea typeface="Calibri"/>
                <a:cs typeface="Calibri"/>
                <a:sym typeface="Calibri"/>
              </a:rPr>
              <a:t>Valeurs à adopter</a:t>
            </a:r>
            <a:endParaRPr/>
          </a:p>
        </p:txBody>
      </p:sp>
      <p:sp>
        <p:nvSpPr>
          <p:cNvPr id="2123" name="Google Shape;2123;p258"/>
          <p:cNvSpPr txBox="1"/>
          <p:nvPr>
            <p:ph idx="1" type="body"/>
          </p:nvPr>
        </p:nvSpPr>
        <p:spPr>
          <a:xfrm>
            <a:off x="800100" y="1755842"/>
            <a:ext cx="7886700" cy="4351337"/>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2"/>
              </a:buClr>
              <a:buSzPts val="2800"/>
              <a:buNone/>
            </a:pPr>
            <a:r>
              <a:t/>
            </a:r>
            <a:endParaRPr sz="2800"/>
          </a:p>
          <a:p>
            <a:pPr indent="-228600" lvl="0" marL="228600" rtl="0" algn="l">
              <a:lnSpc>
                <a:spcPct val="90000"/>
              </a:lnSpc>
              <a:spcBef>
                <a:spcPts val="6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Croire en ses compétences et ressources.</a:t>
            </a:r>
            <a:endParaRPr sz="2800">
              <a:solidFill>
                <a:schemeClr val="dk2"/>
              </a:solidFill>
            </a:endParaRPr>
          </a:p>
          <a:p>
            <a:pPr indent="-228600" lvl="0" marL="2286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Avoir conscience de ce qui cause le stress et comment l’éviter.</a:t>
            </a:r>
            <a:endParaRPr sz="2800">
              <a:solidFill>
                <a:schemeClr val="dk2"/>
              </a:solidFill>
            </a:endParaRPr>
          </a:p>
          <a:p>
            <a:pPr indent="-228600" lvl="0" marL="2286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Avoir conscience que vous ne pouvez pas tout faire et que vous avez besoin d’aide.</a:t>
            </a:r>
            <a:endParaRPr sz="2800">
              <a:solidFill>
                <a:schemeClr val="dk2"/>
              </a:solidFill>
            </a:endParaRPr>
          </a:p>
          <a:p>
            <a:pPr indent="-228600" lvl="0" marL="2286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Se souvenir de ses motivations. Pourquoi avons-nous choisi de faire ce travail.</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2124" name="Google Shape;2124;p2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9" name="Shape 2129"/>
        <p:cNvGrpSpPr/>
        <p:nvPr/>
      </p:nvGrpSpPr>
      <p:grpSpPr>
        <a:xfrm>
          <a:off x="0" y="0"/>
          <a:ext cx="0" cy="0"/>
          <a:chOff x="0" y="0"/>
          <a:chExt cx="0" cy="0"/>
        </a:xfrm>
      </p:grpSpPr>
      <p:sp>
        <p:nvSpPr>
          <p:cNvPr id="2130" name="Google Shape;2130;p259"/>
          <p:cNvSpPr txBox="1"/>
          <p:nvPr>
            <p:ph type="title"/>
          </p:nvPr>
        </p:nvSpPr>
        <p:spPr>
          <a:xfrm>
            <a:off x="556201" y="393972"/>
            <a:ext cx="7051100" cy="85802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Calibri"/>
              <a:buNone/>
            </a:pPr>
            <a:r>
              <a:rPr b="1" i="0" lang="fr" sz="4000" cap="none" strike="noStrike">
                <a:solidFill>
                  <a:srgbClr val="506687"/>
                </a:solidFill>
                <a:latin typeface="Calibri"/>
                <a:ea typeface="Calibri"/>
                <a:cs typeface="Calibri"/>
                <a:sym typeface="Calibri"/>
              </a:rPr>
              <a:t>Comment éviter le surmenage : Actions positives</a:t>
            </a:r>
            <a:endParaRPr sz="4000"/>
          </a:p>
        </p:txBody>
      </p:sp>
      <p:sp>
        <p:nvSpPr>
          <p:cNvPr id="2131" name="Google Shape;2131;p259"/>
          <p:cNvSpPr txBox="1"/>
          <p:nvPr>
            <p:ph idx="1" type="body"/>
          </p:nvPr>
        </p:nvSpPr>
        <p:spPr>
          <a:xfrm>
            <a:off x="970543" y="1547812"/>
            <a:ext cx="3982458"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Développer votre propre réseau de soutien social et psychologique</a:t>
            </a:r>
            <a:endParaRPr sz="22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Passer du temps avec des amis</a:t>
            </a:r>
            <a:endParaRPr sz="22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Faire de l’exercice et s’adonner à son hobby favori</a:t>
            </a:r>
            <a:endParaRPr sz="22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Sortir et prendre l’air</a:t>
            </a:r>
            <a:endParaRPr sz="22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Recourir à des techniques de relaxation comme la respiration profonde</a:t>
            </a:r>
            <a:endParaRPr sz="22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Discuter de problèmes avec d’autres personnes, y compris votre superviseur</a:t>
            </a:r>
            <a:endParaRPr sz="2200">
              <a:solidFill>
                <a:schemeClr val="dk2"/>
              </a:solidFill>
            </a:endParaRPr>
          </a:p>
        </p:txBody>
      </p:sp>
      <p:sp>
        <p:nvSpPr>
          <p:cNvPr id="2132" name="Google Shape;2132;p259"/>
          <p:cNvSpPr/>
          <p:nvPr/>
        </p:nvSpPr>
        <p:spPr>
          <a:xfrm>
            <a:off x="5197476" y="1547812"/>
            <a:ext cx="3707824" cy="491621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Prendre soin de sa propre vie en dehors du travail (autres intérêts, soutien, famille, soins)</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Prendre soin de votre propre santé</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Partager vos problèmes avec vos collègues</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Organiser des activités sociales</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Prendre des congés régulièrement si possible</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Arial"/>
              <a:buChar char="•"/>
            </a:pPr>
            <a:r>
              <a:rPr b="0" i="0" lang="fr" sz="2200" u="none" cap="none" strike="noStrike">
                <a:solidFill>
                  <a:srgbClr val="506687"/>
                </a:solidFill>
                <a:latin typeface="Calibri"/>
                <a:ea typeface="Calibri"/>
                <a:cs typeface="Calibri"/>
                <a:sym typeface="Calibri"/>
              </a:rPr>
              <a:t>Demander de l’aide si nécessaire</a:t>
            </a:r>
            <a:endParaRPr b="0" i="0" sz="2200" u="none" cap="none" strike="noStrike">
              <a:solidFill>
                <a:srgbClr val="000000"/>
              </a:solidFill>
              <a:latin typeface="Calibri"/>
              <a:ea typeface="Calibri"/>
              <a:cs typeface="Calibri"/>
              <a:sym typeface="Calibri"/>
            </a:endParaRPr>
          </a:p>
        </p:txBody>
      </p:sp>
      <p:cxnSp>
        <p:nvCxnSpPr>
          <p:cNvPr id="2133" name="Google Shape;2133;p259"/>
          <p:cNvCxnSpPr/>
          <p:nvPr/>
        </p:nvCxnSpPr>
        <p:spPr>
          <a:xfrm>
            <a:off x="5075238" y="1534069"/>
            <a:ext cx="0" cy="397560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34" name="Google Shape;2134;p2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9" name="Shape 2139"/>
        <p:cNvGrpSpPr/>
        <p:nvPr/>
      </p:nvGrpSpPr>
      <p:grpSpPr>
        <a:xfrm>
          <a:off x="0" y="0"/>
          <a:ext cx="0" cy="0"/>
          <a:chOff x="0" y="0"/>
          <a:chExt cx="0" cy="0"/>
        </a:xfrm>
      </p:grpSpPr>
      <p:sp>
        <p:nvSpPr>
          <p:cNvPr id="2140" name="Google Shape;2140;p2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2141" name="Google Shape;2141;p260"/>
          <p:cNvSpPr txBox="1"/>
          <p:nvPr/>
        </p:nvSpPr>
        <p:spPr>
          <a:xfrm>
            <a:off x="670142" y="8461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Évaluation &amp; clôture</a:t>
            </a:r>
            <a:r>
              <a:rPr b="0" i="0" lang="fr" sz="4400" u="none" cap="none" strike="noStrike">
                <a:solidFill>
                  <a:srgbClr val="506687"/>
                </a:solidFill>
                <a:latin typeface="Calibri"/>
                <a:ea typeface="Calibri"/>
                <a:cs typeface="Calibri"/>
                <a:sym typeface="Calibri"/>
              </a:rPr>
              <a:t> </a:t>
            </a:r>
            <a:endParaRPr b="1" i="0" sz="4400" u="none" cap="none" strike="noStrike">
              <a:solidFill>
                <a:schemeClr val="dk2"/>
              </a:solidFill>
              <a:latin typeface="Calibri"/>
              <a:ea typeface="Calibri"/>
              <a:cs typeface="Calibri"/>
              <a:sym typeface="Calibri"/>
            </a:endParaRPr>
          </a:p>
        </p:txBody>
      </p:sp>
      <p:sp>
        <p:nvSpPr>
          <p:cNvPr id="2142" name="Google Shape;2142;p260"/>
          <p:cNvSpPr txBox="1"/>
          <p:nvPr/>
        </p:nvSpPr>
        <p:spPr>
          <a:xfrm>
            <a:off x="457200" y="2356459"/>
            <a:ext cx="8229600" cy="2145082"/>
          </a:xfrm>
          <a:prstGeom prst="rect">
            <a:avLst/>
          </a:prstGeom>
          <a:noFill/>
          <a:ln>
            <a:noFill/>
          </a:ln>
        </p:spPr>
        <p:txBody>
          <a:bodyPr anchorCtr="0" anchor="t" bIns="45700" lIns="91425" spcFirstLastPara="1" rIns="91425" wrap="square" tIns="45700">
            <a:noAutofit/>
          </a:bodyPr>
          <a:lstStyle/>
          <a:p>
            <a:pPr indent="-228600" lvl="0" marL="685800" marR="0" rtl="0" algn="l">
              <a:lnSpc>
                <a:spcPct val="9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Post-test sur les connaissances</a:t>
            </a:r>
            <a:endParaRPr b="0" i="0" sz="2800" u="none" cap="none" strike="noStrike">
              <a:solidFill>
                <a:schemeClr val="dk2"/>
              </a:solidFill>
              <a:latin typeface="Calibri"/>
              <a:ea typeface="Calibri"/>
              <a:cs typeface="Calibri"/>
              <a:sym typeface="Calibri"/>
            </a:endParaRPr>
          </a:p>
          <a:p>
            <a:pPr indent="-228600" lvl="0" marL="685800" marR="0" rtl="0" algn="l">
              <a:lnSpc>
                <a:spcPct val="90000"/>
              </a:lnSpc>
              <a:spcBef>
                <a:spcPts val="12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Évaluation du cours  </a:t>
            </a:r>
            <a:endParaRPr b="0" i="0" sz="2800" u="none" cap="none" strike="noStrike">
              <a:solidFill>
                <a:schemeClr val="dk2"/>
              </a:solidFill>
              <a:latin typeface="Calibri"/>
              <a:ea typeface="Calibri"/>
              <a:cs typeface="Calibri"/>
              <a:sym typeface="Calibri"/>
            </a:endParaRPr>
          </a:p>
          <a:p>
            <a:pPr indent="-228600" lvl="0" marL="685800" marR="0" rtl="0" algn="l">
              <a:lnSpc>
                <a:spcPct val="90000"/>
              </a:lnSpc>
              <a:spcBef>
                <a:spcPts val="1200"/>
              </a:spcBef>
              <a:spcAft>
                <a:spcPts val="60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Certificats de fin de formation</a:t>
            </a:r>
            <a:endParaRPr b="0" i="0" sz="2800" u="none" cap="none" strike="noStrike">
              <a:solidFill>
                <a:schemeClr val="dk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2"/>
          <p:cNvSpPr txBox="1"/>
          <p:nvPr>
            <p:ph type="title"/>
          </p:nvPr>
        </p:nvSpPr>
        <p:spPr>
          <a:xfrm>
            <a:off x="681689" y="84999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Types de violence sexuelle :  </a:t>
            </a:r>
            <a:br>
              <a:rPr lang="fr" sz="4400"/>
            </a:br>
            <a:r>
              <a:rPr b="1" i="0" lang="fr" sz="4400" cap="none" strike="noStrike">
                <a:solidFill>
                  <a:srgbClr val="B85231"/>
                </a:solidFill>
                <a:latin typeface="Calibri"/>
                <a:ea typeface="Calibri"/>
                <a:cs typeface="Calibri"/>
                <a:sym typeface="Calibri"/>
              </a:rPr>
              <a:t>La violence sexuelle</a:t>
            </a:r>
            <a:endParaRPr>
              <a:solidFill>
                <a:schemeClr val="accent1"/>
              </a:solidFill>
            </a:endParaRPr>
          </a:p>
        </p:txBody>
      </p:sp>
      <p:sp>
        <p:nvSpPr>
          <p:cNvPr id="456" name="Google Shape;456;p72"/>
          <p:cNvSpPr txBox="1"/>
          <p:nvPr>
            <p:ph idx="1" type="body"/>
          </p:nvPr>
        </p:nvSpPr>
        <p:spPr>
          <a:xfrm>
            <a:off x="451947" y="2424729"/>
            <a:ext cx="7917781" cy="246579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Intrusion ou menace d’intrusion physique de nature sexuelle soit par force ou dans des conditions d’inégalité ou de coercition.</a:t>
            </a:r>
            <a:endParaRPr sz="2800">
              <a:solidFill>
                <a:schemeClr val="dk2"/>
              </a:solidFill>
            </a:endParaRPr>
          </a:p>
        </p:txBody>
      </p:sp>
      <p:sp>
        <p:nvSpPr>
          <p:cNvPr id="457" name="Google Shape;457;p72"/>
          <p:cNvSpPr txBox="1"/>
          <p:nvPr/>
        </p:nvSpPr>
        <p:spPr>
          <a:xfrm>
            <a:off x="2022446" y="6415801"/>
            <a:ext cx="5889654" cy="2135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458" name="Google Shape;458;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47" name="Shape 2147"/>
        <p:cNvGrpSpPr/>
        <p:nvPr/>
      </p:nvGrpSpPr>
      <p:grpSpPr>
        <a:xfrm>
          <a:off x="0" y="0"/>
          <a:ext cx="0" cy="0"/>
          <a:chOff x="0" y="0"/>
          <a:chExt cx="0" cy="0"/>
        </a:xfrm>
      </p:grpSpPr>
      <p:sp>
        <p:nvSpPr>
          <p:cNvPr id="2148" name="Google Shape;2148;p261"/>
          <p:cNvSpPr txBox="1"/>
          <p:nvPr>
            <p:ph type="title"/>
          </p:nvPr>
        </p:nvSpPr>
        <p:spPr>
          <a:xfrm>
            <a:off x="628650" y="0"/>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49" name="Google Shape;2149;p261"/>
          <p:cNvSpPr txBox="1"/>
          <p:nvPr>
            <p:ph idx="1" type="body"/>
          </p:nvPr>
        </p:nvSpPr>
        <p:spPr>
          <a:xfrm>
            <a:off x="628650" y="1002219"/>
            <a:ext cx="7999716" cy="421677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200"/>
              <a:buChar char="•"/>
            </a:pPr>
            <a:r>
              <a:rPr lang="fr" sz="1200">
                <a:solidFill>
                  <a:srgbClr val="235B8F"/>
                </a:solidFill>
                <a:latin typeface="Calibri"/>
                <a:ea typeface="Calibri"/>
                <a:cs typeface="Calibri"/>
                <a:sym typeface="Calibri"/>
              </a:rPr>
              <a:t>Groupe de travail interorganisations sur la santé reproductive dans les situations de crise humanitaire (IAWG) (2018). </a:t>
            </a:r>
            <a:r>
              <a:rPr i="1" lang="fr" sz="1200">
                <a:solidFill>
                  <a:srgbClr val="235B8F"/>
                </a:solidFill>
                <a:latin typeface="Calibri"/>
                <a:ea typeface="Calibri"/>
                <a:cs typeface="Calibri"/>
                <a:sym typeface="Calibri"/>
              </a:rPr>
              <a:t>Manuel de terrain du groupe interorganisations sur la santé reproductive en situations de crise humanitaire</a:t>
            </a:r>
            <a:r>
              <a:rPr lang="fr" sz="1200">
                <a:solidFill>
                  <a:srgbClr val="235B8F"/>
                </a:solidFill>
                <a:latin typeface="Calibri"/>
                <a:ea typeface="Calibri"/>
                <a:cs typeface="Calibri"/>
                <a:sym typeface="Calibri"/>
              </a:rPr>
              <a:t>. </a:t>
            </a:r>
            <a:r>
              <a:rPr b="0" lang="fr" sz="1200">
                <a:solidFill>
                  <a:schemeClr val="dk2"/>
                </a:solidFill>
              </a:rPr>
              <a:t>(</a:t>
            </a:r>
            <a:r>
              <a:rPr b="0" lang="fr" sz="1200" u="sng">
                <a:solidFill>
                  <a:schemeClr val="hlink"/>
                </a:solidFill>
                <a:hlinkClick r:id="rId3"/>
              </a:rPr>
              <a:t>http://iawg.net/iafm/</a:t>
            </a:r>
            <a:r>
              <a:rPr b="0" lang="fr" sz="1200">
                <a:solidFill>
                  <a:schemeClr val="dk2"/>
                </a:solidFill>
              </a:rPr>
              <a:t>).</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GBV Prevention Network/Raising Voices and Program for Appropriate Technology in Health (PATH). (2011). In Her Shoes. </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Organisation mondiale de la Santé. (2019). Caring for women subjected to violence: A WHO curriculum for training health care providers, à consulter via </a:t>
            </a:r>
            <a:r>
              <a:rPr lang="fr" sz="1200">
                <a:solidFill>
                  <a:schemeClr val="dk2"/>
                </a:solidFill>
              </a:rPr>
              <a:t>https://www.who.int/reproductivehealth/publications/caring-for-women-subject-to-violence/en/</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 Vu, A., et al. 2014. « The Prevalence of Sexual Violence among Female Refugees in Complex Humanitarian Settings: A systematic review and meta-analysis. » PLOSE Current Disasters. </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UKAid. Avril 2014. « Evidence Digest: Issue 01. » Violence Against Women and Girls Helpdesk</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Conseil de sécurité des Nations Unies. « Violences sexuelles liées aux conflits : Rapport du Secrétaire général ». 2014. S/2014/181.</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Ward, J., 2002. </a:t>
            </a:r>
            <a:r>
              <a:rPr b="0" i="1" lang="fr" sz="1200">
                <a:solidFill>
                  <a:schemeClr val="dk2"/>
                </a:solidFill>
              </a:rPr>
              <a:t>If Not Now, When? Addressing gender-based violence in refugee, internally displaced, and post-conflict settings. </a:t>
            </a:r>
            <a:r>
              <a:rPr b="0" lang="fr" sz="1200">
                <a:solidFill>
                  <a:schemeClr val="dk2"/>
                </a:solidFill>
              </a:rPr>
              <a:t>RHRC.</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Ward, J., 2006. </a:t>
            </a:r>
            <a:r>
              <a:rPr b="0" i="1" lang="fr" sz="1200">
                <a:solidFill>
                  <a:schemeClr val="dk2"/>
                </a:solidFill>
              </a:rPr>
              <a:t>Broken Bodies, Broken Dreams: Violence against women exposed. </a:t>
            </a:r>
            <a:r>
              <a:rPr b="0" lang="fr" sz="1200">
                <a:solidFill>
                  <a:schemeClr val="dk2"/>
                </a:solidFill>
              </a:rPr>
              <a:t>IRIN.</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Oxfam. 2010. « First Survey on the Prevalence of Sexual Violence Against Women in the Context of the Colombian Armed Conflict 2001-2009, » p. 1, cité dans Shteir, S. 2014. </a:t>
            </a:r>
            <a:r>
              <a:rPr b="0" i="1" lang="fr" sz="1200">
                <a:solidFill>
                  <a:schemeClr val="dk2"/>
                </a:solidFill>
              </a:rPr>
              <a:t>Conflict-Related Sexual and Gender-Based Violence: An introductory overview to support prevention and response efforts. </a:t>
            </a:r>
            <a:r>
              <a:rPr b="0" lang="fr" sz="1200">
                <a:solidFill>
                  <a:schemeClr val="dk2"/>
                </a:solidFill>
              </a:rPr>
              <a:t>ACMC.</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Comité permanent interorganisations. 2015. </a:t>
            </a:r>
            <a:r>
              <a:rPr i="1" lang="fr" sz="1200">
                <a:solidFill>
                  <a:schemeClr val="dk2"/>
                </a:solidFill>
              </a:rPr>
              <a:t>Directives pour l’intégration d’interventions ciblant la violence basée sur le genre dans l’action humanitaire : Réduction des risques, promotion de la résilience et aide au relèvement.</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i="1" lang="fr" sz="1200">
                <a:solidFill>
                  <a:schemeClr val="dk2"/>
                </a:solidFill>
              </a:rPr>
              <a:t>Organisation mondiale de la Santé (OMS), Fonds des Nations Unies pour la population (FNUAP) et Haut-Commissariat des Nations Unies pour les réfugiés (HCR). Prise en charge clinique des survivantes de viol et de violence exercée par un partenaire intime : élaboration de protocoles à adopter dans les situations de crise humanitaire.</a:t>
            </a:r>
            <a:endParaRPr>
              <a:solidFill>
                <a:schemeClr val="dk2"/>
              </a:solidFill>
            </a:endParaRPr>
          </a:p>
          <a:p>
            <a:pPr indent="-228600" lvl="0" marL="228600" rtl="0" algn="l">
              <a:lnSpc>
                <a:spcPct val="90000"/>
              </a:lnSpc>
              <a:spcBef>
                <a:spcPts val="1000"/>
              </a:spcBef>
              <a:spcAft>
                <a:spcPts val="0"/>
              </a:spcAft>
              <a:buClr>
                <a:schemeClr val="dk2"/>
              </a:buClr>
              <a:buSzPts val="1200"/>
              <a:buChar char="•"/>
            </a:pPr>
            <a:r>
              <a:rPr b="0" lang="fr" sz="1200">
                <a:solidFill>
                  <a:schemeClr val="dk2"/>
                </a:solidFill>
              </a:rPr>
              <a:t>Plan International, Double Jeopardy: Adolescent Girls and Disasters, http://plan-international.org/girls/reportsand-publications/the-state-of-the-worlds-girls-2013.php?lang=en</a:t>
            </a:r>
            <a:endParaRPr>
              <a:solidFill>
                <a:schemeClr val="dk2"/>
              </a:solidFill>
            </a:endParaRPr>
          </a:p>
          <a:p>
            <a:pPr indent="-152400" lvl="0" marL="228600" rtl="0" algn="l">
              <a:lnSpc>
                <a:spcPct val="90000"/>
              </a:lnSpc>
              <a:spcBef>
                <a:spcPts val="1000"/>
              </a:spcBef>
              <a:spcAft>
                <a:spcPts val="0"/>
              </a:spcAft>
              <a:buClr>
                <a:schemeClr val="dk2"/>
              </a:buClr>
              <a:buSzPts val="1200"/>
              <a:buNone/>
            </a:pPr>
            <a:r>
              <a:t/>
            </a:r>
            <a:endParaRPr sz="1200"/>
          </a:p>
          <a:p>
            <a:pPr indent="-152400" lvl="0" marL="228600" rtl="0" algn="l">
              <a:lnSpc>
                <a:spcPct val="90000"/>
              </a:lnSpc>
              <a:spcBef>
                <a:spcPts val="1000"/>
              </a:spcBef>
              <a:spcAft>
                <a:spcPts val="0"/>
              </a:spcAft>
              <a:buClr>
                <a:schemeClr val="dk2"/>
              </a:buClr>
              <a:buSzPts val="1200"/>
              <a:buNone/>
            </a:pPr>
            <a:r>
              <a:t/>
            </a:r>
            <a:endParaRPr sz="1200"/>
          </a:p>
        </p:txBody>
      </p:sp>
      <p:sp>
        <p:nvSpPr>
          <p:cNvPr id="2150" name="Google Shape;2150;p2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5" name="Shape 2155"/>
        <p:cNvGrpSpPr/>
        <p:nvPr/>
      </p:nvGrpSpPr>
      <p:grpSpPr>
        <a:xfrm>
          <a:off x="0" y="0"/>
          <a:ext cx="0" cy="0"/>
          <a:chOff x="0" y="0"/>
          <a:chExt cx="0" cy="0"/>
        </a:xfrm>
      </p:grpSpPr>
      <p:sp>
        <p:nvSpPr>
          <p:cNvPr id="2156" name="Google Shape;2156;p2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57" name="Google Shape;2157;p262"/>
          <p:cNvSpPr txBox="1"/>
          <p:nvPr>
            <p:ph idx="1" type="body"/>
          </p:nvPr>
        </p:nvSpPr>
        <p:spPr>
          <a:xfrm>
            <a:off x="457200" y="1253331"/>
            <a:ext cx="8435975"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44546A"/>
              </a:buClr>
              <a:buSzPts val="1295"/>
              <a:buChar char="•"/>
            </a:pPr>
            <a:r>
              <a:rPr b="0" lang="fr" sz="1295">
                <a:solidFill>
                  <a:schemeClr val="dk2"/>
                </a:solidFill>
              </a:rPr>
              <a:t>OMS, FNUAP, HCR. (2019) </a:t>
            </a:r>
            <a:r>
              <a:rPr b="0" lang="fr" sz="1300">
                <a:solidFill>
                  <a:schemeClr val="dk2"/>
                </a:solidFill>
              </a:rPr>
              <a:t>Prise en charge clinique des survivantes de viol et de violence exercée par un partenaire intime : élaboration de protocoles à adopter dans les situations de crise humanitaire.</a:t>
            </a:r>
            <a:endParaRPr sz="1300">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Di Maio, V. et Dana, S. </a:t>
            </a:r>
            <a:r>
              <a:rPr b="0" i="1" lang="fr" sz="1295">
                <a:solidFill>
                  <a:schemeClr val="dk2"/>
                </a:solidFill>
              </a:rPr>
              <a:t>Forensic Pathology</a:t>
            </a:r>
            <a:r>
              <a:rPr b="0" lang="fr" sz="1295">
                <a:solidFill>
                  <a:schemeClr val="dk2"/>
                </a:solidFill>
              </a:rPr>
              <a:t>, Vademecum Series. (Landes Bioscience. 1998).</a:t>
            </a:r>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Girardin et al. </a:t>
            </a:r>
            <a:r>
              <a:rPr b="0" i="1" lang="fr" sz="1295">
                <a:solidFill>
                  <a:schemeClr val="dk2"/>
                </a:solidFill>
              </a:rPr>
              <a:t>Color Atlas of Sexual Assault</a:t>
            </a:r>
            <a:r>
              <a:rPr b="0" lang="fr" sz="1295">
                <a:solidFill>
                  <a:schemeClr val="dk2"/>
                </a:solidFill>
              </a:rPr>
              <a:t>. (Mosby. 1997).</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Lunde, Inge et Ortmann, Jørgen, « Prevalence and sequelae of sexual torture. » </a:t>
            </a:r>
            <a:r>
              <a:rPr b="0" i="1" lang="fr" sz="1295">
                <a:solidFill>
                  <a:schemeClr val="dk2"/>
                </a:solidFill>
              </a:rPr>
              <a:t>The Lancet, </a:t>
            </a:r>
            <a:r>
              <a:rPr b="0" lang="fr" sz="1295">
                <a:solidFill>
                  <a:schemeClr val="dk2"/>
                </a:solidFill>
              </a:rPr>
              <a:t>36, (4 août) : 289-291 (1990).</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Meana, Javier et al. (1995), « Prevalence of sexual torture in political dissidents. » </a:t>
            </a:r>
            <a:r>
              <a:rPr b="0" i="1" lang="fr" sz="1295">
                <a:solidFill>
                  <a:schemeClr val="dk2"/>
                </a:solidFill>
              </a:rPr>
              <a:t>The Lancet</a:t>
            </a:r>
            <a:r>
              <a:rPr b="0" lang="fr" sz="1295">
                <a:solidFill>
                  <a:schemeClr val="dk2"/>
                </a:solidFill>
              </a:rPr>
              <a:t>, 345 (20 mai) : 1307</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Peel, M., et al. (2000) </a:t>
            </a:r>
            <a:r>
              <a:rPr lang="fr" sz="1295">
                <a:solidFill>
                  <a:schemeClr val="dk2"/>
                </a:solidFill>
              </a:rPr>
              <a:t>« </a:t>
            </a:r>
            <a:r>
              <a:rPr b="0" lang="fr" sz="1295">
                <a:solidFill>
                  <a:schemeClr val="dk2"/>
                </a:solidFill>
              </a:rPr>
              <a:t>The sexual abuse of men in detention in Sri Lanka. » </a:t>
            </a:r>
            <a:r>
              <a:rPr b="0" i="1" lang="fr" sz="1295">
                <a:solidFill>
                  <a:schemeClr val="dk2"/>
                </a:solidFill>
              </a:rPr>
              <a:t>The Lancet</a:t>
            </a:r>
            <a:r>
              <a:rPr b="0" lang="fr" sz="1295">
                <a:solidFill>
                  <a:schemeClr val="dk2"/>
                </a:solidFill>
              </a:rPr>
              <a:t>, 355(10): 206</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Russell, W., (2007) « Sexual violence against men and boys. » </a:t>
            </a:r>
            <a:r>
              <a:rPr b="0" i="1" lang="fr" sz="1295">
                <a:solidFill>
                  <a:schemeClr val="dk2"/>
                </a:solidFill>
              </a:rPr>
              <a:t>Forced Migration Review, </a:t>
            </a:r>
            <a:r>
              <a:rPr b="0" lang="fr" sz="1295">
                <a:solidFill>
                  <a:schemeClr val="dk2"/>
                </a:solidFill>
              </a:rPr>
              <a:t>Issue 27 (Janvier).</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Sivakumaran, S., (2007) « Sexual violence against men in armed conflict. » </a:t>
            </a:r>
            <a:r>
              <a:rPr b="0" i="1" lang="fr" sz="1295">
                <a:solidFill>
                  <a:schemeClr val="dk2"/>
                </a:solidFill>
              </a:rPr>
              <a:t>European Journal of International Law, </a:t>
            </a:r>
            <a:r>
              <a:rPr b="0" lang="fr" sz="1295">
                <a:solidFill>
                  <a:schemeClr val="dk2"/>
                </a:solidFill>
              </a:rPr>
              <a:t>18(2) : 253-276</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FNUAP/HCR. 2004. </a:t>
            </a:r>
            <a:r>
              <a:rPr b="0" i="1" lang="fr" sz="1295">
                <a:solidFill>
                  <a:schemeClr val="dk2"/>
                </a:solidFill>
              </a:rPr>
              <a:t>Clinical management of rape survivors: Developing protocols for use with refugees and internally displaced persons </a:t>
            </a:r>
            <a:r>
              <a:rPr b="0" lang="fr" sz="1295">
                <a:solidFill>
                  <a:schemeClr val="dk2"/>
                </a:solidFill>
              </a:rPr>
              <a:t>– Éditions révisée. Publiée par l’OMS. </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Haut-Commissariat des Nations Unies pour les </a:t>
            </a:r>
            <a:r>
              <a:rPr lang="fr" sz="1295">
                <a:solidFill>
                  <a:schemeClr val="dk2"/>
                </a:solidFill>
              </a:rPr>
              <a:t>réfugiés</a:t>
            </a:r>
            <a:r>
              <a:rPr b="0" lang="fr" sz="1295">
                <a:solidFill>
                  <a:schemeClr val="dk2"/>
                </a:solidFill>
              </a:rPr>
              <a:t>, 2012. </a:t>
            </a:r>
            <a:r>
              <a:rPr b="0" i="1" lang="fr" sz="1295">
                <a:solidFill>
                  <a:schemeClr val="dk2"/>
                </a:solidFill>
              </a:rPr>
              <a:t>Travailler avec les hommes et les garçons survivants de violence sexuelle et sexiste dans les situations de déplacement forcé. </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OMS et IMC. mhGAP-IG Training Series. Consulté via : https://www.youtube.com/watch?v=k0JXpg_pS98</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OMS. 2014. </a:t>
            </a:r>
            <a:r>
              <a:rPr b="0" i="1" lang="fr" sz="1295">
                <a:solidFill>
                  <a:schemeClr val="dk2"/>
                </a:solidFill>
              </a:rPr>
              <a:t>Health care for women subjected to intimate partner violence or sexual violence: A clinical handbook</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fr" sz="1295">
                <a:solidFill>
                  <a:schemeClr val="dk2"/>
                </a:solidFill>
              </a:rPr>
              <a:t>Organisation mondiale  de la Santé, War Trauma Foundation et World Vision International. 2013. </a:t>
            </a:r>
            <a:r>
              <a:rPr b="0" i="1" lang="fr" sz="1295">
                <a:solidFill>
                  <a:schemeClr val="dk2"/>
                </a:solidFill>
              </a:rPr>
              <a:t>Psychological first aid: Facilitator’s manual for orienting field workers</a:t>
            </a:r>
            <a:r>
              <a:rPr b="0" lang="fr" sz="1295">
                <a:solidFill>
                  <a:schemeClr val="dk2"/>
                </a:solidFill>
              </a:rPr>
              <a:t>. OMS : Genève.</a:t>
            </a:r>
            <a:endParaRPr/>
          </a:p>
          <a:p>
            <a:pPr indent="0" lvl="0" marL="0" rtl="0" algn="l">
              <a:lnSpc>
                <a:spcPct val="70000"/>
              </a:lnSpc>
              <a:spcBef>
                <a:spcPts val="1000"/>
              </a:spcBef>
              <a:spcAft>
                <a:spcPts val="0"/>
              </a:spcAft>
              <a:buClr>
                <a:schemeClr val="dk2"/>
              </a:buClr>
              <a:buSzPts val="1665"/>
              <a:buFont typeface="Arial"/>
              <a:buNone/>
            </a:pPr>
            <a:r>
              <a:t/>
            </a:r>
            <a:endParaRPr b="0" sz="1665"/>
          </a:p>
          <a:p>
            <a:pPr indent="-122872" lvl="0" marL="228600" rtl="0" algn="l">
              <a:lnSpc>
                <a:spcPct val="70000"/>
              </a:lnSpc>
              <a:spcBef>
                <a:spcPts val="1000"/>
              </a:spcBef>
              <a:spcAft>
                <a:spcPts val="0"/>
              </a:spcAft>
              <a:buClr>
                <a:schemeClr val="dk2"/>
              </a:buClr>
              <a:buSzPts val="1665"/>
              <a:buNone/>
            </a:pPr>
            <a:r>
              <a:t/>
            </a:r>
            <a:endParaRPr b="0" sz="1665">
              <a:solidFill>
                <a:schemeClr val="accent3"/>
              </a:solidFill>
            </a:endParaRPr>
          </a:p>
          <a:p>
            <a:pPr indent="-122872" lvl="0" marL="228600" rtl="0" algn="l">
              <a:lnSpc>
                <a:spcPct val="70000"/>
              </a:lnSpc>
              <a:spcBef>
                <a:spcPts val="1000"/>
              </a:spcBef>
              <a:spcAft>
                <a:spcPts val="0"/>
              </a:spcAft>
              <a:buClr>
                <a:schemeClr val="dk2"/>
              </a:buClr>
              <a:buSzPts val="1665"/>
              <a:buNone/>
            </a:pPr>
            <a:r>
              <a:t/>
            </a:r>
            <a:endParaRPr sz="1665"/>
          </a:p>
          <a:p>
            <a:pPr indent="-122872" lvl="0" marL="228600" rtl="0" algn="l">
              <a:lnSpc>
                <a:spcPct val="70000"/>
              </a:lnSpc>
              <a:spcBef>
                <a:spcPts val="1000"/>
              </a:spcBef>
              <a:spcAft>
                <a:spcPts val="0"/>
              </a:spcAft>
              <a:buClr>
                <a:schemeClr val="dk2"/>
              </a:buClr>
              <a:buSzPts val="1665"/>
              <a:buNone/>
            </a:pPr>
            <a:r>
              <a:t/>
            </a:r>
            <a:endParaRPr b="0" sz="1665"/>
          </a:p>
        </p:txBody>
      </p:sp>
      <p:pic>
        <p:nvPicPr>
          <p:cNvPr descr="Logo, JHPIEGO" id="2158" name="Google Shape;2158;p262"/>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159" name="Google Shape;2159;p262"/>
          <p:cNvSpPr txBox="1"/>
          <p:nvPr>
            <p:ph idx="12" type="sldNum"/>
          </p:nvPr>
        </p:nvSpPr>
        <p:spPr>
          <a:xfrm>
            <a:off x="2807918" y="63369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4" name="Shape 2164"/>
        <p:cNvGrpSpPr/>
        <p:nvPr/>
      </p:nvGrpSpPr>
      <p:grpSpPr>
        <a:xfrm>
          <a:off x="0" y="0"/>
          <a:ext cx="0" cy="0"/>
          <a:chOff x="0" y="0"/>
          <a:chExt cx="0" cy="0"/>
        </a:xfrm>
      </p:grpSpPr>
      <p:sp>
        <p:nvSpPr>
          <p:cNvPr id="2165" name="Google Shape;2165;p263"/>
          <p:cNvSpPr txBox="1"/>
          <p:nvPr>
            <p:ph type="title"/>
          </p:nvPr>
        </p:nvSpPr>
        <p:spPr>
          <a:xfrm>
            <a:off x="495300" y="213884"/>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66" name="Google Shape;2166;p263"/>
          <p:cNvSpPr txBox="1"/>
          <p:nvPr>
            <p:ph idx="1" type="body"/>
          </p:nvPr>
        </p:nvSpPr>
        <p:spPr>
          <a:xfrm>
            <a:off x="706624" y="1064873"/>
            <a:ext cx="8170676" cy="4282850"/>
          </a:xfrm>
          <a:prstGeom prst="rect">
            <a:avLst/>
          </a:prstGeom>
          <a:noFill/>
          <a:ln>
            <a:noFill/>
          </a:ln>
        </p:spPr>
        <p:txBody>
          <a:bodyPr anchorCtr="0" anchor="t" bIns="45700" lIns="91425" spcFirstLastPara="1" rIns="91425" wrap="square" tIns="45700">
            <a:noAutofit/>
          </a:bodyPr>
          <a:lstStyle/>
          <a:p>
            <a:pPr indent="-228600" lvl="0" marL="228600" rtl="0" algn="l">
              <a:lnSpc>
                <a:spcPct val="121250"/>
              </a:lnSpc>
              <a:spcBef>
                <a:spcPts val="0"/>
              </a:spcBef>
              <a:spcAft>
                <a:spcPts val="0"/>
              </a:spcAft>
              <a:buClr>
                <a:schemeClr val="dk2"/>
              </a:buClr>
              <a:buSzPts val="1679"/>
              <a:buChar char="•"/>
            </a:pPr>
            <a:r>
              <a:rPr lang="fr" sz="1600">
                <a:solidFill>
                  <a:schemeClr val="dk2"/>
                </a:solidFill>
              </a:rPr>
              <a:t>Comité permanent interorganisations. 2015. </a:t>
            </a:r>
            <a:r>
              <a:rPr i="1" lang="fr" sz="1600">
                <a:solidFill>
                  <a:schemeClr val="dk2"/>
                </a:solidFill>
              </a:rPr>
              <a:t>Directives pour l’intégration d’interventions ciblant la violence basée sur le genre dans l’action humanitaire : Réduction des risques, promotion de la résilience et aide au relèvement.</a:t>
            </a:r>
            <a:r>
              <a:rPr lang="fr" sz="1600">
                <a:solidFill>
                  <a:schemeClr val="dk2"/>
                </a:solidFill>
              </a:rPr>
              <a:t> Consulté via </a:t>
            </a:r>
            <a:r>
              <a:rPr b="0" lang="fr" sz="1600">
                <a:solidFill>
                  <a:schemeClr val="dk2"/>
                </a:solidFill>
              </a:rPr>
              <a:t>: </a:t>
            </a:r>
            <a:r>
              <a:rPr b="0" lang="fr" sz="1600" u="sng">
                <a:solidFill>
                  <a:schemeClr val="hlink"/>
                </a:solidFill>
                <a:hlinkClick r:id="rId3"/>
              </a:rPr>
              <a:t>www.gbvguidelines.org</a:t>
            </a:r>
            <a:endParaRPr b="0" sz="1600">
              <a:solidFill>
                <a:schemeClr val="dk2"/>
              </a:solidFill>
            </a:endParaRPr>
          </a:p>
          <a:p>
            <a:pPr indent="-228600" lvl="0" marL="228600" rtl="0" algn="l">
              <a:lnSpc>
                <a:spcPct val="121250"/>
              </a:lnSpc>
              <a:spcBef>
                <a:spcPts val="1000"/>
              </a:spcBef>
              <a:spcAft>
                <a:spcPts val="0"/>
              </a:spcAft>
              <a:buClr>
                <a:schemeClr val="dk2"/>
              </a:buClr>
              <a:buSzPts val="1679"/>
              <a:buChar char="•"/>
            </a:pPr>
            <a:r>
              <a:rPr b="0" lang="fr" sz="1600">
                <a:solidFill>
                  <a:schemeClr val="dk2"/>
                </a:solidFill>
              </a:rPr>
              <a:t>International Rescue Committee. 2012. </a:t>
            </a:r>
            <a:r>
              <a:rPr b="0" i="1" lang="fr" sz="1600">
                <a:solidFill>
                  <a:schemeClr val="dk2"/>
                </a:solidFill>
              </a:rPr>
              <a:t>La prise en charge des enfants ayant subi des violences sexuelles en situations de crise humanitaire.</a:t>
            </a:r>
            <a:endParaRPr sz="1600">
              <a:solidFill>
                <a:schemeClr val="dk2"/>
              </a:solidFill>
            </a:endParaRPr>
          </a:p>
          <a:p>
            <a:pPr indent="-228600" lvl="0" marL="228600" rtl="0" algn="l">
              <a:lnSpc>
                <a:spcPct val="121250"/>
              </a:lnSpc>
              <a:spcBef>
                <a:spcPts val="1000"/>
              </a:spcBef>
              <a:spcAft>
                <a:spcPts val="0"/>
              </a:spcAft>
              <a:buClr>
                <a:schemeClr val="dk2"/>
              </a:buClr>
              <a:buSzPts val="1679"/>
              <a:buChar char="•"/>
            </a:pPr>
            <a:r>
              <a:rPr b="0" lang="fr" sz="1600">
                <a:solidFill>
                  <a:schemeClr val="dk2"/>
                </a:solidFill>
              </a:rPr>
              <a:t>Organisation mondial</a:t>
            </a:r>
            <a:r>
              <a:rPr lang="fr" sz="1600">
                <a:solidFill>
                  <a:schemeClr val="dk2"/>
                </a:solidFill>
              </a:rPr>
              <a:t>e de la Santé</a:t>
            </a:r>
            <a:r>
              <a:rPr b="0" lang="fr" sz="1600">
                <a:solidFill>
                  <a:schemeClr val="dk2"/>
                </a:solidFill>
              </a:rPr>
              <a:t>. 2013. Section ajoutée à </a:t>
            </a:r>
            <a:r>
              <a:rPr b="0" i="1" lang="fr" sz="1600">
                <a:solidFill>
                  <a:schemeClr val="dk2"/>
                </a:solidFill>
              </a:rPr>
              <a:t>Consolidated guidelines on the use of antiretroviral drugs for treating and preventing HIV infection, </a:t>
            </a:r>
            <a:r>
              <a:rPr b="0" lang="fr" sz="1600">
                <a:solidFill>
                  <a:schemeClr val="dk2"/>
                </a:solidFill>
              </a:rPr>
              <a:t>Chapitre 5 – Clinical guidelines across the continuum of care: HIV diagnosis and ARV drugs for HIV prevention.OMS.</a:t>
            </a:r>
            <a:endParaRPr sz="1600">
              <a:solidFill>
                <a:schemeClr val="dk2"/>
              </a:solidFill>
            </a:endParaRPr>
          </a:p>
          <a:p>
            <a:pPr indent="-228600" lvl="0" marL="228600" rtl="0" algn="l">
              <a:lnSpc>
                <a:spcPct val="121250"/>
              </a:lnSpc>
              <a:spcBef>
                <a:spcPts val="1000"/>
              </a:spcBef>
              <a:spcAft>
                <a:spcPts val="0"/>
              </a:spcAft>
              <a:buClr>
                <a:schemeClr val="dk2"/>
              </a:buClr>
              <a:buSzPts val="1679"/>
              <a:buChar char="•"/>
            </a:pPr>
            <a:r>
              <a:rPr lang="fr" sz="1600">
                <a:solidFill>
                  <a:schemeClr val="dk2"/>
                </a:solidFill>
              </a:rPr>
              <a:t>Organisation mondiale de la Santé</a:t>
            </a:r>
            <a:r>
              <a:rPr b="0" lang="fr" sz="1600">
                <a:solidFill>
                  <a:schemeClr val="dk2"/>
                </a:solidFill>
              </a:rPr>
              <a:t>. 2014. </a:t>
            </a:r>
            <a:r>
              <a:rPr b="0" i="1" lang="fr" sz="1600">
                <a:solidFill>
                  <a:schemeClr val="dk2"/>
                </a:solidFill>
              </a:rPr>
              <a:t>Post-exposure prophylaxis to prevent HIV infection </a:t>
            </a:r>
            <a:r>
              <a:rPr b="0" lang="fr" sz="1600">
                <a:solidFill>
                  <a:schemeClr val="dk2"/>
                </a:solidFill>
              </a:rPr>
              <a:t>Factsheet.</a:t>
            </a:r>
            <a:endParaRPr sz="1600">
              <a:solidFill>
                <a:schemeClr val="dk2"/>
              </a:solidFill>
            </a:endParaRPr>
          </a:p>
          <a:p>
            <a:pPr indent="-228600" lvl="0" marL="228600" rtl="0" algn="l">
              <a:lnSpc>
                <a:spcPct val="121250"/>
              </a:lnSpc>
              <a:spcBef>
                <a:spcPts val="1000"/>
              </a:spcBef>
              <a:spcAft>
                <a:spcPts val="0"/>
              </a:spcAft>
              <a:buClr>
                <a:schemeClr val="dk2"/>
              </a:buClr>
              <a:buSzPts val="1679"/>
              <a:buChar char="•"/>
            </a:pPr>
            <a:r>
              <a:rPr b="0" i="1" lang="fr" sz="1600">
                <a:solidFill>
                  <a:schemeClr val="dk2"/>
                </a:solidFill>
              </a:rPr>
              <a:t>Organisation mondiale de la Santé (</a:t>
            </a:r>
            <a:r>
              <a:rPr i="1" lang="fr" sz="1600">
                <a:solidFill>
                  <a:schemeClr val="dk2"/>
                </a:solidFill>
              </a:rPr>
              <a:t>OMS</a:t>
            </a:r>
            <a:r>
              <a:rPr b="0" i="1" lang="fr" sz="1600">
                <a:solidFill>
                  <a:schemeClr val="dk2"/>
                </a:solidFill>
              </a:rPr>
              <a:t>), </a:t>
            </a:r>
            <a:r>
              <a:rPr i="1" lang="fr" sz="1600">
                <a:solidFill>
                  <a:schemeClr val="dk2"/>
                </a:solidFill>
              </a:rPr>
              <a:t>Fonds des Nations Unies pour la population </a:t>
            </a:r>
            <a:r>
              <a:rPr b="0" i="1" lang="fr" sz="1600">
                <a:solidFill>
                  <a:schemeClr val="dk2"/>
                </a:solidFill>
              </a:rPr>
              <a:t>(FNUAP), Haut-Commissariat des Nations Unies pour les réfugiés(HCR). Prise en charge Clinique des survivantes de viol et de violence exercée par un partenaire intime. Genève : OMS ; 2019. Licence : CC BY-NC-SA 3.0 IGO.</a:t>
            </a:r>
            <a:endParaRPr sz="1600">
              <a:solidFill>
                <a:schemeClr val="dk2"/>
              </a:solidFill>
            </a:endParaRPr>
          </a:p>
          <a:p>
            <a:pPr indent="-228600" lvl="0" marL="228600" rtl="0" algn="l">
              <a:lnSpc>
                <a:spcPct val="121250"/>
              </a:lnSpc>
              <a:spcBef>
                <a:spcPts val="1000"/>
              </a:spcBef>
              <a:spcAft>
                <a:spcPts val="0"/>
              </a:spcAft>
              <a:buClr>
                <a:schemeClr val="dk2"/>
              </a:buClr>
              <a:buSzPts val="1679"/>
              <a:buChar char="•"/>
            </a:pPr>
            <a:r>
              <a:rPr b="0" lang="fr" sz="1600">
                <a:solidFill>
                  <a:schemeClr val="dk2"/>
                </a:solidFill>
              </a:rPr>
              <a:t>Fonds des Nations Unies pour la population. 2019. </a:t>
            </a:r>
            <a:r>
              <a:rPr b="0" i="1" lang="fr" sz="1600">
                <a:solidFill>
                  <a:schemeClr val="dk2"/>
                </a:solidFill>
              </a:rPr>
              <a:t>Manuel</a:t>
            </a:r>
            <a:r>
              <a:rPr i="1" lang="fr" sz="1600">
                <a:solidFill>
                  <a:schemeClr val="dk2"/>
                </a:solidFill>
              </a:rPr>
              <a:t> sur les Kits sanitaires d’urgence inter-institutions à utiliser lors de situations d’urgence, </a:t>
            </a:r>
            <a:r>
              <a:rPr b="0" lang="fr" sz="1600">
                <a:solidFill>
                  <a:schemeClr val="dk2"/>
                </a:solidFill>
              </a:rPr>
              <a:t>6</a:t>
            </a:r>
            <a:r>
              <a:rPr baseline="30000" lang="fr" sz="1600">
                <a:solidFill>
                  <a:schemeClr val="dk2"/>
                </a:solidFill>
              </a:rPr>
              <a:t>è</a:t>
            </a:r>
            <a:r>
              <a:rPr b="0" lang="fr" sz="1600">
                <a:solidFill>
                  <a:schemeClr val="dk2"/>
                </a:solidFill>
              </a:rPr>
              <a:t> édition</a:t>
            </a:r>
            <a:endParaRPr sz="1600">
              <a:solidFill>
                <a:schemeClr val="dk2"/>
              </a:solidFill>
            </a:endParaRPr>
          </a:p>
          <a:p>
            <a:pPr indent="0" lvl="0" marL="0" rtl="0" algn="l">
              <a:lnSpc>
                <a:spcPct val="121250"/>
              </a:lnSpc>
              <a:spcBef>
                <a:spcPts val="1000"/>
              </a:spcBef>
              <a:spcAft>
                <a:spcPts val="0"/>
              </a:spcAft>
              <a:buClr>
                <a:schemeClr val="dk2"/>
              </a:buClr>
              <a:buSzPts val="1680"/>
              <a:buNone/>
            </a:pPr>
            <a:r>
              <a:t/>
            </a:r>
            <a:endParaRPr b="0" i="1" sz="1600"/>
          </a:p>
        </p:txBody>
      </p:sp>
      <p:pic>
        <p:nvPicPr>
          <p:cNvPr descr="Logo, JHPIEGO" id="2167" name="Google Shape;2167;p263"/>
          <p:cNvPicPr preferRelativeResize="0"/>
          <p:nvPr/>
        </p:nvPicPr>
        <p:blipFill rotWithShape="1">
          <a:blip r:embed="rId4">
            <a:alphaModFix/>
          </a:blip>
          <a:srcRect b="0" l="0" r="0" t="0"/>
          <a:stretch/>
        </p:blipFill>
        <p:spPr>
          <a:xfrm>
            <a:off x="7681872" y="5616697"/>
            <a:ext cx="1066573" cy="905609"/>
          </a:xfrm>
          <a:prstGeom prst="rect">
            <a:avLst/>
          </a:prstGeom>
          <a:noFill/>
          <a:ln>
            <a:noFill/>
          </a:ln>
        </p:spPr>
      </p:pic>
      <p:sp>
        <p:nvSpPr>
          <p:cNvPr id="2168" name="Google Shape;2168;p263"/>
          <p:cNvSpPr txBox="1"/>
          <p:nvPr>
            <p:ph idx="12" type="sldNum"/>
          </p:nvPr>
        </p:nvSpPr>
        <p:spPr>
          <a:xfrm>
            <a:off x="2832970" y="627899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3" name="Shape 2173"/>
        <p:cNvGrpSpPr/>
        <p:nvPr/>
      </p:nvGrpSpPr>
      <p:grpSpPr>
        <a:xfrm>
          <a:off x="0" y="0"/>
          <a:ext cx="0" cy="0"/>
          <a:chOff x="0" y="0"/>
          <a:chExt cx="0" cy="0"/>
        </a:xfrm>
      </p:grpSpPr>
      <p:sp>
        <p:nvSpPr>
          <p:cNvPr id="2174" name="Google Shape;2174;p2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75" name="Google Shape;2175;p2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107777"/>
              </a:lnSpc>
              <a:spcBef>
                <a:spcPts val="0"/>
              </a:spcBef>
              <a:spcAft>
                <a:spcPts val="0"/>
              </a:spcAft>
              <a:buClr>
                <a:schemeClr val="dk2"/>
              </a:buClr>
              <a:buSzPts val="2000"/>
              <a:buChar char="•"/>
            </a:pPr>
            <a:r>
              <a:rPr b="0" lang="fr" sz="1800">
                <a:solidFill>
                  <a:schemeClr val="dk2"/>
                </a:solidFill>
              </a:rPr>
              <a:t>Organisation mondial</a:t>
            </a:r>
            <a:r>
              <a:rPr lang="fr" sz="1800">
                <a:solidFill>
                  <a:schemeClr val="dk2"/>
                </a:solidFill>
              </a:rPr>
              <a:t>e de la Santé</a:t>
            </a:r>
            <a:r>
              <a:rPr b="0" lang="fr" sz="1800">
                <a:solidFill>
                  <a:schemeClr val="dk2"/>
                </a:solidFill>
              </a:rPr>
              <a:t>. 2013. Section ajoutée à </a:t>
            </a:r>
            <a:r>
              <a:rPr b="0" i="1" lang="fr" sz="1800">
                <a:solidFill>
                  <a:schemeClr val="dk2"/>
                </a:solidFill>
              </a:rPr>
              <a:t>Consolidated guidelines on the use of antiretroviral drugs for treating and preventing HIV infection, </a:t>
            </a:r>
            <a:r>
              <a:rPr b="0" lang="fr" sz="1800">
                <a:solidFill>
                  <a:schemeClr val="dk2"/>
                </a:solidFill>
              </a:rPr>
              <a:t>Chapitre 5 – Clinical guidelines across the continuum of care: HIV diagnosis and ARV drugs for HIV prevention. (Gen</a:t>
            </a:r>
            <a:r>
              <a:rPr lang="fr" sz="1800">
                <a:solidFill>
                  <a:schemeClr val="dk2"/>
                </a:solidFill>
              </a:rPr>
              <a:t>ève</a:t>
            </a:r>
            <a:r>
              <a:rPr b="0" lang="fr" sz="1800">
                <a:solidFill>
                  <a:schemeClr val="dk2"/>
                </a:solidFill>
              </a:rPr>
              <a:t>. 2013).</a:t>
            </a:r>
            <a:endParaRPr sz="1800">
              <a:solidFill>
                <a:schemeClr val="dk2"/>
              </a:solidFill>
            </a:endParaRPr>
          </a:p>
          <a:p>
            <a:pPr indent="-228600" lvl="0" marL="228600" rtl="0" algn="l">
              <a:lnSpc>
                <a:spcPct val="107777"/>
              </a:lnSpc>
              <a:spcBef>
                <a:spcPts val="1000"/>
              </a:spcBef>
              <a:spcAft>
                <a:spcPts val="0"/>
              </a:spcAft>
              <a:buClr>
                <a:schemeClr val="dk2"/>
              </a:buClr>
              <a:buSzPts val="2000"/>
              <a:buChar char="•"/>
            </a:pPr>
            <a:r>
              <a:rPr b="0" lang="fr" sz="1800">
                <a:solidFill>
                  <a:schemeClr val="dk2"/>
                </a:solidFill>
              </a:rPr>
              <a:t>Organisation mondiale de la Santé (</a:t>
            </a:r>
            <a:r>
              <a:rPr lang="fr" sz="1800">
                <a:solidFill>
                  <a:schemeClr val="dk2"/>
                </a:solidFill>
              </a:rPr>
              <a:t>OMS</a:t>
            </a:r>
            <a:r>
              <a:rPr b="0" lang="fr" sz="1800">
                <a:solidFill>
                  <a:schemeClr val="dk2"/>
                </a:solidFill>
              </a:rPr>
              <a:t>), </a:t>
            </a:r>
            <a:r>
              <a:rPr lang="fr" sz="1800">
                <a:solidFill>
                  <a:schemeClr val="dk2"/>
                </a:solidFill>
              </a:rPr>
              <a:t>Fonds des Nations Unies pour la population </a:t>
            </a:r>
            <a:r>
              <a:rPr b="0" lang="fr" sz="1800">
                <a:solidFill>
                  <a:schemeClr val="dk2"/>
                </a:solidFill>
              </a:rPr>
              <a:t>(FNUAP), Haut-Commissariat des Nations Unies pour les réfugiés(HCR). Prise en charge Clinique des survivantes de viol et de violence exercée par un partenaire intime. Genève : OMS ; 2019. Licence : CC BY-NC-SA 3.0 IGO.</a:t>
            </a:r>
            <a:endParaRPr sz="1800">
              <a:solidFill>
                <a:schemeClr val="dk2"/>
              </a:solidFill>
            </a:endParaRPr>
          </a:p>
        </p:txBody>
      </p:sp>
      <p:pic>
        <p:nvPicPr>
          <p:cNvPr descr="Logo, JHPIEGO" id="2176" name="Google Shape;2176;p264"/>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177" name="Google Shape;2177;p264"/>
          <p:cNvSpPr txBox="1"/>
          <p:nvPr>
            <p:ph idx="12" type="sldNum"/>
          </p:nvPr>
        </p:nvSpPr>
        <p:spPr>
          <a:xfrm>
            <a:off x="2883074" y="621823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1" name="Shape 2181"/>
        <p:cNvGrpSpPr/>
        <p:nvPr/>
      </p:nvGrpSpPr>
      <p:grpSpPr>
        <a:xfrm>
          <a:off x="0" y="0"/>
          <a:ext cx="0" cy="0"/>
          <a:chOff x="0" y="0"/>
          <a:chExt cx="0" cy="0"/>
        </a:xfrm>
      </p:grpSpPr>
      <p:sp>
        <p:nvSpPr>
          <p:cNvPr id="2182" name="Google Shape;2182;p265"/>
          <p:cNvSpPr txBox="1"/>
          <p:nvPr>
            <p:ph type="title"/>
          </p:nvPr>
        </p:nvSpPr>
        <p:spPr>
          <a:xfrm>
            <a:off x="556945" y="33569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83" name="Google Shape;2183;p265"/>
          <p:cNvSpPr txBox="1"/>
          <p:nvPr>
            <p:ph idx="1" type="body"/>
          </p:nvPr>
        </p:nvSpPr>
        <p:spPr>
          <a:xfrm>
            <a:off x="518845" y="1716065"/>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400"/>
              <a:buChar char="•"/>
            </a:pPr>
            <a:r>
              <a:rPr b="0" lang="fr" sz="1700">
                <a:solidFill>
                  <a:schemeClr val="dk2"/>
                </a:solidFill>
              </a:rPr>
              <a:t>Organisation mondial</a:t>
            </a:r>
            <a:r>
              <a:rPr lang="fr" sz="1700">
                <a:solidFill>
                  <a:schemeClr val="dk2"/>
                </a:solidFill>
              </a:rPr>
              <a:t>e de la Santé</a:t>
            </a:r>
            <a:r>
              <a:rPr b="0" lang="fr" sz="1700">
                <a:solidFill>
                  <a:schemeClr val="dk2"/>
                </a:solidFill>
              </a:rPr>
              <a:t>. 2013. Section ajoutée à </a:t>
            </a:r>
            <a:r>
              <a:rPr b="0" i="1" lang="fr" sz="1700">
                <a:solidFill>
                  <a:schemeClr val="dk2"/>
                </a:solidFill>
              </a:rPr>
              <a:t>Consolidated guidelines on the use of antiretroviral drugs for treating and preventing HIV infection, </a:t>
            </a:r>
            <a:r>
              <a:rPr b="0" lang="fr" sz="1700">
                <a:solidFill>
                  <a:schemeClr val="dk2"/>
                </a:solidFill>
              </a:rPr>
              <a:t>Chapitre 5 – Clinical guidelines across the continuum of care: HIV diagnosis and ARV drugs for HIV prevention. Genève : OMS ; 2019. Licence : CC BY-NC-SA 3.0 IGO</a:t>
            </a:r>
            <a:endParaRPr sz="1700">
              <a:solidFill>
                <a:schemeClr val="dk2"/>
              </a:solidFill>
            </a:endParaRPr>
          </a:p>
          <a:p>
            <a:pPr indent="-228600" lvl="0" marL="228600" rtl="0" algn="l">
              <a:lnSpc>
                <a:spcPct val="90000"/>
              </a:lnSpc>
              <a:spcBef>
                <a:spcPts val="1000"/>
              </a:spcBef>
              <a:spcAft>
                <a:spcPts val="0"/>
              </a:spcAft>
              <a:buClr>
                <a:schemeClr val="dk2"/>
              </a:buClr>
              <a:buSzPts val="1400"/>
              <a:buChar char="•"/>
            </a:pPr>
            <a:r>
              <a:rPr lang="fr" sz="1700">
                <a:solidFill>
                  <a:srgbClr val="235B8F"/>
                </a:solidFill>
                <a:latin typeface="Calibri"/>
                <a:ea typeface="Calibri"/>
                <a:cs typeface="Calibri"/>
                <a:sym typeface="Calibri"/>
              </a:rPr>
              <a:t>Groupe de travail interorganisations sur la santé reproductive dans les situations de crise humanitaire (IAWG) (2018). </a:t>
            </a:r>
            <a:r>
              <a:rPr i="1" lang="fr" sz="1700">
                <a:solidFill>
                  <a:srgbClr val="235B8F"/>
                </a:solidFill>
                <a:latin typeface="Calibri"/>
                <a:ea typeface="Calibri"/>
                <a:cs typeface="Calibri"/>
                <a:sym typeface="Calibri"/>
              </a:rPr>
              <a:t>Manuel de terrain du groupe interorganisations sur la santé reproductive en situations de crise humanitaire</a:t>
            </a:r>
            <a:r>
              <a:rPr lang="fr" sz="1700">
                <a:solidFill>
                  <a:srgbClr val="235B8F"/>
                </a:solidFill>
                <a:latin typeface="Calibri"/>
                <a:ea typeface="Calibri"/>
                <a:cs typeface="Calibri"/>
                <a:sym typeface="Calibri"/>
              </a:rPr>
              <a:t>.</a:t>
            </a:r>
            <a:r>
              <a:rPr b="0" lang="fr" sz="1700">
                <a:solidFill>
                  <a:schemeClr val="dk2"/>
                </a:solidFill>
              </a:rPr>
              <a:t>(</a:t>
            </a:r>
            <a:r>
              <a:rPr b="0" lang="fr" sz="1700" u="sng">
                <a:solidFill>
                  <a:schemeClr val="hlink"/>
                </a:solidFill>
                <a:hlinkClick r:id="rId3"/>
              </a:rPr>
              <a:t>http://iawg.net/iafm/</a:t>
            </a:r>
            <a:r>
              <a:rPr b="0" lang="fr" sz="1700">
                <a:solidFill>
                  <a:schemeClr val="dk2"/>
                </a:solidFill>
              </a:rPr>
              <a:t>).</a:t>
            </a:r>
            <a:endParaRPr sz="1700">
              <a:solidFill>
                <a:schemeClr val="dk2"/>
              </a:solidFill>
            </a:endParaRPr>
          </a:p>
          <a:p>
            <a:pPr indent="-228600" lvl="0" marL="228600" rtl="0" algn="l">
              <a:lnSpc>
                <a:spcPct val="90000"/>
              </a:lnSpc>
              <a:spcBef>
                <a:spcPts val="1000"/>
              </a:spcBef>
              <a:spcAft>
                <a:spcPts val="0"/>
              </a:spcAft>
              <a:buClr>
                <a:schemeClr val="dk2"/>
              </a:buClr>
              <a:buSzPts val="1400"/>
              <a:buChar char="•"/>
            </a:pPr>
            <a:r>
              <a:rPr b="0" lang="fr" sz="1700">
                <a:solidFill>
                  <a:schemeClr val="dk2"/>
                </a:solidFill>
              </a:rPr>
              <a:t>FNUAP. </a:t>
            </a:r>
            <a:r>
              <a:rPr b="0" i="1" lang="fr" sz="1700">
                <a:solidFill>
                  <a:schemeClr val="dk2"/>
                </a:solidFill>
              </a:rPr>
              <a:t>Reproductive Health Kits Shelving.</a:t>
            </a:r>
            <a:r>
              <a:rPr b="0" lang="fr" sz="1700">
                <a:solidFill>
                  <a:schemeClr val="dk2"/>
                </a:solidFill>
              </a:rPr>
              <a:t> 2012. Accessible via : </a:t>
            </a:r>
            <a:r>
              <a:rPr b="0" lang="fr" sz="1700" u="sng">
                <a:solidFill>
                  <a:schemeClr val="hlink"/>
                </a:solidFill>
                <a:hlinkClick r:id="rId4"/>
              </a:rPr>
              <a:t>https://www.unfpa.org/video/reproductive-health-kits-shelving</a:t>
            </a:r>
            <a:r>
              <a:rPr b="0" lang="fr" sz="1700">
                <a:solidFill>
                  <a:schemeClr val="dk2"/>
                </a:solidFill>
              </a:rPr>
              <a:t>. </a:t>
            </a:r>
            <a:endParaRPr b="0" sz="17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pic>
        <p:nvPicPr>
          <p:cNvPr descr="Logo, JHPIEGO" id="2184" name="Google Shape;2184;p265"/>
          <p:cNvPicPr preferRelativeResize="0"/>
          <p:nvPr/>
        </p:nvPicPr>
        <p:blipFill rotWithShape="1">
          <a:blip r:embed="rId5">
            <a:alphaModFix/>
          </a:blip>
          <a:srcRect b="0" l="0" r="0" t="0"/>
          <a:stretch/>
        </p:blipFill>
        <p:spPr>
          <a:xfrm>
            <a:off x="7681872" y="5616697"/>
            <a:ext cx="1066573" cy="905609"/>
          </a:xfrm>
          <a:prstGeom prst="rect">
            <a:avLst/>
          </a:prstGeom>
          <a:noFill/>
          <a:ln>
            <a:noFill/>
          </a:ln>
        </p:spPr>
      </p:pic>
      <p:sp>
        <p:nvSpPr>
          <p:cNvPr id="2185" name="Google Shape;2185;p265"/>
          <p:cNvSpPr txBox="1"/>
          <p:nvPr>
            <p:ph idx="12" type="sldNum"/>
          </p:nvPr>
        </p:nvSpPr>
        <p:spPr>
          <a:xfrm>
            <a:off x="2782866" y="632784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0" name="Shape 2190"/>
        <p:cNvGrpSpPr/>
        <p:nvPr/>
      </p:nvGrpSpPr>
      <p:grpSpPr>
        <a:xfrm>
          <a:off x="0" y="0"/>
          <a:ext cx="0" cy="0"/>
          <a:chOff x="0" y="0"/>
          <a:chExt cx="0" cy="0"/>
        </a:xfrm>
      </p:grpSpPr>
      <p:sp>
        <p:nvSpPr>
          <p:cNvPr id="2191" name="Google Shape;2191;p266"/>
          <p:cNvSpPr txBox="1"/>
          <p:nvPr>
            <p:ph type="title"/>
          </p:nvPr>
        </p:nvSpPr>
        <p:spPr>
          <a:xfrm>
            <a:off x="598488" y="335694"/>
            <a:ext cx="7886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192" name="Google Shape;2192;p266"/>
          <p:cNvSpPr txBox="1"/>
          <p:nvPr>
            <p:ph idx="1" type="body"/>
          </p:nvPr>
        </p:nvSpPr>
        <p:spPr>
          <a:xfrm>
            <a:off x="598488" y="1871757"/>
            <a:ext cx="7886700"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700"/>
              <a:buChar char="•"/>
            </a:pPr>
            <a:r>
              <a:rPr b="0" lang="fr" sz="1700">
                <a:solidFill>
                  <a:schemeClr val="dk2"/>
                </a:solidFill>
              </a:rPr>
              <a:t>Jhpiego, Centres américains de contrôle et de prevention des maladies (CDC), Organisation mondiale de la Santé (OMS) (2018). Outil d’évaluation de l’assurance qualité des services sur le genre. Baltimore (MD): Jhpiego (http://resources.jhpiego.org/resources/ GBV-QA-tool).</a:t>
            </a:r>
            <a:endParaRPr sz="1700">
              <a:solidFill>
                <a:schemeClr val="dk2"/>
              </a:solidFill>
            </a:endParaRPr>
          </a:p>
          <a:p>
            <a:pPr indent="-228600" lvl="0" marL="228600" rtl="0" algn="l">
              <a:lnSpc>
                <a:spcPct val="90000"/>
              </a:lnSpc>
              <a:spcBef>
                <a:spcPts val="1000"/>
              </a:spcBef>
              <a:spcAft>
                <a:spcPts val="0"/>
              </a:spcAft>
              <a:buClr>
                <a:schemeClr val="dk2"/>
              </a:buClr>
              <a:buSzPts val="1700"/>
              <a:buChar char="•"/>
            </a:pPr>
            <a:r>
              <a:rPr b="0" lang="fr" sz="1700">
                <a:solidFill>
                  <a:schemeClr val="dk2"/>
                </a:solidFill>
              </a:rPr>
              <a:t>Organisation mondial</a:t>
            </a:r>
            <a:r>
              <a:rPr lang="fr" sz="1700">
                <a:solidFill>
                  <a:schemeClr val="dk2"/>
                </a:solidFill>
              </a:rPr>
              <a:t>e de la Santé </a:t>
            </a:r>
            <a:r>
              <a:rPr b="0" lang="fr" sz="1700">
                <a:solidFill>
                  <a:schemeClr val="dk2"/>
                </a:solidFill>
              </a:rPr>
              <a:t>(OMS), Fonds des Nations Unies pour la population (FNUAP), Haut-Commissariat des Nations Unies pou</a:t>
            </a:r>
            <a:r>
              <a:rPr lang="fr" sz="1700">
                <a:solidFill>
                  <a:schemeClr val="dk2"/>
                </a:solidFill>
              </a:rPr>
              <a:t>r les réfugiés </a:t>
            </a:r>
            <a:r>
              <a:rPr b="0" lang="fr" sz="1700">
                <a:solidFill>
                  <a:schemeClr val="dk2"/>
                </a:solidFill>
              </a:rPr>
              <a:t>(HCR). Prise en charge Clinique des survivantes de viol et de violence exercée par un partenaire intime. Genève : OMS ; 2019. Licence: CC BY-NC-SA 3.0 IGO</a:t>
            </a:r>
            <a:endParaRPr sz="1700">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pic>
        <p:nvPicPr>
          <p:cNvPr descr="Logo, JHPIEGO" id="2193" name="Google Shape;2193;p266"/>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194" name="Google Shape;2194;p266"/>
          <p:cNvSpPr txBox="1"/>
          <p:nvPr>
            <p:ph idx="12" type="sldNum"/>
          </p:nvPr>
        </p:nvSpPr>
        <p:spPr>
          <a:xfrm>
            <a:off x="2870548" y="630702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9" name="Shape 2199"/>
        <p:cNvGrpSpPr/>
        <p:nvPr/>
      </p:nvGrpSpPr>
      <p:grpSpPr>
        <a:xfrm>
          <a:off x="0" y="0"/>
          <a:ext cx="0" cy="0"/>
          <a:chOff x="0" y="0"/>
          <a:chExt cx="0" cy="0"/>
        </a:xfrm>
      </p:grpSpPr>
      <p:sp>
        <p:nvSpPr>
          <p:cNvPr id="2200" name="Google Shape;2200;p267"/>
          <p:cNvSpPr txBox="1"/>
          <p:nvPr>
            <p:ph type="title"/>
          </p:nvPr>
        </p:nvSpPr>
        <p:spPr>
          <a:xfrm>
            <a:off x="5461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201" name="Google Shape;2201;p267"/>
          <p:cNvSpPr txBox="1"/>
          <p:nvPr>
            <p:ph idx="1" type="body"/>
          </p:nvPr>
        </p:nvSpPr>
        <p:spPr>
          <a:xfrm>
            <a:off x="546100" y="1600200"/>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b="0" lang="fr" sz="1800">
                <a:solidFill>
                  <a:schemeClr val="dk2"/>
                </a:solidFill>
              </a:rPr>
              <a:t>Guide de poche VBG. (2019). Consulté via : </a:t>
            </a:r>
            <a:r>
              <a:rPr lang="fr" sz="1800">
                <a:solidFill>
                  <a:schemeClr val="dk2"/>
                </a:solidFill>
              </a:rPr>
              <a:t>https://gbvguidelines.org/en/pocketguide/</a:t>
            </a:r>
            <a:endParaRPr b="0" sz="18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fr" sz="1800">
                <a:solidFill>
                  <a:schemeClr val="dk2"/>
                </a:solidFill>
              </a:rPr>
              <a:t>Fonds des Nations Unies pour la population, International Planned Parenthood Federation et University of New South Wales, </a:t>
            </a:r>
            <a:r>
              <a:rPr b="0" i="1" lang="fr" sz="1800">
                <a:solidFill>
                  <a:schemeClr val="dk2"/>
                </a:solidFill>
              </a:rPr>
              <a:t>Facilitator’s Manual: Training on the Minimum Initial Service Package (MISP) for Sexual and Reproductive Health in Crises: A course for SRH coordinators. </a:t>
            </a:r>
            <a:r>
              <a:rPr b="0" lang="fr" sz="1800">
                <a:solidFill>
                  <a:schemeClr val="dk2"/>
                </a:solidFill>
              </a:rPr>
              <a:t>(Genève. 2009).</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b="0" i="1" lang="fr" sz="1800">
                <a:solidFill>
                  <a:schemeClr val="dk2"/>
                </a:solidFill>
              </a:rPr>
              <a:t>Organisation mondial</a:t>
            </a:r>
            <a:r>
              <a:rPr i="1" lang="fr" sz="1800">
                <a:solidFill>
                  <a:schemeClr val="dk2"/>
                </a:solidFill>
              </a:rPr>
              <a:t>e de la Santé </a:t>
            </a:r>
            <a:r>
              <a:rPr b="0" i="1" lang="fr" sz="1800">
                <a:solidFill>
                  <a:schemeClr val="dk2"/>
                </a:solidFill>
              </a:rPr>
              <a:t>(OMS), Fonds des Nations Unies pour la population (FNUAP), Haut-Commissariat des Nations Unies pou</a:t>
            </a:r>
            <a:r>
              <a:rPr i="1" lang="fr" sz="1800">
                <a:solidFill>
                  <a:schemeClr val="dk2"/>
                </a:solidFill>
              </a:rPr>
              <a:t>r les réfugiés </a:t>
            </a:r>
            <a:r>
              <a:rPr b="0" i="1" lang="fr" sz="1800">
                <a:solidFill>
                  <a:schemeClr val="dk2"/>
                </a:solidFill>
              </a:rPr>
              <a:t>(HCR). Prise en charge Clinique des survivantes de viol et de violence exercée par un partenaire intime. Genève : OMS ; 2019. Licence: CC BY-NC-SA 3.0 IGO</a:t>
            </a:r>
            <a:endParaRPr i="1" sz="1800">
              <a:solidFill>
                <a:schemeClr val="dk2"/>
              </a:solidFill>
            </a:endParaRPr>
          </a:p>
          <a:p>
            <a:pPr indent="-114300" lvl="0" marL="228600" rtl="0" algn="l">
              <a:lnSpc>
                <a:spcPct val="90000"/>
              </a:lnSpc>
              <a:spcBef>
                <a:spcPts val="1000"/>
              </a:spcBef>
              <a:spcAft>
                <a:spcPts val="0"/>
              </a:spcAft>
              <a:buClr>
                <a:schemeClr val="dk2"/>
              </a:buClr>
              <a:buSzPts val="1800"/>
              <a:buNone/>
            </a:pPr>
            <a:r>
              <a:t/>
            </a:r>
            <a:endParaRPr>
              <a:solidFill>
                <a:schemeClr val="dk2"/>
              </a:solidFill>
            </a:endParaRPr>
          </a:p>
          <a:p>
            <a:pPr indent="0" lvl="0" marL="0" rtl="0" algn="l">
              <a:lnSpc>
                <a:spcPct val="90000"/>
              </a:lnSpc>
              <a:spcBef>
                <a:spcPts val="1000"/>
              </a:spcBef>
              <a:spcAft>
                <a:spcPts val="0"/>
              </a:spcAft>
              <a:buClr>
                <a:schemeClr val="dk2"/>
              </a:buClr>
              <a:buSzPts val="3200"/>
              <a:buNone/>
            </a:pPr>
            <a:r>
              <a:t/>
            </a:r>
            <a:endParaRPr b="0" i="1"/>
          </a:p>
        </p:txBody>
      </p:sp>
      <p:pic>
        <p:nvPicPr>
          <p:cNvPr descr="Logo, JHPIEGO" id="2202" name="Google Shape;2202;p267"/>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203" name="Google Shape;2203;p267"/>
          <p:cNvSpPr txBox="1"/>
          <p:nvPr>
            <p:ph idx="12" type="sldNum"/>
          </p:nvPr>
        </p:nvSpPr>
        <p:spPr>
          <a:xfrm>
            <a:off x="2870548" y="621823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8" name="Shape 2208"/>
        <p:cNvGrpSpPr/>
        <p:nvPr/>
      </p:nvGrpSpPr>
      <p:grpSpPr>
        <a:xfrm>
          <a:off x="0" y="0"/>
          <a:ext cx="0" cy="0"/>
          <a:chOff x="0" y="0"/>
          <a:chExt cx="0" cy="0"/>
        </a:xfrm>
      </p:grpSpPr>
      <p:sp>
        <p:nvSpPr>
          <p:cNvPr id="2209" name="Google Shape;2209;p268"/>
          <p:cNvSpPr txBox="1"/>
          <p:nvPr>
            <p:ph type="title"/>
          </p:nvPr>
        </p:nvSpPr>
        <p:spPr>
          <a:xfrm>
            <a:off x="457200" y="53704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Références</a:t>
            </a:r>
            <a:endParaRPr/>
          </a:p>
        </p:txBody>
      </p:sp>
      <p:sp>
        <p:nvSpPr>
          <p:cNvPr id="2210" name="Google Shape;2210;p268"/>
          <p:cNvSpPr txBox="1"/>
          <p:nvPr>
            <p:ph idx="1" type="body"/>
          </p:nvPr>
        </p:nvSpPr>
        <p:spPr>
          <a:xfrm>
            <a:off x="457200" y="1838195"/>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b="0" lang="fr" sz="1700">
                <a:solidFill>
                  <a:schemeClr val="dk2"/>
                </a:solidFill>
              </a:rPr>
              <a:t>Brady, J.L., Guy, J.D., Poelstra, P.L. &amp; Fletcher-Brokaw, B. (1999). Vicarious traumatization, spirituality and treatment of sexual abuse survivors: A National Survey of Women Psychotherapists. Professional Psychological Research and Practice. 30, 386-393</a:t>
            </a:r>
            <a:endParaRPr sz="17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fr" sz="1700">
                <a:solidFill>
                  <a:schemeClr val="dk2"/>
                </a:solidFill>
              </a:rPr>
              <a:t>Figley, C. R. (Ed.). (1995). </a:t>
            </a:r>
            <a:r>
              <a:rPr b="0" i="1" lang="fr" sz="1700">
                <a:solidFill>
                  <a:schemeClr val="dk2"/>
                </a:solidFill>
              </a:rPr>
              <a:t>Brunner/Mazel psychological stress series, No. 23.Compassion fatigue: Coping with secondary traumatic stress disorder in those who treat the traumatized. </a:t>
            </a:r>
            <a:r>
              <a:rPr b="0" lang="fr" sz="1700">
                <a:solidFill>
                  <a:schemeClr val="dk2"/>
                </a:solidFill>
              </a:rPr>
              <a:t>Brunner/Mazel.</a:t>
            </a:r>
            <a:endParaRPr sz="17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fr" sz="1700">
                <a:solidFill>
                  <a:schemeClr val="dk2"/>
                </a:solidFill>
              </a:rPr>
              <a:t>Kohlenberg, B.S., Tsai, M., &amp; Kohlenberg, R.J. (2006). Functional analytic psychotherapy and the treatment of complex posttraumatic stress disorder. In V.M. Follette &amp; J.I. Riezek (Éditeurs). Cognitive behavioral therapies for trauma. (pp. 173-197). New York : Guilford Press</a:t>
            </a:r>
            <a:endParaRPr sz="1700">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pic>
        <p:nvPicPr>
          <p:cNvPr descr="Logo, JHPIEGO" id="2211" name="Google Shape;2211;p268"/>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212" name="Google Shape;2212;p268"/>
          <p:cNvSpPr txBox="1"/>
          <p:nvPr>
            <p:ph idx="12" type="sldNum"/>
          </p:nvPr>
        </p:nvSpPr>
        <p:spPr>
          <a:xfrm>
            <a:off x="2757814"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3"/>
          <p:cNvSpPr txBox="1"/>
          <p:nvPr>
            <p:ph idx="1" type="body"/>
          </p:nvPr>
        </p:nvSpPr>
        <p:spPr>
          <a:xfrm>
            <a:off x="457200" y="2420937"/>
            <a:ext cx="8229600" cy="26844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Tout abus réel ou tentative d’abus de position de vulnérabilité, de pouvoir différentiel ou de confiance, à des fins sexuelles, y compris, entre autres, pour tirer profit pécuniairement, socialement ou politiquement de l’exploitation sexuelle d’une autre personne. </a:t>
            </a:r>
            <a:endParaRPr sz="2800">
              <a:solidFill>
                <a:schemeClr val="dk2"/>
              </a:solidFill>
            </a:endParaRPr>
          </a:p>
        </p:txBody>
      </p:sp>
      <p:sp>
        <p:nvSpPr>
          <p:cNvPr id="465" name="Google Shape;465;p73"/>
          <p:cNvSpPr txBox="1"/>
          <p:nvPr/>
        </p:nvSpPr>
        <p:spPr>
          <a:xfrm>
            <a:off x="1970468" y="6084265"/>
            <a:ext cx="4983705" cy="577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(Manuel de terrain interorganisations sur la santé reproductive en situations de crise humanitaire, 2018)</a:t>
            </a:r>
            <a:endParaRPr b="0" i="0" sz="1400" u="none" cap="none" strike="noStrike">
              <a:solidFill>
                <a:schemeClr val="dk2"/>
              </a:solidFill>
              <a:latin typeface="Arial"/>
              <a:ea typeface="Arial"/>
              <a:cs typeface="Arial"/>
              <a:sym typeface="Arial"/>
            </a:endParaRPr>
          </a:p>
        </p:txBody>
      </p:sp>
      <p:sp>
        <p:nvSpPr>
          <p:cNvPr id="466" name="Google Shape;46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467" name="Google Shape;467;p73"/>
          <p:cNvSpPr txBox="1"/>
          <p:nvPr>
            <p:ph type="title"/>
          </p:nvPr>
        </p:nvSpPr>
        <p:spPr>
          <a:xfrm>
            <a:off x="681689" y="84999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Types de violence sexuelle :  </a:t>
            </a:r>
            <a:br>
              <a:rPr lang="fr" sz="4400"/>
            </a:br>
            <a:r>
              <a:rPr b="1" i="0" lang="fr" sz="4400" cap="none" strike="noStrike">
                <a:solidFill>
                  <a:srgbClr val="B85231"/>
                </a:solidFill>
                <a:latin typeface="Calibri"/>
                <a:ea typeface="Calibri"/>
                <a:cs typeface="Calibri"/>
                <a:sym typeface="Calibri"/>
              </a:rPr>
              <a:t>l’exploitation sexuelle </a:t>
            </a:r>
            <a:endParaRPr>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4"/>
          <p:cNvSpPr txBox="1"/>
          <p:nvPr>
            <p:ph type="title"/>
          </p:nvPr>
        </p:nvSpPr>
        <p:spPr>
          <a:xfrm>
            <a:off x="508000" y="45957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La violence domestique et exercée par un partenaire intime</a:t>
            </a:r>
            <a:endParaRPr/>
          </a:p>
        </p:txBody>
      </p:sp>
      <p:sp>
        <p:nvSpPr>
          <p:cNvPr id="474" name="Google Shape;474;p74"/>
          <p:cNvSpPr txBox="1"/>
          <p:nvPr>
            <p:ph idx="1" type="body"/>
          </p:nvPr>
        </p:nvSpPr>
        <p:spPr>
          <a:xfrm>
            <a:off x="605118" y="1692266"/>
            <a:ext cx="7891610" cy="4574390"/>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Tout comportement au sein d’une relation intime qui cause un préjudice physique, psychologique ou sexuel aux personnes qui font parties de cette relation</a:t>
            </a:r>
            <a:endParaRPr sz="2800">
              <a:solidFill>
                <a:schemeClr val="dk2"/>
              </a:solidFill>
            </a:endParaRPr>
          </a:p>
          <a:p>
            <a:pPr indent="-228600" lvl="0" marL="685800" rtl="0" algn="l">
              <a:lnSpc>
                <a:spcPct val="9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À l'échelle mondiale, 1 femme sur 3 est battue, forcée d'avoir des rapports sexuels ou soumise à la maltraitance exercée par un partenaire ancien ou actuel au cours de sa vie</a:t>
            </a:r>
            <a:endParaRPr sz="2800">
              <a:solidFill>
                <a:schemeClr val="dk2"/>
              </a:solidFill>
            </a:endParaRPr>
          </a:p>
          <a:p>
            <a:pPr indent="-228600" lvl="0" marL="685800" rtl="0" algn="l">
              <a:lnSpc>
                <a:spcPct val="90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Les femmes confrontées à des violences sollicitent souvent des soins même lorsqu’elles ne révèlent pas l'acte de violence.</a:t>
            </a:r>
            <a:endParaRPr sz="2800">
              <a:solidFill>
                <a:schemeClr val="dk2"/>
              </a:solidFill>
            </a:endParaRPr>
          </a:p>
        </p:txBody>
      </p:sp>
      <p:sp>
        <p:nvSpPr>
          <p:cNvPr id="475" name="Google Shape;475;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5"/>
          <p:cNvSpPr txBox="1"/>
          <p:nvPr>
            <p:ph type="title"/>
          </p:nvPr>
        </p:nvSpPr>
        <p:spPr>
          <a:xfrm>
            <a:off x="609742" y="442550"/>
            <a:ext cx="8077057" cy="1022415"/>
          </a:xfrm>
          <a:prstGeom prst="rect">
            <a:avLst/>
          </a:prstGeom>
          <a:noFill/>
          <a:ln>
            <a:noFill/>
          </a:ln>
        </p:spPr>
        <p:txBody>
          <a:bodyPr anchorCtr="0" anchor="ctr" bIns="45700" lIns="91425" spcFirstLastPara="1" rIns="91425" wrap="square" tIns="45700">
            <a:noAutofit/>
          </a:bodyPr>
          <a:lstStyle/>
          <a:p>
            <a:pPr indent="0" lvl="0" marL="0" rtl="0" algn="l">
              <a:lnSpc>
                <a:spcPct val="101818"/>
              </a:lnSpc>
              <a:spcBef>
                <a:spcPts val="0"/>
              </a:spcBef>
              <a:spcAft>
                <a:spcPts val="0"/>
              </a:spcAft>
              <a:buClr>
                <a:schemeClr val="accent2"/>
              </a:buClr>
              <a:buSzPts val="4400"/>
              <a:buFont typeface="Calibri"/>
              <a:buNone/>
            </a:pPr>
            <a:r>
              <a:rPr i="0" lang="fr" sz="4400" cap="none" strike="noStrike">
                <a:solidFill>
                  <a:srgbClr val="506687"/>
                </a:solidFill>
                <a:latin typeface="Calibri"/>
                <a:ea typeface="Calibri"/>
                <a:cs typeface="Calibri"/>
                <a:sym typeface="Calibri"/>
              </a:rPr>
              <a:t>« Victime » ou « personne survivante »?</a:t>
            </a:r>
            <a:endParaRPr/>
          </a:p>
        </p:txBody>
      </p:sp>
      <p:sp>
        <p:nvSpPr>
          <p:cNvPr id="482" name="Google Shape;482;p75"/>
          <p:cNvSpPr/>
          <p:nvPr/>
        </p:nvSpPr>
        <p:spPr>
          <a:xfrm>
            <a:off x="1083923" y="1515765"/>
            <a:ext cx="7361434" cy="49504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160"/>
              <a:buFont typeface="Noto Sans Symbols"/>
              <a:buNone/>
            </a:pPr>
            <a:r>
              <a:rPr b="1" i="0" lang="fr" sz="2400" u="none" cap="none" strike="noStrike">
                <a:solidFill>
                  <a:srgbClr val="B85231"/>
                </a:solidFill>
                <a:latin typeface="Calibri"/>
                <a:ea typeface="Calibri"/>
                <a:cs typeface="Calibri"/>
                <a:sym typeface="Calibri"/>
              </a:rPr>
              <a:t>Victime</a:t>
            </a:r>
            <a:endParaRPr b="1" i="0" sz="2400" u="none" cap="none" strike="noStrike">
              <a:solidFill>
                <a:schemeClr val="accent1"/>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fr" sz="2400" u="none" cap="none" strike="noStrike">
                <a:solidFill>
                  <a:srgbClr val="506687"/>
                </a:solidFill>
                <a:latin typeface="Calibri"/>
                <a:ea typeface="Calibri"/>
                <a:cs typeface="Calibri"/>
                <a:sym typeface="Calibri"/>
              </a:rPr>
              <a:t>Suggère la passivité plutôt que la résilience</a:t>
            </a:r>
            <a:endParaRPr b="0" i="0" sz="1400" u="none" cap="none" strike="noStrike">
              <a:solidFill>
                <a:srgbClr val="000000"/>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fr" sz="2400" u="none" cap="none" strike="noStrike">
                <a:solidFill>
                  <a:srgbClr val="506687"/>
                </a:solidFill>
                <a:latin typeface="Calibri"/>
                <a:ea typeface="Calibri"/>
                <a:cs typeface="Calibri"/>
                <a:sym typeface="Calibri"/>
              </a:rPr>
              <a:t>Renforce la stigmatisation</a:t>
            </a:r>
            <a:endParaRPr b="0" i="0" sz="1400" u="none" cap="none" strike="noStrike">
              <a:solidFill>
                <a:srgbClr val="000000"/>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fr" sz="2400" u="none" cap="none" strike="noStrike">
                <a:solidFill>
                  <a:srgbClr val="506687"/>
                </a:solidFill>
                <a:latin typeface="Calibri"/>
                <a:ea typeface="Calibri"/>
                <a:cs typeface="Calibri"/>
                <a:sym typeface="Calibri"/>
              </a:rPr>
              <a:t>Mais : Statut important à des fins juridiques (dans certains contextes, les prestataires ont pour instruction d’utiliser le terme « client.e » ou « patient.e » pour le témoignage afin d’avoir une position de prestataire clinique impartiale)</a:t>
            </a:r>
            <a:endParaRPr b="0" i="0" sz="1400" u="none" cap="none" strike="noStrike">
              <a:solidFill>
                <a:srgbClr val="000000"/>
              </a:solidFill>
              <a:latin typeface="Calibri"/>
              <a:ea typeface="Calibri"/>
              <a:cs typeface="Calibri"/>
              <a:sym typeface="Calibri"/>
            </a:endParaRPr>
          </a:p>
          <a:p>
            <a:pPr indent="-457200" lvl="0" marL="628650" marR="0" rtl="0" algn="l">
              <a:lnSpc>
                <a:spcPct val="100000"/>
              </a:lnSpc>
              <a:spcBef>
                <a:spcPts val="3000"/>
              </a:spcBef>
              <a:spcAft>
                <a:spcPts val="0"/>
              </a:spcAft>
              <a:buClr>
                <a:srgbClr val="000000"/>
              </a:buClr>
              <a:buSzPts val="2400"/>
              <a:buFont typeface="Arial"/>
              <a:buNone/>
            </a:pPr>
            <a:r>
              <a:rPr b="1" i="0" lang="fr" sz="2400" u="none" cap="none" strike="noStrike">
                <a:solidFill>
                  <a:srgbClr val="B85231"/>
                </a:solidFill>
                <a:latin typeface="Calibri"/>
                <a:ea typeface="Calibri"/>
                <a:cs typeface="Calibri"/>
                <a:sym typeface="Calibri"/>
              </a:rPr>
              <a:t>Personne survivante</a:t>
            </a:r>
            <a:endParaRPr b="0" i="0" sz="1400" u="none" cap="none" strike="noStrike">
              <a:solidFill>
                <a:schemeClr val="accent1"/>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fr" sz="2400" u="none" cap="none" strike="noStrike">
                <a:solidFill>
                  <a:srgbClr val="506687"/>
                </a:solidFill>
                <a:latin typeface="Calibri"/>
                <a:ea typeface="Calibri"/>
                <a:cs typeface="Calibri"/>
                <a:sym typeface="Calibri"/>
              </a:rPr>
              <a:t>Valorisant</a:t>
            </a:r>
            <a:endParaRPr b="0" i="0" sz="1400" u="none" cap="none" strike="noStrike">
              <a:solidFill>
                <a:srgbClr val="000000"/>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fr" sz="2400" u="none" cap="none" strike="noStrike">
                <a:solidFill>
                  <a:srgbClr val="506687"/>
                </a:solidFill>
                <a:latin typeface="Calibri"/>
                <a:ea typeface="Calibri"/>
                <a:cs typeface="Calibri"/>
                <a:sym typeface="Calibri"/>
              </a:rPr>
              <a:t>Droit à l’auto-détermination</a:t>
            </a:r>
            <a:endParaRPr b="0" i="0" sz="1400" u="none" cap="none" strike="noStrike">
              <a:solidFill>
                <a:srgbClr val="000000"/>
              </a:solidFill>
              <a:latin typeface="Calibri"/>
              <a:ea typeface="Calibri"/>
              <a:cs typeface="Calibri"/>
              <a:sym typeface="Calibri"/>
            </a:endParaRPr>
          </a:p>
          <a:p>
            <a:pPr indent="-308610" lvl="0" marL="628650" marR="0" rtl="0" algn="l">
              <a:lnSpc>
                <a:spcPct val="100000"/>
              </a:lnSpc>
              <a:spcBef>
                <a:spcPts val="600"/>
              </a:spcBef>
              <a:spcAft>
                <a:spcPts val="0"/>
              </a:spcAft>
              <a:buClr>
                <a:schemeClr val="dk2"/>
              </a:buClr>
              <a:buSzPts val="2340"/>
              <a:buFont typeface="Noto Sans Symbols"/>
              <a:buNone/>
            </a:pPr>
            <a:r>
              <a:t/>
            </a:r>
            <a:endParaRPr b="0" i="0" sz="2600" u="none" cap="none" strike="noStrike">
              <a:solidFill>
                <a:schemeClr val="dk2"/>
              </a:solidFill>
              <a:latin typeface="Trebuchet MS"/>
              <a:ea typeface="Trebuchet MS"/>
              <a:cs typeface="Trebuchet MS"/>
              <a:sym typeface="Trebuchet MS"/>
            </a:endParaRPr>
          </a:p>
          <a:p>
            <a:pPr indent="0" lvl="0" marL="171450" marR="0" rtl="0" algn="l">
              <a:lnSpc>
                <a:spcPct val="100000"/>
              </a:lnSpc>
              <a:spcBef>
                <a:spcPts val="600"/>
              </a:spcBef>
              <a:spcAft>
                <a:spcPts val="0"/>
              </a:spcAft>
              <a:buClr>
                <a:srgbClr val="000000"/>
              </a:buClr>
              <a:buSzPts val="2600"/>
              <a:buFont typeface="Arial"/>
              <a:buNone/>
            </a:pPr>
            <a:r>
              <a:t/>
            </a:r>
            <a:endParaRPr b="0" i="0" sz="2600" u="none" cap="none" strike="noStrike">
              <a:solidFill>
                <a:schemeClr val="dk2"/>
              </a:solidFill>
              <a:latin typeface="Trebuchet MS"/>
              <a:ea typeface="Trebuchet MS"/>
              <a:cs typeface="Trebuchet MS"/>
              <a:sym typeface="Trebuchet MS"/>
            </a:endParaRPr>
          </a:p>
        </p:txBody>
      </p:sp>
      <p:sp>
        <p:nvSpPr>
          <p:cNvPr id="483" name="Google Shape;4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490" name="Google Shape;490;p76"/>
          <p:cNvSpPr txBox="1"/>
          <p:nvPr/>
        </p:nvSpPr>
        <p:spPr>
          <a:xfrm>
            <a:off x="614363" y="380538"/>
            <a:ext cx="8144356"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fr" sz="4000" u="none" cap="none" strike="noStrike">
                <a:solidFill>
                  <a:srgbClr val="506687"/>
                </a:solidFill>
                <a:latin typeface="Calibri"/>
                <a:ea typeface="Calibri"/>
                <a:cs typeface="Calibri"/>
                <a:sym typeface="Calibri"/>
              </a:rPr>
              <a:t>Considérations relatives à des populations spécifiques</a:t>
            </a:r>
            <a:endParaRPr b="1" i="0" sz="4000" u="none" cap="none" strike="noStrike">
              <a:solidFill>
                <a:schemeClr val="dk2"/>
              </a:solidFill>
              <a:latin typeface="Calibri"/>
              <a:ea typeface="Calibri"/>
              <a:cs typeface="Calibri"/>
              <a:sym typeface="Calibri"/>
            </a:endParaRPr>
          </a:p>
        </p:txBody>
      </p:sp>
      <p:sp>
        <p:nvSpPr>
          <p:cNvPr id="491" name="Google Shape;491;p76"/>
          <p:cNvSpPr txBox="1"/>
          <p:nvPr/>
        </p:nvSpPr>
        <p:spPr>
          <a:xfrm>
            <a:off x="614363" y="1536576"/>
            <a:ext cx="7886700" cy="42322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chemeClr val="dk2"/>
              </a:buClr>
              <a:buSzPts val="3200"/>
              <a:buFont typeface="Arial"/>
              <a:buNone/>
            </a:pPr>
            <a:r>
              <a:rPr b="1" i="0" lang="fr" sz="2800" u="none" cap="none" strike="noStrike">
                <a:solidFill>
                  <a:srgbClr val="B85231"/>
                </a:solidFill>
                <a:latin typeface="Calibri"/>
                <a:ea typeface="Calibri"/>
                <a:cs typeface="Calibri"/>
                <a:sym typeface="Calibri"/>
              </a:rPr>
              <a:t>Personnes LGBTQIA</a:t>
            </a:r>
            <a:endParaRPr b="1" i="0" sz="2800" u="none" cap="none" strike="noStrike">
              <a:solidFill>
                <a:schemeClr val="accent1"/>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Confrontées à un certain nombre de facteurs de risques de violence sexuelle</a:t>
            </a:r>
            <a:endParaRPr b="0" i="0" sz="25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Chaque population a ses propres besoins distincts</a:t>
            </a:r>
            <a:endParaRPr b="0" i="0" sz="25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Les femmes transgenres, en particulier, sont confrontées à la discrimination exercée par les prestataires de santé et d'autres qui peuvent les empêcher de recourir à des soins</a:t>
            </a:r>
            <a:endParaRPr b="0" i="0" sz="25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60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Mobiliser les groupes de défense des droits des groupes LGBTQIA pour faire en sorte que les établissements soient respectueux et accessibles pour diverses orientations sexuelles et identités de genre  </a:t>
            </a:r>
            <a:endParaRPr b="0" i="0" sz="2500" u="none" cap="none" strike="noStrike">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7"/>
          <p:cNvSpPr txBox="1"/>
          <p:nvPr>
            <p:ph idx="1" type="body"/>
          </p:nvPr>
        </p:nvSpPr>
        <p:spPr>
          <a:xfrm>
            <a:off x="708917" y="1690688"/>
            <a:ext cx="7551505" cy="4266359"/>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Les survivants sont plus susceptibles de faire un signalement</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Séquelles psychologiques et émotionnelles similaires pour les hommes</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Gêne, honte, criminalisation des relations avec personnes de même sexe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Manque de reconnaissance de l’étendue du problème au niveau institutionnel et des agents de santé</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498" name="Google Shape;498;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499" name="Google Shape;499;p77"/>
          <p:cNvSpPr txBox="1"/>
          <p:nvPr/>
        </p:nvSpPr>
        <p:spPr>
          <a:xfrm>
            <a:off x="400692" y="380538"/>
            <a:ext cx="8358027"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fr" sz="4000" u="none" cap="none" strike="noStrike">
                <a:solidFill>
                  <a:srgbClr val="506687"/>
                </a:solidFill>
                <a:latin typeface="Calibri"/>
                <a:ea typeface="Calibri"/>
                <a:cs typeface="Calibri"/>
                <a:sym typeface="Calibri"/>
              </a:rPr>
              <a:t>Considérations relatives à des populations spécifiques : </a:t>
            </a:r>
            <a:r>
              <a:rPr b="1" i="0" lang="fr" sz="4000" u="none" cap="none" strike="noStrike">
                <a:solidFill>
                  <a:schemeClr val="accent1"/>
                </a:solidFill>
                <a:latin typeface="Calibri"/>
                <a:ea typeface="Calibri"/>
                <a:cs typeface="Calibri"/>
                <a:sym typeface="Calibri"/>
              </a:rPr>
              <a:t>survivants</a:t>
            </a:r>
            <a:endParaRPr b="1" i="0" sz="4000" u="none" cap="none" strike="noStrike">
              <a:solidFill>
                <a:schemeClr val="dk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8"/>
          <p:cNvSpPr txBox="1"/>
          <p:nvPr>
            <p:ph idx="1" type="body"/>
          </p:nvPr>
        </p:nvSpPr>
        <p:spPr>
          <a:xfrm>
            <a:off x="628650" y="2124075"/>
            <a:ext cx="7886700" cy="4232275"/>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Exposées à un risque élevé de violence sexuelle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Confrontées à une discrimination excessive exercée par des prestataires de service</a:t>
            </a:r>
            <a:endParaRPr>
              <a:solidFill>
                <a:schemeClr val="dk2"/>
              </a:solidFill>
            </a:endParaRPr>
          </a:p>
          <a:p>
            <a:pPr indent="-228600" lvl="1" marL="685800" rtl="0" algn="l">
              <a:lnSpc>
                <a:spcPct val="90000"/>
              </a:lnSpc>
              <a:spcBef>
                <a:spcPts val="12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Les organisations de personnes vivant avec un handicap des communautés d'accueil disposent souvent de ressources que les prestataires de santé peuvent utiliser pour veiller à ce que les soins cliniques soient fournis à cette population qui est souvent cachée</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506" name="Google Shape;506;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507" name="Google Shape;507;p78"/>
          <p:cNvSpPr txBox="1"/>
          <p:nvPr/>
        </p:nvSpPr>
        <p:spPr>
          <a:xfrm>
            <a:off x="392844" y="425847"/>
            <a:ext cx="8426041" cy="148153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4000" u="none" cap="none" strike="noStrike">
                <a:solidFill>
                  <a:srgbClr val="506687"/>
                </a:solidFill>
                <a:latin typeface="Calibri"/>
                <a:ea typeface="Calibri"/>
                <a:cs typeface="Calibri"/>
                <a:sym typeface="Calibri"/>
              </a:rPr>
              <a:t>Considérations relatives à des populations spécifiques : </a:t>
            </a:r>
            <a:r>
              <a:rPr b="1" i="0" lang="fr" sz="4000" u="none" cap="none" strike="noStrike">
                <a:solidFill>
                  <a:srgbClr val="B85231"/>
                </a:solidFill>
                <a:latin typeface="Calibri"/>
                <a:ea typeface="Calibri"/>
                <a:cs typeface="Calibri"/>
                <a:sym typeface="Calibri"/>
              </a:rPr>
              <a:t>personnes vivant avec un handicap</a:t>
            </a:r>
            <a:endParaRPr b="1"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514" name="Google Shape;514;p79"/>
          <p:cNvSpPr txBox="1"/>
          <p:nvPr/>
        </p:nvSpPr>
        <p:spPr>
          <a:xfrm>
            <a:off x="392844" y="425847"/>
            <a:ext cx="8426041" cy="148153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4000" u="none" cap="none" strike="noStrike">
                <a:solidFill>
                  <a:srgbClr val="506687"/>
                </a:solidFill>
                <a:latin typeface="Calibri"/>
                <a:ea typeface="Calibri"/>
                <a:cs typeface="Calibri"/>
                <a:sym typeface="Calibri"/>
              </a:rPr>
              <a:t>Considérations relatives à des populations spécifiques : </a:t>
            </a:r>
            <a:r>
              <a:rPr b="1" i="0" lang="fr" sz="4000" u="none" cap="none" strike="noStrike">
                <a:solidFill>
                  <a:srgbClr val="B85231"/>
                </a:solidFill>
                <a:latin typeface="Calibri"/>
                <a:ea typeface="Calibri"/>
                <a:cs typeface="Calibri"/>
                <a:sym typeface="Calibri"/>
              </a:rPr>
              <a:t>personnes qui se livrent au travail du sexe</a:t>
            </a:r>
            <a:endParaRPr b="1" i="0" sz="4000" u="none" cap="none" strike="noStrike">
              <a:solidFill>
                <a:schemeClr val="accent1"/>
              </a:solidFill>
              <a:latin typeface="Calibri"/>
              <a:ea typeface="Calibri"/>
              <a:cs typeface="Calibri"/>
              <a:sym typeface="Calibri"/>
            </a:endParaRPr>
          </a:p>
        </p:txBody>
      </p:sp>
      <p:sp>
        <p:nvSpPr>
          <p:cNvPr id="515" name="Google Shape;515;p79"/>
          <p:cNvSpPr txBox="1"/>
          <p:nvPr/>
        </p:nvSpPr>
        <p:spPr>
          <a:xfrm>
            <a:off x="642937" y="2043509"/>
            <a:ext cx="8175948" cy="4232275"/>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600"/>
              </a:spcBef>
              <a:spcAft>
                <a:spcPts val="0"/>
              </a:spcAft>
              <a:buClr>
                <a:schemeClr val="dk2"/>
              </a:buClr>
              <a:buSzPts val="2800"/>
              <a:buFont typeface="Arial"/>
              <a:buChar char="•"/>
            </a:pPr>
            <a:r>
              <a:rPr b="0" i="0" lang="fr" sz="2600" u="none" cap="none" strike="noStrike">
                <a:solidFill>
                  <a:srgbClr val="506687"/>
                </a:solidFill>
                <a:latin typeface="Calibri"/>
                <a:ea typeface="Calibri"/>
                <a:cs typeface="Calibri"/>
                <a:sym typeface="Calibri"/>
              </a:rPr>
              <a:t>Confrontées à la stigmatisation et à la discrimination exercée par les prestataires de santé qui peuvent être moins susceptibles de prendre au sérieux la violence sexuelle à l'égard de cette population</a:t>
            </a:r>
            <a:endParaRPr b="0" i="0" sz="26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600" u="none" cap="none" strike="noStrike">
                <a:solidFill>
                  <a:srgbClr val="506687"/>
                </a:solidFill>
                <a:latin typeface="Calibri"/>
                <a:ea typeface="Calibri"/>
                <a:cs typeface="Calibri"/>
                <a:sym typeface="Calibri"/>
              </a:rPr>
              <a:t>Les soins respectueux dispensés par ces responsables sont essentiels pour garantir des soins de santé fondamentaux</a:t>
            </a:r>
            <a:endParaRPr b="0" i="0" sz="26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600" u="none" cap="none" strike="noStrike">
                <a:solidFill>
                  <a:srgbClr val="506687"/>
                </a:solidFill>
                <a:latin typeface="Calibri"/>
                <a:ea typeface="Calibri"/>
                <a:cs typeface="Calibri"/>
                <a:sym typeface="Calibri"/>
              </a:rPr>
              <a:t>Nouer le dialogue avec les populations de travailleur.se.s du sexe et les organisations de plaidoyer pour dispenser des soins cliniques à ces groupes, de manière efficace</a:t>
            </a:r>
            <a:endParaRPr b="0" i="0" sz="2600" u="none" cap="none" strike="noStrike">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522" name="Google Shape;522;p80"/>
          <p:cNvSpPr txBox="1"/>
          <p:nvPr/>
        </p:nvSpPr>
        <p:spPr>
          <a:xfrm>
            <a:off x="392844" y="425847"/>
            <a:ext cx="8426041" cy="148153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4000" u="none" cap="none" strike="noStrike">
                <a:solidFill>
                  <a:srgbClr val="506687"/>
                </a:solidFill>
                <a:latin typeface="Calibri"/>
                <a:ea typeface="Calibri"/>
                <a:cs typeface="Calibri"/>
                <a:sym typeface="Calibri"/>
              </a:rPr>
              <a:t>Considérations relatives à des populations spécifiques : </a:t>
            </a:r>
            <a:r>
              <a:rPr b="1" i="0" lang="fr" sz="4000" u="none" cap="none" strike="noStrike">
                <a:solidFill>
                  <a:srgbClr val="B85231"/>
                </a:solidFill>
                <a:latin typeface="Calibri"/>
                <a:ea typeface="Calibri"/>
                <a:cs typeface="Calibri"/>
                <a:sym typeface="Calibri"/>
              </a:rPr>
              <a:t>minorités ethniques et religieuses</a:t>
            </a:r>
            <a:endParaRPr b="1" i="0" sz="4000" u="none" cap="none" strike="noStrike">
              <a:solidFill>
                <a:schemeClr val="accent1"/>
              </a:solidFill>
              <a:latin typeface="Calibri"/>
              <a:ea typeface="Calibri"/>
              <a:cs typeface="Calibri"/>
              <a:sym typeface="Calibri"/>
            </a:endParaRPr>
          </a:p>
        </p:txBody>
      </p:sp>
      <p:sp>
        <p:nvSpPr>
          <p:cNvPr id="523" name="Google Shape;523;p80"/>
          <p:cNvSpPr txBox="1"/>
          <p:nvPr/>
        </p:nvSpPr>
        <p:spPr>
          <a:xfrm>
            <a:off x="642937" y="2043509"/>
            <a:ext cx="8297863" cy="4232275"/>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Les minorités ethniques et religieuses sont confrontées à des degrés de stigmatisation et de discrimination qui les rendent plus vulnérables face à la violence sexuelle, notamment l'oppression et le harcèlement.</a:t>
            </a:r>
            <a:endParaRPr b="0" i="0" sz="25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Ces obstacles doivent être pris en considération lors de la conception des programmes pour cibler les victimes de la violence sexuelle et administrer des soins cliniques.</a:t>
            </a:r>
            <a:endParaRPr b="0" i="0" sz="25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800"/>
              <a:buFont typeface="Arial"/>
              <a:buChar char="•"/>
            </a:pPr>
            <a:r>
              <a:rPr b="0" i="0" lang="fr" sz="2500" u="none" cap="none" strike="noStrike">
                <a:solidFill>
                  <a:srgbClr val="506687"/>
                </a:solidFill>
                <a:latin typeface="Calibri"/>
                <a:ea typeface="Calibri"/>
                <a:cs typeface="Calibri"/>
                <a:sym typeface="Calibri"/>
              </a:rPr>
              <a:t>Former les prestataires sur les pratiques non-discriminatoires et tâcher de faire en sorte que la composition du personnel incarne cette population et les langues parlées. </a:t>
            </a:r>
            <a:endParaRPr b="0" i="0" sz="2500" u="none" cap="none" strike="noStrike">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4"/>
          <p:cNvSpPr txBox="1"/>
          <p:nvPr>
            <p:ph type="title"/>
          </p:nvPr>
        </p:nvSpPr>
        <p:spPr>
          <a:xfrm>
            <a:off x="457200" y="465138"/>
            <a:ext cx="82296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b="1" i="0" lang="fr" sz="4400" cap="none" strike="noStrike">
                <a:solidFill>
                  <a:srgbClr val="506687"/>
                </a:solidFill>
                <a:latin typeface="Calibri"/>
                <a:ea typeface="Calibri"/>
                <a:cs typeface="Calibri"/>
                <a:sym typeface="Calibri"/>
              </a:rPr>
              <a:t>UNITÉ 2 : </a:t>
            </a:r>
            <a:r>
              <a:rPr b="1" i="0" lang="fr" sz="4400" cap="none" strike="noStrike">
                <a:solidFill>
                  <a:srgbClr val="B85231"/>
                </a:solidFill>
                <a:latin typeface="Calibri"/>
                <a:ea typeface="Calibri"/>
                <a:cs typeface="Calibri"/>
                <a:sym typeface="Calibri"/>
              </a:rPr>
              <a:t>CONCEPTS </a:t>
            </a:r>
            <a:r>
              <a:rPr lang="fr">
                <a:solidFill>
                  <a:srgbClr val="B85231"/>
                </a:solidFill>
              </a:rPr>
              <a:t>DE BASE</a:t>
            </a:r>
            <a:r>
              <a:rPr b="1" i="0" lang="fr" sz="4400" cap="none" strike="noStrike">
                <a:solidFill>
                  <a:srgbClr val="B85231"/>
                </a:solidFill>
                <a:latin typeface="Calibri"/>
                <a:ea typeface="Calibri"/>
                <a:cs typeface="Calibri"/>
                <a:sym typeface="Calibri"/>
              </a:rPr>
              <a:t> : VIOLENCE BASÉE SUR LE GENRE</a:t>
            </a:r>
            <a:endParaRPr sz="5400">
              <a:solidFill>
                <a:schemeClr val="accent1"/>
              </a:solidFill>
            </a:endParaRPr>
          </a:p>
        </p:txBody>
      </p:sp>
      <p:sp>
        <p:nvSpPr>
          <p:cNvPr id="277" name="Google Shape;277;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3</a:t>
            </a:r>
            <a:endParaRPr/>
          </a:p>
        </p:txBody>
      </p:sp>
      <p:sp>
        <p:nvSpPr>
          <p:cNvPr id="278" name="Google Shape;278;p54"/>
          <p:cNvSpPr txBox="1"/>
          <p:nvPr>
            <p:ph idx="4294967295" type="subTitle"/>
          </p:nvPr>
        </p:nvSpPr>
        <p:spPr>
          <a:xfrm>
            <a:off x="1317172" y="5687002"/>
            <a:ext cx="6280150" cy="9906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ctr">
              <a:lnSpc>
                <a:spcPct val="100000"/>
              </a:lnSpc>
              <a:spcBef>
                <a:spcPts val="0"/>
              </a:spcBef>
              <a:spcAft>
                <a:spcPts val="0"/>
              </a:spcAft>
              <a:buClr>
                <a:schemeClr val="dk2"/>
              </a:buClr>
              <a:buSzPct val="100000"/>
              <a:buFont typeface="Arial"/>
              <a:buNone/>
            </a:pPr>
            <a:r>
              <a:rPr b="0" i="1" lang="fr" sz="2200" u="none" cap="none" strike="noStrike">
                <a:solidFill>
                  <a:srgbClr val="506687"/>
                </a:solidFill>
                <a:latin typeface="Calibri"/>
                <a:ea typeface="Calibri"/>
                <a:cs typeface="Calibri"/>
                <a:sym typeface="Calibri"/>
              </a:rPr>
              <a:t>Si les principes directeurs sont intégrés dans les services de soins, l’accès aux soins des personnes de violence sexuelle sera amélioré.</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448"/>
              </a:spcBef>
              <a:spcAft>
                <a:spcPts val="0"/>
              </a:spcAft>
              <a:buClr>
                <a:srgbClr val="888888"/>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Logo, JHPIEGO" id="279" name="Google Shape;279;p54"/>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81"/>
          <p:cNvSpPr txBox="1"/>
          <p:nvPr>
            <p:ph type="title"/>
          </p:nvPr>
        </p:nvSpPr>
        <p:spPr>
          <a:xfrm>
            <a:off x="637854" y="640703"/>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Messages clés</a:t>
            </a:r>
            <a:endParaRPr/>
          </a:p>
        </p:txBody>
      </p:sp>
      <p:sp>
        <p:nvSpPr>
          <p:cNvPr id="530" name="Google Shape;530;p81"/>
          <p:cNvSpPr txBox="1"/>
          <p:nvPr>
            <p:ph idx="1" type="body"/>
          </p:nvPr>
        </p:nvSpPr>
        <p:spPr>
          <a:xfrm>
            <a:off x="381000" y="1458930"/>
            <a:ext cx="8367713" cy="5049446"/>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La violence basée sur le genre est une violation des droits humains</a:t>
            </a:r>
            <a:endParaRPr>
              <a:solidFill>
                <a:schemeClr val="dk2"/>
              </a:solidFill>
            </a:endParaRPr>
          </a:p>
          <a:p>
            <a:pPr indent="-228600" lvl="0" marL="685800" rtl="0" algn="l">
              <a:lnSpc>
                <a:spcPct val="10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L’abus de pouvoir et l’inégalité de genre sont les principales causes de la VBG</a:t>
            </a:r>
            <a:endParaRPr>
              <a:solidFill>
                <a:schemeClr val="dk2"/>
              </a:solidFill>
            </a:endParaRPr>
          </a:p>
          <a:p>
            <a:pPr indent="-228600" lvl="0" marL="685800" rtl="0" algn="l">
              <a:lnSpc>
                <a:spcPct val="10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Plusieurs parties prenantes doivent collaborer pour développer des activités de prévention et de lutte contre la violence sexuelle</a:t>
            </a:r>
            <a:endParaRPr>
              <a:solidFill>
                <a:schemeClr val="dk2"/>
              </a:solidFill>
            </a:endParaRPr>
          </a:p>
          <a:p>
            <a:pPr indent="-228600" lvl="0" marL="685800" rtl="0" algn="l">
              <a:lnSpc>
                <a:spcPct val="100000"/>
              </a:lnSpc>
              <a:spcBef>
                <a:spcPts val="600"/>
              </a:spcBef>
              <a:spcAft>
                <a:spcPts val="0"/>
              </a:spcAft>
              <a:buClr>
                <a:schemeClr val="dk2"/>
              </a:buClr>
              <a:buSzPts val="2400"/>
              <a:buChar char="•"/>
            </a:pPr>
            <a:r>
              <a:rPr b="1" i="0" lang="fr" sz="2400" cap="none" strike="noStrike">
                <a:solidFill>
                  <a:srgbClr val="B85231"/>
                </a:solidFill>
                <a:latin typeface="Calibri"/>
                <a:ea typeface="Calibri"/>
                <a:cs typeface="Calibri"/>
                <a:sym typeface="Calibri"/>
              </a:rPr>
              <a:t>Principes directeurs</a:t>
            </a:r>
            <a:r>
              <a:rPr b="0" i="0" lang="fr" sz="2400" cap="none" strike="noStrike">
                <a:solidFill>
                  <a:srgbClr val="B85231"/>
                </a:solidFill>
                <a:latin typeface="Calibri"/>
                <a:ea typeface="Calibri"/>
                <a:cs typeface="Calibri"/>
                <a:sym typeface="Calibri"/>
              </a:rPr>
              <a:t> </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b="0" i="0" lang="fr" sz="2400" cap="none" strike="noStrike">
                <a:solidFill>
                  <a:srgbClr val="B85231"/>
                </a:solidFill>
                <a:latin typeface="Calibri"/>
                <a:ea typeface="Calibri"/>
                <a:cs typeface="Calibri"/>
                <a:sym typeface="Calibri"/>
              </a:rPr>
              <a:t>Sécurité</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b="0" i="0" lang="fr" sz="2400" cap="none" strike="noStrike">
                <a:solidFill>
                  <a:srgbClr val="B85231"/>
                </a:solidFill>
                <a:latin typeface="Calibri"/>
                <a:ea typeface="Calibri"/>
                <a:cs typeface="Calibri"/>
                <a:sym typeface="Calibri"/>
              </a:rPr>
              <a:t>Confidentialité</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b="0" i="0" lang="fr" sz="2400" cap="none" strike="noStrike">
                <a:solidFill>
                  <a:srgbClr val="B85231"/>
                </a:solidFill>
                <a:latin typeface="Calibri"/>
                <a:ea typeface="Calibri"/>
                <a:cs typeface="Calibri"/>
                <a:sym typeface="Calibri"/>
              </a:rPr>
              <a:t>Respect</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b="0" i="0" lang="fr" sz="2400" cap="none" strike="noStrike">
                <a:solidFill>
                  <a:srgbClr val="B85231"/>
                </a:solidFill>
                <a:latin typeface="Calibri"/>
                <a:ea typeface="Calibri"/>
                <a:cs typeface="Calibri"/>
                <a:sym typeface="Calibri"/>
              </a:rPr>
              <a:t>Non-discrimination</a:t>
            </a:r>
            <a:endParaRPr>
              <a:solidFill>
                <a:schemeClr val="accent1"/>
              </a:solidFill>
            </a:endParaRPr>
          </a:p>
        </p:txBody>
      </p:sp>
      <p:sp>
        <p:nvSpPr>
          <p:cNvPr id="531" name="Google Shape;531;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6" name="Shape 536"/>
        <p:cNvGrpSpPr/>
        <p:nvPr/>
      </p:nvGrpSpPr>
      <p:grpSpPr>
        <a:xfrm>
          <a:off x="0" y="0"/>
          <a:ext cx="0" cy="0"/>
          <a:chOff x="0" y="0"/>
          <a:chExt cx="0" cy="0"/>
        </a:xfrm>
      </p:grpSpPr>
      <p:sp>
        <p:nvSpPr>
          <p:cNvPr id="537" name="Google Shape;537;p82"/>
          <p:cNvSpPr txBox="1"/>
          <p:nvPr>
            <p:ph type="ctrTitle"/>
          </p:nvPr>
        </p:nvSpPr>
        <p:spPr>
          <a:xfrm>
            <a:off x="0" y="147918"/>
            <a:ext cx="8915400" cy="184182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br>
              <a:rPr lang="fr" sz="5400"/>
            </a:br>
            <a:br>
              <a:rPr lang="fr" sz="5400"/>
            </a:br>
            <a:r>
              <a:rPr b="1" i="0" lang="fr" sz="3600" cap="none" strike="noStrike">
                <a:solidFill>
                  <a:srgbClr val="B85231"/>
                </a:solidFill>
                <a:latin typeface="Calibri"/>
                <a:ea typeface="Calibri"/>
                <a:cs typeface="Calibri"/>
                <a:sym typeface="Calibri"/>
              </a:rPr>
              <a:t>VIOLENCE AGAINST WOMEN: </a:t>
            </a:r>
            <a:br>
              <a:rPr lang="fr" sz="3600"/>
            </a:br>
            <a:r>
              <a:rPr b="1" i="0" lang="fr" sz="3600" cap="none" strike="noStrike">
                <a:solidFill>
                  <a:srgbClr val="B85231"/>
                </a:solidFill>
                <a:latin typeface="Calibri"/>
                <a:ea typeface="Calibri"/>
                <a:cs typeface="Calibri"/>
                <a:sym typeface="Calibri"/>
              </a:rPr>
              <a:t>STRENGTHENING THE HEALTH SECTOR RESPONSE (OMS) </a:t>
            </a:r>
            <a:endParaRPr sz="3600">
              <a:latin typeface="Calibri"/>
              <a:ea typeface="Calibri"/>
              <a:cs typeface="Calibri"/>
              <a:sym typeface="Calibri"/>
            </a:endParaRPr>
          </a:p>
        </p:txBody>
      </p:sp>
      <p:sp>
        <p:nvSpPr>
          <p:cNvPr id="538" name="Google Shape;538;p82"/>
          <p:cNvSpPr txBox="1"/>
          <p:nvPr>
            <p:ph idx="1" type="subTitle"/>
          </p:nvPr>
        </p:nvSpPr>
        <p:spPr>
          <a:xfrm>
            <a:off x="1413002" y="5846165"/>
            <a:ext cx="7335670" cy="8639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b="0" i="1" lang="fr" sz="2800" cap="none" strike="noStrike">
                <a:solidFill>
                  <a:srgbClr val="B85231"/>
                </a:solidFill>
                <a:latin typeface="Calibri"/>
                <a:ea typeface="Calibri"/>
                <a:cs typeface="Calibri"/>
                <a:sym typeface="Calibri"/>
              </a:rPr>
              <a:t>Présentation de la vidéo</a:t>
            </a:r>
            <a:endParaRPr/>
          </a:p>
          <a:p>
            <a:pPr indent="0" lvl="0" marL="0" rtl="0" algn="ctr">
              <a:lnSpc>
                <a:spcPct val="90000"/>
              </a:lnSpc>
              <a:spcBef>
                <a:spcPts val="0"/>
              </a:spcBef>
              <a:spcAft>
                <a:spcPts val="0"/>
              </a:spcAft>
              <a:buClr>
                <a:schemeClr val="dk2"/>
              </a:buClr>
              <a:buSzPts val="2400"/>
              <a:buNone/>
            </a:pPr>
            <a:r>
              <a:rPr b="1" i="0" lang="fr" sz="2400" cap="none" strike="noStrike">
                <a:solidFill>
                  <a:schemeClr val="dk2"/>
                </a:solidFill>
                <a:latin typeface="Calibri"/>
                <a:ea typeface="Calibri"/>
                <a:cs typeface="Calibri"/>
                <a:sym typeface="Calibri"/>
              </a:rPr>
              <a:t>https://www.youtube.com/watch?v=Qc_GHITvTmI</a:t>
            </a:r>
            <a:endParaRPr b="1" sz="2400">
              <a:solidFill>
                <a:schemeClr val="dk2"/>
              </a:solidFill>
            </a:endParaRPr>
          </a:p>
        </p:txBody>
      </p:sp>
      <p:sp>
        <p:nvSpPr>
          <p:cNvPr id="539" name="Google Shape;539;p82"/>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31</a:t>
            </a:r>
            <a:endParaRPr/>
          </a:p>
        </p:txBody>
      </p:sp>
      <p:pic>
        <p:nvPicPr>
          <p:cNvPr descr="WHO - Violence against women: Strengthening the health system response" id="540" name="Google Shape;540;p82"/>
          <p:cNvPicPr preferRelativeResize="0"/>
          <p:nvPr/>
        </p:nvPicPr>
        <p:blipFill rotWithShape="1">
          <a:blip r:embed="rId3">
            <a:alphaModFix/>
          </a:blip>
          <a:srcRect b="0" l="0" r="0" t="0"/>
          <a:stretch/>
        </p:blipFill>
        <p:spPr>
          <a:xfrm>
            <a:off x="1496189" y="2021132"/>
            <a:ext cx="6363832" cy="35955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5" name="Shape 545"/>
        <p:cNvGrpSpPr/>
        <p:nvPr/>
      </p:nvGrpSpPr>
      <p:grpSpPr>
        <a:xfrm>
          <a:off x="0" y="0"/>
          <a:ext cx="0" cy="0"/>
          <a:chOff x="0" y="0"/>
          <a:chExt cx="0" cy="0"/>
        </a:xfrm>
      </p:grpSpPr>
      <p:sp>
        <p:nvSpPr>
          <p:cNvPr id="546" name="Google Shape;546;p83"/>
          <p:cNvSpPr txBox="1"/>
          <p:nvPr>
            <p:ph type="ctrTitle"/>
          </p:nvPr>
        </p:nvSpPr>
        <p:spPr>
          <a:xfrm>
            <a:off x="685800" y="1577146"/>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À SA PLACE</a:t>
            </a:r>
            <a:br>
              <a:rPr lang="fr" sz="4400"/>
            </a:br>
            <a:r>
              <a:rPr b="0" i="1" lang="fr" sz="4400" cap="none" strike="noStrike">
                <a:solidFill>
                  <a:srgbClr val="B85231"/>
                </a:solidFill>
                <a:latin typeface="Calibri"/>
                <a:ea typeface="Calibri"/>
                <a:cs typeface="Calibri"/>
                <a:sym typeface="Calibri"/>
              </a:rPr>
              <a:t>Activité participative</a:t>
            </a:r>
            <a:endParaRPr b="0" i="1"/>
          </a:p>
        </p:txBody>
      </p:sp>
      <p:sp>
        <p:nvSpPr>
          <p:cNvPr id="547" name="Google Shape;547;p83"/>
          <p:cNvSpPr txBox="1"/>
          <p:nvPr>
            <p:ph idx="1" type="subTitle"/>
          </p:nvPr>
        </p:nvSpPr>
        <p:spPr>
          <a:xfrm>
            <a:off x="1432560" y="3412936"/>
            <a:ext cx="6278880" cy="19718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i="0" lang="fr" sz="2400" cap="none" strike="noStrike">
                <a:solidFill>
                  <a:srgbClr val="506687"/>
                </a:solidFill>
                <a:latin typeface="Calibri"/>
                <a:ea typeface="Calibri"/>
                <a:cs typeface="Calibri"/>
                <a:sym typeface="Calibri"/>
              </a:rPr>
              <a:t>Crédits : </a:t>
            </a:r>
            <a:r>
              <a:rPr b="0" i="0" lang="fr" sz="2400" cap="none" strike="noStrike">
                <a:solidFill>
                  <a:srgbClr val="506687"/>
                </a:solidFill>
                <a:latin typeface="Calibri"/>
                <a:ea typeface="Calibri"/>
                <a:cs typeface="Calibri"/>
                <a:sym typeface="Calibri"/>
              </a:rPr>
              <a:t>Raising Voices, et  Program for Appropriate Technology in Health (PATH). </a:t>
            </a:r>
            <a:r>
              <a:rPr b="0" i="1" lang="fr" sz="2400" cap="none" strike="noStrike">
                <a:solidFill>
                  <a:srgbClr val="506687"/>
                </a:solidFill>
                <a:latin typeface="Calibri"/>
                <a:ea typeface="Calibri"/>
                <a:cs typeface="Calibri"/>
                <a:sym typeface="Calibri"/>
              </a:rPr>
              <a:t>In Her Shoes Toolkit, </a:t>
            </a:r>
            <a:r>
              <a:rPr b="0" i="0" lang="fr" sz="2400" cap="none" strike="noStrike">
                <a:solidFill>
                  <a:srgbClr val="506687"/>
                </a:solidFill>
                <a:latin typeface="Calibri"/>
                <a:ea typeface="Calibri"/>
                <a:cs typeface="Calibri"/>
                <a:sym typeface="Calibri"/>
              </a:rPr>
              <a:t>2011</a:t>
            </a:r>
            <a:r>
              <a:rPr b="0" i="1" lang="fr" sz="2400" cap="none" strike="noStrike">
                <a:solidFill>
                  <a:srgbClr val="506687"/>
                </a:solidFill>
                <a:latin typeface="Calibri"/>
                <a:ea typeface="Calibri"/>
                <a:cs typeface="Calibri"/>
                <a:sym typeface="Calibri"/>
              </a:rPr>
              <a:t>. </a:t>
            </a:r>
            <a:r>
              <a:rPr b="0" i="1" lang="fr" sz="2400" u="sng" cap="none" strike="noStrike">
                <a:solidFill>
                  <a:schemeClr val="hlink"/>
                </a:solidFill>
                <a:latin typeface="Calibri"/>
                <a:ea typeface="Calibri"/>
                <a:cs typeface="Calibri"/>
                <a:sym typeface="Calibri"/>
                <a:hlinkClick r:id="rId3"/>
              </a:rPr>
              <a:t>https://raisingvoices.org/resources/in-her-shoes/</a:t>
            </a:r>
            <a:r>
              <a:rPr b="0" i="1" lang="fr" sz="2400" u="sng" cap="none" strike="noStrike">
                <a:solidFill>
                  <a:srgbClr val="B8512B"/>
                </a:solidFill>
                <a:latin typeface="Calibri"/>
                <a:ea typeface="Calibri"/>
                <a:cs typeface="Calibri"/>
                <a:sym typeface="Calibri"/>
              </a:rPr>
              <a:t> </a:t>
            </a:r>
            <a:endParaRPr sz="2400">
              <a:solidFill>
                <a:schemeClr val="dk2"/>
              </a:solidFill>
            </a:endParaRPr>
          </a:p>
        </p:txBody>
      </p:sp>
      <p:sp>
        <p:nvSpPr>
          <p:cNvPr id="548" name="Google Shape;548;p83"/>
          <p:cNvSpPr txBox="1"/>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fr" sz="1200" u="none" cap="none" strike="noStrike">
                <a:solidFill>
                  <a:srgbClr val="888888"/>
                </a:solidFill>
                <a:latin typeface="Arial"/>
                <a:ea typeface="Arial"/>
                <a:cs typeface="Arial"/>
                <a:sym typeface="Arial"/>
              </a:rPr>
              <a:t>32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3" name="Shape 553"/>
        <p:cNvGrpSpPr/>
        <p:nvPr/>
      </p:nvGrpSpPr>
      <p:grpSpPr>
        <a:xfrm>
          <a:off x="0" y="0"/>
          <a:ext cx="0" cy="0"/>
          <a:chOff x="0" y="0"/>
          <a:chExt cx="0" cy="0"/>
        </a:xfrm>
      </p:grpSpPr>
      <p:sp>
        <p:nvSpPr>
          <p:cNvPr id="554" name="Google Shape;554;p84"/>
          <p:cNvSpPr txBox="1"/>
          <p:nvPr>
            <p:ph idx="1" type="subTitle"/>
          </p:nvPr>
        </p:nvSpPr>
        <p:spPr>
          <a:xfrm>
            <a:off x="1432560" y="3329480"/>
            <a:ext cx="6278880" cy="205532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i="0" lang="fr" sz="2400" cap="none" strike="noStrike">
                <a:solidFill>
                  <a:srgbClr val="506687"/>
                </a:solidFill>
                <a:latin typeface="Calibri"/>
                <a:ea typeface="Calibri"/>
                <a:cs typeface="Calibri"/>
                <a:sym typeface="Calibri"/>
              </a:rPr>
              <a:t>Crédits : </a:t>
            </a:r>
            <a:r>
              <a:rPr b="0" i="0" lang="fr" sz="2400" cap="none" strike="noStrike">
                <a:solidFill>
                  <a:srgbClr val="506687"/>
                </a:solidFill>
                <a:latin typeface="Calibri"/>
                <a:ea typeface="Calibri"/>
                <a:cs typeface="Calibri"/>
                <a:sym typeface="Calibri"/>
              </a:rPr>
              <a:t>OMS. </a:t>
            </a:r>
            <a:r>
              <a:rPr b="0" i="1" lang="fr" sz="2400" cap="none" strike="noStrike">
                <a:solidFill>
                  <a:srgbClr val="506687"/>
                </a:solidFill>
                <a:latin typeface="Calibri"/>
                <a:ea typeface="Calibri"/>
                <a:cs typeface="Calibri"/>
                <a:sym typeface="Calibri"/>
              </a:rPr>
              <a:t>Caring for Women Subjected to Violence: A WHO curriculum for training health-care providers. </a:t>
            </a:r>
            <a:r>
              <a:rPr b="0" i="0" lang="fr" sz="2400" cap="none" strike="noStrike">
                <a:solidFill>
                  <a:srgbClr val="506687"/>
                </a:solidFill>
                <a:latin typeface="Calibri"/>
                <a:ea typeface="Calibri"/>
                <a:cs typeface="Calibri"/>
                <a:sym typeface="Calibri"/>
              </a:rPr>
              <a:t>2019. </a:t>
            </a:r>
            <a:endParaRPr/>
          </a:p>
          <a:p>
            <a:pPr indent="0" lvl="0" marL="0" rtl="0" algn="ctr">
              <a:lnSpc>
                <a:spcPct val="90000"/>
              </a:lnSpc>
              <a:spcBef>
                <a:spcPts val="1000"/>
              </a:spcBef>
              <a:spcAft>
                <a:spcPts val="0"/>
              </a:spcAft>
              <a:buClr>
                <a:schemeClr val="dk2"/>
              </a:buClr>
              <a:buSzPts val="2400"/>
              <a:buNone/>
            </a:pPr>
            <a:r>
              <a:rPr b="0" i="1" lang="fr" sz="2400" cap="none" strike="noStrike">
                <a:solidFill>
                  <a:srgbClr val="888888"/>
                </a:solidFill>
                <a:latin typeface="Calibri"/>
                <a:ea typeface="Calibri"/>
                <a:cs typeface="Calibri"/>
                <a:sym typeface="Calibri"/>
              </a:rPr>
              <a:t> </a:t>
            </a:r>
            <a:r>
              <a:rPr b="0" i="1" lang="fr" sz="2400" u="sng" cap="none" strike="noStrike">
                <a:solidFill>
                  <a:schemeClr val="hlink"/>
                </a:solidFill>
                <a:latin typeface="Calibri"/>
                <a:ea typeface="Calibri"/>
                <a:cs typeface="Calibri"/>
                <a:sym typeface="Calibri"/>
                <a:hlinkClick r:id="rId3"/>
              </a:rPr>
              <a:t>https://www.who.int/reproductivehealth/publications/caring-for-women-subject-to-violence/en/</a:t>
            </a:r>
            <a:r>
              <a:rPr b="0" i="1" lang="fr" sz="2400" cap="none" strike="noStrike">
                <a:solidFill>
                  <a:srgbClr val="888888"/>
                </a:solidFill>
                <a:latin typeface="Calibri"/>
                <a:ea typeface="Calibri"/>
                <a:cs typeface="Calibri"/>
                <a:sym typeface="Calibri"/>
              </a:rPr>
              <a:t> </a:t>
            </a:r>
            <a:endParaRPr i="1" sz="2400">
              <a:solidFill>
                <a:schemeClr val="dk2"/>
              </a:solidFill>
            </a:endParaRPr>
          </a:p>
        </p:txBody>
      </p:sp>
      <p:sp>
        <p:nvSpPr>
          <p:cNvPr id="555" name="Google Shape;555;p84"/>
          <p:cNvSpPr txBox="1"/>
          <p:nvPr/>
        </p:nvSpPr>
        <p:spPr>
          <a:xfrm>
            <a:off x="685800" y="1577146"/>
            <a:ext cx="7772400" cy="147002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6000"/>
              <a:buFont typeface="Calibri"/>
              <a:buNone/>
            </a:pPr>
            <a:r>
              <a:rPr b="1" i="0" lang="fr" sz="4400" u="none" cap="none" strike="noStrike">
                <a:solidFill>
                  <a:srgbClr val="B85231"/>
                </a:solidFill>
                <a:latin typeface="Calibri"/>
                <a:ea typeface="Calibri"/>
                <a:cs typeface="Calibri"/>
                <a:sym typeface="Calibri"/>
              </a:rPr>
              <a:t>COUVERT DE CULPABILITÉ</a:t>
            </a:r>
            <a:br>
              <a:rPr b="1" i="0" lang="fr" sz="4400" u="none" cap="none" strike="noStrike">
                <a:solidFill>
                  <a:schemeClr val="accent1"/>
                </a:solidFill>
                <a:latin typeface="Calibri"/>
                <a:ea typeface="Calibri"/>
                <a:cs typeface="Calibri"/>
                <a:sym typeface="Calibri"/>
              </a:rPr>
            </a:br>
            <a:r>
              <a:rPr b="0" i="1" lang="fr" sz="4400" u="none" cap="none" strike="noStrike">
                <a:solidFill>
                  <a:srgbClr val="B85231"/>
                </a:solidFill>
                <a:latin typeface="Calibri"/>
                <a:ea typeface="Calibri"/>
                <a:cs typeface="Calibri"/>
                <a:sym typeface="Calibri"/>
              </a:rPr>
              <a:t>Activité participative</a:t>
            </a:r>
            <a:endParaRPr b="0" i="1" sz="4400" u="none" cap="none" strike="noStrike">
              <a:solidFill>
                <a:schemeClr val="accent1"/>
              </a:solidFill>
              <a:latin typeface="Calibri"/>
              <a:ea typeface="Calibri"/>
              <a:cs typeface="Calibri"/>
              <a:sym typeface="Calibri"/>
            </a:endParaRPr>
          </a:p>
        </p:txBody>
      </p:sp>
      <p:sp>
        <p:nvSpPr>
          <p:cNvPr id="556" name="Google Shape;556;p84"/>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33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1" name="Shape 561"/>
        <p:cNvGrpSpPr/>
        <p:nvPr/>
      </p:nvGrpSpPr>
      <p:grpSpPr>
        <a:xfrm>
          <a:off x="0" y="0"/>
          <a:ext cx="0" cy="0"/>
          <a:chOff x="0" y="0"/>
          <a:chExt cx="0" cy="0"/>
        </a:xfrm>
      </p:grpSpPr>
      <p:sp>
        <p:nvSpPr>
          <p:cNvPr id="562" name="Google Shape;562;p85"/>
          <p:cNvSpPr txBox="1"/>
          <p:nvPr>
            <p:ph type="ctrTitle"/>
          </p:nvPr>
        </p:nvSpPr>
        <p:spPr>
          <a:xfrm>
            <a:off x="685800" y="863917"/>
            <a:ext cx="7772400" cy="256508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MARQUEZ VOTRE MÉCONTENTEMENT ! </a:t>
            </a:r>
            <a:br>
              <a:rPr lang="fr" sz="4400"/>
            </a:br>
            <a:r>
              <a:rPr b="0" i="1" lang="fr" sz="4400" cap="none" strike="noStrike">
                <a:solidFill>
                  <a:srgbClr val="B85231"/>
                </a:solidFill>
                <a:latin typeface="Calibri"/>
                <a:ea typeface="Calibri"/>
                <a:cs typeface="Calibri"/>
                <a:sym typeface="Calibri"/>
              </a:rPr>
              <a:t>Activité sur la clarification des valeurs</a:t>
            </a:r>
            <a:endParaRPr/>
          </a:p>
        </p:txBody>
      </p:sp>
      <p:sp>
        <p:nvSpPr>
          <p:cNvPr id="563" name="Google Shape;563;p85"/>
          <p:cNvSpPr txBox="1"/>
          <p:nvPr>
            <p:ph idx="1" type="subTitle"/>
          </p:nvPr>
        </p:nvSpPr>
        <p:spPr>
          <a:xfrm>
            <a:off x="1432560" y="3685079"/>
            <a:ext cx="6278880" cy="135756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i="0" lang="fr" sz="2400" cap="none" strike="noStrike">
                <a:solidFill>
                  <a:srgbClr val="506687"/>
                </a:solidFill>
                <a:latin typeface="Calibri"/>
                <a:ea typeface="Calibri"/>
                <a:cs typeface="Calibri"/>
                <a:sym typeface="Calibri"/>
              </a:rPr>
              <a:t>Crédits : </a:t>
            </a:r>
            <a:r>
              <a:rPr b="0" i="0" lang="fr" sz="2400" cap="none" strike="noStrike">
                <a:solidFill>
                  <a:srgbClr val="506687"/>
                </a:solidFill>
                <a:latin typeface="Calibri"/>
                <a:ea typeface="Calibri"/>
                <a:cs typeface="Calibri"/>
                <a:sym typeface="Calibri"/>
              </a:rPr>
              <a:t>OMS. </a:t>
            </a:r>
            <a:r>
              <a:rPr b="0" i="1" lang="fr" sz="2400" cap="none" strike="noStrike">
                <a:solidFill>
                  <a:srgbClr val="506687"/>
                </a:solidFill>
                <a:latin typeface="Calibri"/>
                <a:ea typeface="Calibri"/>
                <a:cs typeface="Calibri"/>
                <a:sym typeface="Calibri"/>
              </a:rPr>
              <a:t>Caring for Women Subjected to Violence: A WHO curriculum for training health-care providers. </a:t>
            </a:r>
            <a:r>
              <a:rPr b="0" i="0" lang="fr" sz="2400" cap="none" strike="noStrike">
                <a:solidFill>
                  <a:srgbClr val="506687"/>
                </a:solidFill>
                <a:latin typeface="Calibri"/>
                <a:ea typeface="Calibri"/>
                <a:cs typeface="Calibri"/>
                <a:sym typeface="Calibri"/>
              </a:rPr>
              <a:t>2019. </a:t>
            </a:r>
            <a:endParaRPr/>
          </a:p>
          <a:p>
            <a:pPr indent="0" lvl="0" marL="0" rtl="0" algn="ctr">
              <a:lnSpc>
                <a:spcPct val="90000"/>
              </a:lnSpc>
              <a:spcBef>
                <a:spcPts val="1000"/>
              </a:spcBef>
              <a:spcAft>
                <a:spcPts val="0"/>
              </a:spcAft>
              <a:buClr>
                <a:schemeClr val="dk2"/>
              </a:buClr>
              <a:buSzPts val="2400"/>
              <a:buNone/>
            </a:pPr>
            <a:r>
              <a:rPr b="0" i="1" lang="fr" sz="2400" cap="none" strike="noStrike">
                <a:solidFill>
                  <a:srgbClr val="888888"/>
                </a:solidFill>
                <a:latin typeface="Calibri"/>
                <a:ea typeface="Calibri"/>
                <a:cs typeface="Calibri"/>
                <a:sym typeface="Calibri"/>
              </a:rPr>
              <a:t> </a:t>
            </a:r>
            <a:r>
              <a:rPr b="0" i="1" lang="fr" sz="2400" u="sng" cap="none" strike="noStrike">
                <a:solidFill>
                  <a:schemeClr val="hlink"/>
                </a:solidFill>
                <a:latin typeface="Calibri"/>
                <a:ea typeface="Calibri"/>
                <a:cs typeface="Calibri"/>
                <a:sym typeface="Calibri"/>
                <a:hlinkClick r:id="rId3"/>
              </a:rPr>
              <a:t>https://www.who.int/reproductivehealth/publications/caring-for-women-subject-to-violence/en/</a:t>
            </a:r>
            <a:r>
              <a:rPr b="0" i="1" lang="fr" sz="2400" cap="none" strike="noStrike">
                <a:solidFill>
                  <a:srgbClr val="888888"/>
                </a:solidFill>
                <a:latin typeface="Calibri"/>
                <a:ea typeface="Calibri"/>
                <a:cs typeface="Calibri"/>
                <a:sym typeface="Calibri"/>
              </a:rPr>
              <a:t> </a:t>
            </a:r>
            <a:endParaRPr i="1" sz="2400">
              <a:solidFill>
                <a:schemeClr val="dk2"/>
              </a:solidFill>
            </a:endParaRPr>
          </a:p>
        </p:txBody>
      </p:sp>
      <p:sp>
        <p:nvSpPr>
          <p:cNvPr id="564" name="Google Shape;564;p85"/>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34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6"/>
          <p:cNvSpPr txBox="1"/>
          <p:nvPr>
            <p:ph type="title"/>
          </p:nvPr>
        </p:nvSpPr>
        <p:spPr>
          <a:xfrm>
            <a:off x="484095" y="335694"/>
            <a:ext cx="8364070" cy="197973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959"/>
              <a:buFont typeface="Calibri"/>
              <a:buNone/>
            </a:pPr>
            <a:br>
              <a:rPr lang="fr" sz="3000"/>
            </a:br>
            <a:br>
              <a:rPr lang="fr" sz="3000"/>
            </a:br>
            <a:br>
              <a:rPr lang="fr" sz="3000"/>
            </a:br>
            <a:r>
              <a:rPr b="1" i="0" lang="fr" sz="3600" cap="none" strike="noStrike">
                <a:solidFill>
                  <a:srgbClr val="506687"/>
                </a:solidFill>
                <a:latin typeface="Calibri"/>
                <a:ea typeface="Calibri"/>
                <a:cs typeface="Calibri"/>
                <a:sym typeface="Calibri"/>
              </a:rPr>
              <a:t>UNITÉ 3 : </a:t>
            </a:r>
            <a:r>
              <a:rPr b="1" i="0" lang="fr" sz="3600" cap="none" strike="noStrike">
                <a:solidFill>
                  <a:srgbClr val="B85231"/>
                </a:solidFill>
                <a:latin typeface="Calibri"/>
                <a:ea typeface="Calibri"/>
                <a:cs typeface="Calibri"/>
                <a:sym typeface="Calibri"/>
              </a:rPr>
              <a:t>PRÉPARER LE SITE CLINIQUE,</a:t>
            </a:r>
            <a:br>
              <a:rPr lang="fr" sz="3600"/>
            </a:br>
            <a:r>
              <a:rPr b="1" i="0" lang="fr" sz="3600" cap="none" strike="noStrike">
                <a:solidFill>
                  <a:srgbClr val="B85231"/>
                </a:solidFill>
                <a:latin typeface="Calibri"/>
                <a:ea typeface="Calibri"/>
                <a:cs typeface="Calibri"/>
                <a:sym typeface="Calibri"/>
              </a:rPr>
              <a:t>IDENTIFIER LES PERSONNES SURVIVANTES,</a:t>
            </a:r>
            <a:br>
              <a:rPr lang="fr" sz="3600"/>
            </a:br>
            <a:r>
              <a:rPr b="1" i="0" lang="fr" sz="3600" cap="none" strike="noStrike">
                <a:solidFill>
                  <a:srgbClr val="B85231"/>
                </a:solidFill>
                <a:latin typeface="Calibri"/>
                <a:ea typeface="Calibri"/>
                <a:cs typeface="Calibri"/>
                <a:sym typeface="Calibri"/>
              </a:rPr>
              <a:t>APPORTER UN SOUTIEN DE PREMIÈRE </a:t>
            </a:r>
            <a:r>
              <a:rPr b="1" i="0" lang="fr" sz="3900" cap="none" strike="noStrike">
                <a:solidFill>
                  <a:srgbClr val="B85231"/>
                </a:solidFill>
                <a:latin typeface="Calibri"/>
                <a:ea typeface="Calibri"/>
                <a:cs typeface="Calibri"/>
                <a:sym typeface="Calibri"/>
              </a:rPr>
              <a:t>LIGNE (</a:t>
            </a:r>
            <a:r>
              <a:rPr lang="fr" sz="3900">
                <a:solidFill>
                  <a:srgbClr val="B85231"/>
                </a:solidFill>
              </a:rPr>
              <a:t>VIVRE</a:t>
            </a:r>
            <a:r>
              <a:rPr b="1" i="0" lang="fr" sz="3900" cap="none" strike="noStrike">
                <a:solidFill>
                  <a:srgbClr val="B85231"/>
                </a:solidFill>
                <a:latin typeface="Calibri"/>
                <a:ea typeface="Calibri"/>
                <a:cs typeface="Calibri"/>
                <a:sym typeface="Calibri"/>
              </a:rPr>
              <a:t>)</a:t>
            </a:r>
            <a:br>
              <a:rPr lang="fr" sz="4400"/>
            </a:br>
            <a:br>
              <a:rPr lang="fr" sz="3150"/>
            </a:br>
            <a:br>
              <a:rPr lang="fr" sz="2880"/>
            </a:br>
            <a:endParaRPr i="1" sz="2880"/>
          </a:p>
        </p:txBody>
      </p:sp>
      <p:pic>
        <p:nvPicPr>
          <p:cNvPr descr="Logo, JHPIEGO" id="571" name="Google Shape;571;p86"/>
          <p:cNvPicPr preferRelativeResize="0"/>
          <p:nvPr/>
        </p:nvPicPr>
        <p:blipFill rotWithShape="1">
          <a:blip r:embed="rId3">
            <a:alphaModFix/>
          </a:blip>
          <a:srcRect b="0" l="0" r="0" t="0"/>
          <a:stretch/>
        </p:blipFill>
        <p:spPr>
          <a:xfrm>
            <a:off x="7681872" y="5413387"/>
            <a:ext cx="1066573" cy="905609"/>
          </a:xfrm>
          <a:prstGeom prst="rect">
            <a:avLst/>
          </a:prstGeom>
          <a:noFill/>
          <a:ln>
            <a:noFill/>
          </a:ln>
        </p:spPr>
      </p:pic>
      <p:sp>
        <p:nvSpPr>
          <p:cNvPr id="572" name="Google Shape;572;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35</a:t>
            </a:r>
            <a:endParaRPr/>
          </a:p>
        </p:txBody>
      </p:sp>
      <p:pic>
        <p:nvPicPr>
          <p:cNvPr descr="Drawing of a woman in a hijab helping a girl fill out a form. " id="573" name="Google Shape;573;p86"/>
          <p:cNvPicPr preferRelativeResize="0"/>
          <p:nvPr/>
        </p:nvPicPr>
        <p:blipFill rotWithShape="1">
          <a:blip r:embed="rId4">
            <a:alphaModFix/>
          </a:blip>
          <a:srcRect b="24127" l="28333" r="28330" t="19206"/>
          <a:stretch/>
        </p:blipFill>
        <p:spPr>
          <a:xfrm>
            <a:off x="2545538" y="2599471"/>
            <a:ext cx="3962399" cy="38862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7"/>
          <p:cNvSpPr txBox="1"/>
          <p:nvPr>
            <p:ph type="title"/>
          </p:nvPr>
        </p:nvSpPr>
        <p:spPr>
          <a:xfrm>
            <a:off x="734602" y="4572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3</a:t>
            </a:r>
            <a:endParaRPr/>
          </a:p>
        </p:txBody>
      </p:sp>
      <p:sp>
        <p:nvSpPr>
          <p:cNvPr id="580" name="Google Shape;580;p8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Font typeface="Noto Sans Symbols"/>
              <a:buChar char="✔"/>
            </a:pPr>
            <a:r>
              <a:rPr b="0" i="0" lang="fr" sz="2800" cap="none" strike="noStrike">
                <a:solidFill>
                  <a:srgbClr val="506687"/>
                </a:solidFill>
                <a:latin typeface="Calibri"/>
                <a:ea typeface="Calibri"/>
                <a:cs typeface="Calibri"/>
                <a:sym typeface="Calibri"/>
              </a:rPr>
              <a:t>Décrire les éléments qui doivent être en place dans le système de santé pour fournir des services cliniques aux personnes survivantes. </a:t>
            </a:r>
            <a:endParaRPr sz="2800">
              <a:solidFill>
                <a:schemeClr val="dk2"/>
              </a:solidFill>
            </a:endParaRPr>
          </a:p>
          <a:p>
            <a:pPr indent="-228600" lvl="0" marL="685800" rtl="0" algn="l">
              <a:lnSpc>
                <a:spcPct val="90000"/>
              </a:lnSpc>
              <a:spcBef>
                <a:spcPts val="1200"/>
              </a:spcBef>
              <a:spcAft>
                <a:spcPts val="0"/>
              </a:spcAft>
              <a:buClr>
                <a:schemeClr val="dk2"/>
              </a:buClr>
              <a:buSzPts val="2800"/>
              <a:buFont typeface="Noto Sans Symbols"/>
              <a:buChar char="✔"/>
            </a:pPr>
            <a:r>
              <a:rPr b="0" i="0" lang="fr" sz="2800" cap="none" strike="noStrike">
                <a:solidFill>
                  <a:srgbClr val="506687"/>
                </a:solidFill>
                <a:latin typeface="Calibri"/>
                <a:ea typeface="Calibri"/>
                <a:cs typeface="Calibri"/>
                <a:sym typeface="Calibri"/>
              </a:rPr>
              <a:t>Évoquer les signes et symptômes courants de la violence sexuelle et </a:t>
            </a:r>
            <a:r>
              <a:rPr lang="fr" sz="2800">
                <a:solidFill>
                  <a:srgbClr val="506687"/>
                </a:solidFill>
              </a:rPr>
              <a:t>de </a:t>
            </a:r>
            <a:r>
              <a:rPr b="0" i="0" lang="fr" sz="2800" cap="none" strike="noStrike">
                <a:solidFill>
                  <a:srgbClr val="506687"/>
                </a:solidFill>
                <a:latin typeface="Calibri"/>
                <a:ea typeface="Calibri"/>
                <a:cs typeface="Calibri"/>
                <a:sym typeface="Calibri"/>
              </a:rPr>
              <a:t>la violence exercée par un partenaire intime. </a:t>
            </a:r>
            <a:endParaRPr sz="2800">
              <a:solidFill>
                <a:schemeClr val="dk2"/>
              </a:solidFill>
            </a:endParaRPr>
          </a:p>
          <a:p>
            <a:pPr indent="-228600" lvl="0" marL="685800" rtl="0" algn="l">
              <a:lnSpc>
                <a:spcPct val="90000"/>
              </a:lnSpc>
              <a:spcBef>
                <a:spcPts val="1200"/>
              </a:spcBef>
              <a:spcAft>
                <a:spcPts val="0"/>
              </a:spcAft>
              <a:buClr>
                <a:schemeClr val="dk2"/>
              </a:buClr>
              <a:buSzPts val="2800"/>
              <a:buFont typeface="Noto Sans Symbols"/>
              <a:buChar char="✔"/>
            </a:pPr>
            <a:r>
              <a:rPr b="0" i="0" lang="fr" sz="2800" cap="none" strike="noStrike">
                <a:solidFill>
                  <a:srgbClr val="506687"/>
                </a:solidFill>
                <a:latin typeface="Calibri"/>
                <a:ea typeface="Calibri"/>
                <a:cs typeface="Calibri"/>
                <a:sym typeface="Calibri"/>
              </a:rPr>
              <a:t>Résumer les principes de base de la communication de soutien et la première ligne d'intervention (</a:t>
            </a:r>
            <a:r>
              <a:rPr lang="fr" sz="2800">
                <a:solidFill>
                  <a:srgbClr val="506687"/>
                </a:solidFill>
              </a:rPr>
              <a:t>VIVRE</a:t>
            </a:r>
            <a:r>
              <a:rPr b="0" i="0" lang="fr" sz="2800" cap="none" strike="noStrike">
                <a:solidFill>
                  <a:srgbClr val="506687"/>
                </a:solidFill>
                <a:latin typeface="Calibri"/>
                <a:ea typeface="Calibri"/>
                <a:cs typeface="Calibri"/>
                <a:sym typeface="Calibri"/>
              </a:rPr>
              <a:t>) pour les personnes survivantes</a:t>
            </a:r>
            <a:endParaRPr sz="28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581" name="Google Shape;581;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8"/>
          <p:cNvSpPr txBox="1"/>
          <p:nvPr>
            <p:ph type="title"/>
          </p:nvPr>
        </p:nvSpPr>
        <p:spPr>
          <a:xfrm>
            <a:off x="1154242" y="354424"/>
            <a:ext cx="7837357"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Soins cliniques</a:t>
            </a:r>
            <a:endParaRPr/>
          </a:p>
        </p:txBody>
      </p:sp>
      <p:sp>
        <p:nvSpPr>
          <p:cNvPr id="588" name="Google Shape;588;p88"/>
          <p:cNvSpPr txBox="1"/>
          <p:nvPr>
            <p:ph idx="1" type="body"/>
          </p:nvPr>
        </p:nvSpPr>
        <p:spPr>
          <a:xfrm>
            <a:off x="1154242" y="1421224"/>
            <a:ext cx="7375160" cy="4827781"/>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1942"/>
              <a:buFont typeface="Arial"/>
              <a:buNone/>
            </a:pPr>
            <a:r>
              <a:rPr b="0" i="0" lang="fr" sz="2200" cap="none" strike="noStrike">
                <a:solidFill>
                  <a:srgbClr val="506687"/>
                </a:solidFill>
                <a:latin typeface="Calibri"/>
                <a:ea typeface="Calibri"/>
                <a:cs typeface="Calibri"/>
                <a:sym typeface="Calibri"/>
              </a:rPr>
              <a:t>Se préparer à offrir des soins cliniques</a:t>
            </a:r>
            <a:endParaRPr sz="2200">
              <a:solidFill>
                <a:schemeClr val="dk2"/>
              </a:solidFill>
            </a:endParaRPr>
          </a:p>
          <a:p>
            <a:pPr indent="0" lvl="0" marL="0" rtl="0" algn="l">
              <a:lnSpc>
                <a:spcPct val="80000"/>
              </a:lnSpc>
              <a:spcBef>
                <a:spcPts val="1000"/>
              </a:spcBef>
              <a:spcAft>
                <a:spcPts val="0"/>
              </a:spcAft>
              <a:buClr>
                <a:schemeClr val="accent2"/>
              </a:buClr>
              <a:buSzPts val="1942"/>
              <a:buFont typeface="Arial"/>
              <a:buNone/>
            </a:pPr>
            <a:r>
              <a:rPr b="0" i="0" lang="fr" sz="2200" cap="none" strike="noStrike">
                <a:solidFill>
                  <a:srgbClr val="506687"/>
                </a:solidFill>
                <a:latin typeface="Calibri"/>
                <a:ea typeface="Calibri"/>
                <a:cs typeface="Calibri"/>
                <a:sym typeface="Calibri"/>
              </a:rPr>
              <a:t>Identification des personnes survivantes</a:t>
            </a:r>
            <a:endParaRPr sz="2200">
              <a:solidFill>
                <a:schemeClr val="dk2"/>
              </a:solidFill>
            </a:endParaRPr>
          </a:p>
          <a:p>
            <a:pPr indent="0" lvl="0" marL="0" rtl="0" algn="l">
              <a:lnSpc>
                <a:spcPct val="80000"/>
              </a:lnSpc>
              <a:spcBef>
                <a:spcPts val="1000"/>
              </a:spcBef>
              <a:spcAft>
                <a:spcPts val="0"/>
              </a:spcAft>
              <a:buClr>
                <a:schemeClr val="accent2"/>
              </a:buClr>
              <a:buSzPts val="1942"/>
              <a:buFont typeface="Arial"/>
              <a:buNone/>
            </a:pPr>
            <a:r>
              <a:rPr b="0" i="0" lang="fr" sz="2200" cap="none" strike="noStrike">
                <a:solidFill>
                  <a:srgbClr val="506687"/>
                </a:solidFill>
                <a:latin typeface="Calibri"/>
                <a:ea typeface="Calibri"/>
                <a:cs typeface="Calibri"/>
                <a:sym typeface="Calibri"/>
              </a:rPr>
              <a:t>Prise en charge clinique des personnes survivantes :</a:t>
            </a:r>
            <a:endParaRPr sz="2200">
              <a:solidFill>
                <a:schemeClr val="dk2"/>
              </a:solidFill>
            </a:endParaRPr>
          </a:p>
          <a:p>
            <a:pPr indent="-228600" lvl="0" marL="228600" rtl="0" algn="l">
              <a:lnSpc>
                <a:spcPct val="80000"/>
              </a:lnSpc>
              <a:spcBef>
                <a:spcPts val="1000"/>
              </a:spcBef>
              <a:spcAft>
                <a:spcPts val="0"/>
              </a:spcAft>
              <a:buClr>
                <a:schemeClr val="dk2"/>
              </a:buClr>
              <a:buSzPts val="1942"/>
              <a:buChar char="•"/>
            </a:pPr>
            <a:r>
              <a:rPr b="1" i="0" lang="fr" sz="2200" cap="none" strike="noStrike">
                <a:solidFill>
                  <a:srgbClr val="B85231"/>
                </a:solidFill>
                <a:latin typeface="Calibri"/>
                <a:ea typeface="Calibri"/>
                <a:cs typeface="Calibri"/>
                <a:sym typeface="Calibri"/>
              </a:rPr>
              <a:t>Étape 1—Apporter un soutien de première ligne (</a:t>
            </a:r>
            <a:r>
              <a:rPr b="1" lang="fr" sz="2200">
                <a:solidFill>
                  <a:srgbClr val="B85231"/>
                </a:solidFill>
              </a:rPr>
              <a:t>VIVRE</a:t>
            </a:r>
            <a:r>
              <a:rPr b="1" i="0" lang="fr" sz="2200" cap="none" strike="noStrike">
                <a:solidFill>
                  <a:srgbClr val="B85231"/>
                </a:solidFill>
                <a:latin typeface="Calibri"/>
                <a:ea typeface="Calibri"/>
                <a:cs typeface="Calibri"/>
                <a:sym typeface="Calibri"/>
              </a:rPr>
              <a:t>, Partie 1)</a:t>
            </a:r>
            <a:endParaRPr b="1"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2—Obtenir le consentement éclairé</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3—Noter l’historique</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4—Procéder à l’examen physique</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5—Administrer un traitement</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6—Améliorer la sécurité et orienter pour un soutien </a:t>
            </a:r>
            <a:br>
              <a:rPr b="0" i="0" lang="fr" sz="2200" cap="none" strike="noStrike">
                <a:solidFill>
                  <a:srgbClr val="B85231"/>
                </a:solidFill>
                <a:latin typeface="Calibri"/>
                <a:ea typeface="Calibri"/>
                <a:cs typeface="Calibri"/>
                <a:sym typeface="Calibri"/>
              </a:rPr>
            </a:br>
            <a:r>
              <a:rPr b="0" i="0" lang="fr" sz="2200" cap="none" strike="noStrike">
                <a:solidFill>
                  <a:srgbClr val="B85231"/>
                </a:solidFill>
                <a:latin typeface="Calibri"/>
                <a:ea typeface="Calibri"/>
                <a:cs typeface="Calibri"/>
                <a:sym typeface="Calibri"/>
              </a:rPr>
              <a:t>(</a:t>
            </a:r>
            <a:r>
              <a:rPr lang="fr" sz="2200">
                <a:solidFill>
                  <a:srgbClr val="B85231"/>
                </a:solidFill>
              </a:rPr>
              <a:t>VIVRE</a:t>
            </a:r>
            <a:r>
              <a:rPr b="0" i="0" lang="fr" sz="2200" cap="none" strike="noStrike">
                <a:solidFill>
                  <a:srgbClr val="B85231"/>
                </a:solidFill>
                <a:latin typeface="Calibri"/>
                <a:ea typeface="Calibri"/>
                <a:cs typeface="Calibri"/>
                <a:sym typeface="Calibri"/>
              </a:rPr>
              <a:t>, Partie 2)</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7—Évaluer la santé mentale et le soutien psychosocial</a:t>
            </a:r>
            <a:endParaRPr sz="2200">
              <a:solidFill>
                <a:schemeClr val="accent1"/>
              </a:solidFill>
            </a:endParaRPr>
          </a:p>
          <a:p>
            <a:pPr indent="-228600" lvl="0" marL="228600" rtl="0" algn="l">
              <a:lnSpc>
                <a:spcPct val="80000"/>
              </a:lnSpc>
              <a:spcBef>
                <a:spcPts val="1000"/>
              </a:spcBef>
              <a:spcAft>
                <a:spcPts val="0"/>
              </a:spcAft>
              <a:buClr>
                <a:schemeClr val="dk2"/>
              </a:buClr>
              <a:buSzPts val="1942"/>
              <a:buChar char="•"/>
            </a:pPr>
            <a:r>
              <a:rPr b="0" i="0" lang="fr" sz="2200" cap="none" strike="noStrike">
                <a:solidFill>
                  <a:srgbClr val="B85231"/>
                </a:solidFill>
                <a:latin typeface="Calibri"/>
                <a:ea typeface="Calibri"/>
                <a:cs typeface="Calibri"/>
                <a:sym typeface="Calibri"/>
              </a:rPr>
              <a:t>Étape 8—Fournir des soins de suivi</a:t>
            </a:r>
            <a:endParaRPr sz="2200">
              <a:solidFill>
                <a:schemeClr val="accent1"/>
              </a:solidFill>
            </a:endParaRPr>
          </a:p>
          <a:p>
            <a:pPr indent="-64135" lvl="0" marL="228600" rtl="0" algn="l">
              <a:lnSpc>
                <a:spcPct val="80000"/>
              </a:lnSpc>
              <a:spcBef>
                <a:spcPts val="1000"/>
              </a:spcBef>
              <a:spcAft>
                <a:spcPts val="0"/>
              </a:spcAft>
              <a:buClr>
                <a:schemeClr val="dk2"/>
              </a:buClr>
              <a:buSzPts val="2590"/>
              <a:buNone/>
            </a:pPr>
            <a:r>
              <a:t/>
            </a:r>
            <a:endParaRPr sz="2590">
              <a:solidFill>
                <a:schemeClr val="accent2"/>
              </a:solidFill>
            </a:endParaRPr>
          </a:p>
        </p:txBody>
      </p:sp>
      <p:sp>
        <p:nvSpPr>
          <p:cNvPr id="589" name="Google Shape;589;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9"/>
          <p:cNvSpPr txBox="1"/>
          <p:nvPr>
            <p:ph type="title"/>
          </p:nvPr>
        </p:nvSpPr>
        <p:spPr>
          <a:xfrm>
            <a:off x="994319" y="775920"/>
            <a:ext cx="3222081"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Intervention</a:t>
            </a:r>
            <a:endParaRPr/>
          </a:p>
        </p:txBody>
      </p:sp>
      <p:sp>
        <p:nvSpPr>
          <p:cNvPr id="596" name="Google Shape;596;p89"/>
          <p:cNvSpPr txBox="1"/>
          <p:nvPr>
            <p:ph idx="1" type="body"/>
          </p:nvPr>
        </p:nvSpPr>
        <p:spPr>
          <a:xfrm>
            <a:off x="852755" y="2736370"/>
            <a:ext cx="7438490" cy="138525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b="0" i="0" lang="fr" sz="2800" cap="none" strike="noStrike">
                <a:solidFill>
                  <a:srgbClr val="506687"/>
                </a:solidFill>
                <a:latin typeface="Calibri"/>
                <a:ea typeface="Calibri"/>
                <a:cs typeface="Calibri"/>
                <a:sym typeface="Calibri"/>
              </a:rPr>
              <a:t>Pour définir une réponse adaptée à la violence sexuelle, vous devez comprendre les </a:t>
            </a:r>
            <a:r>
              <a:rPr b="0" i="0" lang="fr" sz="2800" u="sng" cap="none" strike="noStrike">
                <a:solidFill>
                  <a:srgbClr val="506687"/>
                </a:solidFill>
                <a:latin typeface="Calibri"/>
                <a:ea typeface="Calibri"/>
                <a:cs typeface="Calibri"/>
                <a:sym typeface="Calibri"/>
              </a:rPr>
              <a:t>conséquences </a:t>
            </a:r>
            <a:r>
              <a:rPr b="0" i="0" lang="fr" sz="2800" cap="none" strike="noStrike">
                <a:solidFill>
                  <a:srgbClr val="506687"/>
                </a:solidFill>
                <a:latin typeface="Calibri"/>
                <a:ea typeface="Calibri"/>
                <a:cs typeface="Calibri"/>
                <a:sym typeface="Calibri"/>
              </a:rPr>
              <a:t>éventuelles de la violence sexuelle </a:t>
            </a:r>
            <a:endParaRPr sz="2800">
              <a:solidFill>
                <a:schemeClr val="dk2"/>
              </a:solidFill>
            </a:endParaRPr>
          </a:p>
        </p:txBody>
      </p:sp>
      <p:cxnSp>
        <p:nvCxnSpPr>
          <p:cNvPr id="597" name="Google Shape;597;p89"/>
          <p:cNvCxnSpPr/>
          <p:nvPr/>
        </p:nvCxnSpPr>
        <p:spPr>
          <a:xfrm>
            <a:off x="2412207" y="4430838"/>
            <a:ext cx="4319587" cy="0"/>
          </a:xfrm>
          <a:prstGeom prst="straightConnector1">
            <a:avLst/>
          </a:prstGeom>
          <a:noFill/>
          <a:ln cap="flat" cmpd="sng" w="28575">
            <a:solidFill>
              <a:schemeClr val="accent1"/>
            </a:solidFill>
            <a:prstDash val="solid"/>
            <a:round/>
            <a:headEnd len="sm" w="sm" type="none"/>
            <a:tailEnd len="sm" w="sm" type="none"/>
          </a:ln>
        </p:spPr>
      </p:cxnSp>
      <p:cxnSp>
        <p:nvCxnSpPr>
          <p:cNvPr id="598" name="Google Shape;598;p89"/>
          <p:cNvCxnSpPr/>
          <p:nvPr/>
        </p:nvCxnSpPr>
        <p:spPr>
          <a:xfrm>
            <a:off x="2412207" y="2304515"/>
            <a:ext cx="4319587" cy="0"/>
          </a:xfrm>
          <a:prstGeom prst="straightConnector1">
            <a:avLst/>
          </a:prstGeom>
          <a:noFill/>
          <a:ln cap="flat" cmpd="sng" w="28575">
            <a:solidFill>
              <a:schemeClr val="accent1"/>
            </a:solidFill>
            <a:prstDash val="solid"/>
            <a:round/>
            <a:headEnd len="sm" w="sm" type="none"/>
            <a:tailEnd len="sm" w="sm" type="none"/>
          </a:ln>
        </p:spPr>
      </p:cxnSp>
      <p:sp>
        <p:nvSpPr>
          <p:cNvPr id="599" name="Google Shape;599;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0"/>
          <p:cNvSpPr txBox="1"/>
          <p:nvPr>
            <p:ph type="title"/>
          </p:nvPr>
        </p:nvSpPr>
        <p:spPr>
          <a:xfrm>
            <a:off x="626724" y="280334"/>
            <a:ext cx="8060076" cy="7623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Conséquences de la violence sexuelle</a:t>
            </a:r>
            <a:endParaRPr sz="4000">
              <a:solidFill>
                <a:schemeClr val="dk2"/>
              </a:solidFill>
            </a:endParaRPr>
          </a:p>
        </p:txBody>
      </p:sp>
      <p:sp>
        <p:nvSpPr>
          <p:cNvPr descr="Venn diagram showing overlapping areas between physical, pschological, and social violence and the consequences. Consequences of overlapping physical and psychological violence marked &quot;security/protection.&quot; Consequences of overlapping psychological and social violence marked &quot;psychosocial/legal.&quot; Consequences of overlapping social and physical violence marked &quot;health.&quot; " id="606" name="Google Shape;606;p90"/>
          <p:cNvSpPr/>
          <p:nvPr/>
        </p:nvSpPr>
        <p:spPr>
          <a:xfrm>
            <a:off x="226031" y="1062700"/>
            <a:ext cx="8743307" cy="5514966"/>
          </a:xfrm>
          <a:prstGeom prst="ellipse">
            <a:avLst/>
          </a:prstGeom>
          <a:solidFill>
            <a:srgbClr val="D9DFE9"/>
          </a:solidFill>
          <a:ln cap="flat" cmpd="sng" w="9525">
            <a:solidFill>
              <a:srgbClr val="D9D9D7"/>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nvGrpSpPr>
          <p:cNvPr id="607" name="Google Shape;607;p90"/>
          <p:cNvGrpSpPr/>
          <p:nvPr/>
        </p:nvGrpSpPr>
        <p:grpSpPr>
          <a:xfrm>
            <a:off x="1598195" y="1728659"/>
            <a:ext cx="6117457" cy="4117186"/>
            <a:chOff x="74195" y="331659"/>
            <a:chExt cx="6117457" cy="4117186"/>
          </a:xfrm>
        </p:grpSpPr>
        <p:sp>
          <p:nvSpPr>
            <p:cNvPr id="608" name="Google Shape;608;p90"/>
            <p:cNvSpPr/>
            <p:nvPr/>
          </p:nvSpPr>
          <p:spPr>
            <a:xfrm>
              <a:off x="74195" y="406894"/>
              <a:ext cx="3237643" cy="2668862"/>
            </a:xfrm>
            <a:prstGeom prst="ellipse">
              <a:avLst/>
            </a:prstGeom>
            <a:solidFill>
              <a:schemeClr val="accent1">
                <a:alpha val="48235"/>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09" name="Google Shape;609;p90"/>
            <p:cNvSpPr txBox="1"/>
            <p:nvPr/>
          </p:nvSpPr>
          <p:spPr>
            <a:xfrm>
              <a:off x="582130" y="685558"/>
              <a:ext cx="1838560" cy="18871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fr" sz="2800" u="none" cap="none" strike="noStrike">
                  <a:solidFill>
                    <a:srgbClr val="506687"/>
                  </a:solidFill>
                  <a:latin typeface="Arial"/>
                  <a:ea typeface="Arial"/>
                  <a:cs typeface="Arial"/>
                  <a:sym typeface="Arial"/>
                </a:rPr>
                <a:t>Physique</a:t>
              </a:r>
              <a:endParaRPr b="0" i="0" sz="1400" u="none" cap="none" strike="noStrike">
                <a:solidFill>
                  <a:schemeClr val="dk2"/>
                </a:solidFill>
                <a:latin typeface="Arial"/>
                <a:ea typeface="Arial"/>
                <a:cs typeface="Arial"/>
                <a:sym typeface="Arial"/>
              </a:endParaRPr>
            </a:p>
          </p:txBody>
        </p:sp>
        <p:sp>
          <p:nvSpPr>
            <p:cNvPr id="610" name="Google Shape;610;p90"/>
            <p:cNvSpPr/>
            <p:nvPr/>
          </p:nvSpPr>
          <p:spPr>
            <a:xfrm>
              <a:off x="1466384" y="1779983"/>
              <a:ext cx="3099634" cy="2668862"/>
            </a:xfrm>
            <a:prstGeom prst="ellipse">
              <a:avLst/>
            </a:prstGeom>
            <a:solidFill>
              <a:srgbClr val="B8502E">
                <a:alpha val="48235"/>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11" name="Google Shape;611;p90"/>
            <p:cNvSpPr txBox="1"/>
            <p:nvPr/>
          </p:nvSpPr>
          <p:spPr>
            <a:xfrm>
              <a:off x="1920315" y="2795882"/>
              <a:ext cx="2191772" cy="11909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fr" sz="2800" u="none" cap="none" strike="noStrike">
                  <a:solidFill>
                    <a:srgbClr val="506687"/>
                  </a:solidFill>
                  <a:latin typeface="Arial"/>
                  <a:ea typeface="Arial"/>
                  <a:cs typeface="Arial"/>
                  <a:sym typeface="Arial"/>
                </a:rPr>
                <a:t>Sociales</a:t>
              </a:r>
              <a:endParaRPr b="0" i="0" sz="1400" u="none" cap="none" strike="noStrike">
                <a:solidFill>
                  <a:schemeClr val="dk2"/>
                </a:solidFill>
                <a:latin typeface="Arial"/>
                <a:ea typeface="Arial"/>
                <a:cs typeface="Arial"/>
                <a:sym typeface="Arial"/>
              </a:endParaRPr>
            </a:p>
          </p:txBody>
        </p:sp>
        <p:sp>
          <p:nvSpPr>
            <p:cNvPr id="612" name="Google Shape;612;p90"/>
            <p:cNvSpPr/>
            <p:nvPr/>
          </p:nvSpPr>
          <p:spPr>
            <a:xfrm>
              <a:off x="2819064" y="331659"/>
              <a:ext cx="3160005" cy="2668862"/>
            </a:xfrm>
            <a:prstGeom prst="ellipse">
              <a:avLst/>
            </a:prstGeom>
            <a:solidFill>
              <a:srgbClr val="B8502E">
                <a:alpha val="48235"/>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13" name="Google Shape;613;p90"/>
            <p:cNvSpPr txBox="1"/>
            <p:nvPr/>
          </p:nvSpPr>
          <p:spPr>
            <a:xfrm>
              <a:off x="3258306" y="722505"/>
              <a:ext cx="2933346" cy="18871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fr" sz="2800" u="none" cap="none" strike="noStrike">
                  <a:solidFill>
                    <a:srgbClr val="506687"/>
                  </a:solidFill>
                  <a:latin typeface="Arial"/>
                  <a:ea typeface="Arial"/>
                  <a:cs typeface="Arial"/>
                  <a:sym typeface="Arial"/>
                </a:rPr>
                <a:t>Psychologique</a:t>
              </a:r>
              <a:endParaRPr b="0" i="0" sz="1400" u="none" cap="none" strike="noStrike">
                <a:solidFill>
                  <a:schemeClr val="dk2"/>
                </a:solidFill>
                <a:latin typeface="Arial"/>
                <a:ea typeface="Arial"/>
                <a:cs typeface="Arial"/>
                <a:sym typeface="Arial"/>
              </a:endParaRPr>
            </a:p>
          </p:txBody>
        </p:sp>
      </p:grpSp>
      <p:sp>
        <p:nvSpPr>
          <p:cNvPr id="614" name="Google Shape;614;p90"/>
          <p:cNvSpPr txBox="1"/>
          <p:nvPr/>
        </p:nvSpPr>
        <p:spPr>
          <a:xfrm>
            <a:off x="6246759" y="4381367"/>
            <a:ext cx="2395591" cy="822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506687"/>
                </a:solidFill>
                <a:latin typeface="Arial"/>
                <a:ea typeface="Arial"/>
                <a:cs typeface="Arial"/>
                <a:sym typeface="Arial"/>
              </a:rPr>
              <a:t>Psychosocial /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506687"/>
                </a:solidFill>
                <a:latin typeface="Arial"/>
                <a:ea typeface="Arial"/>
                <a:cs typeface="Arial"/>
                <a:sym typeface="Arial"/>
              </a:rPr>
              <a:t>Juridique</a:t>
            </a:r>
            <a:endParaRPr b="0" i="0" sz="1400" u="none" cap="none" strike="noStrike">
              <a:solidFill>
                <a:schemeClr val="dk2"/>
              </a:solidFill>
              <a:latin typeface="Arial"/>
              <a:ea typeface="Arial"/>
              <a:cs typeface="Arial"/>
              <a:sym typeface="Arial"/>
            </a:endParaRPr>
          </a:p>
        </p:txBody>
      </p:sp>
      <p:sp>
        <p:nvSpPr>
          <p:cNvPr id="615" name="Google Shape;615;p90"/>
          <p:cNvSpPr txBox="1"/>
          <p:nvPr/>
        </p:nvSpPr>
        <p:spPr>
          <a:xfrm>
            <a:off x="3810000" y="1127375"/>
            <a:ext cx="2310597" cy="8229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506687"/>
                </a:solidFill>
                <a:latin typeface="Arial"/>
                <a:ea typeface="Arial"/>
                <a:cs typeface="Arial"/>
                <a:sym typeface="Arial"/>
              </a:rPr>
              <a:t>Sécurité /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506687"/>
                </a:solidFill>
                <a:latin typeface="Arial"/>
                <a:ea typeface="Arial"/>
                <a:cs typeface="Arial"/>
                <a:sym typeface="Arial"/>
              </a:rPr>
              <a:t>Protection</a:t>
            </a:r>
            <a:endParaRPr b="0" i="0" sz="1400" u="none" cap="none" strike="noStrike">
              <a:solidFill>
                <a:schemeClr val="dk2"/>
              </a:solidFill>
              <a:latin typeface="Arial"/>
              <a:ea typeface="Arial"/>
              <a:cs typeface="Arial"/>
              <a:sym typeface="Arial"/>
            </a:endParaRPr>
          </a:p>
        </p:txBody>
      </p:sp>
      <p:sp>
        <p:nvSpPr>
          <p:cNvPr id="616" name="Google Shape;616;p90"/>
          <p:cNvSpPr txBox="1"/>
          <p:nvPr/>
        </p:nvSpPr>
        <p:spPr>
          <a:xfrm>
            <a:off x="1364750" y="4566032"/>
            <a:ext cx="2310597" cy="457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 sz="2400" u="none" cap="none" strike="noStrike">
                <a:solidFill>
                  <a:srgbClr val="506687"/>
                </a:solidFill>
                <a:latin typeface="Arial"/>
                <a:ea typeface="Arial"/>
                <a:cs typeface="Arial"/>
                <a:sym typeface="Arial"/>
              </a:rPr>
              <a:t>Santé</a:t>
            </a:r>
            <a:endParaRPr b="0" i="0" sz="1400" u="none" cap="none" strike="noStrike">
              <a:solidFill>
                <a:schemeClr val="dk2"/>
              </a:solidFill>
              <a:latin typeface="Arial"/>
              <a:ea typeface="Arial"/>
              <a:cs typeface="Arial"/>
              <a:sym typeface="Arial"/>
            </a:endParaRPr>
          </a:p>
        </p:txBody>
      </p:sp>
      <p:sp>
        <p:nvSpPr>
          <p:cNvPr id="617" name="Google Shape;617;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solidFill>
                  <a:schemeClr val="dk2"/>
                </a:solidFill>
              </a:rPr>
              <a:t>‹#›</a:t>
            </a:fld>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55"/>
          <p:cNvSpPr txBox="1"/>
          <p:nvPr>
            <p:ph idx="1" type="body"/>
          </p:nvPr>
        </p:nvSpPr>
        <p:spPr>
          <a:xfrm>
            <a:off x="194872" y="901038"/>
            <a:ext cx="8763936" cy="5699527"/>
          </a:xfrm>
          <a:prstGeom prst="rect">
            <a:avLst/>
          </a:prstGeom>
          <a:noFill/>
          <a:ln>
            <a:noFill/>
          </a:ln>
        </p:spPr>
        <p:txBody>
          <a:bodyPr anchorCtr="0" anchor="t" bIns="45700" lIns="91425" spcFirstLastPara="1" rIns="91425" wrap="square" tIns="45700">
            <a:noAutofit/>
          </a:bodyPr>
          <a:lstStyle/>
          <a:p>
            <a:pPr indent="-228600" lvl="0" marL="685800" rtl="0" algn="l">
              <a:lnSpc>
                <a:spcPct val="95000"/>
              </a:lnSpc>
              <a:spcBef>
                <a:spcPts val="6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Expliquer le lien entre la violence basée sur le genre et les violations des droits humains</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Définir la violence basée sur le genre</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Décrire les principes directeurs du travail avec les personnes survivantes de violence sexuelle</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Sensibiliser et développer une empathie par rapport aux difficultés auxquelles les personnes survivantes sont confrontées à la violence, lorsqu'elles sollicitent un soutien</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Mettre en évidence la façon dont les normes sociales peuvent impacter la capacité des personnes survivantes à solliciter de l'aide et avoir accès aux soins, y compris les populations spéciales (LGBTQIA, adolescents, personnes vivant avec un handicap, travailleurs du sexe et minorités religieuses et ethniques)</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Encourager les participants à envisager ce qu'ils peuvent faire en tant que prestataires pour fournir une réponse empathique aux personnes survivantes de violence sexuelle</a:t>
            </a:r>
            <a:endParaRPr sz="2000">
              <a:solidFill>
                <a:schemeClr val="dk2"/>
              </a:solidFill>
            </a:endParaRPr>
          </a:p>
          <a:p>
            <a:pPr indent="-228600" lvl="0" marL="685800" rtl="0" algn="l">
              <a:lnSpc>
                <a:spcPct val="95000"/>
              </a:lnSpc>
              <a:spcBef>
                <a:spcPts val="1200"/>
              </a:spcBef>
              <a:spcAft>
                <a:spcPts val="0"/>
              </a:spcAft>
              <a:buClr>
                <a:schemeClr val="dk2"/>
              </a:buClr>
              <a:buSzPts val="2000"/>
              <a:buFont typeface="Noto Sans Symbols"/>
              <a:buChar char="✔"/>
            </a:pPr>
            <a:r>
              <a:rPr b="0" i="0" lang="fr" sz="2000" cap="none" strike="noStrike">
                <a:solidFill>
                  <a:srgbClr val="506687"/>
                </a:solidFill>
                <a:latin typeface="Calibri"/>
                <a:ea typeface="Calibri"/>
                <a:cs typeface="Calibri"/>
                <a:sym typeface="Calibri"/>
              </a:rPr>
              <a:t>Réfléchir de manière critique sur les perceptions et croyances des participants qui peuvent affecter la qualité des soins dont bénéficient les personnes survivantes y compris les membres de populations spéciales</a:t>
            </a:r>
            <a:endParaRPr sz="2000"/>
          </a:p>
        </p:txBody>
      </p:sp>
      <p:sp>
        <p:nvSpPr>
          <p:cNvPr id="286" name="Google Shape;286;p55"/>
          <p:cNvSpPr txBox="1"/>
          <p:nvPr>
            <p:ph idx="12" type="sldNum"/>
          </p:nvPr>
        </p:nvSpPr>
        <p:spPr>
          <a:xfrm>
            <a:off x="7340600" y="3923048"/>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287" name="Google Shape;287;p55"/>
          <p:cNvSpPr txBox="1"/>
          <p:nvPr/>
        </p:nvSpPr>
        <p:spPr>
          <a:xfrm>
            <a:off x="457200" y="47952"/>
            <a:ext cx="5232400" cy="9422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Objectifs de l’unité 2</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1"/>
          <p:cNvSpPr txBox="1"/>
          <p:nvPr>
            <p:ph type="title"/>
          </p:nvPr>
        </p:nvSpPr>
        <p:spPr>
          <a:xfrm>
            <a:off x="549667" y="60341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Rôle du secteur de la santé</a:t>
            </a:r>
            <a:endParaRPr/>
          </a:p>
        </p:txBody>
      </p:sp>
      <p:sp>
        <p:nvSpPr>
          <p:cNvPr id="624" name="Google Shape;624;p91"/>
          <p:cNvSpPr txBox="1"/>
          <p:nvPr>
            <p:ph idx="1" type="body"/>
          </p:nvPr>
        </p:nvSpPr>
        <p:spPr>
          <a:xfrm>
            <a:off x="893852" y="1746411"/>
            <a:ext cx="7325474" cy="3965575"/>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Lutter contre la violence sexuelle</a:t>
            </a:r>
            <a:endParaRPr sz="2800">
              <a:solidFill>
                <a:schemeClr val="dk2"/>
              </a:solidFill>
            </a:endParaRPr>
          </a:p>
          <a:p>
            <a:pPr indent="-228600" lvl="1" marL="685800" rtl="0" algn="l">
              <a:lnSpc>
                <a:spcPct val="8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Fournir des soins cliniques </a:t>
            </a:r>
            <a:endParaRPr>
              <a:solidFill>
                <a:schemeClr val="dk2"/>
              </a:solidFill>
            </a:endParaRPr>
          </a:p>
          <a:p>
            <a:pPr indent="-228600" lvl="1" marL="685800" rtl="0" algn="l">
              <a:lnSpc>
                <a:spcPct val="8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Proposer un soutien psychologique de première ligne</a:t>
            </a:r>
            <a:endParaRPr>
              <a:solidFill>
                <a:schemeClr val="dk2"/>
              </a:solidFill>
            </a:endParaRPr>
          </a:p>
          <a:p>
            <a:pPr indent="-228600" lvl="1" marL="685800" rtl="0" algn="l">
              <a:lnSpc>
                <a:spcPct val="8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Collecter des preuves médico-légales, si nécessaire</a:t>
            </a:r>
            <a:endParaRPr>
              <a:solidFill>
                <a:schemeClr val="dk2"/>
              </a:solidFill>
            </a:endParaRPr>
          </a:p>
          <a:p>
            <a:pPr indent="-228600" lvl="1" marL="685800" rtl="0" algn="l">
              <a:lnSpc>
                <a:spcPct val="80000"/>
              </a:lnSpc>
              <a:spcBef>
                <a:spcPts val="12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Orienter vers d’autres services de soutien</a:t>
            </a:r>
            <a:endParaRPr>
              <a:solidFill>
                <a:schemeClr val="dk2"/>
              </a:solidFill>
            </a:endParaRPr>
          </a:p>
          <a:p>
            <a:pPr indent="-228600" lvl="0" marL="228600" rtl="0" algn="l">
              <a:lnSpc>
                <a:spcPct val="80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Prévenir la violence sexuelle et la stigmatisation en collaboration avec d’autres secteurs</a:t>
            </a:r>
            <a:endParaRPr sz="2800">
              <a:solidFill>
                <a:schemeClr val="dk2"/>
              </a:solidFill>
            </a:endParaRPr>
          </a:p>
        </p:txBody>
      </p:sp>
      <p:sp>
        <p:nvSpPr>
          <p:cNvPr id="625" name="Google Shape;625;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descr="DIagram showing elements of a survivor centered approach in health, legal/judicial, psychological/social, and security/protection sectors. Actions include: Attain evidentiary requirements, connect survivor with protection, refer testimony in court, refer to psychosocial support, connect to legal/accompany to court, and accompany survivor to police. " id="631" name="Google Shape;631;p92"/>
          <p:cNvSpPr/>
          <p:nvPr/>
        </p:nvSpPr>
        <p:spPr>
          <a:xfrm>
            <a:off x="4287142" y="274387"/>
            <a:ext cx="4040188" cy="3384550"/>
          </a:xfrm>
          <a:prstGeom prst="diamond">
            <a:avLst/>
          </a:prstGeom>
          <a:solidFill>
            <a:schemeClr val="accent3"/>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2" name="Google Shape;632;p92"/>
          <p:cNvSpPr/>
          <p:nvPr/>
        </p:nvSpPr>
        <p:spPr>
          <a:xfrm>
            <a:off x="569183" y="189357"/>
            <a:ext cx="4040187" cy="3455987"/>
          </a:xfrm>
          <a:prstGeom prst="diamond">
            <a:avLst/>
          </a:prstGeom>
          <a:solidFill>
            <a:srgbClr val="E6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3" name="Google Shape;633;p92"/>
          <p:cNvSpPr txBox="1"/>
          <p:nvPr>
            <p:ph idx="4294967295" type="title"/>
          </p:nvPr>
        </p:nvSpPr>
        <p:spPr>
          <a:xfrm>
            <a:off x="321973" y="212103"/>
            <a:ext cx="8606874" cy="120553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i="0" lang="fr" sz="3600" cap="none" strike="noStrike">
                <a:solidFill>
                  <a:srgbClr val="44546A"/>
                </a:solidFill>
                <a:latin typeface="Calibri"/>
                <a:ea typeface="Calibri"/>
                <a:cs typeface="Calibri"/>
                <a:sym typeface="Calibri"/>
              </a:rPr>
              <a:t>Approche centrée sur les personnes survivantes</a:t>
            </a:r>
            <a:endParaRPr sz="3600"/>
          </a:p>
          <a:p>
            <a:pPr indent="0" lvl="0" marL="0" marR="0" rtl="0" algn="ctr">
              <a:lnSpc>
                <a:spcPct val="100000"/>
              </a:lnSpc>
              <a:spcBef>
                <a:spcPts val="0"/>
              </a:spcBef>
              <a:spcAft>
                <a:spcPts val="0"/>
              </a:spcAft>
              <a:buClr>
                <a:schemeClr val="dk2"/>
              </a:buClr>
              <a:buSzPts val="4400"/>
              <a:buFont typeface="Calibri"/>
              <a:buNone/>
            </a:pPr>
            <a:r>
              <a:t/>
            </a:r>
            <a:endParaRPr/>
          </a:p>
        </p:txBody>
      </p:sp>
      <p:sp>
        <p:nvSpPr>
          <p:cNvPr id="634" name="Google Shape;634;p92"/>
          <p:cNvSpPr/>
          <p:nvPr/>
        </p:nvSpPr>
        <p:spPr>
          <a:xfrm>
            <a:off x="752207" y="3251590"/>
            <a:ext cx="3800475" cy="3532188"/>
          </a:xfrm>
          <a:prstGeom prst="diamond">
            <a:avLst/>
          </a:prstGeom>
          <a:solidFill>
            <a:schemeClr val="accent3"/>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5" name="Google Shape;635;p92"/>
          <p:cNvSpPr/>
          <p:nvPr/>
        </p:nvSpPr>
        <p:spPr>
          <a:xfrm>
            <a:off x="4417757" y="3261519"/>
            <a:ext cx="3857625" cy="3532188"/>
          </a:xfrm>
          <a:prstGeom prst="diamond">
            <a:avLst/>
          </a:prstGeom>
          <a:solidFill>
            <a:srgbClr val="E6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descr="Box showing survivor with cycle arrows showing 4 key components: refer to health sector, provide evidentiary requirements to legal, refer to psychosocial, and collaborate to present coherent case. " id="636" name="Google Shape;636;p92"/>
          <p:cNvSpPr/>
          <p:nvPr/>
        </p:nvSpPr>
        <p:spPr>
          <a:xfrm>
            <a:off x="3492500" y="2513013"/>
            <a:ext cx="2055813" cy="1995487"/>
          </a:xfrm>
          <a:prstGeom prst="diamond">
            <a:avLst/>
          </a:prstGeom>
          <a:solidFill>
            <a:srgbClr val="323F4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7" name="Google Shape;637;p92"/>
          <p:cNvSpPr/>
          <p:nvPr/>
        </p:nvSpPr>
        <p:spPr>
          <a:xfrm>
            <a:off x="3563260" y="3249867"/>
            <a:ext cx="1846262" cy="543757"/>
          </a:xfrm>
          <a:prstGeom prst="rect">
            <a:avLst/>
          </a:prstGeom>
          <a:noFill/>
          <a:ln>
            <a:noFill/>
          </a:ln>
        </p:spPr>
        <p:txBody>
          <a:bodyPr anchorCtr="0" anchor="t" bIns="0" lIns="0" spcFirstLastPara="1" rIns="0" wrap="square" tIns="0">
            <a:noAutofit/>
          </a:bodyPr>
          <a:lstStyle/>
          <a:p>
            <a:pPr indent="0" lvl="0" marL="0" marR="0" rtl="0" algn="ctr">
              <a:lnSpc>
                <a:spcPct val="97272"/>
              </a:lnSpc>
              <a:spcBef>
                <a:spcPts val="0"/>
              </a:spcBef>
              <a:spcAft>
                <a:spcPts val="0"/>
              </a:spcAft>
              <a:buClr>
                <a:srgbClr val="FFFFFF"/>
              </a:buClr>
              <a:buSzPts val="1800"/>
              <a:buFont typeface="Calibri"/>
              <a:buNone/>
            </a:pPr>
            <a:r>
              <a:rPr b="1" i="0" lang="fr" sz="2200" u="none" cap="none" strike="noStrike">
                <a:solidFill>
                  <a:srgbClr val="FFFFFF"/>
                </a:solidFill>
                <a:latin typeface="Calibri"/>
                <a:ea typeface="Calibri"/>
                <a:cs typeface="Calibri"/>
                <a:sym typeface="Calibri"/>
              </a:rPr>
              <a:t>Personne survivante</a:t>
            </a:r>
            <a:endParaRPr b="0" i="0" sz="2200" u="none" cap="none" strike="noStrike">
              <a:solidFill>
                <a:srgbClr val="FFFFFF"/>
              </a:solidFill>
              <a:latin typeface="Calibri"/>
              <a:ea typeface="Calibri"/>
              <a:cs typeface="Calibri"/>
              <a:sym typeface="Calibri"/>
            </a:endParaRPr>
          </a:p>
        </p:txBody>
      </p:sp>
      <p:sp>
        <p:nvSpPr>
          <p:cNvPr id="638" name="Google Shape;638;p92"/>
          <p:cNvSpPr/>
          <p:nvPr/>
        </p:nvSpPr>
        <p:spPr>
          <a:xfrm>
            <a:off x="3975956" y="5084763"/>
            <a:ext cx="1514766" cy="850900"/>
          </a:xfrm>
          <a:prstGeom prst="rightArrow">
            <a:avLst>
              <a:gd fmla="val 50000" name="adj1"/>
              <a:gd fmla="val 5001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9" name="Google Shape;639;p92"/>
          <p:cNvSpPr/>
          <p:nvPr/>
        </p:nvSpPr>
        <p:spPr>
          <a:xfrm>
            <a:off x="3532045" y="4675188"/>
            <a:ext cx="1502232" cy="841375"/>
          </a:xfrm>
          <a:prstGeom prst="leftArrow">
            <a:avLst>
              <a:gd fmla="val 50000" name="adj1"/>
              <a:gd fmla="val 5003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0" name="Google Shape;640;p92"/>
          <p:cNvSpPr/>
          <p:nvPr/>
        </p:nvSpPr>
        <p:spPr>
          <a:xfrm>
            <a:off x="3558481" y="1219200"/>
            <a:ext cx="1445319" cy="841375"/>
          </a:xfrm>
          <a:prstGeom prst="leftArrow">
            <a:avLst>
              <a:gd fmla="val 50000" name="adj1"/>
              <a:gd fmla="val 5003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1" name="Google Shape;641;p92"/>
          <p:cNvSpPr/>
          <p:nvPr/>
        </p:nvSpPr>
        <p:spPr>
          <a:xfrm rot="-5400000">
            <a:off x="5774646" y="3284724"/>
            <a:ext cx="894743" cy="597354"/>
          </a:xfrm>
          <a:prstGeom prst="leftArrow">
            <a:avLst>
              <a:gd fmla="val 50000" name="adj1"/>
              <a:gd fmla="val 51159"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2" name="Google Shape;642;p92"/>
          <p:cNvSpPr/>
          <p:nvPr/>
        </p:nvSpPr>
        <p:spPr>
          <a:xfrm rot="5400000">
            <a:off x="6247796" y="3219589"/>
            <a:ext cx="894742" cy="592843"/>
          </a:xfrm>
          <a:prstGeom prst="leftArrow">
            <a:avLst>
              <a:gd fmla="val 50000" name="adj1"/>
              <a:gd fmla="val 4994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3" name="Google Shape;643;p92"/>
          <p:cNvSpPr/>
          <p:nvPr/>
        </p:nvSpPr>
        <p:spPr>
          <a:xfrm>
            <a:off x="2255243" y="1916113"/>
            <a:ext cx="1204956" cy="4129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Santé</a:t>
            </a:r>
            <a:endParaRPr b="0" i="0" sz="2200" u="none" cap="none" strike="noStrike">
              <a:solidFill>
                <a:srgbClr val="000000"/>
              </a:solidFill>
              <a:latin typeface="Calibri"/>
              <a:ea typeface="Calibri"/>
              <a:cs typeface="Calibri"/>
              <a:sym typeface="Calibri"/>
            </a:endParaRPr>
          </a:p>
        </p:txBody>
      </p:sp>
      <p:sp>
        <p:nvSpPr>
          <p:cNvPr id="644" name="Google Shape;644;p92"/>
          <p:cNvSpPr/>
          <p:nvPr/>
        </p:nvSpPr>
        <p:spPr>
          <a:xfrm>
            <a:off x="5613400" y="1733550"/>
            <a:ext cx="1927831" cy="6159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Sécurité</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Protection</a:t>
            </a:r>
            <a:endParaRPr b="0" i="0" sz="2200" u="none" cap="none" strike="noStrike">
              <a:solidFill>
                <a:srgbClr val="000000"/>
              </a:solidFill>
              <a:latin typeface="Calibri"/>
              <a:ea typeface="Calibri"/>
              <a:cs typeface="Calibri"/>
              <a:sym typeface="Calibri"/>
            </a:endParaRPr>
          </a:p>
        </p:txBody>
      </p:sp>
      <p:sp>
        <p:nvSpPr>
          <p:cNvPr id="645" name="Google Shape;645;p92"/>
          <p:cNvSpPr/>
          <p:nvPr/>
        </p:nvSpPr>
        <p:spPr>
          <a:xfrm>
            <a:off x="1818786" y="4910377"/>
            <a:ext cx="1672780" cy="6693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Juridique/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Judiciaire</a:t>
            </a:r>
            <a:endParaRPr b="0" i="0" sz="2200" u="none" cap="none" strike="noStrike">
              <a:solidFill>
                <a:srgbClr val="000000"/>
              </a:solidFill>
              <a:latin typeface="Calibri"/>
              <a:ea typeface="Calibri"/>
              <a:cs typeface="Calibri"/>
              <a:sym typeface="Calibri"/>
            </a:endParaRPr>
          </a:p>
        </p:txBody>
      </p:sp>
      <p:sp>
        <p:nvSpPr>
          <p:cNvPr id="646" name="Google Shape;646;p92"/>
          <p:cNvSpPr/>
          <p:nvPr/>
        </p:nvSpPr>
        <p:spPr>
          <a:xfrm rot="-2608360">
            <a:off x="4143375" y="3811588"/>
            <a:ext cx="1755775" cy="609600"/>
          </a:xfrm>
          <a:prstGeom prst="rightArrow">
            <a:avLst>
              <a:gd fmla="val 50000" name="adj1"/>
              <a:gd fmla="val 50044"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7" name="Google Shape;647;p92"/>
          <p:cNvSpPr/>
          <p:nvPr/>
        </p:nvSpPr>
        <p:spPr>
          <a:xfrm rot="2677872">
            <a:off x="3003550" y="3863975"/>
            <a:ext cx="1905000" cy="620713"/>
          </a:xfrm>
          <a:prstGeom prst="rightArrow">
            <a:avLst>
              <a:gd fmla="val 50000" name="adj1"/>
              <a:gd fmla="val 49972"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8" name="Google Shape;648;p92"/>
          <p:cNvSpPr/>
          <p:nvPr/>
        </p:nvSpPr>
        <p:spPr>
          <a:xfrm rot="8137479">
            <a:off x="2968625" y="2625725"/>
            <a:ext cx="1944688" cy="652463"/>
          </a:xfrm>
          <a:prstGeom prst="rightArrow">
            <a:avLst>
              <a:gd fmla="val 50000" name="adj1"/>
              <a:gd fmla="val 50007"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49" name="Google Shape;649;p92"/>
          <p:cNvSpPr/>
          <p:nvPr/>
        </p:nvSpPr>
        <p:spPr>
          <a:xfrm rot="-8008784">
            <a:off x="4321969" y="2559844"/>
            <a:ext cx="1570037" cy="657225"/>
          </a:xfrm>
          <a:prstGeom prst="rightArrow">
            <a:avLst>
              <a:gd fmla="val 50000" name="adj1"/>
              <a:gd fmla="val 49912"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0" name="Google Shape;650;p92"/>
          <p:cNvSpPr txBox="1"/>
          <p:nvPr/>
        </p:nvSpPr>
        <p:spPr>
          <a:xfrm rot="2782506">
            <a:off x="4608038" y="2880920"/>
            <a:ext cx="1281239" cy="333984"/>
          </a:xfrm>
          <a:prstGeom prst="rect">
            <a:avLst/>
          </a:prstGeom>
          <a:noFill/>
          <a:ln>
            <a:noFill/>
          </a:ln>
        </p:spPr>
        <p:txBody>
          <a:bodyPr anchorCtr="0" anchor="t" bIns="45700" lIns="91425" spcFirstLastPara="1" rIns="91425" wrap="square" tIns="45700">
            <a:noAutofit/>
          </a:bodyPr>
          <a:lstStyle/>
          <a:p>
            <a:pPr indent="0" lvl="0" marL="0" marR="0" rtl="0" algn="l">
              <a:lnSpc>
                <a:spcPct val="108888"/>
              </a:lnSpc>
              <a:spcBef>
                <a:spcPts val="0"/>
              </a:spcBef>
              <a:spcAft>
                <a:spcPts val="0"/>
              </a:spcAft>
              <a:buClr>
                <a:srgbClr val="000000"/>
              </a:buClr>
              <a:buSzPts val="1300"/>
              <a:buFont typeface="Calibri"/>
              <a:buNone/>
            </a:pPr>
            <a:r>
              <a:rPr b="1" i="0" lang="fr" sz="900" u="none" cap="none" strike="noStrike">
                <a:solidFill>
                  <a:srgbClr val="000000"/>
                </a:solidFill>
                <a:latin typeface="Calibri"/>
                <a:ea typeface="Calibri"/>
                <a:cs typeface="Calibri"/>
                <a:sym typeface="Calibri"/>
              </a:rPr>
              <a:t>Orienter vers le secteur sanitaire</a:t>
            </a:r>
            <a:endParaRPr b="0" i="0" sz="900" u="none" cap="none" strike="noStrike">
              <a:solidFill>
                <a:srgbClr val="000000"/>
              </a:solidFill>
              <a:latin typeface="Arial"/>
              <a:ea typeface="Arial"/>
              <a:cs typeface="Arial"/>
              <a:sym typeface="Arial"/>
            </a:endParaRPr>
          </a:p>
        </p:txBody>
      </p:sp>
      <p:sp>
        <p:nvSpPr>
          <p:cNvPr id="651" name="Google Shape;651;p92"/>
          <p:cNvSpPr txBox="1"/>
          <p:nvPr/>
        </p:nvSpPr>
        <p:spPr>
          <a:xfrm>
            <a:off x="1592913" y="4105019"/>
            <a:ext cx="1672780" cy="552246"/>
          </a:xfrm>
          <a:prstGeom prst="rect">
            <a:avLst/>
          </a:prstGeom>
          <a:solidFill>
            <a:srgbClr val="F2F2F2"/>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000000"/>
              </a:buClr>
              <a:buSzPts val="1100"/>
              <a:buFont typeface="Calibri"/>
              <a:buNone/>
            </a:pPr>
            <a:r>
              <a:rPr b="1" i="0" lang="fr" sz="1200" u="none" cap="none" strike="noStrike">
                <a:solidFill>
                  <a:srgbClr val="000000"/>
                </a:solidFill>
                <a:latin typeface="Calibri"/>
                <a:ea typeface="Calibri"/>
                <a:cs typeface="Calibri"/>
                <a:sym typeface="Calibri"/>
              </a:rPr>
              <a:t>Se référer au témoignage auprès </a:t>
            </a:r>
            <a:br>
              <a:rPr b="1" i="0" lang="fr" sz="1200" u="none" cap="none" strike="noStrike">
                <a:solidFill>
                  <a:srgbClr val="000000"/>
                </a:solidFill>
                <a:latin typeface="Calibri"/>
                <a:ea typeface="Calibri"/>
                <a:cs typeface="Calibri"/>
                <a:sym typeface="Calibri"/>
              </a:rPr>
            </a:br>
            <a:r>
              <a:rPr b="1" i="0" lang="fr" sz="1200" u="none" cap="none" strike="noStrike">
                <a:solidFill>
                  <a:srgbClr val="000000"/>
                </a:solidFill>
                <a:latin typeface="Calibri"/>
                <a:ea typeface="Calibri"/>
                <a:cs typeface="Calibri"/>
                <a:sym typeface="Calibri"/>
              </a:rPr>
              <a:t>du tribunal</a:t>
            </a:r>
            <a:endParaRPr b="0" i="0" sz="1200" u="none" cap="none" strike="noStrike">
              <a:solidFill>
                <a:srgbClr val="000000"/>
              </a:solidFill>
              <a:latin typeface="Arial"/>
              <a:ea typeface="Arial"/>
              <a:cs typeface="Arial"/>
              <a:sym typeface="Arial"/>
            </a:endParaRPr>
          </a:p>
        </p:txBody>
      </p:sp>
      <p:sp>
        <p:nvSpPr>
          <p:cNvPr id="652" name="Google Shape;652;p92"/>
          <p:cNvSpPr/>
          <p:nvPr/>
        </p:nvSpPr>
        <p:spPr>
          <a:xfrm>
            <a:off x="5396055" y="4869637"/>
            <a:ext cx="1797050" cy="6159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Psychologique</a:t>
            </a:r>
            <a:endParaRPr b="1"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Calibri"/>
              <a:buNone/>
            </a:pPr>
            <a:r>
              <a:rPr b="1" i="0" lang="fr" sz="2200" u="none" cap="none" strike="noStrike">
                <a:solidFill>
                  <a:srgbClr val="000000"/>
                </a:solidFill>
                <a:latin typeface="Calibri"/>
                <a:ea typeface="Calibri"/>
                <a:cs typeface="Calibri"/>
                <a:sym typeface="Calibri"/>
              </a:rPr>
              <a:t>Social</a:t>
            </a:r>
            <a:endParaRPr b="0" i="0" sz="2200" u="none" cap="none" strike="noStrike">
              <a:solidFill>
                <a:srgbClr val="000000"/>
              </a:solidFill>
              <a:latin typeface="Calibri"/>
              <a:ea typeface="Calibri"/>
              <a:cs typeface="Calibri"/>
              <a:sym typeface="Calibri"/>
            </a:endParaRPr>
          </a:p>
        </p:txBody>
      </p:sp>
      <p:sp>
        <p:nvSpPr>
          <p:cNvPr id="653" name="Google Shape;653;p92"/>
          <p:cNvSpPr txBox="1"/>
          <p:nvPr/>
        </p:nvSpPr>
        <p:spPr>
          <a:xfrm>
            <a:off x="1318936" y="2629114"/>
            <a:ext cx="1607747" cy="600075"/>
          </a:xfrm>
          <a:prstGeom prst="rect">
            <a:avLst/>
          </a:prstGeom>
          <a:solidFill>
            <a:srgbClr val="F2F2F2"/>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000000"/>
              </a:buClr>
              <a:buSzPts val="1100"/>
              <a:buFont typeface="Calibri"/>
              <a:buNone/>
            </a:pPr>
            <a:r>
              <a:rPr b="1" i="0" lang="fr" sz="1200" u="none" cap="none" strike="noStrike">
                <a:solidFill>
                  <a:srgbClr val="000000"/>
                </a:solidFill>
                <a:latin typeface="Calibri"/>
                <a:ea typeface="Calibri"/>
                <a:cs typeface="Calibri"/>
                <a:sym typeface="Calibri"/>
              </a:rPr>
              <a:t>Répondre aux exigences relatives aux preuves</a:t>
            </a:r>
            <a:endParaRPr b="0" i="0" sz="1200" u="none" cap="none" strike="noStrike">
              <a:solidFill>
                <a:srgbClr val="000000"/>
              </a:solidFill>
              <a:latin typeface="Arial"/>
              <a:ea typeface="Arial"/>
              <a:cs typeface="Arial"/>
              <a:sym typeface="Arial"/>
            </a:endParaRPr>
          </a:p>
        </p:txBody>
      </p:sp>
      <p:sp>
        <p:nvSpPr>
          <p:cNvPr id="654" name="Google Shape;654;p92"/>
          <p:cNvSpPr txBox="1"/>
          <p:nvPr/>
        </p:nvSpPr>
        <p:spPr>
          <a:xfrm>
            <a:off x="3886965" y="1438097"/>
            <a:ext cx="1156303" cy="396623"/>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000000"/>
              </a:buClr>
              <a:buSzPts val="1100"/>
              <a:buFont typeface="Calibri"/>
              <a:buNone/>
            </a:pPr>
            <a:r>
              <a:rPr b="1" i="0" lang="fr" sz="900" u="none" cap="none" strike="noStrike">
                <a:solidFill>
                  <a:srgbClr val="DFDFDE"/>
                </a:solidFill>
                <a:latin typeface="Calibri"/>
                <a:ea typeface="Calibri"/>
                <a:cs typeface="Calibri"/>
                <a:sym typeface="Calibri"/>
              </a:rPr>
              <a:t>Répondre aux exigences relatives aux preuves</a:t>
            </a:r>
            <a:endParaRPr b="0" i="0" sz="900" u="none" cap="none" strike="noStrike">
              <a:solidFill>
                <a:schemeClr val="accent6"/>
              </a:solidFill>
              <a:latin typeface="Arial"/>
              <a:ea typeface="Arial"/>
              <a:cs typeface="Arial"/>
              <a:sym typeface="Arial"/>
            </a:endParaRPr>
          </a:p>
        </p:txBody>
      </p:sp>
      <p:sp>
        <p:nvSpPr>
          <p:cNvPr id="655" name="Google Shape;655;p92"/>
          <p:cNvSpPr txBox="1"/>
          <p:nvPr/>
        </p:nvSpPr>
        <p:spPr>
          <a:xfrm rot="2646989">
            <a:off x="3490571" y="3968958"/>
            <a:ext cx="912584" cy="261937"/>
          </a:xfrm>
          <a:prstGeom prst="rect">
            <a:avLst/>
          </a:prstGeom>
          <a:noFill/>
          <a:ln>
            <a:noFill/>
          </a:ln>
        </p:spPr>
        <p:txBody>
          <a:bodyPr anchorCtr="0" anchor="t" bIns="45700" lIns="91425" spcFirstLastPara="1" rIns="91425" wrap="square" tIns="45700">
            <a:noAutofit/>
          </a:bodyPr>
          <a:lstStyle/>
          <a:p>
            <a:pPr indent="0" lvl="0" marL="0" marR="0" rtl="0" algn="l">
              <a:lnSpc>
                <a:spcPct val="108888"/>
              </a:lnSpc>
              <a:spcBef>
                <a:spcPts val="0"/>
              </a:spcBef>
              <a:spcAft>
                <a:spcPts val="0"/>
              </a:spcAft>
              <a:buClr>
                <a:srgbClr val="000000"/>
              </a:buClr>
              <a:buSzPts val="1100"/>
              <a:buFont typeface="Calibri"/>
              <a:buNone/>
            </a:pPr>
            <a:r>
              <a:rPr b="1" i="0" lang="fr" sz="900" u="none" cap="none" strike="noStrike">
                <a:solidFill>
                  <a:srgbClr val="000000"/>
                </a:solidFill>
                <a:latin typeface="Calibri"/>
                <a:ea typeface="Calibri"/>
                <a:cs typeface="Calibri"/>
                <a:sym typeface="Calibri"/>
              </a:rPr>
              <a:t>Orienter vers le psychosocial</a:t>
            </a:r>
            <a:endParaRPr b="0" i="0" sz="900" u="none" cap="none" strike="noStrike">
              <a:solidFill>
                <a:srgbClr val="000000"/>
              </a:solidFill>
              <a:latin typeface="Arial"/>
              <a:ea typeface="Arial"/>
              <a:cs typeface="Arial"/>
              <a:sym typeface="Arial"/>
            </a:endParaRPr>
          </a:p>
        </p:txBody>
      </p:sp>
      <p:sp>
        <p:nvSpPr>
          <p:cNvPr id="656" name="Google Shape;656;p92"/>
          <p:cNvSpPr txBox="1"/>
          <p:nvPr/>
        </p:nvSpPr>
        <p:spPr>
          <a:xfrm rot="-2683474">
            <a:off x="3005725" y="2778870"/>
            <a:ext cx="1885407" cy="350812"/>
          </a:xfrm>
          <a:prstGeom prst="rect">
            <a:avLst/>
          </a:prstGeom>
          <a:noFill/>
          <a:ln>
            <a:noFill/>
          </a:ln>
        </p:spPr>
        <p:txBody>
          <a:bodyPr anchorCtr="0" anchor="t" bIns="45700" lIns="91425" spcFirstLastPara="1" rIns="91425" wrap="square" tIns="45700">
            <a:noAutofit/>
          </a:bodyPr>
          <a:lstStyle/>
          <a:p>
            <a:pPr indent="0" lvl="0" marL="0" marR="0" rtl="0" algn="l">
              <a:lnSpc>
                <a:spcPct val="108888"/>
              </a:lnSpc>
              <a:spcBef>
                <a:spcPts val="0"/>
              </a:spcBef>
              <a:spcAft>
                <a:spcPts val="0"/>
              </a:spcAft>
              <a:buClr>
                <a:srgbClr val="000000"/>
              </a:buClr>
              <a:buSzPts val="1100"/>
              <a:buFont typeface="Calibri"/>
              <a:buNone/>
            </a:pPr>
            <a:r>
              <a:rPr b="1" i="0" lang="fr" sz="900" u="none" cap="none" strike="noStrike">
                <a:solidFill>
                  <a:srgbClr val="000000"/>
                </a:solidFill>
                <a:latin typeface="Calibri"/>
                <a:ea typeface="Calibri"/>
                <a:cs typeface="Calibri"/>
                <a:sym typeface="Calibri"/>
              </a:rPr>
              <a:t>Transmettre les exigences relatives aux preuves au juridique </a:t>
            </a:r>
            <a:endParaRPr b="0" i="0" sz="900" u="none" cap="none" strike="noStrike">
              <a:solidFill>
                <a:srgbClr val="000000"/>
              </a:solidFill>
              <a:latin typeface="Arial"/>
              <a:ea typeface="Arial"/>
              <a:cs typeface="Arial"/>
              <a:sym typeface="Arial"/>
            </a:endParaRPr>
          </a:p>
        </p:txBody>
      </p:sp>
      <p:sp>
        <p:nvSpPr>
          <p:cNvPr id="657" name="Google Shape;657;p92"/>
          <p:cNvSpPr txBox="1"/>
          <p:nvPr/>
        </p:nvSpPr>
        <p:spPr>
          <a:xfrm rot="-2615216">
            <a:off x="4403938" y="3803997"/>
            <a:ext cx="1474223" cy="330904"/>
          </a:xfrm>
          <a:prstGeom prst="rect">
            <a:avLst/>
          </a:prstGeom>
          <a:noFill/>
          <a:ln>
            <a:noFill/>
          </a:ln>
        </p:spPr>
        <p:txBody>
          <a:bodyPr anchorCtr="0" anchor="t" bIns="45700" lIns="91425" spcFirstLastPara="1" rIns="91425" wrap="square" tIns="45700">
            <a:noAutofit/>
          </a:bodyPr>
          <a:lstStyle/>
          <a:p>
            <a:pPr indent="0" lvl="0" marL="0" marR="0" rtl="0" algn="l">
              <a:lnSpc>
                <a:spcPct val="108888"/>
              </a:lnSpc>
              <a:spcBef>
                <a:spcPts val="0"/>
              </a:spcBef>
              <a:spcAft>
                <a:spcPts val="0"/>
              </a:spcAft>
              <a:buClr>
                <a:srgbClr val="000000"/>
              </a:buClr>
              <a:buSzPts val="1100"/>
              <a:buFont typeface="Calibri"/>
              <a:buNone/>
            </a:pPr>
            <a:r>
              <a:rPr b="1" i="0" lang="fr" sz="900" u="none" cap="none" strike="noStrike">
                <a:solidFill>
                  <a:srgbClr val="000000"/>
                </a:solidFill>
                <a:latin typeface="Calibri"/>
                <a:ea typeface="Calibri"/>
                <a:cs typeface="Calibri"/>
                <a:sym typeface="Calibri"/>
              </a:rPr>
              <a:t>Collaborer pour </a:t>
            </a:r>
            <a:br>
              <a:rPr b="1" i="0" lang="fr" sz="900" u="none" cap="none" strike="noStrike">
                <a:solidFill>
                  <a:srgbClr val="000000"/>
                </a:solidFill>
                <a:latin typeface="Calibri"/>
                <a:ea typeface="Calibri"/>
                <a:cs typeface="Calibri"/>
                <a:sym typeface="Calibri"/>
              </a:rPr>
            </a:br>
            <a:r>
              <a:rPr b="1" i="0" lang="fr" sz="900" u="none" cap="none" strike="noStrike">
                <a:solidFill>
                  <a:srgbClr val="000000"/>
                </a:solidFill>
                <a:latin typeface="Calibri"/>
                <a:ea typeface="Calibri"/>
                <a:cs typeface="Calibri"/>
                <a:sym typeface="Calibri"/>
              </a:rPr>
              <a:t>présenter un cas cohérent</a:t>
            </a:r>
            <a:endParaRPr b="0" i="0" sz="900" u="none" cap="none" strike="noStrike">
              <a:solidFill>
                <a:srgbClr val="000000"/>
              </a:solidFill>
              <a:latin typeface="Arial"/>
              <a:ea typeface="Arial"/>
              <a:cs typeface="Arial"/>
              <a:sym typeface="Arial"/>
            </a:endParaRPr>
          </a:p>
        </p:txBody>
      </p:sp>
      <p:sp>
        <p:nvSpPr>
          <p:cNvPr id="658" name="Google Shape;658;p92"/>
          <p:cNvSpPr/>
          <p:nvPr/>
        </p:nvSpPr>
        <p:spPr>
          <a:xfrm>
            <a:off x="4114800" y="1643063"/>
            <a:ext cx="1249363" cy="849312"/>
          </a:xfrm>
          <a:prstGeom prst="rightArrow">
            <a:avLst>
              <a:gd fmla="val 50000" name="adj1"/>
              <a:gd fmla="val 5010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9" name="Google Shape;659;p92"/>
          <p:cNvSpPr txBox="1"/>
          <p:nvPr/>
        </p:nvSpPr>
        <p:spPr>
          <a:xfrm>
            <a:off x="4081250" y="1863775"/>
            <a:ext cx="1320801" cy="392966"/>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000000"/>
              </a:buClr>
              <a:buSzPts val="1100"/>
              <a:buFont typeface="Calibri"/>
              <a:buNone/>
            </a:pPr>
            <a:r>
              <a:rPr b="1" i="0" lang="fr" sz="900" u="none" cap="none" strike="noStrike">
                <a:solidFill>
                  <a:srgbClr val="DFDFDE"/>
                </a:solidFill>
                <a:latin typeface="Calibri"/>
                <a:ea typeface="Calibri"/>
                <a:cs typeface="Calibri"/>
                <a:sym typeface="Calibri"/>
              </a:rPr>
              <a:t>Mettre les personnes survivantes en relation avec la protection</a:t>
            </a:r>
            <a:endParaRPr b="0" i="0" sz="900" u="none" cap="none" strike="noStrike">
              <a:solidFill>
                <a:schemeClr val="accent6"/>
              </a:solidFill>
              <a:latin typeface="Arial"/>
              <a:ea typeface="Arial"/>
              <a:cs typeface="Arial"/>
              <a:sym typeface="Arial"/>
            </a:endParaRPr>
          </a:p>
        </p:txBody>
      </p:sp>
      <p:sp>
        <p:nvSpPr>
          <p:cNvPr id="660" name="Google Shape;660;p92"/>
          <p:cNvSpPr txBox="1"/>
          <p:nvPr/>
        </p:nvSpPr>
        <p:spPr>
          <a:xfrm>
            <a:off x="3693672" y="4891735"/>
            <a:ext cx="1401542" cy="381222"/>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000000"/>
              </a:buClr>
              <a:buSzPts val="1100"/>
              <a:buFont typeface="Calibri"/>
              <a:buNone/>
            </a:pPr>
            <a:r>
              <a:rPr b="1" i="0" lang="fr" sz="900" u="none" cap="none" strike="noStrike">
                <a:solidFill>
                  <a:srgbClr val="DFDFDE"/>
                </a:solidFill>
                <a:latin typeface="Calibri"/>
                <a:ea typeface="Calibri"/>
                <a:cs typeface="Calibri"/>
                <a:sym typeface="Calibri"/>
              </a:rPr>
              <a:t>Mettre en relation avec les services juridiques/</a:t>
            </a:r>
            <a:br>
              <a:rPr b="1" i="0" lang="fr" sz="900" u="none" cap="none" strike="noStrike">
                <a:solidFill>
                  <a:srgbClr val="DFDFDE"/>
                </a:solidFill>
                <a:latin typeface="Calibri"/>
                <a:ea typeface="Calibri"/>
                <a:cs typeface="Calibri"/>
                <a:sym typeface="Calibri"/>
              </a:rPr>
            </a:br>
            <a:r>
              <a:rPr b="1" i="0" lang="fr" sz="900" u="none" cap="none" strike="noStrike">
                <a:solidFill>
                  <a:srgbClr val="DFDFDE"/>
                </a:solidFill>
                <a:latin typeface="Calibri"/>
                <a:ea typeface="Calibri"/>
                <a:cs typeface="Calibri"/>
                <a:sym typeface="Calibri"/>
              </a:rPr>
              <a:t>Accompagner au tribunal</a:t>
            </a:r>
            <a:endParaRPr b="0" i="0" sz="900" u="none" cap="none" strike="noStrike">
              <a:solidFill>
                <a:schemeClr val="accent6"/>
              </a:solidFill>
              <a:latin typeface="Arial"/>
              <a:ea typeface="Arial"/>
              <a:cs typeface="Arial"/>
              <a:sym typeface="Arial"/>
            </a:endParaRPr>
          </a:p>
        </p:txBody>
      </p:sp>
      <p:sp>
        <p:nvSpPr>
          <p:cNvPr id="661" name="Google Shape;661;p92"/>
          <p:cNvSpPr txBox="1"/>
          <p:nvPr/>
        </p:nvSpPr>
        <p:spPr>
          <a:xfrm>
            <a:off x="4006339" y="5347114"/>
            <a:ext cx="1287392" cy="351992"/>
          </a:xfrm>
          <a:prstGeom prst="rect">
            <a:avLst/>
          </a:prstGeom>
          <a:noFill/>
          <a:ln>
            <a:noFill/>
          </a:ln>
        </p:spPr>
        <p:txBody>
          <a:bodyPr anchorCtr="0" anchor="t" bIns="45700" lIns="91425" spcFirstLastPara="1" rIns="91425" wrap="square" tIns="45700">
            <a:noAutofit/>
          </a:bodyPr>
          <a:lstStyle/>
          <a:p>
            <a:pPr indent="0" lvl="0" marL="0" marR="0" rtl="0" algn="l">
              <a:lnSpc>
                <a:spcPct val="97777"/>
              </a:lnSpc>
              <a:spcBef>
                <a:spcPts val="0"/>
              </a:spcBef>
              <a:spcAft>
                <a:spcPts val="0"/>
              </a:spcAft>
              <a:buClr>
                <a:srgbClr val="000000"/>
              </a:buClr>
              <a:buSzPts val="1100"/>
              <a:buFont typeface="Calibri"/>
              <a:buNone/>
            </a:pPr>
            <a:r>
              <a:rPr b="1" i="0" lang="fr" sz="900" u="none" cap="none" strike="noStrike">
                <a:solidFill>
                  <a:srgbClr val="DFDFDE"/>
                </a:solidFill>
                <a:latin typeface="Calibri"/>
                <a:ea typeface="Calibri"/>
                <a:cs typeface="Calibri"/>
                <a:sym typeface="Calibri"/>
              </a:rPr>
              <a:t>Orienter vers le soutien psychosocial</a:t>
            </a:r>
            <a:endParaRPr b="0" i="0" sz="900" u="none" cap="none" strike="noStrike">
              <a:solidFill>
                <a:schemeClr val="accent6"/>
              </a:solidFill>
              <a:latin typeface="Arial"/>
              <a:ea typeface="Arial"/>
              <a:cs typeface="Arial"/>
              <a:sym typeface="Arial"/>
            </a:endParaRPr>
          </a:p>
        </p:txBody>
      </p:sp>
      <p:sp>
        <p:nvSpPr>
          <p:cNvPr id="662" name="Google Shape;662;p92"/>
          <p:cNvSpPr txBox="1"/>
          <p:nvPr/>
        </p:nvSpPr>
        <p:spPr>
          <a:xfrm>
            <a:off x="5933484" y="2504288"/>
            <a:ext cx="1607747" cy="600075"/>
          </a:xfrm>
          <a:prstGeom prst="rect">
            <a:avLst/>
          </a:prstGeom>
          <a:solidFill>
            <a:srgbClr val="F2F2F2"/>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000000"/>
              </a:buClr>
              <a:buSzPts val="1100"/>
              <a:buFont typeface="Calibri"/>
              <a:buNone/>
            </a:pPr>
            <a:r>
              <a:rPr b="1" i="0" lang="fr" sz="1200" u="none" cap="none" strike="noStrike">
                <a:solidFill>
                  <a:srgbClr val="000000"/>
                </a:solidFill>
                <a:latin typeface="Calibri"/>
                <a:ea typeface="Calibri"/>
                <a:cs typeface="Calibri"/>
                <a:sym typeface="Calibri"/>
              </a:rPr>
              <a:t>Accompagner une personne survivante à la police</a:t>
            </a:r>
            <a:endParaRPr b="0" i="0" sz="1200" u="none" cap="none" strike="noStrike">
              <a:solidFill>
                <a:srgbClr val="000000"/>
              </a:solidFill>
              <a:latin typeface="Arial"/>
              <a:ea typeface="Arial"/>
              <a:cs typeface="Arial"/>
              <a:sym typeface="Arial"/>
            </a:endParaRPr>
          </a:p>
        </p:txBody>
      </p:sp>
      <p:sp>
        <p:nvSpPr>
          <p:cNvPr id="663" name="Google Shape;663;p92"/>
          <p:cNvSpPr txBox="1"/>
          <p:nvPr/>
        </p:nvSpPr>
        <p:spPr>
          <a:xfrm>
            <a:off x="5939285" y="4000212"/>
            <a:ext cx="1607747" cy="707231"/>
          </a:xfrm>
          <a:prstGeom prst="rect">
            <a:avLst/>
          </a:prstGeom>
          <a:solidFill>
            <a:srgbClr val="F2F2F2"/>
          </a:solid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8333"/>
              </a:lnSpc>
              <a:spcBef>
                <a:spcPts val="0"/>
              </a:spcBef>
              <a:spcAft>
                <a:spcPts val="0"/>
              </a:spcAft>
              <a:buClr>
                <a:srgbClr val="000000"/>
              </a:buClr>
              <a:buSzPts val="1100"/>
              <a:buFont typeface="Calibri"/>
              <a:buNone/>
            </a:pPr>
            <a:r>
              <a:rPr b="1" i="0" lang="fr" sz="1200" u="none" cap="none" strike="noStrike">
                <a:solidFill>
                  <a:srgbClr val="000000"/>
                </a:solidFill>
                <a:latin typeface="Calibri"/>
                <a:ea typeface="Calibri"/>
                <a:cs typeface="Calibri"/>
                <a:sym typeface="Calibri"/>
              </a:rPr>
              <a:t>Orienter vers le soutien psychosocial</a:t>
            </a:r>
            <a:endParaRPr b="0" i="0" sz="1200" u="none" cap="none" strike="noStrike">
              <a:solidFill>
                <a:srgbClr val="000000"/>
              </a:solidFill>
              <a:latin typeface="Arial"/>
              <a:ea typeface="Arial"/>
              <a:cs typeface="Arial"/>
              <a:sym typeface="Arial"/>
            </a:endParaRPr>
          </a:p>
        </p:txBody>
      </p:sp>
      <p:sp>
        <p:nvSpPr>
          <p:cNvPr id="664" name="Google Shape;664;p92"/>
          <p:cNvSpPr/>
          <p:nvPr/>
        </p:nvSpPr>
        <p:spPr>
          <a:xfrm rot="-5400000">
            <a:off x="1714965" y="3385519"/>
            <a:ext cx="894743" cy="597354"/>
          </a:xfrm>
          <a:prstGeom prst="leftArrow">
            <a:avLst>
              <a:gd fmla="val 50000" name="adj1"/>
              <a:gd fmla="val 51159"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5" name="Google Shape;665;p92"/>
          <p:cNvSpPr/>
          <p:nvPr/>
        </p:nvSpPr>
        <p:spPr>
          <a:xfrm rot="5400000">
            <a:off x="2257753" y="3345959"/>
            <a:ext cx="894742" cy="592843"/>
          </a:xfrm>
          <a:prstGeom prst="leftArrow">
            <a:avLst>
              <a:gd fmla="val 50000" name="adj1"/>
              <a:gd fmla="val 4994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6" name="Google Shape;666;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667" name="Google Shape;667;p92"/>
          <p:cNvSpPr txBox="1"/>
          <p:nvPr/>
        </p:nvSpPr>
        <p:spPr>
          <a:xfrm>
            <a:off x="1943894" y="6341200"/>
            <a:ext cx="5726906" cy="2873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Calibri"/>
              <a:buNone/>
            </a:pPr>
            <a:r>
              <a:rPr b="1" i="0" lang="fr" sz="1000" u="none" cap="none" strike="noStrike">
                <a:solidFill>
                  <a:schemeClr val="dk2"/>
                </a:solidFill>
                <a:latin typeface="Calibri"/>
                <a:ea typeface="Calibri"/>
                <a:cs typeface="Calibri"/>
                <a:sym typeface="Calibri"/>
              </a:rPr>
              <a:t>Tiré de </a:t>
            </a:r>
            <a:r>
              <a:rPr b="1" i="1" lang="fr" sz="1000" u="none" cap="none" strike="noStrike">
                <a:solidFill>
                  <a:schemeClr val="dk2"/>
                </a:solidFill>
                <a:latin typeface="Calibri"/>
                <a:ea typeface="Calibri"/>
                <a:cs typeface="Calibri"/>
                <a:sym typeface="Calibri"/>
              </a:rPr>
              <a:t>: Protocole international pour l’établissement des faits et des responsabilités en cas de violences sexuelles commises en période de conflit</a:t>
            </a:r>
            <a:endParaRPr b="1" i="1" sz="1000" u="none" cap="none" strike="noStrike">
              <a:solidFill>
                <a:schemeClr val="dk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3"/>
          <p:cNvSpPr/>
          <p:nvPr/>
        </p:nvSpPr>
        <p:spPr>
          <a:xfrm>
            <a:off x="6441530" y="2469049"/>
            <a:ext cx="2594189" cy="780175"/>
          </a:xfrm>
          <a:prstGeom prst="cloudCallout">
            <a:avLst>
              <a:gd fmla="val -101205" name="adj1"/>
              <a:gd fmla="val -13664" name="adj2"/>
            </a:avLst>
          </a:prstGeom>
          <a:solidFill>
            <a:schemeClr val="accent4"/>
          </a:solidFill>
          <a:ln cap="flat" cmpd="sng" w="9525">
            <a:solidFill>
              <a:schemeClr val="dk1"/>
            </a:solidFill>
            <a:prstDash val="solid"/>
            <a:round/>
            <a:headEnd len="sm" w="sm" type="none"/>
            <a:tailEnd len="sm" w="sm" type="none"/>
          </a:ln>
        </p:spPr>
        <p:txBody>
          <a:bodyPr anchorCtr="0" anchor="t" bIns="45700" lIns="0" spcFirstLastPara="1" rIns="91425" wrap="square" tIns="45700">
            <a:noAutofit/>
          </a:bodyPr>
          <a:lstStyle/>
          <a:p>
            <a:pPr indent="0" lvl="0" marL="0" marR="0" rtl="0" algn="ctr">
              <a:lnSpc>
                <a:spcPct val="100000"/>
              </a:lnSpc>
              <a:spcBef>
                <a:spcPts val="0"/>
              </a:spcBef>
              <a:spcAft>
                <a:spcPts val="0"/>
              </a:spcAft>
              <a:buClr>
                <a:srgbClr val="44546A"/>
              </a:buClr>
              <a:buSzPts val="1600"/>
              <a:buFont typeface="Arial"/>
              <a:buNone/>
            </a:pPr>
            <a:r>
              <a:rPr b="1" i="0" lang="fr" sz="1800" u="none" cap="none" strike="noStrike">
                <a:solidFill>
                  <a:srgbClr val="44546A"/>
                </a:solidFill>
                <a:latin typeface="Arial"/>
                <a:ea typeface="Arial"/>
                <a:cs typeface="Arial"/>
                <a:sym typeface="Arial"/>
              </a:rPr>
              <a:t>confidentialité</a:t>
            </a:r>
            <a:endParaRPr b="1" i="0" sz="1800" u="none" cap="none" strike="noStrike">
              <a:solidFill>
                <a:srgbClr val="44546A"/>
              </a:solidFill>
              <a:latin typeface="Arial"/>
              <a:ea typeface="Arial"/>
              <a:cs typeface="Arial"/>
              <a:sym typeface="Arial"/>
            </a:endParaRPr>
          </a:p>
        </p:txBody>
      </p:sp>
      <p:sp>
        <p:nvSpPr>
          <p:cNvPr id="674" name="Google Shape;674;p93"/>
          <p:cNvSpPr txBox="1"/>
          <p:nvPr>
            <p:ph type="title"/>
          </p:nvPr>
        </p:nvSpPr>
        <p:spPr>
          <a:xfrm>
            <a:off x="330200" y="166409"/>
            <a:ext cx="8546672" cy="8702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7435"/>
              </a:lnSpc>
              <a:spcBef>
                <a:spcPts val="0"/>
              </a:spcBef>
              <a:spcAft>
                <a:spcPts val="0"/>
              </a:spcAft>
              <a:buSzPct val="125356"/>
              <a:buNone/>
            </a:pPr>
            <a:r>
              <a:rPr b="1" i="0" lang="fr" sz="3900" cap="none" strike="noStrike">
                <a:solidFill>
                  <a:srgbClr val="506687"/>
                </a:solidFill>
                <a:latin typeface="Calibri"/>
                <a:ea typeface="Calibri"/>
                <a:cs typeface="Calibri"/>
                <a:sym typeface="Calibri"/>
              </a:rPr>
              <a:t>Aménagement du centre de santé axé sur la personne survivante</a:t>
            </a:r>
            <a:endParaRPr sz="3900"/>
          </a:p>
        </p:txBody>
      </p:sp>
      <p:sp>
        <p:nvSpPr>
          <p:cNvPr id="675" name="Google Shape;675;p93"/>
          <p:cNvSpPr txBox="1"/>
          <p:nvPr>
            <p:ph idx="1" type="body"/>
          </p:nvPr>
        </p:nvSpPr>
        <p:spPr>
          <a:xfrm>
            <a:off x="182563" y="1036638"/>
            <a:ext cx="7310437" cy="4573984"/>
          </a:xfrm>
          <a:prstGeom prst="rect">
            <a:avLst/>
          </a:prstGeom>
          <a:noFill/>
          <a:ln>
            <a:noFill/>
          </a:ln>
        </p:spPr>
        <p:txBody>
          <a:bodyPr anchorCtr="0" anchor="t" bIns="45700" lIns="91425" spcFirstLastPara="1" rIns="91425" wrap="square" tIns="45700">
            <a:noAutofit/>
          </a:bodyPr>
          <a:lstStyle/>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Fournir des services de qualité 24 heures/24 dans un lieu sécurisé, doté d’un bon éclairage qui est accessible par tous, notamment ceux qui vivent avec un handicap</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Garantir l’accès des femmes, des enfants et des adolescents </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Flux de patients : ne pas faire attendre la personne survivante</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Zone de consultation privée</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Veiller à ce que tous les équipements et les </a:t>
            </a:r>
            <a:endParaRPr/>
          </a:p>
          <a:p>
            <a:pPr indent="0" lvl="1" marL="95250" rtl="0" algn="l">
              <a:lnSpc>
                <a:spcPct val="100000"/>
              </a:lnSpc>
              <a:spcBef>
                <a:spcPts val="600"/>
              </a:spcBef>
              <a:spcAft>
                <a:spcPts val="0"/>
              </a:spcAft>
              <a:buClr>
                <a:schemeClr val="dk2"/>
              </a:buClr>
              <a:buSzPts val="2300"/>
              <a:buNone/>
            </a:pPr>
            <a:r>
              <a:rPr lang="fr" sz="2000">
                <a:solidFill>
                  <a:srgbClr val="506687"/>
                </a:solidFill>
              </a:rPr>
              <a:t>    </a:t>
            </a:r>
            <a:r>
              <a:rPr b="0" i="0" lang="fr" sz="2000" cap="none" strike="noStrike">
                <a:solidFill>
                  <a:srgbClr val="506687"/>
                </a:solidFill>
              </a:rPr>
              <a:t>fournitures soient prêts</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Armoire de classement sécurisé verrouillable</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Protocoles et formulaires standards et traduits</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Si possible, fournir de nouveaux vêtements si nécessaire</a:t>
            </a:r>
            <a:endParaRPr sz="2000">
              <a:solidFill>
                <a:schemeClr val="dk2"/>
              </a:solidFill>
            </a:endParaRPr>
          </a:p>
          <a:p>
            <a:pPr indent="-265113" lvl="1" marL="360363" rtl="0" algn="l">
              <a:lnSpc>
                <a:spcPct val="100000"/>
              </a:lnSpc>
              <a:spcBef>
                <a:spcPts val="600"/>
              </a:spcBef>
              <a:spcAft>
                <a:spcPts val="0"/>
              </a:spcAft>
              <a:buClr>
                <a:schemeClr val="dk2"/>
              </a:buClr>
              <a:buSzPts val="2300"/>
              <a:buChar char="•"/>
            </a:pPr>
            <a:r>
              <a:rPr b="0" i="0" lang="fr" sz="2000" cap="none" strike="noStrike">
                <a:solidFill>
                  <a:srgbClr val="506687"/>
                </a:solidFill>
              </a:rPr>
              <a:t>Impliquer les femmes, les adolescents, les hommes, les personnes qui vivent avec un handicap, les personnes LGBTQIA et d’autres personnes impactées dans les décisions sur l'accessibilité et l'acceptabilité des services</a:t>
            </a:r>
            <a:endParaRPr sz="2000">
              <a:solidFill>
                <a:schemeClr val="dk2"/>
              </a:solidFill>
            </a:endParaRPr>
          </a:p>
        </p:txBody>
      </p:sp>
      <p:sp>
        <p:nvSpPr>
          <p:cNvPr id="676" name="Google Shape;676;p93"/>
          <p:cNvSpPr/>
          <p:nvPr/>
        </p:nvSpPr>
        <p:spPr>
          <a:xfrm>
            <a:off x="7598535" y="1298346"/>
            <a:ext cx="1362902" cy="690562"/>
          </a:xfrm>
          <a:prstGeom prst="cloudCallout">
            <a:avLst>
              <a:gd fmla="val -66772" name="adj1"/>
              <a:gd fmla="val -34187" name="adj2"/>
            </a:avLst>
          </a:prstGeom>
          <a:solidFill>
            <a:schemeClr val="accent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4546A"/>
              </a:buClr>
              <a:buSzPts val="1600"/>
              <a:buFont typeface="Arial"/>
              <a:buNone/>
            </a:pPr>
            <a:r>
              <a:rPr b="1" i="0" lang="fr" sz="1400" u="none" cap="none" strike="noStrike">
                <a:solidFill>
                  <a:srgbClr val="44546A"/>
                </a:solidFill>
                <a:latin typeface="Arial"/>
                <a:ea typeface="Arial"/>
                <a:cs typeface="Arial"/>
                <a:sym typeface="Arial"/>
              </a:rPr>
              <a:t>sécurité</a:t>
            </a:r>
            <a:endParaRPr b="1" i="0" sz="1400" u="none" cap="none" strike="noStrike">
              <a:solidFill>
                <a:srgbClr val="44546A"/>
              </a:solidFill>
              <a:latin typeface="Arial"/>
              <a:ea typeface="Arial"/>
              <a:cs typeface="Arial"/>
              <a:sym typeface="Arial"/>
            </a:endParaRPr>
          </a:p>
        </p:txBody>
      </p:sp>
      <p:sp>
        <p:nvSpPr>
          <p:cNvPr id="677" name="Google Shape;677;p93"/>
          <p:cNvSpPr/>
          <p:nvPr/>
        </p:nvSpPr>
        <p:spPr>
          <a:xfrm>
            <a:off x="6645275" y="3860800"/>
            <a:ext cx="2003425" cy="701675"/>
          </a:xfrm>
          <a:prstGeom prst="cloudCallout">
            <a:avLst>
              <a:gd fmla="val -57944" name="adj1"/>
              <a:gd fmla="val 57893" name="adj2"/>
            </a:avLst>
          </a:prstGeom>
          <a:solidFill>
            <a:schemeClr val="accent4"/>
          </a:solidFill>
          <a:ln cap="flat" cmpd="sng" w="9525">
            <a:solidFill>
              <a:schemeClr val="dk1"/>
            </a:solidFill>
            <a:prstDash val="solid"/>
            <a:round/>
            <a:headEnd len="sm" w="sm" type="none"/>
            <a:tailEnd len="sm" w="sm" type="none"/>
          </a:ln>
        </p:spPr>
        <p:txBody>
          <a:bodyPr anchorCtr="0" anchor="t" bIns="45700" lIns="0" spcFirstLastPara="1" rIns="36000" wrap="square" tIns="45700">
            <a:noAutofit/>
          </a:bodyPr>
          <a:lstStyle/>
          <a:p>
            <a:pPr indent="0" lvl="0" marL="0" marR="0" rtl="0" algn="ctr">
              <a:lnSpc>
                <a:spcPct val="100000"/>
              </a:lnSpc>
              <a:spcBef>
                <a:spcPts val="0"/>
              </a:spcBef>
              <a:spcAft>
                <a:spcPts val="0"/>
              </a:spcAft>
              <a:buClr>
                <a:srgbClr val="44546A"/>
              </a:buClr>
              <a:buSzPts val="1600"/>
              <a:buFont typeface="Arial"/>
              <a:buNone/>
            </a:pPr>
            <a:r>
              <a:rPr b="1" i="1" lang="fr" sz="1600" u="none" cap="none" strike="noStrike">
                <a:solidFill>
                  <a:srgbClr val="44546A"/>
                </a:solidFill>
                <a:latin typeface="Arial"/>
                <a:ea typeface="Arial"/>
                <a:cs typeface="Arial"/>
                <a:sym typeface="Arial"/>
              </a:rPr>
              <a:t> </a:t>
            </a:r>
            <a:r>
              <a:rPr b="1" i="1" lang="fr" sz="1800" u="none" cap="none" strike="noStrike">
                <a:solidFill>
                  <a:srgbClr val="44546A"/>
                </a:solidFill>
                <a:latin typeface="Arial"/>
                <a:ea typeface="Arial"/>
                <a:cs typeface="Arial"/>
                <a:sym typeface="Arial"/>
              </a:rPr>
              <a:t>respect</a:t>
            </a:r>
            <a:endParaRPr b="1" i="1" sz="1800" u="none" cap="none" strike="noStrike">
              <a:solidFill>
                <a:srgbClr val="44546A"/>
              </a:solidFill>
              <a:latin typeface="Arial"/>
              <a:ea typeface="Arial"/>
              <a:cs typeface="Arial"/>
              <a:sym typeface="Arial"/>
            </a:endParaRPr>
          </a:p>
        </p:txBody>
      </p:sp>
      <p:sp>
        <p:nvSpPr>
          <p:cNvPr id="678" name="Google Shape;678;p93"/>
          <p:cNvSpPr/>
          <p:nvPr/>
        </p:nvSpPr>
        <p:spPr>
          <a:xfrm>
            <a:off x="6600379" y="5610622"/>
            <a:ext cx="2276493" cy="1151731"/>
          </a:xfrm>
          <a:prstGeom prst="cloudCallout">
            <a:avLst>
              <a:gd fmla="val -59212" name="adj1"/>
              <a:gd fmla="val -43074" name="adj2"/>
            </a:avLst>
          </a:prstGeom>
          <a:solidFill>
            <a:schemeClr val="accent4"/>
          </a:solidFill>
          <a:ln cap="flat" cmpd="sng" w="9525">
            <a:solidFill>
              <a:schemeClr val="dk1"/>
            </a:solidFill>
            <a:prstDash val="solid"/>
            <a:round/>
            <a:headEnd len="sm" w="sm" type="none"/>
            <a:tailEnd len="sm" w="sm" type="none"/>
          </a:ln>
        </p:spPr>
        <p:txBody>
          <a:bodyPr anchorCtr="0" anchor="t" bIns="0" lIns="0" spcFirstLastPara="1" rIns="0" wrap="square" tIns="108000">
            <a:noAutofit/>
          </a:bodyPr>
          <a:lstStyle/>
          <a:p>
            <a:pPr indent="0" lvl="0" marL="0" marR="0" rtl="0" algn="ctr">
              <a:lnSpc>
                <a:spcPct val="100000"/>
              </a:lnSpc>
              <a:spcBef>
                <a:spcPts val="0"/>
              </a:spcBef>
              <a:spcAft>
                <a:spcPts val="0"/>
              </a:spcAft>
              <a:buClr>
                <a:srgbClr val="44546A"/>
              </a:buClr>
              <a:buSzPts val="1600"/>
              <a:buFont typeface="Arial"/>
              <a:buNone/>
            </a:pPr>
            <a:r>
              <a:rPr b="1" i="0" lang="fr" sz="1700" u="none" cap="none" strike="noStrike">
                <a:solidFill>
                  <a:srgbClr val="44546A"/>
                </a:solidFill>
                <a:latin typeface="Arial"/>
                <a:ea typeface="Arial"/>
                <a:cs typeface="Arial"/>
                <a:sym typeface="Arial"/>
              </a:rPr>
              <a:t>non-discrimination</a:t>
            </a:r>
            <a:endParaRPr b="1" i="0" sz="1700" u="none" cap="none" strike="noStrike">
              <a:solidFill>
                <a:srgbClr val="44546A"/>
              </a:solidFill>
              <a:latin typeface="Arial"/>
              <a:ea typeface="Arial"/>
              <a:cs typeface="Arial"/>
              <a:sym typeface="Arial"/>
            </a:endParaRPr>
          </a:p>
        </p:txBody>
      </p:sp>
      <p:sp>
        <p:nvSpPr>
          <p:cNvPr id="679" name="Google Shape;679;p93"/>
          <p:cNvSpPr txBox="1"/>
          <p:nvPr/>
        </p:nvSpPr>
        <p:spPr>
          <a:xfrm>
            <a:off x="1294544" y="5769769"/>
            <a:ext cx="4852256" cy="8334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D7D31"/>
              </a:buClr>
              <a:buSzPts val="2000"/>
              <a:buFont typeface="Calibri"/>
              <a:buNone/>
            </a:pPr>
            <a:r>
              <a:rPr b="1" i="1" lang="fr" sz="1900" u="none" cap="none" strike="noStrike">
                <a:solidFill>
                  <a:srgbClr val="B85231"/>
                </a:solidFill>
                <a:latin typeface="Calibri"/>
                <a:ea typeface="Calibri"/>
                <a:cs typeface="Calibri"/>
                <a:sym typeface="Calibri"/>
              </a:rPr>
              <a:t>Garantir les droits, les besoins, les choix, les souhaits et la dignité de la personne survivante à tout moment </a:t>
            </a:r>
            <a:endParaRPr b="0" i="0" sz="1900" u="none" cap="none" strike="noStrike">
              <a:solidFill>
                <a:schemeClr val="accent1"/>
              </a:solidFill>
              <a:latin typeface="Arial"/>
              <a:ea typeface="Arial"/>
              <a:cs typeface="Arial"/>
              <a:sym typeface="Arial"/>
            </a:endParaRPr>
          </a:p>
        </p:txBody>
      </p:sp>
      <p:sp>
        <p:nvSpPr>
          <p:cNvPr id="680" name="Google Shape;680;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1" st="1"/>
                                            </p:txEl>
                                          </p:spTgt>
                                        </p:tgtEl>
                                        <p:attrNameLst>
                                          <p:attrName>style.visibility</p:attrName>
                                        </p:attrNameLst>
                                      </p:cBhvr>
                                      <p:to>
                                        <p:strVal val="visible"/>
                                      </p:to>
                                    </p:set>
                                    <p:animEffect filter="fade" transition="in">
                                      <p:cBhvr>
                                        <p:cTn dur="500"/>
                                        <p:tgtEl>
                                          <p:spTgt spid="6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2" st="2"/>
                                            </p:txEl>
                                          </p:spTgt>
                                        </p:tgtEl>
                                        <p:attrNameLst>
                                          <p:attrName>style.visibility</p:attrName>
                                        </p:attrNameLst>
                                      </p:cBhvr>
                                      <p:to>
                                        <p:strVal val="visible"/>
                                      </p:to>
                                    </p:set>
                                    <p:animEffect filter="fade" transition="in">
                                      <p:cBhvr>
                                        <p:cTn dur="500"/>
                                        <p:tgtEl>
                                          <p:spTgt spid="6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3" st="3"/>
                                            </p:txEl>
                                          </p:spTgt>
                                        </p:tgtEl>
                                        <p:attrNameLst>
                                          <p:attrName>style.visibility</p:attrName>
                                        </p:attrNameLst>
                                      </p:cBhvr>
                                      <p:to>
                                        <p:strVal val="visible"/>
                                      </p:to>
                                    </p:set>
                                    <p:animEffect filter="fade" transition="in">
                                      <p:cBhvr>
                                        <p:cTn dur="500"/>
                                        <p:tgtEl>
                                          <p:spTgt spid="6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4" st="4"/>
                                            </p:txEl>
                                          </p:spTgt>
                                        </p:tgtEl>
                                        <p:attrNameLst>
                                          <p:attrName>style.visibility</p:attrName>
                                        </p:attrNameLst>
                                      </p:cBhvr>
                                      <p:to>
                                        <p:strVal val="visible"/>
                                      </p:to>
                                    </p:set>
                                    <p:animEffect filter="fade" transition="in">
                                      <p:cBhvr>
                                        <p:cTn dur="500"/>
                                        <p:tgtEl>
                                          <p:spTgt spid="6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5" st="5"/>
                                            </p:txEl>
                                          </p:spTgt>
                                        </p:tgtEl>
                                        <p:attrNameLst>
                                          <p:attrName>style.visibility</p:attrName>
                                        </p:attrNameLst>
                                      </p:cBhvr>
                                      <p:to>
                                        <p:strVal val="visible"/>
                                      </p:to>
                                    </p:set>
                                    <p:animEffect filter="fade" transition="in">
                                      <p:cBhvr>
                                        <p:cTn dur="500"/>
                                        <p:tgtEl>
                                          <p:spTgt spid="6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6" st="6"/>
                                            </p:txEl>
                                          </p:spTgt>
                                        </p:tgtEl>
                                        <p:attrNameLst>
                                          <p:attrName>style.visibility</p:attrName>
                                        </p:attrNameLst>
                                      </p:cBhvr>
                                      <p:to>
                                        <p:strVal val="visible"/>
                                      </p:to>
                                    </p:set>
                                    <p:animEffect filter="fade" transition="in">
                                      <p:cBhvr>
                                        <p:cTn dur="500"/>
                                        <p:tgtEl>
                                          <p:spTgt spid="6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7" st="7"/>
                                            </p:txEl>
                                          </p:spTgt>
                                        </p:tgtEl>
                                        <p:attrNameLst>
                                          <p:attrName>style.visibility</p:attrName>
                                        </p:attrNameLst>
                                      </p:cBhvr>
                                      <p:to>
                                        <p:strVal val="visible"/>
                                      </p:to>
                                    </p:set>
                                    <p:animEffect filter="fade" transition="in">
                                      <p:cBhvr>
                                        <p:cTn dur="500"/>
                                        <p:tgtEl>
                                          <p:spTgt spid="6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8" st="8"/>
                                            </p:txEl>
                                          </p:spTgt>
                                        </p:tgtEl>
                                        <p:attrNameLst>
                                          <p:attrName>style.visibility</p:attrName>
                                        </p:attrNameLst>
                                      </p:cBhvr>
                                      <p:to>
                                        <p:strVal val="visible"/>
                                      </p:to>
                                    </p:set>
                                    <p:animEffect filter="fade" transition="in">
                                      <p:cBhvr>
                                        <p:cTn dur="500"/>
                                        <p:tgtEl>
                                          <p:spTgt spid="6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9" st="9"/>
                                            </p:txEl>
                                          </p:spTgt>
                                        </p:tgtEl>
                                        <p:attrNameLst>
                                          <p:attrName>style.visibility</p:attrName>
                                        </p:attrNameLst>
                                      </p:cBhvr>
                                      <p:to>
                                        <p:strVal val="visible"/>
                                      </p:to>
                                    </p:set>
                                    <p:animEffect filter="fade" transition="in">
                                      <p:cBhvr>
                                        <p:cTn dur="500"/>
                                        <p:tgtEl>
                                          <p:spTgt spid="6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4"/>
          <p:cNvSpPr txBox="1"/>
          <p:nvPr>
            <p:ph type="title"/>
          </p:nvPr>
        </p:nvSpPr>
        <p:spPr>
          <a:xfrm>
            <a:off x="637853" y="528870"/>
            <a:ext cx="8367713"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Préparation du personnel</a:t>
            </a:r>
            <a:endParaRPr/>
          </a:p>
        </p:txBody>
      </p:sp>
      <p:sp>
        <p:nvSpPr>
          <p:cNvPr id="687" name="Google Shape;687;p94"/>
          <p:cNvSpPr txBox="1"/>
          <p:nvPr>
            <p:ph idx="1" type="body"/>
          </p:nvPr>
        </p:nvSpPr>
        <p:spPr>
          <a:xfrm>
            <a:off x="285751" y="1500188"/>
            <a:ext cx="8190430" cy="4527125"/>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Garantir la </a:t>
            </a:r>
            <a:r>
              <a:rPr b="0" i="1" lang="fr" sz="2600" cap="none" strike="noStrike">
                <a:solidFill>
                  <a:srgbClr val="506687"/>
                </a:solidFill>
                <a:latin typeface="Calibri"/>
                <a:ea typeface="Calibri"/>
                <a:cs typeface="Calibri"/>
                <a:sym typeface="Calibri"/>
              </a:rPr>
              <a:t>confidentialité</a:t>
            </a:r>
            <a:r>
              <a:rPr b="0" i="0" lang="fr" sz="2600" cap="none" strike="noStrike">
                <a:solidFill>
                  <a:srgbClr val="506687"/>
                </a:solidFill>
                <a:latin typeface="Calibri"/>
                <a:ea typeface="Calibri"/>
                <a:cs typeface="Calibri"/>
                <a:sym typeface="Calibri"/>
              </a:rPr>
              <a:t> : l’ensemble du personnel doit signer un code de conduite</a:t>
            </a:r>
            <a:endParaRPr>
              <a:solidFill>
                <a:schemeClr val="dk2"/>
              </a:solidFill>
            </a:endParaRPr>
          </a:p>
          <a:p>
            <a:pPr indent="-228600" lvl="0" marL="685800" rtl="0" algn="l">
              <a:lnSpc>
                <a:spcPct val="80000"/>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Même sexe + personnel linguistique- chaperon/interprète formé</a:t>
            </a:r>
            <a:endParaRPr sz="2600">
              <a:solidFill>
                <a:schemeClr val="dk2"/>
              </a:solidFill>
            </a:endParaRPr>
          </a:p>
          <a:p>
            <a:pPr indent="-228600" lvl="0" marL="685800" rtl="0" algn="l">
              <a:lnSpc>
                <a:spcPct val="80000"/>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Une personne de soutien choisie par la personne survivante</a:t>
            </a:r>
            <a:endParaRPr>
              <a:solidFill>
                <a:schemeClr val="dk2"/>
              </a:solidFill>
            </a:endParaRPr>
          </a:p>
          <a:p>
            <a:pPr indent="-228600" lvl="0" marL="685800" rtl="0" algn="l">
              <a:lnSpc>
                <a:spcPct val="80000"/>
              </a:lnSpc>
              <a:spcBef>
                <a:spcPts val="1200"/>
              </a:spcBef>
              <a:spcAft>
                <a:spcPts val="0"/>
              </a:spcAft>
              <a:buClr>
                <a:schemeClr val="dk2"/>
              </a:buClr>
              <a:buSzPts val="2600"/>
              <a:buChar char="•"/>
            </a:pPr>
            <a:r>
              <a:rPr b="0" i="0" lang="fr" sz="2600" cap="none" strike="noStrike">
                <a:solidFill>
                  <a:srgbClr val="506687"/>
                </a:solidFill>
                <a:latin typeface="Calibri"/>
                <a:ea typeface="Calibri"/>
                <a:cs typeface="Calibri"/>
                <a:sym typeface="Calibri"/>
              </a:rPr>
              <a:t>Veiller à ce que le personnel soit formé, qu’il respecte le protocole standard d’examen et de traitement et qu’il dispose des bonnes informations</a:t>
            </a:r>
            <a:endParaRPr>
              <a:solidFill>
                <a:schemeClr val="dk2"/>
              </a:solidFill>
            </a:endParaRPr>
          </a:p>
          <a:p>
            <a:pPr indent="-228600" lvl="0" marL="685800" rtl="0" algn="l">
              <a:lnSpc>
                <a:spcPct val="80000"/>
              </a:lnSpc>
              <a:spcBef>
                <a:spcPts val="1200"/>
              </a:spcBef>
              <a:spcAft>
                <a:spcPts val="600"/>
              </a:spcAft>
              <a:buClr>
                <a:schemeClr val="dk2"/>
              </a:buClr>
              <a:buSzPts val="2600"/>
              <a:buChar char="•"/>
            </a:pPr>
            <a:r>
              <a:rPr b="0" i="0" lang="fr" sz="2600" cap="none" strike="noStrike">
                <a:solidFill>
                  <a:srgbClr val="506687"/>
                </a:solidFill>
                <a:latin typeface="Calibri"/>
                <a:ea typeface="Calibri"/>
                <a:cs typeface="Calibri"/>
                <a:sym typeface="Calibri"/>
              </a:rPr>
              <a:t>Le personnel doit tout expliquer et obtenir le consentement pour tout !</a:t>
            </a:r>
            <a:endParaRPr>
              <a:solidFill>
                <a:schemeClr val="dk2"/>
              </a:solidFill>
            </a:endParaRPr>
          </a:p>
        </p:txBody>
      </p:sp>
      <p:sp>
        <p:nvSpPr>
          <p:cNvPr id="688" name="Google Shape;688;p94"/>
          <p:cNvSpPr/>
          <p:nvPr/>
        </p:nvSpPr>
        <p:spPr>
          <a:xfrm>
            <a:off x="5539823" y="5845175"/>
            <a:ext cx="1734994" cy="693737"/>
          </a:xfrm>
          <a:prstGeom prst="cloudCallout">
            <a:avLst>
              <a:gd fmla="val -36255" name="adj1"/>
              <a:gd fmla="val -110931" name="adj2"/>
            </a:avLst>
          </a:prstGeom>
          <a:solidFill>
            <a:schemeClr val="accent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4546A"/>
              </a:buClr>
              <a:buSzPts val="1800"/>
              <a:buFont typeface="Arial"/>
              <a:buNone/>
            </a:pPr>
            <a:r>
              <a:rPr b="1" i="0" lang="fr" sz="2000" u="none" cap="none" strike="noStrike">
                <a:solidFill>
                  <a:srgbClr val="44546A"/>
                </a:solidFill>
                <a:latin typeface="Arial"/>
                <a:ea typeface="Arial"/>
                <a:cs typeface="Arial"/>
                <a:sym typeface="Arial"/>
              </a:rPr>
              <a:t>respect</a:t>
            </a:r>
            <a:endParaRPr b="1" i="0" sz="2000" u="none" cap="none" strike="noStrike">
              <a:solidFill>
                <a:srgbClr val="44546A"/>
              </a:solidFill>
              <a:latin typeface="Arial"/>
              <a:ea typeface="Arial"/>
              <a:cs typeface="Arial"/>
              <a:sym typeface="Arial"/>
            </a:endParaRPr>
          </a:p>
        </p:txBody>
      </p:sp>
      <p:sp>
        <p:nvSpPr>
          <p:cNvPr id="689" name="Google Shape;689;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5"/>
          <p:cNvSpPr txBox="1"/>
          <p:nvPr>
            <p:ph type="title"/>
          </p:nvPr>
        </p:nvSpPr>
        <p:spPr>
          <a:xfrm>
            <a:off x="628650" y="-10274"/>
            <a:ext cx="7886700" cy="108925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Difficultés &amp; stratégies</a:t>
            </a:r>
            <a:endParaRPr/>
          </a:p>
        </p:txBody>
      </p:sp>
      <p:graphicFrame>
        <p:nvGraphicFramePr>
          <p:cNvPr id="696" name="Google Shape;696;p95"/>
          <p:cNvGraphicFramePr/>
          <p:nvPr/>
        </p:nvGraphicFramePr>
        <p:xfrm>
          <a:off x="125412" y="848519"/>
          <a:ext cx="3000000" cy="3000000"/>
        </p:xfrm>
        <a:graphic>
          <a:graphicData uri="http://schemas.openxmlformats.org/drawingml/2006/table">
            <a:tbl>
              <a:tblPr bandRow="1" firstRow="1">
                <a:noFill/>
                <a:tableStyleId>{425DD9F8-6CB7-4C35-8AE3-EF8C9F1DC971}</a:tableStyleId>
              </a:tblPr>
              <a:tblGrid>
                <a:gridCol w="4550300"/>
                <a:gridCol w="4342875"/>
              </a:tblGrid>
              <a:tr h="319875">
                <a:tc>
                  <a:txBody>
                    <a:bodyPr/>
                    <a:lstStyle/>
                    <a:p>
                      <a:pPr indent="0" lvl="0" marL="0" marR="0" rtl="0" algn="l">
                        <a:lnSpc>
                          <a:spcPct val="100000"/>
                        </a:lnSpc>
                        <a:spcBef>
                          <a:spcPts val="0"/>
                        </a:spcBef>
                        <a:spcAft>
                          <a:spcPts val="0"/>
                        </a:spcAft>
                        <a:buClr>
                          <a:schemeClr val="dk1"/>
                        </a:buClr>
                        <a:buSzPts val="1800"/>
                        <a:buFont typeface="Calibri"/>
                        <a:buNone/>
                      </a:pPr>
                      <a:r>
                        <a:rPr b="1" i="0" lang="fr" sz="1600" u="none" cap="none" strike="noStrike">
                          <a:solidFill>
                            <a:srgbClr val="FFFFFF"/>
                          </a:solidFill>
                          <a:latin typeface="Arial"/>
                          <a:ea typeface="Arial"/>
                          <a:cs typeface="Arial"/>
                          <a:sym typeface="Arial"/>
                        </a:rPr>
                        <a:t>Difficulté</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i="0" lang="fr" sz="1600" u="none" cap="none" strike="noStrike">
                          <a:solidFill>
                            <a:srgbClr val="FFFFFF"/>
                          </a:solidFill>
                          <a:latin typeface="Arial"/>
                          <a:ea typeface="Arial"/>
                          <a:cs typeface="Arial"/>
                          <a:sym typeface="Arial"/>
                        </a:rPr>
                        <a:t>Stratégies</a:t>
                      </a:r>
                      <a:endParaRPr sz="1600" u="none" cap="none" strike="noStrike"/>
                    </a:p>
                  </a:txBody>
                  <a:tcPr marT="45725" marB="45725" marR="91450" marL="91450"/>
                </a:tc>
              </a:tr>
              <a:tr h="1285150">
                <a:tc>
                  <a:txBody>
                    <a:bodyPr/>
                    <a:lstStyle/>
                    <a:p>
                      <a:pPr indent="0" lvl="0" marL="0"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Arial"/>
                          <a:ea typeface="Arial"/>
                          <a:cs typeface="Arial"/>
                          <a:sym typeface="Arial"/>
                        </a:rPr>
                        <a:t>Dans certaines sociétés, il est fréquent que la famille et/ou les autorités forcent les personnes survivantes non mariées à se marier avec l'agresseur (double-victimisation), en cas de violence de sexuelle.</a:t>
                      </a:r>
                      <a:endParaRPr sz="1400" u="none" cap="none" strike="noStrike"/>
                    </a:p>
                    <a:p>
                      <a:pPr indent="0" lvl="0" marL="0" marR="0" rtl="0" algn="l">
                        <a:lnSpc>
                          <a:spcPct val="100000"/>
                        </a:lnSpc>
                        <a:spcBef>
                          <a:spcPts val="0"/>
                        </a:spcBef>
                        <a:spcAft>
                          <a:spcPts val="0"/>
                        </a:spcAft>
                        <a:buClr>
                          <a:schemeClr val="dk1"/>
                        </a:buClr>
                        <a:buSzPts val="1500"/>
                        <a:buFont typeface="Calibri"/>
                        <a:buNone/>
                      </a:pPr>
                      <a:r>
                        <a:t/>
                      </a:r>
                      <a:endParaRPr sz="1400" u="none" cap="none" strike="noStrike"/>
                    </a:p>
                  </a:txBody>
                  <a:tcPr marT="45725" marB="45725" marR="91450" marL="91450"/>
                </a:tc>
                <a:tc rowSpan="4">
                  <a:txBody>
                    <a:bodyPr/>
                    <a:lstStyle/>
                    <a:p>
                      <a:pPr indent="0" lvl="0" marL="0" marR="0" rtl="0" algn="l">
                        <a:lnSpc>
                          <a:spcPct val="100000"/>
                        </a:lnSpc>
                        <a:spcBef>
                          <a:spcPts val="0"/>
                        </a:spcBef>
                        <a:spcAft>
                          <a:spcPts val="0"/>
                        </a:spcAft>
                        <a:buClr>
                          <a:schemeClr val="dk1"/>
                        </a:buClr>
                        <a:buSzPts val="1800"/>
                        <a:buFont typeface="Calibri"/>
                        <a:buNone/>
                      </a:pPr>
                      <a:r>
                        <a:rPr b="0" i="0" lang="fr" sz="1600" u="none" cap="none" strike="noStrike">
                          <a:solidFill>
                            <a:srgbClr val="000000"/>
                          </a:solidFill>
                          <a:latin typeface="Arial"/>
                          <a:ea typeface="Arial"/>
                          <a:cs typeface="Arial"/>
                          <a:sym typeface="Arial"/>
                        </a:rPr>
                        <a:t>Dans ces cas, l’agent de santé peut :</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Parler à son superviseur</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Évoquer les options avec le/la client(e)</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Évoquer les options et les stratégies de plaidoyer au sein de son organisation et de sa structure clinique</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Explorer les liens avec et les orientations vers des organisations locales qui pourraient aider le/la client(e)</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Tout en respectant la confidentialité, évoquer avec ses collègues la manière d'éviter de telles situations/de les gérer à l'avenir</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Soulever les éventuelles préoccupations/difficultés lors des réunions de coordination de santé</a:t>
                      </a:r>
                      <a:endParaRPr sz="1600" u="none" cap="none" strike="noStrike"/>
                    </a:p>
                    <a:p>
                      <a:pPr indent="-171450" lvl="0" marL="171450" marR="0" rtl="0" algn="l">
                        <a:lnSpc>
                          <a:spcPct val="100000"/>
                        </a:lnSpc>
                        <a:spcBef>
                          <a:spcPts val="0"/>
                        </a:spcBef>
                        <a:spcAft>
                          <a:spcPts val="0"/>
                        </a:spcAft>
                        <a:buClr>
                          <a:schemeClr val="dk1"/>
                        </a:buClr>
                        <a:buSzPts val="1800"/>
                        <a:buFont typeface="Arial"/>
                        <a:buChar char="•"/>
                      </a:pPr>
                      <a:r>
                        <a:rPr b="0" i="0" lang="fr" sz="1600" u="none" cap="none" strike="noStrike">
                          <a:solidFill>
                            <a:srgbClr val="000000"/>
                          </a:solidFill>
                          <a:latin typeface="Arial"/>
                          <a:ea typeface="Arial"/>
                          <a:cs typeface="Arial"/>
                          <a:sym typeface="Arial"/>
                        </a:rPr>
                        <a:t>Garder à l’esprit le fait que le test de virginité est une pratique qui n’est pas fondée sur la science et qu’il ne doit jamais être effectué</a:t>
                      </a:r>
                      <a:endParaRPr sz="1800" u="none" cap="none" strike="noStrike"/>
                    </a:p>
                  </a:txBody>
                  <a:tcPr marT="45725" marB="45725" marR="91450" marL="91450"/>
                </a:tc>
              </a:tr>
              <a:tr h="1331450">
                <a:tc>
                  <a:txBody>
                    <a:bodyPr/>
                    <a:lstStyle/>
                    <a:p>
                      <a:pPr indent="0" lvl="0" marL="0"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Arial"/>
                          <a:ea typeface="Arial"/>
                          <a:cs typeface="Arial"/>
                          <a:sym typeface="Arial"/>
                        </a:rPr>
                        <a:t>Dans les communautés où la virginité d'une femme au moment du mariage est considérée comme très importante, la famille d'une victime peut demander aux prestataires de service d’effectuer un « test de virginité »</a:t>
                      </a:r>
                      <a:endParaRPr sz="1400" u="none" cap="none" strike="noStrike"/>
                    </a:p>
                    <a:p>
                      <a:pPr indent="0" lvl="0" marL="0" marR="0" rtl="0" algn="l">
                        <a:lnSpc>
                          <a:spcPct val="100000"/>
                        </a:lnSpc>
                        <a:spcBef>
                          <a:spcPts val="0"/>
                        </a:spcBef>
                        <a:spcAft>
                          <a:spcPts val="0"/>
                        </a:spcAft>
                        <a:buClr>
                          <a:schemeClr val="dk1"/>
                        </a:buClr>
                        <a:buSzPts val="1500"/>
                        <a:buFont typeface="Calibri"/>
                        <a:buNone/>
                      </a:pPr>
                      <a:r>
                        <a:t/>
                      </a:r>
                      <a:endParaRPr sz="1400" u="none" cap="none" strike="noStrike"/>
                    </a:p>
                  </a:txBody>
                  <a:tcPr marT="45725" marB="45725" marR="91450" marL="91450"/>
                </a:tc>
                <a:tc vMerge="1"/>
              </a:tr>
              <a:tr h="1124325">
                <a:tc>
                  <a:txBody>
                    <a:bodyPr/>
                    <a:lstStyle/>
                    <a:p>
                      <a:pPr indent="0" lvl="0" marL="0"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Arial"/>
                          <a:ea typeface="Arial"/>
                          <a:cs typeface="Arial"/>
                          <a:sym typeface="Arial"/>
                        </a:rPr>
                        <a:t>Si la confidentialité d'un patient est compromise, les services proposés à la personne survivante peuvent l'exposer à des risques de représailles et à la poursuite des violences</a:t>
                      </a:r>
                      <a:endParaRPr sz="1400" u="none" cap="none" strike="noStrike"/>
                    </a:p>
                    <a:p>
                      <a:pPr indent="0" lvl="0" marL="0" marR="0" rtl="0" algn="l">
                        <a:lnSpc>
                          <a:spcPct val="100000"/>
                        </a:lnSpc>
                        <a:spcBef>
                          <a:spcPts val="0"/>
                        </a:spcBef>
                        <a:spcAft>
                          <a:spcPts val="0"/>
                        </a:spcAft>
                        <a:buClr>
                          <a:schemeClr val="dk1"/>
                        </a:buClr>
                        <a:buSzPts val="1500"/>
                        <a:buFont typeface="Calibri"/>
                        <a:buNone/>
                      </a:pPr>
                      <a:r>
                        <a:t/>
                      </a:r>
                      <a:endParaRPr sz="1400" u="none" cap="none" strike="noStrike"/>
                    </a:p>
                  </a:txBody>
                  <a:tcPr marT="45725" marB="45725" marR="91450" marL="91450"/>
                </a:tc>
                <a:tc vMerge="1"/>
              </a:tr>
              <a:tr h="1745650">
                <a:tc>
                  <a:txBody>
                    <a:bodyPr/>
                    <a:lstStyle/>
                    <a:p>
                      <a:pPr indent="0" lvl="0" marL="0" marR="0" rtl="0" algn="l">
                        <a:lnSpc>
                          <a:spcPct val="100000"/>
                        </a:lnSpc>
                        <a:spcBef>
                          <a:spcPts val="0"/>
                        </a:spcBef>
                        <a:spcAft>
                          <a:spcPts val="0"/>
                        </a:spcAft>
                        <a:buClr>
                          <a:schemeClr val="dk1"/>
                        </a:buClr>
                        <a:buSzPts val="1400"/>
                        <a:buFont typeface="Calibri"/>
                        <a:buNone/>
                      </a:pPr>
                      <a:r>
                        <a:rPr b="0" i="0" lang="fr" sz="1400" u="none" cap="none" strike="noStrike">
                          <a:solidFill>
                            <a:srgbClr val="000000"/>
                          </a:solidFill>
                          <a:latin typeface="Arial"/>
                          <a:ea typeface="Arial"/>
                          <a:cs typeface="Arial"/>
                          <a:sym typeface="Arial"/>
                        </a:rPr>
                        <a:t>Les attitudes et les comportements des prestataires de service de santé reflètent souvent les attitudes discriminatoires des communautés touchées, notamment la culpabilisation de la victime ce qui peut créer un obstacle pour l'accès des victimes aux services et avoir des répercussions sur leur rétablissement</a:t>
                      </a:r>
                      <a:endParaRPr sz="1400" u="none" cap="none" strike="noStrike"/>
                    </a:p>
                    <a:p>
                      <a:pPr indent="0" lvl="0" marL="0" marR="0" rtl="0" algn="l">
                        <a:lnSpc>
                          <a:spcPct val="100000"/>
                        </a:lnSpc>
                        <a:spcBef>
                          <a:spcPts val="0"/>
                        </a:spcBef>
                        <a:spcAft>
                          <a:spcPts val="0"/>
                        </a:spcAft>
                        <a:buClr>
                          <a:schemeClr val="dk1"/>
                        </a:buClr>
                        <a:buSzPts val="1500"/>
                        <a:buFont typeface="Calibri"/>
                        <a:buNone/>
                      </a:pPr>
                      <a:r>
                        <a:t/>
                      </a:r>
                      <a:endParaRPr sz="1400" u="none" cap="none" strike="noStrike"/>
                    </a:p>
                  </a:txBody>
                  <a:tcPr marT="45725" marB="45725" marR="91450" marL="91450"/>
                </a:tc>
                <a:tc vMerge="1"/>
              </a:tr>
            </a:tbl>
          </a:graphicData>
        </a:graphic>
      </p:graphicFrame>
      <p:sp>
        <p:nvSpPr>
          <p:cNvPr id="697" name="Google Shape;697;p95"/>
          <p:cNvSpPr txBox="1"/>
          <p:nvPr/>
        </p:nvSpPr>
        <p:spPr>
          <a:xfrm>
            <a:off x="3602038" y="6463124"/>
            <a:ext cx="295116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(DMU, 2018)</a:t>
            </a:r>
            <a:endParaRPr b="0" i="0" sz="1400" u="none" cap="none" strike="noStrike">
              <a:solidFill>
                <a:srgbClr val="000000"/>
              </a:solidFill>
              <a:latin typeface="Arial"/>
              <a:ea typeface="Arial"/>
              <a:cs typeface="Arial"/>
              <a:sym typeface="Arial"/>
            </a:endParaRPr>
          </a:p>
        </p:txBody>
      </p:sp>
      <p:sp>
        <p:nvSpPr>
          <p:cNvPr id="698" name="Google Shape;698;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6"/>
          <p:cNvSpPr txBox="1"/>
          <p:nvPr>
            <p:ph type="title"/>
          </p:nvPr>
        </p:nvSpPr>
        <p:spPr>
          <a:xfrm>
            <a:off x="771150" y="2562011"/>
            <a:ext cx="7601699"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959"/>
              <a:buFont typeface="Calibri"/>
              <a:buNone/>
            </a:pPr>
            <a:r>
              <a:rPr b="1" i="0" lang="fr" sz="3959" cap="none" strike="noStrike">
                <a:solidFill>
                  <a:srgbClr val="B85231"/>
                </a:solidFill>
                <a:latin typeface="Calibri"/>
                <a:ea typeface="Calibri"/>
                <a:cs typeface="Calibri"/>
                <a:sym typeface="Calibri"/>
              </a:rPr>
              <a:t>Quels signes ou symptômes peuvent vous conduire à croire qu’un.e patient.e subit de la violence ?</a:t>
            </a:r>
            <a:endParaRPr>
              <a:solidFill>
                <a:schemeClr val="accent1"/>
              </a:solidFill>
            </a:endParaRPr>
          </a:p>
        </p:txBody>
      </p:sp>
      <p:sp>
        <p:nvSpPr>
          <p:cNvPr id="705" name="Google Shape;705;p96"/>
          <p:cNvSpPr txBox="1"/>
          <p:nvPr>
            <p:ph idx="12" type="sldNum"/>
          </p:nvPr>
        </p:nvSpPr>
        <p:spPr>
          <a:xfrm>
            <a:off x="2958230" y="617378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0" name="Shape 710"/>
        <p:cNvGrpSpPr/>
        <p:nvPr/>
      </p:nvGrpSpPr>
      <p:grpSpPr>
        <a:xfrm>
          <a:off x="0" y="0"/>
          <a:ext cx="0" cy="0"/>
          <a:chOff x="0" y="0"/>
          <a:chExt cx="0" cy="0"/>
        </a:xfrm>
      </p:grpSpPr>
      <p:sp>
        <p:nvSpPr>
          <p:cNvPr id="711" name="Google Shape;711;p97"/>
          <p:cNvSpPr txBox="1"/>
          <p:nvPr>
            <p:ph type="title"/>
          </p:nvPr>
        </p:nvSpPr>
        <p:spPr>
          <a:xfrm>
            <a:off x="602001" y="224851"/>
            <a:ext cx="7939997" cy="1392202"/>
          </a:xfrm>
          <a:prstGeom prst="rect">
            <a:avLst/>
          </a:prstGeom>
          <a:noFill/>
          <a:ln>
            <a:noFill/>
          </a:ln>
        </p:spPr>
        <p:txBody>
          <a:bodyPr anchorCtr="0" anchor="ctr" bIns="45700" lIns="91425" spcFirstLastPara="1" rIns="91425" wrap="square" tIns="45700">
            <a:noAutofit/>
          </a:bodyPr>
          <a:lstStyle/>
          <a:p>
            <a:pPr indent="0" lvl="0" marL="0" rtl="0" algn="l">
              <a:lnSpc>
                <a:spcPct val="105714"/>
              </a:lnSpc>
              <a:spcBef>
                <a:spcPts val="0"/>
              </a:spcBef>
              <a:spcAft>
                <a:spcPts val="0"/>
              </a:spcAft>
              <a:buClr>
                <a:schemeClr val="accent2"/>
              </a:buClr>
              <a:buSzPts val="3900"/>
              <a:buFont typeface="Calibri"/>
              <a:buNone/>
            </a:pPr>
            <a:r>
              <a:rPr b="1" i="0" lang="fr" sz="3500" cap="none" strike="noStrike">
                <a:solidFill>
                  <a:srgbClr val="506687"/>
                </a:solidFill>
                <a:latin typeface="Calibri"/>
                <a:ea typeface="Calibri"/>
                <a:cs typeface="Calibri"/>
                <a:sym typeface="Calibri"/>
              </a:rPr>
              <a:t>Signes &amp; symptômes généraux de violence sexuelle et de violence exercée par un partenaire intime</a:t>
            </a:r>
            <a:endParaRPr sz="3500"/>
          </a:p>
        </p:txBody>
      </p:sp>
      <p:sp>
        <p:nvSpPr>
          <p:cNvPr id="712" name="Google Shape;712;p97"/>
          <p:cNvSpPr txBox="1"/>
          <p:nvPr>
            <p:ph idx="1" type="body"/>
          </p:nvPr>
        </p:nvSpPr>
        <p:spPr>
          <a:xfrm>
            <a:off x="489679" y="1845688"/>
            <a:ext cx="8197223" cy="4693224"/>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Blessures qui sont récurrentes ou mal expliquées</a:t>
            </a:r>
            <a:endParaRPr sz="2200">
              <a:solidFill>
                <a:schemeClr val="dk2"/>
              </a:solidFill>
            </a:endParaRPr>
          </a:p>
          <a:p>
            <a:pPr indent="-228600" lvl="1" marL="685800" rtl="0" algn="l">
              <a:lnSpc>
                <a:spcPct val="80000"/>
              </a:lnSpc>
              <a:spcBef>
                <a:spcPts val="5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Contusions, fractures, abrasions et/ou blessures traumatiques</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Saignements vaginaux ou anaux répétés et IST</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Grossesses non désirées multiples et/ou interruptions de grossesse, soins de grossesse ou effets indésirables sur la naissance</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Symptômes gastrointestinaux chroniques inexpliqués comme le syndrôme du colon irritable et douleurs chroniques</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Symptômes de l’appareil reproducteur inexpliqués, comme les douleurs pelviennes et les dysfonctionnements sexuels</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Blessure génitale ou anale inexpliquée, comme les douleurs, les lésions, les saignements ou les pertes génitales ou anales</a:t>
            </a:r>
            <a:endParaRPr sz="2200">
              <a:solidFill>
                <a:schemeClr val="dk2"/>
              </a:solidFill>
            </a:endParaRPr>
          </a:p>
          <a:p>
            <a:pPr indent="-228600" lvl="0" marL="228600" rtl="0" algn="l">
              <a:lnSpc>
                <a:spcPct val="8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Symptômes génitourinaires inexpliqués, comme les douleurs pendant la miction, infections fréquentes de la vessie ou des reins</a:t>
            </a:r>
            <a:endParaRPr sz="2200">
              <a:solidFill>
                <a:schemeClr val="dk2"/>
              </a:solidFill>
            </a:endParaRPr>
          </a:p>
          <a:p>
            <a:pPr indent="-25400" lvl="0" marL="228600" rtl="0" algn="l">
              <a:lnSpc>
                <a:spcPct val="80000"/>
              </a:lnSpc>
              <a:spcBef>
                <a:spcPts val="1000"/>
              </a:spcBef>
              <a:spcAft>
                <a:spcPts val="0"/>
              </a:spcAft>
              <a:buClr>
                <a:schemeClr val="dk2"/>
              </a:buClr>
              <a:buSzPts val="3200"/>
              <a:buNone/>
            </a:pPr>
            <a:r>
              <a:t/>
            </a:r>
            <a:endParaRPr/>
          </a:p>
        </p:txBody>
      </p:sp>
      <p:sp>
        <p:nvSpPr>
          <p:cNvPr id="713" name="Google Shape;713;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98"/>
          <p:cNvSpPr txBox="1"/>
          <p:nvPr>
            <p:ph idx="1" type="body"/>
          </p:nvPr>
        </p:nvSpPr>
        <p:spPr>
          <a:xfrm>
            <a:off x="1030234" y="1782745"/>
            <a:ext cx="7511763" cy="493873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Autres douleurs chroniques inexpliquées </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Problèmes au niveau du système nerveux central, par exemple, maux de tête, problèmes cognitifs, perte de cheveux</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Consultations de santé répétées avec absence de diagnostic clair</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Partenaire ou conjoint intrusif qui insiste pour être présent lors des consultations</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Symptômes de dépression, d’anxiété, TSPT, troubles du sommeil</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Pensées et/ou comportements suicidaires ou autres actes d’automutilation</a:t>
            </a:r>
            <a:endParaRPr sz="2200">
              <a:solidFill>
                <a:schemeClr val="dk2"/>
              </a:solidFill>
            </a:endParaRPr>
          </a:p>
          <a:p>
            <a:pPr indent="-228600" lvl="0" marL="228600" rtl="0" algn="l">
              <a:lnSpc>
                <a:spcPct val="90000"/>
              </a:lnSpc>
              <a:spcBef>
                <a:spcPts val="1000"/>
              </a:spcBef>
              <a:spcAft>
                <a:spcPts val="0"/>
              </a:spcAft>
              <a:buClr>
                <a:schemeClr val="dk2"/>
              </a:buClr>
              <a:buSzPts val="2100"/>
              <a:buChar char="•"/>
            </a:pPr>
            <a:r>
              <a:rPr b="0" i="0" lang="fr" sz="2200" cap="none" strike="noStrike">
                <a:solidFill>
                  <a:srgbClr val="506687"/>
                </a:solidFill>
                <a:latin typeface="Calibri"/>
                <a:ea typeface="Calibri"/>
                <a:cs typeface="Calibri"/>
                <a:sym typeface="Calibri"/>
              </a:rPr>
              <a:t>Abus d’alcool et d’autres substances</a:t>
            </a:r>
            <a:endParaRPr sz="22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720" name="Google Shape;720;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721" name="Google Shape;721;p98"/>
          <p:cNvSpPr txBox="1"/>
          <p:nvPr/>
        </p:nvSpPr>
        <p:spPr>
          <a:xfrm>
            <a:off x="719528" y="224851"/>
            <a:ext cx="8199620" cy="1392202"/>
          </a:xfrm>
          <a:prstGeom prst="rect">
            <a:avLst/>
          </a:prstGeom>
          <a:noFill/>
          <a:ln>
            <a:noFill/>
          </a:ln>
        </p:spPr>
        <p:txBody>
          <a:bodyPr anchorCtr="0" anchor="ctr" bIns="45700" lIns="91425" spcFirstLastPara="1" rIns="91425" wrap="square" tIns="45700">
            <a:noAutofit/>
          </a:bodyPr>
          <a:lstStyle/>
          <a:p>
            <a:pPr indent="0" lvl="0" marL="0" marR="0" rtl="0" algn="l">
              <a:lnSpc>
                <a:spcPct val="105714"/>
              </a:lnSpc>
              <a:spcBef>
                <a:spcPts val="0"/>
              </a:spcBef>
              <a:spcAft>
                <a:spcPts val="0"/>
              </a:spcAft>
              <a:buClr>
                <a:schemeClr val="accent2"/>
              </a:buClr>
              <a:buSzPts val="3900"/>
              <a:buFont typeface="Calibri"/>
              <a:buNone/>
            </a:pPr>
            <a:r>
              <a:rPr b="1" i="0" lang="fr" sz="3500" u="none" cap="none" strike="noStrike">
                <a:solidFill>
                  <a:srgbClr val="506687"/>
                </a:solidFill>
                <a:latin typeface="Calibri"/>
                <a:ea typeface="Calibri"/>
                <a:cs typeface="Calibri"/>
                <a:sym typeface="Calibri"/>
              </a:rPr>
              <a:t>Signes &amp; symptômes généraux de violence sexuelle et de violence exercée par un partenaire intime (suite)</a:t>
            </a:r>
            <a:endParaRPr b="1" i="0" sz="3500" u="none" cap="none" strike="noStrike">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9"/>
          <p:cNvSpPr txBox="1"/>
          <p:nvPr>
            <p:ph type="title"/>
          </p:nvPr>
        </p:nvSpPr>
        <p:spPr>
          <a:xfrm>
            <a:off x="628650" y="2082801"/>
            <a:ext cx="7886700" cy="19930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B85231"/>
                </a:solidFill>
                <a:latin typeface="Calibri"/>
                <a:ea typeface="Calibri"/>
                <a:cs typeface="Calibri"/>
                <a:sym typeface="Calibri"/>
              </a:rPr>
              <a:t>QUAND ET COMMENT INTERROGER À PROPOS DE LA VIOLENCE ?</a:t>
            </a:r>
            <a:endParaRPr>
              <a:solidFill>
                <a:schemeClr val="accent1"/>
              </a:solidFill>
            </a:endParaRPr>
          </a:p>
        </p:txBody>
      </p:sp>
      <p:sp>
        <p:nvSpPr>
          <p:cNvPr id="728" name="Google Shape;728;p99"/>
          <p:cNvSpPr txBox="1"/>
          <p:nvPr>
            <p:ph idx="12" type="sldNum"/>
          </p:nvPr>
        </p:nvSpPr>
        <p:spPr>
          <a:xfrm>
            <a:off x="2920652"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0"/>
          <p:cNvSpPr txBox="1"/>
          <p:nvPr>
            <p:ph type="title"/>
          </p:nvPr>
        </p:nvSpPr>
        <p:spPr>
          <a:xfrm>
            <a:off x="451703" y="368489"/>
            <a:ext cx="8495233" cy="14057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Poser des questions sur la violence sexuelle ou la violence exercée par un partenaire intime</a:t>
            </a:r>
            <a:endParaRPr/>
          </a:p>
        </p:txBody>
      </p:sp>
      <p:sp>
        <p:nvSpPr>
          <p:cNvPr id="735" name="Google Shape;735;p100"/>
          <p:cNvSpPr txBox="1"/>
          <p:nvPr>
            <p:ph idx="1" type="body"/>
          </p:nvPr>
        </p:nvSpPr>
        <p:spPr>
          <a:xfrm>
            <a:off x="801383" y="1774208"/>
            <a:ext cx="7582329" cy="49472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2600"/>
              <a:buFont typeface="Arial"/>
              <a:buNone/>
            </a:pPr>
            <a:r>
              <a:t/>
            </a:r>
            <a:endParaRPr b="0" i="0" sz="2600" cap="none" strike="noStrike">
              <a:solidFill>
                <a:srgbClr val="506687"/>
              </a:solidFill>
              <a:latin typeface="Calibri"/>
              <a:ea typeface="Calibri"/>
              <a:cs typeface="Calibri"/>
              <a:sym typeface="Calibri"/>
            </a:endParaRPr>
          </a:p>
          <a:p>
            <a:pPr indent="0" lvl="0" marL="0" rtl="0" algn="l">
              <a:lnSpc>
                <a:spcPct val="90000"/>
              </a:lnSpc>
              <a:spcBef>
                <a:spcPts val="600"/>
              </a:spcBef>
              <a:spcAft>
                <a:spcPts val="0"/>
              </a:spcAft>
              <a:buClr>
                <a:schemeClr val="dk2"/>
              </a:buClr>
              <a:buSzPts val="2600"/>
              <a:buFont typeface="Arial"/>
              <a:buNone/>
            </a:pPr>
            <a:r>
              <a:rPr b="0" i="0" lang="fr" sz="2400" cap="none" strike="noStrike">
                <a:solidFill>
                  <a:srgbClr val="506687"/>
                </a:solidFill>
                <a:latin typeface="Calibri"/>
                <a:ea typeface="Calibri"/>
                <a:cs typeface="Calibri"/>
                <a:sym typeface="Calibri"/>
              </a:rPr>
              <a:t>Le dépistage est un processus structuré utilisé pour détecter un trouble ou une maladie. Il existe différents types de dépistage, notamment l’identification des cas et le dépistage universel : </a:t>
            </a:r>
            <a:endParaRPr sz="2400">
              <a:solidFill>
                <a:schemeClr val="dk2"/>
              </a:solidFill>
            </a:endParaRPr>
          </a:p>
          <a:p>
            <a:pPr indent="-228600" lvl="0" marL="685800" rtl="0" algn="l">
              <a:lnSpc>
                <a:spcPct val="90000"/>
              </a:lnSpc>
              <a:spcBef>
                <a:spcPts val="1200"/>
              </a:spcBef>
              <a:spcAft>
                <a:spcPts val="0"/>
              </a:spcAft>
              <a:buClr>
                <a:schemeClr val="dk2"/>
              </a:buClr>
              <a:buSzPts val="2600"/>
              <a:buChar char="•"/>
            </a:pPr>
            <a:r>
              <a:rPr b="0" i="0" lang="fr" sz="2400" u="sng" cap="none" strike="noStrike">
                <a:solidFill>
                  <a:srgbClr val="506687"/>
                </a:solidFill>
                <a:latin typeface="Calibri"/>
                <a:ea typeface="Calibri"/>
                <a:cs typeface="Calibri"/>
                <a:sym typeface="Calibri"/>
              </a:rPr>
              <a:t>L’</a:t>
            </a:r>
            <a:r>
              <a:rPr b="1" i="0" lang="fr" sz="2400" u="sng" cap="none" strike="noStrike">
                <a:solidFill>
                  <a:srgbClr val="506687"/>
                </a:solidFill>
                <a:latin typeface="Calibri"/>
                <a:ea typeface="Calibri"/>
                <a:cs typeface="Calibri"/>
                <a:sym typeface="Calibri"/>
              </a:rPr>
              <a:t>identification des cas</a:t>
            </a:r>
            <a:r>
              <a:rPr b="1" i="0" lang="fr" sz="2400" cap="none" strike="noStrike">
                <a:solidFill>
                  <a:srgbClr val="506687"/>
                </a:solidFill>
                <a:latin typeface="Calibri"/>
                <a:ea typeface="Calibri"/>
                <a:cs typeface="Calibri"/>
                <a:sym typeface="Calibri"/>
              </a:rPr>
              <a:t> </a:t>
            </a:r>
            <a:r>
              <a:rPr b="0" i="0" lang="fr" sz="2400" cap="none" strike="noStrike">
                <a:solidFill>
                  <a:srgbClr val="506687"/>
                </a:solidFill>
                <a:latin typeface="Calibri"/>
                <a:ea typeface="Calibri"/>
                <a:cs typeface="Calibri"/>
                <a:sym typeface="Calibri"/>
              </a:rPr>
              <a:t>fait référence aux questions posées sur la violence sexuelle ou la violence exercée par un partenaire intime aux patients qui </a:t>
            </a:r>
            <a:r>
              <a:rPr b="0" i="1" lang="fr" sz="2400" cap="none" strike="noStrike">
                <a:solidFill>
                  <a:srgbClr val="506687"/>
                </a:solidFill>
                <a:latin typeface="Calibri"/>
                <a:ea typeface="Calibri"/>
                <a:cs typeface="Calibri"/>
                <a:sym typeface="Calibri"/>
              </a:rPr>
              <a:t>révèlent </a:t>
            </a:r>
            <a:r>
              <a:rPr b="0" i="0" lang="fr" sz="2400" cap="none" strike="noStrike">
                <a:solidFill>
                  <a:srgbClr val="506687"/>
                </a:solidFill>
                <a:latin typeface="Calibri"/>
                <a:ea typeface="Calibri"/>
                <a:cs typeface="Calibri"/>
                <a:sym typeface="Calibri"/>
              </a:rPr>
              <a:t>avoir subi des actes de violence ou qui </a:t>
            </a:r>
            <a:r>
              <a:rPr b="0" i="1" lang="fr" sz="2400" cap="none" strike="noStrike">
                <a:solidFill>
                  <a:srgbClr val="506687"/>
                </a:solidFill>
                <a:latin typeface="Calibri"/>
                <a:ea typeface="Calibri"/>
                <a:cs typeface="Calibri"/>
                <a:sym typeface="Calibri"/>
              </a:rPr>
              <a:t>présentent des signes et des symptômes</a:t>
            </a:r>
            <a:r>
              <a:rPr b="0" i="1" lang="fr" sz="2400" cap="none" strike="noStrike">
                <a:solidFill>
                  <a:srgbClr val="000000"/>
                </a:solidFill>
                <a:latin typeface="Calibri"/>
                <a:ea typeface="Calibri"/>
                <a:cs typeface="Calibri"/>
                <a:sym typeface="Calibri"/>
              </a:rPr>
              <a:t>.</a:t>
            </a:r>
            <a:r>
              <a:rPr b="0" i="0" lang="fr" sz="2400" cap="none" strike="noStrike">
                <a:solidFill>
                  <a:srgbClr val="000000"/>
                </a:solidFill>
                <a:latin typeface="Calibri"/>
                <a:ea typeface="Calibri"/>
                <a:cs typeface="Calibri"/>
                <a:sym typeface="Calibri"/>
              </a:rPr>
              <a:t> </a:t>
            </a:r>
            <a:r>
              <a:rPr b="0" i="0" lang="fr" sz="2400" cap="none" strike="noStrike">
                <a:solidFill>
                  <a:srgbClr val="B85231"/>
                </a:solidFill>
                <a:latin typeface="Calibri"/>
                <a:ea typeface="Calibri"/>
                <a:cs typeface="Calibri"/>
                <a:sym typeface="Calibri"/>
              </a:rPr>
              <a:t>Cela doit être fait </a:t>
            </a:r>
            <a:r>
              <a:rPr b="1" i="0" lang="fr" sz="2400" u="sng" cap="none" strike="noStrike">
                <a:solidFill>
                  <a:srgbClr val="B85231"/>
                </a:solidFill>
                <a:latin typeface="Calibri"/>
                <a:ea typeface="Calibri"/>
                <a:cs typeface="Calibri"/>
                <a:sym typeface="Calibri"/>
              </a:rPr>
              <a:t>quelle que soit les conditions des services post-agression </a:t>
            </a:r>
            <a:r>
              <a:rPr b="0" i="0" lang="fr" sz="2400" cap="none" strike="noStrike">
                <a:solidFill>
                  <a:srgbClr val="B85231"/>
                </a:solidFill>
                <a:latin typeface="Calibri"/>
                <a:ea typeface="Calibri"/>
                <a:cs typeface="Calibri"/>
                <a:sym typeface="Calibri"/>
              </a:rPr>
              <a:t>afin d’administrer des soins adaptés et opportuns.</a:t>
            </a:r>
            <a:endParaRPr sz="2400">
              <a:solidFill>
                <a:schemeClr val="accent1"/>
              </a:solidFill>
            </a:endParaRPr>
          </a:p>
          <a:p>
            <a:pPr indent="0" lvl="0" marL="0" rtl="0" algn="l">
              <a:lnSpc>
                <a:spcPct val="90000"/>
              </a:lnSpc>
              <a:spcBef>
                <a:spcPts val="1600"/>
              </a:spcBef>
              <a:spcAft>
                <a:spcPts val="0"/>
              </a:spcAft>
              <a:buClr>
                <a:schemeClr val="dk2"/>
              </a:buClr>
              <a:buSzPts val="3200"/>
              <a:buFont typeface="Arial"/>
              <a:buNone/>
            </a:pPr>
            <a:r>
              <a:t/>
            </a:r>
            <a:endParaRPr/>
          </a:p>
        </p:txBody>
      </p:sp>
      <p:sp>
        <p:nvSpPr>
          <p:cNvPr id="736" name="Google Shape;736;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6"/>
          <p:cNvSpPr txBox="1"/>
          <p:nvPr>
            <p:ph type="title"/>
          </p:nvPr>
        </p:nvSpPr>
        <p:spPr>
          <a:xfrm>
            <a:off x="457200" y="85147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Obstacles aux soins et au soutien</a:t>
            </a:r>
            <a:endParaRPr/>
          </a:p>
        </p:txBody>
      </p:sp>
      <p:sp>
        <p:nvSpPr>
          <p:cNvPr id="294" name="Google Shape;294;p56"/>
          <p:cNvSpPr txBox="1"/>
          <p:nvPr>
            <p:ph idx="1" type="body"/>
          </p:nvPr>
        </p:nvSpPr>
        <p:spPr>
          <a:xfrm>
            <a:off x="457200" y="2578813"/>
            <a:ext cx="8229600" cy="161218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Pensez-vous que toutes les personnes survivantes se rapprochent de votre établissement ?</a:t>
            </a:r>
            <a:endParaRPr sz="2800">
              <a:solidFill>
                <a:schemeClr val="dk2"/>
              </a:solidFill>
            </a:endParaRPr>
          </a:p>
          <a:p>
            <a:pPr indent="-228600" lvl="0" marL="685800" rtl="0" algn="l">
              <a:lnSpc>
                <a:spcPct val="90000"/>
              </a:lnSpc>
              <a:spcBef>
                <a:spcPts val="1200"/>
              </a:spcBef>
              <a:spcAft>
                <a:spcPts val="600"/>
              </a:spcAft>
              <a:buClr>
                <a:schemeClr val="dk2"/>
              </a:buClr>
              <a:buSzPts val="3200"/>
              <a:buChar char="•"/>
            </a:pPr>
            <a:r>
              <a:rPr b="0" i="0" lang="fr" sz="2800" cap="none" strike="noStrike">
                <a:solidFill>
                  <a:srgbClr val="506687"/>
                </a:solidFill>
                <a:latin typeface="Calibri"/>
                <a:ea typeface="Calibri"/>
                <a:cs typeface="Calibri"/>
                <a:sym typeface="Calibri"/>
              </a:rPr>
              <a:t>Pourquoi ou pourquoi pas ? </a:t>
            </a:r>
            <a:endParaRPr sz="2800">
              <a:solidFill>
                <a:schemeClr val="dk2"/>
              </a:solidFill>
            </a:endParaRPr>
          </a:p>
        </p:txBody>
      </p:sp>
      <p:sp>
        <p:nvSpPr>
          <p:cNvPr id="295" name="Google Shape;295;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01"/>
          <p:cNvSpPr txBox="1"/>
          <p:nvPr>
            <p:ph type="title"/>
          </p:nvPr>
        </p:nvSpPr>
        <p:spPr>
          <a:xfrm>
            <a:off x="621586" y="3127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Dépistage universel</a:t>
            </a:r>
            <a:endParaRPr/>
          </a:p>
        </p:txBody>
      </p:sp>
      <p:sp>
        <p:nvSpPr>
          <p:cNvPr id="743" name="Google Shape;743;p101"/>
          <p:cNvSpPr txBox="1"/>
          <p:nvPr>
            <p:ph idx="1" type="body"/>
          </p:nvPr>
        </p:nvSpPr>
        <p:spPr>
          <a:xfrm>
            <a:off x="371796" y="1253331"/>
            <a:ext cx="8058150" cy="435133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Char char="•"/>
            </a:pPr>
            <a:r>
              <a:rPr b="0" i="0" lang="fr" sz="2800" u="sng" cap="none" strike="noStrike">
                <a:solidFill>
                  <a:srgbClr val="506687"/>
                </a:solidFill>
                <a:latin typeface="Calibri"/>
                <a:ea typeface="Calibri"/>
                <a:cs typeface="Calibri"/>
                <a:sym typeface="Calibri"/>
              </a:rPr>
              <a:t>Le </a:t>
            </a:r>
            <a:r>
              <a:rPr b="1" i="0" lang="fr" sz="2800" u="sng" cap="none" strike="noStrike">
                <a:solidFill>
                  <a:srgbClr val="506687"/>
                </a:solidFill>
                <a:latin typeface="Calibri"/>
                <a:ea typeface="Calibri"/>
                <a:cs typeface="Calibri"/>
                <a:sym typeface="Calibri"/>
              </a:rPr>
              <a:t>dépistage universel</a:t>
            </a:r>
            <a:r>
              <a:rPr b="1" i="0" lang="fr" sz="2800" cap="none" strike="noStrike">
                <a:solidFill>
                  <a:srgbClr val="506687"/>
                </a:solidFill>
                <a:latin typeface="Calibri"/>
                <a:ea typeface="Calibri"/>
                <a:cs typeface="Calibri"/>
                <a:sym typeface="Calibri"/>
              </a:rPr>
              <a:t> </a:t>
            </a:r>
            <a:r>
              <a:rPr b="0" i="0" lang="fr" sz="2800" cap="none" strike="noStrike">
                <a:solidFill>
                  <a:srgbClr val="506687"/>
                </a:solidFill>
                <a:latin typeface="Calibri"/>
                <a:ea typeface="Calibri"/>
                <a:cs typeface="Calibri"/>
                <a:sym typeface="Calibri"/>
              </a:rPr>
              <a:t>suppose de poser des questions sur la violence à l’ensemble des patient.e.s dans tous les contextes (quel que soit le service dont ils bénéficient). </a:t>
            </a:r>
            <a:endParaRPr>
              <a:solidFill>
                <a:schemeClr val="dk2"/>
              </a:solidFill>
            </a:endParaRPr>
          </a:p>
          <a:p>
            <a:pPr indent="-228600" lvl="0" marL="685800" rtl="0" algn="l">
              <a:lnSpc>
                <a:spcPct val="90000"/>
              </a:lnSpc>
              <a:spcBef>
                <a:spcPts val="1200"/>
              </a:spcBef>
              <a:spcAft>
                <a:spcPts val="0"/>
              </a:spcAft>
              <a:buClr>
                <a:schemeClr val="dk2"/>
              </a:buClr>
              <a:buSzPts val="2800"/>
              <a:buChar char="•"/>
            </a:pPr>
            <a:r>
              <a:rPr b="0" i="0" lang="fr" sz="2800" cap="none" strike="noStrike">
                <a:solidFill>
                  <a:srgbClr val="B85231"/>
                </a:solidFill>
                <a:latin typeface="Calibri"/>
                <a:ea typeface="Calibri"/>
                <a:cs typeface="Calibri"/>
                <a:sym typeface="Calibri"/>
              </a:rPr>
              <a:t>L’OMS ne recommande pas le dépistage universel.</a:t>
            </a:r>
            <a:endParaRPr>
              <a:solidFill>
                <a:schemeClr val="accent1"/>
              </a:solidFill>
            </a:endParaRPr>
          </a:p>
          <a:p>
            <a:pPr indent="-228600" lvl="0" marL="685800" rtl="0" algn="l">
              <a:lnSpc>
                <a:spcPct val="90000"/>
              </a:lnSpc>
              <a:spcBef>
                <a:spcPts val="1200"/>
              </a:spcBef>
              <a:spcAft>
                <a:spcPts val="600"/>
              </a:spcAft>
              <a:buClr>
                <a:schemeClr val="dk2"/>
              </a:buClr>
              <a:buSzPts val="2800"/>
              <a:buChar char="•"/>
            </a:pPr>
            <a:r>
              <a:rPr b="0" i="0" lang="fr" sz="2800" cap="none" strike="noStrike">
                <a:solidFill>
                  <a:srgbClr val="B85231"/>
                </a:solidFill>
                <a:latin typeface="Calibri"/>
                <a:ea typeface="Calibri"/>
                <a:cs typeface="Calibri"/>
                <a:sym typeface="Calibri"/>
              </a:rPr>
              <a:t>L’OMS encourage les prestataires de soins à avoir un niveau de connaissance plus élevé de la question et à la soulever avec les patient.e.s qui présentent des blessures ou des maladies qu’ils </a:t>
            </a:r>
            <a:r>
              <a:rPr lang="fr" sz="2800">
                <a:solidFill>
                  <a:srgbClr val="B85231"/>
                </a:solidFill>
              </a:rPr>
              <a:t>soupçonnent</a:t>
            </a:r>
            <a:r>
              <a:rPr b="0" i="0" lang="fr" sz="2800" cap="none" strike="noStrike">
                <a:solidFill>
                  <a:srgbClr val="B85231"/>
                </a:solidFill>
                <a:latin typeface="Calibri"/>
                <a:ea typeface="Calibri"/>
                <a:cs typeface="Calibri"/>
                <a:sym typeface="Calibri"/>
              </a:rPr>
              <a:t> d’avoir un lien avec la violence. </a:t>
            </a:r>
            <a:endParaRPr sz="2800">
              <a:solidFill>
                <a:schemeClr val="accent1"/>
              </a:solidFill>
            </a:endParaRPr>
          </a:p>
        </p:txBody>
      </p:sp>
      <p:sp>
        <p:nvSpPr>
          <p:cNvPr id="744" name="Google Shape;744;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2"/>
          <p:cNvSpPr txBox="1"/>
          <p:nvPr>
            <p:ph type="title"/>
          </p:nvPr>
        </p:nvSpPr>
        <p:spPr>
          <a:xfrm>
            <a:off x="516660" y="259307"/>
            <a:ext cx="8170140" cy="14460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Poser des questions sur la violence : Soulever le sujet</a:t>
            </a:r>
            <a:endParaRPr/>
          </a:p>
        </p:txBody>
      </p:sp>
      <p:sp>
        <p:nvSpPr>
          <p:cNvPr id="751" name="Google Shape;751;p102"/>
          <p:cNvSpPr txBox="1"/>
          <p:nvPr>
            <p:ph idx="1" type="body"/>
          </p:nvPr>
        </p:nvSpPr>
        <p:spPr>
          <a:xfrm>
            <a:off x="625842" y="1705316"/>
            <a:ext cx="7706500" cy="44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i="0" lang="fr" sz="2800" cap="none" strike="noStrike">
                <a:solidFill>
                  <a:srgbClr val="B85231"/>
                </a:solidFill>
                <a:latin typeface="Calibri"/>
                <a:ea typeface="Calibri"/>
                <a:cs typeface="Calibri"/>
                <a:sym typeface="Calibri"/>
              </a:rPr>
              <a:t>Soulever le sujet avant de poser des questions directes</a:t>
            </a:r>
            <a:endParaRPr b="1" sz="2800">
              <a:solidFill>
                <a:schemeClr val="accent1"/>
              </a:solidFill>
            </a:endParaRPr>
          </a:p>
          <a:p>
            <a:pPr indent="-228600" lvl="1" marL="502919" rtl="0" algn="l">
              <a:lnSpc>
                <a:spcPct val="90000"/>
              </a:lnSpc>
              <a:spcBef>
                <a:spcPts val="5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La violence est malheureusement très courante dans cette communauté, notamment la violence à la maison.</a:t>
            </a:r>
            <a:endParaRPr>
              <a:solidFill>
                <a:schemeClr val="dk2"/>
              </a:solidFill>
            </a:endParaRPr>
          </a:p>
          <a:p>
            <a:pPr indent="-228600" lvl="1" marL="502919" rtl="0" algn="l">
              <a:lnSpc>
                <a:spcPct val="90000"/>
              </a:lnSpc>
              <a:spcBef>
                <a:spcPts val="5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Parfois les personnes qui nous sont chères nous font du mal. Est-ce que cela vous est arrivé ?</a:t>
            </a:r>
            <a:endParaRPr>
              <a:solidFill>
                <a:schemeClr val="dk2"/>
              </a:solidFill>
            </a:endParaRPr>
          </a:p>
          <a:p>
            <a:pPr indent="-228600" lvl="1" marL="502919" rtl="0" algn="l">
              <a:lnSpc>
                <a:spcPct val="90000"/>
              </a:lnSpc>
              <a:spcBef>
                <a:spcPts val="5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Que se passe-t-il quand vous vous disputez ? Que se passe-t-il quand votre partenaire se met en colère ?</a:t>
            </a:r>
            <a:endParaRPr>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752" name="Google Shape;752;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03"/>
          <p:cNvSpPr txBox="1"/>
          <p:nvPr>
            <p:ph type="title"/>
          </p:nvPr>
        </p:nvSpPr>
        <p:spPr>
          <a:xfrm>
            <a:off x="735565" y="0"/>
            <a:ext cx="8213226" cy="15318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Poser des questions sur la violence : Questions directes</a:t>
            </a:r>
            <a:endParaRPr sz="4000"/>
          </a:p>
        </p:txBody>
      </p:sp>
      <p:sp>
        <p:nvSpPr>
          <p:cNvPr id="759" name="Google Shape;759;p103"/>
          <p:cNvSpPr txBox="1"/>
          <p:nvPr>
            <p:ph idx="1" type="body"/>
          </p:nvPr>
        </p:nvSpPr>
        <p:spPr>
          <a:xfrm>
            <a:off x="735565" y="1403012"/>
            <a:ext cx="7672869" cy="43513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i="0" lang="fr" sz="2400" cap="none" strike="noStrike">
                <a:solidFill>
                  <a:srgbClr val="B85231"/>
                </a:solidFill>
                <a:latin typeface="Calibri"/>
                <a:ea typeface="Calibri"/>
                <a:cs typeface="Calibri"/>
                <a:sym typeface="Calibri"/>
              </a:rPr>
              <a:t>Questions directes (si la réponse à une de ces questions est oui, proposer un soutien de première ligne)</a:t>
            </a:r>
            <a:endParaRPr b="1" sz="2400">
              <a:solidFill>
                <a:schemeClr val="accent1"/>
              </a:solidFill>
            </a:endParaRPr>
          </a:p>
          <a:p>
            <a:pPr indent="-228600" lvl="1" marL="502919"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Avez-vous peur de quelqu’un, notamment votre conjoint ou partenaire ?</a:t>
            </a:r>
            <a:endParaRPr sz="2400">
              <a:solidFill>
                <a:schemeClr val="dk2"/>
              </a:solidFill>
            </a:endParaRPr>
          </a:p>
          <a:p>
            <a:pPr indent="-228600" lvl="1" marL="502919"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Avez-vous déjà été menacé.e physiquement/sexuellement d’une manière quelconque ? Si oui, quand cela s’est-il passé ?</a:t>
            </a:r>
            <a:endParaRPr sz="2400">
              <a:solidFill>
                <a:schemeClr val="dk2"/>
              </a:solidFill>
            </a:endParaRPr>
          </a:p>
          <a:p>
            <a:pPr indent="-228600" lvl="1" marL="502919"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Est-ce que quelqu’un essaie de vous contrôler, par exemple en ne vous laissant pas avoir d’argent ou sortir de la maison ?</a:t>
            </a:r>
            <a:endParaRPr sz="2400">
              <a:solidFill>
                <a:schemeClr val="dk2"/>
              </a:solidFill>
            </a:endParaRPr>
          </a:p>
          <a:p>
            <a:pPr indent="-228600" lvl="1" marL="502919"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Est-ce que quelqu’un vous a forcé avoir des rapports sexuels ou à avoir des contacts sexuels que vous ne vouliez pas ?</a:t>
            </a:r>
            <a:endParaRPr sz="2400">
              <a:solidFill>
                <a:schemeClr val="dk2"/>
              </a:solidFill>
            </a:endParaRPr>
          </a:p>
          <a:p>
            <a:pPr indent="-228600" lvl="1" marL="502919"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Est-ce que quelqu’un a menacé de vous tuer ?</a:t>
            </a:r>
            <a:endParaRPr sz="24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760" name="Google Shape;760;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4"/>
          <p:cNvSpPr txBox="1"/>
          <p:nvPr>
            <p:ph type="title"/>
          </p:nvPr>
        </p:nvSpPr>
        <p:spPr>
          <a:xfrm>
            <a:off x="163772" y="259307"/>
            <a:ext cx="8884693" cy="12816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Quand la violence n’a pas été révélée</a:t>
            </a:r>
            <a:endParaRPr/>
          </a:p>
        </p:txBody>
      </p:sp>
      <p:sp>
        <p:nvSpPr>
          <p:cNvPr id="767" name="Google Shape;767;p104"/>
          <p:cNvSpPr txBox="1"/>
          <p:nvPr>
            <p:ph idx="1" type="body"/>
          </p:nvPr>
        </p:nvSpPr>
        <p:spPr>
          <a:xfrm>
            <a:off x="697693" y="1253331"/>
            <a:ext cx="781685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2700"/>
              <a:buFont typeface="Arial"/>
              <a:buNone/>
            </a:pPr>
            <a:r>
              <a:rPr b="1" i="0" lang="fr" sz="2800" cap="none" strike="noStrike">
                <a:solidFill>
                  <a:srgbClr val="B85231"/>
                </a:solidFill>
                <a:latin typeface="Calibri"/>
                <a:ea typeface="Calibri"/>
                <a:cs typeface="Calibri"/>
                <a:sym typeface="Calibri"/>
              </a:rPr>
              <a:t>Que faire si vous soupçonnez de la violence mais elle n’a pas été révélée :</a:t>
            </a:r>
            <a:endParaRPr b="1" sz="2800">
              <a:solidFill>
                <a:schemeClr val="accent1"/>
              </a:solidFill>
            </a:endParaRPr>
          </a:p>
          <a:p>
            <a:pPr indent="-228600" lvl="0" marL="502919" rtl="0" algn="l">
              <a:lnSpc>
                <a:spcPct val="90000"/>
              </a:lnSpc>
              <a:spcBef>
                <a:spcPts val="600"/>
              </a:spcBef>
              <a:spcAft>
                <a:spcPts val="0"/>
              </a:spcAft>
              <a:buClr>
                <a:schemeClr val="dk2"/>
              </a:buClr>
              <a:buSzPts val="2700"/>
              <a:buChar char="•"/>
            </a:pPr>
            <a:r>
              <a:rPr b="0" i="0" lang="fr" sz="2800" cap="none" strike="noStrike">
                <a:solidFill>
                  <a:srgbClr val="506687"/>
                </a:solidFill>
                <a:latin typeface="Calibri"/>
                <a:ea typeface="Calibri"/>
                <a:cs typeface="Calibri"/>
                <a:sym typeface="Calibri"/>
              </a:rPr>
              <a:t>Ne pas faire pression sur les personnes survivantes ; leur donner le temps de décider ce qu’elles veulent vous dire</a:t>
            </a:r>
            <a:endParaRPr sz="2800">
              <a:solidFill>
                <a:schemeClr val="dk2"/>
              </a:solidFill>
            </a:endParaRPr>
          </a:p>
          <a:p>
            <a:pPr indent="-228600" lvl="0" marL="502919" rtl="0" algn="l">
              <a:lnSpc>
                <a:spcPct val="90000"/>
              </a:lnSpc>
              <a:spcBef>
                <a:spcPts val="600"/>
              </a:spcBef>
              <a:spcAft>
                <a:spcPts val="0"/>
              </a:spcAft>
              <a:buClr>
                <a:schemeClr val="dk2"/>
              </a:buClr>
              <a:buSzPts val="2700"/>
              <a:buChar char="•"/>
            </a:pPr>
            <a:r>
              <a:rPr b="0" i="0" lang="fr" sz="2800" cap="none" strike="noStrike">
                <a:solidFill>
                  <a:srgbClr val="506687"/>
                </a:solidFill>
                <a:latin typeface="Calibri"/>
                <a:ea typeface="Calibri"/>
                <a:cs typeface="Calibri"/>
                <a:sym typeface="Calibri"/>
              </a:rPr>
              <a:t>Leur parler des services qui sont disponibles si elles choisissent d’y recourir</a:t>
            </a:r>
            <a:endParaRPr sz="2800">
              <a:solidFill>
                <a:schemeClr val="dk2"/>
              </a:solidFill>
            </a:endParaRPr>
          </a:p>
          <a:p>
            <a:pPr indent="-228600" lvl="0" marL="502919" rtl="0" algn="l">
              <a:lnSpc>
                <a:spcPct val="90000"/>
              </a:lnSpc>
              <a:spcBef>
                <a:spcPts val="600"/>
              </a:spcBef>
              <a:spcAft>
                <a:spcPts val="0"/>
              </a:spcAft>
              <a:buClr>
                <a:schemeClr val="dk2"/>
              </a:buClr>
              <a:buSzPts val="2700"/>
              <a:buChar char="•"/>
            </a:pPr>
            <a:r>
              <a:rPr b="0" i="0" lang="fr" sz="2800" cap="none" strike="noStrike">
                <a:solidFill>
                  <a:srgbClr val="506687"/>
                </a:solidFill>
                <a:latin typeface="Calibri"/>
                <a:ea typeface="Calibri"/>
                <a:cs typeface="Calibri"/>
                <a:sym typeface="Calibri"/>
              </a:rPr>
              <a:t>Fournir des informations sur les effets de la violence sur la santé d’une personne et la santé de leurs enfants</a:t>
            </a:r>
            <a:endParaRPr sz="2800">
              <a:solidFill>
                <a:schemeClr val="dk2"/>
              </a:solidFill>
            </a:endParaRPr>
          </a:p>
          <a:p>
            <a:pPr indent="-228600" lvl="0" marL="502919" rtl="0" algn="l">
              <a:lnSpc>
                <a:spcPct val="90000"/>
              </a:lnSpc>
              <a:spcBef>
                <a:spcPts val="600"/>
              </a:spcBef>
              <a:spcAft>
                <a:spcPts val="0"/>
              </a:spcAft>
              <a:buClr>
                <a:schemeClr val="dk2"/>
              </a:buClr>
              <a:buSzPts val="2700"/>
              <a:buChar char="•"/>
            </a:pPr>
            <a:r>
              <a:rPr b="0" i="0" lang="fr" sz="2800" cap="none" strike="noStrike">
                <a:solidFill>
                  <a:srgbClr val="506687"/>
                </a:solidFill>
                <a:latin typeface="Calibri"/>
                <a:ea typeface="Calibri"/>
                <a:cs typeface="Calibri"/>
                <a:sym typeface="Calibri"/>
              </a:rPr>
              <a:t>Proposer d’orienter pour un soutien et une visite de suivi</a:t>
            </a:r>
            <a:endParaRPr sz="28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768" name="Google Shape;768;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05"/>
          <p:cNvSpPr txBox="1"/>
          <p:nvPr>
            <p:ph type="title"/>
          </p:nvPr>
        </p:nvSpPr>
        <p:spPr>
          <a:xfrm>
            <a:off x="525060" y="365125"/>
            <a:ext cx="8441140" cy="1231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3800" cap="none" strike="noStrike">
                <a:solidFill>
                  <a:srgbClr val="506687"/>
                </a:solidFill>
                <a:latin typeface="Calibri"/>
                <a:ea typeface="Calibri"/>
                <a:cs typeface="Calibri"/>
                <a:sym typeface="Calibri"/>
              </a:rPr>
              <a:t>Quand les personnes survivantes ne révèlent pas la violence</a:t>
            </a:r>
            <a:endParaRPr sz="3800"/>
          </a:p>
        </p:txBody>
      </p:sp>
      <p:sp>
        <p:nvSpPr>
          <p:cNvPr id="775" name="Google Shape;775;p105"/>
          <p:cNvSpPr txBox="1"/>
          <p:nvPr>
            <p:ph idx="1" type="body"/>
          </p:nvPr>
        </p:nvSpPr>
        <p:spPr>
          <a:xfrm>
            <a:off x="827070" y="1713706"/>
            <a:ext cx="7762126"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Se souvenir de les croire</a:t>
            </a:r>
            <a:endParaRPr sz="28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Toujours laisser la porte ouverte</a:t>
            </a:r>
            <a:endParaRPr sz="28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Le simple fait que vous soupçonniez la violence - ne signifie pas pour autant qu’il s’agisse de la question sous-jacente</a:t>
            </a:r>
            <a:endParaRPr sz="28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Les éléments utiles pour cette conversation peuvent être :</a:t>
            </a:r>
            <a:endParaRPr sz="28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 au cas où votre situation évolue »</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800" cap="none" strike="noStrike">
                <a:solidFill>
                  <a:srgbClr val="506687"/>
                </a:solidFill>
                <a:latin typeface="Calibri"/>
                <a:ea typeface="Calibri"/>
                <a:cs typeface="Calibri"/>
                <a:sym typeface="Calibri"/>
              </a:rPr>
              <a:t>« au cas où vous ou une de vos connaissances a besoin d’information »</a:t>
            </a:r>
            <a:endParaRPr>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776" name="Google Shape;776;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06"/>
          <p:cNvSpPr txBox="1"/>
          <p:nvPr>
            <p:ph type="title"/>
          </p:nvPr>
        </p:nvSpPr>
        <p:spPr>
          <a:xfrm>
            <a:off x="607852" y="540468"/>
            <a:ext cx="5945348" cy="7537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200"/>
              <a:buFont typeface="Calibri"/>
              <a:buNone/>
            </a:pPr>
            <a:r>
              <a:rPr b="1" i="0" lang="fr" sz="4200" cap="none" strike="noStrike">
                <a:solidFill>
                  <a:srgbClr val="506687"/>
                </a:solidFill>
                <a:latin typeface="Calibri"/>
                <a:ea typeface="Calibri"/>
                <a:cs typeface="Calibri"/>
                <a:sym typeface="Calibri"/>
              </a:rPr>
              <a:t>Prise en charge clinique</a:t>
            </a:r>
            <a:endParaRPr/>
          </a:p>
        </p:txBody>
      </p:sp>
      <p:sp>
        <p:nvSpPr>
          <p:cNvPr id="783" name="Google Shape;783;p106"/>
          <p:cNvSpPr txBox="1"/>
          <p:nvPr>
            <p:ph idx="1" type="body"/>
          </p:nvPr>
        </p:nvSpPr>
        <p:spPr>
          <a:xfrm>
            <a:off x="714054" y="1472952"/>
            <a:ext cx="8429946" cy="4525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2600"/>
              <a:buFont typeface="Arial"/>
              <a:buNone/>
            </a:pPr>
            <a:r>
              <a:rPr b="0" i="0" lang="fr" sz="2600" cap="none" strike="noStrike">
                <a:solidFill>
                  <a:srgbClr val="B85231"/>
                </a:solidFill>
                <a:latin typeface="Calibri"/>
                <a:ea typeface="Calibri"/>
                <a:cs typeface="Calibri"/>
                <a:sym typeface="Calibri"/>
              </a:rPr>
              <a:t>1— Apporter un soutien de première ligne (</a:t>
            </a:r>
            <a:r>
              <a:rPr lang="fr" sz="2600">
                <a:solidFill>
                  <a:srgbClr val="B85231"/>
                </a:solidFill>
              </a:rPr>
              <a:t>VIVRE</a:t>
            </a:r>
            <a:r>
              <a:rPr b="0" i="0" lang="fr" sz="2600" cap="none" strike="noStrike">
                <a:solidFill>
                  <a:srgbClr val="B85231"/>
                </a:solidFill>
                <a:latin typeface="Calibri"/>
                <a:ea typeface="Calibri"/>
                <a:cs typeface="Calibri"/>
                <a:sym typeface="Calibri"/>
              </a:rPr>
              <a:t>, Partie 1)</a:t>
            </a:r>
            <a:endParaRPr sz="2600">
              <a:solidFill>
                <a:schemeClr val="accent1"/>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2—Obtenir le consentement éclairé</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3—Noter l’historique</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4—Procéder à l’examen physique</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Étape 5—Administrer un traitement</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6 — Améliorer la sécurité et orienter pour un soutien (</a:t>
            </a:r>
            <a:r>
              <a:rPr lang="fr" sz="2600">
                <a:solidFill>
                  <a:srgbClr val="506687"/>
                </a:solidFill>
              </a:rPr>
              <a:t>VIVRE</a:t>
            </a:r>
            <a:r>
              <a:rPr b="0" i="0" lang="fr" sz="2600" cap="none" strike="noStrike">
                <a:solidFill>
                  <a:srgbClr val="506687"/>
                </a:solidFill>
                <a:latin typeface="Calibri"/>
                <a:ea typeface="Calibri"/>
                <a:cs typeface="Calibri"/>
                <a:sym typeface="Calibri"/>
              </a:rPr>
              <a:t>, Partie 2)</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7—Évaluer la santé mentale et le soutien psychosocial</a:t>
            </a:r>
            <a:endParaRPr sz="2600">
              <a:solidFill>
                <a:schemeClr val="dk2"/>
              </a:solidFill>
            </a:endParaRPr>
          </a:p>
          <a:p>
            <a:pPr indent="0" lvl="0" marL="0" rtl="0" algn="l">
              <a:lnSpc>
                <a:spcPct val="90000"/>
              </a:lnSpc>
              <a:spcBef>
                <a:spcPts val="1000"/>
              </a:spcBef>
              <a:spcAft>
                <a:spcPts val="0"/>
              </a:spcAft>
              <a:buClr>
                <a:schemeClr val="dk2"/>
              </a:buClr>
              <a:buSzPts val="2600"/>
              <a:buFont typeface="Arial"/>
              <a:buNone/>
            </a:pPr>
            <a:r>
              <a:rPr b="0" i="0" lang="fr" sz="2600" cap="none" strike="noStrike">
                <a:solidFill>
                  <a:srgbClr val="506687"/>
                </a:solidFill>
                <a:latin typeface="Calibri"/>
                <a:ea typeface="Calibri"/>
                <a:cs typeface="Calibri"/>
                <a:sym typeface="Calibri"/>
              </a:rPr>
              <a:t>8—Fournir des soins de suivi</a:t>
            </a:r>
            <a:endParaRPr sz="2600">
              <a:solidFill>
                <a:schemeClr val="dk2"/>
              </a:solidFill>
            </a:endParaRPr>
          </a:p>
          <a:p>
            <a:pPr indent="0" lvl="0" marL="0" rtl="0" algn="l">
              <a:lnSpc>
                <a:spcPct val="90000"/>
              </a:lnSpc>
              <a:spcBef>
                <a:spcPts val="1000"/>
              </a:spcBef>
              <a:spcAft>
                <a:spcPts val="0"/>
              </a:spcAft>
              <a:buClr>
                <a:schemeClr val="dk2"/>
              </a:buClr>
              <a:buSzPts val="2800"/>
              <a:buFont typeface="Arial"/>
              <a:buNone/>
            </a:pPr>
            <a:r>
              <a:t/>
            </a:r>
            <a:endParaRPr sz="2800">
              <a:solidFill>
                <a:schemeClr val="accent2"/>
              </a:solidFill>
            </a:endParaRPr>
          </a:p>
        </p:txBody>
      </p:sp>
      <p:sp>
        <p:nvSpPr>
          <p:cNvPr id="784" name="Google Shape;784;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107"/>
          <p:cNvSpPr txBox="1"/>
          <p:nvPr>
            <p:ph type="title"/>
          </p:nvPr>
        </p:nvSpPr>
        <p:spPr>
          <a:xfrm>
            <a:off x="580490" y="38735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1- Apporter un soutien de première ligne (</a:t>
            </a:r>
            <a:r>
              <a:rPr lang="fr">
                <a:solidFill>
                  <a:srgbClr val="506687"/>
                </a:solidFill>
              </a:rPr>
              <a:t>VIVRE</a:t>
            </a:r>
            <a:r>
              <a:rPr b="1" i="0" lang="fr" sz="4400" cap="none" strike="noStrike">
                <a:solidFill>
                  <a:srgbClr val="506687"/>
                </a:solidFill>
                <a:latin typeface="Calibri"/>
                <a:ea typeface="Calibri"/>
                <a:cs typeface="Calibri"/>
                <a:sym typeface="Calibri"/>
              </a:rPr>
              <a:t>)</a:t>
            </a:r>
            <a:endParaRPr/>
          </a:p>
        </p:txBody>
      </p:sp>
      <p:sp>
        <p:nvSpPr>
          <p:cNvPr id="791" name="Google Shape;791;p107"/>
          <p:cNvSpPr txBox="1"/>
          <p:nvPr/>
        </p:nvSpPr>
        <p:spPr>
          <a:xfrm>
            <a:off x="1468087" y="6127845"/>
            <a:ext cx="6445108" cy="12692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1" i="0" sz="1000" u="none" cap="none" strike="noStrike">
              <a:solidFill>
                <a:schemeClr val="dk2"/>
              </a:solidFill>
              <a:latin typeface="Calibri"/>
              <a:ea typeface="Calibri"/>
              <a:cs typeface="Calibri"/>
              <a:sym typeface="Calibri"/>
            </a:endParaRPr>
          </a:p>
        </p:txBody>
      </p:sp>
      <p:sp>
        <p:nvSpPr>
          <p:cNvPr id="792" name="Google Shape;792;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793" name="Google Shape;793;p107"/>
          <p:cNvPicPr preferRelativeResize="0"/>
          <p:nvPr/>
        </p:nvPicPr>
        <p:blipFill rotWithShape="1">
          <a:blip r:embed="rId3">
            <a:alphaModFix/>
          </a:blip>
          <a:srcRect b="0" l="0" r="0" t="0"/>
          <a:stretch/>
        </p:blipFill>
        <p:spPr>
          <a:xfrm>
            <a:off x="376992" y="1758858"/>
            <a:ext cx="8627298" cy="364468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08"/>
          <p:cNvSpPr txBox="1"/>
          <p:nvPr>
            <p:ph type="title"/>
          </p:nvPr>
        </p:nvSpPr>
        <p:spPr>
          <a:xfrm>
            <a:off x="565079" y="349108"/>
            <a:ext cx="812172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Buts du soutien de première ligne </a:t>
            </a:r>
            <a:endParaRPr/>
          </a:p>
        </p:txBody>
      </p:sp>
      <p:sp>
        <p:nvSpPr>
          <p:cNvPr id="800" name="Google Shape;800;p108"/>
          <p:cNvSpPr txBox="1"/>
          <p:nvPr>
            <p:ph idx="1" type="body"/>
          </p:nvPr>
        </p:nvSpPr>
        <p:spPr>
          <a:xfrm>
            <a:off x="906052" y="1422953"/>
            <a:ext cx="7672869"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6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Identifier les besoins et les préoccupations des personnes survivantes</a:t>
            </a:r>
            <a:endParaRPr sz="2600">
              <a:solidFill>
                <a:schemeClr val="dk2"/>
              </a:solidFill>
            </a:endParaRPr>
          </a:p>
          <a:p>
            <a:pPr indent="-228600" lvl="0" marL="228600" rtl="0" algn="l">
              <a:lnSpc>
                <a:spcPct val="80000"/>
              </a:lnSpc>
              <a:spcBef>
                <a:spcPts val="12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Écouter et valider les préoccupations et expériences </a:t>
            </a:r>
            <a:endParaRPr sz="2600">
              <a:solidFill>
                <a:schemeClr val="dk2"/>
              </a:solidFill>
            </a:endParaRPr>
          </a:p>
          <a:p>
            <a:pPr indent="-228600" lvl="0" marL="228600" rtl="0" algn="l">
              <a:lnSpc>
                <a:spcPct val="80000"/>
              </a:lnSpc>
              <a:spcBef>
                <a:spcPts val="12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Aider les personnes survivantes à rester en lien avec d’autres individus calmes et optimistes </a:t>
            </a:r>
            <a:endParaRPr sz="2600">
              <a:solidFill>
                <a:schemeClr val="dk2"/>
              </a:solidFill>
            </a:endParaRPr>
          </a:p>
          <a:p>
            <a:pPr indent="-228600" lvl="0" marL="228600" rtl="0" algn="l">
              <a:lnSpc>
                <a:spcPct val="80000"/>
              </a:lnSpc>
              <a:spcBef>
                <a:spcPts val="12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Les </a:t>
            </a:r>
            <a:r>
              <a:rPr lang="fr" sz="2600">
                <a:solidFill>
                  <a:srgbClr val="506687"/>
                </a:solidFill>
              </a:rPr>
              <a:t>valoriser</a:t>
            </a:r>
            <a:r>
              <a:rPr b="0" i="0" lang="fr" sz="2600" cap="none" strike="noStrike">
                <a:solidFill>
                  <a:srgbClr val="506687"/>
                </a:solidFill>
                <a:latin typeface="Calibri"/>
                <a:ea typeface="Calibri"/>
                <a:cs typeface="Calibri"/>
                <a:sym typeface="Calibri"/>
              </a:rPr>
              <a:t> pour qu’elles soient capables de s’aider ou demander de l’aide</a:t>
            </a:r>
            <a:endParaRPr sz="2600">
              <a:solidFill>
                <a:schemeClr val="dk2"/>
              </a:solidFill>
            </a:endParaRPr>
          </a:p>
          <a:p>
            <a:pPr indent="-228600" lvl="0" marL="228600" rtl="0" algn="l">
              <a:lnSpc>
                <a:spcPct val="80000"/>
              </a:lnSpc>
              <a:spcBef>
                <a:spcPts val="12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Explorer leurs options et respecter leurs souhaits</a:t>
            </a:r>
            <a:endParaRPr sz="2600">
              <a:solidFill>
                <a:schemeClr val="dk2"/>
              </a:solidFill>
            </a:endParaRPr>
          </a:p>
          <a:p>
            <a:pPr indent="-228600" lvl="0" marL="228600" rtl="0" algn="l">
              <a:lnSpc>
                <a:spcPct val="80000"/>
              </a:lnSpc>
              <a:spcBef>
                <a:spcPts val="1200"/>
              </a:spcBef>
              <a:spcAft>
                <a:spcPts val="0"/>
              </a:spcAft>
              <a:buClr>
                <a:schemeClr val="dk2"/>
              </a:buClr>
              <a:buSzPts val="2800"/>
              <a:buChar char="•"/>
            </a:pPr>
            <a:r>
              <a:rPr b="0" i="0" lang="fr" sz="2600" cap="none" strike="noStrike">
                <a:solidFill>
                  <a:srgbClr val="506687"/>
                </a:solidFill>
                <a:latin typeface="Calibri"/>
                <a:ea typeface="Calibri"/>
                <a:cs typeface="Calibri"/>
                <a:sym typeface="Calibri"/>
              </a:rPr>
              <a:t>Leur donner le pouvoir (« </a:t>
            </a:r>
            <a:r>
              <a:rPr b="0" i="1" lang="fr" sz="2600" cap="none" strike="noStrike">
                <a:solidFill>
                  <a:srgbClr val="506687"/>
                </a:solidFill>
                <a:latin typeface="Calibri"/>
                <a:ea typeface="Calibri"/>
                <a:cs typeface="Calibri"/>
                <a:sym typeface="Calibri"/>
              </a:rPr>
              <a:t>vous maîtrisez la situation ici</a:t>
            </a:r>
            <a:r>
              <a:rPr b="0" i="0" lang="fr" sz="2600" cap="none" strike="noStrike">
                <a:solidFill>
                  <a:srgbClr val="506687"/>
                </a:solidFill>
                <a:latin typeface="Calibri"/>
                <a:ea typeface="Calibri"/>
                <a:cs typeface="Calibri"/>
                <a:sym typeface="Calibri"/>
              </a:rPr>
              <a:t> ») pour qu’elles continuent à parler si elles le souhaitent (« </a:t>
            </a:r>
            <a:r>
              <a:rPr b="0" i="1" lang="fr" sz="2600" cap="none" strike="noStrike">
                <a:solidFill>
                  <a:srgbClr val="506687"/>
                </a:solidFill>
                <a:latin typeface="Calibri"/>
                <a:ea typeface="Calibri"/>
                <a:cs typeface="Calibri"/>
                <a:sym typeface="Calibri"/>
              </a:rPr>
              <a:t>Voulez-vous en dire plus sur ce sujet</a:t>
            </a:r>
            <a:r>
              <a:rPr b="0" i="0" lang="fr" sz="2600" cap="none" strike="noStrike">
                <a:solidFill>
                  <a:srgbClr val="506687"/>
                </a:solidFill>
                <a:latin typeface="Calibri"/>
                <a:ea typeface="Calibri"/>
                <a:cs typeface="Calibri"/>
                <a:sym typeface="Calibri"/>
              </a:rPr>
              <a:t> ? »)</a:t>
            </a:r>
            <a:endParaRPr i="1" sz="2600">
              <a:solidFill>
                <a:schemeClr val="dk2"/>
              </a:solidFill>
            </a:endParaRPr>
          </a:p>
          <a:p>
            <a:pPr indent="-25400" lvl="0" marL="228600" rtl="0" algn="l">
              <a:lnSpc>
                <a:spcPct val="80000"/>
              </a:lnSpc>
              <a:spcBef>
                <a:spcPts val="1600"/>
              </a:spcBef>
              <a:spcAft>
                <a:spcPts val="0"/>
              </a:spcAft>
              <a:buClr>
                <a:schemeClr val="dk2"/>
              </a:buClr>
              <a:buSzPts val="3200"/>
              <a:buNone/>
            </a:pPr>
            <a:r>
              <a:t/>
            </a:r>
            <a:endParaRPr/>
          </a:p>
        </p:txBody>
      </p:sp>
      <p:sp>
        <p:nvSpPr>
          <p:cNvPr id="801" name="Google Shape;801;p108"/>
          <p:cNvSpPr/>
          <p:nvPr/>
        </p:nvSpPr>
        <p:spPr>
          <a:xfrm>
            <a:off x="1587690" y="6222359"/>
            <a:ext cx="6796585" cy="4991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1" i="0" sz="1000" u="none" cap="none" strike="noStrike">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44546A"/>
              </a:buClr>
              <a:buSzPts val="800"/>
              <a:buFont typeface="Calibri"/>
              <a:buNone/>
            </a:pPr>
            <a:r>
              <a:t/>
            </a:r>
            <a:endParaRPr b="1" i="0" sz="1000" u="none" cap="none" strike="noStrike">
              <a:solidFill>
                <a:schemeClr val="dk2"/>
              </a:solidFill>
              <a:latin typeface="Arial"/>
              <a:ea typeface="Arial"/>
              <a:cs typeface="Arial"/>
              <a:sym typeface="Arial"/>
            </a:endParaRPr>
          </a:p>
        </p:txBody>
      </p:sp>
      <p:sp>
        <p:nvSpPr>
          <p:cNvPr id="802" name="Google Shape;802;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7" name="Shape 807"/>
        <p:cNvGrpSpPr/>
        <p:nvPr/>
      </p:nvGrpSpPr>
      <p:grpSpPr>
        <a:xfrm>
          <a:off x="0" y="0"/>
          <a:ext cx="0" cy="0"/>
          <a:chOff x="0" y="0"/>
          <a:chExt cx="0" cy="0"/>
        </a:xfrm>
      </p:grpSpPr>
      <p:sp>
        <p:nvSpPr>
          <p:cNvPr id="808" name="Google Shape;808;p109"/>
          <p:cNvSpPr txBox="1"/>
          <p:nvPr>
            <p:ph type="title"/>
          </p:nvPr>
        </p:nvSpPr>
        <p:spPr>
          <a:xfrm>
            <a:off x="736978" y="326231"/>
            <a:ext cx="8121271" cy="92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Les prestataires </a:t>
            </a:r>
            <a:r>
              <a:rPr b="1" i="0" lang="fr" sz="4400" u="sng" cap="none" strike="noStrike">
                <a:solidFill>
                  <a:srgbClr val="506687"/>
                </a:solidFill>
                <a:latin typeface="Calibri"/>
                <a:ea typeface="Calibri"/>
                <a:cs typeface="Calibri"/>
                <a:sym typeface="Calibri"/>
              </a:rPr>
              <a:t>ne</a:t>
            </a:r>
            <a:r>
              <a:rPr b="1" i="0" lang="fr" sz="4400" cap="none" strike="noStrike">
                <a:solidFill>
                  <a:srgbClr val="506687"/>
                </a:solidFill>
                <a:latin typeface="Calibri"/>
                <a:ea typeface="Calibri"/>
                <a:cs typeface="Calibri"/>
                <a:sym typeface="Calibri"/>
              </a:rPr>
              <a:t> doivent </a:t>
            </a:r>
            <a:r>
              <a:rPr b="1" i="0" lang="fr" sz="4400" u="sng" cap="none" strike="noStrike">
                <a:solidFill>
                  <a:srgbClr val="506687"/>
                </a:solidFill>
                <a:latin typeface="Calibri"/>
                <a:ea typeface="Calibri"/>
                <a:cs typeface="Calibri"/>
                <a:sym typeface="Calibri"/>
              </a:rPr>
              <a:t>pas</a:t>
            </a:r>
            <a:endParaRPr/>
          </a:p>
        </p:txBody>
      </p:sp>
      <p:sp>
        <p:nvSpPr>
          <p:cNvPr id="809" name="Google Shape;809;p109"/>
          <p:cNvSpPr txBox="1"/>
          <p:nvPr>
            <p:ph idx="1" type="body"/>
          </p:nvPr>
        </p:nvSpPr>
        <p:spPr>
          <a:xfrm>
            <a:off x="550119" y="1253331"/>
            <a:ext cx="8308129" cy="498063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Essayer de persuader les personnes survivantes de sortir des relations violentes</a:t>
            </a:r>
            <a:endParaRPr sz="1900">
              <a:solidFill>
                <a:schemeClr val="dk2"/>
              </a:solidFill>
            </a:endParaRPr>
          </a:p>
          <a:p>
            <a:pPr indent="-228600" lvl="0" marL="228600" rtl="0" algn="l">
              <a:lnSpc>
                <a:spcPct val="100000"/>
              </a:lnSpc>
              <a:spcBef>
                <a:spcPts val="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Les convaincre de solliciter d’autres services, comme la police ou les services juridiques </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Croire qu’ils savent mieux comment régler les problèmes d’une personne survivante</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Poser des questions détaillées qui forcent les personnes survivantes à revivre des événements douloureux ou analyser ce qui s’est passé ou pourquoi</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Regarder leur montre, parler rapidement ou écrire pendant que les personnes survivantes parlent </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Invalider les expériences des personnes survivantes ou recourir à des affirmations exprimant de la pitié comme « </a:t>
            </a:r>
            <a:r>
              <a:rPr b="0" i="1" lang="fr" sz="1900" cap="none" strike="noStrike">
                <a:solidFill>
                  <a:srgbClr val="506687"/>
                </a:solidFill>
                <a:latin typeface="Calibri"/>
                <a:ea typeface="Calibri"/>
                <a:cs typeface="Calibri"/>
                <a:sym typeface="Calibri"/>
              </a:rPr>
              <a:t>Vous ne devriez pas ressentir cela</a:t>
            </a:r>
            <a:r>
              <a:rPr b="0" i="0" lang="fr" sz="1900" cap="none" strike="noStrike">
                <a:solidFill>
                  <a:srgbClr val="506687"/>
                </a:solidFill>
                <a:latin typeface="Calibri"/>
                <a:ea typeface="Calibri"/>
                <a:cs typeface="Calibri"/>
                <a:sym typeface="Calibri"/>
              </a:rPr>
              <a:t> » ou « </a:t>
            </a:r>
            <a:r>
              <a:rPr b="0" i="1" lang="fr" sz="1900" cap="none" strike="noStrike">
                <a:solidFill>
                  <a:srgbClr val="506687"/>
                </a:solidFill>
                <a:latin typeface="Calibri"/>
                <a:ea typeface="Calibri"/>
                <a:cs typeface="Calibri"/>
                <a:sym typeface="Calibri"/>
              </a:rPr>
              <a:t>Pauvre de vous</a:t>
            </a:r>
            <a:r>
              <a:rPr b="0" i="0" lang="fr" sz="1900" cap="none" strike="noStrike">
                <a:solidFill>
                  <a:srgbClr val="506687"/>
                </a:solidFill>
                <a:latin typeface="Calibri"/>
                <a:ea typeface="Calibri"/>
                <a:cs typeface="Calibri"/>
                <a:sym typeface="Calibri"/>
              </a:rPr>
              <a:t> »</a:t>
            </a:r>
            <a:endParaRPr i="1"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Bousculer ou faire pression sur elles pour qu’elles racontent leur histoire</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Interrompre - attendre jusqu’à ce qu’ils aient fini avant de poser des questions</a:t>
            </a:r>
            <a:endParaRPr sz="1900">
              <a:solidFill>
                <a:schemeClr val="dk2"/>
              </a:solidFill>
            </a:endParaRPr>
          </a:p>
          <a:p>
            <a:pPr indent="-228600" lvl="0" marL="228600" rtl="0" algn="l">
              <a:lnSpc>
                <a:spcPct val="90000"/>
              </a:lnSpc>
              <a:spcBef>
                <a:spcPts val="1000"/>
              </a:spcBef>
              <a:spcAft>
                <a:spcPts val="0"/>
              </a:spcAft>
              <a:buClr>
                <a:schemeClr val="dk2"/>
              </a:buClr>
              <a:buSzPts val="2000"/>
              <a:buChar char="•"/>
            </a:pPr>
            <a:r>
              <a:rPr b="0" i="0" lang="fr" sz="1900" cap="none" strike="noStrike">
                <a:solidFill>
                  <a:srgbClr val="506687"/>
                </a:solidFill>
                <a:latin typeface="Calibri"/>
                <a:ea typeface="Calibri"/>
                <a:cs typeface="Calibri"/>
                <a:sym typeface="Calibri"/>
              </a:rPr>
              <a:t>Essayer de finir les réflexions des personnes survivantes pour elles</a:t>
            </a:r>
            <a:endParaRPr sz="19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sz="1900"/>
          </a:p>
        </p:txBody>
      </p:sp>
      <p:sp>
        <p:nvSpPr>
          <p:cNvPr id="810" name="Google Shape;810;p109"/>
          <p:cNvSpPr/>
          <p:nvPr/>
        </p:nvSpPr>
        <p:spPr>
          <a:xfrm>
            <a:off x="1240077" y="6454896"/>
            <a:ext cx="6864263" cy="4031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a:p>
            <a:pPr indent="0" lvl="0" marL="0" marR="0" rtl="0" algn="l">
              <a:lnSpc>
                <a:spcPct val="90000"/>
              </a:lnSpc>
              <a:spcBef>
                <a:spcPts val="0"/>
              </a:spcBef>
              <a:spcAft>
                <a:spcPts val="0"/>
              </a:spcAft>
              <a:buClr>
                <a:srgbClr val="44546A"/>
              </a:buClr>
              <a:buSzPts val="800"/>
              <a:buFont typeface="Calibri"/>
              <a:buNone/>
            </a:pPr>
            <a:r>
              <a:t/>
            </a:r>
            <a:endParaRPr b="0" i="0" sz="1000" u="none" cap="none" strike="noStrike">
              <a:solidFill>
                <a:schemeClr val="dk2"/>
              </a:solidFill>
              <a:latin typeface="Arial"/>
              <a:ea typeface="Arial"/>
              <a:cs typeface="Arial"/>
              <a:sym typeface="Arial"/>
            </a:endParaRPr>
          </a:p>
        </p:txBody>
      </p:sp>
      <p:sp>
        <p:nvSpPr>
          <p:cNvPr id="811" name="Google Shape;811;p1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10"/>
          <p:cNvSpPr txBox="1"/>
          <p:nvPr>
            <p:ph type="title"/>
          </p:nvPr>
        </p:nvSpPr>
        <p:spPr>
          <a:xfrm>
            <a:off x="772488" y="-368490"/>
            <a:ext cx="8229600" cy="19248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Conseils de communication</a:t>
            </a:r>
            <a:endParaRPr/>
          </a:p>
        </p:txBody>
      </p:sp>
      <p:sp>
        <p:nvSpPr>
          <p:cNvPr id="818" name="Google Shape;818;p110"/>
          <p:cNvSpPr txBox="1"/>
          <p:nvPr>
            <p:ph idx="1" type="body"/>
          </p:nvPr>
        </p:nvSpPr>
        <p:spPr>
          <a:xfrm>
            <a:off x="772488" y="887104"/>
            <a:ext cx="7796159" cy="502056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Laisser les personnes survivantes parler de leur histoire comme elles le souhaitent et à leur propre rythme. Ne pas interrompre. S’il faut clarifier des détails, poser des questions une fois qu’elles ont fini.</a:t>
            </a:r>
            <a:endParaRPr sz="2400">
              <a:solidFill>
                <a:schemeClr val="dk2"/>
              </a:solidFill>
            </a:endParaRPr>
          </a:p>
          <a:p>
            <a:pPr indent="-228600" lvl="0" marL="2286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Questionner gentiment</a:t>
            </a:r>
            <a:endParaRPr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Recourir aux questions ouvertes auxquelles on ne peut pas répondre par oui ou non. Éviter les questions qui peuvent suggérer la culpabilisation comme « </a:t>
            </a:r>
            <a:r>
              <a:rPr b="0" i="1" lang="fr" sz="2400" cap="none" strike="noStrike">
                <a:solidFill>
                  <a:srgbClr val="506687"/>
                </a:solidFill>
                <a:latin typeface="Calibri"/>
                <a:ea typeface="Calibri"/>
                <a:cs typeface="Calibri"/>
                <a:sym typeface="Calibri"/>
              </a:rPr>
              <a:t>Que faisiez-vous là-bas seule</a:t>
            </a:r>
            <a:r>
              <a:rPr b="0" i="0" lang="fr" sz="2400" cap="none" strike="noStrike">
                <a:solidFill>
                  <a:srgbClr val="506687"/>
                </a:solidFill>
                <a:latin typeface="Calibri"/>
                <a:ea typeface="Calibri"/>
                <a:cs typeface="Calibri"/>
                <a:sym typeface="Calibri"/>
              </a:rPr>
              <a:t> ? » ou « </a:t>
            </a:r>
            <a:r>
              <a:rPr b="0" i="1" lang="fr" sz="2400" cap="none" strike="noStrike">
                <a:solidFill>
                  <a:srgbClr val="506687"/>
                </a:solidFill>
                <a:latin typeface="Calibri"/>
                <a:ea typeface="Calibri"/>
                <a:cs typeface="Calibri"/>
                <a:sym typeface="Calibri"/>
              </a:rPr>
              <a:t>Pourquoi avez-vous…</a:t>
            </a:r>
            <a:r>
              <a:rPr b="0" i="0" lang="fr" sz="2400" cap="none" strike="noStrike">
                <a:solidFill>
                  <a:srgbClr val="506687"/>
                </a:solidFill>
                <a:latin typeface="Calibri"/>
                <a:ea typeface="Calibri"/>
                <a:cs typeface="Calibri"/>
                <a:sym typeface="Calibri"/>
              </a:rPr>
              <a:t> ? »</a:t>
            </a:r>
            <a:endParaRPr i="1" sz="2400">
              <a:solidFill>
                <a:schemeClr val="dk2"/>
              </a:solidFill>
            </a:endParaRPr>
          </a:p>
          <a:p>
            <a:pPr indent="-228600" lvl="0" marL="2286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Les personnes survivantes peuvent omettre ou éviter de décrire des détails douloureux, effrayants ou horribles. Ne pas les forcer à les décrire. </a:t>
            </a:r>
            <a:endParaRPr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Si vous avez besoin d’informations spécifiques à des fins de traitement, expliquer pourquoi.</a:t>
            </a:r>
            <a:endParaRPr sz="24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819" name="Google Shape;819;p110"/>
          <p:cNvSpPr/>
          <p:nvPr/>
        </p:nvSpPr>
        <p:spPr>
          <a:xfrm>
            <a:off x="1352811" y="6444670"/>
            <a:ext cx="6789107" cy="3651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44546A"/>
              </a:buClr>
              <a:buSzPts val="800"/>
              <a:buFont typeface="Calibri"/>
              <a:buNone/>
            </a:pPr>
            <a:r>
              <a:t/>
            </a:r>
            <a:endParaRPr b="0" i="0" sz="1000" u="none" cap="none" strike="noStrike">
              <a:solidFill>
                <a:schemeClr val="dk2"/>
              </a:solidFill>
              <a:latin typeface="Arial"/>
              <a:ea typeface="Arial"/>
              <a:cs typeface="Arial"/>
              <a:sym typeface="Arial"/>
            </a:endParaRPr>
          </a:p>
        </p:txBody>
      </p:sp>
      <p:sp>
        <p:nvSpPr>
          <p:cNvPr id="820" name="Google Shape;820;p1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7"/>
          <p:cNvSpPr txBox="1"/>
          <p:nvPr>
            <p:ph type="title"/>
          </p:nvPr>
        </p:nvSpPr>
        <p:spPr>
          <a:xfrm>
            <a:off x="628650" y="136525"/>
            <a:ext cx="805815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Droits humains</a:t>
            </a:r>
            <a:endParaRPr/>
          </a:p>
        </p:txBody>
      </p:sp>
      <p:sp>
        <p:nvSpPr>
          <p:cNvPr id="302" name="Google Shape;302;p57"/>
          <p:cNvSpPr txBox="1"/>
          <p:nvPr>
            <p:ph idx="1" type="body"/>
          </p:nvPr>
        </p:nvSpPr>
        <p:spPr>
          <a:xfrm>
            <a:off x="628650" y="1253331"/>
            <a:ext cx="7886700"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105714"/>
              </a:lnSpc>
              <a:spcBef>
                <a:spcPts val="6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 Tous les êtres humains naissent libres et égaux en dignité et en droits. » (Déclaration universelle des droits de l'homme)</a:t>
            </a:r>
            <a:endParaRPr sz="2800">
              <a:solidFill>
                <a:schemeClr val="dk2"/>
              </a:solidFill>
            </a:endParaRPr>
          </a:p>
          <a:p>
            <a:pPr indent="-228600" lvl="0" marL="685800" rtl="0" algn="l">
              <a:lnSpc>
                <a:spcPct val="105714"/>
              </a:lnSpc>
              <a:spcBef>
                <a:spcPts val="12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Les droits humains sont universels, inaliénables, indivisibles, liés et interdépendants.</a:t>
            </a:r>
            <a:endParaRPr sz="2800">
              <a:solidFill>
                <a:schemeClr val="dk2"/>
              </a:solidFill>
            </a:endParaRPr>
          </a:p>
          <a:p>
            <a:pPr indent="-228600" lvl="0" marL="685800" rtl="0" algn="l">
              <a:lnSpc>
                <a:spcPct val="105714"/>
              </a:lnSpc>
              <a:spcBef>
                <a:spcPts val="1200"/>
              </a:spcBef>
              <a:spcAft>
                <a:spcPts val="0"/>
              </a:spcAft>
              <a:buClr>
                <a:schemeClr val="dk2"/>
              </a:buClr>
              <a:buSzPts val="2960"/>
              <a:buChar char="•"/>
            </a:pPr>
            <a:r>
              <a:rPr b="0" i="0" lang="fr" sz="2800" cap="none" strike="noStrike">
                <a:solidFill>
                  <a:srgbClr val="506687"/>
                </a:solidFill>
                <a:latin typeface="Calibri"/>
                <a:ea typeface="Calibri"/>
                <a:cs typeface="Calibri"/>
                <a:sym typeface="Calibri"/>
              </a:rPr>
              <a:t>Chacun peut se prévaloir de tous les droits et de toutes les libertés, sans distinction aucune, notamment de race, de couleur, de sexe, de langue, de religion, d'opinion politique etc. </a:t>
            </a:r>
            <a:endParaRPr sz="2800">
              <a:solidFill>
                <a:schemeClr val="dk2"/>
              </a:solidFill>
            </a:endParaRPr>
          </a:p>
          <a:p>
            <a:pPr indent="-228600" lvl="0" marL="685800" rtl="0" algn="l">
              <a:lnSpc>
                <a:spcPct val="105714"/>
              </a:lnSpc>
              <a:spcBef>
                <a:spcPts val="1200"/>
              </a:spcBef>
              <a:spcAft>
                <a:spcPts val="600"/>
              </a:spcAft>
              <a:buClr>
                <a:schemeClr val="dk2"/>
              </a:buClr>
              <a:buSzPts val="2960"/>
              <a:buChar char="•"/>
            </a:pPr>
            <a:r>
              <a:rPr b="0" i="0" lang="fr" sz="2800" cap="none" strike="noStrike">
                <a:solidFill>
                  <a:srgbClr val="506687"/>
                </a:solidFill>
                <a:latin typeface="Calibri"/>
                <a:ea typeface="Calibri"/>
                <a:cs typeface="Calibri"/>
                <a:sym typeface="Calibri"/>
              </a:rPr>
              <a:t>La prévention et la réponse à la violence basée sur le genre sont directement liées à la protection des droits humains. </a:t>
            </a:r>
            <a:endParaRPr sz="2800">
              <a:solidFill>
                <a:schemeClr val="dk2"/>
              </a:solidFill>
            </a:endParaRPr>
          </a:p>
        </p:txBody>
      </p:sp>
      <p:sp>
        <p:nvSpPr>
          <p:cNvPr id="303" name="Google Shape;30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11"/>
          <p:cNvSpPr txBox="1"/>
          <p:nvPr>
            <p:ph type="title"/>
          </p:nvPr>
        </p:nvSpPr>
        <p:spPr>
          <a:xfrm>
            <a:off x="941696" y="-300251"/>
            <a:ext cx="7909855" cy="19030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Vraiment écouter (</a:t>
            </a:r>
            <a:r>
              <a:rPr b="1" i="0" lang="fr" sz="4400" u="sng" cap="none" strike="noStrike">
                <a:solidFill>
                  <a:srgbClr val="B85231"/>
                </a:solidFill>
                <a:latin typeface="Calibri"/>
                <a:ea typeface="Calibri"/>
                <a:cs typeface="Calibri"/>
                <a:sym typeface="Calibri"/>
              </a:rPr>
              <a:t>V</a:t>
            </a:r>
            <a:r>
              <a:rPr b="1" i="0" lang="fr" sz="4400" cap="none" strike="noStrike">
                <a:solidFill>
                  <a:schemeClr val="dk2"/>
                </a:solidFill>
                <a:latin typeface="Calibri"/>
                <a:ea typeface="Calibri"/>
                <a:cs typeface="Calibri"/>
                <a:sym typeface="Calibri"/>
              </a:rPr>
              <a:t>IVRE</a:t>
            </a:r>
            <a:r>
              <a:rPr b="1" i="0" lang="fr" sz="4400" cap="none" strike="noStrike">
                <a:solidFill>
                  <a:srgbClr val="506687"/>
                </a:solidFill>
                <a:latin typeface="Calibri"/>
                <a:ea typeface="Calibri"/>
                <a:cs typeface="Calibri"/>
                <a:sym typeface="Calibri"/>
              </a:rPr>
              <a:t>)</a:t>
            </a:r>
            <a:endParaRPr/>
          </a:p>
        </p:txBody>
      </p:sp>
      <p:sp>
        <p:nvSpPr>
          <p:cNvPr id="827" name="Google Shape;827;p111"/>
          <p:cNvSpPr txBox="1"/>
          <p:nvPr>
            <p:ph idx="1" type="body"/>
          </p:nvPr>
        </p:nvSpPr>
        <p:spPr>
          <a:xfrm>
            <a:off x="1155076" y="941697"/>
            <a:ext cx="7531724" cy="5268604"/>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Le but est de donner la possibilité aux personnes survivantes de partager leurs expériences dans un espace sécurisé et privé</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C’est important pour leur rétablissement émotionnel </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Leur faire savoir savoir que vous écoutez en faisant des signes verbaux et non verbaux (par exemple, en acquiescant)</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Tenir compte de ce qu’ils ressentent</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Laisser les personnes survivantes parler de leur histoire à leur propre rythme</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Les laisser dire ce qu’elles veulent et demander « </a:t>
            </a:r>
            <a:r>
              <a:rPr b="0" i="1" lang="fr" sz="2100" cap="none" strike="noStrike">
                <a:solidFill>
                  <a:srgbClr val="506687"/>
                </a:solidFill>
                <a:latin typeface="Calibri"/>
                <a:ea typeface="Calibri"/>
                <a:cs typeface="Calibri"/>
                <a:sym typeface="Calibri"/>
              </a:rPr>
              <a:t>Comment pouvons-nous vous aider</a:t>
            </a:r>
            <a:r>
              <a:rPr b="0" i="0" lang="fr" sz="2100" cap="none" strike="noStrike">
                <a:solidFill>
                  <a:srgbClr val="506687"/>
                </a:solidFill>
                <a:latin typeface="Calibri"/>
                <a:ea typeface="Calibri"/>
                <a:cs typeface="Calibri"/>
                <a:sym typeface="Calibri"/>
              </a:rPr>
              <a:t> ? »</a:t>
            </a:r>
            <a:endParaRPr i="1"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Les encourager à continuer de parler si elles le souhaitent, en posant des questions ouvertes (par exemple, « </a:t>
            </a:r>
            <a:r>
              <a:rPr b="0" i="1" lang="fr" sz="2100" cap="none" strike="noStrike">
                <a:solidFill>
                  <a:srgbClr val="506687"/>
                </a:solidFill>
                <a:latin typeface="Calibri"/>
                <a:ea typeface="Calibri"/>
                <a:cs typeface="Calibri"/>
                <a:sym typeface="Calibri"/>
              </a:rPr>
              <a:t>Voulez-vous m’en dire plus ?</a:t>
            </a:r>
            <a:r>
              <a:rPr b="0" i="0" lang="fr" sz="2100" cap="none" strike="noStrike">
                <a:solidFill>
                  <a:srgbClr val="506687"/>
                </a:solidFill>
                <a:latin typeface="Calibri"/>
                <a:ea typeface="Calibri"/>
                <a:cs typeface="Calibri"/>
                <a:sym typeface="Calibri"/>
              </a:rPr>
              <a:t> »)</a:t>
            </a:r>
            <a:endParaRPr i="1"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Laisser la place au silence ; leur donner le temps de réfléchir</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Rester concentré sur leur expérience</a:t>
            </a:r>
            <a:endParaRPr sz="2100">
              <a:solidFill>
                <a:schemeClr val="dk2"/>
              </a:solidFill>
            </a:endParaRPr>
          </a:p>
          <a:p>
            <a:pPr indent="-228600" lvl="0" marL="228600" rtl="0" algn="l">
              <a:lnSpc>
                <a:spcPct val="80000"/>
              </a:lnSpc>
              <a:spcBef>
                <a:spcPts val="1000"/>
              </a:spcBef>
              <a:spcAft>
                <a:spcPts val="0"/>
              </a:spcAft>
              <a:buClr>
                <a:schemeClr val="dk2"/>
              </a:buClr>
              <a:buSzPts val="1800"/>
              <a:buChar char="•"/>
            </a:pPr>
            <a:r>
              <a:rPr b="0" i="0" lang="fr" sz="2100" cap="none" strike="noStrike">
                <a:solidFill>
                  <a:srgbClr val="506687"/>
                </a:solidFill>
                <a:latin typeface="Calibri"/>
                <a:ea typeface="Calibri"/>
                <a:cs typeface="Calibri"/>
                <a:sym typeface="Calibri"/>
              </a:rPr>
              <a:t>Tenir compte de leurs besoins et respecter leurs souhaits</a:t>
            </a:r>
            <a:endParaRPr sz="2100"/>
          </a:p>
        </p:txBody>
      </p:sp>
      <p:sp>
        <p:nvSpPr>
          <p:cNvPr id="828" name="Google Shape;828;p111"/>
          <p:cNvSpPr/>
          <p:nvPr/>
        </p:nvSpPr>
        <p:spPr>
          <a:xfrm>
            <a:off x="1424894" y="6335711"/>
            <a:ext cx="6599989" cy="3857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chemeClr val="dk2"/>
                </a:solidFill>
                <a:latin typeface="Calibri"/>
                <a:ea typeface="Calibri"/>
                <a:cs typeface="Calibri"/>
                <a:sym typeface="Calibri"/>
              </a:rPr>
              <a:t>(</a:t>
            </a:r>
            <a:r>
              <a:rPr b="0" i="0" lang="fr" sz="1000" u="none" cap="none" strike="noStrike">
                <a:solidFill>
                  <a:schemeClr val="dk2"/>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Arial"/>
              <a:ea typeface="Arial"/>
              <a:cs typeface="Arial"/>
              <a:sym typeface="Arial"/>
            </a:endParaRPr>
          </a:p>
        </p:txBody>
      </p:sp>
      <p:sp>
        <p:nvSpPr>
          <p:cNvPr id="829" name="Google Shape;829;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12"/>
          <p:cNvSpPr txBox="1"/>
          <p:nvPr>
            <p:ph type="title"/>
          </p:nvPr>
        </p:nvSpPr>
        <p:spPr>
          <a:xfrm>
            <a:off x="475042" y="504824"/>
            <a:ext cx="8407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3800" cap="none" strike="noStrike">
                <a:solidFill>
                  <a:srgbClr val="506687"/>
                </a:solidFill>
                <a:latin typeface="Calibri"/>
                <a:ea typeface="Calibri"/>
                <a:cs typeface="Calibri"/>
                <a:sym typeface="Calibri"/>
              </a:rPr>
              <a:t>S’informer sur les besoins et les préoccupations (V</a:t>
            </a:r>
            <a:r>
              <a:rPr b="1" i="0" lang="fr" sz="3800" u="sng" cap="none" strike="noStrike">
                <a:solidFill>
                  <a:srgbClr val="B85231"/>
                </a:solidFill>
                <a:latin typeface="Calibri"/>
                <a:ea typeface="Calibri"/>
                <a:cs typeface="Calibri"/>
                <a:sym typeface="Calibri"/>
              </a:rPr>
              <a:t>I</a:t>
            </a:r>
            <a:r>
              <a:rPr b="1" i="0" lang="fr" sz="3800" cap="none" strike="noStrike">
                <a:solidFill>
                  <a:srgbClr val="506687"/>
                </a:solidFill>
                <a:latin typeface="Calibri"/>
                <a:ea typeface="Calibri"/>
                <a:cs typeface="Calibri"/>
                <a:sym typeface="Calibri"/>
              </a:rPr>
              <a:t>VRE)</a:t>
            </a:r>
            <a:endParaRPr sz="3800"/>
          </a:p>
        </p:txBody>
      </p:sp>
      <p:sp>
        <p:nvSpPr>
          <p:cNvPr id="836" name="Google Shape;836;p112"/>
          <p:cNvSpPr txBox="1"/>
          <p:nvPr>
            <p:ph idx="1" type="body"/>
          </p:nvPr>
        </p:nvSpPr>
        <p:spPr>
          <a:xfrm>
            <a:off x="475042" y="1742681"/>
            <a:ext cx="8407400" cy="47085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b="0" i="0" lang="fr" sz="2700" cap="none" strike="noStrike">
                <a:solidFill>
                  <a:srgbClr val="506687"/>
                </a:solidFill>
                <a:latin typeface="Calibri"/>
                <a:ea typeface="Calibri"/>
                <a:cs typeface="Calibri"/>
                <a:sym typeface="Calibri"/>
              </a:rPr>
              <a:t>Formuler vos questions comme des invitations à parler</a:t>
            </a:r>
            <a:endParaRPr sz="27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1" lang="fr" sz="2700" cap="none" strike="noStrike">
                <a:solidFill>
                  <a:srgbClr val="506687"/>
                </a:solidFill>
                <a:latin typeface="Calibri"/>
                <a:ea typeface="Calibri"/>
                <a:cs typeface="Calibri"/>
                <a:sym typeface="Calibri"/>
              </a:rPr>
              <a:t>	« De quoi voudriez-vous parler ? »</a:t>
            </a:r>
            <a:endParaRPr/>
          </a:p>
          <a:p>
            <a:pPr indent="0" lvl="0" marL="0" rtl="0" algn="l">
              <a:lnSpc>
                <a:spcPct val="90000"/>
              </a:lnSpc>
              <a:spcBef>
                <a:spcPts val="600"/>
              </a:spcBef>
              <a:spcAft>
                <a:spcPts val="0"/>
              </a:spcAft>
              <a:buClr>
                <a:schemeClr val="dk2"/>
              </a:buClr>
              <a:buSzPts val="2000"/>
              <a:buFont typeface="Arial"/>
              <a:buNone/>
            </a:pPr>
            <a:r>
              <a:t/>
            </a:r>
            <a:endParaRPr i="1" sz="5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700" cap="none" strike="noStrike">
                <a:solidFill>
                  <a:srgbClr val="506687"/>
                </a:solidFill>
                <a:latin typeface="Calibri"/>
                <a:ea typeface="Calibri"/>
                <a:cs typeface="Calibri"/>
                <a:sym typeface="Calibri"/>
              </a:rPr>
              <a:t>Poser des questions ouvertes qui encouragent la personne survivante à parler</a:t>
            </a:r>
            <a:endParaRPr sz="27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700" cap="none" strike="noStrike">
                <a:solidFill>
                  <a:srgbClr val="506687"/>
                </a:solidFill>
                <a:latin typeface="Calibri"/>
                <a:ea typeface="Calibri"/>
                <a:cs typeface="Calibri"/>
                <a:sym typeface="Calibri"/>
              </a:rPr>
              <a:t>	« </a:t>
            </a:r>
            <a:r>
              <a:rPr b="0" i="1" lang="fr" sz="2700" cap="none" strike="noStrike">
                <a:solidFill>
                  <a:srgbClr val="506687"/>
                </a:solidFill>
                <a:latin typeface="Calibri"/>
                <a:ea typeface="Calibri"/>
                <a:cs typeface="Calibri"/>
                <a:sym typeface="Calibri"/>
              </a:rPr>
              <a:t>Que ressentez-vous par rapport à cela? »</a:t>
            </a:r>
            <a:endParaRPr/>
          </a:p>
          <a:p>
            <a:pPr indent="0" lvl="0" marL="0" rtl="0" algn="l">
              <a:lnSpc>
                <a:spcPct val="90000"/>
              </a:lnSpc>
              <a:spcBef>
                <a:spcPts val="600"/>
              </a:spcBef>
              <a:spcAft>
                <a:spcPts val="0"/>
              </a:spcAft>
              <a:buClr>
                <a:schemeClr val="dk2"/>
              </a:buClr>
              <a:buSzPts val="2000"/>
              <a:buFont typeface="Arial"/>
              <a:buNone/>
            </a:pPr>
            <a:r>
              <a:t/>
            </a:r>
            <a:endParaRPr i="1" sz="5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700" cap="none" strike="noStrike">
                <a:solidFill>
                  <a:srgbClr val="506687"/>
                </a:solidFill>
                <a:latin typeface="Calibri"/>
                <a:ea typeface="Calibri"/>
                <a:cs typeface="Calibri"/>
                <a:sym typeface="Calibri"/>
              </a:rPr>
              <a:t>Vérifier votre compréhension en reprenant ce qui a été dit</a:t>
            </a:r>
            <a:endParaRPr sz="27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700" cap="none" strike="noStrike">
                <a:solidFill>
                  <a:srgbClr val="506687"/>
                </a:solidFill>
                <a:latin typeface="Calibri"/>
                <a:ea typeface="Calibri"/>
                <a:cs typeface="Calibri"/>
                <a:sym typeface="Calibri"/>
              </a:rPr>
              <a:t>	</a:t>
            </a:r>
            <a:r>
              <a:rPr b="0" i="1" lang="fr" sz="2700" cap="none" strike="noStrike">
                <a:solidFill>
                  <a:srgbClr val="506687"/>
                </a:solidFill>
                <a:latin typeface="Calibri"/>
                <a:ea typeface="Calibri"/>
                <a:cs typeface="Calibri"/>
                <a:sym typeface="Calibri"/>
              </a:rPr>
              <a:t>« Vous avez dit que vous ressentez beaucoup de 	frustration. »</a:t>
            </a:r>
            <a:endParaRPr i="1" sz="2700">
              <a:solidFill>
                <a:schemeClr val="dk2"/>
              </a:solidFill>
            </a:endParaRPr>
          </a:p>
          <a:p>
            <a:pPr indent="0" lvl="0" marL="0" rtl="0" algn="l">
              <a:lnSpc>
                <a:spcPct val="90000"/>
              </a:lnSpc>
              <a:spcBef>
                <a:spcPts val="1000"/>
              </a:spcBef>
              <a:spcAft>
                <a:spcPts val="0"/>
              </a:spcAft>
              <a:buClr>
                <a:schemeClr val="dk2"/>
              </a:buClr>
              <a:buSzPts val="2000"/>
              <a:buFont typeface="Arial"/>
              <a:buNone/>
            </a:pPr>
            <a:r>
              <a:rPr b="0" lang="fr" sz="2700"/>
              <a:t>	</a:t>
            </a:r>
            <a:endParaRPr sz="2700"/>
          </a:p>
        </p:txBody>
      </p:sp>
      <p:sp>
        <p:nvSpPr>
          <p:cNvPr id="837" name="Google Shape;837;p112"/>
          <p:cNvSpPr/>
          <p:nvPr/>
        </p:nvSpPr>
        <p:spPr>
          <a:xfrm>
            <a:off x="1228093" y="6437311"/>
            <a:ext cx="6901298" cy="2841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838" name="Google Shape;838;p1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13"/>
          <p:cNvSpPr txBox="1"/>
          <p:nvPr>
            <p:ph idx="1" type="body"/>
          </p:nvPr>
        </p:nvSpPr>
        <p:spPr>
          <a:xfrm>
            <a:off x="529396" y="1556224"/>
            <a:ext cx="8239850" cy="456085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b="0" i="0" lang="fr" sz="2400" cap="none" strike="noStrike">
                <a:solidFill>
                  <a:srgbClr val="506687"/>
                </a:solidFill>
                <a:latin typeface="Calibri"/>
                <a:ea typeface="Calibri"/>
                <a:cs typeface="Calibri"/>
                <a:sym typeface="Calibri"/>
              </a:rPr>
              <a:t>Revenir sur les sentiments exprimés par la personne survivante </a:t>
            </a:r>
            <a:endParaRPr sz="24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400" cap="none" strike="noStrike">
                <a:solidFill>
                  <a:srgbClr val="506687"/>
                </a:solidFill>
                <a:latin typeface="Calibri"/>
                <a:ea typeface="Calibri"/>
                <a:cs typeface="Calibri"/>
                <a:sym typeface="Calibri"/>
              </a:rPr>
              <a:t>	</a:t>
            </a:r>
            <a:r>
              <a:rPr b="0" i="1" lang="fr" sz="2400" cap="none" strike="noStrike">
                <a:solidFill>
                  <a:srgbClr val="506687"/>
                </a:solidFill>
                <a:latin typeface="Calibri"/>
                <a:ea typeface="Calibri"/>
                <a:cs typeface="Calibri"/>
                <a:sym typeface="Calibri"/>
              </a:rPr>
              <a:t>« On dirait que vous vous sentez très frustré.e »</a:t>
            </a:r>
            <a:endParaRPr i="1" sz="24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400" cap="none" strike="noStrike">
                <a:solidFill>
                  <a:srgbClr val="506687"/>
                </a:solidFill>
                <a:latin typeface="Calibri"/>
                <a:ea typeface="Calibri"/>
                <a:cs typeface="Calibri"/>
                <a:sym typeface="Calibri"/>
              </a:rPr>
              <a:t>Explorer si nécessaire</a:t>
            </a:r>
            <a:endParaRPr sz="24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400" cap="none" strike="noStrike">
                <a:solidFill>
                  <a:srgbClr val="506687"/>
                </a:solidFill>
                <a:latin typeface="Calibri"/>
                <a:ea typeface="Calibri"/>
                <a:cs typeface="Calibri"/>
                <a:sym typeface="Calibri"/>
              </a:rPr>
              <a:t>	</a:t>
            </a:r>
            <a:r>
              <a:rPr b="0" i="1" lang="fr" sz="2400" cap="none" strike="noStrike">
                <a:solidFill>
                  <a:srgbClr val="506687"/>
                </a:solidFill>
                <a:latin typeface="Calibri"/>
                <a:ea typeface="Calibri"/>
                <a:cs typeface="Calibri"/>
                <a:sym typeface="Calibri"/>
              </a:rPr>
              <a:t>« Pouvez-vous m'en dire plus sur… ? »</a:t>
            </a:r>
            <a:endParaRPr i="1" sz="24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400" cap="none" strike="noStrike">
                <a:solidFill>
                  <a:srgbClr val="506687"/>
                </a:solidFill>
                <a:latin typeface="Calibri"/>
                <a:ea typeface="Calibri"/>
                <a:cs typeface="Calibri"/>
                <a:sym typeface="Calibri"/>
              </a:rPr>
              <a:t>Demander des clarifications si vous ne comprenez pas</a:t>
            </a:r>
            <a:endParaRPr sz="24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400" cap="none" strike="noStrike">
                <a:solidFill>
                  <a:srgbClr val="506687"/>
                </a:solidFill>
                <a:latin typeface="Calibri"/>
                <a:ea typeface="Calibri"/>
                <a:cs typeface="Calibri"/>
                <a:sym typeface="Calibri"/>
              </a:rPr>
              <a:t>	</a:t>
            </a:r>
            <a:r>
              <a:rPr b="0" i="1" lang="fr" sz="2400" cap="none" strike="noStrike">
                <a:solidFill>
                  <a:srgbClr val="506687"/>
                </a:solidFill>
                <a:latin typeface="Calibri"/>
                <a:ea typeface="Calibri"/>
                <a:cs typeface="Calibri"/>
                <a:sym typeface="Calibri"/>
              </a:rPr>
              <a:t>« Pouvez-vous expliquer cela à nouveau, s’il vous plaît ? »</a:t>
            </a:r>
            <a:endParaRPr i="1" sz="24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400" cap="none" strike="noStrike">
                <a:solidFill>
                  <a:srgbClr val="506687"/>
                </a:solidFill>
                <a:latin typeface="Calibri"/>
                <a:ea typeface="Calibri"/>
                <a:cs typeface="Calibri"/>
                <a:sym typeface="Calibri"/>
              </a:rPr>
              <a:t>Aider à identifier et exprimer les besoins et les préoccupations</a:t>
            </a:r>
            <a:endParaRPr sz="24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400" cap="none" strike="noStrike">
                <a:solidFill>
                  <a:srgbClr val="506687"/>
                </a:solidFill>
                <a:latin typeface="Calibri"/>
                <a:ea typeface="Calibri"/>
                <a:cs typeface="Calibri"/>
                <a:sym typeface="Calibri"/>
              </a:rPr>
              <a:t>	« </a:t>
            </a:r>
            <a:r>
              <a:rPr b="0" i="1" lang="fr" sz="2400" cap="none" strike="noStrike">
                <a:solidFill>
                  <a:srgbClr val="506687"/>
                </a:solidFill>
                <a:latin typeface="Calibri"/>
                <a:ea typeface="Calibri"/>
                <a:cs typeface="Calibri"/>
                <a:sym typeface="Calibri"/>
              </a:rPr>
              <a:t>Avez-vous besoin d’autre chose ou êtes-vous 	préoccupé.e par autre chose ?</a:t>
            </a:r>
            <a:r>
              <a:rPr b="0" i="0" lang="fr" sz="2400" cap="none" strike="noStrike">
                <a:solidFill>
                  <a:srgbClr val="506687"/>
                </a:solidFill>
                <a:latin typeface="Calibri"/>
                <a:ea typeface="Calibri"/>
                <a:cs typeface="Calibri"/>
                <a:sym typeface="Calibri"/>
              </a:rPr>
              <a:t> »</a:t>
            </a:r>
            <a:endParaRPr i="1" sz="2400">
              <a:solidFill>
                <a:schemeClr val="dk2"/>
              </a:solidFill>
            </a:endParaRPr>
          </a:p>
          <a:p>
            <a:pPr indent="-228600" lvl="0" marL="228600" rtl="0" algn="l">
              <a:lnSpc>
                <a:spcPct val="90000"/>
              </a:lnSpc>
              <a:spcBef>
                <a:spcPts val="600"/>
              </a:spcBef>
              <a:spcAft>
                <a:spcPts val="0"/>
              </a:spcAft>
              <a:buClr>
                <a:schemeClr val="dk2"/>
              </a:buClr>
              <a:buSzPts val="2000"/>
              <a:buChar char="•"/>
            </a:pPr>
            <a:r>
              <a:rPr b="0" i="0" lang="fr" sz="2400" cap="none" strike="noStrike">
                <a:solidFill>
                  <a:srgbClr val="506687"/>
                </a:solidFill>
                <a:latin typeface="Calibri"/>
                <a:ea typeface="Calibri"/>
                <a:cs typeface="Calibri"/>
                <a:sym typeface="Calibri"/>
              </a:rPr>
              <a:t>Résumer ce que la personne survivante a exprimé</a:t>
            </a:r>
            <a:endParaRPr sz="2400">
              <a:solidFill>
                <a:schemeClr val="dk2"/>
              </a:solidFill>
            </a:endParaRPr>
          </a:p>
          <a:p>
            <a:pPr indent="0" lvl="0" marL="0" rtl="0" algn="l">
              <a:lnSpc>
                <a:spcPct val="90000"/>
              </a:lnSpc>
              <a:spcBef>
                <a:spcPts val="600"/>
              </a:spcBef>
              <a:spcAft>
                <a:spcPts val="0"/>
              </a:spcAft>
              <a:buClr>
                <a:schemeClr val="dk2"/>
              </a:buClr>
              <a:buSzPts val="2000"/>
              <a:buFont typeface="Arial"/>
              <a:buNone/>
            </a:pPr>
            <a:r>
              <a:rPr b="0" i="0" lang="fr" sz="2400" cap="none" strike="noStrike">
                <a:solidFill>
                  <a:srgbClr val="506687"/>
                </a:solidFill>
                <a:latin typeface="Calibri"/>
                <a:ea typeface="Calibri"/>
                <a:cs typeface="Calibri"/>
                <a:sym typeface="Calibri"/>
              </a:rPr>
              <a:t>	</a:t>
            </a:r>
            <a:r>
              <a:rPr b="0" i="1" lang="fr" sz="2400" cap="none" strike="noStrike">
                <a:solidFill>
                  <a:srgbClr val="506687"/>
                </a:solidFill>
                <a:latin typeface="Calibri"/>
                <a:ea typeface="Calibri"/>
                <a:cs typeface="Calibri"/>
                <a:sym typeface="Calibri"/>
              </a:rPr>
              <a:t>« Vous semblez dire que… »</a:t>
            </a:r>
            <a:endParaRPr i="1" sz="24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845" name="Google Shape;845;p113"/>
          <p:cNvSpPr/>
          <p:nvPr/>
        </p:nvSpPr>
        <p:spPr>
          <a:xfrm>
            <a:off x="1496894" y="6347744"/>
            <a:ext cx="6823693"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846" name="Google Shape;846;p1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847" name="Google Shape;847;p113"/>
          <p:cNvSpPr txBox="1"/>
          <p:nvPr>
            <p:ph type="title"/>
          </p:nvPr>
        </p:nvSpPr>
        <p:spPr>
          <a:xfrm>
            <a:off x="529396" y="413224"/>
            <a:ext cx="8407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3800" cap="none" strike="noStrike">
                <a:solidFill>
                  <a:srgbClr val="506687"/>
                </a:solidFill>
                <a:latin typeface="Calibri"/>
                <a:ea typeface="Calibri"/>
                <a:cs typeface="Calibri"/>
                <a:sym typeface="Calibri"/>
              </a:rPr>
              <a:t>S’informer sur les besoins et les préoccupations (V</a:t>
            </a:r>
            <a:r>
              <a:rPr b="1" i="0" lang="fr" sz="3800" u="sng" cap="none" strike="noStrike">
                <a:solidFill>
                  <a:srgbClr val="B85231"/>
                </a:solidFill>
                <a:latin typeface="Calibri"/>
                <a:ea typeface="Calibri"/>
                <a:cs typeface="Calibri"/>
                <a:sym typeface="Calibri"/>
              </a:rPr>
              <a:t>I</a:t>
            </a:r>
            <a:r>
              <a:rPr b="1" i="0" lang="fr" sz="3800" cap="none" strike="noStrike">
                <a:solidFill>
                  <a:srgbClr val="506687"/>
                </a:solidFill>
                <a:latin typeface="Calibri"/>
                <a:ea typeface="Calibri"/>
                <a:cs typeface="Calibri"/>
                <a:sym typeface="Calibri"/>
              </a:rPr>
              <a:t>VRE) Cont. </a:t>
            </a:r>
            <a:endParaRPr sz="38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4"/>
          <p:cNvSpPr txBox="1"/>
          <p:nvPr>
            <p:ph type="title"/>
          </p:nvPr>
        </p:nvSpPr>
        <p:spPr>
          <a:xfrm>
            <a:off x="627797" y="406400"/>
            <a:ext cx="8346680" cy="1061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Valider (</a:t>
            </a:r>
            <a:r>
              <a:rPr lang="fr">
                <a:solidFill>
                  <a:schemeClr val="dk2"/>
                </a:solidFill>
              </a:rPr>
              <a:t>VI</a:t>
            </a:r>
            <a:r>
              <a:rPr lang="fr" u="sng">
                <a:solidFill>
                  <a:schemeClr val="accent1"/>
                </a:solidFill>
              </a:rPr>
              <a:t>V</a:t>
            </a:r>
            <a:r>
              <a:rPr lang="fr">
                <a:solidFill>
                  <a:schemeClr val="dk2"/>
                </a:solidFill>
              </a:rPr>
              <a:t>RE</a:t>
            </a:r>
            <a:r>
              <a:rPr b="1" i="0" lang="fr" sz="4400" cap="none" strike="noStrike">
                <a:solidFill>
                  <a:srgbClr val="506687"/>
                </a:solidFill>
                <a:latin typeface="Calibri"/>
                <a:ea typeface="Calibri"/>
                <a:cs typeface="Calibri"/>
                <a:sym typeface="Calibri"/>
              </a:rPr>
              <a:t>)</a:t>
            </a:r>
            <a:endParaRPr/>
          </a:p>
        </p:txBody>
      </p:sp>
      <p:sp>
        <p:nvSpPr>
          <p:cNvPr id="854" name="Google Shape;854;p114"/>
          <p:cNvSpPr txBox="1"/>
          <p:nvPr>
            <p:ph idx="1" type="body"/>
          </p:nvPr>
        </p:nvSpPr>
        <p:spPr>
          <a:xfrm>
            <a:off x="627797" y="1284434"/>
            <a:ext cx="8059003" cy="481611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Le but et de faire savoir aux personnes survivantes que leurs sentiments sont normaux et qu’elles ont le droit de vivre sans violence.</a:t>
            </a:r>
            <a:endParaRPr sz="2400">
              <a:solidFill>
                <a:schemeClr val="dk2"/>
              </a:solidFill>
            </a:endParaRPr>
          </a:p>
          <a:p>
            <a:pPr indent="-228600" lvl="0" marL="228600" rtl="0" algn="l">
              <a:lnSpc>
                <a:spcPct val="90000"/>
              </a:lnSpc>
              <a:spcBef>
                <a:spcPts val="600"/>
              </a:spcBef>
              <a:spcAft>
                <a:spcPts val="0"/>
              </a:spcAft>
              <a:buClr>
                <a:schemeClr val="dk2"/>
              </a:buClr>
              <a:buSzPts val="2200"/>
              <a:buChar char="•"/>
            </a:pPr>
            <a:r>
              <a:rPr b="0" i="0" lang="fr" sz="2400" cap="none" strike="noStrike">
                <a:solidFill>
                  <a:srgbClr val="506687"/>
                </a:solidFill>
                <a:latin typeface="Calibri"/>
                <a:ea typeface="Calibri"/>
                <a:cs typeface="Calibri"/>
                <a:sym typeface="Calibri"/>
              </a:rPr>
              <a:t>Exemples :</a:t>
            </a:r>
            <a:endParaRPr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Ce n’est pas de votre faute. Vous n’êtes pas à blâmer.</a:t>
            </a:r>
            <a:endParaRPr i="1"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Personne ne mérite de subir des violences de la part de leur partenaire.</a:t>
            </a:r>
            <a:endParaRPr i="1"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Vous n’êtes pas seule. Malheureusement, beaucoup d’autres personnes sont confrontées à ce problème.</a:t>
            </a:r>
            <a:endParaRPr i="1"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Votre vie et votre santé sont importantes.</a:t>
            </a:r>
            <a:endParaRPr i="1"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Tout le monde mérite de se sentir en sécurité à la maison.</a:t>
            </a:r>
            <a:endParaRPr i="1" sz="2400">
              <a:solidFill>
                <a:schemeClr val="dk2"/>
              </a:solidFill>
            </a:endParaRPr>
          </a:p>
          <a:p>
            <a:pPr indent="-228600" lvl="1" marL="685800" rtl="0" algn="l">
              <a:lnSpc>
                <a:spcPct val="90000"/>
              </a:lnSpc>
              <a:spcBef>
                <a:spcPts val="600"/>
              </a:spcBef>
              <a:spcAft>
                <a:spcPts val="0"/>
              </a:spcAft>
              <a:buClr>
                <a:schemeClr val="dk2"/>
              </a:buClr>
              <a:buSzPts val="2200"/>
              <a:buChar char="•"/>
            </a:pPr>
            <a:r>
              <a:rPr b="0" i="1" lang="fr" sz="2400" cap="none" strike="noStrike">
                <a:solidFill>
                  <a:srgbClr val="506687"/>
                </a:solidFill>
                <a:latin typeface="Calibri"/>
                <a:ea typeface="Calibri"/>
                <a:cs typeface="Calibri"/>
                <a:sym typeface="Calibri"/>
              </a:rPr>
              <a:t>Je crains que cela ait des répercussions sur votre santé.</a:t>
            </a:r>
            <a:endParaRPr i="1" sz="24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855" name="Google Shape;855;p114"/>
          <p:cNvSpPr/>
          <p:nvPr/>
        </p:nvSpPr>
        <p:spPr>
          <a:xfrm>
            <a:off x="1323833" y="6100549"/>
            <a:ext cx="7206018" cy="4944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856" name="Google Shape;856;p1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15"/>
          <p:cNvSpPr txBox="1"/>
          <p:nvPr>
            <p:ph type="title"/>
          </p:nvPr>
        </p:nvSpPr>
        <p:spPr>
          <a:xfrm>
            <a:off x="1150242" y="2538600"/>
            <a:ext cx="6843516"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B85231"/>
                </a:solidFill>
                <a:latin typeface="Calibri"/>
                <a:ea typeface="Calibri"/>
                <a:cs typeface="Calibri"/>
                <a:sym typeface="Calibri"/>
              </a:rPr>
              <a:t>DÉMONSTRATION DE VIVRE</a:t>
            </a:r>
            <a:endParaRPr b="0">
              <a:solidFill>
                <a:schemeClr val="accent1"/>
              </a:solidFill>
            </a:endParaRPr>
          </a:p>
        </p:txBody>
      </p:sp>
      <p:sp>
        <p:nvSpPr>
          <p:cNvPr id="863" name="Google Shape;863;p115"/>
          <p:cNvSpPr txBox="1"/>
          <p:nvPr>
            <p:ph idx="12" type="sldNum"/>
          </p:nvPr>
        </p:nvSpPr>
        <p:spPr>
          <a:xfrm>
            <a:off x="2770339" y="6214809"/>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16"/>
          <p:cNvSpPr txBox="1"/>
          <p:nvPr>
            <p:ph type="title"/>
          </p:nvPr>
        </p:nvSpPr>
        <p:spPr>
          <a:xfrm>
            <a:off x="708916" y="34379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Messages clés : </a:t>
            </a:r>
            <a:r>
              <a:rPr lang="fr">
                <a:solidFill>
                  <a:srgbClr val="B85231"/>
                </a:solidFill>
              </a:rPr>
              <a:t>VIVRE</a:t>
            </a:r>
            <a:endParaRPr>
              <a:solidFill>
                <a:schemeClr val="accent1"/>
              </a:solidFill>
            </a:endParaRPr>
          </a:p>
        </p:txBody>
      </p:sp>
      <p:sp>
        <p:nvSpPr>
          <p:cNvPr id="870" name="Google Shape;870;p116"/>
          <p:cNvSpPr txBox="1"/>
          <p:nvPr>
            <p:ph idx="1" type="body"/>
          </p:nvPr>
        </p:nvSpPr>
        <p:spPr>
          <a:xfrm>
            <a:off x="955496" y="1438187"/>
            <a:ext cx="7983020" cy="5076019"/>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L’identification des personnes survivantes de violence sexuelle est effectuée en restant attentif aux éventuels indices cliniques y compris les signes et les symptômes</a:t>
            </a:r>
            <a:endParaRPr sz="2200">
              <a:solidFill>
                <a:schemeClr val="dk2"/>
              </a:solidFill>
            </a:endParaRPr>
          </a:p>
          <a:p>
            <a:pPr indent="-285750" lvl="0" marL="28575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Il est important de poser des questions sur la violence avec compassion et sans jugement </a:t>
            </a:r>
            <a:endParaRPr sz="2200">
              <a:solidFill>
                <a:schemeClr val="dk2"/>
              </a:solidFill>
            </a:endParaRPr>
          </a:p>
          <a:p>
            <a:pPr indent="-285750" lvl="0" marL="28575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La première de ligne de soutien concerne l’écoute active, la réponse avec empathie, le fait de laisser les besoins de la personne survivante déterminer les solutions et les options discutées et proposer une réponse de confirmation ou neutre.</a:t>
            </a:r>
            <a:endParaRPr b="0" sz="2200">
              <a:solidFill>
                <a:schemeClr val="dk2"/>
              </a:solidFill>
            </a:endParaRPr>
          </a:p>
          <a:p>
            <a:pPr indent="-285750" lvl="0" marL="28575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Les prestataires ont un rôle important à jouer même si le/la patient.e ne révèle pas avoir subi de la violence - fournir des informations et établir la confiance par la communication efficace</a:t>
            </a:r>
            <a:endParaRPr b="0" sz="2200">
              <a:solidFill>
                <a:schemeClr val="dk2"/>
              </a:solidFill>
            </a:endParaRPr>
          </a:p>
          <a:p>
            <a:pPr indent="-285750" lvl="0" marL="285750" rtl="0" algn="l">
              <a:lnSpc>
                <a:spcPct val="90000"/>
              </a:lnSpc>
              <a:spcBef>
                <a:spcPts val="1000"/>
              </a:spcBef>
              <a:spcAft>
                <a:spcPts val="0"/>
              </a:spcAft>
              <a:buClr>
                <a:schemeClr val="dk2"/>
              </a:buClr>
              <a:buSzPts val="2000"/>
              <a:buChar char="•"/>
            </a:pPr>
            <a:r>
              <a:rPr b="0" i="0" lang="fr" sz="2200" cap="none" strike="noStrike">
                <a:solidFill>
                  <a:srgbClr val="506687"/>
                </a:solidFill>
                <a:latin typeface="Calibri"/>
                <a:ea typeface="Calibri"/>
                <a:cs typeface="Calibri"/>
                <a:sym typeface="Calibri"/>
              </a:rPr>
              <a:t>L’écoute efficace constitue un mécanisme de soutien important même lorsqu’une personne survivante pleure</a:t>
            </a:r>
            <a:endParaRPr b="0" sz="22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871" name="Google Shape;871;p1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17"/>
          <p:cNvSpPr txBox="1"/>
          <p:nvPr>
            <p:ph type="ctrTitle"/>
          </p:nvPr>
        </p:nvSpPr>
        <p:spPr>
          <a:xfrm>
            <a:off x="249883" y="809469"/>
            <a:ext cx="8644233" cy="132058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230"/>
              <a:buFont typeface="Calibri"/>
              <a:buNone/>
            </a:pPr>
            <a:br>
              <a:rPr lang="fr" sz="4230"/>
            </a:br>
            <a:r>
              <a:rPr b="1" i="0" lang="fr" sz="4230" cap="none" strike="noStrike">
                <a:solidFill>
                  <a:srgbClr val="506687"/>
                </a:solidFill>
                <a:latin typeface="Calibri"/>
                <a:ea typeface="Calibri"/>
                <a:cs typeface="Calibri"/>
                <a:sym typeface="Calibri"/>
              </a:rPr>
              <a:t>UNITÉ 4 :</a:t>
            </a:r>
            <a:r>
              <a:rPr b="1" i="0" lang="fr" sz="4230" cap="none" strike="noStrike">
                <a:solidFill>
                  <a:srgbClr val="B85231"/>
                </a:solidFill>
                <a:latin typeface="Calibri"/>
                <a:ea typeface="Calibri"/>
                <a:cs typeface="Calibri"/>
                <a:sym typeface="Calibri"/>
              </a:rPr>
              <a:t> CONSENTEMENT ÉCLAIRÉ,</a:t>
            </a:r>
            <a:br>
              <a:rPr lang="fr" sz="4230"/>
            </a:br>
            <a:r>
              <a:rPr b="1" i="0" lang="fr" sz="4230" cap="none" strike="noStrike">
                <a:solidFill>
                  <a:srgbClr val="B85231"/>
                </a:solidFill>
                <a:latin typeface="Calibri"/>
                <a:ea typeface="Calibri"/>
                <a:cs typeface="Calibri"/>
                <a:sym typeface="Calibri"/>
              </a:rPr>
              <a:t>NOTER L’HISTORIQUE ET</a:t>
            </a:r>
            <a:br>
              <a:rPr lang="fr" sz="4230"/>
            </a:br>
            <a:r>
              <a:rPr b="1" i="0" lang="fr" sz="4230" cap="none" strike="noStrike">
                <a:solidFill>
                  <a:srgbClr val="B85231"/>
                </a:solidFill>
                <a:latin typeface="Calibri"/>
                <a:ea typeface="Calibri"/>
                <a:cs typeface="Calibri"/>
                <a:sym typeface="Calibri"/>
              </a:rPr>
              <a:t>EXAMEN PHYSIQUE</a:t>
            </a:r>
            <a:br>
              <a:rPr lang="fr" sz="4230"/>
            </a:br>
            <a:br>
              <a:rPr lang="fr" sz="4230"/>
            </a:br>
            <a:br>
              <a:rPr lang="fr" sz="2880"/>
            </a:br>
            <a:endParaRPr i="1" sz="2880"/>
          </a:p>
        </p:txBody>
      </p:sp>
      <p:sp>
        <p:nvSpPr>
          <p:cNvPr id="878" name="Google Shape;878;p117"/>
          <p:cNvSpPr txBox="1"/>
          <p:nvPr>
            <p:ph idx="12" type="sldNum"/>
          </p:nvPr>
        </p:nvSpPr>
        <p:spPr>
          <a:xfrm>
            <a:off x="2730709" y="619036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67</a:t>
            </a:r>
            <a:endParaRPr/>
          </a:p>
        </p:txBody>
      </p:sp>
      <p:pic>
        <p:nvPicPr>
          <p:cNvPr descr="Logo, JHPIEGO" id="879" name="Google Shape;879;p117"/>
          <p:cNvPicPr preferRelativeResize="0"/>
          <p:nvPr/>
        </p:nvPicPr>
        <p:blipFill rotWithShape="1">
          <a:blip r:embed="rId3">
            <a:alphaModFix/>
          </a:blip>
          <a:srcRect b="0" l="0" r="0" t="0"/>
          <a:stretch/>
        </p:blipFill>
        <p:spPr>
          <a:xfrm>
            <a:off x="7627722" y="5649878"/>
            <a:ext cx="1066573" cy="90560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18"/>
          <p:cNvSpPr txBox="1"/>
          <p:nvPr>
            <p:ph type="title"/>
          </p:nvPr>
        </p:nvSpPr>
        <p:spPr>
          <a:xfrm>
            <a:off x="765425" y="363413"/>
            <a:ext cx="8229600" cy="83759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Objectifs de l’unité 4</a:t>
            </a:r>
            <a:endParaRPr/>
          </a:p>
        </p:txBody>
      </p:sp>
      <p:sp>
        <p:nvSpPr>
          <p:cNvPr id="886" name="Google Shape;886;p118"/>
          <p:cNvSpPr txBox="1"/>
          <p:nvPr>
            <p:ph idx="1" type="body"/>
          </p:nvPr>
        </p:nvSpPr>
        <p:spPr>
          <a:xfrm>
            <a:off x="236304" y="1201003"/>
            <a:ext cx="8450495" cy="465674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Font typeface="Noto Sans Symbols"/>
              <a:buChar char="✔"/>
            </a:pPr>
            <a:r>
              <a:rPr b="0" i="0" lang="fr" sz="2400" cap="none" strike="noStrike">
                <a:solidFill>
                  <a:srgbClr val="506687"/>
                </a:solidFill>
                <a:latin typeface="Calibri"/>
                <a:ea typeface="Calibri"/>
                <a:cs typeface="Calibri"/>
                <a:sym typeface="Calibri"/>
              </a:rPr>
              <a:t>Résumer les éléments clés du consentement éclairé</a:t>
            </a:r>
            <a:endParaRPr>
              <a:solidFill>
                <a:schemeClr val="dk2"/>
              </a:solidFill>
            </a:endParaRPr>
          </a:p>
          <a:p>
            <a:pPr indent="-228600" lvl="0" marL="685800" rtl="0" algn="l">
              <a:lnSpc>
                <a:spcPct val="90000"/>
              </a:lnSpc>
              <a:spcBef>
                <a:spcPts val="1200"/>
              </a:spcBef>
              <a:spcAft>
                <a:spcPts val="0"/>
              </a:spcAft>
              <a:buClr>
                <a:schemeClr val="dk2"/>
              </a:buClr>
              <a:buSzPts val="2400"/>
              <a:buFont typeface="Noto Sans Symbols"/>
              <a:buChar char="✔"/>
            </a:pPr>
            <a:r>
              <a:rPr b="0" i="0" lang="fr" sz="2400" cap="none" strike="noStrike">
                <a:solidFill>
                  <a:srgbClr val="506687"/>
                </a:solidFill>
                <a:latin typeface="Calibri"/>
                <a:ea typeface="Calibri"/>
                <a:cs typeface="Calibri"/>
                <a:sym typeface="Calibri"/>
              </a:rPr>
              <a:t>Décrire les modalités de la collecte d’éléments sur l’historique complet d’un.e patient.e concernant la violence sexuelle et documenter les résultats de manière appropriée</a:t>
            </a:r>
            <a:endParaRPr>
              <a:solidFill>
                <a:schemeClr val="dk2"/>
              </a:solidFill>
            </a:endParaRPr>
          </a:p>
          <a:p>
            <a:pPr indent="-228600" lvl="0" marL="685800" rtl="0" algn="l">
              <a:lnSpc>
                <a:spcPct val="90000"/>
              </a:lnSpc>
              <a:spcBef>
                <a:spcPts val="1200"/>
              </a:spcBef>
              <a:spcAft>
                <a:spcPts val="0"/>
              </a:spcAft>
              <a:buClr>
                <a:schemeClr val="dk2"/>
              </a:buClr>
              <a:buSzPts val="2400"/>
              <a:buFont typeface="Noto Sans Symbols"/>
              <a:buChar char="✔"/>
            </a:pPr>
            <a:r>
              <a:rPr b="0" i="0" lang="fr" sz="2400" cap="none" strike="noStrike">
                <a:solidFill>
                  <a:srgbClr val="506687"/>
                </a:solidFill>
                <a:latin typeface="Calibri"/>
                <a:ea typeface="Calibri"/>
                <a:cs typeface="Calibri"/>
                <a:sym typeface="Calibri"/>
              </a:rPr>
              <a:t>Expliquer les composantes d’un examen physique de personnes survivantes de violence sexuelle, notamment l’examen des organes génitaux internes et externes </a:t>
            </a:r>
            <a:endParaRPr>
              <a:solidFill>
                <a:schemeClr val="dk2"/>
              </a:solidFill>
            </a:endParaRPr>
          </a:p>
          <a:p>
            <a:pPr indent="-228600" lvl="0" marL="685800" rtl="0" algn="l">
              <a:lnSpc>
                <a:spcPct val="90000"/>
              </a:lnSpc>
              <a:spcBef>
                <a:spcPts val="1200"/>
              </a:spcBef>
              <a:spcAft>
                <a:spcPts val="0"/>
              </a:spcAft>
              <a:buClr>
                <a:schemeClr val="dk2"/>
              </a:buClr>
              <a:buSzPts val="2400"/>
              <a:buFont typeface="Noto Sans Symbols"/>
              <a:buChar char="✔"/>
            </a:pPr>
            <a:r>
              <a:rPr b="0" i="0" lang="fr" sz="2400" cap="none" strike="noStrike">
                <a:solidFill>
                  <a:srgbClr val="506687"/>
                </a:solidFill>
                <a:latin typeface="Calibri"/>
                <a:ea typeface="Calibri"/>
                <a:cs typeface="Calibri"/>
                <a:sym typeface="Calibri"/>
              </a:rPr>
              <a:t>Décrire les principes de la collecte de preuves médico-légales pendant l’examen physique</a:t>
            </a:r>
            <a:endParaRPr>
              <a:solidFill>
                <a:schemeClr val="dk2"/>
              </a:solidFill>
            </a:endParaRPr>
          </a:p>
          <a:p>
            <a:pPr indent="-228600" lvl="0" marL="685800" rtl="0" algn="l">
              <a:lnSpc>
                <a:spcPct val="90000"/>
              </a:lnSpc>
              <a:spcBef>
                <a:spcPts val="1200"/>
              </a:spcBef>
              <a:spcAft>
                <a:spcPts val="0"/>
              </a:spcAft>
              <a:buClr>
                <a:schemeClr val="dk2"/>
              </a:buClr>
              <a:buSzPts val="2400"/>
              <a:buFont typeface="Noto Sans Symbols"/>
              <a:buChar char="✔"/>
            </a:pPr>
            <a:r>
              <a:rPr b="0" i="0" lang="fr" sz="2400" cap="none" strike="noStrike">
                <a:solidFill>
                  <a:srgbClr val="506687"/>
                </a:solidFill>
                <a:latin typeface="Calibri"/>
                <a:ea typeface="Calibri"/>
                <a:cs typeface="Calibri"/>
                <a:sym typeface="Calibri"/>
              </a:rPr>
              <a:t>Discuter de l’objectif et de la composition d’un certificat médical</a:t>
            </a:r>
            <a:endParaRPr>
              <a:solidFill>
                <a:schemeClr val="dk2"/>
              </a:solidFill>
            </a:endParaRPr>
          </a:p>
          <a:p>
            <a:pPr indent="-25400" lvl="0" marL="228600" rtl="0" algn="l">
              <a:lnSpc>
                <a:spcPct val="90000"/>
              </a:lnSpc>
              <a:spcBef>
                <a:spcPts val="1600"/>
              </a:spcBef>
              <a:spcAft>
                <a:spcPts val="0"/>
              </a:spcAft>
              <a:buClr>
                <a:schemeClr val="dk2"/>
              </a:buClr>
              <a:buSzPts val="3200"/>
              <a:buNone/>
            </a:pPr>
            <a:r>
              <a:t/>
            </a:r>
            <a:endParaRPr/>
          </a:p>
        </p:txBody>
      </p:sp>
      <p:sp>
        <p:nvSpPr>
          <p:cNvPr id="887" name="Google Shape;887;p1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9"/>
          <p:cNvSpPr txBox="1"/>
          <p:nvPr>
            <p:ph type="title"/>
          </p:nvPr>
        </p:nvSpPr>
        <p:spPr>
          <a:xfrm>
            <a:off x="762000" y="239713"/>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Soins cliniques</a:t>
            </a:r>
            <a:endParaRPr/>
          </a:p>
        </p:txBody>
      </p:sp>
      <p:sp>
        <p:nvSpPr>
          <p:cNvPr id="894" name="Google Shape;894;p119"/>
          <p:cNvSpPr txBox="1"/>
          <p:nvPr>
            <p:ph idx="1" type="body"/>
          </p:nvPr>
        </p:nvSpPr>
        <p:spPr>
          <a:xfrm>
            <a:off x="792163" y="1224757"/>
            <a:ext cx="7899774"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1850"/>
              <a:buFont typeface="Arial"/>
              <a:buNone/>
            </a:pPr>
            <a:r>
              <a:rPr b="0" i="0" lang="fr" sz="2200" cap="none" strike="noStrike">
                <a:solidFill>
                  <a:srgbClr val="506687"/>
                </a:solidFill>
                <a:latin typeface="Calibri"/>
                <a:ea typeface="Calibri"/>
                <a:cs typeface="Calibri"/>
                <a:sym typeface="Calibri"/>
              </a:rPr>
              <a:t>Se préparer à offrir des soins cliniques</a:t>
            </a:r>
            <a:endParaRPr sz="2200">
              <a:solidFill>
                <a:schemeClr val="dk2"/>
              </a:solidFill>
            </a:endParaRPr>
          </a:p>
          <a:p>
            <a:pPr indent="0" lvl="0" marL="0" rtl="0" algn="l">
              <a:lnSpc>
                <a:spcPct val="80000"/>
              </a:lnSpc>
              <a:spcBef>
                <a:spcPts val="1000"/>
              </a:spcBef>
              <a:spcAft>
                <a:spcPts val="0"/>
              </a:spcAft>
              <a:buClr>
                <a:schemeClr val="accent2"/>
              </a:buClr>
              <a:buSzPts val="1850"/>
              <a:buFont typeface="Arial"/>
              <a:buNone/>
            </a:pPr>
            <a:r>
              <a:rPr b="0" i="0" lang="fr" sz="2200" cap="none" strike="noStrike">
                <a:solidFill>
                  <a:srgbClr val="506687"/>
                </a:solidFill>
                <a:latin typeface="Calibri"/>
                <a:ea typeface="Calibri"/>
                <a:cs typeface="Calibri"/>
                <a:sym typeface="Calibri"/>
              </a:rPr>
              <a:t>Identification des personnes survivantes</a:t>
            </a:r>
            <a:endParaRPr sz="2200">
              <a:solidFill>
                <a:schemeClr val="dk2"/>
              </a:solidFill>
            </a:endParaRPr>
          </a:p>
          <a:p>
            <a:pPr indent="0" lvl="0" marL="0" rtl="0" algn="l">
              <a:lnSpc>
                <a:spcPct val="80000"/>
              </a:lnSpc>
              <a:spcBef>
                <a:spcPts val="1000"/>
              </a:spcBef>
              <a:spcAft>
                <a:spcPts val="0"/>
              </a:spcAft>
              <a:buClr>
                <a:schemeClr val="accent2"/>
              </a:buClr>
              <a:buSzPts val="1850"/>
              <a:buNone/>
            </a:pPr>
            <a:r>
              <a:rPr b="0" i="0" lang="fr" sz="2200" cap="none" strike="noStrike">
                <a:solidFill>
                  <a:srgbClr val="506687"/>
                </a:solidFill>
                <a:latin typeface="Calibri"/>
                <a:ea typeface="Calibri"/>
                <a:cs typeface="Calibri"/>
                <a:sym typeface="Calibri"/>
              </a:rPr>
              <a:t>Prise en charge clinique des personnes survivantes :</a:t>
            </a:r>
            <a:endParaRPr sz="2200">
              <a:solidFill>
                <a:schemeClr val="dk2"/>
              </a:solidFill>
            </a:endParaRPr>
          </a:p>
          <a:p>
            <a:pPr indent="-228600" lvl="0" marL="228600" rtl="0" algn="l">
              <a:lnSpc>
                <a:spcPct val="80000"/>
              </a:lnSpc>
              <a:spcBef>
                <a:spcPts val="1000"/>
              </a:spcBef>
              <a:spcAft>
                <a:spcPts val="0"/>
              </a:spcAft>
              <a:buClr>
                <a:schemeClr val="accent2"/>
              </a:buClr>
              <a:buSzPts val="1850"/>
              <a:buChar char="•"/>
            </a:pPr>
            <a:r>
              <a:rPr b="0" i="0" lang="fr" sz="2200" cap="none" strike="noStrike">
                <a:solidFill>
                  <a:srgbClr val="B85231"/>
                </a:solidFill>
                <a:latin typeface="Calibri"/>
                <a:ea typeface="Calibri"/>
                <a:cs typeface="Calibri"/>
                <a:sym typeface="Calibri"/>
              </a:rPr>
              <a:t>Étape 1—Apporter un soutien de première ligne (</a:t>
            </a:r>
            <a:r>
              <a:rPr lang="fr" sz="2200">
                <a:solidFill>
                  <a:srgbClr val="B85231"/>
                </a:solidFill>
              </a:rPr>
              <a:t>VIVRE</a:t>
            </a:r>
            <a:r>
              <a:rPr b="0" i="0" lang="fr" sz="2200" cap="none" strike="noStrike">
                <a:solidFill>
                  <a:srgbClr val="B85231"/>
                </a:solidFill>
                <a:latin typeface="Calibri"/>
                <a:ea typeface="Calibri"/>
                <a:cs typeface="Calibri"/>
                <a:sym typeface="Calibri"/>
              </a:rPr>
              <a:t>, Partie 1)</a:t>
            </a:r>
            <a:endParaRPr sz="2200">
              <a:solidFill>
                <a:schemeClr val="accent1"/>
              </a:solidFill>
            </a:endParaRPr>
          </a:p>
          <a:p>
            <a:pPr indent="-228600" lvl="0" marL="228600" rtl="0" algn="l">
              <a:lnSpc>
                <a:spcPct val="80000"/>
              </a:lnSpc>
              <a:spcBef>
                <a:spcPts val="1000"/>
              </a:spcBef>
              <a:spcAft>
                <a:spcPts val="0"/>
              </a:spcAft>
              <a:buClr>
                <a:schemeClr val="accent2"/>
              </a:buClr>
              <a:buSzPts val="1850"/>
              <a:buChar char="•"/>
            </a:pPr>
            <a:r>
              <a:rPr b="1" i="0" lang="fr" sz="2200" cap="none" strike="noStrike">
                <a:solidFill>
                  <a:srgbClr val="B85231"/>
                </a:solidFill>
                <a:latin typeface="Calibri"/>
                <a:ea typeface="Calibri"/>
                <a:cs typeface="Calibri"/>
                <a:sym typeface="Calibri"/>
              </a:rPr>
              <a:t>Étape 2—Obtenir le consentement éclairé</a:t>
            </a:r>
            <a:endParaRPr b="1" sz="2200">
              <a:solidFill>
                <a:schemeClr val="accent1"/>
              </a:solidFill>
            </a:endParaRPr>
          </a:p>
          <a:p>
            <a:pPr indent="-228600" lvl="0" marL="228600" rtl="0" algn="l">
              <a:lnSpc>
                <a:spcPct val="80000"/>
              </a:lnSpc>
              <a:spcBef>
                <a:spcPts val="1000"/>
              </a:spcBef>
              <a:spcAft>
                <a:spcPts val="0"/>
              </a:spcAft>
              <a:buClr>
                <a:schemeClr val="accent2"/>
              </a:buClr>
              <a:buSzPts val="1850"/>
              <a:buChar char="•"/>
            </a:pPr>
            <a:r>
              <a:rPr b="1" i="0" lang="fr" sz="2200" cap="none" strike="noStrike">
                <a:solidFill>
                  <a:srgbClr val="B85231"/>
                </a:solidFill>
                <a:latin typeface="Calibri"/>
                <a:ea typeface="Calibri"/>
                <a:cs typeface="Calibri"/>
                <a:sym typeface="Calibri"/>
              </a:rPr>
              <a:t>Étape 3—Noter l’historique</a:t>
            </a:r>
            <a:endParaRPr b="1" sz="2200">
              <a:solidFill>
                <a:schemeClr val="accent1"/>
              </a:solidFill>
            </a:endParaRPr>
          </a:p>
          <a:p>
            <a:pPr indent="-228600" lvl="0" marL="228600" rtl="0" algn="l">
              <a:lnSpc>
                <a:spcPct val="80000"/>
              </a:lnSpc>
              <a:spcBef>
                <a:spcPts val="1000"/>
              </a:spcBef>
              <a:spcAft>
                <a:spcPts val="0"/>
              </a:spcAft>
              <a:buClr>
                <a:schemeClr val="accent2"/>
              </a:buClr>
              <a:buSzPts val="1850"/>
              <a:buChar char="•"/>
            </a:pPr>
            <a:r>
              <a:rPr b="1" i="0" lang="fr" sz="2200" cap="none" strike="noStrike">
                <a:solidFill>
                  <a:srgbClr val="B85231"/>
                </a:solidFill>
                <a:latin typeface="Calibri"/>
                <a:ea typeface="Calibri"/>
                <a:cs typeface="Calibri"/>
                <a:sym typeface="Calibri"/>
              </a:rPr>
              <a:t>Étape 4—Procéder à l’examen physique</a:t>
            </a:r>
            <a:endParaRPr b="1" sz="2200">
              <a:solidFill>
                <a:schemeClr val="accent1"/>
              </a:solidFill>
            </a:endParaRPr>
          </a:p>
          <a:p>
            <a:pPr indent="-228600" lvl="0" marL="228600" rtl="0" algn="l">
              <a:lnSpc>
                <a:spcPct val="80000"/>
              </a:lnSpc>
              <a:spcBef>
                <a:spcPts val="1000"/>
              </a:spcBef>
              <a:spcAft>
                <a:spcPts val="0"/>
              </a:spcAft>
              <a:buClr>
                <a:schemeClr val="dk2"/>
              </a:buClr>
              <a:buSzPts val="1850"/>
              <a:buChar char="•"/>
            </a:pPr>
            <a:r>
              <a:rPr b="0" i="0" lang="fr" sz="2200" cap="none" strike="noStrike">
                <a:solidFill>
                  <a:srgbClr val="B85231"/>
                </a:solidFill>
                <a:latin typeface="Calibri"/>
                <a:ea typeface="Calibri"/>
                <a:cs typeface="Calibri"/>
                <a:sym typeface="Calibri"/>
              </a:rPr>
              <a:t>Étape 5—Administrer un traitement</a:t>
            </a:r>
            <a:endParaRPr sz="2200">
              <a:solidFill>
                <a:schemeClr val="accent1"/>
              </a:solidFill>
            </a:endParaRPr>
          </a:p>
          <a:p>
            <a:pPr indent="-228600" lvl="0" marL="228600" rtl="0" algn="l">
              <a:lnSpc>
                <a:spcPct val="80000"/>
              </a:lnSpc>
              <a:spcBef>
                <a:spcPts val="1000"/>
              </a:spcBef>
              <a:spcAft>
                <a:spcPts val="0"/>
              </a:spcAft>
              <a:buClr>
                <a:schemeClr val="dk2"/>
              </a:buClr>
              <a:buSzPts val="1850"/>
              <a:buChar char="•"/>
            </a:pPr>
            <a:r>
              <a:rPr b="0" i="0" lang="fr" sz="2200" cap="none" strike="noStrike">
                <a:solidFill>
                  <a:srgbClr val="B85231"/>
                </a:solidFill>
                <a:latin typeface="Calibri"/>
                <a:ea typeface="Calibri"/>
                <a:cs typeface="Calibri"/>
                <a:sym typeface="Calibri"/>
              </a:rPr>
              <a:t>Étape 6 — Améliorer la sécurité et orienter pour un soutien (</a:t>
            </a:r>
            <a:r>
              <a:rPr lang="fr" sz="2200">
                <a:solidFill>
                  <a:srgbClr val="B85231"/>
                </a:solidFill>
              </a:rPr>
              <a:t>VIVRE</a:t>
            </a:r>
            <a:r>
              <a:rPr b="0" i="0" lang="fr" sz="2200" cap="none" strike="noStrike">
                <a:solidFill>
                  <a:srgbClr val="B85231"/>
                </a:solidFill>
                <a:latin typeface="Calibri"/>
                <a:ea typeface="Calibri"/>
                <a:cs typeface="Calibri"/>
                <a:sym typeface="Calibri"/>
              </a:rPr>
              <a:t>, Partie 2)</a:t>
            </a:r>
            <a:endParaRPr sz="2200">
              <a:solidFill>
                <a:schemeClr val="accent1"/>
              </a:solidFill>
            </a:endParaRPr>
          </a:p>
          <a:p>
            <a:pPr indent="-228600" lvl="0" marL="228600" rtl="0" algn="l">
              <a:lnSpc>
                <a:spcPct val="80000"/>
              </a:lnSpc>
              <a:spcBef>
                <a:spcPts val="1000"/>
              </a:spcBef>
              <a:spcAft>
                <a:spcPts val="0"/>
              </a:spcAft>
              <a:buClr>
                <a:schemeClr val="dk2"/>
              </a:buClr>
              <a:buSzPts val="1850"/>
              <a:buChar char="•"/>
            </a:pPr>
            <a:r>
              <a:rPr b="0" i="0" lang="fr" sz="2200" cap="none" strike="noStrike">
                <a:solidFill>
                  <a:srgbClr val="B85231"/>
                </a:solidFill>
                <a:latin typeface="Calibri"/>
                <a:ea typeface="Calibri"/>
                <a:cs typeface="Calibri"/>
                <a:sym typeface="Calibri"/>
              </a:rPr>
              <a:t>Étape 7—Évaluer la santé mentale et le soutien psychosocial</a:t>
            </a:r>
            <a:endParaRPr sz="2200">
              <a:solidFill>
                <a:schemeClr val="accent1"/>
              </a:solidFill>
            </a:endParaRPr>
          </a:p>
          <a:p>
            <a:pPr indent="-228600" lvl="0" marL="228600" rtl="0" algn="l">
              <a:lnSpc>
                <a:spcPct val="80000"/>
              </a:lnSpc>
              <a:spcBef>
                <a:spcPts val="1000"/>
              </a:spcBef>
              <a:spcAft>
                <a:spcPts val="0"/>
              </a:spcAft>
              <a:buClr>
                <a:schemeClr val="dk2"/>
              </a:buClr>
              <a:buSzPts val="1850"/>
              <a:buChar char="•"/>
            </a:pPr>
            <a:r>
              <a:rPr b="0" i="0" lang="fr" sz="2200" cap="none" strike="noStrike">
                <a:solidFill>
                  <a:srgbClr val="B85231"/>
                </a:solidFill>
                <a:latin typeface="Calibri"/>
                <a:ea typeface="Calibri"/>
                <a:cs typeface="Calibri"/>
                <a:sym typeface="Calibri"/>
              </a:rPr>
              <a:t>Étape 8—Fournir des soins de suivi</a:t>
            </a:r>
            <a:endParaRPr sz="2200">
              <a:solidFill>
                <a:schemeClr val="accent1"/>
              </a:solidFill>
            </a:endParaRPr>
          </a:p>
          <a:p>
            <a:pPr indent="-64135" lvl="0" marL="228600" rtl="0" algn="l">
              <a:lnSpc>
                <a:spcPct val="80000"/>
              </a:lnSpc>
              <a:spcBef>
                <a:spcPts val="1000"/>
              </a:spcBef>
              <a:spcAft>
                <a:spcPts val="0"/>
              </a:spcAft>
              <a:buClr>
                <a:schemeClr val="dk2"/>
              </a:buClr>
              <a:buSzPts val="2590"/>
              <a:buNone/>
            </a:pPr>
            <a:r>
              <a:t/>
            </a:r>
            <a:endParaRPr sz="2590">
              <a:solidFill>
                <a:schemeClr val="accent2"/>
              </a:solidFill>
            </a:endParaRPr>
          </a:p>
        </p:txBody>
      </p:sp>
      <p:sp>
        <p:nvSpPr>
          <p:cNvPr id="895" name="Google Shape;895;p1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4">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20"/>
          <p:cNvSpPr txBox="1"/>
          <p:nvPr>
            <p:ph type="title"/>
          </p:nvPr>
        </p:nvSpPr>
        <p:spPr>
          <a:xfrm>
            <a:off x="628650" y="292422"/>
            <a:ext cx="836295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300" cap="none" strike="noStrike">
                <a:solidFill>
                  <a:srgbClr val="506687"/>
                </a:solidFill>
                <a:latin typeface="Calibri"/>
                <a:ea typeface="Calibri"/>
                <a:cs typeface="Calibri"/>
                <a:sym typeface="Calibri"/>
              </a:rPr>
              <a:t>2—Obtenir le consentement éclairé</a:t>
            </a:r>
            <a:endParaRPr sz="4300"/>
          </a:p>
        </p:txBody>
      </p:sp>
      <p:sp>
        <p:nvSpPr>
          <p:cNvPr id="902" name="Google Shape;902;p120"/>
          <p:cNvSpPr txBox="1"/>
          <p:nvPr>
            <p:ph idx="1" type="body"/>
          </p:nvPr>
        </p:nvSpPr>
        <p:spPr>
          <a:xfrm>
            <a:off x="628650" y="1414757"/>
            <a:ext cx="7886700" cy="530671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chemeClr val="dk2"/>
              </a:buClr>
              <a:buSzPts val="2400"/>
              <a:buNone/>
            </a:pPr>
            <a:r>
              <a:rPr b="1" i="0" lang="fr" sz="2200" cap="none" strike="noStrike">
                <a:solidFill>
                  <a:srgbClr val="B85231"/>
                </a:solidFill>
                <a:latin typeface="Calibri"/>
                <a:ea typeface="Calibri"/>
                <a:cs typeface="Calibri"/>
                <a:sym typeface="Calibri"/>
              </a:rPr>
              <a:t>Le consentement éclairé est requis pour l’examen et le traitement et pour la communication d’informations aux tiers comme la police et les tribunaux.</a:t>
            </a:r>
            <a:endParaRPr b="1" sz="2200">
              <a:solidFill>
                <a:schemeClr val="accent1"/>
              </a:solidFill>
            </a:endParaRPr>
          </a:p>
          <a:p>
            <a:pPr indent="0" lvl="0" marL="0" rtl="0" algn="l">
              <a:lnSpc>
                <a:spcPct val="80000"/>
              </a:lnSpc>
              <a:spcBef>
                <a:spcPts val="1200"/>
              </a:spcBef>
              <a:spcAft>
                <a:spcPts val="0"/>
              </a:spcAft>
              <a:buClr>
                <a:schemeClr val="dk2"/>
              </a:buClr>
              <a:buSzPts val="2400"/>
              <a:buNone/>
            </a:pPr>
            <a:r>
              <a:t/>
            </a:r>
            <a:endParaRPr b="1" sz="2200">
              <a:solidFill>
                <a:schemeClr val="dk2"/>
              </a:solidFill>
            </a:endParaRPr>
          </a:p>
          <a:p>
            <a:pPr indent="0" lvl="0" marL="0" rtl="0" algn="l">
              <a:lnSpc>
                <a:spcPct val="80000"/>
              </a:lnSpc>
              <a:spcBef>
                <a:spcPts val="1200"/>
              </a:spcBef>
              <a:spcAft>
                <a:spcPts val="0"/>
              </a:spcAft>
              <a:buClr>
                <a:schemeClr val="dk2"/>
              </a:buClr>
              <a:buSzPts val="2400"/>
              <a:buNone/>
            </a:pPr>
            <a:r>
              <a:rPr b="1" i="0" lang="fr" sz="2200" cap="none" strike="noStrike">
                <a:solidFill>
                  <a:srgbClr val="506687"/>
                </a:solidFill>
                <a:latin typeface="Calibri"/>
                <a:ea typeface="Calibri"/>
                <a:cs typeface="Calibri"/>
                <a:sym typeface="Calibri"/>
              </a:rPr>
              <a:t>Étapes</a:t>
            </a:r>
            <a:endParaRPr b="1" sz="2200">
              <a:solidFill>
                <a:schemeClr val="dk2"/>
              </a:solidFill>
            </a:endParaRPr>
          </a:p>
          <a:p>
            <a:pPr indent="-228600" lvl="1" marL="685800" rtl="0" algn="l">
              <a:lnSpc>
                <a:spcPct val="101818"/>
              </a:lnSpc>
              <a:spcBef>
                <a:spcPts val="6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Expliquer que la personne survivante</a:t>
            </a:r>
            <a:endParaRPr sz="2200">
              <a:solidFill>
                <a:schemeClr val="dk2"/>
              </a:solidFill>
            </a:endParaRPr>
          </a:p>
          <a:p>
            <a:pPr indent="-228600" lvl="2" marL="1143000" rtl="0" algn="l">
              <a:lnSpc>
                <a:spcPct val="101818"/>
              </a:lnSpc>
              <a:spcBef>
                <a:spcPts val="6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sera examinée et traitée seulement si elle ou il le veut</a:t>
            </a:r>
            <a:endParaRPr sz="2200">
              <a:solidFill>
                <a:schemeClr val="dk2"/>
              </a:solidFill>
            </a:endParaRPr>
          </a:p>
          <a:p>
            <a:pPr indent="-228600" lvl="2" marL="1143000" rtl="0" algn="l">
              <a:lnSpc>
                <a:spcPct val="101818"/>
              </a:lnSpc>
              <a:spcBef>
                <a:spcPts val="6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peut refuser n’importe quel (ou tous les) aspects de l’examen et peut l’interrompre à tout moment (même après le consentement initial)</a:t>
            </a:r>
            <a:endParaRPr sz="2200">
              <a:solidFill>
                <a:schemeClr val="dk2"/>
              </a:solidFill>
            </a:endParaRPr>
          </a:p>
          <a:p>
            <a:pPr indent="-228600" lvl="2" marL="1143000" rtl="0" algn="l">
              <a:lnSpc>
                <a:spcPct val="101818"/>
              </a:lnSpc>
              <a:spcBef>
                <a:spcPts val="600"/>
              </a:spcBef>
              <a:spcAft>
                <a:spcPts val="0"/>
              </a:spcAft>
              <a:buClr>
                <a:schemeClr val="dk2"/>
              </a:buClr>
              <a:buSzPts val="2400"/>
              <a:buChar char="•"/>
            </a:pPr>
            <a:r>
              <a:rPr b="0" i="0" lang="fr" sz="2200" cap="none" strike="noStrike">
                <a:solidFill>
                  <a:srgbClr val="506687"/>
                </a:solidFill>
                <a:latin typeface="Calibri"/>
                <a:ea typeface="Calibri"/>
                <a:cs typeface="Calibri"/>
                <a:sym typeface="Calibri"/>
              </a:rPr>
              <a:t>aura une description des parties de l’examen effectué par le prestataire notamment : l’examen physique, l’examen des organes génitaux, la collecte de preuves médico-légales (le cas échéant), et la communication d’informations médicales et de preuves aux tiers - si la personne survivante le souhaite </a:t>
            </a:r>
            <a:endParaRPr sz="2200">
              <a:solidFill>
                <a:schemeClr val="dk2"/>
              </a:solidFill>
            </a:endParaRPr>
          </a:p>
          <a:p>
            <a:pPr indent="-25400" lvl="1" marL="685800" rtl="0" algn="l">
              <a:lnSpc>
                <a:spcPct val="80000"/>
              </a:lnSpc>
              <a:spcBef>
                <a:spcPts val="1100"/>
              </a:spcBef>
              <a:spcAft>
                <a:spcPts val="0"/>
              </a:spcAft>
              <a:buClr>
                <a:schemeClr val="dk2"/>
              </a:buClr>
              <a:buSzPts val="3200"/>
              <a:buNone/>
            </a:pPr>
            <a:r>
              <a:t/>
            </a:r>
            <a:endParaRPr/>
          </a:p>
        </p:txBody>
      </p:sp>
      <p:cxnSp>
        <p:nvCxnSpPr>
          <p:cNvPr id="903" name="Google Shape;903;p120"/>
          <p:cNvCxnSpPr/>
          <p:nvPr/>
        </p:nvCxnSpPr>
        <p:spPr>
          <a:xfrm>
            <a:off x="1037690" y="2661006"/>
            <a:ext cx="6842589"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904" name="Google Shape;904;p1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8"/>
          <p:cNvSpPr txBox="1"/>
          <p:nvPr>
            <p:ph idx="1" type="body"/>
          </p:nvPr>
        </p:nvSpPr>
        <p:spPr>
          <a:xfrm>
            <a:off x="628650" y="1087084"/>
            <a:ext cx="8254360" cy="49544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1760"/>
              <a:buNone/>
            </a:pPr>
            <a:r>
              <a:rPr b="1" i="0" lang="fr" sz="2200" cap="none" strike="noStrike">
                <a:solidFill>
                  <a:srgbClr val="506687"/>
                </a:solidFill>
                <a:latin typeface="Calibri"/>
                <a:ea typeface="Calibri"/>
                <a:cs typeface="Calibri"/>
                <a:sym typeface="Calibri"/>
              </a:rPr>
              <a:t>La VBG viole un certain nombre de principes des droits humains  :</a:t>
            </a:r>
            <a:endParaRPr b="1"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vie, la liberté et la sécurité de la personne</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protection contre la torture ou le traitement cruel, inhumain ou la punition</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liberté de mouvement, d'opinion, d'expression et d'assocation</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Se marier en consentant librement et pleinement et l'égalité de droits devant le mariage, pendant le mariage et à sa dissolution</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L’égalité y compris la protection égale devant la loi, même pendant une guerre</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dignité humaine et l’intégrité physique</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protection contre toute forme de discrimination</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L’égalité au sein de la famille</a:t>
            </a:r>
            <a:endParaRPr sz="2200">
              <a:solidFill>
                <a:schemeClr val="dk2"/>
              </a:solidFill>
            </a:endParaRPr>
          </a:p>
          <a:p>
            <a:pPr indent="-228600" lvl="1" marL="685800" rtl="0" algn="l">
              <a:lnSpc>
                <a:spcPct val="100000"/>
              </a:lnSpc>
              <a:spcBef>
                <a:spcPts val="500"/>
              </a:spcBef>
              <a:spcAft>
                <a:spcPts val="0"/>
              </a:spcAft>
              <a:buClr>
                <a:schemeClr val="dk2"/>
              </a:buClr>
              <a:buSzPts val="1760"/>
              <a:buChar char="•"/>
            </a:pPr>
            <a:r>
              <a:rPr b="0" i="0" lang="fr" sz="2200" cap="none" strike="noStrike">
                <a:solidFill>
                  <a:srgbClr val="506687"/>
                </a:solidFill>
                <a:latin typeface="Calibri"/>
                <a:ea typeface="Calibri"/>
                <a:cs typeface="Calibri"/>
                <a:sym typeface="Calibri"/>
              </a:rPr>
              <a:t>La norme la plus élevée de santé physique et mentale</a:t>
            </a:r>
            <a:endParaRPr sz="2200">
              <a:solidFill>
                <a:schemeClr val="dk2"/>
              </a:solidFill>
            </a:endParaRPr>
          </a:p>
        </p:txBody>
      </p:sp>
      <p:sp>
        <p:nvSpPr>
          <p:cNvPr id="310" name="Google Shape;310;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311" name="Google Shape;311;p58"/>
          <p:cNvSpPr txBox="1"/>
          <p:nvPr/>
        </p:nvSpPr>
        <p:spPr>
          <a:xfrm>
            <a:off x="628650" y="136525"/>
            <a:ext cx="805815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VBG et droits humains</a:t>
            </a:r>
            <a:endParaRPr b="1" i="0" sz="4400" u="none" cap="none" strike="noStrike">
              <a:solidFill>
                <a:schemeClr val="dk2"/>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21"/>
          <p:cNvSpPr txBox="1"/>
          <p:nvPr>
            <p:ph type="title"/>
          </p:nvPr>
        </p:nvSpPr>
        <p:spPr>
          <a:xfrm>
            <a:off x="789469" y="40324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Préparer la personne personne survivante</a:t>
            </a:r>
            <a:endParaRPr/>
          </a:p>
        </p:txBody>
      </p:sp>
      <p:sp>
        <p:nvSpPr>
          <p:cNvPr id="911" name="Google Shape;911;p121"/>
          <p:cNvSpPr txBox="1"/>
          <p:nvPr>
            <p:ph idx="1" type="body"/>
          </p:nvPr>
        </p:nvSpPr>
        <p:spPr>
          <a:xfrm>
            <a:off x="629256" y="1571911"/>
            <a:ext cx="8063287" cy="4351338"/>
          </a:xfrm>
          <a:prstGeom prst="rect">
            <a:avLst/>
          </a:prstGeom>
          <a:noFill/>
          <a:ln>
            <a:noFill/>
          </a:ln>
        </p:spPr>
        <p:txBody>
          <a:bodyPr anchorCtr="0" anchor="t" bIns="45700" lIns="91425" spcFirstLastPara="1" rIns="91425" wrap="square" tIns="45700">
            <a:noAutofit/>
          </a:bodyPr>
          <a:lstStyle/>
          <a:p>
            <a:pPr indent="-228600" lvl="0" marL="502919" rtl="0" algn="l">
              <a:lnSpc>
                <a:spcPct val="90000"/>
              </a:lnSpc>
              <a:spcBef>
                <a:spcPts val="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Rassurer la personne survivante quant au fait qu’elle ne doit pas être blâmée pour l'agression.</a:t>
            </a:r>
            <a:endParaRPr sz="2000">
              <a:solidFill>
                <a:schemeClr val="dk2"/>
              </a:solidFill>
            </a:endParaRPr>
          </a:p>
          <a:p>
            <a:pPr indent="-228600" lvl="0" marL="502919" rtl="0" algn="l">
              <a:lnSpc>
                <a:spcPct val="90000"/>
              </a:lnSpc>
              <a:spcBef>
                <a:spcPts val="100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La prise en charge médicale précoce contribuera à éviter de graves problèmes physiques.</a:t>
            </a:r>
            <a:endParaRPr sz="2000">
              <a:solidFill>
                <a:schemeClr val="dk2"/>
              </a:solidFill>
            </a:endParaRPr>
          </a:p>
          <a:p>
            <a:pPr indent="-228600" lvl="0" marL="502919" rtl="0" algn="l">
              <a:lnSpc>
                <a:spcPct val="90000"/>
              </a:lnSpc>
              <a:spcBef>
                <a:spcPts val="100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La personne survivante </a:t>
            </a:r>
            <a:r>
              <a:rPr lang="fr" sz="2000">
                <a:solidFill>
                  <a:srgbClr val="506687"/>
                </a:solidFill>
              </a:rPr>
              <a:t>n’est pas seule</a:t>
            </a:r>
            <a:r>
              <a:rPr b="0" i="0" lang="fr" sz="2000" cap="none" strike="noStrike">
                <a:solidFill>
                  <a:srgbClr val="506687"/>
                </a:solidFill>
                <a:latin typeface="Calibri"/>
                <a:ea typeface="Calibri"/>
                <a:cs typeface="Calibri"/>
                <a:sym typeface="Calibri"/>
              </a:rPr>
              <a:t> ; le fait de parler de l'expérience vécue aide souvent.</a:t>
            </a:r>
            <a:endParaRPr sz="2000">
              <a:solidFill>
                <a:schemeClr val="dk2"/>
              </a:solidFill>
            </a:endParaRPr>
          </a:p>
          <a:p>
            <a:pPr indent="-228600" lvl="0" marL="502919" rtl="0" algn="l">
              <a:lnSpc>
                <a:spcPct val="90000"/>
              </a:lnSpc>
              <a:spcBef>
                <a:spcPts val="1000"/>
              </a:spcBef>
              <a:spcAft>
                <a:spcPts val="0"/>
              </a:spcAft>
              <a:buClr>
                <a:schemeClr val="dk2"/>
              </a:buClr>
              <a:buSzPts val="2200"/>
              <a:buChar char="•"/>
            </a:pPr>
            <a:r>
              <a:rPr b="0" i="0" lang="fr" sz="2000" cap="none" strike="noStrike">
                <a:solidFill>
                  <a:srgbClr val="506687"/>
                </a:solidFill>
                <a:latin typeface="Calibri"/>
                <a:ea typeface="Calibri"/>
                <a:cs typeface="Calibri"/>
                <a:sym typeface="Calibri"/>
              </a:rPr>
              <a:t>Veiller à ce que la personne survivante sache que les informations relatives à l'agression resteront confidentielles et qu'elle ne devra pas raconter son histoire pour avoir accès aux services.</a:t>
            </a:r>
            <a:endParaRPr sz="2000">
              <a:solidFill>
                <a:schemeClr val="dk2"/>
              </a:solidFill>
            </a:endParaRPr>
          </a:p>
          <a:p>
            <a:pPr indent="-228600" lvl="0" marL="502919" rtl="0" algn="l">
              <a:lnSpc>
                <a:spcPct val="90000"/>
              </a:lnSpc>
              <a:spcBef>
                <a:spcPts val="1000"/>
              </a:spcBef>
              <a:spcAft>
                <a:spcPts val="0"/>
              </a:spcAft>
              <a:buClr>
                <a:schemeClr val="dk2"/>
              </a:buClr>
              <a:buSzPts val="2200"/>
              <a:buChar char="•"/>
            </a:pPr>
            <a:r>
              <a:rPr lang="fr" sz="2000">
                <a:solidFill>
                  <a:srgbClr val="506687"/>
                </a:solidFill>
              </a:rPr>
              <a:t>En privé</a:t>
            </a:r>
            <a:r>
              <a:rPr b="0" i="0" lang="fr" sz="2000" cap="none" strike="noStrike">
                <a:solidFill>
                  <a:srgbClr val="506687"/>
                </a:solidFill>
                <a:latin typeface="Calibri"/>
                <a:ea typeface="Calibri"/>
                <a:cs typeface="Calibri"/>
                <a:sym typeface="Calibri"/>
              </a:rPr>
              <a:t>, demander à la personne survivante si elle préfère avoir la compagnie d’une personne pendant l’examen. Cela est essentiel si le prestataire est de sexe masculin et la personne survivante est de sexe féminin. Présenter cette personne et expliquer qu’elle est là pour apporter de l’aide et un soutien à la personne survivante. </a:t>
            </a:r>
            <a:endParaRPr sz="2000">
              <a:solidFill>
                <a:schemeClr val="dk2"/>
              </a:solidFill>
            </a:endParaRPr>
          </a:p>
        </p:txBody>
      </p:sp>
      <p:sp>
        <p:nvSpPr>
          <p:cNvPr id="912" name="Google Shape;912;p1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7" name="Shape 917"/>
        <p:cNvGrpSpPr/>
        <p:nvPr/>
      </p:nvGrpSpPr>
      <p:grpSpPr>
        <a:xfrm>
          <a:off x="0" y="0"/>
          <a:ext cx="0" cy="0"/>
          <a:chOff x="0" y="0"/>
          <a:chExt cx="0" cy="0"/>
        </a:xfrm>
      </p:grpSpPr>
      <p:sp>
        <p:nvSpPr>
          <p:cNvPr id="918" name="Google Shape;918;p122"/>
          <p:cNvSpPr txBox="1"/>
          <p:nvPr>
            <p:ph type="title"/>
          </p:nvPr>
        </p:nvSpPr>
        <p:spPr>
          <a:xfrm>
            <a:off x="457200" y="-1153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Astuces de communication</a:t>
            </a:r>
            <a:endParaRPr/>
          </a:p>
        </p:txBody>
      </p:sp>
      <p:sp>
        <p:nvSpPr>
          <p:cNvPr id="919" name="Google Shape;919;p122"/>
          <p:cNvSpPr txBox="1"/>
          <p:nvPr>
            <p:ph idx="1" type="body"/>
          </p:nvPr>
        </p:nvSpPr>
        <p:spPr>
          <a:xfrm>
            <a:off x="457201" y="944380"/>
            <a:ext cx="8229599" cy="524761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Tout d’abord, passer en revue tous les documents/formulaires dont dispose la personne survivante. </a:t>
            </a:r>
            <a:endParaRPr sz="2000">
              <a:solidFill>
                <a:schemeClr val="dk2"/>
              </a:solidFill>
            </a:endParaRPr>
          </a:p>
          <a:p>
            <a:pPr indent="-228600" lvl="1" marL="6858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Tâcher d’éviter de poser des questions auxquelles elle ou il a déjà répondu.</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Garder une attitude respectueuse et une voix calme.</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Maintenir le contact visuel, si cela fait partie des mœurs culturelles.</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Éviter les distractions et les interruptions.</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Prendre le temps de collecter toutes les informations nécessaires.</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Demander poliment à la personne survivante de décrire brievement les faits.</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Expliquer que le fait de savoir ce qui s’est passé vous aidera à </a:t>
            </a:r>
            <a:r>
              <a:rPr lang="fr" sz="2000">
                <a:solidFill>
                  <a:srgbClr val="506687"/>
                </a:solidFill>
              </a:rPr>
              <a:t>administrer</a:t>
            </a:r>
            <a:r>
              <a:rPr b="0" i="0" lang="fr" sz="2000" cap="none" strike="noStrike">
                <a:solidFill>
                  <a:srgbClr val="506687"/>
                </a:solidFill>
                <a:latin typeface="Calibri"/>
                <a:ea typeface="Calibri"/>
                <a:cs typeface="Calibri"/>
                <a:sym typeface="Calibri"/>
              </a:rPr>
              <a:t> les meilleurs soins.</a:t>
            </a:r>
            <a:endParaRPr sz="2000">
              <a:solidFill>
                <a:schemeClr val="dk2"/>
              </a:solidFill>
            </a:endParaRPr>
          </a:p>
          <a:p>
            <a:pPr indent="-228600" lvl="1" marL="6858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Rassurer quant au fait que vous ne divulguerez pas ce qui a été dit à moins qu’elle ou qu’il veuille que la police prenne le dossier ou si la loi exige un signalement de votre part.</a:t>
            </a:r>
            <a:endParaRPr sz="2000">
              <a:solidFill>
                <a:schemeClr val="dk2"/>
              </a:solidFill>
            </a:endParaRPr>
          </a:p>
          <a:p>
            <a:pPr indent="-228600" lvl="0" marL="228600" rtl="0" algn="l">
              <a:lnSpc>
                <a:spcPct val="90000"/>
              </a:lnSpc>
              <a:spcBef>
                <a:spcPts val="600"/>
              </a:spcBef>
              <a:spcAft>
                <a:spcPts val="0"/>
              </a:spcAft>
              <a:buClr>
                <a:schemeClr val="dk2"/>
              </a:buClr>
              <a:buSzPts val="1900"/>
              <a:buChar char="•"/>
            </a:pPr>
            <a:r>
              <a:rPr b="0" i="0" lang="fr" sz="2000" cap="none" strike="noStrike">
                <a:solidFill>
                  <a:srgbClr val="506687"/>
                </a:solidFill>
                <a:latin typeface="Calibri"/>
                <a:ea typeface="Calibri"/>
                <a:cs typeface="Calibri"/>
                <a:sym typeface="Calibri"/>
              </a:rPr>
              <a:t>Expliquer qu’elle n’est pas obligée de partager des informations dont elle ne souhaite pas parler.</a:t>
            </a:r>
            <a:endParaRPr sz="20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sp>
        <p:nvSpPr>
          <p:cNvPr id="920" name="Google Shape;920;p122"/>
          <p:cNvSpPr/>
          <p:nvPr/>
        </p:nvSpPr>
        <p:spPr>
          <a:xfrm>
            <a:off x="299803" y="6478405"/>
            <a:ext cx="8386997" cy="365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921" name="Google Shape;921;p122"/>
          <p:cNvSpPr txBox="1"/>
          <p:nvPr>
            <p:ph idx="12" type="sldNum"/>
          </p:nvPr>
        </p:nvSpPr>
        <p:spPr>
          <a:xfrm>
            <a:off x="6710597" y="629584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23"/>
          <p:cNvSpPr txBox="1"/>
          <p:nvPr>
            <p:ph type="title"/>
          </p:nvPr>
        </p:nvSpPr>
        <p:spPr>
          <a:xfrm>
            <a:off x="685800" y="708061"/>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3 — Noter l’historique</a:t>
            </a:r>
            <a:endParaRPr/>
          </a:p>
        </p:txBody>
      </p:sp>
      <p:sp>
        <p:nvSpPr>
          <p:cNvPr id="928" name="Google Shape;928;p123"/>
          <p:cNvSpPr txBox="1"/>
          <p:nvPr>
            <p:ph idx="1" type="body"/>
          </p:nvPr>
        </p:nvSpPr>
        <p:spPr>
          <a:xfrm>
            <a:off x="732033" y="1982912"/>
            <a:ext cx="7527533" cy="33510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Cinq composantes</a:t>
            </a:r>
            <a:endParaRPr b="1" sz="2800">
              <a:solidFill>
                <a:schemeClr val="accent1"/>
              </a:solidFill>
            </a:endParaRPr>
          </a:p>
          <a:p>
            <a:pPr indent="-514350" lvl="1" marL="971550" rtl="0" algn="l">
              <a:lnSpc>
                <a:spcPct val="90000"/>
              </a:lnSpc>
              <a:spcBef>
                <a:spcPts val="500"/>
              </a:spcBef>
              <a:spcAft>
                <a:spcPts val="0"/>
              </a:spcAft>
              <a:buClr>
                <a:schemeClr val="dk2"/>
              </a:buClr>
              <a:buSzPts val="3200"/>
              <a:buFont typeface="Calibri"/>
              <a:buAutoNum type="arabicPeriod"/>
            </a:pPr>
            <a:r>
              <a:rPr b="0" i="0" lang="fr" sz="2800" cap="none" strike="noStrike">
                <a:solidFill>
                  <a:srgbClr val="506687"/>
                </a:solidFill>
                <a:latin typeface="Calibri"/>
                <a:ea typeface="Calibri"/>
                <a:cs typeface="Calibri"/>
                <a:sym typeface="Calibri"/>
              </a:rPr>
              <a:t>Informations médicales générales</a:t>
            </a:r>
            <a:endParaRPr>
              <a:solidFill>
                <a:schemeClr val="dk2"/>
              </a:solidFill>
            </a:endParaRPr>
          </a:p>
          <a:p>
            <a:pPr indent="-514350" lvl="1" marL="971550" rtl="0" algn="l">
              <a:lnSpc>
                <a:spcPct val="90000"/>
              </a:lnSpc>
              <a:spcBef>
                <a:spcPts val="500"/>
              </a:spcBef>
              <a:spcAft>
                <a:spcPts val="0"/>
              </a:spcAft>
              <a:buClr>
                <a:schemeClr val="dk2"/>
              </a:buClr>
              <a:buSzPts val="3200"/>
              <a:buFont typeface="Calibri"/>
              <a:buAutoNum type="arabicPeriod"/>
            </a:pPr>
            <a:r>
              <a:rPr b="0" i="0" lang="fr" sz="2800" cap="none" strike="noStrike">
                <a:solidFill>
                  <a:srgbClr val="506687"/>
                </a:solidFill>
                <a:latin typeface="Calibri"/>
                <a:ea typeface="Calibri"/>
                <a:cs typeface="Calibri"/>
                <a:sym typeface="Calibri"/>
              </a:rPr>
              <a:t>Historique médical</a:t>
            </a:r>
            <a:endParaRPr>
              <a:solidFill>
                <a:schemeClr val="dk2"/>
              </a:solidFill>
            </a:endParaRPr>
          </a:p>
          <a:p>
            <a:pPr indent="-514350" lvl="1" marL="971550" rtl="0" algn="l">
              <a:lnSpc>
                <a:spcPct val="90000"/>
              </a:lnSpc>
              <a:spcBef>
                <a:spcPts val="500"/>
              </a:spcBef>
              <a:spcAft>
                <a:spcPts val="0"/>
              </a:spcAft>
              <a:buClr>
                <a:schemeClr val="dk2"/>
              </a:buClr>
              <a:buSzPts val="3200"/>
              <a:buFont typeface="Calibri"/>
              <a:buAutoNum type="arabicPeriod"/>
            </a:pPr>
            <a:r>
              <a:rPr b="0" i="0" lang="fr" sz="2800" cap="none" strike="noStrike">
                <a:solidFill>
                  <a:srgbClr val="506687"/>
                </a:solidFill>
                <a:latin typeface="Calibri"/>
                <a:ea typeface="Calibri"/>
                <a:cs typeface="Calibri"/>
                <a:sym typeface="Calibri"/>
              </a:rPr>
              <a:t>Informations sur l’agression</a:t>
            </a:r>
            <a:endParaRPr>
              <a:solidFill>
                <a:schemeClr val="dk2"/>
              </a:solidFill>
            </a:endParaRPr>
          </a:p>
          <a:p>
            <a:pPr indent="-514350" lvl="1" marL="971550" rtl="0" algn="l">
              <a:lnSpc>
                <a:spcPct val="90000"/>
              </a:lnSpc>
              <a:spcBef>
                <a:spcPts val="500"/>
              </a:spcBef>
              <a:spcAft>
                <a:spcPts val="0"/>
              </a:spcAft>
              <a:buClr>
                <a:schemeClr val="dk2"/>
              </a:buClr>
              <a:buSzPts val="3200"/>
              <a:buFont typeface="Calibri"/>
              <a:buAutoNum type="arabicPeriod"/>
            </a:pPr>
            <a:r>
              <a:rPr b="0" i="0" lang="fr" sz="2800" cap="none" strike="noStrike">
                <a:solidFill>
                  <a:srgbClr val="506687"/>
                </a:solidFill>
                <a:latin typeface="Calibri"/>
                <a:ea typeface="Calibri"/>
                <a:cs typeface="Calibri"/>
                <a:sym typeface="Calibri"/>
              </a:rPr>
              <a:t>Historique obstétrique ou gynécologique</a:t>
            </a:r>
            <a:endParaRPr>
              <a:solidFill>
                <a:schemeClr val="dk2"/>
              </a:solidFill>
            </a:endParaRPr>
          </a:p>
          <a:p>
            <a:pPr indent="-514350" lvl="1" marL="971550" rtl="0" algn="l">
              <a:lnSpc>
                <a:spcPct val="90000"/>
              </a:lnSpc>
              <a:spcBef>
                <a:spcPts val="500"/>
              </a:spcBef>
              <a:spcAft>
                <a:spcPts val="0"/>
              </a:spcAft>
              <a:buClr>
                <a:schemeClr val="dk2"/>
              </a:buClr>
              <a:buSzPts val="3200"/>
              <a:buFont typeface="Calibri"/>
              <a:buAutoNum type="arabicPeriod"/>
            </a:pPr>
            <a:r>
              <a:rPr b="0" i="0" lang="fr" sz="2800" cap="none" strike="noStrike">
                <a:solidFill>
                  <a:srgbClr val="506687"/>
                </a:solidFill>
                <a:latin typeface="Calibri"/>
                <a:ea typeface="Calibri"/>
                <a:cs typeface="Calibri"/>
                <a:sym typeface="Calibri"/>
              </a:rPr>
              <a:t>Évaluation de la santé mentale</a:t>
            </a:r>
            <a:endParaRPr>
              <a:solidFill>
                <a:schemeClr val="dk2"/>
              </a:solidFill>
            </a:endParaRPr>
          </a:p>
          <a:p>
            <a:pPr indent="-25400" lvl="1" marL="685800" rtl="0" algn="l">
              <a:lnSpc>
                <a:spcPct val="90000"/>
              </a:lnSpc>
              <a:spcBef>
                <a:spcPts val="500"/>
              </a:spcBef>
              <a:spcAft>
                <a:spcPts val="0"/>
              </a:spcAft>
              <a:buClr>
                <a:schemeClr val="dk2"/>
              </a:buClr>
              <a:buSzPts val="3200"/>
              <a:buNone/>
            </a:pPr>
            <a:r>
              <a:t/>
            </a:r>
            <a:endParaRPr/>
          </a:p>
        </p:txBody>
      </p:sp>
      <p:sp>
        <p:nvSpPr>
          <p:cNvPr id="929" name="Google Shape;929;p1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24"/>
          <p:cNvSpPr txBox="1"/>
          <p:nvPr>
            <p:ph type="title"/>
          </p:nvPr>
        </p:nvSpPr>
        <p:spPr>
          <a:xfrm>
            <a:off x="729465" y="61368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Premiers soins</a:t>
            </a:r>
            <a:endParaRPr/>
          </a:p>
        </p:txBody>
      </p:sp>
      <p:sp>
        <p:nvSpPr>
          <p:cNvPr id="936" name="Google Shape;936;p124"/>
          <p:cNvSpPr txBox="1"/>
          <p:nvPr>
            <p:ph idx="1" type="body"/>
          </p:nvPr>
        </p:nvSpPr>
        <p:spPr>
          <a:xfrm>
            <a:off x="729465" y="2106202"/>
            <a:ext cx="7890553" cy="4369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Exclure les complications dangereuses</a:t>
            </a:r>
            <a:endParaRPr b="1" sz="2800">
              <a:solidFill>
                <a:schemeClr val="accent1"/>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Prendre la tension artérielle, le pouls, suivre la respiration</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Administrer un traitement ou orienter les maladies critiques immédiatement vers un service compétent</a:t>
            </a:r>
            <a:endParaRPr>
              <a:solidFill>
                <a:schemeClr val="dk2"/>
              </a:solidFill>
            </a:endParaRPr>
          </a:p>
        </p:txBody>
      </p:sp>
      <p:sp>
        <p:nvSpPr>
          <p:cNvPr id="937" name="Google Shape;937;p1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25"/>
          <p:cNvSpPr txBox="1"/>
          <p:nvPr>
            <p:ph type="title"/>
          </p:nvPr>
        </p:nvSpPr>
        <p:spPr>
          <a:xfrm>
            <a:off x="685800" y="56936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3 – Historique médical :</a:t>
            </a:r>
            <a:r>
              <a:rPr b="0" i="0" lang="fr" sz="4400" cap="none" strike="noStrike">
                <a:solidFill>
                  <a:srgbClr val="506687"/>
                </a:solidFill>
                <a:latin typeface="Calibri"/>
                <a:ea typeface="Calibri"/>
                <a:cs typeface="Calibri"/>
                <a:sym typeface="Calibri"/>
              </a:rPr>
              <a:t> </a:t>
            </a:r>
            <a:r>
              <a:rPr i="0" lang="fr" sz="4400" cap="none" strike="noStrike">
                <a:solidFill>
                  <a:srgbClr val="B85231"/>
                </a:solidFill>
                <a:latin typeface="Calibri"/>
                <a:ea typeface="Calibri"/>
                <a:cs typeface="Calibri"/>
                <a:sym typeface="Calibri"/>
              </a:rPr>
              <a:t>Adultes</a:t>
            </a:r>
            <a:endParaRPr>
              <a:solidFill>
                <a:schemeClr val="accent1"/>
              </a:solidFill>
            </a:endParaRPr>
          </a:p>
        </p:txBody>
      </p:sp>
      <p:sp>
        <p:nvSpPr>
          <p:cNvPr id="944" name="Google Shape;944;p125"/>
          <p:cNvSpPr txBox="1"/>
          <p:nvPr>
            <p:ph idx="1" type="body"/>
          </p:nvPr>
        </p:nvSpPr>
        <p:spPr>
          <a:xfrm>
            <a:off x="647700" y="2014590"/>
            <a:ext cx="8001000" cy="47244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Compatissant et neutre</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Rythme propre à la personne survivante </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Documenter l’incident avec ses propres mots </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Être exhaustif mais ne pas forcer la personne survivante</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Suivre le formulaire sur </a:t>
            </a:r>
            <a:r>
              <a:rPr b="0" i="1" lang="fr" sz="2800" cap="none" strike="noStrike">
                <a:solidFill>
                  <a:srgbClr val="506687"/>
                </a:solidFill>
              </a:rPr>
              <a:t>l’</a:t>
            </a:r>
            <a:r>
              <a:rPr b="1" i="1" lang="fr" sz="2800" cap="none" strike="noStrike">
                <a:solidFill>
                  <a:srgbClr val="506687"/>
                </a:solidFill>
              </a:rPr>
              <a:t>historique et l’examen</a:t>
            </a:r>
            <a:r>
              <a:rPr b="0" i="1" lang="fr" sz="2800" cap="none" strike="noStrike">
                <a:solidFill>
                  <a:srgbClr val="506687"/>
                </a:solidFill>
              </a:rPr>
              <a:t> </a:t>
            </a:r>
            <a:endParaRPr i="1">
              <a:solidFill>
                <a:schemeClr val="dk2"/>
              </a:solidFill>
            </a:endParaRPr>
          </a:p>
        </p:txBody>
      </p:sp>
      <p:sp>
        <p:nvSpPr>
          <p:cNvPr id="945" name="Google Shape;945;p1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i="0" lang="fr" sz="4000" cap="none" strike="noStrike">
                <a:solidFill>
                  <a:srgbClr val="506687"/>
                </a:solidFill>
                <a:latin typeface="Calibri"/>
                <a:ea typeface="Calibri"/>
                <a:cs typeface="Calibri"/>
                <a:sym typeface="Calibri"/>
              </a:rPr>
              <a:t>Sujets relatifs à l’historique</a:t>
            </a:r>
            <a:endParaRPr/>
          </a:p>
          <a:p>
            <a:pPr indent="0" lvl="0" marL="0" rtl="0" algn="ctr">
              <a:lnSpc>
                <a:spcPct val="100000"/>
              </a:lnSpc>
              <a:spcBef>
                <a:spcPts val="0"/>
              </a:spcBef>
              <a:spcAft>
                <a:spcPts val="0"/>
              </a:spcAft>
              <a:buClr>
                <a:schemeClr val="dk2"/>
              </a:buClr>
              <a:buSzPts val="4400"/>
              <a:buFont typeface="Calibri"/>
              <a:buNone/>
            </a:pPr>
            <a:r>
              <a:t/>
            </a:r>
            <a:endParaRPr/>
          </a:p>
        </p:txBody>
      </p:sp>
      <p:sp>
        <p:nvSpPr>
          <p:cNvPr id="952" name="Google Shape;952;p126"/>
          <p:cNvSpPr/>
          <p:nvPr/>
        </p:nvSpPr>
        <p:spPr>
          <a:xfrm>
            <a:off x="107948" y="5150069"/>
            <a:ext cx="1426561" cy="1592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953" name="Google Shape;953;p126"/>
          <p:cNvGraphicFramePr/>
          <p:nvPr/>
        </p:nvGraphicFramePr>
        <p:xfrm>
          <a:off x="196370" y="866610"/>
          <a:ext cx="3000000" cy="3000000"/>
        </p:xfrm>
        <a:graphic>
          <a:graphicData uri="http://schemas.openxmlformats.org/drawingml/2006/table">
            <a:tbl>
              <a:tblPr bandRow="1" firstRow="1">
                <a:noFill/>
                <a:tableStyleId>{425DD9F8-6CB7-4C35-8AE3-EF8C9F1DC971}</a:tableStyleId>
              </a:tblPr>
              <a:tblGrid>
                <a:gridCol w="1447975"/>
                <a:gridCol w="4043175"/>
                <a:gridCol w="2999275"/>
              </a:tblGrid>
              <a:tr h="286375">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FFFFFF"/>
                          </a:solidFill>
                          <a:latin typeface="Arial"/>
                          <a:ea typeface="Arial"/>
                          <a:cs typeface="Arial"/>
                          <a:sym typeface="Arial"/>
                        </a:rPr>
                        <a:t>Sujets à traiter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FFFFFF"/>
                          </a:solidFill>
                          <a:latin typeface="Arial"/>
                          <a:ea typeface="Arial"/>
                          <a:cs typeface="Arial"/>
                          <a:sym typeface="Arial"/>
                        </a:rPr>
                        <a:t>But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FFFFFF"/>
                          </a:solidFill>
                          <a:latin typeface="Arial"/>
                          <a:ea typeface="Arial"/>
                          <a:cs typeface="Arial"/>
                          <a:sym typeface="Arial"/>
                        </a:rPr>
                        <a:t>Ce qu’il faut couvrir</a:t>
                      </a:r>
                      <a:endParaRPr sz="1400" u="none" cap="none" strike="noStrike"/>
                    </a:p>
                  </a:txBody>
                  <a:tcPr marT="45725" marB="45725" marR="91450" marL="91450"/>
                </a:tc>
              </a:tr>
              <a:tr h="773250">
                <a:tc>
                  <a:txBody>
                    <a:bodyPr/>
                    <a:lstStyle/>
                    <a:p>
                      <a:pPr indent="0" lvl="0" marL="0" marR="0" rtl="0" algn="l">
                        <a:lnSpc>
                          <a:spcPct val="100000"/>
                        </a:lnSpc>
                        <a:spcBef>
                          <a:spcPts val="0"/>
                        </a:spcBef>
                        <a:spcAft>
                          <a:spcPts val="0"/>
                        </a:spcAft>
                        <a:buClr>
                          <a:srgbClr val="000000"/>
                        </a:buClr>
                        <a:buSzPts val="1200"/>
                        <a:buFont typeface="Arial"/>
                        <a:buNone/>
                      </a:pPr>
                      <a:r>
                        <a:rPr b="0" i="0" lang="fr" sz="1400" u="none" cap="none" strike="noStrike">
                          <a:solidFill>
                            <a:srgbClr val="000000"/>
                          </a:solidFill>
                          <a:latin typeface="Arial"/>
                          <a:ea typeface="Arial"/>
                          <a:cs typeface="Arial"/>
                          <a:sym typeface="Arial"/>
                        </a:rPr>
                        <a:t>Informations générales</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Enregistrement et suivi </a:t>
                      </a:r>
                      <a:endParaRPr sz="10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Identifiant/nom, adresse, sexe, date de naissance ou âge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Date et heure de l’examen et membre du personnel ou personne de soutien présent.e</a:t>
                      </a:r>
                      <a:endParaRPr sz="1000" u="none" cap="none" strike="noStrike"/>
                    </a:p>
                  </a:txBody>
                  <a:tcPr marT="45725" marB="45725" marR="91450" marL="91450"/>
                </a:tc>
              </a:tr>
              <a:tr h="945075">
                <a:tc>
                  <a:txBody>
                    <a:bodyPr/>
                    <a:lstStyle/>
                    <a:p>
                      <a:pPr indent="0" lvl="0" marL="0" marR="0" rtl="0" algn="l">
                        <a:lnSpc>
                          <a:spcPct val="100000"/>
                        </a:lnSpc>
                        <a:spcBef>
                          <a:spcPts val="0"/>
                        </a:spcBef>
                        <a:spcAft>
                          <a:spcPts val="0"/>
                        </a:spcAft>
                        <a:buClr>
                          <a:srgbClr val="000000"/>
                        </a:buClr>
                        <a:buSzPts val="1200"/>
                        <a:buFont typeface="Arial"/>
                        <a:buNone/>
                      </a:pPr>
                      <a:r>
                        <a:rPr b="0" i="0" lang="fr" sz="1400" u="none" cap="none" strike="noStrike">
                          <a:solidFill>
                            <a:srgbClr val="000000"/>
                          </a:solidFill>
                          <a:latin typeface="Arial"/>
                          <a:ea typeface="Arial"/>
                          <a:cs typeface="Arial"/>
                          <a:sym typeface="Arial"/>
                        </a:rPr>
                        <a:t>Historique médical</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Comprendre les résultats de l’examen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Guider le traitement le plus adapté pour fournir des conseils et les soins de suivi </a:t>
                      </a:r>
                      <a:endParaRPr sz="10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Problèmes de santé actuels ou passés</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Allergies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Utilisation de médicaments</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Vaccination</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Statut VIH </a:t>
                      </a:r>
                      <a:endParaRPr sz="1000" u="none" cap="none" strike="noStrike"/>
                    </a:p>
                  </a:txBody>
                  <a:tcPr marT="45725" marB="45725" marR="91450" marL="91450"/>
                </a:tc>
              </a:tr>
              <a:tr h="1428600">
                <a:tc>
                  <a:txBody>
                    <a:bodyPr/>
                    <a:lstStyle/>
                    <a:p>
                      <a:pPr indent="0" lvl="0" marL="0" marR="0" rtl="0" algn="l">
                        <a:lnSpc>
                          <a:spcPct val="100000"/>
                        </a:lnSpc>
                        <a:spcBef>
                          <a:spcPts val="0"/>
                        </a:spcBef>
                        <a:spcAft>
                          <a:spcPts val="0"/>
                        </a:spcAft>
                        <a:buClr>
                          <a:srgbClr val="000000"/>
                        </a:buClr>
                        <a:buSzPts val="1200"/>
                        <a:buFont typeface="Arial"/>
                        <a:buNone/>
                      </a:pPr>
                      <a:r>
                        <a:rPr b="0" i="0" lang="fr" sz="1400" u="none" cap="none" strike="noStrike">
                          <a:solidFill>
                            <a:srgbClr val="000000"/>
                          </a:solidFill>
                          <a:latin typeface="Arial"/>
                          <a:ea typeface="Arial"/>
                          <a:cs typeface="Arial"/>
                          <a:sym typeface="Arial"/>
                        </a:rPr>
                        <a:t>Viol</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Guider l’examen de manière à ce que toutes les blessures puissent être constatées et traitées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Évaluer le risque de grossesse, d’IST, de VIH, de tétanos et d’hépatite B</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Guider le prélèvement et la documentation d’échantillons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Déterminer le traitement le plus adapté pour fournir des conseils et des soins de suivi </a:t>
                      </a:r>
                      <a:endParaRPr sz="10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Timing de l’incident (quand a-t-il eu lieu)</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Description générale de l'incident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La personne survivante a-t-elle pris une douche ou un bain, a-t-elle uriné, vomi, eu recours à une douche vaginale ou a-t-elle changé de vêtement après l’incident (question pertinente en cas de collecte de preuves médio-légales) ?</a:t>
                      </a:r>
                      <a:endParaRPr sz="1000" u="none" cap="none" strike="noStrike"/>
                    </a:p>
                  </a:txBody>
                  <a:tcPr marT="45725" marB="45725" marR="91450" marL="91450"/>
                </a:tc>
              </a:tr>
              <a:tr h="974050">
                <a:tc>
                  <a:txBody>
                    <a:bodyPr/>
                    <a:lstStyle/>
                    <a:p>
                      <a:pPr indent="0" lvl="0" marL="0" marR="0" rtl="0" algn="l">
                        <a:lnSpc>
                          <a:spcPct val="100000"/>
                        </a:lnSpc>
                        <a:spcBef>
                          <a:spcPts val="0"/>
                        </a:spcBef>
                        <a:spcAft>
                          <a:spcPts val="0"/>
                        </a:spcAft>
                        <a:buClr>
                          <a:srgbClr val="000000"/>
                        </a:buClr>
                        <a:buSzPts val="1200"/>
                        <a:buFont typeface="Arial"/>
                        <a:buNone/>
                      </a:pPr>
                      <a:r>
                        <a:rPr b="0" i="0" lang="fr" sz="1400" u="none" cap="none" strike="noStrike">
                          <a:solidFill>
                            <a:srgbClr val="000000"/>
                          </a:solidFill>
                          <a:latin typeface="Arial"/>
                          <a:ea typeface="Arial"/>
                          <a:cs typeface="Arial"/>
                          <a:sym typeface="Arial"/>
                        </a:rPr>
                        <a:t>Historique gynécologique</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Identifier le risque éventuel de grossesse et/ou d’IST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Vérifier si des résultats d’examens pourraient découler d’événements traumatiques, de grossesses ou d’accouchements précédents</a:t>
                      </a:r>
                      <a:endParaRPr sz="10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Évaluation d’une grossesse éventuelle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Détails concernant l’utilisation de méthodes contraceptives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Date des dernières règles </a:t>
                      </a:r>
                      <a:endParaRPr sz="1000" u="none" cap="none" strike="noStrike"/>
                    </a:p>
                  </a:txBody>
                  <a:tcPr marT="45725" marB="45725" marR="91450" marL="91450"/>
                </a:tc>
              </a:tr>
              <a:tr h="1065325">
                <a:tc>
                  <a:txBody>
                    <a:bodyPr/>
                    <a:lstStyle/>
                    <a:p>
                      <a:pPr indent="0" lvl="0" marL="0" marR="0" rtl="0" algn="l">
                        <a:lnSpc>
                          <a:spcPct val="100000"/>
                        </a:lnSpc>
                        <a:spcBef>
                          <a:spcPts val="0"/>
                        </a:spcBef>
                        <a:spcAft>
                          <a:spcPts val="0"/>
                        </a:spcAft>
                        <a:buClr>
                          <a:srgbClr val="000000"/>
                        </a:buClr>
                        <a:buSzPts val="1200"/>
                        <a:buFont typeface="Arial"/>
                        <a:buNone/>
                      </a:pPr>
                      <a:r>
                        <a:rPr b="0" i="0" lang="fr" sz="1400" u="none" cap="none" strike="noStrike">
                          <a:solidFill>
                            <a:srgbClr val="000000"/>
                          </a:solidFill>
                          <a:latin typeface="Arial"/>
                          <a:ea typeface="Arial"/>
                          <a:cs typeface="Arial"/>
                          <a:sym typeface="Arial"/>
                        </a:rPr>
                        <a:t>Santé mentale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Évaluer la situation en matière de santé mentale et le besoin d’orientation vers un autre service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Aider la personne survivante à identifier des stratégies d’adaptation éventuelles </a:t>
                      </a:r>
                      <a:endParaRPr sz="10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Évaluer les sources de soutien disponibles pour la personne survivante</a:t>
                      </a:r>
                      <a:endParaRPr sz="10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fr" sz="1000" u="none" cap="none" strike="noStrike">
                          <a:solidFill>
                            <a:srgbClr val="000000"/>
                          </a:solidFill>
                          <a:latin typeface="Arial"/>
                          <a:ea typeface="Arial"/>
                          <a:cs typeface="Arial"/>
                          <a:sym typeface="Arial"/>
                        </a:rPr>
                        <a:t>Comment la personne survivante se sent-elle, quelles sont les émotions ressenties par la personne survivante ?</a:t>
                      </a:r>
                      <a:endParaRPr sz="1000" u="none" cap="none" strike="noStrike"/>
                    </a:p>
                  </a:txBody>
                  <a:tcPr marT="45725" marB="45725" marR="91450" marL="91450"/>
                </a:tc>
              </a:tr>
            </a:tbl>
          </a:graphicData>
        </a:graphic>
      </p:graphicFrame>
      <p:sp>
        <p:nvSpPr>
          <p:cNvPr id="954" name="Google Shape;954;p126"/>
          <p:cNvSpPr/>
          <p:nvPr/>
        </p:nvSpPr>
        <p:spPr>
          <a:xfrm>
            <a:off x="327546" y="6376987"/>
            <a:ext cx="8052179" cy="4810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fr" sz="1000" u="none" cap="none" strike="noStrike">
                <a:solidFill>
                  <a:srgbClr val="506687"/>
                </a:solidFill>
                <a:latin typeface="Calibri"/>
                <a:ea typeface="Calibri"/>
                <a:cs typeface="Calibri"/>
                <a:sym typeface="Calibri"/>
              </a:rPr>
              <a:t>(</a:t>
            </a: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Calibri"/>
              <a:ea typeface="Calibri"/>
              <a:cs typeface="Calibri"/>
              <a:sym typeface="Calibri"/>
            </a:endParaRPr>
          </a:p>
        </p:txBody>
      </p:sp>
      <p:sp>
        <p:nvSpPr>
          <p:cNvPr id="955" name="Google Shape;955;p1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962" name="Google Shape;962;p127"/>
          <p:cNvPicPr preferRelativeResize="0"/>
          <p:nvPr/>
        </p:nvPicPr>
        <p:blipFill rotWithShape="1">
          <a:blip r:embed="rId3">
            <a:alphaModFix/>
          </a:blip>
          <a:srcRect b="36205" l="36154" r="38307" t="24444"/>
          <a:stretch/>
        </p:blipFill>
        <p:spPr>
          <a:xfrm>
            <a:off x="5922499" y="3462453"/>
            <a:ext cx="2335237" cy="2698652"/>
          </a:xfrm>
          <a:prstGeom prst="rect">
            <a:avLst/>
          </a:prstGeom>
          <a:noFill/>
          <a:ln>
            <a:noFill/>
          </a:ln>
        </p:spPr>
      </p:pic>
      <p:sp>
        <p:nvSpPr>
          <p:cNvPr id="963" name="Google Shape;963;p127"/>
          <p:cNvSpPr/>
          <p:nvPr/>
        </p:nvSpPr>
        <p:spPr>
          <a:xfrm>
            <a:off x="5882641" y="3367201"/>
            <a:ext cx="743243" cy="714908"/>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4" name="Google Shape;964;p127"/>
          <p:cNvSpPr/>
          <p:nvPr/>
        </p:nvSpPr>
        <p:spPr>
          <a:xfrm>
            <a:off x="7831015" y="3219351"/>
            <a:ext cx="743243" cy="714908"/>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5" name="Google Shape;965;p127"/>
          <p:cNvSpPr txBox="1"/>
          <p:nvPr/>
        </p:nvSpPr>
        <p:spPr>
          <a:xfrm>
            <a:off x="762000" y="2030260"/>
            <a:ext cx="7772400" cy="3643901"/>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Lois spécifiques relatives au consentement</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Agents de santé formés</a:t>
            </a:r>
            <a:endParaRPr b="0" i="0" sz="2800" u="none" cap="none" strike="noStrike">
              <a:solidFill>
                <a:schemeClr val="dk2"/>
              </a:solidFill>
              <a:latin typeface="Calibri"/>
              <a:ea typeface="Calibri"/>
              <a:cs typeface="Calibri"/>
              <a:sym typeface="Calibri"/>
            </a:endParaRPr>
          </a:p>
        </p:txBody>
      </p:sp>
      <p:sp>
        <p:nvSpPr>
          <p:cNvPr id="966" name="Google Shape;966;p127"/>
          <p:cNvSpPr txBox="1"/>
          <p:nvPr/>
        </p:nvSpPr>
        <p:spPr>
          <a:xfrm>
            <a:off x="727013" y="555909"/>
            <a:ext cx="8229600" cy="792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3 – Historique médical :</a:t>
            </a:r>
            <a:r>
              <a:rPr b="0" i="0" lang="fr" sz="4400" u="none" cap="none" strike="noStrike">
                <a:solidFill>
                  <a:srgbClr val="506687"/>
                </a:solidFill>
                <a:latin typeface="Calibri"/>
                <a:ea typeface="Calibri"/>
                <a:cs typeface="Calibri"/>
                <a:sym typeface="Calibri"/>
              </a:rPr>
              <a:t> </a:t>
            </a:r>
            <a:r>
              <a:rPr b="1" i="0" lang="fr" sz="4400" u="none" cap="none" strike="noStrike">
                <a:solidFill>
                  <a:srgbClr val="B85231"/>
                </a:solidFill>
                <a:latin typeface="Calibri"/>
                <a:ea typeface="Calibri"/>
                <a:cs typeface="Calibri"/>
                <a:sym typeface="Calibri"/>
              </a:rPr>
              <a:t>Enfants </a:t>
            </a:r>
            <a:endParaRPr b="1" i="0" sz="4400" u="none" cap="none" strike="noStrike">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8"/>
          <p:cNvSpPr txBox="1"/>
          <p:nvPr>
            <p:ph type="title"/>
          </p:nvPr>
        </p:nvSpPr>
        <p:spPr>
          <a:xfrm>
            <a:off x="727013" y="555909"/>
            <a:ext cx="8229600" cy="792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3 – Historique médical :</a:t>
            </a:r>
            <a:r>
              <a:rPr b="0" i="0" lang="fr" sz="4400" cap="none" strike="noStrike">
                <a:solidFill>
                  <a:srgbClr val="506687"/>
                </a:solidFill>
                <a:latin typeface="Calibri"/>
                <a:ea typeface="Calibri"/>
                <a:cs typeface="Calibri"/>
                <a:sym typeface="Calibri"/>
              </a:rPr>
              <a:t> </a:t>
            </a:r>
            <a:r>
              <a:rPr i="0" lang="fr" sz="4400" cap="none" strike="noStrike">
                <a:solidFill>
                  <a:srgbClr val="B85231"/>
                </a:solidFill>
                <a:latin typeface="Calibri"/>
                <a:ea typeface="Calibri"/>
                <a:cs typeface="Calibri"/>
                <a:sym typeface="Calibri"/>
              </a:rPr>
              <a:t>Enfants </a:t>
            </a:r>
            <a:endParaRPr>
              <a:solidFill>
                <a:schemeClr val="accent1"/>
              </a:solidFill>
            </a:endParaRPr>
          </a:p>
        </p:txBody>
      </p:sp>
      <p:sp>
        <p:nvSpPr>
          <p:cNvPr id="973" name="Google Shape;973;p1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974" name="Google Shape;974;p128"/>
          <p:cNvSpPr txBox="1"/>
          <p:nvPr/>
        </p:nvSpPr>
        <p:spPr>
          <a:xfrm>
            <a:off x="727013" y="1625976"/>
            <a:ext cx="7934449" cy="3959225"/>
          </a:xfrm>
          <a:prstGeom prst="rect">
            <a:avLst/>
          </a:prstGeom>
          <a:noFill/>
          <a:ln>
            <a:noFill/>
          </a:ln>
        </p:spPr>
        <p:txBody>
          <a:bodyPr anchorCtr="0" anchor="t" bIns="45700" lIns="91425" spcFirstLastPara="1" rIns="91425" wrap="square" tIns="45700">
            <a:noAutofit/>
          </a:bodyPr>
          <a:lstStyle/>
          <a:p>
            <a:pPr indent="-228600" lvl="1" marL="685800" marR="0" rtl="0" algn="l">
              <a:lnSpc>
                <a:spcPct val="8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Se présenter, s’asseoir à hauteur des yeux </a:t>
            </a:r>
            <a:endParaRPr b="0" i="0" sz="2800" u="none" cap="none" strike="noStrike">
              <a:solidFill>
                <a:schemeClr val="dk2"/>
              </a:solidFill>
              <a:latin typeface="Calibri"/>
              <a:ea typeface="Calibri"/>
              <a:cs typeface="Calibri"/>
              <a:sym typeface="Calibri"/>
            </a:endParaRPr>
          </a:p>
          <a:p>
            <a:pPr indent="-228600" lvl="1" marL="685800" marR="0" rtl="0" algn="l">
              <a:lnSpc>
                <a:spcPct val="8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Proposer un jouet à l’enfant ou quelque chose qu’il peut tenir</a:t>
            </a:r>
            <a:endParaRPr b="0" i="0" sz="2800" u="none" cap="none" strike="noStrike">
              <a:solidFill>
                <a:schemeClr val="dk2"/>
              </a:solidFill>
              <a:latin typeface="Calibri"/>
              <a:ea typeface="Calibri"/>
              <a:cs typeface="Calibri"/>
              <a:sym typeface="Calibri"/>
            </a:endParaRPr>
          </a:p>
          <a:p>
            <a:pPr indent="-228600" lvl="1" marL="685800" marR="0" rtl="0" algn="l">
              <a:lnSpc>
                <a:spcPct val="8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Assurer à l’enfant qu’elle ou il n’est pas en danger, n’est pas obligé.e de répondre aux questions, et qu’elle ou il peut interrompre l’entretien à tout moment</a:t>
            </a:r>
            <a:endParaRPr b="0" i="0" sz="2800" u="none" cap="none" strike="noStrike">
              <a:solidFill>
                <a:schemeClr val="dk2"/>
              </a:solidFill>
              <a:latin typeface="Calibri"/>
              <a:ea typeface="Calibri"/>
              <a:cs typeface="Calibri"/>
              <a:sym typeface="Calibri"/>
            </a:endParaRPr>
          </a:p>
          <a:p>
            <a:pPr indent="-228600" lvl="1" marL="685800" marR="0" rtl="0" algn="l">
              <a:lnSpc>
                <a:spcPct val="8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Commencer l’entretien avec des questions ouvertes neutres</a:t>
            </a:r>
            <a:endParaRPr b="0" i="0" sz="2800" u="none" cap="none" strike="noStrike">
              <a:solidFill>
                <a:schemeClr val="dk2"/>
              </a:solidFill>
              <a:latin typeface="Calibri"/>
              <a:ea typeface="Calibri"/>
              <a:cs typeface="Calibri"/>
              <a:sym typeface="Calibri"/>
            </a:endParaRPr>
          </a:p>
          <a:p>
            <a:pPr indent="-228600" lvl="1" marL="685800" marR="0" rtl="0" algn="l">
              <a:lnSpc>
                <a:spcPct val="80000"/>
              </a:lnSpc>
              <a:spcBef>
                <a:spcPts val="6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Faire preuve de patience, s’adapter au rythme de l’enfant</a:t>
            </a:r>
            <a:endParaRPr b="0" i="0" sz="2800" u="none" cap="none" strike="noStrike">
              <a:solidFill>
                <a:schemeClr val="dk2"/>
              </a:solidFill>
              <a:latin typeface="Calibri"/>
              <a:ea typeface="Calibri"/>
              <a:cs typeface="Calibri"/>
              <a:sym typeface="Calibri"/>
            </a:endParaRPr>
          </a:p>
          <a:p>
            <a:pPr indent="0" lvl="1" marL="457200" marR="0" rtl="0" algn="l">
              <a:lnSpc>
                <a:spcPct val="80000"/>
              </a:lnSpc>
              <a:spcBef>
                <a:spcPts val="500"/>
              </a:spcBef>
              <a:spcAft>
                <a:spcPts val="0"/>
              </a:spcAft>
              <a:buClr>
                <a:schemeClr val="dk2"/>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29"/>
          <p:cNvSpPr txBox="1"/>
          <p:nvPr>
            <p:ph idx="1" type="body"/>
          </p:nvPr>
        </p:nvSpPr>
        <p:spPr>
          <a:xfrm>
            <a:off x="674082" y="1589229"/>
            <a:ext cx="8012718" cy="4525963"/>
          </a:xfrm>
          <a:prstGeom prst="rect">
            <a:avLst/>
          </a:prstGeom>
          <a:noFill/>
          <a:ln>
            <a:noFill/>
          </a:ln>
        </p:spPr>
        <p:txBody>
          <a:bodyPr anchorCtr="0" anchor="t" bIns="45700" lIns="91425" spcFirstLastPara="1" rIns="91425" wrap="square" tIns="45700">
            <a:noAutofit/>
          </a:bodyPr>
          <a:lstStyle/>
          <a:p>
            <a:pPr indent="-228600" lvl="1" marL="6858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Demander si l’enfant sait pourquoi elle ou il vous parle</a:t>
            </a:r>
            <a:endParaRPr>
              <a:solidFill>
                <a:schemeClr val="dk2"/>
              </a:solidFill>
            </a:endParaRPr>
          </a:p>
          <a:p>
            <a:pPr indent="-228600" lvl="1" marL="6858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Prendre en compte la révélation volontaire ou involontaire</a:t>
            </a:r>
            <a:endParaRPr>
              <a:solidFill>
                <a:schemeClr val="dk2"/>
              </a:solidFill>
            </a:endParaRPr>
          </a:p>
          <a:p>
            <a:pPr indent="-228600" lvl="1" marL="6858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Éviter les questions orientées ou suggestives</a:t>
            </a:r>
            <a:endParaRPr>
              <a:solidFill>
                <a:schemeClr val="dk2"/>
              </a:solidFill>
            </a:endParaRPr>
          </a:p>
          <a:p>
            <a:pPr indent="-228600" lvl="1" marL="6858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Envisager les méthodes non-verbales pour que l’enfant raconte son histoire (dessins, poupées)</a:t>
            </a:r>
            <a:endParaRPr>
              <a:solidFill>
                <a:schemeClr val="dk2"/>
              </a:solidFill>
            </a:endParaRPr>
          </a:p>
          <a:p>
            <a:pPr indent="-228600" lvl="1" marL="685800" rtl="0" algn="l">
              <a:lnSpc>
                <a:spcPct val="8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Obtenir l’historique menstruel et obstétrique, le cas échéant</a:t>
            </a:r>
            <a:endParaRPr>
              <a:solidFill>
                <a:schemeClr val="dk2"/>
              </a:solidFill>
            </a:endParaRPr>
          </a:p>
          <a:p>
            <a:pPr indent="-25400" lvl="1" marL="685800" rtl="0" algn="l">
              <a:lnSpc>
                <a:spcPct val="80000"/>
              </a:lnSpc>
              <a:spcBef>
                <a:spcPts val="500"/>
              </a:spcBef>
              <a:spcAft>
                <a:spcPts val="0"/>
              </a:spcAft>
              <a:buClr>
                <a:schemeClr val="dk2"/>
              </a:buClr>
              <a:buSzPts val="3200"/>
              <a:buNone/>
            </a:pPr>
            <a:r>
              <a:t/>
            </a:r>
            <a:endParaRPr b="1"/>
          </a:p>
          <a:p>
            <a:pPr indent="-25400" lvl="1" marL="685800" rtl="0" algn="l">
              <a:lnSpc>
                <a:spcPct val="80000"/>
              </a:lnSpc>
              <a:spcBef>
                <a:spcPts val="500"/>
              </a:spcBef>
              <a:spcAft>
                <a:spcPts val="0"/>
              </a:spcAft>
              <a:buClr>
                <a:schemeClr val="dk2"/>
              </a:buClr>
              <a:buSzPts val="3200"/>
              <a:buNone/>
            </a:pPr>
            <a:r>
              <a:t/>
            </a:r>
            <a:endParaRPr/>
          </a:p>
          <a:p>
            <a:pPr indent="-25400" lvl="1" marL="685800" rtl="0" algn="l">
              <a:lnSpc>
                <a:spcPct val="80000"/>
              </a:lnSpc>
              <a:spcBef>
                <a:spcPts val="500"/>
              </a:spcBef>
              <a:spcAft>
                <a:spcPts val="0"/>
              </a:spcAft>
              <a:buClr>
                <a:schemeClr val="dk2"/>
              </a:buClr>
              <a:buSzPts val="3200"/>
              <a:buNone/>
            </a:pPr>
            <a:r>
              <a:t/>
            </a:r>
            <a:endParaRPr/>
          </a:p>
        </p:txBody>
      </p:sp>
      <p:sp>
        <p:nvSpPr>
          <p:cNvPr id="981" name="Google Shape;981;p1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982" name="Google Shape;982;p129"/>
          <p:cNvSpPr txBox="1"/>
          <p:nvPr/>
        </p:nvSpPr>
        <p:spPr>
          <a:xfrm>
            <a:off x="727013" y="555909"/>
            <a:ext cx="8229600" cy="792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3 – Historique médical :</a:t>
            </a:r>
            <a:r>
              <a:rPr b="0" i="0" lang="fr" sz="4400" u="none" cap="none" strike="noStrike">
                <a:solidFill>
                  <a:srgbClr val="506687"/>
                </a:solidFill>
                <a:latin typeface="Calibri"/>
                <a:ea typeface="Calibri"/>
                <a:cs typeface="Calibri"/>
                <a:sym typeface="Calibri"/>
              </a:rPr>
              <a:t> </a:t>
            </a:r>
            <a:r>
              <a:rPr b="1" i="0" lang="fr" sz="4400" u="none" cap="none" strike="noStrike">
                <a:solidFill>
                  <a:srgbClr val="B85231"/>
                </a:solidFill>
                <a:latin typeface="Calibri"/>
                <a:ea typeface="Calibri"/>
                <a:cs typeface="Calibri"/>
                <a:sym typeface="Calibri"/>
              </a:rPr>
              <a:t>Enfants </a:t>
            </a:r>
            <a:endParaRPr b="1" i="0" sz="4400" u="none" cap="none" strike="noStrike">
              <a:solidFill>
                <a:schemeClr val="accen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30"/>
          <p:cNvSpPr txBox="1"/>
          <p:nvPr>
            <p:ph type="title"/>
          </p:nvPr>
        </p:nvSpPr>
        <p:spPr>
          <a:xfrm>
            <a:off x="398676" y="567023"/>
            <a:ext cx="884692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300" cap="none" strike="noStrike">
                <a:solidFill>
                  <a:srgbClr val="506687"/>
                </a:solidFill>
                <a:latin typeface="Calibri"/>
                <a:ea typeface="Calibri"/>
                <a:cs typeface="Calibri"/>
                <a:sym typeface="Calibri"/>
              </a:rPr>
              <a:t>Considérations </a:t>
            </a:r>
            <a:r>
              <a:rPr lang="fr" sz="4300">
                <a:solidFill>
                  <a:srgbClr val="506687"/>
                </a:solidFill>
              </a:rPr>
              <a:t>relatives aux</a:t>
            </a:r>
            <a:r>
              <a:rPr b="1" i="0" lang="fr" sz="4300" cap="none" strike="noStrike">
                <a:solidFill>
                  <a:srgbClr val="506687"/>
                </a:solidFill>
                <a:latin typeface="Calibri"/>
                <a:ea typeface="Calibri"/>
                <a:cs typeface="Calibri"/>
                <a:sym typeface="Calibri"/>
              </a:rPr>
              <a:t> enfants</a:t>
            </a:r>
            <a:endParaRPr sz="4300"/>
          </a:p>
        </p:txBody>
      </p:sp>
      <p:sp>
        <p:nvSpPr>
          <p:cNvPr id="989" name="Google Shape;989;p130"/>
          <p:cNvSpPr txBox="1"/>
          <p:nvPr>
            <p:ph idx="1" type="body"/>
          </p:nvPr>
        </p:nvSpPr>
        <p:spPr>
          <a:xfrm>
            <a:off x="551077" y="1830387"/>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La violence sexuelle est souvent récurrente</a:t>
            </a:r>
            <a:endParaRPr b="1" sz="2800">
              <a:solidFill>
                <a:schemeClr val="accent1"/>
              </a:solidFill>
            </a:endParaRPr>
          </a:p>
          <a:p>
            <a:pPr indent="-228600" lvl="1"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Qui l’a commise et la personne continue-t-elle de représenter une menace ?</a:t>
            </a:r>
            <a:endParaRPr>
              <a:solidFill>
                <a:schemeClr val="dk2"/>
              </a:solidFill>
            </a:endParaRPr>
          </a:p>
          <a:p>
            <a:pPr indent="-228600" lvl="1"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Est-ce que cela vous est arrivé auparavant ?</a:t>
            </a:r>
            <a:endParaRPr>
              <a:solidFill>
                <a:schemeClr val="dk2"/>
              </a:solidFill>
            </a:endParaRPr>
          </a:p>
          <a:p>
            <a:pPr indent="-228600" lvl="1"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Y a-t-il un historique de plaintes physiques ?</a:t>
            </a:r>
            <a:endParaRPr>
              <a:solidFill>
                <a:schemeClr val="dk2"/>
              </a:solidFill>
            </a:endParaRPr>
          </a:p>
          <a:p>
            <a:pPr indent="-228600" lvl="1" marL="685800" rtl="0" algn="l">
              <a:lnSpc>
                <a:spcPct val="90000"/>
              </a:lnSpc>
              <a:spcBef>
                <a:spcPts val="6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Y a-t-il des frères et sœurs ou d’autres enfants à risques ?</a:t>
            </a:r>
            <a:endParaRPr>
              <a:solidFill>
                <a:schemeClr val="dk2"/>
              </a:solidFill>
            </a:endParaRPr>
          </a:p>
        </p:txBody>
      </p:sp>
      <p:sp>
        <p:nvSpPr>
          <p:cNvPr id="990" name="Google Shape;990;p1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16" name="Shape 316"/>
        <p:cNvGrpSpPr/>
        <p:nvPr/>
      </p:nvGrpSpPr>
      <p:grpSpPr>
        <a:xfrm>
          <a:off x="0" y="0"/>
          <a:ext cx="0" cy="0"/>
          <a:chOff x="0" y="0"/>
          <a:chExt cx="0" cy="0"/>
        </a:xfrm>
      </p:grpSpPr>
      <p:sp>
        <p:nvSpPr>
          <p:cNvPr id="317" name="Google Shape;317;p59"/>
          <p:cNvSpPr txBox="1"/>
          <p:nvPr>
            <p:ph type="title"/>
          </p:nvPr>
        </p:nvSpPr>
        <p:spPr>
          <a:xfrm>
            <a:off x="314327" y="355757"/>
            <a:ext cx="8688005" cy="8512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fr"/>
              <a:t>Étendue du problème : Statistiques</a:t>
            </a:r>
            <a:endParaRPr/>
          </a:p>
        </p:txBody>
      </p:sp>
      <p:sp>
        <p:nvSpPr>
          <p:cNvPr id="318" name="Google Shape;318;p59"/>
          <p:cNvSpPr txBox="1"/>
          <p:nvPr>
            <p:ph idx="1" type="body"/>
          </p:nvPr>
        </p:nvSpPr>
        <p:spPr>
          <a:xfrm>
            <a:off x="141667" y="1134023"/>
            <a:ext cx="8688005" cy="5295274"/>
          </a:xfrm>
          <a:prstGeom prst="rect">
            <a:avLst/>
          </a:prstGeom>
          <a:solidFill>
            <a:schemeClr val="lt1"/>
          </a:solid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000"/>
              <a:buChar char="•"/>
            </a:pPr>
            <a:r>
              <a:rPr b="0" lang="fr" sz="2000">
                <a:solidFill>
                  <a:schemeClr val="dk2"/>
                </a:solidFill>
              </a:rPr>
              <a:t>Méta-analyse de 19 études, 2014 : la prévalence de la violence sexuelle chez les femmes réfugiées et les PDIP dans 14 pays touchés par un conflit, suggèr</a:t>
            </a:r>
            <a:r>
              <a:rPr lang="fr" sz="2000">
                <a:solidFill>
                  <a:schemeClr val="dk2"/>
                </a:solidFill>
              </a:rPr>
              <a:t>e qu’une femme sur cinq (21,4%) a subi des actes de violence sexuelle. Il est probable que ce soit une sous-estimation. </a:t>
            </a:r>
            <a:endParaRPr/>
          </a:p>
          <a:p>
            <a:pPr indent="-228600" lvl="0" marL="685800" rtl="0" algn="l">
              <a:lnSpc>
                <a:spcPct val="90000"/>
              </a:lnSpc>
              <a:spcBef>
                <a:spcPts val="1200"/>
              </a:spcBef>
              <a:spcAft>
                <a:spcPts val="0"/>
              </a:spcAft>
              <a:buClr>
                <a:schemeClr val="dk2"/>
              </a:buClr>
              <a:buSzPts val="2000"/>
              <a:buChar char="•"/>
            </a:pPr>
            <a:r>
              <a:rPr b="0" lang="fr" sz="2000">
                <a:solidFill>
                  <a:schemeClr val="dk2"/>
                </a:solidFill>
              </a:rPr>
              <a:t>Sur une période de 3 mois en 2013, les Centres pour femmes de l’IRC à Bangui, RCA, ont vu 238 femmes signalés de niveau</a:t>
            </a:r>
            <a:r>
              <a:rPr lang="fr" sz="2000">
                <a:solidFill>
                  <a:schemeClr val="dk2"/>
                </a:solidFill>
              </a:rPr>
              <a:t>x extrêmes de violence et de maltraitance. Quatre-vingt deux pour cent d’entre elles ont signalé avoir un subi un viol, et 72% d’entre elles ont signalé avoir subi un viol en réunion. </a:t>
            </a:r>
            <a:endParaRPr/>
          </a:p>
          <a:p>
            <a:pPr indent="-228600" lvl="0" marL="685800" rtl="0" algn="l">
              <a:lnSpc>
                <a:spcPct val="90000"/>
              </a:lnSpc>
              <a:spcBef>
                <a:spcPts val="1200"/>
              </a:spcBef>
              <a:spcAft>
                <a:spcPts val="0"/>
              </a:spcAft>
              <a:buClr>
                <a:schemeClr val="dk2"/>
              </a:buClr>
              <a:buSzPts val="2000"/>
              <a:buChar char="•"/>
            </a:pPr>
            <a:r>
              <a:rPr b="0" lang="fr" sz="2000">
                <a:solidFill>
                  <a:schemeClr val="dk2"/>
                </a:solidFill>
              </a:rPr>
              <a:t>Étude du CDC </a:t>
            </a:r>
            <a:r>
              <a:rPr lang="fr" sz="2000">
                <a:solidFill>
                  <a:schemeClr val="dk2"/>
                </a:solidFill>
              </a:rPr>
              <a:t>datant de </a:t>
            </a:r>
            <a:r>
              <a:rPr b="0" lang="fr" sz="2000">
                <a:solidFill>
                  <a:schemeClr val="dk2"/>
                </a:solidFill>
              </a:rPr>
              <a:t>2000 : 25% des femmes azéries ont reconnu avoir été forcées à avoir des rapports sexuels avec des personnes déplacées à l’intérieur de leur pays, en Azerbaïdjan les plus exposés à des </a:t>
            </a:r>
            <a:r>
              <a:rPr lang="fr" sz="2000">
                <a:solidFill>
                  <a:schemeClr val="dk2"/>
                </a:solidFill>
              </a:rPr>
              <a:t>risques. </a:t>
            </a:r>
            <a:endParaRPr/>
          </a:p>
          <a:p>
            <a:pPr indent="-228600" lvl="0" marL="685800" rtl="0" algn="l">
              <a:lnSpc>
                <a:spcPct val="90000"/>
              </a:lnSpc>
              <a:spcBef>
                <a:spcPts val="1200"/>
              </a:spcBef>
              <a:spcAft>
                <a:spcPts val="0"/>
              </a:spcAft>
              <a:buClr>
                <a:schemeClr val="dk2"/>
              </a:buClr>
              <a:buSzPts val="2000"/>
              <a:buChar char="•"/>
            </a:pPr>
            <a:r>
              <a:rPr b="0" lang="fr" sz="2000">
                <a:solidFill>
                  <a:schemeClr val="dk2"/>
                </a:solidFill>
              </a:rPr>
              <a:t>Près de 23000-45000 femmes albanaises ont été violées entre août 1998 et août 1999, au plus fort de la guerre avec la Serbie.</a:t>
            </a:r>
            <a:endParaRPr/>
          </a:p>
          <a:p>
            <a:pPr indent="-228600" lvl="0" marL="685800" rtl="0" algn="l">
              <a:lnSpc>
                <a:spcPct val="90000"/>
              </a:lnSpc>
              <a:spcBef>
                <a:spcPts val="1200"/>
              </a:spcBef>
              <a:spcAft>
                <a:spcPts val="600"/>
              </a:spcAft>
              <a:buClr>
                <a:schemeClr val="dk2"/>
              </a:buClr>
              <a:buSzPts val="2000"/>
              <a:buChar char="•"/>
            </a:pPr>
            <a:r>
              <a:rPr b="0" lang="fr" sz="2000">
                <a:solidFill>
                  <a:schemeClr val="dk2"/>
                </a:solidFill>
              </a:rPr>
              <a:t>Entre 2001 et 2009, 489 687 femmes </a:t>
            </a:r>
            <a:r>
              <a:rPr lang="fr" sz="2000">
                <a:solidFill>
                  <a:schemeClr val="dk2"/>
                </a:solidFill>
              </a:rPr>
              <a:t>ont subi des actes de violence sexuelle dans les municipalités qui disposaient de forces étatiques et non-étatiques.</a:t>
            </a:r>
            <a:r>
              <a:rPr b="0" lang="fr" sz="2000">
                <a:solidFill>
                  <a:schemeClr val="dk2"/>
                </a:solidFill>
              </a:rPr>
              <a:t> </a:t>
            </a:r>
            <a:endParaRPr sz="2000">
              <a:solidFill>
                <a:schemeClr val="dk2"/>
              </a:solidFill>
            </a:endParaRPr>
          </a:p>
        </p:txBody>
      </p:sp>
      <p:sp>
        <p:nvSpPr>
          <p:cNvPr id="319" name="Google Shape;319;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31"/>
          <p:cNvSpPr txBox="1"/>
          <p:nvPr>
            <p:ph type="title"/>
          </p:nvPr>
        </p:nvSpPr>
        <p:spPr>
          <a:xfrm>
            <a:off x="693739" y="330200"/>
            <a:ext cx="7421562" cy="11809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cap="none" strike="noStrike">
                <a:solidFill>
                  <a:srgbClr val="506687"/>
                </a:solidFill>
                <a:latin typeface="Calibri"/>
                <a:ea typeface="Calibri"/>
                <a:cs typeface="Calibri"/>
                <a:sym typeface="Calibri"/>
              </a:rPr>
              <a:t>Considérations en matière de signalement pour les enfants</a:t>
            </a:r>
            <a:endParaRPr/>
          </a:p>
        </p:txBody>
      </p:sp>
      <p:sp>
        <p:nvSpPr>
          <p:cNvPr id="997" name="Google Shape;997;p131"/>
          <p:cNvSpPr txBox="1"/>
          <p:nvPr>
            <p:ph idx="1" type="body"/>
          </p:nvPr>
        </p:nvSpPr>
        <p:spPr>
          <a:xfrm>
            <a:off x="693738" y="1624013"/>
            <a:ext cx="7993062" cy="5097462"/>
          </a:xfrm>
          <a:prstGeom prst="rect">
            <a:avLst/>
          </a:prstGeom>
          <a:noFill/>
          <a:ln>
            <a:noFill/>
          </a:ln>
        </p:spPr>
        <p:txBody>
          <a:bodyPr anchorCtr="0" anchor="t" bIns="45700" lIns="91425" spcFirstLastPara="1" rIns="91425" wrap="square" tIns="45700">
            <a:noAutofit/>
          </a:bodyPr>
          <a:lstStyle/>
          <a:p>
            <a:pPr indent="0" lvl="0" marL="0" rtl="0" algn="l">
              <a:lnSpc>
                <a:spcPct val="98571"/>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Enfants  : Signalement obligatoire</a:t>
            </a:r>
            <a:endParaRPr b="1" sz="2800">
              <a:solidFill>
                <a:schemeClr val="accent1"/>
              </a:solidFill>
            </a:endParaRPr>
          </a:p>
          <a:p>
            <a:pPr indent="-228600" lvl="1" marL="685800" rtl="0" algn="l">
              <a:lnSpc>
                <a:spcPct val="98571"/>
              </a:lnSpc>
              <a:spcBef>
                <a:spcPts val="5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Qu’est-ce que le protocole national ?</a:t>
            </a:r>
            <a:endParaRPr>
              <a:solidFill>
                <a:schemeClr val="dk2"/>
              </a:solidFill>
            </a:endParaRPr>
          </a:p>
          <a:p>
            <a:pPr indent="-228600" lvl="1" marL="685800" rtl="0" algn="l">
              <a:lnSpc>
                <a:spcPct val="98571"/>
              </a:lnSpc>
              <a:spcBef>
                <a:spcPts val="500"/>
              </a:spcBef>
              <a:spcAft>
                <a:spcPts val="0"/>
              </a:spcAft>
              <a:buClr>
                <a:schemeClr val="dk2"/>
              </a:buClr>
              <a:buSzPts val="2800"/>
              <a:buChar char="•"/>
            </a:pPr>
            <a:r>
              <a:rPr b="0" i="0" lang="fr" sz="2800" cap="none" strike="noStrike">
                <a:solidFill>
                  <a:srgbClr val="506687"/>
                </a:solidFill>
                <a:latin typeface="Calibri"/>
                <a:ea typeface="Calibri"/>
                <a:cs typeface="Calibri"/>
                <a:sym typeface="Calibri"/>
              </a:rPr>
              <a:t>Le fait de préserver les </a:t>
            </a:r>
            <a:r>
              <a:rPr b="1" i="0" lang="fr" sz="2800" cap="none" strike="noStrike">
                <a:solidFill>
                  <a:srgbClr val="B85231"/>
                </a:solidFill>
                <a:latin typeface="Calibri"/>
                <a:ea typeface="Calibri"/>
                <a:cs typeface="Calibri"/>
                <a:sym typeface="Calibri"/>
              </a:rPr>
              <a:t>intérêts de l’enfant </a:t>
            </a:r>
            <a:r>
              <a:rPr b="0" i="0" lang="fr" sz="2800" cap="none" strike="noStrike">
                <a:solidFill>
                  <a:srgbClr val="506687"/>
                </a:solidFill>
                <a:latin typeface="Calibri"/>
                <a:ea typeface="Calibri"/>
                <a:cs typeface="Calibri"/>
                <a:sym typeface="Calibri"/>
              </a:rPr>
              <a:t>est un principe directeur essentiel lorsqu’on décide de faire un signalement. Demander :</a:t>
            </a:r>
            <a:endParaRPr>
              <a:solidFill>
                <a:schemeClr val="dk2"/>
              </a:solidFill>
            </a:endParaRPr>
          </a:p>
          <a:p>
            <a:pPr indent="-228600" lvl="2" marL="1143000" rtl="0" algn="l">
              <a:lnSpc>
                <a:spcPct val="106153"/>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Est-ce que le signalement accroît le risque de préjudice pour l’enfant ?</a:t>
            </a:r>
            <a:endParaRPr sz="2600">
              <a:solidFill>
                <a:schemeClr val="dk2"/>
              </a:solidFill>
            </a:endParaRPr>
          </a:p>
          <a:p>
            <a:pPr indent="-228600" lvl="2" marL="1143000" rtl="0" algn="l">
              <a:lnSpc>
                <a:spcPct val="106153"/>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Quels sont les impacts positifs ou négatifs du signalement ?</a:t>
            </a:r>
            <a:endParaRPr sz="2600">
              <a:solidFill>
                <a:schemeClr val="dk2"/>
              </a:solidFill>
            </a:endParaRPr>
          </a:p>
          <a:p>
            <a:pPr indent="-228600" lvl="2" marL="1143000" rtl="0" algn="l">
              <a:lnSpc>
                <a:spcPct val="106153"/>
              </a:lnSpc>
              <a:spcBef>
                <a:spcPts val="5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Quelles sont les implications du signalement, du point de vue juridique ?</a:t>
            </a:r>
            <a:endParaRPr/>
          </a:p>
          <a:p>
            <a:pPr indent="-228600" lvl="1" marL="742950" rtl="0" algn="l">
              <a:lnSpc>
                <a:spcPct val="98571"/>
              </a:lnSpc>
              <a:spcBef>
                <a:spcPts val="500"/>
              </a:spcBef>
              <a:spcAft>
                <a:spcPts val="0"/>
              </a:spcAft>
              <a:buClr>
                <a:schemeClr val="dk2"/>
              </a:buClr>
              <a:buSzPts val="2400"/>
              <a:buChar char="•"/>
            </a:pPr>
            <a:r>
              <a:rPr b="1" i="0" lang="fr" sz="2800" cap="none" strike="noStrike">
                <a:solidFill>
                  <a:srgbClr val="B85231"/>
                </a:solidFill>
                <a:latin typeface="Calibri"/>
                <a:ea typeface="Calibri"/>
                <a:cs typeface="Calibri"/>
                <a:sym typeface="Calibri"/>
              </a:rPr>
              <a:t>Discuter</a:t>
            </a:r>
            <a:r>
              <a:rPr b="0" i="0" lang="fr" sz="2800" cap="none" strike="noStrike">
                <a:solidFill>
                  <a:srgbClr val="506687"/>
                </a:solidFill>
                <a:latin typeface="Calibri"/>
                <a:ea typeface="Calibri"/>
                <a:cs typeface="Calibri"/>
                <a:sym typeface="Calibri"/>
              </a:rPr>
              <a:t> avec un superviseur et </a:t>
            </a:r>
            <a:r>
              <a:rPr b="1" i="0" lang="fr" sz="2800" cap="none" strike="noStrike">
                <a:solidFill>
                  <a:srgbClr val="B85231"/>
                </a:solidFill>
                <a:latin typeface="Calibri"/>
                <a:ea typeface="Calibri"/>
                <a:cs typeface="Calibri"/>
                <a:sym typeface="Calibri"/>
              </a:rPr>
              <a:t>documenter</a:t>
            </a:r>
            <a:r>
              <a:rPr b="0" i="0" lang="fr" sz="2800" cap="none" strike="noStrike">
                <a:solidFill>
                  <a:srgbClr val="506687"/>
                </a:solidFill>
                <a:latin typeface="Calibri"/>
                <a:ea typeface="Calibri"/>
                <a:cs typeface="Calibri"/>
                <a:sym typeface="Calibri"/>
              </a:rPr>
              <a:t> votre décision.</a:t>
            </a:r>
            <a:endParaRPr>
              <a:solidFill>
                <a:schemeClr val="dk2"/>
              </a:solidFill>
            </a:endParaRPr>
          </a:p>
          <a:p>
            <a:pPr indent="0" lvl="1" marL="457200" rtl="0" algn="l">
              <a:lnSpc>
                <a:spcPct val="98571"/>
              </a:lnSpc>
              <a:spcBef>
                <a:spcPts val="500"/>
              </a:spcBef>
              <a:spcAft>
                <a:spcPts val="0"/>
              </a:spcAft>
              <a:buClr>
                <a:schemeClr val="dk2"/>
              </a:buClr>
              <a:buSzPts val="2800"/>
              <a:buFont typeface="Arial"/>
              <a:buNone/>
            </a:pPr>
            <a:r>
              <a:t/>
            </a:r>
            <a:endParaRPr sz="2800"/>
          </a:p>
        </p:txBody>
      </p:sp>
      <p:sp>
        <p:nvSpPr>
          <p:cNvPr id="998" name="Google Shape;998;p1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32"/>
          <p:cNvSpPr txBox="1"/>
          <p:nvPr>
            <p:ph type="title"/>
          </p:nvPr>
        </p:nvSpPr>
        <p:spPr>
          <a:xfrm>
            <a:off x="536183" y="39605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Considérations relatives aux hommes et aux garçons</a:t>
            </a:r>
            <a:endParaRPr/>
          </a:p>
        </p:txBody>
      </p:sp>
      <p:sp>
        <p:nvSpPr>
          <p:cNvPr id="1005" name="Google Shape;1005;p132"/>
          <p:cNvSpPr txBox="1"/>
          <p:nvPr>
            <p:ph idx="1" type="body"/>
          </p:nvPr>
        </p:nvSpPr>
        <p:spPr>
          <a:xfrm>
            <a:off x="628650" y="1958030"/>
            <a:ext cx="7886700" cy="43513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i="0" lang="fr" sz="2800" cap="none" strike="noStrike">
                <a:solidFill>
                  <a:srgbClr val="B85231"/>
                </a:solidFill>
                <a:latin typeface="Calibri"/>
                <a:ea typeface="Calibri"/>
                <a:cs typeface="Calibri"/>
                <a:sym typeface="Calibri"/>
              </a:rPr>
              <a:t>Hommes et garçons</a:t>
            </a:r>
            <a:endParaRPr b="1" sz="2800">
              <a:solidFill>
                <a:schemeClr val="accent1"/>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Sont souvent moins susceptibles de révéler des cas de violence</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Peuvent être ciblés pour détruire leur identité masculine</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Sont vulnérables lorsqu’ils sont en détention</a:t>
            </a:r>
            <a:endParaRPr>
              <a:solidFill>
                <a:schemeClr val="dk2"/>
              </a:solidFill>
            </a:endParaRPr>
          </a:p>
          <a:p>
            <a:pPr indent="-228600" lvl="1" marL="685800" rtl="0" algn="l">
              <a:lnSpc>
                <a:spcPct val="90000"/>
              </a:lnSpc>
              <a:spcBef>
                <a:spcPts val="500"/>
              </a:spcBef>
              <a:spcAft>
                <a:spcPts val="0"/>
              </a:spcAft>
              <a:buClr>
                <a:schemeClr val="dk2"/>
              </a:buClr>
              <a:buSzPts val="3200"/>
              <a:buChar char="•"/>
            </a:pPr>
            <a:r>
              <a:rPr b="0" i="0" lang="fr" sz="2800" cap="none" strike="noStrike">
                <a:solidFill>
                  <a:srgbClr val="506687"/>
                </a:solidFill>
                <a:latin typeface="Calibri"/>
                <a:ea typeface="Calibri"/>
                <a:cs typeface="Calibri"/>
                <a:sym typeface="Calibri"/>
              </a:rPr>
              <a:t>Sont forcés à témoigner ou participer à des actes de violence sexuelle  contre d’autres personnes</a:t>
            </a:r>
            <a:endParaRPr>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sp>
        <p:nvSpPr>
          <p:cNvPr id="1006" name="Google Shape;1006;p1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3"/>
          <p:cNvSpPr txBox="1"/>
          <p:nvPr>
            <p:ph type="title"/>
          </p:nvPr>
        </p:nvSpPr>
        <p:spPr>
          <a:xfrm>
            <a:off x="227652" y="344184"/>
            <a:ext cx="877987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3500" cap="none" strike="noStrike">
                <a:solidFill>
                  <a:srgbClr val="506687"/>
                </a:solidFill>
                <a:latin typeface="Calibri"/>
                <a:ea typeface="Calibri"/>
                <a:cs typeface="Calibri"/>
                <a:sym typeface="Calibri"/>
              </a:rPr>
              <a:t>4 – Examen physique &amp; des organes génitaux</a:t>
            </a:r>
            <a:endParaRPr sz="3500"/>
          </a:p>
        </p:txBody>
      </p:sp>
      <p:sp>
        <p:nvSpPr>
          <p:cNvPr id="1013" name="Google Shape;1013;p133"/>
          <p:cNvSpPr txBox="1"/>
          <p:nvPr>
            <p:ph idx="1" type="body"/>
          </p:nvPr>
        </p:nvSpPr>
        <p:spPr>
          <a:xfrm>
            <a:off x="609600" y="1207142"/>
            <a:ext cx="8397922" cy="444371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600"/>
              </a:spcBef>
              <a:spcAft>
                <a:spcPts val="0"/>
              </a:spcAft>
              <a:buClr>
                <a:schemeClr val="accent2"/>
              </a:buClr>
              <a:buSzPts val="2800"/>
              <a:buFont typeface="Arial"/>
              <a:buChar char="•"/>
            </a:pPr>
            <a:r>
              <a:rPr b="1" i="0" lang="fr" sz="2600" cap="none" strike="noStrike">
                <a:solidFill>
                  <a:srgbClr val="B85231"/>
                </a:solidFill>
              </a:rPr>
              <a:t>Traiter les complications dangereuses en premier lieu !</a:t>
            </a:r>
            <a:endParaRPr sz="2600"/>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Procéder à un examen complet </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Faire preuve de gentillesse, tout expliquer</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Noter l’état de santé mentale</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Procéder de manière systématique (tête aux pieds, génital, anal)</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Collecter des preuves au fur et à mesure</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Ne rien faire sans consentement ! ! !</a:t>
            </a:r>
            <a:endParaRPr sz="2600">
              <a:solidFill>
                <a:schemeClr val="dk2"/>
              </a:solidFill>
            </a:endParaRPr>
          </a:p>
          <a:p>
            <a:pPr indent="-342900" lvl="0" marL="342900" rtl="0" algn="l">
              <a:lnSpc>
                <a:spcPct val="90000"/>
              </a:lnSpc>
              <a:spcBef>
                <a:spcPts val="600"/>
              </a:spcBef>
              <a:spcAft>
                <a:spcPts val="0"/>
              </a:spcAft>
              <a:buClr>
                <a:schemeClr val="accent2"/>
              </a:buClr>
              <a:buSzPts val="2800"/>
              <a:buFont typeface="Arial"/>
              <a:buChar char="•"/>
            </a:pPr>
            <a:r>
              <a:rPr b="0" i="0" lang="fr" sz="2600" cap="none" strike="noStrike">
                <a:solidFill>
                  <a:srgbClr val="506687"/>
                </a:solidFill>
              </a:rPr>
              <a:t>Documenter tous les éléments de manière exhaustive (pictogrammes)</a:t>
            </a:r>
            <a:endParaRPr sz="2600">
              <a:solidFill>
                <a:schemeClr val="dk2"/>
              </a:solidFill>
            </a:endParaRPr>
          </a:p>
        </p:txBody>
      </p:sp>
      <p:sp>
        <p:nvSpPr>
          <p:cNvPr id="1014" name="Google Shape;1014;p1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34"/>
          <p:cNvSpPr txBox="1"/>
          <p:nvPr>
            <p:ph type="title"/>
          </p:nvPr>
        </p:nvSpPr>
        <p:spPr>
          <a:xfrm>
            <a:off x="-278780" y="67818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b="1" i="0" lang="fr" sz="4400" cap="none" strike="noStrike">
                <a:solidFill>
                  <a:srgbClr val="506687"/>
                </a:solidFill>
                <a:latin typeface="Calibri"/>
                <a:ea typeface="Calibri"/>
                <a:cs typeface="Calibri"/>
                <a:sym typeface="Calibri"/>
              </a:rPr>
              <a:t>Pictogrammes</a:t>
            </a:r>
            <a:endParaRPr/>
          </a:p>
        </p:txBody>
      </p:sp>
      <p:sp>
        <p:nvSpPr>
          <p:cNvPr id="1021" name="Google Shape;1021;p134"/>
          <p:cNvSpPr txBox="1"/>
          <p:nvPr/>
        </p:nvSpPr>
        <p:spPr>
          <a:xfrm>
            <a:off x="1255594" y="5773003"/>
            <a:ext cx="7765576" cy="8587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Organisation mondiale de la Santé (OMS), Fonds des Nations Unies pour la population (FNUAP), le</a:t>
            </a:r>
            <a:endParaRPr/>
          </a:p>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Haut-Commissariat des Nations Unies pour les réfugiés (HCNUR). Prise en charge clinique des survivantes de viol et de</a:t>
            </a:r>
            <a:endParaRPr/>
          </a:p>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506687"/>
                </a:solidFill>
                <a:latin typeface="Calibri"/>
                <a:ea typeface="Calibri"/>
                <a:cs typeface="Calibri"/>
                <a:sym typeface="Calibri"/>
              </a:rPr>
              <a:t>violence exercée par un partenaire intime : élaboration de protocoles à adopter dans les situations de crise humanitaire. Genève, Organisation mondiale de la Santé, 2022. Licence : CC BY-NC-SA 3.0 IGO.</a:t>
            </a:r>
            <a:endParaRPr b="0" i="0" sz="1000" u="none" cap="none" strike="noStrike">
              <a:solidFill>
                <a:schemeClr val="dk2"/>
              </a:solidFill>
              <a:latin typeface="Calibri"/>
              <a:ea typeface="Calibri"/>
              <a:cs typeface="Calibri"/>
              <a:sym typeface="Calibri"/>
            </a:endParaRPr>
          </a:p>
        </p:txBody>
      </p:sp>
      <p:sp>
        <p:nvSpPr>
          <p:cNvPr id="1022" name="Google Shape;1022;p1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pic>
        <p:nvPicPr>
          <p:cNvPr id="1023" name="Google Shape;1023;p134"/>
          <p:cNvPicPr preferRelativeResize="0"/>
          <p:nvPr/>
        </p:nvPicPr>
        <p:blipFill rotWithShape="1">
          <a:blip r:embed="rId3">
            <a:alphaModFix/>
          </a:blip>
          <a:srcRect b="93131" l="0" r="0" t="0"/>
          <a:stretch/>
        </p:blipFill>
        <p:spPr>
          <a:xfrm>
            <a:off x="2151473" y="226219"/>
            <a:ext cx="4324350" cy="370681"/>
          </a:xfrm>
          <a:prstGeom prst="rect">
            <a:avLst/>
          </a:prstGeom>
          <a:noFill/>
          <a:ln>
            <a:noFill/>
          </a:ln>
        </p:spPr>
      </p:pic>
      <p:pic>
        <p:nvPicPr>
          <p:cNvPr id="1024" name="Google Shape;1024;p134"/>
          <p:cNvPicPr preferRelativeResize="0"/>
          <p:nvPr/>
        </p:nvPicPr>
        <p:blipFill rotWithShape="1">
          <a:blip r:embed="rId3">
            <a:alphaModFix/>
          </a:blip>
          <a:srcRect b="0" l="15740" r="9665" t="19341"/>
          <a:stretch/>
        </p:blipFill>
        <p:spPr>
          <a:xfrm>
            <a:off x="2400301" y="746917"/>
            <a:ext cx="3695700" cy="498708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9" name="Shape 1029"/>
        <p:cNvGrpSpPr/>
        <p:nvPr/>
      </p:nvGrpSpPr>
      <p:grpSpPr>
        <a:xfrm>
          <a:off x="0" y="0"/>
          <a:ext cx="0" cy="0"/>
          <a:chOff x="0" y="0"/>
          <a:chExt cx="0" cy="0"/>
        </a:xfrm>
      </p:grpSpPr>
      <p:sp>
        <p:nvSpPr>
          <p:cNvPr id="1030" name="Google Shape;1030;p135"/>
          <p:cNvSpPr txBox="1"/>
          <p:nvPr>
            <p:ph type="title"/>
          </p:nvPr>
        </p:nvSpPr>
        <p:spPr>
          <a:xfrm>
            <a:off x="357348" y="136525"/>
            <a:ext cx="9157648" cy="13554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4 - Examen physique  : </a:t>
            </a:r>
            <a:br>
              <a:rPr lang="fr" sz="4000"/>
            </a:br>
            <a:r>
              <a:rPr b="1" i="0" lang="fr" sz="4000" cap="none" strike="noStrike">
                <a:solidFill>
                  <a:srgbClr val="506687"/>
                </a:solidFill>
                <a:latin typeface="Calibri"/>
                <a:ea typeface="Calibri"/>
                <a:cs typeface="Calibri"/>
                <a:sym typeface="Calibri"/>
              </a:rPr>
              <a:t>Listes de contrôle de l’examen post-viol</a:t>
            </a:r>
            <a:endParaRPr sz="4000"/>
          </a:p>
        </p:txBody>
      </p:sp>
      <p:sp>
        <p:nvSpPr>
          <p:cNvPr id="1031" name="Google Shape;1031;p135"/>
          <p:cNvSpPr/>
          <p:nvPr/>
        </p:nvSpPr>
        <p:spPr>
          <a:xfrm>
            <a:off x="838982" y="6437312"/>
            <a:ext cx="7049095" cy="19484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44546A"/>
              </a:buClr>
              <a:buSzPts val="800"/>
              <a:buFont typeface="Arial"/>
              <a:buNone/>
            </a:pPr>
            <a:r>
              <a:rPr b="0" i="0" lang="fr" sz="1000" u="none" cap="none" strike="noStrike">
                <a:solidFill>
                  <a:srgbClr val="44546A"/>
                </a:solidFill>
                <a:latin typeface="Calibri"/>
                <a:ea typeface="Calibri"/>
                <a:cs typeface="Calibri"/>
                <a:sym typeface="Calibri"/>
              </a:rPr>
              <a:t>(OMS, Clinical Management of rape and intimate partner survivors: developing protocols for humanitarian settings, 2019)</a:t>
            </a:r>
            <a:endParaRPr b="0" i="0" sz="1000" u="none" cap="none" strike="noStrike">
              <a:solidFill>
                <a:srgbClr val="000000"/>
              </a:solidFill>
              <a:latin typeface="Arial"/>
              <a:ea typeface="Arial"/>
              <a:cs typeface="Arial"/>
              <a:sym typeface="Arial"/>
            </a:endParaRPr>
          </a:p>
        </p:txBody>
      </p:sp>
      <p:sp>
        <p:nvSpPr>
          <p:cNvPr id="1032" name="Google Shape;1032;p1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graphicFrame>
        <p:nvGraphicFramePr>
          <p:cNvPr id="1033" name="Google Shape;1033;p135"/>
          <p:cNvGraphicFramePr/>
          <p:nvPr/>
        </p:nvGraphicFramePr>
        <p:xfrm>
          <a:off x="457200" y="1491933"/>
          <a:ext cx="3000000" cy="3000000"/>
        </p:xfrm>
        <a:graphic>
          <a:graphicData uri="http://schemas.openxmlformats.org/drawingml/2006/table">
            <a:tbl>
              <a:tblPr bandRow="1" firstRow="1">
                <a:noFill/>
                <a:tableStyleId>{425DD9F8-6CB7-4C35-8AE3-EF8C9F1DC971}</a:tableStyleId>
              </a:tblPr>
              <a:tblGrid>
                <a:gridCol w="4164725"/>
                <a:gridCol w="416472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i="0" lang="fr" sz="1300" u="none" cap="none" strike="noStrike">
                          <a:solidFill>
                            <a:srgbClr val="FFFFFF"/>
                          </a:solidFill>
                          <a:latin typeface="Arial"/>
                          <a:ea typeface="Arial"/>
                          <a:cs typeface="Arial"/>
                          <a:sym typeface="Arial"/>
                        </a:rPr>
                        <a:t>Examiner tous les éléments suivants</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0" lang="fr" sz="1300" u="none" cap="none" strike="noStrike">
                          <a:solidFill>
                            <a:srgbClr val="FFFFFF"/>
                          </a:solidFill>
                          <a:latin typeface="Arial"/>
                          <a:ea typeface="Arial"/>
                          <a:cs typeface="Arial"/>
                          <a:sym typeface="Arial"/>
                        </a:rPr>
                        <a:t>Rechercher et enregistrer les éléments suivants</a:t>
                      </a:r>
                      <a:endParaRPr sz="1300" u="none" cap="none" strike="noStrike"/>
                    </a:p>
                  </a:txBody>
                  <a:tcPr marT="45725" marB="45725" marR="91450" marL="91450"/>
                </a:tc>
              </a:tr>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fr" sz="1300" u="none" cap="none" strike="noStrike">
                          <a:solidFill>
                            <a:srgbClr val="273343"/>
                          </a:solidFill>
                          <a:latin typeface="Arial"/>
                          <a:ea typeface="Arial"/>
                          <a:cs typeface="Arial"/>
                          <a:sym typeface="Arial"/>
                        </a:rPr>
                        <a:t>Liste de contrôle sur l’examen physique</a:t>
                      </a:r>
                      <a:endParaRPr sz="1300" u="none" cap="none" strike="noStrike"/>
                    </a:p>
                  </a:txBody>
                  <a:tcPr marT="45725" marB="45725" marR="91450" marL="91450"/>
                </a:tc>
                <a:tc hMerge="1"/>
              </a:tr>
              <a:tr h="370850">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Apparence générale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Mains et poignets, avant-bras, face interne des bras, aisselles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Visage y compris intérieur de la bouche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Oreilles y compris dans et derrière les oreilles</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Tête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Cou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Poitrine y compris les seins</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Abdomen</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Fesses, cuisses (y compris l’intérieur des cuisses), jambes, pieds </a:t>
                      </a:r>
                      <a:endParaRPr sz="13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Saignement actif ou blessures fraîches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Contusions</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Rougeurs ou gonflement</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Coupures ou abrasions</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Preuves indiquant que des cheveux ont été arrachés récemment, et preuves de perte de dents récente</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Blessures comme les marques de morsures, égratignures ou blessures causées par un coup de poignard ou par balle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Preuves de blessures internes, traumatiques à l’abdomen</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Tympan perforé</a:t>
                      </a:r>
                      <a:endParaRPr sz="1300" u="none" cap="none" strike="noStrike"/>
                    </a:p>
                  </a:txBody>
                  <a:tcPr marT="45725" marB="45725" marR="91450" marL="91450"/>
                </a:tc>
              </a:tr>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fr" sz="1300" u="none" cap="none" strike="noStrike">
                          <a:solidFill>
                            <a:srgbClr val="273343"/>
                          </a:solidFill>
                          <a:latin typeface="Arial"/>
                          <a:ea typeface="Arial"/>
                          <a:cs typeface="Arial"/>
                          <a:sym typeface="Arial"/>
                        </a:rPr>
                        <a:t>Liste de contrôle sur l’examen physique</a:t>
                      </a:r>
                      <a:endParaRPr sz="1300" u="none" cap="none" strike="noStrike"/>
                    </a:p>
                  </a:txBody>
                  <a:tcPr marT="45725" marB="45725" marR="91450" marL="91450"/>
                </a:tc>
                <a:tc hMerge="1"/>
              </a:tr>
              <a:tr h="370850">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Organes génitaux (externes)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Organes génitaux (examen interne, à l’aide d’un spéculum)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Région anale (externe) </a:t>
                      </a:r>
                      <a:endParaRPr sz="13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Saignement actif ou blessures fraîches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Contusions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Rougeurs ou gonflement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Coupures ou abrasions </a:t>
                      </a:r>
                      <a:endParaRPr sz="13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fr" sz="1300" u="none" cap="none" strike="noStrike">
                          <a:solidFill>
                            <a:srgbClr val="273343"/>
                          </a:solidFill>
                          <a:latin typeface="Arial"/>
                          <a:ea typeface="Arial"/>
                          <a:cs typeface="Arial"/>
                          <a:sym typeface="Arial"/>
                        </a:rPr>
                        <a:t>Présence d’un corps étranger </a:t>
                      </a:r>
                      <a:endParaRPr sz="1300" u="none" cap="none" strike="noStrike"/>
                    </a:p>
                  </a:txBody>
                  <a:tcPr marT="45725" marB="45725" marR="91450" marL="91450"/>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36"/>
          <p:cNvSpPr txBox="1"/>
          <p:nvPr>
            <p:ph type="title"/>
          </p:nvPr>
        </p:nvSpPr>
        <p:spPr>
          <a:xfrm>
            <a:off x="418839" y="111125"/>
            <a:ext cx="8579276" cy="1554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200"/>
              <a:buFont typeface="Calibri"/>
              <a:buNone/>
            </a:pPr>
            <a:r>
              <a:rPr b="1" i="0" lang="fr" sz="4000" cap="none" strike="noStrike">
                <a:solidFill>
                  <a:srgbClr val="506687"/>
                </a:solidFill>
                <a:latin typeface="Calibri"/>
                <a:ea typeface="Calibri"/>
                <a:cs typeface="Calibri"/>
                <a:sym typeface="Calibri"/>
              </a:rPr>
              <a:t>4 - Examen physique : Examen des organes génitaux </a:t>
            </a:r>
            <a:r>
              <a:rPr b="1" i="0" lang="fr" sz="4000" u="sng" cap="none" strike="noStrike">
                <a:solidFill>
                  <a:srgbClr val="506687"/>
                </a:solidFill>
                <a:latin typeface="Calibri"/>
                <a:ea typeface="Calibri"/>
                <a:cs typeface="Calibri"/>
                <a:sym typeface="Calibri"/>
              </a:rPr>
              <a:t>externes</a:t>
            </a:r>
            <a:r>
              <a:rPr b="1" i="0" lang="fr" sz="4000" cap="none" strike="noStrike">
                <a:solidFill>
                  <a:srgbClr val="506687"/>
                </a:solidFill>
                <a:latin typeface="Calibri"/>
                <a:ea typeface="Calibri"/>
                <a:cs typeface="Calibri"/>
                <a:sym typeface="Calibri"/>
              </a:rPr>
              <a:t> féminin</a:t>
            </a:r>
            <a:endParaRPr sz="4000"/>
          </a:p>
        </p:txBody>
      </p:sp>
      <p:sp>
        <p:nvSpPr>
          <p:cNvPr id="1040" name="Google Shape;1040;p136"/>
          <p:cNvSpPr txBox="1"/>
          <p:nvPr>
            <p:ph idx="1" type="body"/>
          </p:nvPr>
        </p:nvSpPr>
        <p:spPr>
          <a:xfrm>
            <a:off x="586854" y="1583140"/>
            <a:ext cx="8243246" cy="47022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i="0" lang="fr" sz="2400" cap="none" strike="noStrike">
                <a:solidFill>
                  <a:srgbClr val="B85231"/>
                </a:solidFill>
                <a:latin typeface="Calibri"/>
                <a:ea typeface="Calibri"/>
                <a:cs typeface="Calibri"/>
                <a:sym typeface="Calibri"/>
              </a:rPr>
              <a:t>Examen des organes génitaux externes et des régions anales chez les femmes</a:t>
            </a:r>
            <a:endParaRPr b="1" sz="2400">
              <a:solidFill>
                <a:schemeClr val="accent1"/>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Placer un drap sur le corps</a:t>
            </a:r>
            <a:endParaRPr sz="24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Inspecter le mont du pubis, l’intérieur des cuisses, le périnée, l’anus, la petite et la grande lèvre, le clitoris, l’urètre et le vagin pour vérifier la présence de blessures génitales telles que les contusions, les abrasions et les déchirures</a:t>
            </a:r>
            <a:endParaRPr sz="2400">
              <a:solidFill>
                <a:schemeClr val="dk2"/>
              </a:solidFill>
            </a:endParaRPr>
          </a:p>
          <a:p>
            <a:pPr indent="-228600" lvl="2" marL="1143000" rtl="0" algn="l">
              <a:lnSpc>
                <a:spcPct val="90000"/>
              </a:lnSpc>
              <a:spcBef>
                <a:spcPts val="500"/>
              </a:spcBef>
              <a:spcAft>
                <a:spcPts val="0"/>
              </a:spcAft>
              <a:buClr>
                <a:schemeClr val="dk2"/>
              </a:buClr>
              <a:buSzPts val="2400"/>
              <a:buChar char="•"/>
            </a:pPr>
            <a:r>
              <a:rPr b="0" i="0" lang="fr" cap="none" strike="noStrike">
                <a:solidFill>
                  <a:srgbClr val="506687"/>
                </a:solidFill>
                <a:latin typeface="Calibri"/>
                <a:ea typeface="Calibri"/>
                <a:cs typeface="Calibri"/>
                <a:sym typeface="Calibri"/>
              </a:rPr>
              <a:t>Noter la localisation des blessures éventuelles sur le pictogramme</a:t>
            </a:r>
            <a:endParaRPr>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Évaluer les signes éventuels d’infection (ulcères, pertes)</a:t>
            </a:r>
            <a:endParaRPr sz="2400">
              <a:solidFill>
                <a:schemeClr val="dk2"/>
              </a:solidFill>
            </a:endParaRPr>
          </a:p>
          <a:p>
            <a:pPr indent="-228600" lvl="1" marL="685800" rtl="0" algn="l">
              <a:lnSpc>
                <a:spcPct val="90000"/>
              </a:lnSpc>
              <a:spcBef>
                <a:spcPts val="5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Noter la forme et la dilatation de l’anus  ; les fissures présentes  ; la présence de matières fécales ou de saignements causés par des déchirures</a:t>
            </a:r>
            <a:endParaRPr sz="2400">
              <a:solidFill>
                <a:schemeClr val="dk2"/>
              </a:solidFill>
            </a:endParaRPr>
          </a:p>
          <a:p>
            <a:pPr indent="-50800" lvl="1" marL="685800" rtl="0" algn="l">
              <a:lnSpc>
                <a:spcPct val="90000"/>
              </a:lnSpc>
              <a:spcBef>
                <a:spcPts val="500"/>
              </a:spcBef>
              <a:spcAft>
                <a:spcPts val="0"/>
              </a:spcAft>
              <a:buClr>
                <a:schemeClr val="dk2"/>
              </a:buClr>
              <a:buSzPts val="2800"/>
              <a:buNone/>
            </a:pPr>
            <a:r>
              <a:t/>
            </a:r>
            <a:endParaRPr/>
          </a:p>
        </p:txBody>
      </p:sp>
      <p:sp>
        <p:nvSpPr>
          <p:cNvPr id="1041" name="Google Shape;1041;p1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37"/>
          <p:cNvSpPr txBox="1"/>
          <p:nvPr>
            <p:ph type="title"/>
          </p:nvPr>
        </p:nvSpPr>
        <p:spPr>
          <a:xfrm>
            <a:off x="415308" y="265563"/>
            <a:ext cx="8598943" cy="1231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200"/>
              <a:buFont typeface="Calibri"/>
              <a:buNone/>
            </a:pPr>
            <a:r>
              <a:rPr b="1" i="0" lang="fr" sz="4000" cap="none" strike="noStrike">
                <a:solidFill>
                  <a:srgbClr val="506687"/>
                </a:solidFill>
                <a:latin typeface="Calibri"/>
                <a:ea typeface="Calibri"/>
                <a:cs typeface="Calibri"/>
                <a:sym typeface="Calibri"/>
              </a:rPr>
              <a:t>4 - Examen physique : Examen des organes génitaux </a:t>
            </a:r>
            <a:r>
              <a:rPr b="1" i="0" lang="fr" sz="4000" u="sng" cap="none" strike="noStrike">
                <a:solidFill>
                  <a:srgbClr val="506687"/>
                </a:solidFill>
                <a:latin typeface="Calibri"/>
                <a:ea typeface="Calibri"/>
                <a:cs typeface="Calibri"/>
                <a:sym typeface="Calibri"/>
              </a:rPr>
              <a:t>internes</a:t>
            </a:r>
            <a:r>
              <a:rPr b="1" i="0" lang="fr" sz="4000" cap="none" strike="noStrike">
                <a:solidFill>
                  <a:srgbClr val="506687"/>
                </a:solidFill>
                <a:latin typeface="Calibri"/>
                <a:ea typeface="Calibri"/>
                <a:cs typeface="Calibri"/>
                <a:sym typeface="Calibri"/>
              </a:rPr>
              <a:t> féminins</a:t>
            </a:r>
            <a:endParaRPr sz="4000"/>
          </a:p>
        </p:txBody>
      </p:sp>
      <p:sp>
        <p:nvSpPr>
          <p:cNvPr id="1048" name="Google Shape;1048;p137"/>
          <p:cNvSpPr txBox="1"/>
          <p:nvPr>
            <p:ph idx="1" type="body"/>
          </p:nvPr>
        </p:nvSpPr>
        <p:spPr>
          <a:xfrm>
            <a:off x="584010" y="1599063"/>
            <a:ext cx="8312340" cy="47822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i="0" lang="fr" sz="2400" cap="none" strike="noStrike">
                <a:solidFill>
                  <a:srgbClr val="B85231"/>
                </a:solidFill>
                <a:latin typeface="Calibri"/>
                <a:ea typeface="Calibri"/>
                <a:cs typeface="Calibri"/>
                <a:sym typeface="Calibri"/>
              </a:rPr>
              <a:t>Examen des organes génitaux internes et des régions anales chez les femmes</a:t>
            </a:r>
            <a:endParaRPr b="1">
              <a:solidFill>
                <a:schemeClr val="accent1"/>
              </a:solidFill>
            </a:endParaRPr>
          </a:p>
          <a:p>
            <a:pPr indent="-228600" lvl="1" marL="685800"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À conduire seulement s’il y a eu pénétration vaginale et en cas de constat des indications suivantes : saignements, douleurs, pertes nauséabondes, souhait de collecter des preuves médico-légales de la paroi vaginale et du col de l’utérus (si dans les 72 heures)</a:t>
            </a:r>
            <a:endParaRPr>
              <a:solidFill>
                <a:schemeClr val="dk2"/>
              </a:solidFill>
            </a:endParaRPr>
          </a:p>
          <a:p>
            <a:pPr indent="-228600" lvl="1" marL="685800"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Utiliser un spéculum pour les femmes adultes (jamais chez les filles prépubères), rechercher des traumatismes, des saignements, et des signes d’infection</a:t>
            </a:r>
            <a:endParaRPr>
              <a:solidFill>
                <a:schemeClr val="dk2"/>
              </a:solidFill>
            </a:endParaRPr>
          </a:p>
          <a:p>
            <a:pPr indent="-228600" lvl="1" marL="685800" rtl="0" algn="l">
              <a:lnSpc>
                <a:spcPct val="90000"/>
              </a:lnSpc>
              <a:spcBef>
                <a:spcPts val="600"/>
              </a:spcBef>
              <a:spcAft>
                <a:spcPts val="0"/>
              </a:spcAft>
              <a:buClr>
                <a:schemeClr val="dk2"/>
              </a:buClr>
              <a:buSzPts val="2400"/>
              <a:buChar char="•"/>
            </a:pPr>
            <a:r>
              <a:rPr b="0" i="0" lang="fr" sz="2400" cap="none" strike="noStrike">
                <a:solidFill>
                  <a:srgbClr val="506687"/>
                </a:solidFill>
                <a:latin typeface="Calibri"/>
                <a:ea typeface="Calibri"/>
                <a:cs typeface="Calibri"/>
                <a:sym typeface="Calibri"/>
              </a:rPr>
              <a:t>En cas de douleurs sévères, de saignements internes ou de présence soupçonnée d’un corps étranger dans le rectum, orienter le/la patient.e vers un hôpital de niveau supérieur</a:t>
            </a:r>
            <a:endParaRPr>
              <a:solidFill>
                <a:schemeClr val="dk2"/>
              </a:solidFill>
            </a:endParaRPr>
          </a:p>
          <a:p>
            <a:pPr indent="-50800" lvl="1" marL="685800" rtl="0" algn="l">
              <a:lnSpc>
                <a:spcPct val="90000"/>
              </a:lnSpc>
              <a:spcBef>
                <a:spcPts val="500"/>
              </a:spcBef>
              <a:spcAft>
                <a:spcPts val="0"/>
              </a:spcAft>
              <a:buClr>
                <a:schemeClr val="dk2"/>
              </a:buClr>
              <a:buSzPts val="2800"/>
              <a:buNone/>
            </a:pPr>
            <a:r>
              <a:t/>
            </a:r>
            <a:endParaRPr sz="2800"/>
          </a:p>
        </p:txBody>
      </p:sp>
      <p:sp>
        <p:nvSpPr>
          <p:cNvPr id="1049" name="Google Shape;1049;p1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056" name="Google Shape;1056;p138"/>
          <p:cNvSpPr txBox="1"/>
          <p:nvPr/>
        </p:nvSpPr>
        <p:spPr>
          <a:xfrm>
            <a:off x="415308" y="265563"/>
            <a:ext cx="8728692" cy="1231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200"/>
              <a:buFont typeface="Calibri"/>
              <a:buNone/>
            </a:pPr>
            <a:r>
              <a:rPr b="1" i="0" lang="fr" sz="3600" u="none" cap="none" strike="noStrike">
                <a:solidFill>
                  <a:srgbClr val="506687"/>
                </a:solidFill>
                <a:latin typeface="Calibri"/>
                <a:ea typeface="Calibri"/>
                <a:cs typeface="Calibri"/>
                <a:sym typeface="Calibri"/>
              </a:rPr>
              <a:t>4 - Examen physique  : Examen des organes génitaux </a:t>
            </a:r>
            <a:r>
              <a:rPr b="1" i="0" lang="fr" sz="3600" u="sng" cap="none" strike="noStrike">
                <a:solidFill>
                  <a:srgbClr val="506687"/>
                </a:solidFill>
                <a:latin typeface="Calibri"/>
                <a:ea typeface="Calibri"/>
                <a:cs typeface="Calibri"/>
                <a:sym typeface="Calibri"/>
              </a:rPr>
              <a:t>externes &amp; internes</a:t>
            </a:r>
            <a:r>
              <a:rPr b="1" i="0" lang="fr" sz="3600" u="none" cap="none" strike="noStrike">
                <a:solidFill>
                  <a:srgbClr val="506687"/>
                </a:solidFill>
                <a:latin typeface="Calibri"/>
                <a:ea typeface="Calibri"/>
                <a:cs typeface="Calibri"/>
                <a:sym typeface="Calibri"/>
              </a:rPr>
              <a:t> masculins</a:t>
            </a:r>
            <a:endParaRPr b="1" i="0" sz="3600" u="none" cap="none" strike="noStrike">
              <a:solidFill>
                <a:schemeClr val="dk2"/>
              </a:solidFill>
              <a:latin typeface="Calibri"/>
              <a:ea typeface="Calibri"/>
              <a:cs typeface="Calibri"/>
              <a:sym typeface="Calibri"/>
            </a:endParaRPr>
          </a:p>
        </p:txBody>
      </p:sp>
      <p:sp>
        <p:nvSpPr>
          <p:cNvPr id="1057" name="Google Shape;1057;p138"/>
          <p:cNvSpPr txBox="1"/>
          <p:nvPr/>
        </p:nvSpPr>
        <p:spPr>
          <a:xfrm>
            <a:off x="584010" y="1599063"/>
            <a:ext cx="8102790" cy="478227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1" i="0" lang="fr" sz="2400" u="none" cap="none" strike="noStrike">
                <a:solidFill>
                  <a:srgbClr val="B85231"/>
                </a:solidFill>
                <a:latin typeface="Calibri"/>
                <a:ea typeface="Calibri"/>
                <a:cs typeface="Calibri"/>
                <a:sym typeface="Calibri"/>
              </a:rPr>
              <a:t>Examen des organes génitaux internes &amp; externes et des régions anales chez les hommes</a:t>
            </a:r>
            <a:endParaRPr b="1" i="0" sz="3200" u="none" cap="none" strike="noStrike">
              <a:solidFill>
                <a:schemeClr val="accent1"/>
              </a:solidFill>
              <a:latin typeface="Calibri"/>
              <a:ea typeface="Calibri"/>
              <a:cs typeface="Calibri"/>
              <a:sym typeface="Calibri"/>
            </a:endParaRPr>
          </a:p>
          <a:p>
            <a:pPr indent="-228600" lvl="1" marL="685800" marR="0" rtl="0" algn="l">
              <a:lnSpc>
                <a:spcPct val="90000"/>
              </a:lnSpc>
              <a:spcBef>
                <a:spcPts val="600"/>
              </a:spcBef>
              <a:spcAft>
                <a:spcPts val="0"/>
              </a:spcAft>
              <a:buClr>
                <a:schemeClr val="dk2"/>
              </a:buClr>
              <a:buSzPts val="2400"/>
              <a:buFont typeface="Arial"/>
              <a:buChar char="•"/>
            </a:pPr>
            <a:r>
              <a:rPr b="0" i="0" lang="fr" sz="2400" u="none" cap="none" strike="noStrike">
                <a:solidFill>
                  <a:srgbClr val="506687"/>
                </a:solidFill>
                <a:latin typeface="Calibri"/>
                <a:ea typeface="Calibri"/>
                <a:cs typeface="Calibri"/>
                <a:sym typeface="Calibri"/>
              </a:rPr>
              <a:t>Examiner le scrotum, les testicules, le pénis, les tissus péri-urétraux, le méat urinaire et l’anus </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400"/>
              <a:buFont typeface="Arial"/>
              <a:buChar char="•"/>
            </a:pPr>
            <a:r>
              <a:rPr b="0" i="0" lang="fr" sz="2400" u="none" cap="none" strike="noStrike">
                <a:solidFill>
                  <a:srgbClr val="506687"/>
                </a:solidFill>
                <a:latin typeface="Calibri"/>
                <a:ea typeface="Calibri"/>
                <a:cs typeface="Calibri"/>
                <a:sym typeface="Calibri"/>
              </a:rPr>
              <a:t>Évaluer d’éventuels gonflements (faire la distinction entre l’hernie inguinale, hydrocèle et hématocèle), les contusions, les déchirures anales et la torsion testiculaire</a:t>
            </a:r>
            <a:endParaRPr b="0" i="0" sz="2800" u="none" cap="none" strike="noStrike">
              <a:solidFill>
                <a:schemeClr val="dk2"/>
              </a:solidFill>
              <a:latin typeface="Calibri"/>
              <a:ea typeface="Calibri"/>
              <a:cs typeface="Calibri"/>
              <a:sym typeface="Calibri"/>
            </a:endParaRPr>
          </a:p>
          <a:p>
            <a:pPr indent="-228600" lvl="2" marL="1143000" marR="0" rtl="0" algn="l">
              <a:lnSpc>
                <a:spcPct val="90000"/>
              </a:lnSpc>
              <a:spcBef>
                <a:spcPts val="1200"/>
              </a:spcBef>
              <a:spcAft>
                <a:spcPts val="0"/>
              </a:spcAft>
              <a:buClr>
                <a:schemeClr val="dk2"/>
              </a:buClr>
              <a:buSzPts val="2400"/>
              <a:buFont typeface="Arial"/>
              <a:buChar char="•"/>
            </a:pPr>
            <a:r>
              <a:rPr b="0" i="0" lang="fr" sz="2400" u="none" cap="none" strike="noStrike">
                <a:solidFill>
                  <a:srgbClr val="506687"/>
                </a:solidFill>
                <a:latin typeface="Calibri"/>
                <a:ea typeface="Calibri"/>
                <a:cs typeface="Calibri"/>
                <a:sym typeface="Calibri"/>
              </a:rPr>
              <a:t>La torsion constitue une urgence médicale</a:t>
            </a:r>
            <a:endParaRPr b="0" i="0" sz="2400" u="none" cap="none" strike="noStrike">
              <a:solidFill>
                <a:schemeClr val="dk2"/>
              </a:solidFill>
              <a:latin typeface="Calibri"/>
              <a:ea typeface="Calibri"/>
              <a:cs typeface="Calibri"/>
              <a:sym typeface="Calibri"/>
            </a:endParaRPr>
          </a:p>
          <a:p>
            <a:pPr indent="-228600" lvl="1" marL="685800" marR="0" rtl="0" algn="l">
              <a:lnSpc>
                <a:spcPct val="90000"/>
              </a:lnSpc>
              <a:spcBef>
                <a:spcPts val="1200"/>
              </a:spcBef>
              <a:spcAft>
                <a:spcPts val="0"/>
              </a:spcAft>
              <a:buClr>
                <a:schemeClr val="dk2"/>
              </a:buClr>
              <a:buSzPts val="2400"/>
              <a:buFont typeface="Arial"/>
              <a:buChar char="•"/>
            </a:pPr>
            <a:r>
              <a:rPr b="0" i="0" lang="fr" sz="2400" u="none" cap="none" strike="noStrike">
                <a:solidFill>
                  <a:srgbClr val="506687"/>
                </a:solidFill>
                <a:latin typeface="Calibri"/>
                <a:ea typeface="Calibri"/>
                <a:cs typeface="Calibri"/>
                <a:sym typeface="Calibri"/>
              </a:rPr>
              <a:t>Si indiqué, procéder à un examen rectal et évaluer les signes de traumatisme ou d’infection</a:t>
            </a:r>
            <a:endParaRPr b="0" i="0" sz="2800" u="none" cap="none" strike="noStrike">
              <a:solidFill>
                <a:schemeClr val="dk2"/>
              </a:solidFill>
              <a:latin typeface="Calibri"/>
              <a:ea typeface="Calibri"/>
              <a:cs typeface="Calibri"/>
              <a:sym typeface="Calibri"/>
            </a:endParaRPr>
          </a:p>
          <a:p>
            <a:pPr indent="-76200" lvl="2" marL="1143000" marR="0" rtl="0" algn="l">
              <a:lnSpc>
                <a:spcPct val="90000"/>
              </a:lnSpc>
              <a:spcBef>
                <a:spcPts val="1100"/>
              </a:spcBef>
              <a:spcAft>
                <a:spcPts val="0"/>
              </a:spcAft>
              <a:buClr>
                <a:schemeClr val="dk2"/>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2" marL="914400" marR="0" rtl="0" algn="l">
              <a:lnSpc>
                <a:spcPct val="90000"/>
              </a:lnSpc>
              <a:spcBef>
                <a:spcPts val="500"/>
              </a:spcBef>
              <a:spcAft>
                <a:spcPts val="0"/>
              </a:spcAft>
              <a:buClr>
                <a:schemeClr val="dk2"/>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1" marL="685800" marR="0" rtl="0" algn="l">
              <a:lnSpc>
                <a:spcPct val="90000"/>
              </a:lnSpc>
              <a:spcBef>
                <a:spcPts val="500"/>
              </a:spcBef>
              <a:spcAft>
                <a:spcPts val="0"/>
              </a:spcAft>
              <a:buClr>
                <a:schemeClr val="dk2"/>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064" name="Google Shape;1064;p139"/>
          <p:cNvSpPr txBox="1"/>
          <p:nvPr/>
        </p:nvSpPr>
        <p:spPr>
          <a:xfrm>
            <a:off x="762000" y="685800"/>
            <a:ext cx="7772400" cy="838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4 - Examen physique : Enfants </a:t>
            </a:r>
            <a:endParaRPr b="1" i="0" sz="4400" u="none" cap="none" strike="noStrike">
              <a:solidFill>
                <a:schemeClr val="dk2"/>
              </a:solidFill>
              <a:latin typeface="Calibri"/>
              <a:ea typeface="Calibri"/>
              <a:cs typeface="Calibri"/>
              <a:sym typeface="Calibri"/>
            </a:endParaRPr>
          </a:p>
        </p:txBody>
      </p:sp>
      <p:sp>
        <p:nvSpPr>
          <p:cNvPr id="1065" name="Google Shape;1065;p139"/>
          <p:cNvSpPr txBox="1"/>
          <p:nvPr/>
        </p:nvSpPr>
        <p:spPr>
          <a:xfrm>
            <a:off x="355600" y="1752600"/>
            <a:ext cx="8077200" cy="4419600"/>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0"/>
              </a:spcBef>
              <a:spcAft>
                <a:spcPts val="0"/>
              </a:spcAft>
              <a:buClr>
                <a:schemeClr val="dk2"/>
              </a:buClr>
              <a:buSzPts val="3200"/>
              <a:buFont typeface="Arial"/>
              <a:buChar char="•"/>
            </a:pPr>
            <a:r>
              <a:rPr b="1" i="0" lang="fr" sz="2800" u="none" cap="none" strike="noStrike">
                <a:solidFill>
                  <a:srgbClr val="B85231"/>
                </a:solidFill>
                <a:latin typeface="Calibri"/>
                <a:ea typeface="Calibri"/>
                <a:cs typeface="Calibri"/>
                <a:sym typeface="Calibri"/>
              </a:rPr>
              <a:t>Ne jamais</a:t>
            </a:r>
            <a:r>
              <a:rPr b="0" i="0" lang="fr" sz="2800" u="none" cap="none" strike="noStrike">
                <a:solidFill>
                  <a:srgbClr val="506687"/>
                </a:solidFill>
                <a:latin typeface="Calibri"/>
                <a:ea typeface="Calibri"/>
                <a:cs typeface="Calibri"/>
                <a:sym typeface="Calibri"/>
              </a:rPr>
              <a:t> restreindre et </a:t>
            </a:r>
            <a:r>
              <a:rPr b="1" i="0" lang="fr" sz="2800" u="none" cap="none" strike="noStrike">
                <a:solidFill>
                  <a:srgbClr val="B85231"/>
                </a:solidFill>
                <a:latin typeface="Calibri"/>
                <a:ea typeface="Calibri"/>
                <a:cs typeface="Calibri"/>
                <a:sym typeface="Calibri"/>
              </a:rPr>
              <a:t>forcer</a:t>
            </a:r>
            <a:r>
              <a:rPr b="0" i="0" lang="fr" sz="2800" u="none" cap="none" strike="noStrike">
                <a:solidFill>
                  <a:srgbClr val="506687"/>
                </a:solidFill>
                <a:latin typeface="Calibri"/>
                <a:ea typeface="Calibri"/>
                <a:cs typeface="Calibri"/>
                <a:sym typeface="Calibri"/>
              </a:rPr>
              <a:t> un enfant !</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Tenir compte de la douleur</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Poids, taille, stade pubertaire</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Le laisser s’asseoir sur les jambes de la mère/de l’aidant ou là où il est le plus à l’aise</a:t>
            </a:r>
            <a:endParaRPr b="0" i="0" sz="2800" u="none" cap="none" strike="noStrike">
              <a:solidFill>
                <a:schemeClr val="dk2"/>
              </a:solidFill>
              <a:latin typeface="Calibri"/>
              <a:ea typeface="Calibri"/>
              <a:cs typeface="Calibri"/>
              <a:sym typeface="Calibri"/>
            </a:endParaRPr>
          </a:p>
          <a:p>
            <a:pPr indent="-228600" lvl="1" marL="6858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Examen anal et des organes génitaux visuel uniquement</a:t>
            </a:r>
            <a:endParaRPr b="0" i="0" sz="2800" u="none" cap="none" strike="noStrike">
              <a:solidFill>
                <a:schemeClr val="dk2"/>
              </a:solidFill>
              <a:latin typeface="Calibri"/>
              <a:ea typeface="Calibri"/>
              <a:cs typeface="Calibri"/>
              <a:sym typeface="Calibri"/>
            </a:endParaRPr>
          </a:p>
          <a:p>
            <a:pPr indent="-228600" lvl="2" marL="1143000" marR="0" rtl="0" algn="l">
              <a:lnSpc>
                <a:spcPct val="90000"/>
              </a:lnSpc>
              <a:spcBef>
                <a:spcPts val="500"/>
              </a:spcBef>
              <a:spcAft>
                <a:spcPts val="0"/>
              </a:spcAft>
              <a:buClr>
                <a:schemeClr val="dk2"/>
              </a:buClr>
              <a:buSzPts val="3200"/>
              <a:buFont typeface="Arial"/>
              <a:buChar char="•"/>
            </a:pPr>
            <a:r>
              <a:rPr b="0" i="0" lang="fr" sz="2800" u="none" cap="none" strike="noStrike">
                <a:solidFill>
                  <a:srgbClr val="506687"/>
                </a:solidFill>
                <a:latin typeface="Calibri"/>
                <a:ea typeface="Calibri"/>
                <a:cs typeface="Calibri"/>
                <a:sym typeface="Calibri"/>
              </a:rPr>
              <a:t>Vérifier s'il y a des lacérations</a:t>
            </a:r>
            <a:endParaRPr b="0" i="0" sz="2800" u="none" cap="none" strike="noStrike">
              <a:solidFill>
                <a:schemeClr val="dk2"/>
              </a:solidFill>
              <a:latin typeface="Calibri"/>
              <a:ea typeface="Calibri"/>
              <a:cs typeface="Calibri"/>
              <a:sym typeface="Calibri"/>
            </a:endParaRPr>
          </a:p>
          <a:p>
            <a:pPr indent="-25400" lvl="1" marL="685800" marR="0" rtl="0" algn="l">
              <a:lnSpc>
                <a:spcPct val="90000"/>
              </a:lnSpc>
              <a:spcBef>
                <a:spcPts val="500"/>
              </a:spcBef>
              <a:spcAft>
                <a:spcPts val="0"/>
              </a:spcAft>
              <a:buClr>
                <a:schemeClr val="dk2"/>
              </a:buClr>
              <a:buSzPts val="32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072" name="Google Shape;1072;p140"/>
          <p:cNvSpPr txBox="1"/>
          <p:nvPr/>
        </p:nvSpPr>
        <p:spPr>
          <a:xfrm>
            <a:off x="762000" y="685800"/>
            <a:ext cx="7772400" cy="838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fr" sz="4400" u="none" cap="none" strike="noStrike">
                <a:solidFill>
                  <a:srgbClr val="506687"/>
                </a:solidFill>
                <a:latin typeface="Calibri"/>
                <a:ea typeface="Calibri"/>
                <a:cs typeface="Calibri"/>
                <a:sym typeface="Calibri"/>
              </a:rPr>
              <a:t>4 - Examen physique </a:t>
            </a:r>
            <a:endParaRPr b="1" i="0" sz="4400" u="none" cap="none" strike="noStrike">
              <a:solidFill>
                <a:schemeClr val="dk2"/>
              </a:solidFill>
              <a:latin typeface="Calibri"/>
              <a:ea typeface="Calibri"/>
              <a:cs typeface="Calibri"/>
              <a:sym typeface="Calibri"/>
            </a:endParaRPr>
          </a:p>
        </p:txBody>
      </p:sp>
      <p:sp>
        <p:nvSpPr>
          <p:cNvPr id="1073" name="Google Shape;1073;p140"/>
          <p:cNvSpPr txBox="1"/>
          <p:nvPr/>
        </p:nvSpPr>
        <p:spPr>
          <a:xfrm>
            <a:off x="929640" y="1691640"/>
            <a:ext cx="7909560" cy="44805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2"/>
              </a:buClr>
              <a:buSzPts val="3200"/>
              <a:buFont typeface="Arial"/>
              <a:buChar char="•"/>
            </a:pPr>
            <a:r>
              <a:rPr b="1" i="0" lang="fr" sz="2800" u="none" cap="none" strike="noStrike">
                <a:solidFill>
                  <a:schemeClr val="accent1"/>
                </a:solidFill>
                <a:latin typeface="Calibri"/>
                <a:ea typeface="Calibri"/>
                <a:cs typeface="Calibri"/>
                <a:sym typeface="Calibri"/>
              </a:rPr>
              <a:t>Garçons</a:t>
            </a:r>
            <a:endParaRPr/>
          </a:p>
          <a:p>
            <a:pPr indent="-228600" lvl="1" marL="68580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Lacérations : frenulum, prépuce et anus</a:t>
            </a:r>
            <a:endParaRPr/>
          </a:p>
          <a:p>
            <a:pPr indent="-228600" lvl="1" marL="68580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Écoulement urétral</a:t>
            </a:r>
            <a:endParaRPr/>
          </a:p>
          <a:p>
            <a:pPr indent="-228600" lvl="0" marL="228600" marR="0" rtl="0" algn="l">
              <a:lnSpc>
                <a:spcPct val="80000"/>
              </a:lnSpc>
              <a:spcBef>
                <a:spcPts val="1000"/>
              </a:spcBef>
              <a:spcAft>
                <a:spcPts val="0"/>
              </a:spcAft>
              <a:buClr>
                <a:schemeClr val="dk2"/>
              </a:buClr>
              <a:buSzPts val="3200"/>
              <a:buFont typeface="Arial"/>
              <a:buChar char="•"/>
            </a:pPr>
            <a:r>
              <a:rPr b="1" i="0" lang="fr" sz="2800" u="none" cap="none" strike="noStrike">
                <a:solidFill>
                  <a:schemeClr val="accent1"/>
                </a:solidFill>
                <a:latin typeface="Calibri"/>
                <a:ea typeface="Calibri"/>
                <a:cs typeface="Calibri"/>
                <a:sym typeface="Calibri"/>
              </a:rPr>
              <a:t>Filles</a:t>
            </a:r>
            <a:endParaRPr/>
          </a:p>
          <a:p>
            <a:pPr indent="-228600" lvl="1" marL="68580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dk2"/>
                </a:solidFill>
                <a:latin typeface="Calibri"/>
                <a:ea typeface="Calibri"/>
                <a:cs typeface="Calibri"/>
                <a:sym typeface="Calibri"/>
              </a:rPr>
              <a:t>Hymen : noter les lacérations ou cicatrices guéries</a:t>
            </a:r>
            <a:endParaRPr/>
          </a:p>
          <a:p>
            <a:pPr indent="-228600" lvl="1" marL="68580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accent1"/>
                </a:solidFill>
                <a:latin typeface="Calibri"/>
                <a:ea typeface="Calibri"/>
                <a:cs typeface="Calibri"/>
                <a:sym typeface="Calibri"/>
              </a:rPr>
              <a:t>PAS </a:t>
            </a:r>
            <a:r>
              <a:rPr b="0" i="0" lang="fr" sz="2800" u="none" cap="none" strike="noStrike">
                <a:solidFill>
                  <a:schemeClr val="dk2"/>
                </a:solidFill>
                <a:latin typeface="Calibri"/>
                <a:ea typeface="Calibri"/>
                <a:cs typeface="Calibri"/>
                <a:sym typeface="Calibri"/>
              </a:rPr>
              <a:t>d’examen vaginal digital</a:t>
            </a:r>
            <a:endParaRPr/>
          </a:p>
          <a:p>
            <a:pPr indent="-228600" lvl="1" marL="68580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accent1"/>
                </a:solidFill>
                <a:latin typeface="Calibri"/>
                <a:ea typeface="Calibri"/>
                <a:cs typeface="Calibri"/>
                <a:sym typeface="Calibri"/>
              </a:rPr>
              <a:t>PAS</a:t>
            </a:r>
            <a:r>
              <a:rPr b="0" i="0" lang="fr" sz="2800" u="none" cap="none" strike="noStrike">
                <a:solidFill>
                  <a:schemeClr val="dk2"/>
                </a:solidFill>
                <a:latin typeface="Calibri"/>
                <a:ea typeface="Calibri"/>
                <a:cs typeface="Calibri"/>
                <a:sym typeface="Calibri"/>
              </a:rPr>
              <a:t> de spéculum chez les filles prépubères</a:t>
            </a:r>
            <a:endParaRPr/>
          </a:p>
          <a:p>
            <a:pPr indent="-228600" lvl="0" marL="285750" marR="0" rtl="0" algn="l">
              <a:lnSpc>
                <a:spcPct val="80000"/>
              </a:lnSpc>
              <a:spcBef>
                <a:spcPts val="500"/>
              </a:spcBef>
              <a:spcAft>
                <a:spcPts val="0"/>
              </a:spcAft>
              <a:buClr>
                <a:schemeClr val="dk2"/>
              </a:buClr>
              <a:buSzPts val="3200"/>
              <a:buFont typeface="Arial"/>
              <a:buChar char="•"/>
            </a:pPr>
            <a:r>
              <a:rPr b="0" i="0" lang="fr" sz="2800" u="none" cap="none" strike="noStrike">
                <a:solidFill>
                  <a:schemeClr val="accent1"/>
                </a:solidFill>
                <a:latin typeface="Calibri"/>
                <a:ea typeface="Calibri"/>
                <a:cs typeface="Calibri"/>
                <a:sym typeface="Calibri"/>
              </a:rPr>
              <a:t>Pas </a:t>
            </a:r>
            <a:r>
              <a:rPr b="0" i="0" lang="fr" sz="2800" u="none" cap="none" strike="noStrike">
                <a:solidFill>
                  <a:schemeClr val="dk2"/>
                </a:solidFill>
                <a:latin typeface="Calibri"/>
                <a:ea typeface="Calibri"/>
                <a:cs typeface="Calibri"/>
                <a:sym typeface="Calibri"/>
              </a:rPr>
              <a:t>d’examen digital anal chez les garçons ou les filles (orienter vers une structure de niveau supérieur si nécessaire)</a:t>
            </a:r>
            <a:endParaRPr/>
          </a:p>
          <a:p>
            <a:pPr indent="-25400" lvl="1" marL="685800" marR="0" rtl="0" algn="l">
              <a:lnSpc>
                <a:spcPct val="80000"/>
              </a:lnSpc>
              <a:spcBef>
                <a:spcPts val="500"/>
              </a:spcBef>
              <a:spcAft>
                <a:spcPts val="0"/>
              </a:spcAft>
              <a:buClr>
                <a:schemeClr val="dk2"/>
              </a:buClr>
              <a:buSzPts val="3200"/>
              <a:buFont typeface="Arial"/>
              <a:buNone/>
            </a:pPr>
            <a:r>
              <a:t/>
            </a:r>
            <a:endParaRPr b="0" i="0" sz="2800" u="none" cap="none" strike="noStrike">
              <a:solidFill>
                <a:schemeClr val="dk1"/>
              </a:solidFill>
              <a:latin typeface="Calibri"/>
              <a:ea typeface="Calibri"/>
              <a:cs typeface="Calibri"/>
              <a:sym typeface="Calibri"/>
            </a:endParaRPr>
          </a:p>
          <a:p>
            <a:pPr indent="-25400" lvl="2" marL="1143000" marR="0" rtl="0" algn="l">
              <a:lnSpc>
                <a:spcPct val="80000"/>
              </a:lnSpc>
              <a:spcBef>
                <a:spcPts val="500"/>
              </a:spcBef>
              <a:spcAft>
                <a:spcPts val="0"/>
              </a:spcAft>
              <a:buClr>
                <a:schemeClr val="dk2"/>
              </a:buClr>
              <a:buSzPts val="32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0"/>
          <p:cNvSpPr txBox="1"/>
          <p:nvPr>
            <p:ph type="title"/>
          </p:nvPr>
        </p:nvSpPr>
        <p:spPr>
          <a:xfrm>
            <a:off x="452757" y="458764"/>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libri"/>
              <a:buNone/>
            </a:pPr>
            <a:r>
              <a:rPr b="1" i="0" lang="fr" sz="3800" cap="none" strike="noStrike">
                <a:solidFill>
                  <a:srgbClr val="506687"/>
                </a:solidFill>
                <a:latin typeface="Calibri"/>
                <a:ea typeface="Calibri"/>
                <a:cs typeface="Calibri"/>
                <a:sym typeface="Calibri"/>
              </a:rPr>
              <a:t>Attitudes qui contribuent au problème</a:t>
            </a:r>
            <a:endParaRPr sz="3800"/>
          </a:p>
        </p:txBody>
      </p:sp>
      <p:sp>
        <p:nvSpPr>
          <p:cNvPr id="326" name="Google Shape;326;p60"/>
          <p:cNvSpPr txBox="1"/>
          <p:nvPr>
            <p:ph idx="1" type="body"/>
          </p:nvPr>
        </p:nvSpPr>
        <p:spPr>
          <a:xfrm>
            <a:off x="490857" y="1030264"/>
            <a:ext cx="8523818" cy="551327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 Le fait de battre sa femme est une coutume acceptée… nous perdons notre temps. » </a:t>
            </a:r>
            <a:r>
              <a:rPr lang="fr" sz="2200">
                <a:solidFill>
                  <a:schemeClr val="dk2"/>
                </a:solidFill>
              </a:rPr>
              <a:t>– </a:t>
            </a:r>
            <a:r>
              <a:rPr b="0" i="0" lang="fr" sz="2200" cap="none" strike="noStrike">
                <a:solidFill>
                  <a:srgbClr val="506687"/>
                </a:solidFill>
                <a:latin typeface="Calibri"/>
                <a:ea typeface="Calibri"/>
                <a:cs typeface="Calibri"/>
                <a:sym typeface="Calibri"/>
              </a:rPr>
              <a:t>Membre du Parlement de Papouasie Nouvelle Guinée, durant un débat sur la violence à propos des femmes battues</a:t>
            </a:r>
            <a:endParaRPr>
              <a:solidFill>
                <a:schemeClr val="dk2"/>
              </a:solidFill>
            </a:endParaRPr>
          </a:p>
          <a:p>
            <a:pPr indent="-228600" lvl="0" marL="685800" rtl="0" algn="l">
              <a:lnSpc>
                <a:spcPct val="90000"/>
              </a:lnSpc>
              <a:spcBef>
                <a:spcPts val="12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 </a:t>
            </a:r>
            <a:r>
              <a:rPr lang="fr" sz="2200">
                <a:solidFill>
                  <a:srgbClr val="506687"/>
                </a:solidFill>
              </a:rPr>
              <a:t>…</a:t>
            </a:r>
            <a:r>
              <a:rPr b="0" i="0" lang="fr" sz="2200" cap="none" strike="noStrike">
                <a:solidFill>
                  <a:srgbClr val="506687"/>
                </a:solidFill>
                <a:latin typeface="Calibri"/>
                <a:ea typeface="Calibri"/>
                <a:cs typeface="Calibri"/>
                <a:sym typeface="Calibri"/>
              </a:rPr>
              <a:t>S’il s’agit d’un viol légitime, le corps d’une femme peut interrompre tout ce processus (</a:t>
            </a:r>
            <a:r>
              <a:rPr b="0" i="1" lang="fr" sz="2200" cap="none" strike="noStrike">
                <a:solidFill>
                  <a:srgbClr val="506687"/>
                </a:solidFill>
                <a:latin typeface="Calibri"/>
                <a:ea typeface="Calibri"/>
                <a:cs typeface="Calibri"/>
                <a:sym typeface="Calibri"/>
              </a:rPr>
              <a:t>tomber enceinte</a:t>
            </a:r>
            <a:r>
              <a:rPr b="0" i="0" lang="fr" sz="2200" cap="none" strike="noStrike">
                <a:solidFill>
                  <a:srgbClr val="506687"/>
                </a:solidFill>
                <a:latin typeface="Calibri"/>
                <a:ea typeface="Calibri"/>
                <a:cs typeface="Calibri"/>
                <a:sym typeface="Calibri"/>
              </a:rPr>
              <a:t> » </a:t>
            </a:r>
            <a:r>
              <a:rPr lang="fr" sz="2200">
                <a:solidFill>
                  <a:schemeClr val="dk2"/>
                </a:solidFill>
              </a:rPr>
              <a:t>–</a:t>
            </a:r>
            <a:r>
              <a:rPr b="0" i="0" lang="fr" sz="2200" cap="none" strike="noStrike">
                <a:solidFill>
                  <a:srgbClr val="506687"/>
                </a:solidFill>
                <a:latin typeface="Calibri"/>
                <a:ea typeface="Calibri"/>
                <a:cs typeface="Calibri"/>
                <a:sym typeface="Calibri"/>
              </a:rPr>
              <a:t> Membre du Congrès des États-Unis</a:t>
            </a:r>
            <a:endParaRPr b="0" sz="2200">
              <a:solidFill>
                <a:schemeClr val="dk2"/>
              </a:solidFill>
            </a:endParaRPr>
          </a:p>
          <a:p>
            <a:pPr indent="-228600" lvl="0" marL="685800" rtl="0" algn="l">
              <a:lnSpc>
                <a:spcPct val="90000"/>
              </a:lnSpc>
              <a:spcBef>
                <a:spcPts val="1200"/>
              </a:spcBef>
              <a:spcAft>
                <a:spcPts val="0"/>
              </a:spcAft>
              <a:buClr>
                <a:schemeClr val="dk2"/>
              </a:buClr>
              <a:buSzPts val="2200"/>
              <a:buChar char="•"/>
            </a:pPr>
            <a:r>
              <a:rPr b="0" i="0" lang="fr" sz="2200" cap="none" strike="noStrike">
                <a:solidFill>
                  <a:srgbClr val="506687"/>
                </a:solidFill>
                <a:latin typeface="Calibri"/>
                <a:ea typeface="Calibri"/>
                <a:cs typeface="Calibri"/>
                <a:sym typeface="Calibri"/>
              </a:rPr>
              <a:t>« …à l’aide de questions liées à la vie sexuelle, il est possible de dire si la femme est responsable de l’attaque, car dans la plupart des cas, c’est la femme qui provoque l’agression » </a:t>
            </a:r>
            <a:r>
              <a:rPr lang="fr" sz="2200">
                <a:solidFill>
                  <a:schemeClr val="dk2"/>
                </a:solidFill>
              </a:rPr>
              <a:t>–</a:t>
            </a:r>
            <a:r>
              <a:rPr b="0" i="0" lang="fr" sz="2200" cap="none" strike="noStrike">
                <a:solidFill>
                  <a:srgbClr val="506687"/>
                </a:solidFill>
                <a:latin typeface="Calibri"/>
                <a:ea typeface="Calibri"/>
                <a:cs typeface="Calibri"/>
                <a:sym typeface="Calibri"/>
              </a:rPr>
              <a:t> Agent du bureau du Procureur général de la ville de Mexico</a:t>
            </a:r>
            <a:endParaRPr>
              <a:solidFill>
                <a:schemeClr val="dk2"/>
              </a:solidFill>
            </a:endParaRPr>
          </a:p>
          <a:p>
            <a:pPr indent="-228600" lvl="0" marL="685800" rtl="0" algn="l">
              <a:lnSpc>
                <a:spcPct val="90000"/>
              </a:lnSpc>
              <a:spcBef>
                <a:spcPts val="1200"/>
              </a:spcBef>
              <a:spcAft>
                <a:spcPts val="600"/>
              </a:spcAft>
              <a:buClr>
                <a:schemeClr val="dk2"/>
              </a:buClr>
              <a:buSzPts val="2200"/>
              <a:buChar char="•"/>
            </a:pPr>
            <a:r>
              <a:rPr b="0" i="0" lang="fr" sz="2200" cap="none" strike="noStrike">
                <a:solidFill>
                  <a:srgbClr val="506687"/>
                </a:solidFill>
                <a:latin typeface="Calibri"/>
                <a:ea typeface="Calibri"/>
                <a:cs typeface="Calibri"/>
                <a:sym typeface="Calibri"/>
              </a:rPr>
              <a:t>« Si ma fille ou ma soeur… s’était autorisée à perdre la face en faisant de telles choses, je l’emmènerais très probablement dans ma ferme et devant ma famille entière, je l’aspergerais d’essence et je lui mettrais le feu » </a:t>
            </a:r>
            <a:r>
              <a:rPr lang="fr" sz="2200">
                <a:solidFill>
                  <a:schemeClr val="dk2"/>
                </a:solidFill>
              </a:rPr>
              <a:t>–</a:t>
            </a:r>
            <a:r>
              <a:rPr b="0" i="0" lang="fr" sz="2200" cap="none" strike="noStrike">
                <a:solidFill>
                  <a:srgbClr val="506687"/>
                </a:solidFill>
                <a:latin typeface="Calibri"/>
                <a:ea typeface="Calibri"/>
                <a:cs typeface="Calibri"/>
                <a:sym typeface="Calibri"/>
              </a:rPr>
              <a:t> Avocat de l’agresseur en Inde</a:t>
            </a:r>
            <a:endParaRPr>
              <a:solidFill>
                <a:schemeClr val="dk2"/>
              </a:solidFill>
            </a:endParaRPr>
          </a:p>
        </p:txBody>
      </p:sp>
      <p:sp>
        <p:nvSpPr>
          <p:cNvPr id="327" name="Google Shape;32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41"/>
          <p:cNvSpPr txBox="1"/>
          <p:nvPr>
            <p:ph type="title"/>
          </p:nvPr>
        </p:nvSpPr>
        <p:spPr>
          <a:xfrm>
            <a:off x="482033" y="131360"/>
            <a:ext cx="888469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000" cap="none" strike="noStrike">
                <a:solidFill>
                  <a:srgbClr val="506687"/>
                </a:solidFill>
                <a:latin typeface="Calibri"/>
                <a:ea typeface="Calibri"/>
                <a:cs typeface="Calibri"/>
                <a:sym typeface="Calibri"/>
              </a:rPr>
              <a:t>4 - Examen physique : Documentation</a:t>
            </a:r>
            <a:endParaRPr sz="4000"/>
          </a:p>
        </p:txBody>
      </p:sp>
      <p:sp>
        <p:nvSpPr>
          <p:cNvPr id="1080" name="Google Shape;1080;p141"/>
          <p:cNvSpPr txBox="1"/>
          <p:nvPr>
            <p:ph idx="1" type="body"/>
          </p:nvPr>
        </p:nvSpPr>
        <p:spPr>
          <a:xfrm>
            <a:off x="860188" y="1023582"/>
            <a:ext cx="8128384" cy="51315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Noter l’entretien et les résultats de manière claire, exhaustive, objective et neutre</a:t>
            </a:r>
            <a:endParaRPr sz="26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Il </a:t>
            </a:r>
            <a:r>
              <a:rPr b="0" i="0" lang="fr" sz="2600" u="sng" cap="none" strike="noStrike">
                <a:solidFill>
                  <a:srgbClr val="506687"/>
                </a:solidFill>
                <a:latin typeface="Calibri"/>
                <a:ea typeface="Calibri"/>
                <a:cs typeface="Calibri"/>
                <a:sym typeface="Calibri"/>
              </a:rPr>
              <a:t>n’</a:t>
            </a:r>
            <a:r>
              <a:rPr b="0" i="0" lang="fr" sz="2600" cap="none" strike="noStrike">
                <a:solidFill>
                  <a:srgbClr val="506687"/>
                </a:solidFill>
                <a:latin typeface="Calibri"/>
                <a:ea typeface="Calibri"/>
                <a:cs typeface="Calibri"/>
                <a:sym typeface="Calibri"/>
              </a:rPr>
              <a:t>incombe </a:t>
            </a:r>
            <a:r>
              <a:rPr b="0" i="0" lang="fr" sz="2600" u="sng" cap="none" strike="noStrike">
                <a:solidFill>
                  <a:srgbClr val="506687"/>
                </a:solidFill>
                <a:latin typeface="Calibri"/>
                <a:ea typeface="Calibri"/>
                <a:cs typeface="Calibri"/>
                <a:sym typeface="Calibri"/>
              </a:rPr>
              <a:t>PAS</a:t>
            </a:r>
            <a:r>
              <a:rPr b="0" i="0" lang="fr" sz="2600" cap="none" strike="noStrike">
                <a:solidFill>
                  <a:srgbClr val="506687"/>
                </a:solidFill>
                <a:latin typeface="Calibri"/>
                <a:ea typeface="Calibri"/>
                <a:cs typeface="Calibri"/>
                <a:sym typeface="Calibri"/>
              </a:rPr>
              <a:t> à l’agent de santé de déterminer si le viol a eu lieu (le viol est une définition légale et il n’est pas nécessaire de le confirmer afin de dispenser des soins adaptés)</a:t>
            </a:r>
            <a:endParaRPr sz="26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Noter les résultats de manière systématique, à l’aide de pictogrammes</a:t>
            </a:r>
            <a:endParaRPr sz="26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Éviter d’utiliser le terme « présumé » car il peut être interprété comme signifiant que la personne survivante a exagéré ou menti</a:t>
            </a:r>
            <a:endParaRPr sz="2600">
              <a:solidFill>
                <a:schemeClr val="dk2"/>
              </a:solidFill>
            </a:endParaRPr>
          </a:p>
          <a:p>
            <a:pPr indent="-228600" lvl="0" marL="228600" rtl="0" algn="l">
              <a:lnSpc>
                <a:spcPct val="90000"/>
              </a:lnSpc>
              <a:spcBef>
                <a:spcPts val="1000"/>
              </a:spcBef>
              <a:spcAft>
                <a:spcPts val="0"/>
              </a:spcAft>
              <a:buClr>
                <a:schemeClr val="dk2"/>
              </a:buClr>
              <a:buSzPts val="2400"/>
              <a:buChar char="•"/>
            </a:pPr>
            <a:r>
              <a:rPr b="0" i="0" lang="fr" sz="2600" cap="none" strike="noStrike">
                <a:solidFill>
                  <a:srgbClr val="506687"/>
                </a:solidFill>
                <a:latin typeface="Calibri"/>
                <a:ea typeface="Calibri"/>
                <a:cs typeface="Calibri"/>
                <a:sym typeface="Calibri"/>
              </a:rPr>
              <a:t>Noter tous les échantillons collectés comme preuves</a:t>
            </a:r>
            <a:endParaRPr sz="2600">
              <a:solidFill>
                <a:schemeClr val="dk2"/>
              </a:solidFill>
            </a:endParaRPr>
          </a:p>
        </p:txBody>
      </p:sp>
      <p:sp>
        <p:nvSpPr>
          <p:cNvPr id="1081" name="Google Shape;1081;p1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sp>
        <p:nvSpPr>
          <p:cNvPr id="1087" name="Google Shape;1087;p142"/>
          <p:cNvSpPr txBox="1"/>
          <p:nvPr>
            <p:ph type="title"/>
          </p:nvPr>
        </p:nvSpPr>
        <p:spPr>
          <a:xfrm>
            <a:off x="381000" y="187324"/>
            <a:ext cx="8412800" cy="892373"/>
          </a:xfrm>
          <a:prstGeom prst="rect">
            <a:avLst/>
          </a:prstGeom>
          <a:noFill/>
          <a:ln>
            <a:noFill/>
          </a:ln>
        </p:spPr>
        <p:txBody>
          <a:bodyPr anchorCtr="0" anchor="ctr" bIns="45700" lIns="91425" spcFirstLastPara="1" rIns="91425" wrap="square" tIns="45700">
            <a:noAutofit/>
          </a:bodyPr>
          <a:lstStyle/>
          <a:p>
            <a:pPr indent="0" lvl="0" marL="0" rtl="0" algn="l">
              <a:lnSpc>
                <a:spcPct val="97777"/>
              </a:lnSpc>
              <a:spcBef>
                <a:spcPts val="0"/>
              </a:spcBef>
              <a:spcAft>
                <a:spcPts val="0"/>
              </a:spcAft>
              <a:buClr>
                <a:schemeClr val="accent2"/>
              </a:buClr>
              <a:buSzPts val="4400"/>
              <a:buFont typeface="Calibri"/>
              <a:buNone/>
            </a:pPr>
            <a:r>
              <a:rPr b="1" i="0" lang="fr" sz="3600" cap="none" strike="noStrike">
                <a:solidFill>
                  <a:srgbClr val="506687"/>
                </a:solidFill>
                <a:latin typeface="Calibri"/>
                <a:ea typeface="Calibri"/>
                <a:cs typeface="Calibri"/>
                <a:sym typeface="Calibri"/>
              </a:rPr>
              <a:t>4 - Examen physique : Description des blessures physiques</a:t>
            </a:r>
            <a:endParaRPr sz="3600"/>
          </a:p>
        </p:txBody>
      </p:sp>
      <p:sp>
        <p:nvSpPr>
          <p:cNvPr id="1088" name="Google Shape;1088;p142"/>
          <p:cNvSpPr/>
          <p:nvPr/>
        </p:nvSpPr>
        <p:spPr>
          <a:xfrm>
            <a:off x="381000" y="6275387"/>
            <a:ext cx="8412801" cy="5826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4546A"/>
              </a:buClr>
              <a:buSzPts val="800"/>
              <a:buFont typeface="Arial"/>
              <a:buNone/>
            </a:pPr>
            <a:r>
              <a:rPr b="0" i="0" lang="fr" sz="1000" u="none" cap="none" strike="noStrike">
                <a:solidFill>
                  <a:srgbClr val="235B8F"/>
                </a:solidFill>
                <a:latin typeface="Calibri"/>
                <a:ea typeface="Calibri"/>
                <a:cs typeface="Calibri"/>
                <a:sym typeface="Calibri"/>
              </a:rPr>
              <a:t>OMS, Prise en charge clinique des survivantes de viol et de violence exercée par un partenaire intime : élaboration de protocoles à adopter dans les situations de crise humanitaire, 2019)</a:t>
            </a:r>
            <a:endParaRPr b="0" i="0" sz="1000" u="none" cap="none" strike="noStrike">
              <a:solidFill>
                <a:schemeClr val="dk2"/>
              </a:solidFill>
              <a:latin typeface="Arial"/>
              <a:ea typeface="Arial"/>
              <a:cs typeface="Arial"/>
              <a:sym typeface="Arial"/>
            </a:endParaRPr>
          </a:p>
        </p:txBody>
      </p:sp>
      <p:sp>
        <p:nvSpPr>
          <p:cNvPr id="1089" name="Google Shape;1089;p1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graphicFrame>
        <p:nvGraphicFramePr>
          <p:cNvPr id="1090" name="Google Shape;1090;p142"/>
          <p:cNvGraphicFramePr/>
          <p:nvPr/>
        </p:nvGraphicFramePr>
        <p:xfrm>
          <a:off x="268530" y="1260293"/>
          <a:ext cx="3000000" cy="3000000"/>
        </p:xfrm>
        <a:graphic>
          <a:graphicData uri="http://schemas.openxmlformats.org/drawingml/2006/table">
            <a:tbl>
              <a:tblPr bandRow="1" firstRow="1">
                <a:noFill/>
                <a:tableStyleId>{425DD9F8-6CB7-4C35-8AE3-EF8C9F1DC971}</a:tableStyleId>
              </a:tblPr>
              <a:tblGrid>
                <a:gridCol w="1251800"/>
                <a:gridCol w="7385950"/>
              </a:tblGrid>
              <a:tr h="392025">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FFFFFF"/>
                          </a:solidFill>
                          <a:latin typeface="Arial"/>
                          <a:ea typeface="Arial"/>
                          <a:cs typeface="Arial"/>
                          <a:sym typeface="Arial"/>
                        </a:rPr>
                        <a:t>Caractéristique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FFFFFF"/>
                          </a:solidFill>
                          <a:latin typeface="Arial"/>
                          <a:ea typeface="Arial"/>
                          <a:cs typeface="Arial"/>
                          <a:sym typeface="Arial"/>
                        </a:rPr>
                        <a:t>Notes</a:t>
                      </a:r>
                      <a:endParaRPr sz="1400" u="none" cap="none" strike="noStrike"/>
                    </a:p>
                  </a:txBody>
                  <a:tcPr marT="45725" marB="45725" marR="91450" marL="91450"/>
                </a:tc>
              </a:tr>
              <a:tr h="4833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Classification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Utiliser la terminologie acceptée, dans la mesure du possible, à savoir l’abrasion, les contusions, les lacérations, les blessures par arme à feu incisées</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Site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Noter la position anatomique de la/des blessure(s)</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Taille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Mesurer les dimensions de la/des blessure(s)</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Forme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Décrire la forme de la/des blessure(s) (par exemple, linéaire, courbée, irrégulière)</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Contours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Noter la condition des contours ou des tissus avoisinants (par exemple, contusionné, gonflé)</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Couleur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L’observation de la couleur est particulièrement pertinente lors de la description des contusions</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Évolution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Commenter sur l’évolution apparente de la force appliquée (par exemple, les abrasions) </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Contenus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Noter la présence de tout corps étranger dans la blessure (par exemple, saleté, verre) </a:t>
                      </a:r>
                      <a:endParaRPr sz="1400" u="none" cap="none" strike="noStrike"/>
                    </a:p>
                  </a:txBody>
                  <a:tcPr marT="45725" marB="45725" marR="91450" marL="91450"/>
                </a:tc>
              </a:tr>
              <a:tr h="4833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Âge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Commenter les preuves de guérison (noter qu’il est impossible d’identifier précisément l’âge d’une blessure et il faut faire preuve de précaution lors du commentaire de cet aspect)</a:t>
                      </a:r>
                      <a:endParaRPr sz="1400" u="none" cap="none" strike="noStrike"/>
                    </a:p>
                  </a:txBody>
                  <a:tcPr marT="45725" marB="45725" marR="91450" marL="91450"/>
                </a:tc>
              </a:tr>
              <a:tr h="4833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Contours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Les caractéristiques des contours de la/des blessure(s) peuvent inclure un indice comme l’arme utilisée</a:t>
                      </a:r>
                      <a:endParaRPr sz="1400" u="none" cap="none" strike="noStrike"/>
                    </a:p>
                  </a:txBody>
                  <a:tcPr marT="45725" marB="45725" marR="91450" marL="91450"/>
                </a:tc>
              </a:tr>
              <a:tr h="392025">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Profondeur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273343"/>
                          </a:solidFill>
                          <a:latin typeface="Arial"/>
                          <a:ea typeface="Arial"/>
                          <a:cs typeface="Arial"/>
                          <a:sym typeface="Arial"/>
                        </a:rPr>
                        <a:t>Donner une indication de la profondeur de la/des blessure(s) ; cela peut être une estimation</a:t>
                      </a:r>
                      <a:endParaRPr sz="1400" u="none" cap="none" strike="noStrike"/>
                    </a:p>
                  </a:txBody>
                  <a:tcPr marT="45725" marB="45725" marR="91450" marL="91450"/>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43"/>
          <p:cNvSpPr txBox="1"/>
          <p:nvPr>
            <p:ph type="title"/>
          </p:nvPr>
        </p:nvSpPr>
        <p:spPr>
          <a:xfrm>
            <a:off x="389072" y="368490"/>
            <a:ext cx="8686799" cy="8284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libri"/>
              <a:buNone/>
            </a:pPr>
            <a:r>
              <a:rPr b="1" i="0" lang="fr" sz="3600" cap="none" strike="noStrike">
                <a:solidFill>
                  <a:srgbClr val="506687"/>
                </a:solidFill>
                <a:latin typeface="Calibri"/>
                <a:ea typeface="Calibri"/>
                <a:cs typeface="Calibri"/>
                <a:sym typeface="Calibri"/>
              </a:rPr>
              <a:t>Évaluation et documentation des blessures : </a:t>
            </a:r>
            <a:r>
              <a:rPr b="1" i="0" lang="fr" sz="3600" cap="none" strike="noStrike">
                <a:solidFill>
                  <a:srgbClr val="B85231"/>
                </a:solidFill>
                <a:latin typeface="Calibri"/>
                <a:ea typeface="Calibri"/>
                <a:cs typeface="Calibri"/>
                <a:sym typeface="Calibri"/>
              </a:rPr>
              <a:t>Blessure causée par des objets contondants</a:t>
            </a:r>
            <a:endParaRPr sz="3600">
              <a:solidFill>
                <a:schemeClr val="accent1"/>
              </a:solidFill>
            </a:endParaRPr>
          </a:p>
        </p:txBody>
      </p:sp>
      <p:sp>
        <p:nvSpPr>
          <p:cNvPr id="1097" name="Google Shape;1097;p143"/>
          <p:cNvSpPr txBox="1"/>
          <p:nvPr/>
        </p:nvSpPr>
        <p:spPr>
          <a:xfrm>
            <a:off x="389072" y="1423127"/>
            <a:ext cx="8201772" cy="1125535"/>
          </a:xfrm>
          <a:prstGeom prst="rect">
            <a:avLst/>
          </a:prstGeom>
          <a:noFill/>
          <a:ln>
            <a:noFill/>
          </a:ln>
        </p:spPr>
        <p:txBody>
          <a:bodyPr anchorCtr="0" anchor="t" bIns="45700" lIns="91425" spcFirstLastPara="1" rIns="91425" wrap="square" tIns="45700">
            <a:noAutofit/>
          </a:bodyPr>
          <a:lstStyle/>
          <a:p>
            <a:pPr indent="0" lvl="0" marL="0" marR="0" rtl="0" algn="l">
              <a:lnSpc>
                <a:spcPct val="111666"/>
              </a:lnSpc>
              <a:spcBef>
                <a:spcPts val="0"/>
              </a:spcBef>
              <a:spcAft>
                <a:spcPts val="0"/>
              </a:spcAft>
              <a:buClr>
                <a:schemeClr val="accent1"/>
              </a:buClr>
              <a:buSzPts val="2520"/>
              <a:buFont typeface="Arial"/>
              <a:buNone/>
            </a:pPr>
            <a:r>
              <a:rPr b="0" i="0" lang="fr" sz="2400" u="none" cap="none" strike="noStrike">
                <a:solidFill>
                  <a:srgbClr val="B85231"/>
                </a:solidFill>
                <a:latin typeface="Arial"/>
                <a:ea typeface="Arial"/>
                <a:cs typeface="Arial"/>
                <a:sym typeface="Arial"/>
              </a:rPr>
              <a:t>Produite par un objet contondant frappant le corps, ou l’impact du corps contre un objet ou une surface contondante</a:t>
            </a:r>
            <a:endParaRPr b="0" i="0" sz="2400" u="none" cap="none" strike="noStrike">
              <a:solidFill>
                <a:schemeClr val="accent1"/>
              </a:solidFill>
              <a:latin typeface="Times New Roman"/>
              <a:ea typeface="Times New Roman"/>
              <a:cs typeface="Times New Roman"/>
              <a:sym typeface="Times New Roman"/>
            </a:endParaRPr>
          </a:p>
        </p:txBody>
      </p:sp>
      <p:sp>
        <p:nvSpPr>
          <p:cNvPr id="1098" name="Google Shape;1098;p143"/>
          <p:cNvSpPr txBox="1"/>
          <p:nvPr>
            <p:ph idx="1" type="body"/>
          </p:nvPr>
        </p:nvSpPr>
        <p:spPr>
          <a:xfrm>
            <a:off x="538163" y="2997065"/>
            <a:ext cx="4033837" cy="3390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Font typeface="Calibri"/>
              <a:buNone/>
            </a:pPr>
            <a:r>
              <a:rPr b="1" i="0" lang="fr" sz="2400" cap="none" strike="noStrike">
                <a:solidFill>
                  <a:srgbClr val="506687"/>
                </a:solidFill>
                <a:latin typeface="Calibri"/>
                <a:ea typeface="Calibri"/>
                <a:cs typeface="Calibri"/>
                <a:sym typeface="Calibri"/>
              </a:rPr>
              <a:t>CONTUSIONS </a:t>
            </a:r>
            <a:endParaRPr b="1">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Hématome</a:t>
            </a:r>
            <a:endParaRPr>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pétéchies</a:t>
            </a:r>
            <a:endParaRPr>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marques de dents ou de morsures</a:t>
            </a:r>
            <a:endParaRPr>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empreinte / motifs</a:t>
            </a:r>
            <a:endParaRPr/>
          </a:p>
          <a:p>
            <a:pPr indent="-228600" lvl="1" marL="685800" rtl="0" algn="l">
              <a:lnSpc>
                <a:spcPct val="90000"/>
              </a:lnSpc>
              <a:spcBef>
                <a:spcPts val="500"/>
              </a:spcBef>
              <a:spcAft>
                <a:spcPts val="0"/>
              </a:spcAft>
              <a:buClr>
                <a:schemeClr val="dk2"/>
              </a:buClr>
              <a:buSzPts val="2000"/>
              <a:buFont typeface="Calibri"/>
              <a:buChar char="•"/>
            </a:pPr>
            <a:r>
              <a:rPr lang="fr" sz="2000">
                <a:solidFill>
                  <a:srgbClr val="506687"/>
                </a:solidFill>
              </a:rPr>
              <a:t>« tram tracks » </a:t>
            </a:r>
            <a:endParaRPr sz="2000">
              <a:solidFill>
                <a:schemeClr val="dk2"/>
              </a:solidFill>
            </a:endParaRPr>
          </a:p>
          <a:p>
            <a:pPr indent="-228600" lvl="1" marL="685800" rtl="0" algn="l">
              <a:lnSpc>
                <a:spcPct val="90000"/>
              </a:lnSpc>
              <a:spcBef>
                <a:spcPts val="500"/>
              </a:spcBef>
              <a:spcAft>
                <a:spcPts val="0"/>
              </a:spcAft>
              <a:buClr>
                <a:schemeClr val="dk2"/>
              </a:buClr>
              <a:buSzPts val="2000"/>
              <a:buFont typeface="Arial"/>
              <a:buNone/>
            </a:pPr>
            <a:r>
              <a:rPr b="1" i="0" lang="fr" sz="2000" cap="none" strike="noStrike">
                <a:solidFill>
                  <a:srgbClr val="506687"/>
                </a:solidFill>
                <a:latin typeface="Calibri"/>
                <a:ea typeface="Calibri"/>
                <a:cs typeface="Calibri"/>
                <a:sym typeface="Calibri"/>
              </a:rPr>
              <a:t>Note : </a:t>
            </a:r>
            <a:r>
              <a:rPr b="0" i="0" lang="fr" sz="2000" cap="none" strike="noStrike">
                <a:solidFill>
                  <a:srgbClr val="506687"/>
                </a:solidFill>
                <a:latin typeface="Calibri"/>
                <a:ea typeface="Calibri"/>
                <a:cs typeface="Calibri"/>
                <a:sym typeface="Calibri"/>
              </a:rPr>
              <a:t>Identification, apparence indirecte, sévérité</a:t>
            </a:r>
            <a:endParaRPr sz="2000">
              <a:solidFill>
                <a:schemeClr val="dk2"/>
              </a:solidFill>
            </a:endParaRPr>
          </a:p>
        </p:txBody>
      </p:sp>
      <p:sp>
        <p:nvSpPr>
          <p:cNvPr id="1099" name="Google Shape;1099;p143"/>
          <p:cNvSpPr txBox="1"/>
          <p:nvPr>
            <p:ph idx="2" type="body"/>
          </p:nvPr>
        </p:nvSpPr>
        <p:spPr>
          <a:xfrm>
            <a:off x="4953000" y="2997065"/>
            <a:ext cx="3810000" cy="318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i="0" lang="fr" sz="2400" cap="none" strike="noStrike">
                <a:solidFill>
                  <a:srgbClr val="506687"/>
                </a:solidFill>
                <a:latin typeface="Calibri"/>
                <a:ea typeface="Calibri"/>
                <a:cs typeface="Calibri"/>
                <a:sym typeface="Calibri"/>
              </a:rPr>
              <a:t>ABRASION </a:t>
            </a:r>
            <a:endParaRPr b="1">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Égratignures</a:t>
            </a:r>
            <a:endParaRPr sz="2000">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abrasion des ligatures</a:t>
            </a:r>
            <a:endParaRPr>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empreinte d’ongles</a:t>
            </a:r>
            <a:endParaRPr sz="2000">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empreinte / motifs</a:t>
            </a:r>
            <a:endParaRPr sz="2000">
              <a:solidFill>
                <a:schemeClr val="dk2"/>
              </a:solidFill>
            </a:endParaRPr>
          </a:p>
          <a:p>
            <a:pPr indent="0" lvl="0" marL="0" rtl="0" algn="l">
              <a:lnSpc>
                <a:spcPct val="90000"/>
              </a:lnSpc>
              <a:spcBef>
                <a:spcPts val="1000"/>
              </a:spcBef>
              <a:spcAft>
                <a:spcPts val="0"/>
              </a:spcAft>
              <a:buClr>
                <a:schemeClr val="dk2"/>
              </a:buClr>
              <a:buSzPts val="2400"/>
              <a:buNone/>
            </a:pPr>
            <a:r>
              <a:rPr b="1" i="0" lang="fr" sz="2400" cap="none" strike="noStrike">
                <a:solidFill>
                  <a:srgbClr val="506687"/>
                </a:solidFill>
                <a:latin typeface="Calibri"/>
                <a:ea typeface="Calibri"/>
                <a:cs typeface="Calibri"/>
                <a:sym typeface="Calibri"/>
              </a:rPr>
              <a:t>LACÉRATION (DÉCHIRURES)</a:t>
            </a:r>
            <a:endParaRPr b="1" sz="2400">
              <a:solidFill>
                <a:schemeClr val="dk2"/>
              </a:solidFill>
            </a:endParaRPr>
          </a:p>
          <a:p>
            <a:pPr indent="-228600" lvl="1" marL="685800" rtl="0" algn="l">
              <a:lnSpc>
                <a:spcPct val="90000"/>
              </a:lnSpc>
              <a:spcBef>
                <a:spcPts val="500"/>
              </a:spcBef>
              <a:spcAft>
                <a:spcPts val="0"/>
              </a:spcAft>
              <a:buClr>
                <a:schemeClr val="dk2"/>
              </a:buClr>
              <a:buSzPts val="2000"/>
              <a:buFont typeface="Calibri"/>
              <a:buChar char="•"/>
            </a:pPr>
            <a:r>
              <a:rPr b="0" i="0" lang="fr" sz="2000" cap="none" strike="noStrike">
                <a:solidFill>
                  <a:srgbClr val="506687"/>
                </a:solidFill>
                <a:latin typeface="Calibri"/>
                <a:ea typeface="Calibri"/>
                <a:cs typeface="Calibri"/>
                <a:sym typeface="Calibri"/>
              </a:rPr>
              <a:t>Tissu conducteur</a:t>
            </a:r>
            <a:endParaRPr>
              <a:solidFill>
                <a:schemeClr val="dk2"/>
              </a:solidFill>
            </a:endParaRPr>
          </a:p>
        </p:txBody>
      </p:sp>
      <p:sp>
        <p:nvSpPr>
          <p:cNvPr id="1100" name="Google Shape;1100;p143"/>
          <p:cNvSpPr/>
          <p:nvPr/>
        </p:nvSpPr>
        <p:spPr>
          <a:xfrm>
            <a:off x="1797978" y="6356350"/>
            <a:ext cx="5868988" cy="2460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EABAB"/>
              </a:buClr>
              <a:buSzPts val="1000"/>
              <a:buFont typeface="Arial"/>
              <a:buNone/>
            </a:pPr>
            <a:r>
              <a:rPr b="0" i="0" lang="fr" sz="1000" u="none" cap="none" strike="noStrike">
                <a:solidFill>
                  <a:srgbClr val="506687"/>
                </a:solidFill>
                <a:latin typeface="Arial"/>
                <a:ea typeface="Arial"/>
                <a:cs typeface="Arial"/>
                <a:sym typeface="Arial"/>
              </a:rPr>
              <a:t>De : Professeur Lorna J Martin, HOD Division of Forensic Medicine, University of Cape Town</a:t>
            </a:r>
            <a:endParaRPr b="0" i="0" sz="1000" u="none" cap="none" strike="noStrike">
              <a:solidFill>
                <a:schemeClr val="dk2"/>
              </a:solidFill>
              <a:latin typeface="Arial"/>
              <a:ea typeface="Arial"/>
              <a:cs typeface="Arial"/>
              <a:sym typeface="Arial"/>
            </a:endParaRPr>
          </a:p>
        </p:txBody>
      </p:sp>
      <p:cxnSp>
        <p:nvCxnSpPr>
          <p:cNvPr id="1101" name="Google Shape;1101;p143"/>
          <p:cNvCxnSpPr/>
          <p:nvPr/>
        </p:nvCxnSpPr>
        <p:spPr>
          <a:xfrm>
            <a:off x="1797978" y="2792411"/>
            <a:ext cx="4931595"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102" name="Google Shape;1102;p1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44"/>
          <p:cNvSpPr txBox="1"/>
          <p:nvPr>
            <p:ph idx="1" type="body"/>
          </p:nvPr>
        </p:nvSpPr>
        <p:spPr>
          <a:xfrm>
            <a:off x="684212" y="1524000"/>
            <a:ext cx="7279240" cy="48577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800"/>
              <a:buFont typeface="Calibri"/>
              <a:buNone/>
            </a:pPr>
            <a:r>
              <a:rPr b="1" i="0" lang="fr" sz="2800" cap="none" strike="noStrike">
                <a:solidFill>
                  <a:srgbClr val="B85231"/>
                </a:solidFill>
                <a:latin typeface="Calibri"/>
                <a:ea typeface="Calibri"/>
                <a:cs typeface="Calibri"/>
                <a:sym typeface="Calibri"/>
              </a:rPr>
              <a:t>Causée par une force contondante</a:t>
            </a:r>
            <a:endParaRPr b="1" sz="2800">
              <a:solidFill>
                <a:schemeClr val="accent1"/>
              </a:solidFill>
            </a:endParaRPr>
          </a:p>
          <a:p>
            <a:pPr indent="-228600" lvl="0" marL="228600" rtl="0" algn="l">
              <a:lnSpc>
                <a:spcPct val="90000"/>
              </a:lnSpc>
              <a:spcBef>
                <a:spcPts val="600"/>
              </a:spcBef>
              <a:spcAft>
                <a:spcPts val="0"/>
              </a:spcAft>
              <a:buClr>
                <a:schemeClr val="dk2"/>
              </a:buClr>
              <a:buSzPts val="2400"/>
              <a:buChar char="•"/>
            </a:pPr>
            <a:r>
              <a:rPr b="1" i="0" lang="fr" sz="2800" cap="none" strike="noStrike">
                <a:solidFill>
                  <a:srgbClr val="506687"/>
                </a:solidFill>
                <a:latin typeface="Calibri"/>
                <a:ea typeface="Calibri"/>
                <a:cs typeface="Calibri"/>
                <a:sym typeface="Calibri"/>
              </a:rPr>
              <a:t>BLESSURE INCISÉE (COUPURE)</a:t>
            </a:r>
            <a:endParaRPr b="1" sz="2800">
              <a:solidFill>
                <a:schemeClr val="dk2"/>
              </a:solidFill>
            </a:endParaRPr>
          </a:p>
          <a:p>
            <a:pPr indent="-228600" lvl="1" marL="685800" rtl="0" algn="l">
              <a:lnSpc>
                <a:spcPct val="90000"/>
              </a:lnSpc>
              <a:spcBef>
                <a:spcPts val="600"/>
              </a:spcBef>
              <a:spcAft>
                <a:spcPts val="0"/>
              </a:spcAft>
              <a:buClr>
                <a:schemeClr val="dk2"/>
              </a:buClr>
              <a:buSzPts val="2000"/>
              <a:buFont typeface="Calibri"/>
              <a:buChar char="•"/>
            </a:pPr>
            <a:r>
              <a:rPr b="0" i="0" lang="fr" sz="2400" cap="none" strike="noStrike">
                <a:solidFill>
                  <a:srgbClr val="506687"/>
                </a:solidFill>
                <a:latin typeface="Calibri"/>
                <a:ea typeface="Calibri"/>
                <a:cs typeface="Calibri"/>
                <a:sym typeface="Calibri"/>
              </a:rPr>
              <a:t>Superficiel</a:t>
            </a:r>
            <a:endParaRPr sz="2400">
              <a:solidFill>
                <a:schemeClr val="dk2"/>
              </a:solidFill>
            </a:endParaRPr>
          </a:p>
          <a:p>
            <a:pPr indent="-228600" lvl="1" marL="685800" rtl="0" algn="l">
              <a:lnSpc>
                <a:spcPct val="90000"/>
              </a:lnSpc>
              <a:spcBef>
                <a:spcPts val="600"/>
              </a:spcBef>
              <a:spcAft>
                <a:spcPts val="0"/>
              </a:spcAft>
              <a:buClr>
                <a:schemeClr val="dk2"/>
              </a:buClr>
              <a:buSzPts val="2000"/>
              <a:buFont typeface="Calibri"/>
              <a:buChar char="•"/>
            </a:pPr>
            <a:r>
              <a:rPr b="0" i="0" lang="fr" sz="2400" cap="none" strike="noStrike">
                <a:solidFill>
                  <a:srgbClr val="506687"/>
                </a:solidFill>
                <a:latin typeface="Calibri"/>
                <a:ea typeface="Calibri"/>
                <a:cs typeface="Calibri"/>
                <a:sym typeface="Calibri"/>
              </a:rPr>
              <a:t>Profond</a:t>
            </a:r>
            <a:endParaRPr sz="2400">
              <a:solidFill>
                <a:schemeClr val="dk2"/>
              </a:solidFill>
            </a:endParaRPr>
          </a:p>
          <a:p>
            <a:pPr indent="-228600" lvl="0" marL="228600" rtl="0" algn="l">
              <a:lnSpc>
                <a:spcPct val="90000"/>
              </a:lnSpc>
              <a:spcBef>
                <a:spcPts val="600"/>
              </a:spcBef>
              <a:spcAft>
                <a:spcPts val="0"/>
              </a:spcAft>
              <a:buClr>
                <a:schemeClr val="dk2"/>
              </a:buClr>
              <a:buSzPts val="2400"/>
              <a:buChar char="•"/>
            </a:pPr>
            <a:r>
              <a:rPr b="1" i="0" lang="fr" sz="2800" cap="none" strike="noStrike">
                <a:solidFill>
                  <a:srgbClr val="506687"/>
                </a:solidFill>
                <a:latin typeface="Calibri"/>
                <a:ea typeface="Calibri"/>
                <a:cs typeface="Calibri"/>
                <a:sym typeface="Calibri"/>
              </a:rPr>
              <a:t>BLESSURE PÉNÉTRANTE INCISÉE (COUP DE COUTEAU)</a:t>
            </a:r>
            <a:endParaRPr b="1" sz="2800">
              <a:solidFill>
                <a:schemeClr val="dk2"/>
              </a:solidFill>
            </a:endParaRPr>
          </a:p>
          <a:p>
            <a:pPr indent="-228600" lvl="1" marL="685800" rtl="0" algn="l">
              <a:lnSpc>
                <a:spcPct val="90000"/>
              </a:lnSpc>
              <a:spcBef>
                <a:spcPts val="600"/>
              </a:spcBef>
              <a:spcAft>
                <a:spcPts val="0"/>
              </a:spcAft>
              <a:buClr>
                <a:schemeClr val="dk2"/>
              </a:buClr>
              <a:buSzPts val="2000"/>
              <a:buFont typeface="Calibri"/>
              <a:buChar char="•"/>
            </a:pPr>
            <a:r>
              <a:rPr b="0" i="0" lang="fr" sz="2400" cap="none" strike="noStrike">
                <a:solidFill>
                  <a:srgbClr val="506687"/>
                </a:solidFill>
                <a:latin typeface="Calibri"/>
                <a:ea typeface="Calibri"/>
                <a:cs typeface="Calibri"/>
                <a:sym typeface="Calibri"/>
              </a:rPr>
              <a:t>La taille et la forme dépendent de l’arme utilisée</a:t>
            </a:r>
            <a:endParaRPr sz="2400">
              <a:solidFill>
                <a:schemeClr val="dk2"/>
              </a:solidFill>
            </a:endParaRPr>
          </a:p>
          <a:p>
            <a:pPr indent="-228600" lvl="0" marL="228600" rtl="0" algn="l">
              <a:lnSpc>
                <a:spcPct val="90000"/>
              </a:lnSpc>
              <a:spcBef>
                <a:spcPts val="600"/>
              </a:spcBef>
              <a:spcAft>
                <a:spcPts val="0"/>
              </a:spcAft>
              <a:buClr>
                <a:schemeClr val="dk2"/>
              </a:buClr>
              <a:buSzPts val="2400"/>
              <a:buChar char="•"/>
            </a:pPr>
            <a:r>
              <a:rPr b="1" i="0" lang="fr" sz="2800" cap="none" strike="noStrike">
                <a:solidFill>
                  <a:srgbClr val="506687"/>
                </a:solidFill>
                <a:latin typeface="Calibri"/>
                <a:ea typeface="Calibri"/>
                <a:cs typeface="Calibri"/>
                <a:sym typeface="Calibri"/>
              </a:rPr>
              <a:t>BLESSURES CAUSÉES PAR UNE HÂCHE </a:t>
            </a:r>
            <a:r>
              <a:rPr b="0" i="0" lang="fr" sz="2400" cap="none" strike="noStrike">
                <a:solidFill>
                  <a:srgbClr val="506687"/>
                </a:solidFill>
                <a:latin typeface="Calibri"/>
                <a:ea typeface="Calibri"/>
                <a:cs typeface="Calibri"/>
                <a:sym typeface="Calibri"/>
              </a:rPr>
              <a:t>Instruments lourds avec au moins un bord contondant</a:t>
            </a:r>
            <a:endParaRPr sz="2400">
              <a:solidFill>
                <a:schemeClr val="dk2"/>
              </a:solidFill>
            </a:endParaRPr>
          </a:p>
        </p:txBody>
      </p:sp>
      <p:sp>
        <p:nvSpPr>
          <p:cNvPr id="1109" name="Google Shape;1109;p144"/>
          <p:cNvSpPr/>
          <p:nvPr/>
        </p:nvSpPr>
        <p:spPr>
          <a:xfrm>
            <a:off x="1959150" y="6381750"/>
            <a:ext cx="5868988" cy="2460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EABAB"/>
              </a:buClr>
              <a:buSzPts val="1000"/>
              <a:buFont typeface="Arial"/>
              <a:buNone/>
            </a:pPr>
            <a:r>
              <a:rPr b="0" i="0" lang="fr" sz="1000" u="none" cap="none" strike="noStrike">
                <a:solidFill>
                  <a:srgbClr val="506687"/>
                </a:solidFill>
                <a:latin typeface="Arial"/>
                <a:ea typeface="Arial"/>
                <a:cs typeface="Arial"/>
                <a:sym typeface="Arial"/>
              </a:rPr>
              <a:t>De : Professeur Lorna J Martin, HOD Division of Forensic Medicine, University of Cape Town</a:t>
            </a:r>
            <a:endParaRPr b="0" i="0" sz="1000" u="none" cap="none" strike="noStrike">
              <a:solidFill>
                <a:schemeClr val="dk2"/>
              </a:solidFill>
              <a:latin typeface="Arial"/>
              <a:ea typeface="Arial"/>
              <a:cs typeface="Arial"/>
              <a:sym typeface="Arial"/>
            </a:endParaRPr>
          </a:p>
        </p:txBody>
      </p:sp>
      <p:sp>
        <p:nvSpPr>
          <p:cNvPr id="1110" name="Google Shape;1110;p1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111" name="Google Shape;1111;p144"/>
          <p:cNvSpPr txBox="1"/>
          <p:nvPr/>
        </p:nvSpPr>
        <p:spPr>
          <a:xfrm>
            <a:off x="389072" y="368490"/>
            <a:ext cx="8686799" cy="82848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Calibri"/>
              <a:buNone/>
            </a:pPr>
            <a:r>
              <a:rPr b="1" i="0" lang="fr" sz="3600" u="none" cap="none" strike="noStrike">
                <a:solidFill>
                  <a:srgbClr val="506687"/>
                </a:solidFill>
                <a:latin typeface="Calibri"/>
                <a:ea typeface="Calibri"/>
                <a:cs typeface="Calibri"/>
                <a:sym typeface="Calibri"/>
              </a:rPr>
              <a:t>Évaluation et documentation des blessures : </a:t>
            </a:r>
            <a:r>
              <a:rPr b="1" i="0" lang="fr" sz="3600" u="none" cap="none" strike="noStrike">
                <a:solidFill>
                  <a:srgbClr val="B85231"/>
                </a:solidFill>
                <a:latin typeface="Calibri"/>
                <a:ea typeface="Calibri"/>
                <a:cs typeface="Calibri"/>
                <a:sym typeface="Calibri"/>
              </a:rPr>
              <a:t>Blessure causée par des objets contondants</a:t>
            </a:r>
            <a:endParaRPr b="1" i="0" sz="3600" u="none" cap="none" strike="noStrike">
              <a:solidFill>
                <a:schemeClr val="accen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45"/>
          <p:cNvSpPr txBox="1"/>
          <p:nvPr>
            <p:ph type="title"/>
          </p:nvPr>
        </p:nvSpPr>
        <p:spPr>
          <a:xfrm>
            <a:off x="457200" y="274638"/>
            <a:ext cx="8229600" cy="7064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Schémas des lésions cutanées</a:t>
            </a:r>
            <a:endParaRPr/>
          </a:p>
        </p:txBody>
      </p:sp>
      <p:sp>
        <p:nvSpPr>
          <p:cNvPr id="1118" name="Google Shape;1118;p145"/>
          <p:cNvSpPr txBox="1"/>
          <p:nvPr/>
        </p:nvSpPr>
        <p:spPr>
          <a:xfrm>
            <a:off x="523875" y="2736056"/>
            <a:ext cx="3448050" cy="1385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fr" sz="2800" u="none" cap="none" strike="noStrike">
                <a:solidFill>
                  <a:srgbClr val="506687"/>
                </a:solidFill>
                <a:latin typeface="Calibri"/>
                <a:ea typeface="Calibri"/>
                <a:cs typeface="Calibri"/>
                <a:sym typeface="Calibri"/>
              </a:rPr>
              <a:t>Le schéma de la lésion indiquera le type d’arme utilisé</a:t>
            </a:r>
            <a:endParaRPr b="0" i="0" sz="1400" u="none" cap="none" strike="noStrike">
              <a:solidFill>
                <a:srgbClr val="000000"/>
              </a:solidFill>
              <a:latin typeface="Arial"/>
              <a:ea typeface="Arial"/>
              <a:cs typeface="Arial"/>
              <a:sym typeface="Arial"/>
            </a:endParaRPr>
          </a:p>
        </p:txBody>
      </p:sp>
      <p:pic>
        <p:nvPicPr>
          <p:cNvPr descr="knife patterned wounds" id="1119" name="Google Shape;1119;p145"/>
          <p:cNvPicPr preferRelativeResize="0"/>
          <p:nvPr/>
        </p:nvPicPr>
        <p:blipFill rotWithShape="1">
          <a:blip r:embed="rId3">
            <a:alphaModFix/>
          </a:blip>
          <a:srcRect b="0" l="0" r="0" t="0"/>
          <a:stretch/>
        </p:blipFill>
        <p:spPr>
          <a:xfrm>
            <a:off x="4140200" y="1263650"/>
            <a:ext cx="4378325" cy="4916488"/>
          </a:xfrm>
          <a:prstGeom prst="rect">
            <a:avLst/>
          </a:prstGeom>
          <a:noFill/>
          <a:ln>
            <a:noFill/>
          </a:ln>
        </p:spPr>
      </p:pic>
      <p:sp>
        <p:nvSpPr>
          <p:cNvPr id="1120" name="Google Shape;1120;p145"/>
          <p:cNvSpPr txBox="1"/>
          <p:nvPr/>
        </p:nvSpPr>
        <p:spPr>
          <a:xfrm>
            <a:off x="2046614" y="6462713"/>
            <a:ext cx="5308600" cy="2460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De : Di Maio VJM, Dana SE. Forensic Pathology, Vademecum Series. 1998. Landes Bioscience</a:t>
            </a:r>
            <a:endParaRPr b="0" i="0" sz="1000" u="none" cap="none" strike="noStrike">
              <a:solidFill>
                <a:schemeClr val="dk2"/>
              </a:solidFill>
              <a:latin typeface="Calibri"/>
              <a:ea typeface="Calibri"/>
              <a:cs typeface="Calibri"/>
              <a:sym typeface="Calibri"/>
            </a:endParaRPr>
          </a:p>
        </p:txBody>
      </p:sp>
      <p:cxnSp>
        <p:nvCxnSpPr>
          <p:cNvPr id="1121" name="Google Shape;1121;p145"/>
          <p:cNvCxnSpPr/>
          <p:nvPr/>
        </p:nvCxnSpPr>
        <p:spPr>
          <a:xfrm>
            <a:off x="3971925" y="1263650"/>
            <a:ext cx="0" cy="491648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122" name="Google Shape;1122;p1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46"/>
          <p:cNvSpPr txBox="1"/>
          <p:nvPr>
            <p:ph type="title"/>
          </p:nvPr>
        </p:nvSpPr>
        <p:spPr>
          <a:xfrm>
            <a:off x="792680" y="289719"/>
            <a:ext cx="8097320" cy="922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Calibri"/>
              <a:buNone/>
            </a:pPr>
            <a:r>
              <a:rPr b="1" i="0" lang="fr" sz="4000" cap="none" strike="noStrike">
                <a:solidFill>
                  <a:srgbClr val="506687"/>
                </a:solidFill>
                <a:latin typeface="Calibri"/>
                <a:ea typeface="Calibri"/>
                <a:cs typeface="Calibri"/>
                <a:sym typeface="Calibri"/>
              </a:rPr>
              <a:t>Structures des blessures cutanées avec différentes profondeurs</a:t>
            </a:r>
            <a:endParaRPr sz="4000"/>
          </a:p>
        </p:txBody>
      </p:sp>
      <p:pic>
        <p:nvPicPr>
          <p:cNvPr descr="knife" id="1129" name="Google Shape;1129;p146"/>
          <p:cNvPicPr preferRelativeResize="0"/>
          <p:nvPr/>
        </p:nvPicPr>
        <p:blipFill rotWithShape="1">
          <a:blip r:embed="rId3">
            <a:alphaModFix/>
          </a:blip>
          <a:srcRect b="0" l="0" r="0" t="0"/>
          <a:stretch/>
        </p:blipFill>
        <p:spPr>
          <a:xfrm>
            <a:off x="2779935" y="1345803"/>
            <a:ext cx="3697287" cy="4876800"/>
          </a:xfrm>
          <a:prstGeom prst="rect">
            <a:avLst/>
          </a:prstGeom>
          <a:noFill/>
          <a:ln>
            <a:noFill/>
          </a:ln>
        </p:spPr>
      </p:pic>
      <p:sp>
        <p:nvSpPr>
          <p:cNvPr id="1130" name="Google Shape;1130;p146"/>
          <p:cNvSpPr txBox="1"/>
          <p:nvPr/>
        </p:nvSpPr>
        <p:spPr>
          <a:xfrm>
            <a:off x="2044700" y="6396831"/>
            <a:ext cx="5167758" cy="171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De : Di Maio VJM, Dana SE. Forensic Pathology, Vademecum Series. 1998. Landes Bioscience</a:t>
            </a:r>
            <a:endParaRPr b="0" i="0" sz="1000" u="none" cap="none" strike="noStrike">
              <a:solidFill>
                <a:schemeClr val="dk2"/>
              </a:solidFill>
              <a:latin typeface="Calibri"/>
              <a:ea typeface="Calibri"/>
              <a:cs typeface="Calibri"/>
              <a:sym typeface="Calibri"/>
            </a:endParaRPr>
          </a:p>
        </p:txBody>
      </p:sp>
      <p:sp>
        <p:nvSpPr>
          <p:cNvPr id="1131" name="Google Shape;1131;p1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132" name="Google Shape;1132;p146"/>
          <p:cNvSpPr txBox="1"/>
          <p:nvPr/>
        </p:nvSpPr>
        <p:spPr>
          <a:xfrm>
            <a:off x="3762154" y="3173113"/>
            <a:ext cx="1302827" cy="23004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000" u="none" cap="none" strike="noStrike">
                <a:solidFill>
                  <a:schemeClr val="dk2"/>
                </a:solidFill>
                <a:latin typeface="Calibri"/>
                <a:ea typeface="Calibri"/>
                <a:cs typeface="Calibri"/>
                <a:sym typeface="Calibri"/>
              </a:rPr>
              <a:t>Pénétration profonde</a:t>
            </a:r>
            <a:endParaRPr/>
          </a:p>
        </p:txBody>
      </p:sp>
      <p:sp>
        <p:nvSpPr>
          <p:cNvPr id="1133" name="Google Shape;1133;p146"/>
          <p:cNvSpPr txBox="1"/>
          <p:nvPr/>
        </p:nvSpPr>
        <p:spPr>
          <a:xfrm>
            <a:off x="3763481" y="4335329"/>
            <a:ext cx="1302827" cy="23004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000" u="none" cap="none" strike="noStrike">
                <a:solidFill>
                  <a:schemeClr val="dk2"/>
                </a:solidFill>
                <a:latin typeface="Calibri"/>
                <a:ea typeface="Calibri"/>
                <a:cs typeface="Calibri"/>
                <a:sym typeface="Calibri"/>
              </a:rPr>
              <a:t>Intermédiaire</a:t>
            </a:r>
            <a:endParaRPr/>
          </a:p>
        </p:txBody>
      </p:sp>
      <p:sp>
        <p:nvSpPr>
          <p:cNvPr id="1134" name="Google Shape;1134;p146"/>
          <p:cNvSpPr txBox="1"/>
          <p:nvPr/>
        </p:nvSpPr>
        <p:spPr>
          <a:xfrm>
            <a:off x="3772757" y="5473687"/>
            <a:ext cx="1498960" cy="23004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000" u="none" cap="none" strike="noStrike">
                <a:solidFill>
                  <a:schemeClr val="dk2"/>
                </a:solidFill>
                <a:latin typeface="Calibri"/>
                <a:ea typeface="Calibri"/>
                <a:cs typeface="Calibri"/>
                <a:sym typeface="Calibri"/>
              </a:rPr>
              <a:t>Pénétration superficielle</a:t>
            </a:r>
            <a:endParaRPr b="0" i="0" sz="1000" u="none" cap="none" strike="noStrike">
              <a:solidFill>
                <a:schemeClr val="dk2"/>
              </a:solidFill>
              <a:latin typeface="Calibri"/>
              <a:ea typeface="Calibri"/>
              <a:cs typeface="Calibri"/>
              <a:sym typeface="Calibri"/>
            </a:endParaRPr>
          </a:p>
        </p:txBody>
      </p:sp>
      <p:sp>
        <p:nvSpPr>
          <p:cNvPr id="1135" name="Google Shape;1135;p146"/>
          <p:cNvSpPr txBox="1"/>
          <p:nvPr/>
        </p:nvSpPr>
        <p:spPr>
          <a:xfrm>
            <a:off x="2747370" y="2792777"/>
            <a:ext cx="1055010" cy="23004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 sz="1100" u="none" cap="none" strike="noStrike">
                <a:solidFill>
                  <a:schemeClr val="dk2"/>
                </a:solidFill>
                <a:latin typeface="Calibri"/>
                <a:ea typeface="Calibri"/>
                <a:cs typeface="Calibri"/>
                <a:sym typeface="Calibri"/>
              </a:rPr>
              <a:t>Lésion cutanée</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47"/>
          <p:cNvSpPr txBox="1"/>
          <p:nvPr>
            <p:ph type="title"/>
          </p:nvPr>
        </p:nvSpPr>
        <p:spPr>
          <a:xfrm>
            <a:off x="457200" y="205482"/>
            <a:ext cx="8229600" cy="6771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Font typeface="Calibri"/>
              <a:buNone/>
            </a:pPr>
            <a:r>
              <a:rPr b="1" i="0" lang="fr" sz="5400" cap="none" strike="noStrike">
                <a:solidFill>
                  <a:srgbClr val="506687"/>
                </a:solidFill>
                <a:latin typeface="Calibri"/>
                <a:ea typeface="Calibri"/>
                <a:cs typeface="Calibri"/>
                <a:sym typeface="Calibri"/>
              </a:rPr>
              <a:t>Bouche</a:t>
            </a:r>
            <a:endParaRPr sz="5400"/>
          </a:p>
        </p:txBody>
      </p:sp>
      <p:pic>
        <p:nvPicPr>
          <p:cNvPr descr="Mouth1" id="1142" name="Google Shape;1142;p147"/>
          <p:cNvPicPr preferRelativeResize="0"/>
          <p:nvPr/>
        </p:nvPicPr>
        <p:blipFill rotWithShape="1">
          <a:blip r:embed="rId3">
            <a:alphaModFix/>
          </a:blip>
          <a:srcRect b="0" l="0" r="0" t="0"/>
          <a:stretch/>
        </p:blipFill>
        <p:spPr>
          <a:xfrm>
            <a:off x="2543175" y="1092039"/>
            <a:ext cx="4057650" cy="4886325"/>
          </a:xfrm>
          <a:prstGeom prst="rect">
            <a:avLst/>
          </a:prstGeom>
          <a:noFill/>
          <a:ln>
            <a:noFill/>
          </a:ln>
        </p:spPr>
      </p:pic>
      <p:sp>
        <p:nvSpPr>
          <p:cNvPr id="1143" name="Google Shape;1143;p147"/>
          <p:cNvSpPr txBox="1"/>
          <p:nvPr/>
        </p:nvSpPr>
        <p:spPr>
          <a:xfrm>
            <a:off x="2696369" y="6356350"/>
            <a:ext cx="3751262" cy="246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Référence : Girardin et al, Color Atlas of Sexual Assault. Mosby.1997</a:t>
            </a:r>
            <a:endParaRPr b="0" i="0" sz="1000" u="none" cap="none" strike="noStrike">
              <a:solidFill>
                <a:schemeClr val="dk2"/>
              </a:solidFill>
              <a:latin typeface="Calibri"/>
              <a:ea typeface="Calibri"/>
              <a:cs typeface="Calibri"/>
              <a:sym typeface="Calibri"/>
            </a:endParaRPr>
          </a:p>
        </p:txBody>
      </p:sp>
      <p:sp>
        <p:nvSpPr>
          <p:cNvPr id="1144" name="Google Shape;1144;p1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
        <p:nvSpPr>
          <p:cNvPr id="1145" name="Google Shape;1145;p147"/>
          <p:cNvSpPr txBox="1"/>
          <p:nvPr/>
        </p:nvSpPr>
        <p:spPr>
          <a:xfrm>
            <a:off x="2763088" y="1793045"/>
            <a:ext cx="987645" cy="3236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2"/>
                </a:solidFill>
                <a:latin typeface="Calibri"/>
                <a:ea typeface="Calibri"/>
                <a:cs typeface="Calibri"/>
                <a:sym typeface="Calibri"/>
              </a:rPr>
              <a:t>Pétéchies</a:t>
            </a:r>
            <a:endParaRPr/>
          </a:p>
        </p:txBody>
      </p:sp>
      <p:sp>
        <p:nvSpPr>
          <p:cNvPr id="1146" name="Google Shape;1146;p147"/>
          <p:cNvSpPr txBox="1"/>
          <p:nvPr/>
        </p:nvSpPr>
        <p:spPr>
          <a:xfrm>
            <a:off x="5147733" y="1278466"/>
            <a:ext cx="1075267" cy="3236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2"/>
                </a:solidFill>
                <a:latin typeface="Calibri"/>
                <a:ea typeface="Calibri"/>
                <a:cs typeface="Calibri"/>
                <a:sym typeface="Calibri"/>
              </a:rPr>
              <a:t>Ecchymose</a:t>
            </a:r>
            <a:endParaRPr/>
          </a:p>
        </p:txBody>
      </p:sp>
      <p:sp>
        <p:nvSpPr>
          <p:cNvPr id="1147" name="Google Shape;1147;p147"/>
          <p:cNvSpPr txBox="1"/>
          <p:nvPr/>
        </p:nvSpPr>
        <p:spPr>
          <a:xfrm>
            <a:off x="4775200" y="4893732"/>
            <a:ext cx="905933" cy="3236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2"/>
                </a:solidFill>
                <a:latin typeface="Calibri"/>
                <a:ea typeface="Calibri"/>
                <a:cs typeface="Calibri"/>
                <a:sym typeface="Calibri"/>
              </a:rPr>
              <a:t>Rougeur</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48"/>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Trace in laceration</a:t>
            </a:r>
            <a:endParaRPr/>
          </a:p>
        </p:txBody>
      </p:sp>
      <p:pic>
        <p:nvPicPr>
          <p:cNvPr descr="Trace in incised wound1" id="1154" name="Google Shape;1154;p148"/>
          <p:cNvPicPr preferRelativeResize="0"/>
          <p:nvPr/>
        </p:nvPicPr>
        <p:blipFill rotWithShape="1">
          <a:blip r:embed="rId3">
            <a:alphaModFix/>
          </a:blip>
          <a:srcRect b="0" l="0" r="0" t="0"/>
          <a:stretch/>
        </p:blipFill>
        <p:spPr>
          <a:xfrm>
            <a:off x="1647289" y="1133475"/>
            <a:ext cx="5568950" cy="4799013"/>
          </a:xfrm>
          <a:prstGeom prst="rect">
            <a:avLst/>
          </a:prstGeom>
          <a:noFill/>
          <a:ln>
            <a:noFill/>
          </a:ln>
        </p:spPr>
      </p:pic>
      <p:sp>
        <p:nvSpPr>
          <p:cNvPr id="1155" name="Google Shape;1155;p148"/>
          <p:cNvSpPr/>
          <p:nvPr/>
        </p:nvSpPr>
        <p:spPr>
          <a:xfrm>
            <a:off x="1852773" y="6395131"/>
            <a:ext cx="5996524" cy="5916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De : Professeur Lorna J Martin, HOD Division of Forensic Medicine, University of Cape Town</a:t>
            </a:r>
            <a:endParaRPr b="0" i="0" sz="1000" u="none" cap="none" strike="noStrike">
              <a:solidFill>
                <a:schemeClr val="dk2"/>
              </a:solidFill>
              <a:latin typeface="Calibri"/>
              <a:ea typeface="Calibri"/>
              <a:cs typeface="Calibri"/>
              <a:sym typeface="Calibri"/>
            </a:endParaRPr>
          </a:p>
        </p:txBody>
      </p:sp>
      <p:sp>
        <p:nvSpPr>
          <p:cNvPr id="1156" name="Google Shape;1156;p1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49"/>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Font typeface="Calibri"/>
              <a:buNone/>
            </a:pPr>
            <a:r>
              <a:rPr b="1" i="0" lang="fr" sz="4400" cap="none" strike="noStrike">
                <a:solidFill>
                  <a:srgbClr val="506687"/>
                </a:solidFill>
                <a:latin typeface="Calibri"/>
                <a:ea typeface="Calibri"/>
                <a:cs typeface="Calibri"/>
                <a:sym typeface="Calibri"/>
              </a:rPr>
              <a:t>Blessure avec marque</a:t>
            </a:r>
            <a:endParaRPr/>
          </a:p>
        </p:txBody>
      </p:sp>
      <p:pic>
        <p:nvPicPr>
          <p:cNvPr descr="Imprint contusion-slap" id="1163" name="Google Shape;1163;p149"/>
          <p:cNvPicPr preferRelativeResize="0"/>
          <p:nvPr/>
        </p:nvPicPr>
        <p:blipFill rotWithShape="1">
          <a:blip r:embed="rId3">
            <a:alphaModFix/>
          </a:blip>
          <a:srcRect b="0" l="0" r="0" t="0"/>
          <a:stretch/>
        </p:blipFill>
        <p:spPr>
          <a:xfrm>
            <a:off x="1265237" y="1219200"/>
            <a:ext cx="4297363" cy="4611688"/>
          </a:xfrm>
          <a:prstGeom prst="rect">
            <a:avLst/>
          </a:prstGeom>
          <a:noFill/>
          <a:ln>
            <a:noFill/>
          </a:ln>
        </p:spPr>
      </p:pic>
      <p:cxnSp>
        <p:nvCxnSpPr>
          <p:cNvPr id="1164" name="Google Shape;1164;p149"/>
          <p:cNvCxnSpPr/>
          <p:nvPr/>
        </p:nvCxnSpPr>
        <p:spPr>
          <a:xfrm rot="10800000">
            <a:off x="4686300" y="3500438"/>
            <a:ext cx="1752600" cy="0"/>
          </a:xfrm>
          <a:prstGeom prst="straightConnector1">
            <a:avLst/>
          </a:prstGeom>
          <a:noFill/>
          <a:ln cap="flat" cmpd="sng" w="9525">
            <a:solidFill>
              <a:schemeClr val="dk2"/>
            </a:solidFill>
            <a:prstDash val="solid"/>
            <a:round/>
            <a:headEnd len="sm" w="sm" type="none"/>
            <a:tailEnd len="med" w="med" type="triangle"/>
          </a:ln>
        </p:spPr>
      </p:cxnSp>
      <p:cxnSp>
        <p:nvCxnSpPr>
          <p:cNvPr id="1165" name="Google Shape;1165;p149"/>
          <p:cNvCxnSpPr/>
          <p:nvPr/>
        </p:nvCxnSpPr>
        <p:spPr>
          <a:xfrm rot="10800000">
            <a:off x="4297363" y="3860800"/>
            <a:ext cx="2133600" cy="0"/>
          </a:xfrm>
          <a:prstGeom prst="straightConnector1">
            <a:avLst/>
          </a:prstGeom>
          <a:noFill/>
          <a:ln cap="flat" cmpd="sng" w="9525">
            <a:solidFill>
              <a:schemeClr val="dk2"/>
            </a:solidFill>
            <a:prstDash val="solid"/>
            <a:round/>
            <a:headEnd len="sm" w="sm" type="none"/>
            <a:tailEnd len="med" w="med" type="triangle"/>
          </a:ln>
        </p:spPr>
      </p:cxnSp>
      <p:cxnSp>
        <p:nvCxnSpPr>
          <p:cNvPr id="1166" name="Google Shape;1166;p149"/>
          <p:cNvCxnSpPr/>
          <p:nvPr/>
        </p:nvCxnSpPr>
        <p:spPr>
          <a:xfrm rot="10800000">
            <a:off x="3924300" y="4167872"/>
            <a:ext cx="2514600" cy="0"/>
          </a:xfrm>
          <a:prstGeom prst="straightConnector1">
            <a:avLst/>
          </a:prstGeom>
          <a:noFill/>
          <a:ln cap="flat" cmpd="sng" w="9525">
            <a:solidFill>
              <a:schemeClr val="dk2"/>
            </a:solidFill>
            <a:prstDash val="solid"/>
            <a:round/>
            <a:headEnd len="sm" w="sm" type="none"/>
            <a:tailEnd len="med" w="med" type="triangle"/>
          </a:ln>
        </p:spPr>
      </p:cxnSp>
      <p:sp>
        <p:nvSpPr>
          <p:cNvPr id="1167" name="Google Shape;1167;p149"/>
          <p:cNvSpPr txBox="1"/>
          <p:nvPr/>
        </p:nvSpPr>
        <p:spPr>
          <a:xfrm>
            <a:off x="6632575" y="2910721"/>
            <a:ext cx="2465388" cy="241057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rPr b="0" i="0" lang="fr" sz="2800" u="none" cap="none" strike="noStrike">
                <a:solidFill>
                  <a:srgbClr val="506687"/>
                </a:solidFill>
                <a:latin typeface="Calibri"/>
                <a:ea typeface="Calibri"/>
                <a:cs typeface="Calibri"/>
                <a:sym typeface="Calibri"/>
              </a:rPr>
              <a:t>Marque de 3 doigts, suite à une gifle donnée main ouverte</a:t>
            </a:r>
            <a:endParaRPr b="0" i="0" sz="2800" u="none" cap="none" strike="noStrike">
              <a:solidFill>
                <a:schemeClr val="dk2"/>
              </a:solidFill>
              <a:latin typeface="Calibri"/>
              <a:ea typeface="Calibri"/>
              <a:cs typeface="Calibri"/>
              <a:sym typeface="Calibri"/>
            </a:endParaRPr>
          </a:p>
        </p:txBody>
      </p:sp>
      <p:sp>
        <p:nvSpPr>
          <p:cNvPr id="1168" name="Google Shape;1168;p149"/>
          <p:cNvSpPr/>
          <p:nvPr/>
        </p:nvSpPr>
        <p:spPr>
          <a:xfrm>
            <a:off x="6403975" y="3186113"/>
            <a:ext cx="228600" cy="1295400"/>
          </a:xfrm>
          <a:prstGeom prst="rightBrace">
            <a:avLst>
              <a:gd fmla="val 47222" name="adj1"/>
              <a:gd fmla="val 50000" name="adj2"/>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9" name="Google Shape;1169;p149"/>
          <p:cNvSpPr/>
          <p:nvPr/>
        </p:nvSpPr>
        <p:spPr>
          <a:xfrm>
            <a:off x="2192908" y="6215760"/>
            <a:ext cx="4986783" cy="464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000"/>
              <a:buFont typeface="Arial"/>
              <a:buNone/>
            </a:pPr>
            <a:r>
              <a:rPr b="0" i="0" lang="fr" sz="1000" u="none" cap="none" strike="noStrike">
                <a:solidFill>
                  <a:srgbClr val="506687"/>
                </a:solidFill>
                <a:latin typeface="Calibri"/>
                <a:ea typeface="Calibri"/>
                <a:cs typeface="Calibri"/>
                <a:sym typeface="Calibri"/>
              </a:rPr>
              <a:t>De : Professeur Lorna J Martin, HOD Division of Forensic Medicine, University of Cape Town</a:t>
            </a:r>
            <a:endParaRPr b="0" i="0" sz="1000" u="none" cap="none" strike="noStrike">
              <a:solidFill>
                <a:schemeClr val="dk2"/>
              </a:solidFill>
              <a:latin typeface="Calibri"/>
              <a:ea typeface="Calibri"/>
              <a:cs typeface="Calibri"/>
              <a:sym typeface="Calibri"/>
            </a:endParaRPr>
          </a:p>
        </p:txBody>
      </p:sp>
      <p:sp>
        <p:nvSpPr>
          <p:cNvPr id="1170" name="Google Shape;1170;p1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75" name="Shape 1175"/>
        <p:cNvGrpSpPr/>
        <p:nvPr/>
      </p:nvGrpSpPr>
      <p:grpSpPr>
        <a:xfrm>
          <a:off x="0" y="0"/>
          <a:ext cx="0" cy="0"/>
          <a:chOff x="0" y="0"/>
          <a:chExt cx="0" cy="0"/>
        </a:xfrm>
      </p:grpSpPr>
      <p:sp>
        <p:nvSpPr>
          <p:cNvPr id="1176" name="Google Shape;1176;p150"/>
          <p:cNvSpPr txBox="1"/>
          <p:nvPr>
            <p:ph type="ctrTitle"/>
          </p:nvPr>
        </p:nvSpPr>
        <p:spPr>
          <a:xfrm>
            <a:off x="685800" y="1600200"/>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Font typeface="Calibri"/>
              <a:buNone/>
            </a:pPr>
            <a:r>
              <a:rPr b="1" i="0" lang="fr" sz="4400" cap="none" strike="noStrike">
                <a:solidFill>
                  <a:srgbClr val="B85231"/>
                </a:solidFill>
                <a:latin typeface="Calibri"/>
                <a:ea typeface="Calibri"/>
                <a:cs typeface="Calibri"/>
                <a:sym typeface="Calibri"/>
              </a:rPr>
              <a:t>ACTIVITÉ ÉTUDE DE CAS</a:t>
            </a:r>
            <a:endParaRPr/>
          </a:p>
        </p:txBody>
      </p:sp>
      <p:sp>
        <p:nvSpPr>
          <p:cNvPr id="1177" name="Google Shape;1177;p150"/>
          <p:cNvSpPr txBox="1"/>
          <p:nvPr>
            <p:ph idx="1" type="subTitle"/>
          </p:nvPr>
        </p:nvSpPr>
        <p:spPr>
          <a:xfrm>
            <a:off x="1143000" y="3086582"/>
            <a:ext cx="7100888"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b="0" i="1" lang="fr" sz="3200" cap="none" strike="noStrike">
                <a:solidFill>
                  <a:srgbClr val="B85231"/>
                </a:solidFill>
                <a:latin typeface="Calibri"/>
                <a:ea typeface="Calibri"/>
                <a:cs typeface="Calibri"/>
                <a:sym typeface="Calibri"/>
              </a:rPr>
              <a:t>Noter l’historique et examiner les composantes clés du formulaire sur l’historique et l’examen</a:t>
            </a:r>
            <a:endParaRPr>
              <a:solidFill>
                <a:schemeClr val="accent1"/>
              </a:solidFill>
            </a:endParaRPr>
          </a:p>
        </p:txBody>
      </p:sp>
      <p:sp>
        <p:nvSpPr>
          <p:cNvPr id="1178" name="Google Shape;1178;p150"/>
          <p:cNvSpPr txBox="1"/>
          <p:nvPr>
            <p:ph idx="12" type="sldNum"/>
          </p:nvPr>
        </p:nvSpPr>
        <p:spPr>
          <a:xfrm>
            <a:off x="2995808"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fr"/>
              <a:t>100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