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22" r:id="rId2"/>
  </p:sldMasterIdLst>
  <p:notesMasterIdLst>
    <p:notesMasterId r:id="rId22"/>
  </p:notesMasterIdLst>
  <p:sldIdLst>
    <p:sldId id="256" r:id="rId3"/>
    <p:sldId id="258" r:id="rId4"/>
    <p:sldId id="269" r:id="rId5"/>
    <p:sldId id="270" r:id="rId6"/>
    <p:sldId id="273" r:id="rId7"/>
    <p:sldId id="294" r:id="rId8"/>
    <p:sldId id="295" r:id="rId9"/>
    <p:sldId id="298" r:id="rId10"/>
    <p:sldId id="272" r:id="rId11"/>
    <p:sldId id="296" r:id="rId12"/>
    <p:sldId id="289" r:id="rId13"/>
    <p:sldId id="288" r:id="rId14"/>
    <p:sldId id="279" r:id="rId15"/>
    <p:sldId id="257" r:id="rId16"/>
    <p:sldId id="287" r:id="rId17"/>
    <p:sldId id="307" r:id="rId18"/>
    <p:sldId id="297" r:id="rId19"/>
    <p:sldId id="300"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en Harker" initials="KH" lastIdx="13" clrIdx="0"/>
  <p:cmAuthor id="2" name="Wilma" initials="W" lastIdx="14" clrIdx="1">
    <p:extLst>
      <p:ext uri="{19B8F6BF-5375-455C-9EA6-DF929625EA0E}">
        <p15:presenceInfo xmlns:p15="http://schemas.microsoft.com/office/powerpoint/2012/main" userId="Wil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838" autoAdjust="0"/>
    <p:restoredTop sz="23944" autoAdjust="0"/>
  </p:normalViewPr>
  <p:slideViewPr>
    <p:cSldViewPr snapToGrid="0">
      <p:cViewPr varScale="1">
        <p:scale>
          <a:sx n="27" d="100"/>
          <a:sy n="27" d="100"/>
        </p:scale>
        <p:origin x="1680" y="48"/>
      </p:cViewPr>
      <p:guideLst/>
    </p:cSldViewPr>
  </p:slideViewPr>
  <p:outlineViewPr>
    <p:cViewPr>
      <p:scale>
        <a:sx n="33" d="100"/>
        <a:sy n="33" d="100"/>
      </p:scale>
      <p:origin x="0" y="-86232"/>
    </p:cViewPr>
  </p:outlineViewPr>
  <p:notesTextViewPr>
    <p:cViewPr>
      <p:scale>
        <a:sx n="1" d="1"/>
        <a:sy n="1" d="1"/>
      </p:scale>
      <p:origin x="0" y="0"/>
    </p:cViewPr>
  </p:notesTextViewPr>
  <p:sorterViewPr>
    <p:cViewPr varScale="1">
      <p:scale>
        <a:sx n="1" d="1"/>
        <a:sy n="1" d="1"/>
      </p:scale>
      <p:origin x="0" y="-74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07C7F-0B7F-453E-A58D-9AE58C0300B3}" type="datetimeFigureOut">
              <a:rPr lang="en-US" smtClean="0"/>
              <a:t>8/16/2017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81E2CF-75A7-447D-A5FD-6622C91F5FA0}" type="slidenum">
              <a:rPr lang="en-US" smtClean="0"/>
              <a:t>‹#›</a:t>
            </a:fld>
            <a:endParaRPr lang="en-US"/>
          </a:p>
        </p:txBody>
      </p:sp>
    </p:spTree>
    <p:extLst>
      <p:ext uri="{BB962C8B-B14F-4D97-AF65-F5344CB8AC3E}">
        <p14:creationId xmlns:p14="http://schemas.microsoft.com/office/powerpoint/2010/main" val="2368672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81E2CF-75A7-447D-A5FD-6622C91F5FA0}" type="slidenum">
              <a:rPr lang="en-US" smtClean="0"/>
              <a:t>1</a:t>
            </a:fld>
            <a:endParaRPr lang="en-US"/>
          </a:p>
        </p:txBody>
      </p:sp>
    </p:spTree>
    <p:extLst>
      <p:ext uri="{BB962C8B-B14F-4D97-AF65-F5344CB8AC3E}">
        <p14:creationId xmlns:p14="http://schemas.microsoft.com/office/powerpoint/2010/main" val="32371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5BFB7EB-A1B2-407D-B882-D2D21A71488C}" type="slidenum">
              <a:rPr lang="en-US" smtClean="0"/>
              <a:pPr/>
              <a:t>10</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a:t>GBV now often focuses on a wide range of gendered and sexualized violence directed against women, girls, men, and boys, including sexual violence directed at men in conflict and violence against LGBTI individuals. We will hear more about</a:t>
            </a:r>
          </a:p>
          <a:p>
            <a:pPr eaLnBrk="1" hangingPunct="1"/>
            <a:r>
              <a:rPr lang="en-US" dirty="0"/>
              <a:t>sexual violence directed against men later in the training.</a:t>
            </a:r>
          </a:p>
          <a:p>
            <a:pPr eaLnBrk="1" hangingPunct="1"/>
            <a:endParaRPr lang="en-US" dirty="0"/>
          </a:p>
          <a:p>
            <a:pPr eaLnBrk="1" hangingPunct="1"/>
            <a:r>
              <a:rPr lang="en-US" dirty="0"/>
              <a:t>Here are two more definitions. What are key terms and concepts in both of these? Are they similar?</a:t>
            </a:r>
          </a:p>
          <a:p>
            <a:pPr eaLnBrk="1" hangingPunct="1"/>
            <a:endParaRPr lang="en-US" dirty="0"/>
          </a:p>
          <a:p>
            <a:pPr eaLnBrk="1" hangingPunct="1"/>
            <a:r>
              <a:rPr lang="en-US" b="1" dirty="0"/>
              <a:t>Emphasize the elements that the definitions have in common.</a:t>
            </a:r>
            <a:endParaRPr lang="fr-FR" b="1" dirty="0"/>
          </a:p>
        </p:txBody>
      </p:sp>
    </p:spTree>
    <p:extLst>
      <p:ext uri="{BB962C8B-B14F-4D97-AF65-F5344CB8AC3E}">
        <p14:creationId xmlns:p14="http://schemas.microsoft.com/office/powerpoint/2010/main" val="4281625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1E2CF-75A7-447D-A5FD-6622C91F5FA0}" type="slidenum">
              <a:rPr lang="en-US" smtClean="0"/>
              <a:t>11</a:t>
            </a:fld>
            <a:endParaRPr lang="en-US"/>
          </a:p>
        </p:txBody>
      </p:sp>
    </p:spTree>
    <p:extLst>
      <p:ext uri="{BB962C8B-B14F-4D97-AF65-F5344CB8AC3E}">
        <p14:creationId xmlns:p14="http://schemas.microsoft.com/office/powerpoint/2010/main" val="1308761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Ask the participants</a:t>
            </a:r>
            <a:r>
              <a:rPr lang="en-US" b="1" baseline="0" dirty="0"/>
              <a:t> if they can name types of sexual violence before showing the bullets on the slides. </a:t>
            </a:r>
            <a:endParaRPr lang="en-US" baseline="0" dirty="0"/>
          </a:p>
        </p:txBody>
      </p:sp>
      <p:sp>
        <p:nvSpPr>
          <p:cNvPr id="4" name="Slide Number Placeholder 3"/>
          <p:cNvSpPr>
            <a:spLocks noGrp="1"/>
          </p:cNvSpPr>
          <p:nvPr>
            <p:ph type="sldNum" sz="quarter" idx="10"/>
          </p:nvPr>
        </p:nvSpPr>
        <p:spPr/>
        <p:txBody>
          <a:bodyPr/>
          <a:lstStyle/>
          <a:p>
            <a:fld id="{B181E2CF-75A7-447D-A5FD-6622C91F5FA0}" type="slidenum">
              <a:rPr lang="en-US" smtClean="0"/>
              <a:t>12</a:t>
            </a:fld>
            <a:endParaRPr lang="en-US"/>
          </a:p>
        </p:txBody>
      </p:sp>
    </p:spTree>
    <p:extLst>
      <p:ext uri="{BB962C8B-B14F-4D97-AF65-F5344CB8AC3E}">
        <p14:creationId xmlns:p14="http://schemas.microsoft.com/office/powerpoint/2010/main" val="160450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Ask participants: </a:t>
            </a:r>
            <a:r>
              <a:rPr lang="en-US" sz="1200" b="0" i="0" u="none" strike="noStrike" kern="1200" baseline="0" dirty="0">
                <a:solidFill>
                  <a:schemeClr val="tx1"/>
                </a:solidFill>
                <a:latin typeface="+mn-lt"/>
                <a:ea typeface="+mn-ea"/>
                <a:cs typeface="+mn-cs"/>
              </a:rPr>
              <a:t>Why should services for sexual violence survivors be provided in crisis situations?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Acknowledge answers and continue with the presentation.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training focuses on clinical management of survivors of sexual violence, which is one type of GBV. Agencies agree that preventing and responding to sexual violence is the minimum intervention that needs to be in place in the early phase of an emergency response because of the immediate life-threatening impact of this type of GBV. Interventions addressing other types of GBV must also be implemented as a situation stabilizes.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Click to show: </a:t>
            </a:r>
            <a:r>
              <a:rPr lang="en-US" sz="1200" b="0" i="0" u="none" strike="noStrike" kern="1200" baseline="0" dirty="0">
                <a:solidFill>
                  <a:schemeClr val="tx1"/>
                </a:solidFill>
                <a:latin typeface="+mn-lt"/>
                <a:ea typeface="+mn-ea"/>
                <a:cs typeface="+mn-cs"/>
              </a:rPr>
              <a:t>Providing clinical care for survivors of sexual violence is a priority intervention in emergencies.</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181E2CF-75A7-447D-A5FD-6622C91F5FA0}" type="slidenum">
              <a:rPr lang="en-US" smtClean="0"/>
              <a:t>13</a:t>
            </a:fld>
            <a:endParaRPr lang="en-US"/>
          </a:p>
        </p:txBody>
      </p:sp>
    </p:spTree>
    <p:extLst>
      <p:ext uri="{BB962C8B-B14F-4D97-AF65-F5344CB8AC3E}">
        <p14:creationId xmlns:p14="http://schemas.microsoft.com/office/powerpoint/2010/main" val="1887560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59D950-A92E-4BDF-BA6A-1F675043F03B}" type="slidenum">
              <a:rPr lang="en-US" altLang="en-US" smtClean="0">
                <a:solidFill>
                  <a:srgbClr val="000000"/>
                </a:solidFill>
                <a:latin typeface="Times New Roman" panose="02020603050405020304" pitchFamily="18" charset="0"/>
              </a:rPr>
              <a:pPr/>
              <a:t>14</a:t>
            </a:fld>
            <a:endParaRPr lang="en-US" altLang="en-US">
              <a:solidFill>
                <a:srgbClr val="000000"/>
              </a:solidFill>
              <a:latin typeface="Times New Roman" panose="02020603050405020304" pitchFamily="18" charset="0"/>
            </a:endParaRPr>
          </a:p>
        </p:txBody>
      </p:sp>
      <p:sp>
        <p:nvSpPr>
          <p:cNvPr id="5123" name="Rectangle 2"/>
          <p:cNvSpPr>
            <a:spLocks noGrp="1" noRot="1" noChangeAspect="1" noChangeArrowheads="1" noTextEdit="1"/>
          </p:cNvSpPr>
          <p:nvPr>
            <p:ph type="sldImg"/>
          </p:nvPr>
        </p:nvSpPr>
        <p:spPr>
          <a:xfrm>
            <a:off x="1371600" y="1143000"/>
            <a:ext cx="4114800" cy="3086100"/>
          </a:xfrm>
          <a:ln/>
        </p:spPr>
      </p:sp>
      <p:sp>
        <p:nvSpPr>
          <p:cNvPr id="5124" name="Rectangle 3"/>
          <p:cNvSpPr>
            <a:spLocks noGrp="1" noChangeArrowheads="1"/>
          </p:cNvSpPr>
          <p:nvPr>
            <p:ph type="body" idx="1"/>
          </p:nvPr>
        </p:nvSpPr>
        <p:spPr>
          <a:noFill/>
        </p:spPr>
        <p:txBody>
          <a:bodyPr/>
          <a:lstStyle/>
          <a:p>
            <a:pPr eaLnBrk="1" hangingPunct="1"/>
            <a:r>
              <a:rPr lang="en-US" altLang="en-US" dirty="0"/>
              <a:t>Review the International Criminal Court (ICC)</a:t>
            </a:r>
            <a:r>
              <a:rPr lang="en-US" altLang="en-US" baseline="0" dirty="0"/>
              <a:t> definition of rape. </a:t>
            </a:r>
            <a:r>
              <a:rPr lang="en-US" altLang="en-US" dirty="0"/>
              <a:t>This course specifically addresses the clinical management</a:t>
            </a:r>
            <a:r>
              <a:rPr lang="en-US" altLang="en-US" baseline="0" dirty="0"/>
              <a:t> of rape, one type of sexual violence.  The l</a:t>
            </a:r>
            <a:r>
              <a:rPr lang="en-US" altLang="en-US" dirty="0"/>
              <a:t>egal definition of rape differs for each country, but all definitions agree that rape is an act of sexual intercourse without consent.</a:t>
            </a:r>
          </a:p>
          <a:p>
            <a:pPr eaLnBrk="1" hangingPunct="1"/>
            <a:endParaRPr lang="en-US" altLang="en-US" dirty="0"/>
          </a:p>
        </p:txBody>
      </p:sp>
    </p:spTree>
    <p:extLst>
      <p:ext uri="{BB962C8B-B14F-4D97-AF65-F5344CB8AC3E}">
        <p14:creationId xmlns:p14="http://schemas.microsoft.com/office/powerpoint/2010/main" val="1419211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59D950-A92E-4BDF-BA6A-1F675043F03B}" type="slidenum">
              <a:rPr lang="en-US" altLang="en-US" smtClean="0">
                <a:solidFill>
                  <a:srgbClr val="000000"/>
                </a:solidFill>
                <a:latin typeface="Times New Roman" panose="02020603050405020304" pitchFamily="18" charset="0"/>
              </a:rPr>
              <a:pPr/>
              <a:t>15</a:t>
            </a:fld>
            <a:endParaRPr lang="en-US" altLang="en-US">
              <a:solidFill>
                <a:srgbClr val="000000"/>
              </a:solidFill>
              <a:latin typeface="Times New Roman" panose="02020603050405020304" pitchFamily="18" charset="0"/>
            </a:endParaRPr>
          </a:p>
        </p:txBody>
      </p:sp>
      <p:sp>
        <p:nvSpPr>
          <p:cNvPr id="5123" name="Rectangle 2"/>
          <p:cNvSpPr>
            <a:spLocks noGrp="1" noRot="1" noChangeAspect="1" noChangeArrowheads="1" noTextEdit="1"/>
          </p:cNvSpPr>
          <p:nvPr>
            <p:ph type="sldImg"/>
          </p:nvPr>
        </p:nvSpPr>
        <p:spPr>
          <a:xfrm>
            <a:off x="1371600" y="1143000"/>
            <a:ext cx="4114800" cy="3086100"/>
          </a:xfrm>
          <a:ln/>
        </p:spPr>
      </p:sp>
      <p:sp>
        <p:nvSpPr>
          <p:cNvPr id="5124"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b="0" baseline="0" dirty="0"/>
              <a:t>The legal definition of rape differs for each country, but all definitions agree that rape is an act of sexual intercourse without consent and that some kind of force was used.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0" baseline="0" dirty="0"/>
              <a:t>To prompt a discussion with the group, ask questions such as "Can a married woman be raped?" and "Can a man be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0" baseline="0" dirty="0"/>
              <a:t>raped?" before moving forward to discuss the legal definition in this context.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0" baseline="0" dirty="0"/>
              <a:t>What is the legal definition in your setting? Include the definition and examples of types of rape on a next slide.</a:t>
            </a:r>
            <a:endParaRPr lang="en-US" altLang="en-US" b="0" dirty="0"/>
          </a:p>
        </p:txBody>
      </p:sp>
    </p:spTree>
    <p:extLst>
      <p:ext uri="{BB962C8B-B14F-4D97-AF65-F5344CB8AC3E}">
        <p14:creationId xmlns:p14="http://schemas.microsoft.com/office/powerpoint/2010/main" val="2733318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facilitator must find out the legal definition of rape in the country and update this slide prior to the training.</a:t>
            </a:r>
          </a:p>
        </p:txBody>
      </p:sp>
      <p:sp>
        <p:nvSpPr>
          <p:cNvPr id="4" name="Slide Number Placeholder 3"/>
          <p:cNvSpPr>
            <a:spLocks noGrp="1"/>
          </p:cNvSpPr>
          <p:nvPr>
            <p:ph type="sldNum" sz="quarter" idx="10"/>
          </p:nvPr>
        </p:nvSpPr>
        <p:spPr/>
        <p:txBody>
          <a:bodyPr/>
          <a:lstStyle/>
          <a:p>
            <a:fld id="{B181E2CF-75A7-447D-A5FD-6622C91F5FA0}" type="slidenum">
              <a:rPr lang="en-US" smtClean="0"/>
              <a:t>16</a:t>
            </a:fld>
            <a:endParaRPr lang="en-US"/>
          </a:p>
        </p:txBody>
      </p:sp>
    </p:spTree>
    <p:extLst>
      <p:ext uri="{BB962C8B-B14F-4D97-AF65-F5344CB8AC3E}">
        <p14:creationId xmlns:p14="http://schemas.microsoft.com/office/powerpoint/2010/main" val="3930438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E43B56D-B14E-437A-9ED8-741640B4FD34}" type="slidenum">
              <a:rPr lang="en-US" smtClean="0"/>
              <a:pPr/>
              <a:t>17</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dirty="0"/>
              <a:t>The survivor-centered approach has been the cornerstone of the feminist-based rape-crisis and domestic violence movement around the world for decades. The term victim is avoided due to a concern that it may reinforce stigmatization </a:t>
            </a:r>
            <a:r>
              <a:rPr lang="en-US"/>
              <a:t>of persons who </a:t>
            </a:r>
            <a:r>
              <a:rPr lang="en-US" dirty="0"/>
              <a:t>have experienced sexual violence, and that it suggests passivity, rather than survival and resistance. However the term victim is important and used in legal texts to ensure the right to justice and reparation.</a:t>
            </a:r>
            <a:endParaRPr lang="fr-FR" baseline="0" dirty="0"/>
          </a:p>
        </p:txBody>
      </p:sp>
    </p:spTree>
    <p:extLst>
      <p:ext uri="{BB962C8B-B14F-4D97-AF65-F5344CB8AC3E}">
        <p14:creationId xmlns:p14="http://schemas.microsoft.com/office/powerpoint/2010/main" val="3819991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9AED26E-E8AB-4D9F-889B-FD173831F6EF}" type="slidenum">
              <a:rPr lang="en-US" smtClean="0"/>
              <a:pPr/>
              <a:t>18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fr-FR" dirty="0"/>
          </a:p>
        </p:txBody>
      </p:sp>
    </p:spTree>
    <p:extLst>
      <p:ext uri="{BB962C8B-B14F-4D97-AF65-F5344CB8AC3E}">
        <p14:creationId xmlns:p14="http://schemas.microsoft.com/office/powerpoint/2010/main" val="798070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can remain hidden. </a:t>
            </a:r>
            <a:endParaRPr lang="en-US" dirty="0"/>
          </a:p>
        </p:txBody>
      </p:sp>
      <p:sp>
        <p:nvSpPr>
          <p:cNvPr id="4" name="Slide Number Placeholder 3"/>
          <p:cNvSpPr>
            <a:spLocks noGrp="1"/>
          </p:cNvSpPr>
          <p:nvPr>
            <p:ph type="sldNum" sz="quarter" idx="10"/>
          </p:nvPr>
        </p:nvSpPr>
        <p:spPr/>
        <p:txBody>
          <a:bodyPr/>
          <a:lstStyle/>
          <a:p>
            <a:fld id="{B181E2CF-75A7-447D-A5FD-6622C91F5FA0}" type="slidenum">
              <a:rPr lang="en-US" smtClean="0"/>
              <a:t>19</a:t>
            </a:fld>
            <a:endParaRPr lang="en-US"/>
          </a:p>
        </p:txBody>
      </p:sp>
    </p:spTree>
    <p:extLst>
      <p:ext uri="{BB962C8B-B14F-4D97-AF65-F5344CB8AC3E}">
        <p14:creationId xmlns:p14="http://schemas.microsoft.com/office/powerpoint/2010/main" val="14018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EB24B7-AFB4-4A14-8E97-C73713860559}" type="slidenum">
              <a:rPr lang="en-US" altLang="en-US" smtClean="0">
                <a:solidFill>
                  <a:srgbClr val="000000"/>
                </a:solidFill>
                <a:latin typeface="Times New Roman" panose="02020603050405020304" pitchFamily="18" charset="0"/>
              </a:rPr>
              <a:pPr/>
              <a:t>2</a:t>
            </a:fld>
            <a:endParaRPr lang="en-US" altLang="en-US">
              <a:solidFill>
                <a:srgbClr val="000000"/>
              </a:solidFill>
              <a:latin typeface="Times New Roman" panose="02020603050405020304" pitchFamily="18" charset="0"/>
            </a:endParaRPr>
          </a:p>
        </p:txBody>
      </p:sp>
      <p:sp>
        <p:nvSpPr>
          <p:cNvPr id="7171" name="Rectangle 2"/>
          <p:cNvSpPr>
            <a:spLocks noGrp="1" noRot="1" noChangeAspect="1" noChangeArrowheads="1" noTextEdit="1"/>
          </p:cNvSpPr>
          <p:nvPr>
            <p:ph type="sldImg"/>
          </p:nvPr>
        </p:nvSpPr>
        <p:spPr>
          <a:xfrm>
            <a:off x="1371600" y="1143000"/>
            <a:ext cx="4114800" cy="3086100"/>
          </a:xfrm>
          <a:ln/>
        </p:spPr>
      </p:sp>
      <p:sp>
        <p:nvSpPr>
          <p:cNvPr id="7172"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ACTIVITY: </a:t>
            </a:r>
            <a:r>
              <a:rPr lang="en-US" baseline="0" dirty="0"/>
              <a:t>Cue up the video about refugees from Iraq living in Jordan that is found on the USB key or IAWG website. After warning the audience that some of the scenes may trigger strong emotional responses, run the documentary from the beginning and stop the video at 2:57. </a:t>
            </a:r>
          </a:p>
          <a:p>
            <a:pPr eaLnBrk="1" hangingPunct="1"/>
            <a:endParaRPr lang="en-US" altLang="en-US" b="1" baseline="0" dirty="0"/>
          </a:p>
          <a:p>
            <a:pPr eaLnBrk="1" hangingPunct="1"/>
            <a:r>
              <a:rPr lang="en-US" altLang="en-US" b="1" baseline="0" dirty="0"/>
              <a:t>1. Facilitate</a:t>
            </a:r>
            <a:r>
              <a:rPr lang="en-US" altLang="en-US" baseline="0" dirty="0"/>
              <a:t> a group discussion with the participants using the following points (10 minutes):</a:t>
            </a:r>
          </a:p>
          <a:p>
            <a:pPr marL="171450" indent="-171450" eaLnBrk="1" hangingPunct="1">
              <a:buFont typeface="Arial" panose="020B0604020202020204" pitchFamily="34" charset="0"/>
              <a:buChar char="•"/>
            </a:pPr>
            <a:r>
              <a:rPr lang="en-US" altLang="en-US" dirty="0"/>
              <a:t>This</a:t>
            </a:r>
            <a:r>
              <a:rPr lang="en-US" altLang="en-US" baseline="0" dirty="0"/>
              <a:t> film shows stories about sexual violence survivors in a conflict setting. Do you think sexual violence happens only in conflict settings? Does it happen also in natural disasters? In countries with no current humanitarian emergency? Does sexual violence happen in your </a:t>
            </a:r>
            <a:r>
              <a:rPr lang="en-US" altLang="en-US" dirty="0"/>
              <a:t>setting? </a:t>
            </a:r>
          </a:p>
          <a:p>
            <a:pPr marL="171450" indent="-171450" eaLnBrk="1" hangingPunct="1">
              <a:buFont typeface="Arial" panose="020B0604020202020204" pitchFamily="34" charset="0"/>
              <a:buChar char="•"/>
            </a:pPr>
            <a:r>
              <a:rPr lang="en-US" altLang="en-US" dirty="0"/>
              <a:t>Do you think all sexual violence survivors can</a:t>
            </a:r>
            <a:r>
              <a:rPr lang="en-US" altLang="en-US" baseline="0" dirty="0"/>
              <a:t> access health care</a:t>
            </a:r>
            <a:r>
              <a:rPr lang="en-US" altLang="en-US" dirty="0"/>
              <a:t>?</a:t>
            </a:r>
          </a:p>
          <a:p>
            <a:pPr marL="171450" indent="-171450" eaLnBrk="1" hangingPunct="1">
              <a:buFont typeface="Arial" panose="020B0604020202020204" pitchFamily="34" charset="0"/>
              <a:buChar char="•"/>
            </a:pPr>
            <a:r>
              <a:rPr lang="en-US" altLang="en-US" dirty="0"/>
              <a:t>If not, why not? </a:t>
            </a:r>
          </a:p>
          <a:p>
            <a:pPr marL="171450" indent="-171450" eaLnBrk="1" hangingPunct="1">
              <a:buFont typeface="Arial" panose="020B0604020202020204" pitchFamily="34" charset="0"/>
              <a:buChar char="•"/>
            </a:pPr>
            <a:endParaRPr lang="en-US" altLang="en-US" dirty="0"/>
          </a:p>
          <a:p>
            <a:r>
              <a:rPr lang="en-GB" sz="1200" b="1" i="0" u="none" strike="noStrike" kern="1200" baseline="0" dirty="0">
                <a:solidFill>
                  <a:schemeClr val="tx1"/>
                </a:solidFill>
                <a:latin typeface="+mn-lt"/>
                <a:ea typeface="+mn-ea"/>
                <a:cs typeface="+mn-cs"/>
              </a:rPr>
              <a:t>2. Guide the discussion </a:t>
            </a:r>
            <a:r>
              <a:rPr lang="en-GB" sz="1200" b="0" i="0" u="none" strike="noStrike" kern="1200" baseline="0" dirty="0">
                <a:solidFill>
                  <a:schemeClr val="tx1"/>
                </a:solidFill>
                <a:latin typeface="+mn-lt"/>
                <a:ea typeface="+mn-ea"/>
                <a:cs typeface="+mn-cs"/>
              </a:rPr>
              <a:t>to elicit some of the barriers to accessing clinical care after a sexual assault. It is important to stay focused on the questions and not let the discussion stray off topic. The purpose of this discussion is to introduce the guiding principles and how adherence to these principles will improve access to health care for survivors.  </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Sexual violence survivors are stigmatized and blamed for the sexual assault. </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Health care providers consulted by sexual violence survivors should respect confidentiality. Nobody should find out that the survivor came to seek health care services. However, this is often not the case.</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The perpetrator may threaten to harm the survivor if she/he tells anyone about it. </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Survivors may be reluctant to seek health care services because they feel the provider may show no respect and blame them.</a:t>
            </a:r>
          </a:p>
          <a:p>
            <a:pPr marL="171450" indent="-171450">
              <a:buFont typeface="Arial" panose="020B0604020202020204" pitchFamily="34" charset="0"/>
              <a:buChar char="•"/>
            </a:pPr>
            <a:r>
              <a:rPr lang="fr-CH" sz="1200" b="0" i="0" u="none" strike="noStrike" kern="1200" baseline="0" dirty="0" err="1">
                <a:solidFill>
                  <a:schemeClr val="tx1"/>
                </a:solidFill>
                <a:latin typeface="+mn-lt"/>
                <a:ea typeface="+mn-ea"/>
                <a:cs typeface="+mn-cs"/>
              </a:rPr>
              <a:t>Survivors</a:t>
            </a:r>
            <a:r>
              <a:rPr lang="fr-CH" sz="1200" b="0" i="0" u="none" strike="noStrike" kern="1200" baseline="0" dirty="0">
                <a:solidFill>
                  <a:schemeClr val="tx1"/>
                </a:solidFill>
                <a:latin typeface="+mn-lt"/>
                <a:ea typeface="+mn-ea"/>
                <a:cs typeface="+mn-cs"/>
              </a:rPr>
              <a:t> </a:t>
            </a:r>
            <a:r>
              <a:rPr lang="fr-CH" sz="1200" b="0" i="0" u="none" strike="noStrike" kern="1200" baseline="0" dirty="0" err="1">
                <a:solidFill>
                  <a:schemeClr val="tx1"/>
                </a:solidFill>
                <a:latin typeface="+mn-lt"/>
                <a:ea typeface="+mn-ea"/>
                <a:cs typeface="+mn-cs"/>
              </a:rPr>
              <a:t>may</a:t>
            </a:r>
            <a:r>
              <a:rPr lang="fr-CH" sz="1200" b="0" i="0" u="none" strike="noStrike" kern="1200" baseline="0" dirty="0">
                <a:solidFill>
                  <a:schemeClr val="tx1"/>
                </a:solidFill>
                <a:latin typeface="+mn-lt"/>
                <a:ea typeface="+mn-ea"/>
                <a:cs typeface="+mn-cs"/>
              </a:rPr>
              <a:t> be </a:t>
            </a:r>
            <a:r>
              <a:rPr lang="fr-CH" sz="1200" b="0" i="0" u="none" strike="noStrike" kern="1200" baseline="0" dirty="0" err="1">
                <a:solidFill>
                  <a:schemeClr val="tx1"/>
                </a:solidFill>
                <a:latin typeface="+mn-lt"/>
                <a:ea typeface="+mn-ea"/>
                <a:cs typeface="+mn-cs"/>
              </a:rPr>
              <a:t>discriminated</a:t>
            </a:r>
            <a:r>
              <a:rPr lang="fr-CH" sz="1200" b="0" i="0" u="none" strike="noStrike" kern="1200" baseline="0" dirty="0">
                <a:solidFill>
                  <a:schemeClr val="tx1"/>
                </a:solidFill>
                <a:latin typeface="+mn-lt"/>
                <a:ea typeface="+mn-ea"/>
                <a:cs typeface="+mn-cs"/>
              </a:rPr>
              <a:t> </a:t>
            </a:r>
            <a:r>
              <a:rPr lang="fr-CH" sz="1200" b="0" i="0" u="none" strike="noStrike" kern="1200" baseline="0" dirty="0" err="1">
                <a:solidFill>
                  <a:schemeClr val="tx1"/>
                </a:solidFill>
                <a:latin typeface="+mn-lt"/>
                <a:ea typeface="+mn-ea"/>
                <a:cs typeface="+mn-cs"/>
              </a:rPr>
              <a:t>against</a:t>
            </a:r>
            <a:r>
              <a:rPr lang="fr-CH" sz="1200" b="0" i="0" u="none" strike="noStrike" kern="1200" baseline="0" dirty="0">
                <a:solidFill>
                  <a:schemeClr val="tx1"/>
                </a:solidFill>
                <a:latin typeface="+mn-lt"/>
                <a:ea typeface="+mn-ea"/>
                <a:cs typeface="+mn-cs"/>
              </a:rPr>
              <a:t> if </a:t>
            </a:r>
            <a:r>
              <a:rPr lang="fr-CH" sz="1200" b="0" i="0" u="none" strike="noStrike" kern="1200" baseline="0" dirty="0" err="1">
                <a:solidFill>
                  <a:schemeClr val="tx1"/>
                </a:solidFill>
                <a:latin typeface="+mn-lt"/>
                <a:ea typeface="+mn-ea"/>
                <a:cs typeface="+mn-cs"/>
              </a:rPr>
              <a:t>they</a:t>
            </a:r>
            <a:r>
              <a:rPr lang="fr-CH" sz="1200" b="0" i="0" u="none" strike="noStrike" kern="1200" baseline="0" dirty="0">
                <a:solidFill>
                  <a:schemeClr val="tx1"/>
                </a:solidFill>
                <a:latin typeface="+mn-lt"/>
                <a:ea typeface="+mn-ea"/>
                <a:cs typeface="+mn-cs"/>
              </a:rPr>
              <a:t> are </a:t>
            </a:r>
            <a:r>
              <a:rPr lang="fr-CH" sz="1200" b="0" i="0" u="none" strike="noStrike" kern="1200" baseline="0" dirty="0" err="1">
                <a:solidFill>
                  <a:schemeClr val="tx1"/>
                </a:solidFill>
                <a:latin typeface="+mn-lt"/>
                <a:ea typeface="+mn-ea"/>
                <a:cs typeface="+mn-cs"/>
              </a:rPr>
              <a:t>from</a:t>
            </a:r>
            <a:r>
              <a:rPr lang="fr-CH" sz="1200" b="0" i="0" u="none" strike="noStrike" kern="1200" baseline="0" dirty="0">
                <a:solidFill>
                  <a:schemeClr val="tx1"/>
                </a:solidFill>
                <a:latin typeface="+mn-lt"/>
                <a:ea typeface="+mn-ea"/>
                <a:cs typeface="+mn-cs"/>
              </a:rPr>
              <a:t> a </a:t>
            </a:r>
            <a:r>
              <a:rPr lang="fr-CH" sz="1200" b="0" i="0" u="none" strike="noStrike" kern="1200" baseline="0" dirty="0" err="1">
                <a:solidFill>
                  <a:schemeClr val="tx1"/>
                </a:solidFill>
                <a:latin typeface="+mn-lt"/>
                <a:ea typeface="+mn-ea"/>
                <a:cs typeface="+mn-cs"/>
              </a:rPr>
              <a:t>different</a:t>
            </a:r>
            <a:r>
              <a:rPr lang="fr-CH" sz="1200" b="0" i="0" u="none" strike="noStrike" kern="1200" baseline="0" dirty="0">
                <a:solidFill>
                  <a:schemeClr val="tx1"/>
                </a:solidFill>
                <a:latin typeface="+mn-lt"/>
                <a:ea typeface="+mn-ea"/>
                <a:cs typeface="+mn-cs"/>
              </a:rPr>
              <a:t> </a:t>
            </a:r>
            <a:r>
              <a:rPr lang="fr-CH" sz="1200" b="0" i="0" u="none" strike="noStrike" kern="1200" baseline="0" dirty="0" err="1">
                <a:solidFill>
                  <a:schemeClr val="tx1"/>
                </a:solidFill>
                <a:latin typeface="+mn-lt"/>
                <a:ea typeface="+mn-ea"/>
                <a:cs typeface="+mn-cs"/>
              </a:rPr>
              <a:t>ethnic</a:t>
            </a:r>
            <a:r>
              <a:rPr lang="fr-CH" sz="1200" b="0" i="0" u="none" strike="noStrike" kern="1200" baseline="0" dirty="0">
                <a:solidFill>
                  <a:schemeClr val="tx1"/>
                </a:solidFill>
                <a:latin typeface="+mn-lt"/>
                <a:ea typeface="+mn-ea"/>
                <a:cs typeface="+mn-cs"/>
              </a:rPr>
              <a:t> group; male; </a:t>
            </a:r>
            <a:r>
              <a:rPr lang="fr-CH" sz="1200" b="0" i="0" u="none" strike="noStrike" kern="1200" baseline="0" dirty="0" err="1">
                <a:solidFill>
                  <a:schemeClr val="tx1"/>
                </a:solidFill>
                <a:latin typeface="+mn-lt"/>
                <a:ea typeface="+mn-ea"/>
                <a:cs typeface="+mn-cs"/>
              </a:rPr>
              <a:t>lesbian</a:t>
            </a:r>
            <a:r>
              <a:rPr lang="fr-CH" sz="1200" b="0" i="0" u="none" strike="noStrike" kern="1200" baseline="0" dirty="0">
                <a:solidFill>
                  <a:schemeClr val="tx1"/>
                </a:solidFill>
                <a:latin typeface="+mn-lt"/>
                <a:ea typeface="+mn-ea"/>
                <a:cs typeface="+mn-cs"/>
              </a:rPr>
              <a:t>, gay, </a:t>
            </a:r>
            <a:r>
              <a:rPr lang="fr-CH" sz="1200" b="0" i="0" u="none" strike="noStrike" kern="1200" baseline="0" dirty="0" err="1">
                <a:solidFill>
                  <a:schemeClr val="tx1"/>
                </a:solidFill>
                <a:latin typeface="+mn-lt"/>
                <a:ea typeface="+mn-ea"/>
                <a:cs typeface="+mn-cs"/>
              </a:rPr>
              <a:t>bisexual</a:t>
            </a:r>
            <a:r>
              <a:rPr lang="fr-CH" sz="1200" b="0" i="0" u="none" strike="noStrike" kern="1200" baseline="0" dirty="0">
                <a:solidFill>
                  <a:schemeClr val="tx1"/>
                </a:solidFill>
                <a:latin typeface="+mn-lt"/>
                <a:ea typeface="+mn-ea"/>
                <a:cs typeface="+mn-cs"/>
              </a:rPr>
              <a:t>, </a:t>
            </a:r>
            <a:r>
              <a:rPr lang="fr-CH" sz="1200" b="0" i="0" u="none" strike="noStrike" kern="1200" baseline="0" dirty="0" err="1">
                <a:solidFill>
                  <a:schemeClr val="tx1"/>
                </a:solidFill>
                <a:latin typeface="+mn-lt"/>
                <a:ea typeface="+mn-ea"/>
                <a:cs typeface="+mn-cs"/>
              </a:rPr>
              <a:t>transgender</a:t>
            </a:r>
            <a:r>
              <a:rPr lang="fr-CH" sz="1200" b="0" i="0" u="none" strike="noStrike" kern="1200" baseline="0" dirty="0">
                <a:solidFill>
                  <a:schemeClr val="tx1"/>
                </a:solidFill>
                <a:latin typeface="+mn-lt"/>
                <a:ea typeface="+mn-ea"/>
                <a:cs typeface="+mn-cs"/>
              </a:rPr>
              <a:t> or </a:t>
            </a:r>
            <a:r>
              <a:rPr lang="fr-CH" sz="1200" b="0" i="0" u="none" strike="noStrike" kern="1200" baseline="0" dirty="0" err="1">
                <a:solidFill>
                  <a:schemeClr val="tx1"/>
                </a:solidFill>
                <a:latin typeface="+mn-lt"/>
                <a:ea typeface="+mn-ea"/>
                <a:cs typeface="+mn-cs"/>
              </a:rPr>
              <a:t>intersex</a:t>
            </a:r>
            <a:r>
              <a:rPr lang="fr-CH" sz="1200" b="0" i="0" u="none" strike="noStrike" kern="1200" baseline="0" dirty="0">
                <a:solidFill>
                  <a:schemeClr val="tx1"/>
                </a:solidFill>
                <a:latin typeface="+mn-lt"/>
                <a:ea typeface="+mn-ea"/>
                <a:cs typeface="+mn-cs"/>
              </a:rPr>
              <a:t> (LGBTI); or </a:t>
            </a:r>
            <a:r>
              <a:rPr lang="fr-CH" sz="1200" b="0" i="0" u="none" strike="noStrike" kern="1200" baseline="0" dirty="0" err="1">
                <a:solidFill>
                  <a:schemeClr val="tx1"/>
                </a:solidFill>
                <a:latin typeface="+mn-lt"/>
                <a:ea typeface="+mn-ea"/>
                <a:cs typeface="+mn-cs"/>
              </a:rPr>
              <a:t>unmarried</a:t>
            </a:r>
            <a:r>
              <a:rPr lang="fr-CH" sz="1200" b="0" i="0" u="none" strike="noStrike" kern="1200" baseline="0" dirty="0">
                <a:solidFill>
                  <a:schemeClr val="tx1"/>
                </a:solidFill>
                <a:latin typeface="+mn-lt"/>
                <a:ea typeface="+mn-ea"/>
                <a:cs typeface="+mn-cs"/>
              </a:rPr>
              <a:t> adolescents.</a:t>
            </a:r>
            <a:endParaRPr lang="en-GB" sz="1200" b="0" i="0" u="none" strike="noStrike" kern="1200" baseline="0" dirty="0">
              <a:solidFill>
                <a:schemeClr val="tx1"/>
              </a:solidFill>
              <a:latin typeface="+mn-lt"/>
              <a:ea typeface="+mn-ea"/>
              <a:cs typeface="+mn-cs"/>
            </a:endParaRPr>
          </a:p>
          <a:p>
            <a:pPr marL="171450" indent="-171450">
              <a:buFontTx/>
              <a:buChar char="-"/>
            </a:pPr>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3. Wrap up the discussion </a:t>
            </a:r>
            <a:r>
              <a:rPr lang="en-GB" sz="1200" b="0" i="0" u="none" strike="noStrike" kern="1200" baseline="0" dirty="0">
                <a:solidFill>
                  <a:schemeClr val="tx1"/>
                </a:solidFill>
                <a:latin typeface="+mn-lt"/>
                <a:ea typeface="+mn-ea"/>
                <a:cs typeface="+mn-cs"/>
              </a:rPr>
              <a:t>by reiterating the guiding principles for the care of sexual violence survivors: </a:t>
            </a:r>
            <a:r>
              <a:rPr lang="en-GB" sz="1200" b="0" i="1" u="none" strike="noStrike" kern="1200" baseline="0" dirty="0">
                <a:solidFill>
                  <a:schemeClr val="tx1"/>
                </a:solidFill>
                <a:latin typeface="+mn-lt"/>
                <a:ea typeface="+mn-ea"/>
                <a:cs typeface="+mn-cs"/>
              </a:rPr>
              <a:t>safety, confidentiality, respect, and non-discrimination</a:t>
            </a:r>
            <a:r>
              <a:rPr lang="en-GB" sz="1200" b="0" i="0" u="none" strike="noStrike" kern="1200" baseline="0" dirty="0">
                <a:solidFill>
                  <a:schemeClr val="tx1"/>
                </a:solidFill>
                <a:latin typeface="+mn-lt"/>
                <a:ea typeface="+mn-ea"/>
                <a:cs typeface="+mn-cs"/>
              </a:rPr>
              <a:t>. You will discuss the guiding principles in detail in the next session. Apply the guiding principles at all stages of planning and implementation of services for sexual violence survivors.</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4. Refer</a:t>
            </a:r>
            <a:r>
              <a:rPr lang="en-GB" sz="1200" b="0" i="0" u="none" strike="noStrike" kern="1200" baseline="0" dirty="0">
                <a:solidFill>
                  <a:schemeClr val="tx1"/>
                </a:solidFill>
                <a:latin typeface="+mn-lt"/>
                <a:ea typeface="+mn-ea"/>
                <a:cs typeface="+mn-cs"/>
              </a:rPr>
              <a:t> to the posted</a:t>
            </a:r>
            <a:r>
              <a:rPr lang="en-GB" sz="1200" b="1" i="0" u="none" strike="noStrike" kern="1200" baseline="0" dirty="0">
                <a:solidFill>
                  <a:schemeClr val="tx1"/>
                </a:solidFill>
                <a:latin typeface="+mn-lt"/>
                <a:ea typeface="+mn-ea"/>
                <a:cs typeface="+mn-cs"/>
              </a:rPr>
              <a:t> </a:t>
            </a:r>
            <a:r>
              <a:rPr lang="en-GB" sz="1200" b="0" i="0" u="none" strike="noStrike" kern="1200" baseline="0" dirty="0">
                <a:solidFill>
                  <a:schemeClr val="tx1"/>
                </a:solidFill>
                <a:latin typeface="+mn-lt"/>
                <a:ea typeface="+mn-ea"/>
                <a:cs typeface="+mn-cs"/>
              </a:rPr>
              <a:t>guiding principles throughout the sessions.</a:t>
            </a:r>
            <a:r>
              <a:rPr lang="en-US" sz="1200" b="0" i="0" u="none" strike="noStrike" kern="1200" baseline="0" dirty="0">
                <a:solidFill>
                  <a:schemeClr val="tx1"/>
                </a:solidFill>
                <a:latin typeface="+mn-lt"/>
                <a:ea typeface="+mn-ea"/>
                <a:cs typeface="+mn-cs"/>
              </a:rPr>
              <a:t> </a:t>
            </a:r>
            <a:r>
              <a:rPr lang="en-US" altLang="en-US" dirty="0"/>
              <a:t>The purpose of the discussion is to </a:t>
            </a:r>
            <a:r>
              <a:rPr lang="en-US" altLang="en-US" baseline="0" dirty="0"/>
              <a:t>start participants thinking about barriers to access services and to consider the guiding principles that underlie actions to overcome these barriers. </a:t>
            </a:r>
            <a:r>
              <a:rPr lang="en-US" altLang="en-US" dirty="0"/>
              <a:t>Encourage</a:t>
            </a:r>
            <a:r>
              <a:rPr lang="en-US" altLang="en-US" baseline="0" dirty="0"/>
              <a:t> the participants </a:t>
            </a:r>
            <a:r>
              <a:rPr lang="en-US" altLang="en-US" dirty="0"/>
              <a:t>to discuss issues of stigma,  referrals to other services without the survivor`s consent, confidentiality, etc.</a:t>
            </a:r>
          </a:p>
        </p:txBody>
      </p:sp>
    </p:spTree>
    <p:extLst>
      <p:ext uri="{BB962C8B-B14F-4D97-AF65-F5344CB8AC3E}">
        <p14:creationId xmlns:p14="http://schemas.microsoft.com/office/powerpoint/2010/main" val="2787449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Emphasize that we are all born with human rights, wherever and whoever we are. No one gives us human rights or can take them away. We cannot enjoy some rights and be denied others. A denial of one right leads to many other rights being denied. Emphasize that all acts of GBV are violations of fundamental human rights.</a:t>
            </a:r>
          </a:p>
        </p:txBody>
      </p:sp>
      <p:sp>
        <p:nvSpPr>
          <p:cNvPr id="4" name="Slide Number Placeholder 3"/>
          <p:cNvSpPr>
            <a:spLocks noGrp="1"/>
          </p:cNvSpPr>
          <p:nvPr>
            <p:ph type="sldNum" sz="quarter" idx="10"/>
          </p:nvPr>
        </p:nvSpPr>
        <p:spPr/>
        <p:txBody>
          <a:bodyPr/>
          <a:lstStyle/>
          <a:p>
            <a:fld id="{B181E2CF-75A7-447D-A5FD-6622C91F5FA0}" type="slidenum">
              <a:rPr lang="en-US" smtClean="0"/>
              <a:t>3</a:t>
            </a:fld>
            <a:endParaRPr lang="en-US"/>
          </a:p>
        </p:txBody>
      </p:sp>
    </p:spTree>
    <p:extLst>
      <p:ext uri="{BB962C8B-B14F-4D97-AF65-F5344CB8AC3E}">
        <p14:creationId xmlns:p14="http://schemas.microsoft.com/office/powerpoint/2010/main" val="317743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Prior to showing the answers on this slide, </a:t>
            </a:r>
            <a:r>
              <a:rPr lang="en-US" b="1" dirty="0"/>
              <a:t>ask the participants:</a:t>
            </a:r>
            <a:r>
              <a:rPr lang="en-US" dirty="0"/>
              <a:t> “Which human rights are violated when GBV occurs?” Briefly</a:t>
            </a:r>
            <a:r>
              <a:rPr lang="en-US" baseline="0" dirty="0"/>
              <a:t> facilitate feedback, then click and show the answers. Do not read all of the bullet points.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181E2CF-75A7-447D-A5FD-6622C91F5FA0}" type="slidenum">
              <a:rPr lang="en-US" smtClean="0"/>
              <a:t>4</a:t>
            </a:fld>
            <a:endParaRPr lang="en-US"/>
          </a:p>
        </p:txBody>
      </p:sp>
    </p:spTree>
    <p:extLst>
      <p:ext uri="{BB962C8B-B14F-4D97-AF65-F5344CB8AC3E}">
        <p14:creationId xmlns:p14="http://schemas.microsoft.com/office/powerpoint/2010/main" val="3800604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This slide is</a:t>
            </a:r>
            <a:r>
              <a:rPr lang="en-US" b="1" baseline="0" dirty="0"/>
              <a:t> optional. Hide it prior to the beginning of the presentation if it will not be used and has not been updated with context-specific information. Find any existing statistics, if possible, regarding sexual violence prevalence in the context of the region to include on the slide. </a:t>
            </a:r>
          </a:p>
          <a:p>
            <a:endParaRPr lang="en-US" b="1" baseline="0" dirty="0"/>
          </a:p>
          <a:p>
            <a:r>
              <a:rPr lang="en-US" b="1" dirty="0"/>
              <a:t>Ask</a:t>
            </a:r>
            <a:r>
              <a:rPr lang="en-US" dirty="0"/>
              <a:t> the participants to read these statistics for themselves</a:t>
            </a:r>
            <a:r>
              <a:rPr lang="en-US" baseline="0" dirty="0"/>
              <a:t>.  Mention that GBV happens in all societies and cultures and that it is often exacerbated in emergencies. </a:t>
            </a:r>
            <a:r>
              <a:rPr lang="en-US" dirty="0"/>
              <a:t>The references for these</a:t>
            </a:r>
            <a:r>
              <a:rPr lang="en-US" baseline="0" dirty="0"/>
              <a:t> studies are listed at the end of this presentation. </a:t>
            </a:r>
          </a:p>
          <a:p>
            <a:endParaRPr lang="en-US" baseline="0" dirty="0"/>
          </a:p>
          <a:p>
            <a:r>
              <a:rPr lang="en-US" b="1" baseline="0" dirty="0"/>
              <a:t>An approximation of incidence or prevalence data can only be found through carefully designed specialized studies. It is important to emphasize that sexual violence is widespread everywhere. </a:t>
            </a:r>
            <a:r>
              <a:rPr lang="en-US" baseline="0" dirty="0"/>
              <a:t>We do not need to know or spend time collecting incidence or prevalence data to make services available to the community. </a:t>
            </a:r>
          </a:p>
        </p:txBody>
      </p:sp>
      <p:sp>
        <p:nvSpPr>
          <p:cNvPr id="4" name="Slide Number Placeholder 3"/>
          <p:cNvSpPr>
            <a:spLocks noGrp="1"/>
          </p:cNvSpPr>
          <p:nvPr>
            <p:ph type="sldNum" sz="quarter" idx="10"/>
          </p:nvPr>
        </p:nvSpPr>
        <p:spPr/>
        <p:txBody>
          <a:bodyPr/>
          <a:lstStyle/>
          <a:p>
            <a:fld id="{B181E2CF-75A7-447D-A5FD-6622C91F5FA0}" type="slidenum">
              <a:rPr lang="en-US" smtClean="0"/>
              <a:t>5</a:t>
            </a:fld>
            <a:endParaRPr lang="en-US"/>
          </a:p>
        </p:txBody>
      </p:sp>
    </p:spTree>
    <p:extLst>
      <p:ext uri="{BB962C8B-B14F-4D97-AF65-F5344CB8AC3E}">
        <p14:creationId xmlns:p14="http://schemas.microsoft.com/office/powerpoint/2010/main" val="226158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93E194F-0F15-45B7-A053-D868F6486170}" type="slidenum">
              <a:rPr lang="en-US" smtClean="0"/>
              <a:pPr/>
              <a:t>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Ask different participants</a:t>
            </a:r>
            <a:r>
              <a:rPr lang="en-US" b="1" baseline="0" dirty="0"/>
              <a:t> </a:t>
            </a:r>
            <a:r>
              <a:rPr lang="en-US" baseline="0" dirty="0"/>
              <a:t>to read each of the bullet points aloud to the group.  Summarize the slides by mentioning that such attitudes contribute to GBV and are barriers to preventing and responding to GBV.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Ask the group: </a:t>
            </a:r>
            <a:r>
              <a:rPr lang="en-US" baseline="0" dirty="0"/>
              <a:t>Do you know of such attitudes in your setting? </a:t>
            </a:r>
          </a:p>
          <a:p>
            <a:pPr eaLnBrk="1" hangingPunct="1"/>
            <a:endParaRPr lang="fr-FR" dirty="0"/>
          </a:p>
        </p:txBody>
      </p:sp>
    </p:spTree>
    <p:extLst>
      <p:ext uri="{BB962C8B-B14F-4D97-AF65-F5344CB8AC3E}">
        <p14:creationId xmlns:p14="http://schemas.microsoft.com/office/powerpoint/2010/main" val="2948328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28457A5-D277-4EA4-B4D8-6DA2DC7BC9A2}" type="slidenum">
              <a:rPr lang="en-US" smtClean="0"/>
              <a:pPr/>
              <a:t>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sz="1000" b="1" kern="1200" baseline="0" dirty="0">
                <a:solidFill>
                  <a:schemeClr val="tx1"/>
                </a:solidFill>
                <a:latin typeface="Arial" pitchFamily="34" charset="0"/>
                <a:ea typeface="+mn-ea"/>
                <a:cs typeface="Arial" pitchFamily="34" charset="0"/>
              </a:rPr>
              <a:t>Do not show this slide until the following activity is completed. Move the flip chart with the tree drawing in front of the participants. </a:t>
            </a:r>
          </a:p>
          <a:p>
            <a:endParaRPr lang="en-US" sz="1000" b="1" kern="1200" baseline="0" dirty="0">
              <a:solidFill>
                <a:schemeClr val="tx1"/>
              </a:solidFill>
              <a:latin typeface="Arial" pitchFamily="34" charset="0"/>
              <a:ea typeface="+mn-ea"/>
              <a:cs typeface="Arial" pitchFamily="34" charset="0"/>
            </a:endParaRPr>
          </a:p>
          <a:p>
            <a:r>
              <a:rPr lang="en-US" sz="1000" b="1" kern="1200" baseline="0" dirty="0">
                <a:solidFill>
                  <a:schemeClr val="tx1"/>
                </a:solidFill>
                <a:latin typeface="Arial" pitchFamily="34" charset="0"/>
                <a:ea typeface="+mn-ea"/>
                <a:cs typeface="Arial" pitchFamily="34" charset="0"/>
              </a:rPr>
              <a:t>Activity: </a:t>
            </a:r>
            <a:r>
              <a:rPr lang="en-US" sz="1000" b="0" kern="1200" baseline="0" dirty="0">
                <a:solidFill>
                  <a:schemeClr val="tx1"/>
                </a:solidFill>
                <a:latin typeface="Arial" pitchFamily="34" charset="0"/>
                <a:ea typeface="+mn-ea"/>
                <a:cs typeface="Arial" pitchFamily="34" charset="0"/>
              </a:rPr>
              <a:t>Why does GBV occur? </a:t>
            </a:r>
            <a:r>
              <a:rPr lang="en-US" sz="1000" kern="1200" baseline="0" dirty="0">
                <a:solidFill>
                  <a:schemeClr val="tx1"/>
                </a:solidFill>
                <a:latin typeface="Arial" pitchFamily="34" charset="0"/>
                <a:ea typeface="+mn-ea"/>
                <a:cs typeface="Arial" pitchFamily="34" charset="0"/>
              </a:rPr>
              <a:t>This is the GBV tree. It has roots, a trunk, and branches. The branches represent examples of GBV, the trunk represents contributing factors, and roots represent underlying or root causes. Let’s think of some examples of GBV.  </a:t>
            </a:r>
          </a:p>
          <a:p>
            <a:endParaRPr lang="en-US" sz="1000" kern="1200" baseline="0" dirty="0">
              <a:solidFill>
                <a:schemeClr val="tx1"/>
              </a:solidFill>
              <a:latin typeface="Arial" pitchFamily="34" charset="0"/>
              <a:ea typeface="+mn-ea"/>
              <a:cs typeface="Arial" pitchFamily="34" charset="0"/>
            </a:endParaRPr>
          </a:p>
          <a:p>
            <a:r>
              <a:rPr lang="en-US" sz="1000" kern="1200" baseline="0" dirty="0">
                <a:solidFill>
                  <a:schemeClr val="tx1"/>
                </a:solidFill>
                <a:latin typeface="Arial" pitchFamily="34" charset="0"/>
                <a:ea typeface="+mn-ea"/>
                <a:cs typeface="Arial" pitchFamily="34" charset="0"/>
              </a:rPr>
              <a:t>Stop the discussion when you have 5-8 examples. Write the examples on the branches of the tree. For instance</a:t>
            </a:r>
            <a:r>
              <a:rPr lang="fr-CH" sz="1000" kern="1200" baseline="0" dirty="0">
                <a:solidFill>
                  <a:schemeClr val="tx1"/>
                </a:solidFill>
                <a:latin typeface="Arial" pitchFamily="34" charset="0"/>
                <a:ea typeface="+mn-ea"/>
                <a:cs typeface="Arial" pitchFamily="34" charset="0"/>
              </a:rPr>
              <a:t>: </a:t>
            </a:r>
          </a:p>
          <a:p>
            <a:endParaRPr lang="fr-CH" sz="1000" b="1" kern="1200" baseline="0" dirty="0">
              <a:solidFill>
                <a:schemeClr val="tx1"/>
              </a:solidFill>
              <a:latin typeface="Arial" pitchFamily="34" charset="0"/>
              <a:ea typeface="+mn-ea"/>
              <a:cs typeface="Arial" pitchFamily="34" charset="0"/>
            </a:endParaRPr>
          </a:p>
          <a:p>
            <a:r>
              <a:rPr lang="fr-FR" sz="1000" b="1" kern="1200" baseline="0" dirty="0" err="1">
                <a:solidFill>
                  <a:schemeClr val="tx1"/>
                </a:solidFill>
                <a:latin typeface="Arial" pitchFamily="34" charset="0"/>
                <a:ea typeface="+mn-ea"/>
                <a:cs typeface="Arial" pitchFamily="34" charset="0"/>
              </a:rPr>
              <a:t>Female</a:t>
            </a:r>
            <a:r>
              <a:rPr lang="fr-FR" sz="1000" b="1" kern="1200" baseline="0" dirty="0">
                <a:solidFill>
                  <a:schemeClr val="tx1"/>
                </a:solidFill>
                <a:latin typeface="Arial" pitchFamily="34" charset="0"/>
                <a:ea typeface="+mn-ea"/>
                <a:cs typeface="Arial" pitchFamily="34" charset="0"/>
              </a:rPr>
              <a:t> </a:t>
            </a:r>
            <a:r>
              <a:rPr lang="fr-FR" sz="1000" b="1" kern="1200" baseline="0" dirty="0" err="1">
                <a:solidFill>
                  <a:schemeClr val="tx1"/>
                </a:solidFill>
                <a:latin typeface="Arial" pitchFamily="34" charset="0"/>
                <a:ea typeface="+mn-ea"/>
                <a:cs typeface="Arial" pitchFamily="34" charset="0"/>
              </a:rPr>
              <a:t>Genital</a:t>
            </a:r>
            <a:r>
              <a:rPr lang="fr-FR" sz="1000" b="1" kern="1200" baseline="0" dirty="0">
                <a:solidFill>
                  <a:schemeClr val="tx1"/>
                </a:solidFill>
                <a:latin typeface="Arial" pitchFamily="34" charset="0"/>
                <a:ea typeface="+mn-ea"/>
                <a:cs typeface="Arial" pitchFamily="34" charset="0"/>
              </a:rPr>
              <a:t> Mutilation: </a:t>
            </a:r>
            <a:r>
              <a:rPr lang="fr-FR" sz="1000" kern="1200" baseline="0" dirty="0">
                <a:solidFill>
                  <a:schemeClr val="tx1"/>
                </a:solidFill>
                <a:latin typeface="Arial" pitchFamily="34" charset="0"/>
                <a:ea typeface="+mn-ea"/>
                <a:cs typeface="Arial" pitchFamily="34" charset="0"/>
              </a:rPr>
              <a:t>the practice of </a:t>
            </a:r>
            <a:r>
              <a:rPr lang="fr-FR" sz="1000" kern="1200" baseline="0" dirty="0" err="1">
                <a:solidFill>
                  <a:schemeClr val="tx1"/>
                </a:solidFill>
                <a:latin typeface="Arial" pitchFamily="34" charset="0"/>
                <a:ea typeface="+mn-ea"/>
                <a:cs typeface="Arial" pitchFamily="34" charset="0"/>
              </a:rPr>
              <a:t>removing</a:t>
            </a:r>
            <a:r>
              <a:rPr lang="fr-FR" sz="1000" kern="1200" baseline="0" dirty="0">
                <a:solidFill>
                  <a:schemeClr val="tx1"/>
                </a:solidFill>
                <a:latin typeface="Arial" pitchFamily="34" charset="0"/>
                <a:ea typeface="+mn-ea"/>
                <a:cs typeface="Arial" pitchFamily="34" charset="0"/>
              </a:rPr>
              <a:t> all or part of a </a:t>
            </a:r>
            <a:r>
              <a:rPr lang="fr-FR" sz="1000" kern="1200" baseline="0" dirty="0" err="1">
                <a:solidFill>
                  <a:schemeClr val="tx1"/>
                </a:solidFill>
                <a:latin typeface="Arial" pitchFamily="34" charset="0"/>
                <a:ea typeface="+mn-ea"/>
                <a:cs typeface="Arial" pitchFamily="34" charset="0"/>
              </a:rPr>
              <a:t>girl’s</a:t>
            </a:r>
            <a:r>
              <a:rPr lang="fr-FR" sz="1000" kern="1200" baseline="0" dirty="0">
                <a:solidFill>
                  <a:schemeClr val="tx1"/>
                </a:solidFill>
                <a:latin typeface="Arial" pitchFamily="34" charset="0"/>
                <a:ea typeface="+mn-ea"/>
                <a:cs typeface="Arial" pitchFamily="34" charset="0"/>
              </a:rPr>
              <a:t> or </a:t>
            </a:r>
            <a:r>
              <a:rPr lang="fr-FR" sz="1000" kern="1200" baseline="0" dirty="0" err="1">
                <a:solidFill>
                  <a:schemeClr val="tx1"/>
                </a:solidFill>
                <a:latin typeface="Arial" pitchFamily="34" charset="0"/>
                <a:ea typeface="+mn-ea"/>
                <a:cs typeface="Arial" pitchFamily="34" charset="0"/>
              </a:rPr>
              <a:t>woman’s</a:t>
            </a:r>
            <a:r>
              <a:rPr lang="fr-FR" sz="1000" kern="1200" baseline="0" dirty="0">
                <a:solidFill>
                  <a:schemeClr val="tx1"/>
                </a:solidFill>
                <a:latin typeface="Arial" pitchFamily="34" charset="0"/>
                <a:ea typeface="+mn-ea"/>
                <a:cs typeface="Arial" pitchFamily="34" charset="0"/>
              </a:rPr>
              <a:t> </a:t>
            </a:r>
            <a:r>
              <a:rPr lang="fr-FR" sz="1000" kern="1200" baseline="0" dirty="0" err="1">
                <a:solidFill>
                  <a:schemeClr val="tx1"/>
                </a:solidFill>
                <a:latin typeface="Arial" pitchFamily="34" charset="0"/>
                <a:ea typeface="+mn-ea"/>
                <a:cs typeface="Arial" pitchFamily="34" charset="0"/>
              </a:rPr>
              <a:t>genitalia</a:t>
            </a:r>
            <a:r>
              <a:rPr lang="fr-FR" sz="1000" kern="1200" baseline="0" dirty="0">
                <a:solidFill>
                  <a:schemeClr val="tx1"/>
                </a:solidFill>
                <a:latin typeface="Arial" pitchFamily="34" charset="0"/>
                <a:ea typeface="+mn-ea"/>
                <a:cs typeface="Arial" pitchFamily="34" charset="0"/>
              </a:rPr>
              <a:t>.</a:t>
            </a:r>
            <a:endParaRPr lang="fr-CH" sz="1000" kern="1200" baseline="0" dirty="0">
              <a:solidFill>
                <a:schemeClr val="tx1"/>
              </a:solidFill>
              <a:latin typeface="Arial" pitchFamily="34" charset="0"/>
              <a:ea typeface="+mn-ea"/>
              <a:cs typeface="Arial" pitchFamily="34" charset="0"/>
            </a:endParaRPr>
          </a:p>
          <a:p>
            <a:r>
              <a:rPr lang="en-US" sz="1000" b="1" dirty="0">
                <a:latin typeface="Arial" pitchFamily="34" charset="0"/>
                <a:cs typeface="Arial" pitchFamily="34" charset="0"/>
              </a:rPr>
              <a:t>Dowry abuse</a:t>
            </a:r>
            <a:r>
              <a:rPr lang="en-US" sz="1000" dirty="0">
                <a:latin typeface="Arial" pitchFamily="34" charset="0"/>
                <a:cs typeface="Arial" pitchFamily="34" charset="0"/>
              </a:rPr>
              <a:t>: a "dowry killing" occurs when a new wife is murdered by her husband or in-laws if they are unhappy with her, rather than sending her back to her parents and </a:t>
            </a:r>
            <a:r>
              <a:rPr lang="en-US" sz="1000" baseline="0" dirty="0">
                <a:latin typeface="Arial" pitchFamily="34" charset="0"/>
                <a:cs typeface="Arial" pitchFamily="34" charset="0"/>
              </a:rPr>
              <a:t>returning the</a:t>
            </a:r>
            <a:r>
              <a:rPr lang="en-US" sz="1000" dirty="0">
                <a:latin typeface="Arial" pitchFamily="34" charset="0"/>
                <a:cs typeface="Arial" pitchFamily="34" charset="0"/>
              </a:rPr>
              <a:t> dowry.</a:t>
            </a:r>
          </a:p>
          <a:p>
            <a:r>
              <a:rPr lang="en-US" sz="1000" b="1" dirty="0">
                <a:latin typeface="Arial" pitchFamily="34" charset="0"/>
                <a:cs typeface="Arial" pitchFamily="34" charset="0"/>
              </a:rPr>
              <a:t>Isolation:</a:t>
            </a:r>
            <a:r>
              <a:rPr lang="en-US" sz="1000" dirty="0">
                <a:latin typeface="Arial" pitchFamily="34" charset="0"/>
                <a:cs typeface="Arial" pitchFamily="34" charset="0"/>
              </a:rPr>
              <a:t> a married</a:t>
            </a:r>
            <a:r>
              <a:rPr lang="en-US" sz="1000" baseline="0" dirty="0">
                <a:latin typeface="Arial" pitchFamily="34" charset="0"/>
                <a:cs typeface="Arial" pitchFamily="34" charset="0"/>
              </a:rPr>
              <a:t> woman is not allowed to go out of the house or given money of her own.</a:t>
            </a:r>
            <a:endParaRPr lang="en-US" sz="1000" dirty="0">
              <a:latin typeface="Arial" pitchFamily="34" charset="0"/>
              <a:cs typeface="Arial" pitchFamily="34" charset="0"/>
            </a:endParaRPr>
          </a:p>
          <a:p>
            <a:endParaRPr lang="en-US" sz="1000" kern="1200" baseline="0" dirty="0">
              <a:solidFill>
                <a:schemeClr val="tx1"/>
              </a:solidFill>
              <a:latin typeface="Arial" pitchFamily="34" charset="0"/>
              <a:ea typeface="+mn-ea"/>
              <a:cs typeface="Arial" pitchFamily="34" charset="0"/>
            </a:endParaRPr>
          </a:p>
          <a:p>
            <a:r>
              <a:rPr lang="en-US" sz="1000" kern="1200" baseline="0" dirty="0">
                <a:solidFill>
                  <a:schemeClr val="tx1"/>
                </a:solidFill>
                <a:latin typeface="Arial" pitchFamily="34" charset="0"/>
                <a:ea typeface="+mn-ea"/>
                <a:cs typeface="Arial" pitchFamily="34" charset="0"/>
              </a:rPr>
              <a:t>These are all examples of GBV, but there are many others we can think of. Different forms of GBV are examples of different types of abuse: sexual/physical (including harmful traditional practices), emotional, and economic. </a:t>
            </a:r>
          </a:p>
          <a:p>
            <a:endParaRPr lang="en-US" sz="1000" b="1" kern="1200" baseline="0" dirty="0">
              <a:solidFill>
                <a:schemeClr val="tx1"/>
              </a:solidFill>
              <a:latin typeface="Arial" pitchFamily="34" charset="0"/>
              <a:ea typeface="+mn-ea"/>
              <a:cs typeface="Arial" pitchFamily="34" charset="0"/>
            </a:endParaRPr>
          </a:p>
          <a:p>
            <a:r>
              <a:rPr lang="en-US" sz="1000" b="1" kern="1200" baseline="0" dirty="0">
                <a:solidFill>
                  <a:schemeClr val="tx1"/>
                </a:solidFill>
                <a:latin typeface="Arial" pitchFamily="34" charset="0"/>
                <a:ea typeface="+mn-ea"/>
                <a:cs typeface="Arial" pitchFamily="34" charset="0"/>
              </a:rPr>
              <a:t>Write the following types of violence on the tree trunk: Sexual, physical, emotional/mental/social, economic, harmful traditional practices. Point out where the earlier examples fall.</a:t>
            </a:r>
          </a:p>
          <a:p>
            <a:endParaRPr lang="en-US" sz="1000" b="0" kern="1200" baseline="0" dirty="0">
              <a:solidFill>
                <a:schemeClr val="tx1"/>
              </a:solidFill>
              <a:latin typeface="Times New Roman" pitchFamily="18" charset="0"/>
              <a:ea typeface="+mn-ea"/>
              <a:cs typeface="+mn-cs"/>
            </a:endParaRPr>
          </a:p>
          <a:p>
            <a:r>
              <a:rPr lang="en-US" sz="1200" b="1" i="0" u="none" strike="noStrike" kern="1200" baseline="0" dirty="0">
                <a:solidFill>
                  <a:schemeClr val="tx1"/>
                </a:solidFill>
                <a:latin typeface="+mn-lt"/>
                <a:ea typeface="+mn-ea"/>
                <a:cs typeface="+mn-cs"/>
              </a:rPr>
              <a:t>Explain that in order to design effective GBV programming for emergencies, we must understand both the contributing factors and underlying causes of GBV. Contributing factors </a:t>
            </a:r>
            <a:r>
              <a:rPr lang="en-US" sz="1200" b="0" i="0" u="none" strike="noStrike" kern="1200" baseline="0" dirty="0">
                <a:solidFill>
                  <a:schemeClr val="tx1"/>
                </a:solidFill>
                <a:latin typeface="+mn-lt"/>
                <a:ea typeface="+mn-ea"/>
                <a:cs typeface="+mn-cs"/>
              </a:rPr>
              <a:t>are factors that either perpetuate or increase the risk of GBV, and influence the type and extent of GBV in any setting. Contributing factors do not cause GBV, but they are associated with some acts of GBV. Some examples: Alcohol/drug abuse is a contributing factor, but not all alcohol/drug abusers beat their wives or sexually assault women. War, displacement, and the presence of armed combatants are all contributing factors, but not all soldiers sexually assault civilian women. Poverty is a contributing factor, but not all poor women and girls will be sexually exploited or will resort to sex work. Note that many contributing factors can be eliminated or significantly reduced through prevention activities. </a:t>
            </a:r>
            <a:r>
              <a:rPr lang="en-US" sz="1200" b="1" i="0" u="none" strike="noStrike" kern="1200" baseline="0" dirty="0">
                <a:solidFill>
                  <a:schemeClr val="tx1"/>
                </a:solidFill>
                <a:latin typeface="+mn-lt"/>
                <a:ea typeface="+mn-ea"/>
                <a:cs typeface="+mn-cs"/>
              </a:rPr>
              <a:t>The underlying causes </a:t>
            </a:r>
            <a:r>
              <a:rPr lang="en-US" sz="1200" b="0" i="0" u="none" strike="noStrike" kern="1200" baseline="0" dirty="0">
                <a:solidFill>
                  <a:schemeClr val="tx1"/>
                </a:solidFill>
                <a:latin typeface="+mn-lt"/>
                <a:ea typeface="+mn-ea"/>
                <a:cs typeface="+mn-cs"/>
              </a:rPr>
              <a:t>of all forms of GBV lie in a society’s attitudes towards gender and practices of gender discrimination, as well as the roles, responsibilities, limitations, privileges, and opportunities afforded to an individual according to gender. Addressing the root causes through prevention activities requires sustained, long-term action with change occurring slowly over a long period of time. Ask for examples of root causes and fill them in on the roots.</a:t>
            </a:r>
          </a:p>
          <a:p>
            <a:endParaRPr lang="en-US" sz="1000" b="0" kern="1200" baseline="0" dirty="0">
              <a:solidFill>
                <a:schemeClr val="tx1"/>
              </a:solidFill>
              <a:latin typeface="Times New Roman" pitchFamily="18" charset="0"/>
              <a:ea typeface="+mn-ea"/>
              <a:cs typeface="+mn-cs"/>
            </a:endParaRPr>
          </a:p>
          <a:p>
            <a:r>
              <a:rPr lang="en-US" sz="1000" b="1" kern="1200" baseline="0" dirty="0">
                <a:solidFill>
                  <a:schemeClr val="tx1"/>
                </a:solidFill>
                <a:latin typeface="Times New Roman" pitchFamily="18" charset="0"/>
                <a:ea typeface="+mn-ea"/>
                <a:cs typeface="+mn-cs"/>
              </a:rPr>
              <a:t>When the flipchart drawing has been filled in and the discussion is complete, show this slide with all of the associated bullets as a summary.</a:t>
            </a:r>
            <a:endParaRPr lang="pt-BR" sz="1000" b="1" kern="1200" baseline="0" dirty="0">
              <a:solidFill>
                <a:schemeClr val="tx1"/>
              </a:solidFill>
              <a:latin typeface="Times New Roman" pitchFamily="18" charset="0"/>
              <a:ea typeface="+mn-ea"/>
              <a:cs typeface="+mn-cs"/>
            </a:endParaRPr>
          </a:p>
        </p:txBody>
      </p:sp>
    </p:spTree>
    <p:extLst>
      <p:ext uri="{BB962C8B-B14F-4D97-AF65-F5344CB8AC3E}">
        <p14:creationId xmlns:p14="http://schemas.microsoft.com/office/powerpoint/2010/main" val="3970308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8475B91-6C12-42A2-9C80-B32703EEE6A7}" type="slidenum">
              <a:rPr lang="en-US" smtClean="0"/>
              <a:pPr/>
              <a:t>8</a:t>
            </a:fld>
            <a:endParaRPr lang="en-US"/>
          </a:p>
        </p:txBody>
      </p:sp>
      <p:sp>
        <p:nvSpPr>
          <p:cNvPr id="47107" name="Rectangle 2"/>
          <p:cNvSpPr>
            <a:spLocks noGrp="1" noRot="1" noChangeAspect="1" noChangeArrowheads="1" noTextEdit="1"/>
          </p:cNvSpPr>
          <p:nvPr>
            <p:ph type="sldImg"/>
          </p:nvPr>
        </p:nvSpPr>
        <p:spPr>
          <a:xfrm>
            <a:off x="919163" y="746125"/>
            <a:ext cx="4960937" cy="3721100"/>
          </a:xfrm>
          <a:ln/>
        </p:spPr>
      </p:sp>
      <p:sp>
        <p:nvSpPr>
          <p:cNvPr id="47108" name="Rectangle 3"/>
          <p:cNvSpPr>
            <a:spLocks noGrp="1" noChangeArrowheads="1"/>
          </p:cNvSpPr>
          <p:nvPr>
            <p:ph type="body" idx="1"/>
          </p:nvPr>
        </p:nvSpPr>
        <p:spPr>
          <a:xfrm>
            <a:off x="679450" y="4715951"/>
            <a:ext cx="5438775" cy="4466987"/>
          </a:xfrm>
          <a:noFill/>
          <a:ln/>
        </p:spPr>
        <p:txBody>
          <a:bodyPr/>
          <a:lstStyle/>
          <a:p>
            <a:pPr eaLnBrk="1" hangingPunct="1"/>
            <a:r>
              <a:rPr lang="en-MY" dirty="0"/>
              <a:t>We will talk about</a:t>
            </a:r>
            <a:r>
              <a:rPr lang="en-MY" baseline="0" dirty="0"/>
              <a:t> response in the next few sessions.</a:t>
            </a:r>
            <a:endParaRPr lang="en-MY" dirty="0"/>
          </a:p>
        </p:txBody>
      </p:sp>
    </p:spTree>
    <p:extLst>
      <p:ext uri="{BB962C8B-B14F-4D97-AF65-F5344CB8AC3E}">
        <p14:creationId xmlns:p14="http://schemas.microsoft.com/office/powerpoint/2010/main" val="2451606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There is no consensus on the terminology. Some agencies use gender-based violence, others use sexual and gender-based violence, and some work on violence against women or sexual violence. The lack of clarity around what GBV actually means, the forms of violence it includes, and the corresponding programs to prevent or respond to it may cause significant confusion, unless there is a discussion and agreement between agencies acting on the ground. This issue of collaboration will be discussed more in Unit 6 on Standard Operating Procedures.</a:t>
            </a:r>
          </a:p>
          <a:p>
            <a:endParaRPr lang="en-US" baseline="0" dirty="0"/>
          </a:p>
          <a:p>
            <a:r>
              <a:rPr lang="en-US" b="1" baseline="0" dirty="0"/>
              <a:t>Provide some background on the GBV coordination structure in the setting where the training is delivered.</a:t>
            </a:r>
          </a:p>
          <a:p>
            <a:r>
              <a:rPr lang="en-US" b="1" baseline="0" dirty="0"/>
              <a:t>Research this information before the training by reaching out to the GBV or RH coordinator. </a:t>
            </a:r>
            <a:r>
              <a:rPr lang="en-US" b="0" baseline="0" dirty="0"/>
              <a:t>Emphasize that as health care providers, the participants support this coordination by providing quality health services.</a:t>
            </a:r>
          </a:p>
        </p:txBody>
      </p:sp>
      <p:sp>
        <p:nvSpPr>
          <p:cNvPr id="4" name="Slide Number Placeholder 3"/>
          <p:cNvSpPr>
            <a:spLocks noGrp="1"/>
          </p:cNvSpPr>
          <p:nvPr>
            <p:ph type="sldNum" sz="quarter" idx="10"/>
          </p:nvPr>
        </p:nvSpPr>
        <p:spPr/>
        <p:txBody>
          <a:bodyPr/>
          <a:lstStyle/>
          <a:p>
            <a:fld id="{B181E2CF-75A7-447D-A5FD-6622C91F5FA0}" type="slidenum">
              <a:rPr lang="en-US" smtClean="0"/>
              <a:t>9</a:t>
            </a:fld>
            <a:endParaRPr lang="en-US"/>
          </a:p>
        </p:txBody>
      </p:sp>
    </p:spTree>
    <p:extLst>
      <p:ext uri="{BB962C8B-B14F-4D97-AF65-F5344CB8AC3E}">
        <p14:creationId xmlns:p14="http://schemas.microsoft.com/office/powerpoint/2010/main" val="918361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BEC476-EBC0-49D7-A5E9-E25967600CEB}" type="datetimeFigureOut">
              <a:rPr lang="en-US" smtClean="0">
                <a:solidFill>
                  <a:prstClr val="black">
                    <a:tint val="75000"/>
                  </a:prstClr>
                </a:solidFill>
              </a:rPr>
              <a:pPr/>
              <a:t>8/16/2017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7CA7BD-0BD8-48A3-B426-40FA6C36BA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769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750302-B6B1-4A2B-A555-73D1066FE5F3}"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302370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50302-B6B1-4A2B-A555-73D1066FE5F3}" type="datetimeFigureOut">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1877348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750302-B6B1-4A2B-A555-73D1066FE5F3}"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3064832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750302-B6B1-4A2B-A555-73D1066FE5F3}"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2395511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750302-B6B1-4A2B-A555-73D1066FE5F3}"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216049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750302-B6B1-4A2B-A555-73D1066FE5F3}"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2687860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750302-B6B1-4A2B-A555-73D1066FE5F3}"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204818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7566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333375"/>
            <a:ext cx="8367713" cy="626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37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pPr/>
              <a:t>‹#›</a:t>
            </a:fld>
            <a:endParaRPr lang="en-US"/>
          </a:p>
        </p:txBody>
      </p:sp>
    </p:spTree>
    <p:extLst>
      <p:ext uri="{BB962C8B-B14F-4D97-AF65-F5344CB8AC3E}">
        <p14:creationId xmlns:p14="http://schemas.microsoft.com/office/powerpoint/2010/main" val="171964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750302-B6B1-4A2B-A555-73D1066FE5F3}"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152216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750302-B6B1-4A2B-A555-73D1066FE5F3}"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148468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750302-B6B1-4A2B-A555-73D1066FE5F3}"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71791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750302-B6B1-4A2B-A555-73D1066FE5F3}"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616402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750302-B6B1-4A2B-A555-73D1066FE5F3}"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6502E-D512-4703-BC4A-66C8C6D964F7}" type="slidenum">
              <a:rPr lang="en-US" smtClean="0"/>
              <a:t>‹#›</a:t>
            </a:fld>
            <a:endParaRPr lang="en-US"/>
          </a:p>
        </p:txBody>
      </p:sp>
    </p:spTree>
    <p:extLst>
      <p:ext uri="{BB962C8B-B14F-4D97-AF65-F5344CB8AC3E}">
        <p14:creationId xmlns:p14="http://schemas.microsoft.com/office/powerpoint/2010/main" val="11901293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EC476-EBC0-49D7-A5E9-E25967600CEB}" type="datetimeFigureOut">
              <a:rPr lang="en-US" smtClean="0">
                <a:solidFill>
                  <a:prstClr val="black">
                    <a:tint val="75000"/>
                  </a:prstClr>
                </a:solidFill>
              </a:rPr>
              <a:pPr/>
              <a:t>8/16/2017</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CA7BD-0BD8-48A3-B426-40FA6C36BADA}"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4300" y="5257800"/>
            <a:ext cx="3621809" cy="1548182"/>
          </a:xfrm>
          <a:prstGeom prst="rect">
            <a:avLst/>
          </a:prstGeom>
        </p:spPr>
      </p:pic>
      <p:sp>
        <p:nvSpPr>
          <p:cNvPr id="8" name="Rectangle 7"/>
          <p:cNvSpPr/>
          <p:nvPr userDrawn="1"/>
        </p:nvSpPr>
        <p:spPr>
          <a:xfrm>
            <a:off x="1607050" y="6413500"/>
            <a:ext cx="6851150"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Tree>
    <p:extLst>
      <p:ext uri="{BB962C8B-B14F-4D97-AF65-F5344CB8AC3E}">
        <p14:creationId xmlns:p14="http://schemas.microsoft.com/office/powerpoint/2010/main" val="16517390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35" r:id="rId3"/>
    <p:sldLayoutId id="2147483736" r:id="rId4"/>
  </p:sldLayoutIdLst>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50302-B6B1-4A2B-A555-73D1066FE5F3}" type="datetimeFigureOut">
              <a:rPr lang="en-US" smtClean="0"/>
              <a:t>8/16/2017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6502E-D512-4703-BC4A-66C8C6D964F7}" type="slidenum">
              <a:rPr lang="en-US" smtClean="0"/>
              <a:t>‹#›</a:t>
            </a:fld>
            <a:endParaRPr lang="en-US"/>
          </a:p>
        </p:txBody>
      </p:sp>
      <p:sp>
        <p:nvSpPr>
          <p:cNvPr id="7" name="Rectangle 6"/>
          <p:cNvSpPr/>
          <p:nvPr userDrawn="1"/>
        </p:nvSpPr>
        <p:spPr>
          <a:xfrm>
            <a:off x="1607050" y="6413500"/>
            <a:ext cx="6851150"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solidFill>
                <a:prstClr val="white"/>
              </a:solidFill>
            </a:endParaRPr>
          </a:p>
        </p:txBody>
      </p:sp>
    </p:spTree>
    <p:extLst>
      <p:ext uri="{BB962C8B-B14F-4D97-AF65-F5344CB8AC3E}">
        <p14:creationId xmlns:p14="http://schemas.microsoft.com/office/powerpoint/2010/main" val="106761413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image" Target="../media/image2.wmf"/><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notesSlide" Target="../notesSlides/notesSlide7.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slideLayout" Target="../slideLayouts/slideLayout4.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14438"/>
            <a:ext cx="6858000" cy="2387600"/>
          </a:xfrm>
        </p:spPr>
        <p:txBody>
          <a:bodyPr>
            <a:normAutofit/>
          </a:bodyPr>
          <a:lstStyle/>
          <a:p>
            <a:r>
              <a:rPr lang="en-US" dirty="0"/>
              <a:t>Clinical management of sexual violence</a:t>
            </a:r>
          </a:p>
        </p:txBody>
      </p:sp>
      <p:sp>
        <p:nvSpPr>
          <p:cNvPr id="3" name="Subtitle 2"/>
          <p:cNvSpPr>
            <a:spLocks noGrp="1"/>
          </p:cNvSpPr>
          <p:nvPr>
            <p:ph type="subTitle" idx="1"/>
          </p:nvPr>
        </p:nvSpPr>
        <p:spPr>
          <a:xfrm>
            <a:off x="1143000" y="3602038"/>
            <a:ext cx="6858000" cy="1371015"/>
          </a:xfrm>
        </p:spPr>
        <p:txBody>
          <a:bodyPr>
            <a:normAutofit/>
          </a:bodyPr>
          <a:lstStyle/>
          <a:p>
            <a:r>
              <a:rPr lang="en-US" sz="3200" dirty="0"/>
              <a:t>Sexual and gender-based violence:</a:t>
            </a:r>
          </a:p>
          <a:p>
            <a:r>
              <a:rPr lang="en-US" sz="3200" dirty="0"/>
              <a:t>Core concepts</a:t>
            </a:r>
          </a:p>
        </p:txBody>
      </p:sp>
      <p:sp>
        <p:nvSpPr>
          <p:cNvPr id="4" name="Subtitle 2">
            <a:extLst>
              <a:ext uri="{FF2B5EF4-FFF2-40B4-BE49-F238E27FC236}">
                <a16:creationId xmlns:a16="http://schemas.microsoft.com/office/drawing/2014/main" id="{84902169-5E08-42E7-9BC8-1CC1C6F4D814}"/>
              </a:ext>
            </a:extLst>
          </p:cNvPr>
          <p:cNvSpPr txBox="1">
            <a:spLocks/>
          </p:cNvSpPr>
          <p:nvPr/>
        </p:nvSpPr>
        <p:spPr>
          <a:xfrm>
            <a:off x="1343527" y="4618623"/>
            <a:ext cx="6858000" cy="13710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0" kern="1200">
                <a:solidFill>
                  <a:schemeClr val="tx2"/>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0" kern="1200">
                <a:solidFill>
                  <a:schemeClr val="tx2"/>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0" kern="1200">
                <a:solidFill>
                  <a:schemeClr val="tx2"/>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a:p>
            <a:r>
              <a:rPr lang="en-US" sz="2000" b="0" i="1" dirty="0"/>
              <a:t>If the guiding principles are integrated into health care services, access to care for sexual violence survivors will be improved. </a:t>
            </a:r>
          </a:p>
        </p:txBody>
      </p:sp>
    </p:spTree>
    <p:extLst>
      <p:ext uri="{BB962C8B-B14F-4D97-AF65-F5344CB8AC3E}">
        <p14:creationId xmlns:p14="http://schemas.microsoft.com/office/powerpoint/2010/main" val="291513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80521" y="564706"/>
            <a:ext cx="7886700" cy="440989"/>
          </a:xfrm>
        </p:spPr>
        <p:txBody>
          <a:bodyPr>
            <a:normAutofit fontScale="90000"/>
          </a:bodyPr>
          <a:lstStyle/>
          <a:p>
            <a:r>
              <a:rPr lang="en-US" sz="4900" dirty="0"/>
              <a:t>Definitions</a:t>
            </a:r>
            <a:r>
              <a:rPr lang="en-US" sz="4000" dirty="0"/>
              <a:t> </a:t>
            </a:r>
            <a:r>
              <a:rPr lang="en-US" sz="4900" dirty="0"/>
              <a:t>of (S)GBV</a:t>
            </a:r>
          </a:p>
        </p:txBody>
      </p:sp>
      <p:sp>
        <p:nvSpPr>
          <p:cNvPr id="10243" name="Rectangle 3"/>
          <p:cNvSpPr>
            <a:spLocks noGrp="1" noChangeArrowheads="1"/>
          </p:cNvSpPr>
          <p:nvPr>
            <p:ph idx="1"/>
          </p:nvPr>
        </p:nvSpPr>
        <p:spPr>
          <a:xfrm>
            <a:off x="340015" y="1311463"/>
            <a:ext cx="8367713" cy="4376644"/>
          </a:xfrm>
        </p:spPr>
        <p:txBody>
          <a:bodyPr/>
          <a:lstStyle/>
          <a:p>
            <a:pPr marL="361950" indent="-361950" eaLnBrk="1" hangingPunct="1">
              <a:spcBef>
                <a:spcPts val="1200"/>
              </a:spcBef>
            </a:pPr>
            <a:r>
              <a:rPr lang="en-US" sz="2400" b="1" dirty="0"/>
              <a:t>IASC definition for GBV</a:t>
            </a:r>
          </a:p>
          <a:p>
            <a:pPr marL="539750" lvl="1" indent="0" algn="just" eaLnBrk="1" hangingPunct="1">
              <a:spcBef>
                <a:spcPts val="600"/>
              </a:spcBef>
              <a:buFontTx/>
              <a:buNone/>
            </a:pPr>
            <a:r>
              <a:rPr lang="en-US" sz="2200" dirty="0"/>
              <a:t>‘An umbrella term for any </a:t>
            </a:r>
            <a:r>
              <a:rPr lang="en-US" sz="2200" dirty="0">
                <a:solidFill>
                  <a:schemeClr val="accent2"/>
                </a:solidFill>
              </a:rPr>
              <a:t>harmful</a:t>
            </a:r>
            <a:r>
              <a:rPr lang="en-US" sz="2200" dirty="0"/>
              <a:t> act</a:t>
            </a:r>
            <a:r>
              <a:rPr lang="en-US" sz="2200" b="1" dirty="0"/>
              <a:t> </a:t>
            </a:r>
            <a:r>
              <a:rPr lang="en-US" sz="2200" dirty="0"/>
              <a:t>that is perpetrated</a:t>
            </a:r>
            <a:r>
              <a:rPr lang="en-US" sz="2200" b="1" dirty="0">
                <a:solidFill>
                  <a:srgbClr val="FF0000"/>
                </a:solidFill>
              </a:rPr>
              <a:t> </a:t>
            </a:r>
            <a:r>
              <a:rPr lang="en-US" sz="2200" dirty="0">
                <a:solidFill>
                  <a:schemeClr val="accent2"/>
                </a:solidFill>
              </a:rPr>
              <a:t>against a person’s will</a:t>
            </a:r>
            <a:r>
              <a:rPr lang="en-US" sz="2200" dirty="0"/>
              <a:t>, and that is based on socially ascribed </a:t>
            </a:r>
            <a:r>
              <a:rPr lang="en-US" sz="2200" dirty="0">
                <a:solidFill>
                  <a:schemeClr val="accent2"/>
                </a:solidFill>
              </a:rPr>
              <a:t>differences between males and females</a:t>
            </a:r>
            <a:r>
              <a:rPr lang="en-US" sz="2200" dirty="0"/>
              <a:t>’</a:t>
            </a:r>
          </a:p>
          <a:p>
            <a:pPr marL="539750" lvl="1" indent="0" algn="just" eaLnBrk="1" hangingPunct="1">
              <a:spcBef>
                <a:spcPts val="600"/>
              </a:spcBef>
              <a:buFontTx/>
              <a:buNone/>
            </a:pPr>
            <a:r>
              <a:rPr lang="en-US" sz="2200" dirty="0"/>
              <a:t>There are also different types or forms of violence: </a:t>
            </a:r>
            <a:r>
              <a:rPr lang="en-US" sz="2200" dirty="0">
                <a:solidFill>
                  <a:schemeClr val="accent2"/>
                </a:solidFill>
              </a:rPr>
              <a:t>(1) sexual (2) physical; </a:t>
            </a:r>
            <a:r>
              <a:rPr lang="en-MY" sz="2200" dirty="0">
                <a:solidFill>
                  <a:schemeClr val="accent2"/>
                </a:solidFill>
              </a:rPr>
              <a:t>(3) harmful traditional practices; (4) socio-economic; and (5) emotional and psychological</a:t>
            </a:r>
          </a:p>
          <a:p>
            <a:pPr marL="361950" indent="-361950" eaLnBrk="1" hangingPunct="1">
              <a:spcBef>
                <a:spcPts val="1800"/>
              </a:spcBef>
            </a:pPr>
            <a:r>
              <a:rPr lang="en-US" sz="2400" b="1" dirty="0"/>
              <a:t>UNHCR definition for SGBV</a:t>
            </a:r>
          </a:p>
          <a:p>
            <a:pPr marL="533400" lvl="1" indent="-76200" eaLnBrk="1" hangingPunct="1">
              <a:spcBef>
                <a:spcPts val="600"/>
              </a:spcBef>
              <a:buFont typeface="Wingdings" pitchFamily="2" charset="2"/>
              <a:buNone/>
            </a:pPr>
            <a:r>
              <a:rPr lang="en-MY" sz="2200" dirty="0"/>
              <a:t>	… gender-based violence is </a:t>
            </a:r>
            <a:r>
              <a:rPr lang="en-MY" sz="2200" dirty="0">
                <a:solidFill>
                  <a:schemeClr val="accent2"/>
                </a:solidFill>
              </a:rPr>
              <a:t>violence</a:t>
            </a:r>
            <a:r>
              <a:rPr lang="en-MY" sz="2200" dirty="0">
                <a:solidFill>
                  <a:srgbClr val="FF0000"/>
                </a:solidFill>
              </a:rPr>
              <a:t> </a:t>
            </a:r>
            <a:r>
              <a:rPr lang="en-MY" sz="2200" dirty="0"/>
              <a:t>that is directed against a person </a:t>
            </a:r>
            <a:r>
              <a:rPr lang="en-MY" sz="2200" dirty="0">
                <a:solidFill>
                  <a:schemeClr val="accent2"/>
                </a:solidFill>
              </a:rPr>
              <a:t>on the basis of gender or sex</a:t>
            </a:r>
            <a:r>
              <a:rPr lang="en-MY" sz="2200" dirty="0"/>
              <a:t>. It includes acts that inflict </a:t>
            </a:r>
            <a:r>
              <a:rPr lang="en-MY" sz="2200" dirty="0">
                <a:solidFill>
                  <a:schemeClr val="accent2"/>
                </a:solidFill>
              </a:rPr>
              <a:t>physical, mental or sexual harm or suffering, threats </a:t>
            </a:r>
            <a:r>
              <a:rPr lang="en-MY" sz="2200" dirty="0"/>
              <a:t>of such acts, </a:t>
            </a:r>
            <a:r>
              <a:rPr lang="en-MY" sz="2200" dirty="0">
                <a:solidFill>
                  <a:schemeClr val="accent2"/>
                </a:solidFill>
              </a:rPr>
              <a:t>coercion</a:t>
            </a:r>
            <a:r>
              <a:rPr lang="en-MY" sz="2200" dirty="0">
                <a:solidFill>
                  <a:srgbClr val="FF0000"/>
                </a:solidFill>
              </a:rPr>
              <a:t> </a:t>
            </a:r>
            <a:r>
              <a:rPr lang="en-MY" sz="2200" dirty="0"/>
              <a:t>and other </a:t>
            </a:r>
            <a:r>
              <a:rPr lang="en-MY" sz="2200" dirty="0">
                <a:solidFill>
                  <a:schemeClr val="accent2"/>
                </a:solidFill>
              </a:rPr>
              <a:t>deprivations of liberty</a:t>
            </a:r>
          </a:p>
        </p:txBody>
      </p:sp>
    </p:spTree>
    <p:extLst>
      <p:ext uri="{BB962C8B-B14F-4D97-AF65-F5344CB8AC3E}">
        <p14:creationId xmlns:p14="http://schemas.microsoft.com/office/powerpoint/2010/main" val="2834760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sexual violence</a:t>
            </a:r>
          </a:p>
        </p:txBody>
      </p:sp>
      <p:sp>
        <p:nvSpPr>
          <p:cNvPr id="4" name="Content Placeholder 3"/>
          <p:cNvSpPr>
            <a:spLocks noGrp="1"/>
          </p:cNvSpPr>
          <p:nvPr>
            <p:ph idx="1"/>
          </p:nvPr>
        </p:nvSpPr>
        <p:spPr>
          <a:xfrm>
            <a:off x="628650" y="1690689"/>
            <a:ext cx="7886700" cy="4351338"/>
          </a:xfrm>
        </p:spPr>
        <p:txBody>
          <a:bodyPr/>
          <a:lstStyle/>
          <a:p>
            <a:r>
              <a:rPr lang="en-US" dirty="0"/>
              <a:t>WHO/IASC:</a:t>
            </a:r>
          </a:p>
          <a:p>
            <a:pPr marL="457200" lvl="1" indent="0">
              <a:buNone/>
            </a:pPr>
            <a:r>
              <a:rPr lang="en-US" dirty="0"/>
              <a:t>“any sexual act, attempt to obtain a sexual act, unwanted sexual comments or advances, or acts to traffic, </a:t>
            </a:r>
            <a:r>
              <a:rPr lang="en-US" i="1" dirty="0"/>
              <a:t>or otherwise directed against,</a:t>
            </a:r>
            <a:r>
              <a:rPr lang="en-US" dirty="0"/>
              <a:t> a person’s sexuality, using coercion, </a:t>
            </a:r>
            <a:r>
              <a:rPr lang="en-US" i="1" dirty="0"/>
              <a:t>threats of harm or physical force,</a:t>
            </a:r>
            <a:r>
              <a:rPr lang="en-US" dirty="0"/>
              <a:t> by any person regardless of relationship to the victim, in any setting, including but not limited to home and work”</a:t>
            </a:r>
          </a:p>
        </p:txBody>
      </p:sp>
      <p:sp>
        <p:nvSpPr>
          <p:cNvPr id="5" name="TextBox 4"/>
          <p:cNvSpPr txBox="1"/>
          <p:nvPr/>
        </p:nvSpPr>
        <p:spPr>
          <a:xfrm>
            <a:off x="5567083" y="5943600"/>
            <a:ext cx="3173506" cy="400110"/>
          </a:xfrm>
          <a:prstGeom prst="rect">
            <a:avLst/>
          </a:prstGeom>
          <a:noFill/>
        </p:spPr>
        <p:txBody>
          <a:bodyPr wrap="square" rtlCol="0">
            <a:spAutoFit/>
          </a:bodyPr>
          <a:lstStyle/>
          <a:p>
            <a:r>
              <a:rPr lang="en-US" sz="1000" dirty="0">
                <a:solidFill>
                  <a:schemeClr val="bg2">
                    <a:lumMod val="75000"/>
                  </a:schemeClr>
                </a:solidFill>
              </a:rPr>
              <a:t>World Report on violence and health, WHO, 2002</a:t>
            </a:r>
          </a:p>
          <a:p>
            <a:r>
              <a:rPr lang="en-US" sz="1000" dirty="0">
                <a:solidFill>
                  <a:schemeClr val="bg2">
                    <a:lumMod val="75000"/>
                  </a:schemeClr>
                </a:solidFill>
              </a:rPr>
              <a:t>Page 8, IASC GBV Guidelines</a:t>
            </a:r>
          </a:p>
        </p:txBody>
      </p:sp>
    </p:spTree>
    <p:extLst>
      <p:ext uri="{BB962C8B-B14F-4D97-AF65-F5344CB8AC3E}">
        <p14:creationId xmlns:p14="http://schemas.microsoft.com/office/powerpoint/2010/main" val="284859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1779"/>
          </a:xfrm>
        </p:spPr>
        <p:txBody>
          <a:bodyPr/>
          <a:lstStyle/>
          <a:p>
            <a:r>
              <a:rPr lang="en-US" dirty="0"/>
              <a:t>Types of sexual violence</a:t>
            </a:r>
          </a:p>
        </p:txBody>
      </p:sp>
      <p:sp>
        <p:nvSpPr>
          <p:cNvPr id="4" name="Content Placeholder 3"/>
          <p:cNvSpPr>
            <a:spLocks noGrp="1"/>
          </p:cNvSpPr>
          <p:nvPr>
            <p:ph idx="1"/>
          </p:nvPr>
        </p:nvSpPr>
        <p:spPr>
          <a:xfrm>
            <a:off x="508334" y="1380456"/>
            <a:ext cx="7886700" cy="3660775"/>
          </a:xfrm>
        </p:spPr>
        <p:txBody>
          <a:bodyPr>
            <a:normAutofit fontScale="77500" lnSpcReduction="20000"/>
          </a:bodyPr>
          <a:lstStyle/>
          <a:p>
            <a:r>
              <a:rPr lang="en-US" dirty="0"/>
              <a:t>Rape</a:t>
            </a:r>
          </a:p>
          <a:p>
            <a:r>
              <a:rPr lang="en-US" dirty="0"/>
              <a:t>Sexual slavery and/or trafficking</a:t>
            </a:r>
          </a:p>
          <a:p>
            <a:r>
              <a:rPr lang="en-US" dirty="0"/>
              <a:t>Sexual harassment, indecent assault</a:t>
            </a:r>
          </a:p>
          <a:p>
            <a:r>
              <a:rPr lang="en-US" dirty="0"/>
              <a:t>Sexual exploitation and/or abuse</a:t>
            </a:r>
          </a:p>
          <a:p>
            <a:r>
              <a:rPr lang="en-US" dirty="0"/>
              <a:t>Forced pregnancy, abortion, or sterilization</a:t>
            </a:r>
          </a:p>
          <a:p>
            <a:r>
              <a:rPr lang="en-US" dirty="0"/>
              <a:t>Strip searches</a:t>
            </a:r>
          </a:p>
          <a:p>
            <a:r>
              <a:rPr lang="en-US" dirty="0"/>
              <a:t>Incest</a:t>
            </a:r>
          </a:p>
          <a:p>
            <a:r>
              <a:rPr lang="en-US" dirty="0"/>
              <a:t>Forced marriage, levirate marriage, early marriage</a:t>
            </a:r>
          </a:p>
          <a:p>
            <a:r>
              <a:rPr lang="en-US" dirty="0"/>
              <a:t>Female genital mutilation</a:t>
            </a:r>
          </a:p>
        </p:txBody>
      </p:sp>
    </p:spTree>
    <p:extLst>
      <p:ext uri="{BB962C8B-B14F-4D97-AF65-F5344CB8AC3E}">
        <p14:creationId xmlns:p14="http://schemas.microsoft.com/office/powerpoint/2010/main" val="374061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4">
                                            <p:txEl>
                                              <p:pRg st="0" end="0"/>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focus on clinical care of sexual violence?</a:t>
            </a:r>
          </a:p>
        </p:txBody>
      </p:sp>
      <p:sp>
        <p:nvSpPr>
          <p:cNvPr id="3" name="Content Placeholder 2"/>
          <p:cNvSpPr>
            <a:spLocks noGrp="1"/>
          </p:cNvSpPr>
          <p:nvPr>
            <p:ph idx="1"/>
          </p:nvPr>
        </p:nvSpPr>
        <p:spPr>
          <a:xfrm>
            <a:off x="628650" y="1690689"/>
            <a:ext cx="7886700" cy="2800609"/>
          </a:xfrm>
        </p:spPr>
        <p:txBody>
          <a:bodyPr>
            <a:normAutofit fontScale="85000" lnSpcReduction="20000"/>
          </a:bodyPr>
          <a:lstStyle/>
          <a:p>
            <a:r>
              <a:rPr lang="en-US" dirty="0"/>
              <a:t>Sexual violence is immediately life-threatening</a:t>
            </a:r>
          </a:p>
          <a:p>
            <a:r>
              <a:rPr lang="en-US" dirty="0"/>
              <a:t>Sexual violence has serious negative consequences at all levels</a:t>
            </a:r>
          </a:p>
          <a:p>
            <a:r>
              <a:rPr lang="en-US" dirty="0"/>
              <a:t>Effective response to sexual violence can </a:t>
            </a:r>
            <a:r>
              <a:rPr lang="en-US" sz="3600" dirty="0"/>
              <a:t>prevent</a:t>
            </a:r>
            <a:r>
              <a:rPr lang="en-US" dirty="0"/>
              <a:t> further violence</a:t>
            </a:r>
          </a:p>
          <a:p>
            <a:r>
              <a:rPr lang="en-US" dirty="0"/>
              <a:t>It is feasible and possible to prevent some negative consequences of sexual violence</a:t>
            </a:r>
          </a:p>
        </p:txBody>
      </p:sp>
      <p:sp>
        <p:nvSpPr>
          <p:cNvPr id="4" name="Title 1"/>
          <p:cNvSpPr txBox="1">
            <a:spLocks/>
          </p:cNvSpPr>
          <p:nvPr/>
        </p:nvSpPr>
        <p:spPr>
          <a:xfrm>
            <a:off x="628650" y="4491299"/>
            <a:ext cx="7886700" cy="994172"/>
          </a:xfrm>
          <a:prstGeom prst="rect">
            <a:avLst/>
          </a:prstGeom>
        </p:spPr>
        <p:txBody>
          <a:bodyPr vert="horz" lIns="68580" tIns="34290" rIns="68580" bIns="3429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dirty="0">
                <a:solidFill>
                  <a:schemeClr val="accent2"/>
                </a:solidFill>
              </a:rPr>
              <a:t>Providing clinical care for survivors of sexual violence is a priority intervention in emergencies</a:t>
            </a:r>
          </a:p>
        </p:txBody>
      </p:sp>
    </p:spTree>
    <p:extLst>
      <p:ext uri="{BB962C8B-B14F-4D97-AF65-F5344CB8AC3E}">
        <p14:creationId xmlns:p14="http://schemas.microsoft.com/office/powerpoint/2010/main" val="390939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International definition of rape</a:t>
            </a:r>
          </a:p>
        </p:txBody>
      </p:sp>
      <p:sp>
        <p:nvSpPr>
          <p:cNvPr id="4099" name="Rectangle 3"/>
          <p:cNvSpPr>
            <a:spLocks noGrp="1" noChangeArrowheads="1"/>
          </p:cNvSpPr>
          <p:nvPr>
            <p:ph idx="1"/>
          </p:nvPr>
        </p:nvSpPr>
        <p:spPr>
          <a:xfrm>
            <a:off x="628650" y="1690689"/>
            <a:ext cx="7886700" cy="3768817"/>
          </a:xfrm>
        </p:spPr>
        <p:txBody>
          <a:bodyPr>
            <a:normAutofit fontScale="85000" lnSpcReduction="10000"/>
          </a:bodyPr>
          <a:lstStyle/>
          <a:p>
            <a:pPr marL="0" indent="0" eaLnBrk="1" hangingPunct="1">
              <a:buNone/>
            </a:pPr>
            <a:r>
              <a:rPr lang="en-US" altLang="en-US" b="0" dirty="0"/>
              <a:t>“Invasion of the body of a person by conduct resulting in penetration, however slight, of any part of the body of the victim or of the perpetrator with a sexual organ, or of the anal or genital opening of the victim’s body with any object or any other part of the body</a:t>
            </a:r>
          </a:p>
          <a:p>
            <a:pPr marL="0" indent="0" eaLnBrk="1" hangingPunct="1">
              <a:buNone/>
            </a:pPr>
            <a:r>
              <a:rPr lang="en-US" altLang="en-US" b="0" dirty="0"/>
              <a:t> … committed by force, or by threat of force or coercion… </a:t>
            </a:r>
          </a:p>
          <a:p>
            <a:pPr marL="0" indent="0" eaLnBrk="1" hangingPunct="1">
              <a:buNone/>
            </a:pPr>
            <a:r>
              <a:rPr lang="en-US" altLang="en-US" b="0" dirty="0"/>
              <a:t>…or by taking advantage of a coercive environment, or committed against a person incapable of giving genuine consent…”</a:t>
            </a:r>
          </a:p>
        </p:txBody>
      </p:sp>
      <p:sp>
        <p:nvSpPr>
          <p:cNvPr id="2" name="TextBox 1"/>
          <p:cNvSpPr txBox="1"/>
          <p:nvPr/>
        </p:nvSpPr>
        <p:spPr>
          <a:xfrm>
            <a:off x="4988859" y="5459506"/>
            <a:ext cx="3697941" cy="338554"/>
          </a:xfrm>
          <a:prstGeom prst="rect">
            <a:avLst/>
          </a:prstGeom>
          <a:noFill/>
        </p:spPr>
        <p:txBody>
          <a:bodyPr wrap="square" rtlCol="0">
            <a:spAutoFit/>
          </a:bodyPr>
          <a:lstStyle/>
          <a:p>
            <a:r>
              <a:rPr lang="en-US" sz="1600" dirty="0">
                <a:solidFill>
                  <a:schemeClr val="bg2">
                    <a:lumMod val="75000"/>
                  </a:schemeClr>
                </a:solidFill>
              </a:rPr>
              <a:t>-International Criminal Court (ICC)</a:t>
            </a:r>
          </a:p>
        </p:txBody>
      </p:sp>
    </p:spTree>
    <p:extLst>
      <p:ext uri="{BB962C8B-B14F-4D97-AF65-F5344CB8AC3E}">
        <p14:creationId xmlns:p14="http://schemas.microsoft.com/office/powerpoint/2010/main" val="3100775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Definition of rape in national laws</a:t>
            </a:r>
          </a:p>
        </p:txBody>
      </p:sp>
      <p:sp>
        <p:nvSpPr>
          <p:cNvPr id="4099" name="Rectangle 3"/>
          <p:cNvSpPr>
            <a:spLocks noGrp="1" noChangeArrowheads="1"/>
          </p:cNvSpPr>
          <p:nvPr>
            <p:ph idx="1"/>
          </p:nvPr>
        </p:nvSpPr>
        <p:spPr>
          <a:xfrm>
            <a:off x="628650" y="1509486"/>
            <a:ext cx="7886700" cy="4667477"/>
          </a:xfrm>
        </p:spPr>
        <p:txBody>
          <a:bodyPr>
            <a:normAutofit/>
          </a:bodyPr>
          <a:lstStyle/>
          <a:p>
            <a:pPr eaLnBrk="1" hangingPunct="1"/>
            <a:r>
              <a:rPr lang="en-US" altLang="en-US" dirty="0"/>
              <a:t>Legal definitions differ for each country, but always include:</a:t>
            </a:r>
          </a:p>
          <a:p>
            <a:pPr marL="449263"/>
            <a:r>
              <a:rPr lang="en-US" altLang="en-US" sz="2800" dirty="0"/>
              <a:t>Rape occurs </a:t>
            </a:r>
            <a:r>
              <a:rPr lang="en-US" altLang="en-US" sz="2800" dirty="0">
                <a:solidFill>
                  <a:schemeClr val="accent2">
                    <a:lumMod val="75000"/>
                  </a:schemeClr>
                </a:solidFill>
              </a:rPr>
              <a:t>without consent </a:t>
            </a:r>
            <a:r>
              <a:rPr lang="en-US" altLang="en-US" sz="2800" dirty="0"/>
              <a:t>of the victim</a:t>
            </a:r>
          </a:p>
          <a:p>
            <a:pPr marL="449263"/>
            <a:r>
              <a:rPr lang="en-US" altLang="en-US" sz="2800" dirty="0"/>
              <a:t>Some kind of </a:t>
            </a:r>
            <a:r>
              <a:rPr lang="en-US" altLang="en-US" sz="2800" dirty="0">
                <a:solidFill>
                  <a:schemeClr val="accent2">
                    <a:lumMod val="75000"/>
                  </a:schemeClr>
                </a:solidFill>
              </a:rPr>
              <a:t>force</a:t>
            </a:r>
            <a:r>
              <a:rPr lang="en-US" altLang="en-US" sz="2800" dirty="0"/>
              <a:t> was used</a:t>
            </a:r>
          </a:p>
          <a:p>
            <a:pPr eaLnBrk="1" hangingPunct="1">
              <a:lnSpc>
                <a:spcPct val="100000"/>
              </a:lnSpc>
              <a:spcBef>
                <a:spcPts val="1800"/>
              </a:spcBef>
            </a:pPr>
            <a:r>
              <a:rPr lang="en-US" altLang="en-US" dirty="0"/>
              <a:t>What is the legal definition of rape in your setting? </a:t>
            </a:r>
          </a:p>
        </p:txBody>
      </p:sp>
    </p:spTree>
    <p:extLst>
      <p:ext uri="{BB962C8B-B14F-4D97-AF65-F5344CB8AC3E}">
        <p14:creationId xmlns:p14="http://schemas.microsoft.com/office/powerpoint/2010/main" val="267112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checkerboard(across)">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Legal definition of rape</a:t>
            </a:r>
          </a:p>
        </p:txBody>
      </p:sp>
      <p:sp>
        <p:nvSpPr>
          <p:cNvPr id="5" name="Content Placeholder 4"/>
          <p:cNvSpPr>
            <a:spLocks noGrp="1"/>
          </p:cNvSpPr>
          <p:nvPr>
            <p:ph idx="1"/>
          </p:nvPr>
        </p:nvSpPr>
        <p:spPr/>
        <p:txBody>
          <a:bodyPr/>
          <a:lstStyle/>
          <a:p>
            <a:r>
              <a:rPr lang="en-US" i="1" dirty="0"/>
              <a:t>&lt;Update this slide with information prior to the training&gt;</a:t>
            </a:r>
          </a:p>
        </p:txBody>
      </p:sp>
    </p:spTree>
    <p:extLst>
      <p:ext uri="{BB962C8B-B14F-4D97-AF65-F5344CB8AC3E}">
        <p14:creationId xmlns:p14="http://schemas.microsoft.com/office/powerpoint/2010/main" val="2715098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214313"/>
            <a:ext cx="8367713" cy="719137"/>
          </a:xfrm>
        </p:spPr>
        <p:txBody>
          <a:bodyPr>
            <a:normAutofit/>
          </a:bodyPr>
          <a:lstStyle/>
          <a:p>
            <a:pPr eaLnBrk="1" hangingPunct="1"/>
            <a:r>
              <a:rPr lang="en-US" dirty="0"/>
              <a:t>Victim or Survivor</a:t>
            </a:r>
          </a:p>
        </p:txBody>
      </p:sp>
      <p:sp>
        <p:nvSpPr>
          <p:cNvPr id="4099" name="Rectangle 5"/>
          <p:cNvSpPr>
            <a:spLocks noChangeArrowheads="1"/>
          </p:cNvSpPr>
          <p:nvPr/>
        </p:nvSpPr>
        <p:spPr bwMode="auto">
          <a:xfrm>
            <a:off x="539552" y="1289080"/>
            <a:ext cx="8136904" cy="3724096"/>
          </a:xfrm>
          <a:prstGeom prst="rect">
            <a:avLst/>
          </a:prstGeom>
          <a:noFill/>
          <a:ln w="9525">
            <a:noFill/>
            <a:miter lim="800000"/>
            <a:headEnd/>
            <a:tailEnd/>
          </a:ln>
        </p:spPr>
        <p:txBody>
          <a:bodyPr wrap="square">
            <a:spAutoFit/>
          </a:bodyPr>
          <a:lstStyle/>
          <a:p>
            <a:pPr algn="l" defTabSz="342900" eaLnBrk="1" hangingPunct="1">
              <a:spcBef>
                <a:spcPct val="55000"/>
              </a:spcBef>
              <a:buClr>
                <a:schemeClr val="tx2"/>
              </a:buClr>
              <a:buSzPct val="90000"/>
              <a:buFont typeface="Wingdings" pitchFamily="2" charset="2"/>
              <a:buNone/>
            </a:pPr>
            <a:r>
              <a:rPr lang="fr-FR" sz="2800" b="1" dirty="0" err="1">
                <a:solidFill>
                  <a:schemeClr val="tx2"/>
                </a:solidFill>
                <a:latin typeface="Trebuchet MS" pitchFamily="34" charset="0"/>
              </a:rPr>
              <a:t>Victim</a:t>
            </a:r>
            <a:endParaRPr lang="en-US" sz="2800" b="1" dirty="0">
              <a:solidFill>
                <a:schemeClr val="tx2"/>
              </a:solidFill>
              <a:latin typeface="Trebuchet MS" pitchFamily="34" charset="0"/>
            </a:endParaRPr>
          </a:p>
          <a:p>
            <a:pPr marL="628650" indent="-457200" algn="l" defTabSz="342900" eaLnBrk="1" hangingPunct="1">
              <a:spcBef>
                <a:spcPts val="600"/>
              </a:spcBef>
              <a:buClr>
                <a:schemeClr val="tx2"/>
              </a:buClr>
              <a:buSzPct val="90000"/>
              <a:buFont typeface="Wingdings" pitchFamily="2" charset="2"/>
              <a:buChar char="q"/>
            </a:pPr>
            <a:r>
              <a:rPr lang="en-US" sz="2600" dirty="0">
                <a:solidFill>
                  <a:schemeClr val="tx2"/>
                </a:solidFill>
                <a:latin typeface="Trebuchet MS" pitchFamily="34" charset="0"/>
              </a:rPr>
              <a:t>Suggests passivity rather than resilience</a:t>
            </a:r>
          </a:p>
          <a:p>
            <a:pPr marL="628650" indent="-457200" algn="l" defTabSz="342900" eaLnBrk="1" hangingPunct="1">
              <a:spcBef>
                <a:spcPts val="600"/>
              </a:spcBef>
              <a:buClr>
                <a:schemeClr val="tx2"/>
              </a:buClr>
              <a:buSzPct val="90000"/>
              <a:buFont typeface="Wingdings" pitchFamily="2" charset="2"/>
              <a:buChar char="q"/>
            </a:pPr>
            <a:r>
              <a:rPr lang="en-US" sz="2600" dirty="0">
                <a:solidFill>
                  <a:schemeClr val="tx2"/>
                </a:solidFill>
                <a:latin typeface="Trebuchet MS" pitchFamily="34" charset="0"/>
              </a:rPr>
              <a:t>Reinforces stigmatization</a:t>
            </a:r>
          </a:p>
          <a:p>
            <a:pPr marL="628650" indent="-457200" algn="l" defTabSz="342900" eaLnBrk="1" hangingPunct="1">
              <a:spcBef>
                <a:spcPts val="600"/>
              </a:spcBef>
              <a:buClr>
                <a:schemeClr val="tx2"/>
              </a:buClr>
              <a:buSzPct val="90000"/>
              <a:buFont typeface="Wingdings" pitchFamily="2" charset="2"/>
              <a:buChar char="q"/>
            </a:pPr>
            <a:r>
              <a:rPr lang="en-US" sz="2600" dirty="0">
                <a:solidFill>
                  <a:schemeClr val="tx2"/>
                </a:solidFill>
                <a:latin typeface="Trebuchet MS" pitchFamily="34" charset="0"/>
              </a:rPr>
              <a:t>But: Important status for legal purposes</a:t>
            </a:r>
          </a:p>
          <a:p>
            <a:pPr marL="628650" indent="-457200" algn="l" defTabSz="342900" eaLnBrk="1" hangingPunct="1">
              <a:spcBef>
                <a:spcPts val="3000"/>
              </a:spcBef>
              <a:buClr>
                <a:schemeClr val="tx2"/>
              </a:buClr>
              <a:buSzPct val="90000"/>
            </a:pPr>
            <a:r>
              <a:rPr lang="en-US" sz="2800" b="1" dirty="0">
                <a:solidFill>
                  <a:schemeClr val="tx2"/>
                </a:solidFill>
                <a:latin typeface="Trebuchet MS" pitchFamily="34" charset="0"/>
              </a:rPr>
              <a:t>Survivor</a:t>
            </a:r>
          </a:p>
          <a:p>
            <a:pPr marL="628650" indent="-457200" defTabSz="342900" eaLnBrk="1" hangingPunct="1">
              <a:spcBef>
                <a:spcPts val="600"/>
              </a:spcBef>
              <a:buClr>
                <a:schemeClr val="tx2"/>
              </a:buClr>
              <a:buSzPct val="90000"/>
              <a:buFont typeface="Wingdings" pitchFamily="2" charset="2"/>
              <a:buChar char="q"/>
            </a:pPr>
            <a:r>
              <a:rPr lang="en-US" sz="2600" dirty="0">
                <a:solidFill>
                  <a:schemeClr val="tx2"/>
                </a:solidFill>
                <a:latin typeface="Trebuchet MS" pitchFamily="34" charset="0"/>
              </a:rPr>
              <a:t>Empowering</a:t>
            </a:r>
          </a:p>
          <a:p>
            <a:pPr marL="628650" indent="-457200" defTabSz="342900" eaLnBrk="1" hangingPunct="1">
              <a:spcBef>
                <a:spcPts val="600"/>
              </a:spcBef>
              <a:buClr>
                <a:schemeClr val="tx2"/>
              </a:buClr>
              <a:buSzPct val="90000"/>
              <a:buFont typeface="Wingdings" pitchFamily="2" charset="2"/>
              <a:buChar char="q"/>
            </a:pPr>
            <a:r>
              <a:rPr lang="en-US" sz="2600" dirty="0">
                <a:solidFill>
                  <a:schemeClr val="tx2"/>
                </a:solidFill>
                <a:latin typeface="Trebuchet MS" pitchFamily="34" charset="0"/>
              </a:rPr>
              <a:t>Right to self-determination</a:t>
            </a:r>
          </a:p>
        </p:txBody>
      </p:sp>
    </p:spTree>
    <p:extLst>
      <p:ext uri="{BB962C8B-B14F-4D97-AF65-F5344CB8AC3E}">
        <p14:creationId xmlns:p14="http://schemas.microsoft.com/office/powerpoint/2010/main" val="882139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188640"/>
            <a:ext cx="8367713" cy="647700"/>
          </a:xfrm>
        </p:spPr>
        <p:txBody>
          <a:bodyPr>
            <a:noAutofit/>
          </a:bodyPr>
          <a:lstStyle/>
          <a:p>
            <a:pPr eaLnBrk="1" hangingPunct="1"/>
            <a:r>
              <a:rPr lang="en-US" dirty="0"/>
              <a:t>Key messages</a:t>
            </a:r>
            <a:endParaRPr lang="en-MY" dirty="0"/>
          </a:p>
        </p:txBody>
      </p:sp>
      <p:sp>
        <p:nvSpPr>
          <p:cNvPr id="22531" name="Rectangle 3"/>
          <p:cNvSpPr>
            <a:spLocks noGrp="1" noChangeArrowheads="1"/>
          </p:cNvSpPr>
          <p:nvPr>
            <p:ph idx="1"/>
          </p:nvPr>
        </p:nvSpPr>
        <p:spPr>
          <a:xfrm>
            <a:off x="524768" y="836340"/>
            <a:ext cx="8223945" cy="5136443"/>
          </a:xfrm>
        </p:spPr>
        <p:txBody>
          <a:bodyPr>
            <a:noAutofit/>
          </a:bodyPr>
          <a:lstStyle/>
          <a:p>
            <a:pPr eaLnBrk="1" hangingPunct="1">
              <a:lnSpc>
                <a:spcPct val="100000"/>
              </a:lnSpc>
              <a:spcBef>
                <a:spcPts val="0"/>
              </a:spcBef>
              <a:spcAft>
                <a:spcPts val="600"/>
              </a:spcAft>
            </a:pPr>
            <a:r>
              <a:rPr lang="en-GB" sz="2400" b="0" dirty="0"/>
              <a:t>Sexual violence is a violation of human rights</a:t>
            </a:r>
          </a:p>
          <a:p>
            <a:pPr eaLnBrk="1" hangingPunct="1">
              <a:lnSpc>
                <a:spcPct val="100000"/>
              </a:lnSpc>
              <a:spcBef>
                <a:spcPts val="0"/>
              </a:spcBef>
              <a:spcAft>
                <a:spcPts val="600"/>
              </a:spcAft>
            </a:pPr>
            <a:r>
              <a:rPr lang="en-GB" sz="2400" b="0" dirty="0"/>
              <a:t>Abuse of power and gender inequality are root causes of GBV</a:t>
            </a:r>
          </a:p>
          <a:p>
            <a:pPr>
              <a:lnSpc>
                <a:spcPct val="100000"/>
              </a:lnSpc>
              <a:spcBef>
                <a:spcPts val="0"/>
              </a:spcBef>
              <a:spcAft>
                <a:spcPts val="600"/>
              </a:spcAft>
            </a:pPr>
            <a:r>
              <a:rPr lang="en-US" sz="2400" b="0" dirty="0"/>
              <a:t>Various stakeholders must collaborate to develop comprehensive sexual violence prevention and response activities</a:t>
            </a:r>
          </a:p>
          <a:p>
            <a:pPr>
              <a:lnSpc>
                <a:spcPct val="100000"/>
              </a:lnSpc>
              <a:spcBef>
                <a:spcPts val="0"/>
              </a:spcBef>
              <a:spcAft>
                <a:spcPts val="600"/>
              </a:spcAft>
            </a:pPr>
            <a:r>
              <a:rPr lang="en-US" sz="2400" b="0" dirty="0"/>
              <a:t>There is no common terminology amongst actors</a:t>
            </a:r>
          </a:p>
          <a:p>
            <a:pPr>
              <a:lnSpc>
                <a:spcPct val="100000"/>
              </a:lnSpc>
              <a:spcBef>
                <a:spcPts val="0"/>
              </a:spcBef>
              <a:spcAft>
                <a:spcPts val="600"/>
              </a:spcAft>
            </a:pPr>
            <a:r>
              <a:rPr lang="en-GB" sz="2400" b="0" dirty="0"/>
              <a:t>Agree on the same definitions when responding to survivors</a:t>
            </a:r>
          </a:p>
          <a:p>
            <a:pPr>
              <a:lnSpc>
                <a:spcPct val="100000"/>
              </a:lnSpc>
              <a:spcBef>
                <a:spcPts val="0"/>
              </a:spcBef>
              <a:spcAft>
                <a:spcPts val="600"/>
              </a:spcAft>
            </a:pPr>
            <a:r>
              <a:rPr lang="en-GB" sz="2400" b="0" dirty="0"/>
              <a:t>Guiding principles: </a:t>
            </a:r>
          </a:p>
          <a:p>
            <a:pPr lvl="3">
              <a:lnSpc>
                <a:spcPct val="100000"/>
              </a:lnSpc>
              <a:spcBef>
                <a:spcPts val="0"/>
              </a:spcBef>
              <a:spcAft>
                <a:spcPts val="600"/>
              </a:spcAft>
            </a:pPr>
            <a:r>
              <a:rPr lang="en-GB" sz="2400" dirty="0"/>
              <a:t>Safety</a:t>
            </a:r>
          </a:p>
          <a:p>
            <a:pPr lvl="3">
              <a:lnSpc>
                <a:spcPct val="100000"/>
              </a:lnSpc>
              <a:spcBef>
                <a:spcPts val="0"/>
              </a:spcBef>
              <a:spcAft>
                <a:spcPts val="600"/>
              </a:spcAft>
            </a:pPr>
            <a:r>
              <a:rPr lang="en-GB" sz="2400" b="0" dirty="0"/>
              <a:t>Confidentiality</a:t>
            </a:r>
          </a:p>
          <a:p>
            <a:pPr lvl="3">
              <a:lnSpc>
                <a:spcPct val="100000"/>
              </a:lnSpc>
              <a:spcBef>
                <a:spcPts val="0"/>
              </a:spcBef>
              <a:spcAft>
                <a:spcPts val="600"/>
              </a:spcAft>
            </a:pPr>
            <a:r>
              <a:rPr lang="en-GB" sz="2400" dirty="0"/>
              <a:t>Respect</a:t>
            </a:r>
          </a:p>
          <a:p>
            <a:pPr lvl="3">
              <a:lnSpc>
                <a:spcPct val="100000"/>
              </a:lnSpc>
              <a:spcBef>
                <a:spcPts val="0"/>
              </a:spcBef>
              <a:spcAft>
                <a:spcPts val="600"/>
              </a:spcAft>
            </a:pPr>
            <a:r>
              <a:rPr lang="en-GB" sz="2400" b="0" dirty="0"/>
              <a:t>Non-discrimination</a:t>
            </a:r>
          </a:p>
        </p:txBody>
      </p:sp>
    </p:spTree>
    <p:extLst>
      <p:ext uri="{BB962C8B-B14F-4D97-AF65-F5344CB8AC3E}">
        <p14:creationId xmlns:p14="http://schemas.microsoft.com/office/powerpoint/2010/main" val="3050072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28650" y="1427357"/>
            <a:ext cx="7886700" cy="4216778"/>
          </a:xfrm>
        </p:spPr>
        <p:txBody>
          <a:bodyPr>
            <a:normAutofit fontScale="25000" lnSpcReduction="20000"/>
          </a:bodyPr>
          <a:lstStyle/>
          <a:p>
            <a:r>
              <a:rPr lang="en-US" sz="6400" b="0" dirty="0"/>
              <a:t>Vu, A., et al. 2014. “The Prevalence of Sexual Violence among Female Refugees in Complex Humanitarian Settings: A systematic review and meta-analysis.” PLOSE Current Disasters. </a:t>
            </a:r>
          </a:p>
          <a:p>
            <a:r>
              <a:rPr lang="en-US" sz="6400" b="0" dirty="0" err="1"/>
              <a:t>UKAid</a:t>
            </a:r>
            <a:r>
              <a:rPr lang="en-US" sz="6400" b="0" dirty="0"/>
              <a:t>. April 2014. “Evidence Digest: Issue 01.” Violence Against Women and Girls Helpdesk</a:t>
            </a:r>
          </a:p>
          <a:p>
            <a:r>
              <a:rPr lang="en-US" sz="6400" b="0" dirty="0"/>
              <a:t>United Nations Security Council. 2014. </a:t>
            </a:r>
            <a:r>
              <a:rPr lang="en-US" sz="6400" b="0" i="1" dirty="0"/>
              <a:t>Conflict-Related Sexual Violence: Report of the Secretary-General. </a:t>
            </a:r>
            <a:r>
              <a:rPr lang="en-US" sz="6400" b="0" dirty="0"/>
              <a:t>S/2014/181.</a:t>
            </a:r>
          </a:p>
          <a:p>
            <a:r>
              <a:rPr lang="en-US" sz="6400" b="0" dirty="0"/>
              <a:t>Ward, J., 2002. </a:t>
            </a:r>
            <a:r>
              <a:rPr lang="en-US" sz="6400" b="0" i="1" dirty="0"/>
              <a:t>If Not Now, When? Addressing gender-based violence in refugee, internally displaced, and post-conflict settings. </a:t>
            </a:r>
            <a:r>
              <a:rPr lang="en-US" sz="6400" b="0" dirty="0"/>
              <a:t>RHRC.</a:t>
            </a:r>
          </a:p>
          <a:p>
            <a:r>
              <a:rPr lang="en-US" sz="6400" b="0" dirty="0"/>
              <a:t>Ward, J., 2006. </a:t>
            </a:r>
            <a:r>
              <a:rPr lang="en-US" sz="6400" b="0" i="1" dirty="0"/>
              <a:t>Broken Bodies, Broken Dreams: Violence against women exposed. </a:t>
            </a:r>
            <a:r>
              <a:rPr lang="en-US" sz="6400" b="0" dirty="0"/>
              <a:t>IRIN.</a:t>
            </a:r>
          </a:p>
          <a:p>
            <a:r>
              <a:rPr lang="en-US" sz="6400" b="0" dirty="0"/>
              <a:t>Oxfam. 2010. “First Survey on the Prevalence of Sexual Violence Against Women in the Context of the Colombian Armed Conflict 2001-2009,” p. 1, cited in </a:t>
            </a:r>
            <a:r>
              <a:rPr lang="en-US" sz="6400" b="0" dirty="0" err="1"/>
              <a:t>Shteir</a:t>
            </a:r>
            <a:r>
              <a:rPr lang="en-US" sz="6400" b="0" dirty="0"/>
              <a:t>, S. 2014. </a:t>
            </a:r>
            <a:r>
              <a:rPr lang="en-US" sz="6400" b="0" i="1" dirty="0"/>
              <a:t>Conflict-Related Sexual and Gender-Based Violence: An introductory overview to support prevention and response efforts. </a:t>
            </a:r>
            <a:r>
              <a:rPr lang="en-US" sz="6400" b="0" dirty="0"/>
              <a:t>ACMC.</a:t>
            </a:r>
          </a:p>
          <a:p>
            <a:r>
              <a:rPr lang="en-US" sz="6400" b="0" dirty="0"/>
              <a:t>Inter-Agency Standing Committee. 2015. </a:t>
            </a:r>
            <a:r>
              <a:rPr lang="en-US" sz="6400" b="0" i="1" dirty="0"/>
              <a:t>Guidelines for Integrating Gender-Based Violence Interventions in Humanitarian Action: Reducing risk, promoting resilience and aiding recovery</a:t>
            </a:r>
            <a:r>
              <a:rPr lang="en-US" sz="6400" b="0" dirty="0"/>
              <a:t>. </a:t>
            </a:r>
          </a:p>
          <a:p>
            <a:r>
              <a:rPr lang="en-US" sz="6400" b="0" dirty="0"/>
              <a:t>WHO/UNHCR. 2004. Clinical management of rape survivors: developing protocols for use with refugees and internally displaced persons.</a:t>
            </a:r>
          </a:p>
          <a:p>
            <a:r>
              <a:rPr lang="en-US" sz="6400" b="0" dirty="0"/>
              <a:t>SPRINT Guide</a:t>
            </a:r>
          </a:p>
          <a:p>
            <a:r>
              <a:rPr lang="en-US" sz="6400" b="0" dirty="0"/>
              <a:t>Plan International, Double Jeopardy: Adolescent Girls and Disasters, </a:t>
            </a:r>
          </a:p>
          <a:p>
            <a:r>
              <a:rPr lang="en-US" sz="6400" b="0" dirty="0"/>
              <a:t>http://plan-international.org/girls/reportsand-publications/the-state-of-the-worlds-girls-2013.php?lang=en</a:t>
            </a:r>
          </a:p>
          <a:p>
            <a:endParaRPr lang="en-US" dirty="0"/>
          </a:p>
          <a:p>
            <a:endParaRPr lang="en-US" dirty="0"/>
          </a:p>
        </p:txBody>
      </p:sp>
    </p:spTree>
    <p:extLst>
      <p:ext uri="{BB962C8B-B14F-4D97-AF65-F5344CB8AC3E}">
        <p14:creationId xmlns:p14="http://schemas.microsoft.com/office/powerpoint/2010/main" val="238756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t>Barriers to care and support</a:t>
            </a:r>
          </a:p>
        </p:txBody>
      </p:sp>
      <p:sp>
        <p:nvSpPr>
          <p:cNvPr id="6146" name="Rectangle 3"/>
          <p:cNvSpPr>
            <a:spLocks noGrp="1" noChangeArrowheads="1"/>
          </p:cNvSpPr>
          <p:nvPr>
            <p:ph idx="1"/>
          </p:nvPr>
        </p:nvSpPr>
        <p:spPr/>
        <p:txBody>
          <a:bodyPr/>
          <a:lstStyle/>
          <a:p>
            <a:r>
              <a:rPr lang="en-US" altLang="en-US" b="0" dirty="0"/>
              <a:t>Do you think all survivors report to your facility?</a:t>
            </a:r>
          </a:p>
          <a:p>
            <a:r>
              <a:rPr lang="en-US" altLang="en-US" b="0" dirty="0"/>
              <a:t>Why or why not? </a:t>
            </a:r>
          </a:p>
        </p:txBody>
      </p:sp>
    </p:spTree>
    <p:extLst>
      <p:ext uri="{BB962C8B-B14F-4D97-AF65-F5344CB8AC3E}">
        <p14:creationId xmlns:p14="http://schemas.microsoft.com/office/powerpoint/2010/main" val="52382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Rights</a:t>
            </a:r>
          </a:p>
        </p:txBody>
      </p:sp>
      <p:sp>
        <p:nvSpPr>
          <p:cNvPr id="3" name="Content Placeholder 2"/>
          <p:cNvSpPr>
            <a:spLocks noGrp="1"/>
          </p:cNvSpPr>
          <p:nvPr>
            <p:ph idx="1"/>
          </p:nvPr>
        </p:nvSpPr>
        <p:spPr>
          <a:xfrm>
            <a:off x="628650" y="1690689"/>
            <a:ext cx="7886700" cy="4351338"/>
          </a:xfrm>
        </p:spPr>
        <p:txBody>
          <a:bodyPr>
            <a:normAutofit fontScale="92500" lnSpcReduction="20000"/>
          </a:bodyPr>
          <a:lstStyle/>
          <a:p>
            <a:r>
              <a:rPr lang="en-US" b="0" dirty="0"/>
              <a:t>“All human beings are born free and equal in dignity and rights.” (Universal Declaration of Human Rights)</a:t>
            </a:r>
          </a:p>
          <a:p>
            <a:r>
              <a:rPr lang="en-US" b="0" dirty="0"/>
              <a:t>Human rights are universal, inalienable, indivisible, interconnected, and interdependent.</a:t>
            </a:r>
          </a:p>
          <a:p>
            <a:r>
              <a:rPr lang="en-US" b="0" dirty="0"/>
              <a:t>Everyone is entitled to all the rights and freedoms, without distinction of any kind, such as race, gender, religion, political opinion, etc. </a:t>
            </a:r>
          </a:p>
          <a:p>
            <a:r>
              <a:rPr lang="en-US" b="0" dirty="0"/>
              <a:t>Prevention of and response to gender-based violence is directly linked to the protection of human rights. </a:t>
            </a:r>
          </a:p>
        </p:txBody>
      </p:sp>
    </p:spTree>
    <p:extLst>
      <p:ext uri="{BB962C8B-B14F-4D97-AF65-F5344CB8AC3E}">
        <p14:creationId xmlns:p14="http://schemas.microsoft.com/office/powerpoint/2010/main" val="1876681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3614"/>
            <a:ext cx="7886700" cy="1325563"/>
          </a:xfrm>
        </p:spPr>
        <p:txBody>
          <a:bodyPr/>
          <a:lstStyle/>
          <a:p>
            <a:r>
              <a:rPr lang="en-US" dirty="0"/>
              <a:t>GBV and Human Rights</a:t>
            </a:r>
          </a:p>
        </p:txBody>
      </p:sp>
      <p:sp>
        <p:nvSpPr>
          <p:cNvPr id="3" name="Content Placeholder 2"/>
          <p:cNvSpPr>
            <a:spLocks noGrp="1"/>
          </p:cNvSpPr>
          <p:nvPr>
            <p:ph idx="1"/>
          </p:nvPr>
        </p:nvSpPr>
        <p:spPr>
          <a:xfrm>
            <a:off x="628650" y="1401879"/>
            <a:ext cx="7886700" cy="4351338"/>
          </a:xfrm>
        </p:spPr>
        <p:txBody>
          <a:bodyPr>
            <a:normAutofit fontScale="55000" lnSpcReduction="20000"/>
          </a:bodyPr>
          <a:lstStyle/>
          <a:p>
            <a:pPr marL="0" indent="0">
              <a:buNone/>
            </a:pPr>
            <a:r>
              <a:rPr lang="en-US" dirty="0"/>
              <a:t>GBV violates a number of human rights principles:</a:t>
            </a:r>
          </a:p>
          <a:p>
            <a:pPr lvl="1">
              <a:lnSpc>
                <a:spcPct val="120000"/>
              </a:lnSpc>
            </a:pPr>
            <a:r>
              <a:rPr lang="en-US" dirty="0"/>
              <a:t>Life, liberty, and security of the person</a:t>
            </a:r>
          </a:p>
          <a:p>
            <a:pPr lvl="1">
              <a:lnSpc>
                <a:spcPct val="120000"/>
              </a:lnSpc>
            </a:pPr>
            <a:r>
              <a:rPr lang="en-US" dirty="0"/>
              <a:t>Freedom from torture or cruel, inhuman, or degrading treatment or punishment</a:t>
            </a:r>
          </a:p>
          <a:p>
            <a:pPr lvl="1">
              <a:lnSpc>
                <a:spcPct val="120000"/>
              </a:lnSpc>
            </a:pPr>
            <a:r>
              <a:rPr lang="en-US" dirty="0"/>
              <a:t>Freedom of movement, opinion, expression, and association</a:t>
            </a:r>
          </a:p>
          <a:p>
            <a:pPr lvl="1">
              <a:lnSpc>
                <a:spcPct val="120000"/>
              </a:lnSpc>
            </a:pPr>
            <a:r>
              <a:rPr lang="en-US" dirty="0"/>
              <a:t>Entering into marriage with free and full consent and the entitlement to equal rights to marriage, during marriage, and at its dissolution</a:t>
            </a:r>
          </a:p>
          <a:p>
            <a:pPr lvl="1">
              <a:lnSpc>
                <a:spcPct val="120000"/>
              </a:lnSpc>
            </a:pPr>
            <a:r>
              <a:rPr lang="en-US" dirty="0"/>
              <a:t>Equality, including to equal protection under the law, even during war</a:t>
            </a:r>
          </a:p>
          <a:p>
            <a:pPr lvl="1">
              <a:lnSpc>
                <a:spcPct val="120000"/>
              </a:lnSpc>
            </a:pPr>
            <a:r>
              <a:rPr lang="en-US" dirty="0"/>
              <a:t>Human dignity and physical integrity</a:t>
            </a:r>
          </a:p>
          <a:p>
            <a:pPr lvl="1">
              <a:lnSpc>
                <a:spcPct val="120000"/>
              </a:lnSpc>
            </a:pPr>
            <a:r>
              <a:rPr lang="en-US" dirty="0"/>
              <a:t>Freedom from all forms of discrimination</a:t>
            </a:r>
          </a:p>
          <a:p>
            <a:pPr lvl="1">
              <a:lnSpc>
                <a:spcPct val="120000"/>
              </a:lnSpc>
            </a:pPr>
            <a:r>
              <a:rPr lang="en-US" dirty="0"/>
              <a:t>Equality in the family</a:t>
            </a:r>
          </a:p>
          <a:p>
            <a:pPr lvl="1">
              <a:lnSpc>
                <a:spcPct val="120000"/>
              </a:lnSpc>
            </a:pPr>
            <a:r>
              <a:rPr lang="en-US" dirty="0"/>
              <a:t>The highest attainable standard of physical and mental health</a:t>
            </a:r>
          </a:p>
        </p:txBody>
      </p:sp>
    </p:spTree>
    <p:extLst>
      <p:ext uri="{BB962C8B-B14F-4D97-AF65-F5344CB8AC3E}">
        <p14:creationId xmlns:p14="http://schemas.microsoft.com/office/powerpoint/2010/main" val="99986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the problem:</a:t>
            </a:r>
            <a:r>
              <a:rPr lang="en-US" baseline="0" dirty="0"/>
              <a:t> Statistics</a:t>
            </a:r>
            <a:endParaRPr lang="en-US" dirty="0"/>
          </a:p>
        </p:txBody>
      </p:sp>
      <p:sp>
        <p:nvSpPr>
          <p:cNvPr id="3" name="Content Placeholder 2"/>
          <p:cNvSpPr>
            <a:spLocks noGrp="1"/>
          </p:cNvSpPr>
          <p:nvPr>
            <p:ph idx="1"/>
          </p:nvPr>
        </p:nvSpPr>
        <p:spPr>
          <a:xfrm>
            <a:off x="314325" y="1362026"/>
            <a:ext cx="8515350" cy="4168979"/>
          </a:xfrm>
        </p:spPr>
        <p:txBody>
          <a:bodyPr>
            <a:noAutofit/>
          </a:bodyPr>
          <a:lstStyle/>
          <a:p>
            <a:r>
              <a:rPr lang="en-US" sz="2000" b="0" dirty="0"/>
              <a:t>2014 Meta-analysis of 19 studies: Prevalence of sexual violence among female refugees and IDPs across 14 countries affected by conflict suggests one in five (21.4%) experienced sexual violence. Likely an underestimation. </a:t>
            </a:r>
          </a:p>
          <a:p>
            <a:r>
              <a:rPr lang="en-US" sz="2000" b="0" dirty="0"/>
              <a:t>Over 3 months in 2013, IRC Women’s </a:t>
            </a:r>
            <a:r>
              <a:rPr lang="en-US" sz="2000" b="0" dirty="0" err="1"/>
              <a:t>Centres</a:t>
            </a:r>
            <a:r>
              <a:rPr lang="en-US" sz="2000" b="0" dirty="0"/>
              <a:t> in Bangui, CAR, saw 238 women reporting extreme levels of violence and abuse. 82% reported experiencing rape, with 72% reporting gang rape. </a:t>
            </a:r>
          </a:p>
          <a:p>
            <a:r>
              <a:rPr lang="en-US" sz="2000" b="0" dirty="0"/>
              <a:t>A 2000 CDC survey: 25% of Azeri women acknowledged being forced to have sex, with the internally displaced in Azerbaijan at greatest risk. </a:t>
            </a:r>
          </a:p>
          <a:p>
            <a:r>
              <a:rPr lang="en-US" sz="2000" b="0" dirty="0"/>
              <a:t>An estimated 23,000-45,000 Kosovar Albanian Women were raped between August 1998 and August 1999, the height of the war with Serbia.</a:t>
            </a:r>
          </a:p>
          <a:p>
            <a:r>
              <a:rPr lang="en-US" sz="2000" b="0" dirty="0"/>
              <a:t>Between 2001 and 2009, 489,687 women in Colombia experienced sexual violence in municipalities that had State and non-State fighting forces present. </a:t>
            </a:r>
          </a:p>
        </p:txBody>
      </p:sp>
    </p:spTree>
    <p:extLst>
      <p:ext uri="{BB962C8B-B14F-4D97-AF65-F5344CB8AC3E}">
        <p14:creationId xmlns:p14="http://schemas.microsoft.com/office/powerpoint/2010/main" val="421972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2759" y="116632"/>
            <a:ext cx="8367713" cy="647700"/>
          </a:xfrm>
        </p:spPr>
        <p:txBody>
          <a:bodyPr>
            <a:normAutofit/>
          </a:bodyPr>
          <a:lstStyle/>
          <a:p>
            <a:pPr eaLnBrk="1" hangingPunct="1"/>
            <a:r>
              <a:rPr lang="en-US" sz="4000" dirty="0"/>
              <a:t>Attitudes that contribute to the problem</a:t>
            </a:r>
            <a:endParaRPr lang="en-MY" sz="4000" dirty="0"/>
          </a:p>
        </p:txBody>
      </p:sp>
      <p:sp>
        <p:nvSpPr>
          <p:cNvPr id="540675" name="Rectangle 3"/>
          <p:cNvSpPr>
            <a:spLocks noGrp="1" noChangeArrowheads="1"/>
          </p:cNvSpPr>
          <p:nvPr>
            <p:ph idx="1"/>
          </p:nvPr>
        </p:nvSpPr>
        <p:spPr>
          <a:xfrm>
            <a:off x="329074" y="989403"/>
            <a:ext cx="8615082" cy="4981092"/>
          </a:xfrm>
        </p:spPr>
        <p:txBody>
          <a:bodyPr/>
          <a:lstStyle/>
          <a:p>
            <a:pPr eaLnBrk="1" hangingPunct="1">
              <a:spcBef>
                <a:spcPct val="55000"/>
              </a:spcBef>
            </a:pPr>
            <a:r>
              <a:rPr lang="en-MY" sz="2200" dirty="0"/>
              <a:t>“Wife beating is an accepted custom…we are wasting our time debating the issue.”– </a:t>
            </a:r>
            <a:r>
              <a:rPr lang="en-MY" sz="2200" b="0" dirty="0"/>
              <a:t>Papua New Guinea member of Parliament during debate on wife battering</a:t>
            </a:r>
          </a:p>
          <a:p>
            <a:pPr eaLnBrk="1" hangingPunct="1">
              <a:spcBef>
                <a:spcPct val="55000"/>
              </a:spcBef>
            </a:pPr>
            <a:r>
              <a:rPr lang="en-US" sz="2200" dirty="0"/>
              <a:t>“.. If it's a legitimate rape, the female body has ways to try to shut that whole thing </a:t>
            </a:r>
            <a:r>
              <a:rPr lang="en-US" sz="2200" i="1" dirty="0"/>
              <a:t>(becoming pregnant</a:t>
            </a:r>
            <a:r>
              <a:rPr lang="en-US" sz="2200" dirty="0"/>
              <a:t>) down</a:t>
            </a:r>
            <a:r>
              <a:rPr lang="en-US" sz="2200" b="0" dirty="0"/>
              <a:t>“ -US member of Congress</a:t>
            </a:r>
            <a:endParaRPr lang="en-MY" sz="2200" b="0" dirty="0"/>
          </a:p>
          <a:p>
            <a:pPr eaLnBrk="1" hangingPunct="1">
              <a:spcBef>
                <a:spcPct val="55000"/>
              </a:spcBef>
            </a:pPr>
            <a:r>
              <a:rPr lang="en-MY" sz="2200" dirty="0"/>
              <a:t>“… through questions related to her sexual life it is possible to tell if the woman is responsible for the attack, because in most cases, it is the woman who provokes the aggression”– </a:t>
            </a:r>
            <a:r>
              <a:rPr lang="en-MY" sz="2200" b="0" dirty="0"/>
              <a:t>Agent from the Mexico City Attorney General’s Office</a:t>
            </a:r>
          </a:p>
          <a:p>
            <a:pPr eaLnBrk="1" hangingPunct="1">
              <a:spcBef>
                <a:spcPct val="55000"/>
              </a:spcBef>
            </a:pPr>
            <a:r>
              <a:rPr lang="en-MY" sz="2200" dirty="0"/>
              <a:t>“If my daughter or sister… allowed herself to lose face by doing such things, I would most certainly take (her) to my farmhouse and in front of my entire family, I would put petrol on her and set her alight</a:t>
            </a:r>
            <a:r>
              <a:rPr lang="en-MY" sz="2200" b="0" dirty="0"/>
              <a:t>”– Perpetrator's </a:t>
            </a:r>
            <a:r>
              <a:rPr lang="en-MY" sz="2200" b="0" dirty="0" err="1"/>
              <a:t>defense</a:t>
            </a:r>
            <a:r>
              <a:rPr lang="en-MY" sz="2200" b="0" dirty="0"/>
              <a:t> lawyer in India</a:t>
            </a:r>
          </a:p>
        </p:txBody>
      </p:sp>
    </p:spTree>
    <p:extLst>
      <p:ext uri="{BB962C8B-B14F-4D97-AF65-F5344CB8AC3E}">
        <p14:creationId xmlns:p14="http://schemas.microsoft.com/office/powerpoint/2010/main" val="4008263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0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0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0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0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22" name="Picture 2" descr="C:\Users\doedens\AppData\Local\Microsoft\Windows\Temporary Internet Files\Content.IE5\L5JO2XO0\MC900441870[1].wmf"/>
          <p:cNvPicPr>
            <a:picLocks noGrp="1" noChangeAspect="1" noChangeArrowheads="1"/>
          </p:cNvPicPr>
          <p:nvPr>
            <p:ph idx="4294967295"/>
          </p:nvPr>
        </p:nvPicPr>
        <p:blipFill>
          <a:blip r:embed="rId25" cstate="print"/>
          <a:srcRect b="27559"/>
          <a:stretch>
            <a:fillRect/>
          </a:stretch>
        </p:blipFill>
        <p:spPr bwMode="auto">
          <a:xfrm>
            <a:off x="0" y="261938"/>
            <a:ext cx="9144000" cy="6596062"/>
          </a:xfrm>
          <a:prstGeom prst="rect">
            <a:avLst/>
          </a:prstGeom>
          <a:noFill/>
        </p:spPr>
      </p:pic>
      <p:sp>
        <p:nvSpPr>
          <p:cNvPr id="10" name="TextBox 9"/>
          <p:cNvSpPr txBox="1"/>
          <p:nvPr>
            <p:custDataLst>
              <p:tags r:id="rId2"/>
            </p:custDataLst>
          </p:nvPr>
        </p:nvSpPr>
        <p:spPr>
          <a:xfrm>
            <a:off x="207870" y="355303"/>
            <a:ext cx="2823604" cy="769441"/>
          </a:xfrm>
          <a:prstGeom prst="rect">
            <a:avLst/>
          </a:prstGeom>
          <a:noFill/>
        </p:spPr>
        <p:txBody>
          <a:bodyPr wrap="square" rtlCol="0">
            <a:spAutoFit/>
          </a:bodyPr>
          <a:lstStyle/>
          <a:p>
            <a:pPr algn="l"/>
            <a:r>
              <a:rPr lang="fr-FR" sz="4400" dirty="0">
                <a:solidFill>
                  <a:schemeClr val="accent2"/>
                </a:solidFill>
                <a:latin typeface="Corbel" pitchFamily="34" charset="0"/>
              </a:rPr>
              <a:t>GBV </a:t>
            </a:r>
            <a:r>
              <a:rPr lang="fr-FR" sz="4400" dirty="0" err="1">
                <a:solidFill>
                  <a:schemeClr val="accent2"/>
                </a:solidFill>
                <a:latin typeface="Corbel" pitchFamily="34" charset="0"/>
              </a:rPr>
              <a:t>Tree</a:t>
            </a:r>
            <a:endParaRPr lang="fr-CH" sz="4400" dirty="0">
              <a:solidFill>
                <a:schemeClr val="accent2"/>
              </a:solidFill>
              <a:latin typeface="Corbel" pitchFamily="34" charset="0"/>
            </a:endParaRPr>
          </a:p>
        </p:txBody>
      </p:sp>
      <p:sp>
        <p:nvSpPr>
          <p:cNvPr id="11" name="TextBox 10"/>
          <p:cNvSpPr txBox="1"/>
          <p:nvPr>
            <p:custDataLst>
              <p:tags r:id="rId3"/>
            </p:custDataLst>
          </p:nvPr>
        </p:nvSpPr>
        <p:spPr>
          <a:xfrm>
            <a:off x="288032" y="1484784"/>
            <a:ext cx="1331640" cy="707886"/>
          </a:xfrm>
          <a:prstGeom prst="rect">
            <a:avLst/>
          </a:prstGeom>
          <a:noFill/>
        </p:spPr>
        <p:txBody>
          <a:bodyPr wrap="square" rtlCol="0">
            <a:spAutoFit/>
          </a:bodyPr>
          <a:lstStyle/>
          <a:p>
            <a:pPr algn="l"/>
            <a:r>
              <a:rPr lang="fr-FR" sz="2000" b="1" dirty="0" err="1">
                <a:solidFill>
                  <a:schemeClr val="tx2"/>
                </a:solidFill>
                <a:latin typeface="Corbel" pitchFamily="34" charset="0"/>
              </a:rPr>
              <a:t>Examples</a:t>
            </a:r>
            <a:r>
              <a:rPr lang="fr-FR" sz="2000" b="1" dirty="0">
                <a:solidFill>
                  <a:schemeClr val="tx2"/>
                </a:solidFill>
                <a:latin typeface="Corbel" pitchFamily="34" charset="0"/>
              </a:rPr>
              <a:t> of GBV</a:t>
            </a:r>
            <a:endParaRPr lang="fr-CH" sz="2000" b="1" dirty="0">
              <a:solidFill>
                <a:schemeClr val="tx2"/>
              </a:solidFill>
              <a:latin typeface="Corbel" pitchFamily="34" charset="0"/>
            </a:endParaRPr>
          </a:p>
        </p:txBody>
      </p:sp>
      <p:sp>
        <p:nvSpPr>
          <p:cNvPr id="12" name="TextBox 11"/>
          <p:cNvSpPr txBox="1"/>
          <p:nvPr>
            <p:custDataLst>
              <p:tags r:id="rId4"/>
            </p:custDataLst>
          </p:nvPr>
        </p:nvSpPr>
        <p:spPr>
          <a:xfrm>
            <a:off x="288032" y="4089266"/>
            <a:ext cx="1690664" cy="707886"/>
          </a:xfrm>
          <a:prstGeom prst="rect">
            <a:avLst/>
          </a:prstGeom>
          <a:noFill/>
        </p:spPr>
        <p:txBody>
          <a:bodyPr wrap="square" rtlCol="0">
            <a:spAutoFit/>
          </a:bodyPr>
          <a:lstStyle/>
          <a:p>
            <a:pPr algn="l"/>
            <a:r>
              <a:rPr lang="fr-FR" sz="2000" b="1" dirty="0">
                <a:solidFill>
                  <a:schemeClr val="tx2"/>
                </a:solidFill>
                <a:latin typeface="Corbel" pitchFamily="34" charset="0"/>
              </a:rPr>
              <a:t>Contributing </a:t>
            </a:r>
          </a:p>
          <a:p>
            <a:pPr algn="l"/>
            <a:r>
              <a:rPr lang="fr-FR" sz="2000" b="1" dirty="0">
                <a:solidFill>
                  <a:schemeClr val="tx2"/>
                </a:solidFill>
                <a:latin typeface="Corbel" pitchFamily="34" charset="0"/>
              </a:rPr>
              <a:t>factors</a:t>
            </a:r>
            <a:endParaRPr lang="fr-CH" sz="2000" b="1" dirty="0">
              <a:solidFill>
                <a:schemeClr val="tx2"/>
              </a:solidFill>
              <a:latin typeface="Corbel" pitchFamily="34" charset="0"/>
            </a:endParaRPr>
          </a:p>
        </p:txBody>
      </p:sp>
      <p:sp>
        <p:nvSpPr>
          <p:cNvPr id="13" name="TextBox 12"/>
          <p:cNvSpPr txBox="1"/>
          <p:nvPr>
            <p:custDataLst>
              <p:tags r:id="rId5"/>
            </p:custDataLst>
          </p:nvPr>
        </p:nvSpPr>
        <p:spPr>
          <a:xfrm>
            <a:off x="288032" y="5949280"/>
            <a:ext cx="1835696" cy="400110"/>
          </a:xfrm>
          <a:prstGeom prst="rect">
            <a:avLst/>
          </a:prstGeom>
          <a:noFill/>
        </p:spPr>
        <p:txBody>
          <a:bodyPr wrap="square" rtlCol="0">
            <a:spAutoFit/>
          </a:bodyPr>
          <a:lstStyle/>
          <a:p>
            <a:pPr algn="l"/>
            <a:r>
              <a:rPr lang="fr-FR" sz="2000" b="1" dirty="0" err="1">
                <a:solidFill>
                  <a:schemeClr val="tx2"/>
                </a:solidFill>
                <a:latin typeface="Corbel" pitchFamily="34" charset="0"/>
              </a:rPr>
              <a:t>Root</a:t>
            </a:r>
            <a:r>
              <a:rPr lang="fr-FR" sz="2000" b="1" dirty="0">
                <a:solidFill>
                  <a:schemeClr val="tx2"/>
                </a:solidFill>
                <a:latin typeface="Corbel" pitchFamily="34" charset="0"/>
              </a:rPr>
              <a:t> causes</a:t>
            </a:r>
            <a:endParaRPr lang="fr-CH" sz="2000" b="1" dirty="0">
              <a:solidFill>
                <a:schemeClr val="tx2"/>
              </a:solidFill>
              <a:latin typeface="Corbel" pitchFamily="34" charset="0"/>
            </a:endParaRPr>
          </a:p>
        </p:txBody>
      </p:sp>
      <p:cxnSp>
        <p:nvCxnSpPr>
          <p:cNvPr id="18" name="Straight Arrow Connector 17"/>
          <p:cNvCxnSpPr/>
          <p:nvPr/>
        </p:nvCxnSpPr>
        <p:spPr bwMode="auto">
          <a:xfrm>
            <a:off x="3527376" y="4293096"/>
            <a:ext cx="576064" cy="0"/>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sp>
        <p:nvSpPr>
          <p:cNvPr id="22" name="TextBox 21"/>
          <p:cNvSpPr txBox="1"/>
          <p:nvPr>
            <p:custDataLst>
              <p:tags r:id="rId6"/>
            </p:custDataLst>
          </p:nvPr>
        </p:nvSpPr>
        <p:spPr>
          <a:xfrm>
            <a:off x="4030416" y="4142618"/>
            <a:ext cx="1945232" cy="1885131"/>
          </a:xfrm>
          <a:prstGeom prst="rect">
            <a:avLst/>
          </a:prstGeom>
          <a:noFill/>
        </p:spPr>
        <p:txBody>
          <a:bodyPr wrap="square" rtlCol="0">
            <a:spAutoFit/>
          </a:bodyPr>
          <a:lstStyle/>
          <a:p>
            <a:pPr marL="168275" indent="-168275" algn="l">
              <a:spcBef>
                <a:spcPts val="100"/>
              </a:spcBef>
              <a:buFont typeface="Arial" pitchFamily="34" charset="0"/>
              <a:buChar char="•"/>
            </a:pPr>
            <a:r>
              <a:rPr lang="fr-FR" sz="1900" b="1" dirty="0" err="1">
                <a:solidFill>
                  <a:schemeClr val="accent2"/>
                </a:solidFill>
                <a:latin typeface="Corbel" pitchFamily="34" charset="0"/>
              </a:rPr>
              <a:t>Sexual</a:t>
            </a:r>
            <a:endParaRPr lang="fr-FR" sz="1900" b="1" dirty="0">
              <a:solidFill>
                <a:schemeClr val="accent2"/>
              </a:solidFill>
              <a:latin typeface="Corbel" pitchFamily="34" charset="0"/>
            </a:endParaRPr>
          </a:p>
          <a:p>
            <a:pPr marL="168275" indent="-168275" algn="l">
              <a:spcBef>
                <a:spcPts val="100"/>
              </a:spcBef>
              <a:buFont typeface="Arial" pitchFamily="34" charset="0"/>
              <a:buChar char="•"/>
            </a:pPr>
            <a:r>
              <a:rPr lang="fr-FR" sz="1900" b="1" dirty="0" err="1">
                <a:solidFill>
                  <a:schemeClr val="bg2">
                    <a:lumMod val="10000"/>
                  </a:schemeClr>
                </a:solidFill>
                <a:latin typeface="Corbel" pitchFamily="34" charset="0"/>
              </a:rPr>
              <a:t>Physical</a:t>
            </a:r>
            <a:endParaRPr lang="fr-FR" sz="1900" b="1" dirty="0">
              <a:solidFill>
                <a:schemeClr val="bg2">
                  <a:lumMod val="10000"/>
                </a:schemeClr>
              </a:solidFill>
              <a:latin typeface="Corbel" pitchFamily="34" charset="0"/>
            </a:endParaRPr>
          </a:p>
          <a:p>
            <a:pPr marL="168275" indent="-168275" algn="l">
              <a:spcBef>
                <a:spcPts val="100"/>
              </a:spcBef>
              <a:buFont typeface="Arial" pitchFamily="34" charset="0"/>
              <a:buChar char="•"/>
            </a:pPr>
            <a:r>
              <a:rPr lang="fr-FR" sz="1900" b="1" dirty="0" err="1">
                <a:solidFill>
                  <a:schemeClr val="bg2">
                    <a:lumMod val="10000"/>
                  </a:schemeClr>
                </a:solidFill>
                <a:latin typeface="Corbel" pitchFamily="34" charset="0"/>
              </a:rPr>
              <a:t>Emotional</a:t>
            </a:r>
            <a:endParaRPr lang="fr-FR" sz="1900" b="1" dirty="0">
              <a:solidFill>
                <a:schemeClr val="bg2">
                  <a:lumMod val="10000"/>
                </a:schemeClr>
              </a:solidFill>
              <a:latin typeface="Corbel" pitchFamily="34" charset="0"/>
            </a:endParaRPr>
          </a:p>
          <a:p>
            <a:pPr marL="168275" indent="-168275" algn="l">
              <a:spcBef>
                <a:spcPts val="100"/>
              </a:spcBef>
              <a:buFont typeface="Arial" pitchFamily="34" charset="0"/>
              <a:buChar char="•"/>
            </a:pPr>
            <a:r>
              <a:rPr lang="fr-FR" sz="1900" b="1" dirty="0" err="1">
                <a:solidFill>
                  <a:schemeClr val="bg2">
                    <a:lumMod val="10000"/>
                  </a:schemeClr>
                </a:solidFill>
                <a:latin typeface="Corbel" pitchFamily="34" charset="0"/>
              </a:rPr>
              <a:t>Economic</a:t>
            </a:r>
            <a:endParaRPr lang="fr-FR" sz="1900" b="1" dirty="0">
              <a:solidFill>
                <a:schemeClr val="bg2">
                  <a:lumMod val="10000"/>
                </a:schemeClr>
              </a:solidFill>
              <a:latin typeface="Corbel" pitchFamily="34" charset="0"/>
            </a:endParaRPr>
          </a:p>
          <a:p>
            <a:pPr marL="168275" indent="-168275" algn="l">
              <a:spcBef>
                <a:spcPts val="100"/>
              </a:spcBef>
              <a:buFont typeface="Arial" pitchFamily="34" charset="0"/>
              <a:buChar char="•"/>
            </a:pPr>
            <a:r>
              <a:rPr lang="fr-FR" sz="1900" b="1" dirty="0" err="1">
                <a:solidFill>
                  <a:schemeClr val="bg2">
                    <a:lumMod val="10000"/>
                  </a:schemeClr>
                </a:solidFill>
                <a:latin typeface="Corbel" pitchFamily="34" charset="0"/>
              </a:rPr>
              <a:t>Harmful</a:t>
            </a:r>
            <a:r>
              <a:rPr lang="fr-FR" sz="1900" b="1" dirty="0">
                <a:solidFill>
                  <a:schemeClr val="bg2">
                    <a:lumMod val="10000"/>
                  </a:schemeClr>
                </a:solidFill>
                <a:latin typeface="Corbel" pitchFamily="34" charset="0"/>
              </a:rPr>
              <a:t> practices</a:t>
            </a:r>
          </a:p>
        </p:txBody>
      </p:sp>
      <p:sp>
        <p:nvSpPr>
          <p:cNvPr id="23" name="TextBox 22"/>
          <p:cNvSpPr txBox="1"/>
          <p:nvPr>
            <p:custDataLst>
              <p:tags r:id="rId7"/>
            </p:custDataLst>
          </p:nvPr>
        </p:nvSpPr>
        <p:spPr>
          <a:xfrm>
            <a:off x="2628800" y="6093296"/>
            <a:ext cx="1440160" cy="646331"/>
          </a:xfrm>
          <a:prstGeom prst="rect">
            <a:avLst/>
          </a:prstGeom>
          <a:noFill/>
        </p:spPr>
        <p:txBody>
          <a:bodyPr wrap="square" rtlCol="0">
            <a:spAutoFit/>
          </a:bodyPr>
          <a:lstStyle/>
          <a:p>
            <a:pPr algn="l"/>
            <a:r>
              <a:rPr lang="fr-FR" sz="1800" b="1" dirty="0">
                <a:solidFill>
                  <a:srgbClr val="FFFF00"/>
                </a:solidFill>
                <a:latin typeface="Corbel" pitchFamily="34" charset="0"/>
              </a:rPr>
              <a:t>Abuse of power</a:t>
            </a:r>
            <a:endParaRPr lang="fr-CH" sz="1800" b="1" dirty="0">
              <a:solidFill>
                <a:srgbClr val="FFFF00"/>
              </a:solidFill>
              <a:latin typeface="Corbel" pitchFamily="34" charset="0"/>
            </a:endParaRPr>
          </a:p>
        </p:txBody>
      </p:sp>
      <p:sp>
        <p:nvSpPr>
          <p:cNvPr id="24" name="TextBox 23"/>
          <p:cNvSpPr txBox="1"/>
          <p:nvPr>
            <p:custDataLst>
              <p:tags r:id="rId8"/>
            </p:custDataLst>
          </p:nvPr>
        </p:nvSpPr>
        <p:spPr>
          <a:xfrm>
            <a:off x="4030416" y="6024625"/>
            <a:ext cx="1872208" cy="646331"/>
          </a:xfrm>
          <a:prstGeom prst="rect">
            <a:avLst/>
          </a:prstGeom>
          <a:noFill/>
        </p:spPr>
        <p:txBody>
          <a:bodyPr wrap="square" rtlCol="0">
            <a:spAutoFit/>
          </a:bodyPr>
          <a:lstStyle/>
          <a:p>
            <a:pPr algn="l"/>
            <a:r>
              <a:rPr lang="fr-FR" sz="1800" b="1" dirty="0" err="1">
                <a:solidFill>
                  <a:srgbClr val="FFFF00"/>
                </a:solidFill>
                <a:latin typeface="Corbel" pitchFamily="34" charset="0"/>
              </a:rPr>
              <a:t>Disrespect</a:t>
            </a:r>
            <a:r>
              <a:rPr lang="fr-FR" sz="1800" b="1" dirty="0">
                <a:solidFill>
                  <a:srgbClr val="FFFF00"/>
                </a:solidFill>
                <a:latin typeface="Corbel" pitchFamily="34" charset="0"/>
              </a:rPr>
              <a:t> for </a:t>
            </a:r>
            <a:r>
              <a:rPr lang="fr-FR" sz="1800" b="1" dirty="0" err="1">
                <a:solidFill>
                  <a:srgbClr val="FFFF00"/>
                </a:solidFill>
                <a:latin typeface="Corbel" pitchFamily="34" charset="0"/>
              </a:rPr>
              <a:t>human</a:t>
            </a:r>
            <a:r>
              <a:rPr lang="fr-FR" sz="1800" b="1" dirty="0">
                <a:solidFill>
                  <a:srgbClr val="FFFF00"/>
                </a:solidFill>
                <a:latin typeface="Corbel" pitchFamily="34" charset="0"/>
              </a:rPr>
              <a:t> </a:t>
            </a:r>
            <a:r>
              <a:rPr lang="fr-FR" sz="1800" b="1" dirty="0" err="1">
                <a:solidFill>
                  <a:srgbClr val="FFFF00"/>
                </a:solidFill>
                <a:latin typeface="Corbel" pitchFamily="34" charset="0"/>
              </a:rPr>
              <a:t>rights</a:t>
            </a:r>
            <a:endParaRPr lang="fr-CH" sz="1800" b="1" dirty="0">
              <a:solidFill>
                <a:srgbClr val="FFFF00"/>
              </a:solidFill>
              <a:latin typeface="Corbel" pitchFamily="34" charset="0"/>
            </a:endParaRPr>
          </a:p>
        </p:txBody>
      </p:sp>
      <p:sp>
        <p:nvSpPr>
          <p:cNvPr id="25" name="TextBox 24"/>
          <p:cNvSpPr txBox="1"/>
          <p:nvPr>
            <p:custDataLst>
              <p:tags r:id="rId9"/>
            </p:custDataLst>
          </p:nvPr>
        </p:nvSpPr>
        <p:spPr>
          <a:xfrm>
            <a:off x="6228184" y="6095037"/>
            <a:ext cx="1800200" cy="646331"/>
          </a:xfrm>
          <a:prstGeom prst="rect">
            <a:avLst/>
          </a:prstGeom>
          <a:noFill/>
        </p:spPr>
        <p:txBody>
          <a:bodyPr wrap="square" rtlCol="0">
            <a:spAutoFit/>
          </a:bodyPr>
          <a:lstStyle/>
          <a:p>
            <a:pPr algn="l"/>
            <a:r>
              <a:rPr lang="fr-FR" sz="1800" b="1" dirty="0" err="1">
                <a:solidFill>
                  <a:srgbClr val="FFFF00"/>
                </a:solidFill>
                <a:latin typeface="Corbel" pitchFamily="34" charset="0"/>
              </a:rPr>
              <a:t>Gender</a:t>
            </a:r>
            <a:r>
              <a:rPr lang="fr-FR" sz="1800" b="1" dirty="0">
                <a:solidFill>
                  <a:srgbClr val="FFFF00"/>
                </a:solidFill>
                <a:latin typeface="Corbel" pitchFamily="34" charset="0"/>
              </a:rPr>
              <a:t> </a:t>
            </a:r>
            <a:r>
              <a:rPr lang="fr-FR" sz="1800" b="1" dirty="0" err="1">
                <a:solidFill>
                  <a:srgbClr val="FFFF00"/>
                </a:solidFill>
                <a:latin typeface="Corbel" pitchFamily="34" charset="0"/>
              </a:rPr>
              <a:t>inequality</a:t>
            </a:r>
            <a:endParaRPr lang="fr-CH" sz="1800" b="1" dirty="0">
              <a:solidFill>
                <a:srgbClr val="FFFF00"/>
              </a:solidFill>
              <a:latin typeface="Corbel" pitchFamily="34" charset="0"/>
            </a:endParaRPr>
          </a:p>
        </p:txBody>
      </p:sp>
      <p:sp>
        <p:nvSpPr>
          <p:cNvPr id="26" name="TextBox 25"/>
          <p:cNvSpPr txBox="1"/>
          <p:nvPr>
            <p:custDataLst>
              <p:tags r:id="rId10"/>
            </p:custDataLst>
          </p:nvPr>
        </p:nvSpPr>
        <p:spPr>
          <a:xfrm>
            <a:off x="2244606" y="5188550"/>
            <a:ext cx="1224136" cy="369332"/>
          </a:xfrm>
          <a:prstGeom prst="rect">
            <a:avLst/>
          </a:prstGeom>
          <a:noFill/>
        </p:spPr>
        <p:txBody>
          <a:bodyPr wrap="square" rtlCol="0">
            <a:spAutoFit/>
          </a:bodyPr>
          <a:lstStyle/>
          <a:p>
            <a:pPr algn="l"/>
            <a:r>
              <a:rPr lang="fr-FR" sz="1800" b="1" dirty="0" err="1">
                <a:solidFill>
                  <a:schemeClr val="accent2"/>
                </a:solidFill>
                <a:latin typeface="Corbel" pitchFamily="34" charset="0"/>
              </a:rPr>
              <a:t>Conflict</a:t>
            </a:r>
            <a:endParaRPr lang="fr-CH" sz="1800" b="1" dirty="0">
              <a:solidFill>
                <a:schemeClr val="accent2"/>
              </a:solidFill>
              <a:latin typeface="Corbel" pitchFamily="34" charset="0"/>
            </a:endParaRPr>
          </a:p>
        </p:txBody>
      </p:sp>
      <p:sp>
        <p:nvSpPr>
          <p:cNvPr id="28" name="TextBox 27"/>
          <p:cNvSpPr txBox="1"/>
          <p:nvPr>
            <p:custDataLst>
              <p:tags r:id="rId11"/>
            </p:custDataLst>
          </p:nvPr>
        </p:nvSpPr>
        <p:spPr>
          <a:xfrm>
            <a:off x="2231232" y="4510861"/>
            <a:ext cx="1800200" cy="646331"/>
          </a:xfrm>
          <a:prstGeom prst="rect">
            <a:avLst/>
          </a:prstGeom>
          <a:noFill/>
        </p:spPr>
        <p:txBody>
          <a:bodyPr wrap="square" rtlCol="0">
            <a:spAutoFit/>
          </a:bodyPr>
          <a:lstStyle/>
          <a:p>
            <a:pPr algn="l"/>
            <a:r>
              <a:rPr lang="fr-FR" sz="1800" b="1" dirty="0" err="1">
                <a:latin typeface="Corbel" pitchFamily="34" charset="0"/>
              </a:rPr>
              <a:t>Lack</a:t>
            </a:r>
            <a:r>
              <a:rPr lang="fr-FR" sz="1800" b="1" dirty="0">
                <a:latin typeface="Corbel" pitchFamily="34" charset="0"/>
              </a:rPr>
              <a:t> of </a:t>
            </a:r>
            <a:r>
              <a:rPr lang="fr-FR" sz="1800" b="1" dirty="0" err="1">
                <a:latin typeface="Corbel" pitchFamily="34" charset="0"/>
              </a:rPr>
              <a:t>education</a:t>
            </a:r>
            <a:endParaRPr lang="fr-CH" sz="1800" b="1" dirty="0">
              <a:latin typeface="Corbel" pitchFamily="34" charset="0"/>
            </a:endParaRPr>
          </a:p>
        </p:txBody>
      </p:sp>
      <p:sp>
        <p:nvSpPr>
          <p:cNvPr id="29" name="TextBox 28"/>
          <p:cNvSpPr txBox="1"/>
          <p:nvPr>
            <p:custDataLst>
              <p:tags r:id="rId12"/>
            </p:custDataLst>
          </p:nvPr>
        </p:nvSpPr>
        <p:spPr>
          <a:xfrm>
            <a:off x="6516216" y="4798893"/>
            <a:ext cx="1728192" cy="646331"/>
          </a:xfrm>
          <a:prstGeom prst="rect">
            <a:avLst/>
          </a:prstGeom>
          <a:noFill/>
        </p:spPr>
        <p:txBody>
          <a:bodyPr wrap="square" rtlCol="0">
            <a:spAutoFit/>
          </a:bodyPr>
          <a:lstStyle/>
          <a:p>
            <a:pPr algn="l"/>
            <a:r>
              <a:rPr lang="fr-FR" sz="1800" b="1" dirty="0" err="1">
                <a:latin typeface="Corbel" pitchFamily="34" charset="0"/>
              </a:rPr>
              <a:t>Lack</a:t>
            </a:r>
            <a:r>
              <a:rPr lang="fr-FR" sz="1800" b="1" dirty="0">
                <a:latin typeface="Corbel" pitchFamily="34" charset="0"/>
              </a:rPr>
              <a:t> of police protection</a:t>
            </a:r>
            <a:endParaRPr lang="fr-CH" sz="1800" b="1" dirty="0">
              <a:latin typeface="Corbel" pitchFamily="34" charset="0"/>
            </a:endParaRPr>
          </a:p>
        </p:txBody>
      </p:sp>
      <p:sp>
        <p:nvSpPr>
          <p:cNvPr id="30" name="TextBox 29"/>
          <p:cNvSpPr txBox="1"/>
          <p:nvPr>
            <p:custDataLst>
              <p:tags r:id="rId13"/>
            </p:custDataLst>
          </p:nvPr>
        </p:nvSpPr>
        <p:spPr>
          <a:xfrm>
            <a:off x="6516216" y="4005064"/>
            <a:ext cx="1728192" cy="646331"/>
          </a:xfrm>
          <a:prstGeom prst="rect">
            <a:avLst/>
          </a:prstGeom>
          <a:noFill/>
        </p:spPr>
        <p:txBody>
          <a:bodyPr wrap="square" rtlCol="0">
            <a:spAutoFit/>
          </a:bodyPr>
          <a:lstStyle/>
          <a:p>
            <a:pPr algn="l"/>
            <a:r>
              <a:rPr lang="fr-FR" sz="1800" b="1" dirty="0" err="1">
                <a:latin typeface="Corbel" pitchFamily="34" charset="0"/>
              </a:rPr>
              <a:t>Alcohol</a:t>
            </a:r>
            <a:r>
              <a:rPr lang="fr-FR" sz="1800" b="1" dirty="0">
                <a:latin typeface="Corbel" pitchFamily="34" charset="0"/>
              </a:rPr>
              <a:t> and </a:t>
            </a:r>
            <a:r>
              <a:rPr lang="fr-FR" sz="1800" b="1" dirty="0" err="1">
                <a:latin typeface="Corbel" pitchFamily="34" charset="0"/>
              </a:rPr>
              <a:t>drug</a:t>
            </a:r>
            <a:r>
              <a:rPr lang="fr-FR" sz="1800" b="1" dirty="0">
                <a:latin typeface="Corbel" pitchFamily="34" charset="0"/>
              </a:rPr>
              <a:t> abuse</a:t>
            </a:r>
            <a:endParaRPr lang="fr-CH" sz="1800" b="1" dirty="0">
              <a:latin typeface="Corbel" pitchFamily="34" charset="0"/>
            </a:endParaRPr>
          </a:p>
        </p:txBody>
      </p:sp>
      <p:sp>
        <p:nvSpPr>
          <p:cNvPr id="31" name="TextBox 30"/>
          <p:cNvSpPr txBox="1"/>
          <p:nvPr>
            <p:custDataLst>
              <p:tags r:id="rId14"/>
            </p:custDataLst>
          </p:nvPr>
        </p:nvSpPr>
        <p:spPr>
          <a:xfrm>
            <a:off x="2231232" y="4077072"/>
            <a:ext cx="1296144" cy="369332"/>
          </a:xfrm>
          <a:prstGeom prst="rect">
            <a:avLst/>
          </a:prstGeom>
          <a:noFill/>
        </p:spPr>
        <p:txBody>
          <a:bodyPr wrap="square" rtlCol="0">
            <a:spAutoFit/>
          </a:bodyPr>
          <a:lstStyle/>
          <a:p>
            <a:pPr algn="l"/>
            <a:r>
              <a:rPr lang="fr-FR" sz="1800" b="1" dirty="0" err="1">
                <a:latin typeface="Corbel" pitchFamily="34" charset="0"/>
              </a:rPr>
              <a:t>Poverty</a:t>
            </a:r>
            <a:endParaRPr lang="fr-CH" sz="1800" b="1" dirty="0">
              <a:latin typeface="Corbel" pitchFamily="34" charset="0"/>
            </a:endParaRPr>
          </a:p>
        </p:txBody>
      </p:sp>
      <p:sp>
        <p:nvSpPr>
          <p:cNvPr id="36" name="TextBox 35"/>
          <p:cNvSpPr txBox="1"/>
          <p:nvPr>
            <p:custDataLst>
              <p:tags r:id="rId15"/>
            </p:custDataLst>
          </p:nvPr>
        </p:nvSpPr>
        <p:spPr>
          <a:xfrm>
            <a:off x="3923420" y="548680"/>
            <a:ext cx="1728192" cy="369332"/>
          </a:xfrm>
          <a:prstGeom prst="rect">
            <a:avLst/>
          </a:prstGeom>
          <a:noFill/>
        </p:spPr>
        <p:txBody>
          <a:bodyPr wrap="square" rtlCol="0">
            <a:spAutoFit/>
          </a:bodyPr>
          <a:lstStyle/>
          <a:p>
            <a:pPr algn="l"/>
            <a:r>
              <a:rPr lang="fr-FR" sz="1800" b="1" dirty="0">
                <a:latin typeface="Corbel" pitchFamily="34" charset="0"/>
              </a:rPr>
              <a:t>Verbal abuse</a:t>
            </a:r>
            <a:endParaRPr lang="fr-CH" sz="1800" b="1" dirty="0">
              <a:latin typeface="Corbel" pitchFamily="34" charset="0"/>
            </a:endParaRPr>
          </a:p>
        </p:txBody>
      </p:sp>
      <p:sp>
        <p:nvSpPr>
          <p:cNvPr id="32" name="TextBox 31"/>
          <p:cNvSpPr txBox="1"/>
          <p:nvPr>
            <p:custDataLst>
              <p:tags r:id="rId16"/>
            </p:custDataLst>
          </p:nvPr>
        </p:nvSpPr>
        <p:spPr>
          <a:xfrm>
            <a:off x="1655168" y="2415371"/>
            <a:ext cx="1584176" cy="369332"/>
          </a:xfrm>
          <a:prstGeom prst="rect">
            <a:avLst/>
          </a:prstGeom>
          <a:noFill/>
        </p:spPr>
        <p:txBody>
          <a:bodyPr wrap="square" rtlCol="0">
            <a:spAutoFit/>
          </a:bodyPr>
          <a:lstStyle/>
          <a:p>
            <a:r>
              <a:rPr lang="fr-FR" sz="1800" b="1" dirty="0" err="1">
                <a:latin typeface="Corbel" pitchFamily="34" charset="0"/>
              </a:rPr>
              <a:t>Dowry</a:t>
            </a:r>
            <a:r>
              <a:rPr lang="fr-FR" sz="1800" b="1" dirty="0">
                <a:latin typeface="Corbel" pitchFamily="34" charset="0"/>
              </a:rPr>
              <a:t> abuse</a:t>
            </a:r>
            <a:endParaRPr lang="fr-CH" sz="1800" b="1" dirty="0">
              <a:latin typeface="Corbel" pitchFamily="34" charset="0"/>
            </a:endParaRPr>
          </a:p>
        </p:txBody>
      </p:sp>
      <p:sp>
        <p:nvSpPr>
          <p:cNvPr id="33" name="TextBox 32"/>
          <p:cNvSpPr txBox="1"/>
          <p:nvPr>
            <p:custDataLst>
              <p:tags r:id="rId17"/>
            </p:custDataLst>
          </p:nvPr>
        </p:nvSpPr>
        <p:spPr>
          <a:xfrm>
            <a:off x="3466238" y="1805913"/>
            <a:ext cx="1440160" cy="646331"/>
          </a:xfrm>
          <a:prstGeom prst="rect">
            <a:avLst/>
          </a:prstGeom>
          <a:noFill/>
        </p:spPr>
        <p:txBody>
          <a:bodyPr wrap="square" rtlCol="0">
            <a:spAutoFit/>
          </a:bodyPr>
          <a:lstStyle/>
          <a:p>
            <a:pPr algn="l"/>
            <a:r>
              <a:rPr lang="fr-FR" sz="1800" b="1" dirty="0" err="1">
                <a:latin typeface="Corbel" pitchFamily="34" charset="0"/>
              </a:rPr>
              <a:t>Sexual</a:t>
            </a:r>
            <a:r>
              <a:rPr lang="fr-FR" sz="1800" b="1" dirty="0">
                <a:latin typeface="Corbel" pitchFamily="34" charset="0"/>
              </a:rPr>
              <a:t> abuse</a:t>
            </a:r>
            <a:endParaRPr lang="fr-CH" sz="1800" b="1" dirty="0">
              <a:latin typeface="Corbel" pitchFamily="34" charset="0"/>
            </a:endParaRPr>
          </a:p>
        </p:txBody>
      </p:sp>
      <p:sp>
        <p:nvSpPr>
          <p:cNvPr id="34" name="TextBox 33"/>
          <p:cNvSpPr txBox="1"/>
          <p:nvPr>
            <p:custDataLst>
              <p:tags r:id="rId18"/>
            </p:custDataLst>
          </p:nvPr>
        </p:nvSpPr>
        <p:spPr>
          <a:xfrm>
            <a:off x="5805990" y="2401014"/>
            <a:ext cx="792088" cy="369332"/>
          </a:xfrm>
          <a:prstGeom prst="rect">
            <a:avLst/>
          </a:prstGeom>
          <a:noFill/>
        </p:spPr>
        <p:txBody>
          <a:bodyPr wrap="square" rtlCol="0">
            <a:spAutoFit/>
          </a:bodyPr>
          <a:lstStyle/>
          <a:p>
            <a:pPr algn="l"/>
            <a:r>
              <a:rPr lang="fr-FR" sz="1800" b="1" dirty="0" err="1">
                <a:latin typeface="Corbel" pitchFamily="34" charset="0"/>
              </a:rPr>
              <a:t>Rape</a:t>
            </a:r>
            <a:endParaRPr lang="fr-CH" sz="1800" b="1" dirty="0">
              <a:latin typeface="Corbel" pitchFamily="34" charset="0"/>
            </a:endParaRPr>
          </a:p>
        </p:txBody>
      </p:sp>
      <p:sp>
        <p:nvSpPr>
          <p:cNvPr id="38" name="TextBox 37"/>
          <p:cNvSpPr txBox="1"/>
          <p:nvPr>
            <p:custDataLst>
              <p:tags r:id="rId19"/>
            </p:custDataLst>
          </p:nvPr>
        </p:nvSpPr>
        <p:spPr>
          <a:xfrm>
            <a:off x="6767736" y="2267744"/>
            <a:ext cx="1152128" cy="646331"/>
          </a:xfrm>
          <a:prstGeom prst="rect">
            <a:avLst/>
          </a:prstGeom>
          <a:noFill/>
        </p:spPr>
        <p:txBody>
          <a:bodyPr wrap="square" rtlCol="0">
            <a:spAutoFit/>
          </a:bodyPr>
          <a:lstStyle/>
          <a:p>
            <a:pPr algn="l"/>
            <a:r>
              <a:rPr lang="fr-FR" sz="1800" b="1" dirty="0" err="1">
                <a:latin typeface="Corbel" pitchFamily="34" charset="0"/>
              </a:rPr>
              <a:t>Forced</a:t>
            </a:r>
            <a:r>
              <a:rPr lang="fr-FR" sz="1800" b="1" dirty="0">
                <a:latin typeface="Corbel" pitchFamily="34" charset="0"/>
              </a:rPr>
              <a:t> </a:t>
            </a:r>
            <a:r>
              <a:rPr lang="fr-FR" sz="1800" b="1" dirty="0" err="1">
                <a:latin typeface="Corbel" pitchFamily="34" charset="0"/>
              </a:rPr>
              <a:t>marriage</a:t>
            </a:r>
            <a:endParaRPr lang="fr-CH" sz="1800" b="1" dirty="0">
              <a:latin typeface="Corbel" pitchFamily="34" charset="0"/>
            </a:endParaRPr>
          </a:p>
        </p:txBody>
      </p:sp>
      <p:cxnSp>
        <p:nvCxnSpPr>
          <p:cNvPr id="45" name="Straight Arrow Connector 44"/>
          <p:cNvCxnSpPr/>
          <p:nvPr/>
        </p:nvCxnSpPr>
        <p:spPr bwMode="auto">
          <a:xfrm>
            <a:off x="3527376" y="4797152"/>
            <a:ext cx="576064" cy="0"/>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cxnSp>
        <p:nvCxnSpPr>
          <p:cNvPr id="46" name="Straight Arrow Connector 45"/>
          <p:cNvCxnSpPr/>
          <p:nvPr/>
        </p:nvCxnSpPr>
        <p:spPr bwMode="auto">
          <a:xfrm flipH="1" flipV="1">
            <a:off x="5831632" y="4941168"/>
            <a:ext cx="576064" cy="144016"/>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cxnSp>
        <p:nvCxnSpPr>
          <p:cNvPr id="47" name="Straight Arrow Connector 46"/>
          <p:cNvCxnSpPr/>
          <p:nvPr/>
        </p:nvCxnSpPr>
        <p:spPr bwMode="auto">
          <a:xfrm flipV="1">
            <a:off x="3527376" y="5157192"/>
            <a:ext cx="576064" cy="216024"/>
          </a:xfrm>
          <a:prstGeom prst="straightConnector1">
            <a:avLst/>
          </a:prstGeom>
          <a:ln>
            <a:solidFill>
              <a:schemeClr val="accent2"/>
            </a:solidFill>
            <a:headEnd type="none" w="med" len="med"/>
            <a:tailEnd type="arrow"/>
          </a:ln>
          <a:effectLst/>
        </p:spPr>
        <p:style>
          <a:lnRef idx="3">
            <a:schemeClr val="dk1"/>
          </a:lnRef>
          <a:fillRef idx="0">
            <a:schemeClr val="dk1"/>
          </a:fillRef>
          <a:effectRef idx="2">
            <a:schemeClr val="dk1"/>
          </a:effectRef>
          <a:fontRef idx="minor">
            <a:schemeClr val="tx1"/>
          </a:fontRef>
        </p:style>
      </p:cxnSp>
      <p:cxnSp>
        <p:nvCxnSpPr>
          <p:cNvPr id="53" name="Straight Arrow Connector 52"/>
          <p:cNvCxnSpPr/>
          <p:nvPr/>
        </p:nvCxnSpPr>
        <p:spPr bwMode="auto">
          <a:xfrm flipH="1">
            <a:off x="5831632" y="4365104"/>
            <a:ext cx="576064" cy="0"/>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sp>
        <p:nvSpPr>
          <p:cNvPr id="35" name="TextBox 34"/>
          <p:cNvSpPr txBox="1"/>
          <p:nvPr>
            <p:custDataLst>
              <p:tags r:id="rId20"/>
            </p:custDataLst>
          </p:nvPr>
        </p:nvSpPr>
        <p:spPr>
          <a:xfrm>
            <a:off x="6371692" y="1412776"/>
            <a:ext cx="792088" cy="369332"/>
          </a:xfrm>
          <a:prstGeom prst="rect">
            <a:avLst/>
          </a:prstGeom>
          <a:noFill/>
        </p:spPr>
        <p:txBody>
          <a:bodyPr wrap="square" rtlCol="0">
            <a:spAutoFit/>
          </a:bodyPr>
          <a:lstStyle/>
          <a:p>
            <a:pPr algn="l"/>
            <a:r>
              <a:rPr lang="fr-FR" sz="1800" b="1" dirty="0">
                <a:latin typeface="Corbel" pitchFamily="34" charset="0"/>
              </a:rPr>
              <a:t>FGM</a:t>
            </a:r>
            <a:endParaRPr lang="fr-CH" sz="1800" b="1" dirty="0">
              <a:latin typeface="Corbel" pitchFamily="34" charset="0"/>
            </a:endParaRPr>
          </a:p>
        </p:txBody>
      </p:sp>
      <p:sp>
        <p:nvSpPr>
          <p:cNvPr id="37" name="TextBox 36"/>
          <p:cNvSpPr txBox="1"/>
          <p:nvPr>
            <p:custDataLst>
              <p:tags r:id="rId21"/>
            </p:custDataLst>
          </p:nvPr>
        </p:nvSpPr>
        <p:spPr>
          <a:xfrm>
            <a:off x="2150096" y="1220804"/>
            <a:ext cx="1458416" cy="646331"/>
          </a:xfrm>
          <a:prstGeom prst="rect">
            <a:avLst/>
          </a:prstGeom>
          <a:noFill/>
        </p:spPr>
        <p:txBody>
          <a:bodyPr wrap="square" rtlCol="0">
            <a:spAutoFit/>
          </a:bodyPr>
          <a:lstStyle/>
          <a:p>
            <a:pPr algn="l"/>
            <a:r>
              <a:rPr lang="fr-FR" sz="1800" b="1" dirty="0" err="1">
                <a:latin typeface="Corbel" pitchFamily="34" charset="0"/>
              </a:rPr>
              <a:t>Domestic</a:t>
            </a:r>
            <a:r>
              <a:rPr lang="fr-FR" sz="1800" b="1" dirty="0">
                <a:latin typeface="Corbel" pitchFamily="34" charset="0"/>
              </a:rPr>
              <a:t> violence</a:t>
            </a:r>
            <a:endParaRPr lang="fr-CH" sz="1800" b="1" dirty="0">
              <a:latin typeface="Corbel" pitchFamily="34" charset="0"/>
            </a:endParaRPr>
          </a:p>
        </p:txBody>
      </p:sp>
      <p:sp>
        <p:nvSpPr>
          <p:cNvPr id="39" name="TextBox 38"/>
          <p:cNvSpPr txBox="1"/>
          <p:nvPr>
            <p:custDataLst>
              <p:tags r:id="rId22"/>
            </p:custDataLst>
          </p:nvPr>
        </p:nvSpPr>
        <p:spPr>
          <a:xfrm>
            <a:off x="4799312" y="1508357"/>
            <a:ext cx="1458416" cy="369332"/>
          </a:xfrm>
          <a:prstGeom prst="rect">
            <a:avLst/>
          </a:prstGeom>
          <a:noFill/>
        </p:spPr>
        <p:txBody>
          <a:bodyPr wrap="square" rtlCol="0">
            <a:spAutoFit/>
          </a:bodyPr>
          <a:lstStyle/>
          <a:p>
            <a:pPr algn="l"/>
            <a:r>
              <a:rPr lang="fr-FR" sz="1800" b="1" dirty="0">
                <a:latin typeface="Corbel" pitchFamily="34" charset="0"/>
              </a:rPr>
              <a:t>Isolation</a:t>
            </a:r>
            <a:endParaRPr lang="fr-CH" sz="1800" b="1" dirty="0">
              <a:latin typeface="Corbel" pitchFamily="34" charset="0"/>
            </a:endParaRPr>
          </a:p>
        </p:txBody>
      </p:sp>
    </p:spTree>
    <p:custDataLst>
      <p:tags r:id="rId1"/>
    </p:custDataLst>
    <p:extLst>
      <p:ext uri="{BB962C8B-B14F-4D97-AF65-F5344CB8AC3E}">
        <p14:creationId xmlns:p14="http://schemas.microsoft.com/office/powerpoint/2010/main" val="165497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8" grpId="0"/>
      <p:bldP spid="29" grpId="0"/>
      <p:bldP spid="30" grpId="0"/>
      <p:bldP spid="31" grpId="0"/>
      <p:bldP spid="36" grpId="0"/>
      <p:bldP spid="32" grpId="0"/>
      <p:bldP spid="33" grpId="0"/>
      <p:bldP spid="34" grpId="0"/>
      <p:bldP spid="38" grpId="0"/>
      <p:bldP spid="35" grpId="0"/>
      <p:bldP spid="37"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507178" y="158242"/>
            <a:ext cx="7772400" cy="926976"/>
          </a:xfrm>
        </p:spPr>
        <p:txBody>
          <a:bodyPr/>
          <a:lstStyle/>
          <a:p>
            <a:pPr eaLnBrk="1" hangingPunct="1"/>
            <a:r>
              <a:rPr lang="en-US" sz="3600" dirty="0"/>
              <a:t>Prevention</a:t>
            </a:r>
          </a:p>
        </p:txBody>
      </p:sp>
      <p:sp>
        <p:nvSpPr>
          <p:cNvPr id="16387" name="Rectangle 3"/>
          <p:cNvSpPr>
            <a:spLocks noGrp="1" noChangeArrowheads="1"/>
          </p:cNvSpPr>
          <p:nvPr>
            <p:ph idx="1"/>
            <p:custDataLst>
              <p:tags r:id="rId3"/>
            </p:custDataLst>
          </p:nvPr>
        </p:nvSpPr>
        <p:spPr>
          <a:xfrm>
            <a:off x="563886" y="4710523"/>
            <a:ext cx="8367464" cy="839675"/>
          </a:xfrm>
        </p:spPr>
        <p:txBody>
          <a:bodyPr/>
          <a:lstStyle/>
          <a:p>
            <a:pPr marL="0" indent="0" eaLnBrk="1" hangingPunct="1">
              <a:spcBef>
                <a:spcPct val="50000"/>
              </a:spcBef>
              <a:buNone/>
            </a:pPr>
            <a:r>
              <a:rPr lang="en-GB" sz="2400" b="0" dirty="0">
                <a:solidFill>
                  <a:schemeClr val="bg2">
                    <a:lumMod val="50000"/>
                  </a:schemeClr>
                </a:solidFill>
              </a:rPr>
              <a:t>To develop an appropriate response to sexual violence you need to understand the possible </a:t>
            </a:r>
            <a:r>
              <a:rPr lang="en-GB" sz="2400" b="0" u="sng" dirty="0">
                <a:solidFill>
                  <a:schemeClr val="bg2">
                    <a:lumMod val="50000"/>
                  </a:schemeClr>
                </a:solidFill>
              </a:rPr>
              <a:t>consequences </a:t>
            </a:r>
            <a:r>
              <a:rPr lang="en-GB" sz="2400" b="0" dirty="0">
                <a:solidFill>
                  <a:schemeClr val="bg2">
                    <a:lumMod val="50000"/>
                  </a:schemeClr>
                </a:solidFill>
              </a:rPr>
              <a:t>of sexual violence </a:t>
            </a:r>
          </a:p>
        </p:txBody>
      </p:sp>
      <p:sp>
        <p:nvSpPr>
          <p:cNvPr id="6" name="Rectangle 2"/>
          <p:cNvSpPr txBox="1">
            <a:spLocks noChangeArrowheads="1"/>
          </p:cNvSpPr>
          <p:nvPr/>
        </p:nvSpPr>
        <p:spPr bwMode="auto">
          <a:xfrm>
            <a:off x="374795" y="4129079"/>
            <a:ext cx="8367713" cy="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169863" marR="0" lvl="0" defTabSz="914400" rtl="0" eaLnBrk="1" fontAlgn="base" latinLnBrk="0" hangingPunct="1">
              <a:lnSpc>
                <a:spcPct val="100000"/>
              </a:lnSpc>
              <a:spcBef>
                <a:spcPct val="0"/>
              </a:spcBef>
              <a:spcAft>
                <a:spcPct val="0"/>
              </a:spcAft>
              <a:buClrTx/>
              <a:buSzTx/>
              <a:buFontTx/>
              <a:buNone/>
              <a:tabLst/>
              <a:defRPr/>
            </a:pPr>
            <a:r>
              <a:rPr lang="en-US" sz="3200" dirty="0">
                <a:solidFill>
                  <a:schemeClr val="accent2"/>
                </a:solidFill>
                <a:latin typeface="+mj-lt"/>
                <a:ea typeface="+mj-ea"/>
                <a:cs typeface="+mj-cs"/>
              </a:rPr>
              <a:t>Response</a:t>
            </a:r>
          </a:p>
        </p:txBody>
      </p:sp>
      <p:sp>
        <p:nvSpPr>
          <p:cNvPr id="8" name="Rectangle 3"/>
          <p:cNvSpPr txBox="1">
            <a:spLocks noChangeArrowheads="1"/>
          </p:cNvSpPr>
          <p:nvPr/>
        </p:nvSpPr>
        <p:spPr bwMode="auto">
          <a:xfrm>
            <a:off x="507178" y="1028900"/>
            <a:ext cx="8367712" cy="864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defTabSz="914400" eaLnBrk="1" latinLnBrk="0" hangingPunct="1">
              <a:lnSpc>
                <a:spcPct val="90000"/>
              </a:lnSpc>
              <a:spcBef>
                <a:spcPct val="50000"/>
              </a:spcBef>
              <a:buClrTx/>
              <a:buSzTx/>
              <a:tabLst/>
              <a:defRPr/>
            </a:pPr>
            <a:r>
              <a:rPr lang="en-GB" sz="2400" dirty="0">
                <a:solidFill>
                  <a:schemeClr val="tx2"/>
                </a:solidFill>
                <a:latin typeface="+mn-lt"/>
              </a:rPr>
              <a:t>To prevent sexual violence you need to understand </a:t>
            </a:r>
            <a:r>
              <a:rPr lang="en-GB" sz="2400" u="sng" dirty="0">
                <a:solidFill>
                  <a:schemeClr val="tx2"/>
                </a:solidFill>
                <a:latin typeface="+mn-lt"/>
              </a:rPr>
              <a:t>root causes </a:t>
            </a:r>
            <a:r>
              <a:rPr lang="en-GB" sz="2400" dirty="0">
                <a:solidFill>
                  <a:schemeClr val="tx2"/>
                </a:solidFill>
                <a:latin typeface="+mn-lt"/>
              </a:rPr>
              <a:t>and </a:t>
            </a:r>
            <a:r>
              <a:rPr lang="en-GB" sz="2400" u="sng" dirty="0">
                <a:solidFill>
                  <a:schemeClr val="tx2"/>
                </a:solidFill>
                <a:latin typeface="+mn-lt"/>
              </a:rPr>
              <a:t>contributing factors </a:t>
            </a:r>
            <a:r>
              <a:rPr lang="en-GB" sz="2400" dirty="0">
                <a:solidFill>
                  <a:schemeClr val="tx2"/>
                </a:solidFill>
                <a:latin typeface="+mn-lt"/>
              </a:rPr>
              <a:t> that put people at risk in all sectors</a:t>
            </a:r>
          </a:p>
          <a:p>
            <a:pPr marR="0" lvl="0" defTabSz="914400" eaLnBrk="1" latinLnBrk="0" hangingPunct="1">
              <a:lnSpc>
                <a:spcPct val="90000"/>
              </a:lnSpc>
              <a:spcBef>
                <a:spcPct val="50000"/>
              </a:spcBef>
              <a:buClrTx/>
              <a:buSzTx/>
              <a:tabLst/>
              <a:defRPr/>
            </a:pPr>
            <a:endParaRPr lang="en-GB" dirty="0">
              <a:latin typeface="+mn-lt"/>
            </a:endParaRPr>
          </a:p>
        </p:txBody>
      </p:sp>
      <p:sp>
        <p:nvSpPr>
          <p:cNvPr id="9" name="Rectangle 3"/>
          <p:cNvSpPr txBox="1">
            <a:spLocks noChangeArrowheads="1"/>
          </p:cNvSpPr>
          <p:nvPr/>
        </p:nvSpPr>
        <p:spPr bwMode="auto">
          <a:xfrm>
            <a:off x="242415" y="1858637"/>
            <a:ext cx="8367712" cy="2302463"/>
          </a:xfrm>
          <a:prstGeom prst="rect">
            <a:avLst/>
          </a:prstGeom>
          <a:noFill/>
          <a:ln w="9525">
            <a:noFill/>
            <a:miter lim="800000"/>
            <a:headEnd/>
            <a:tailEnd/>
          </a:ln>
          <a:effectLst/>
        </p:spPr>
        <p:txBody>
          <a:bodyPr vert="horz" wrap="square" lIns="91440" tIns="45720" rIns="91440" bIns="45720" numCol="2" anchor="t" anchorCtr="0" compatLnSpc="1">
            <a:prstTxWarp prst="textNoShape">
              <a:avLst/>
            </a:prstTxWarp>
          </a:bodyPr>
          <a:lstStyle/>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0" i="0" u="none" strike="noStrike" kern="0" cap="none" spc="0" normalizeH="0" baseline="0" noProof="0" dirty="0">
                <a:ln>
                  <a:noFill/>
                </a:ln>
                <a:solidFill>
                  <a:schemeClr val="tx2"/>
                </a:solidFill>
                <a:effectLst/>
                <a:uLnTx/>
                <a:uFillTx/>
                <a:latin typeface="+mn-lt"/>
              </a:rPr>
              <a:t>Food security</a:t>
            </a:r>
          </a:p>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0" i="0" u="none" strike="noStrike" kern="0" cap="none" spc="0" normalizeH="0" baseline="0" noProof="0" dirty="0">
                <a:ln>
                  <a:noFill/>
                </a:ln>
                <a:solidFill>
                  <a:schemeClr val="tx2"/>
                </a:solidFill>
                <a:effectLst/>
                <a:uLnTx/>
                <a:uFillTx/>
                <a:latin typeface="+mn-lt"/>
              </a:rPr>
              <a:t>Protection</a:t>
            </a:r>
          </a:p>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0" i="0" u="none" strike="noStrike" kern="0" cap="none" spc="0" normalizeH="0" baseline="0" noProof="0" dirty="0">
                <a:ln>
                  <a:noFill/>
                </a:ln>
                <a:solidFill>
                  <a:schemeClr val="tx2"/>
                </a:solidFill>
                <a:effectLst/>
                <a:uLnTx/>
                <a:uFillTx/>
                <a:latin typeface="+mn-lt"/>
              </a:rPr>
              <a:t>Education</a:t>
            </a:r>
          </a:p>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0" i="0" u="none" strike="noStrike" kern="0" cap="none" spc="0" normalizeH="0" baseline="0" noProof="0" dirty="0">
                <a:ln>
                  <a:noFill/>
                </a:ln>
                <a:solidFill>
                  <a:schemeClr val="tx2"/>
                </a:solidFill>
                <a:effectLst/>
                <a:uLnTx/>
                <a:uFillTx/>
                <a:latin typeface="+mn-lt"/>
              </a:rPr>
              <a:t>Water sanitation</a:t>
            </a:r>
          </a:p>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0" i="0" u="none" strike="noStrike" kern="0" cap="none" spc="0" normalizeH="0" baseline="0" noProof="0" dirty="0">
                <a:ln>
                  <a:noFill/>
                </a:ln>
                <a:solidFill>
                  <a:schemeClr val="tx2"/>
                </a:solidFill>
                <a:effectLst/>
                <a:uLnTx/>
                <a:uFillTx/>
                <a:latin typeface="+mn-lt"/>
              </a:rPr>
              <a:t>Camp management</a:t>
            </a:r>
          </a:p>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0" i="0" u="none" strike="noStrike" kern="0" cap="none" spc="0" normalizeH="0" baseline="0" noProof="0" dirty="0">
                <a:ln>
                  <a:noFill/>
                </a:ln>
                <a:solidFill>
                  <a:schemeClr val="tx2"/>
                </a:solidFill>
                <a:effectLst/>
                <a:uLnTx/>
                <a:uFillTx/>
                <a:latin typeface="+mn-lt"/>
              </a:rPr>
              <a:t>Human</a:t>
            </a:r>
            <a:r>
              <a:rPr kumimoji="0" lang="en-GB" sz="2000" b="0" i="0" u="none" strike="noStrike" kern="0" cap="none" spc="0" normalizeH="0" noProof="0" dirty="0">
                <a:ln>
                  <a:noFill/>
                </a:ln>
                <a:solidFill>
                  <a:schemeClr val="tx2"/>
                </a:solidFill>
                <a:effectLst/>
                <a:uLnTx/>
                <a:uFillTx/>
                <a:latin typeface="+mn-lt"/>
              </a:rPr>
              <a:t> resources</a:t>
            </a:r>
            <a:endParaRPr kumimoji="0" lang="en-GB" sz="2000" b="0" i="0" u="none" strike="noStrike" kern="0" cap="none" spc="0" normalizeH="0" baseline="0" noProof="0" dirty="0">
              <a:ln>
                <a:noFill/>
              </a:ln>
              <a:solidFill>
                <a:schemeClr val="tx2"/>
              </a:solidFill>
              <a:effectLst/>
              <a:uLnTx/>
              <a:uFillTx/>
              <a:latin typeface="+mn-lt"/>
            </a:endParaRPr>
          </a:p>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1" i="0" u="none" strike="noStrike" kern="0" cap="none" spc="0" normalizeH="0" baseline="0" noProof="0" dirty="0">
                <a:ln>
                  <a:noFill/>
                </a:ln>
                <a:solidFill>
                  <a:schemeClr val="tx2"/>
                </a:solidFill>
                <a:effectLst/>
                <a:uLnTx/>
                <a:uFillTx/>
                <a:latin typeface="+mn-lt"/>
              </a:rPr>
              <a:t>Health</a:t>
            </a:r>
          </a:p>
          <a:p>
            <a:pPr marL="990600" marR="0" lvl="1" indent="-533400" algn="l" defTabSz="914400" rtl="0" eaLnBrk="1" fontAlgn="base" latinLnBrk="0" hangingPunct="1">
              <a:lnSpc>
                <a:spcPct val="100000"/>
              </a:lnSpc>
              <a:spcBef>
                <a:spcPct val="40000"/>
              </a:spcBef>
              <a:spcAft>
                <a:spcPct val="0"/>
              </a:spcAft>
              <a:buClrTx/>
              <a:buSzTx/>
              <a:buFont typeface="Wingdings" pitchFamily="2" charset="2"/>
              <a:buChar char="q"/>
              <a:tabLst/>
              <a:defRPr/>
            </a:pPr>
            <a:r>
              <a:rPr kumimoji="0" lang="en-GB" sz="2000" b="0" i="0" u="none" strike="noStrike" kern="0" cap="none" spc="0" normalizeH="0" baseline="0" noProof="0" dirty="0">
                <a:ln>
                  <a:noFill/>
                </a:ln>
                <a:solidFill>
                  <a:schemeClr val="tx2"/>
                </a:solidFill>
                <a:effectLst/>
                <a:uLnTx/>
                <a:uFillTx/>
                <a:latin typeface="+mn-lt"/>
              </a:rPr>
              <a:t>Community</a:t>
            </a:r>
          </a:p>
          <a:p>
            <a:pPr marL="990600" lvl="1" indent="-533400" eaLnBrk="1" hangingPunct="1">
              <a:spcBef>
                <a:spcPct val="40000"/>
              </a:spcBef>
              <a:buFont typeface="Wingdings" pitchFamily="2" charset="2"/>
              <a:buChar char="q"/>
              <a:defRPr/>
            </a:pPr>
            <a:r>
              <a:rPr lang="en-US" sz="2000" kern="0" dirty="0">
                <a:solidFill>
                  <a:schemeClr val="tx2"/>
                </a:solidFill>
                <a:latin typeface="+mn-lt"/>
              </a:rPr>
              <a:t>Non-food distribution</a:t>
            </a:r>
          </a:p>
        </p:txBody>
      </p:sp>
    </p:spTree>
    <p:custDataLst>
      <p:tags r:id="rId1"/>
    </p:custDataLst>
    <p:extLst>
      <p:ext uri="{BB962C8B-B14F-4D97-AF65-F5344CB8AC3E}">
        <p14:creationId xmlns:p14="http://schemas.microsoft.com/office/powerpoint/2010/main" val="233599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557" y="1690689"/>
            <a:ext cx="8197297" cy="3664077"/>
          </a:xfrm>
        </p:spPr>
        <p:txBody>
          <a:bodyPr>
            <a:noAutofit/>
          </a:bodyPr>
          <a:lstStyle/>
          <a:p>
            <a:r>
              <a:rPr lang="en-US" sz="2600" dirty="0"/>
              <a:t>There is no consensus on terminology or definitions among agencies or individuals.</a:t>
            </a:r>
          </a:p>
          <a:p>
            <a:pPr lvl="1"/>
            <a:r>
              <a:rPr lang="en-US" sz="2600" dirty="0"/>
              <a:t>UNHCR: Sexual and Gender-Based Violence</a:t>
            </a:r>
          </a:p>
          <a:p>
            <a:pPr lvl="1"/>
            <a:r>
              <a:rPr lang="en-US" sz="2600" dirty="0"/>
              <a:t>IASC: Gender-Based Violence</a:t>
            </a:r>
          </a:p>
          <a:p>
            <a:pPr lvl="1"/>
            <a:r>
              <a:rPr lang="en-US" sz="2600" dirty="0"/>
              <a:t>WHO: Violence Against Women</a:t>
            </a:r>
          </a:p>
          <a:p>
            <a:pPr lvl="1"/>
            <a:r>
              <a:rPr lang="en-US" sz="2600" dirty="0"/>
              <a:t>ICRC: Sexual Violence</a:t>
            </a:r>
          </a:p>
        </p:txBody>
      </p:sp>
      <p:sp>
        <p:nvSpPr>
          <p:cNvPr id="4" name="Rectangle 2"/>
          <p:cNvSpPr txBox="1">
            <a:spLocks noChangeArrowheads="1"/>
          </p:cNvSpPr>
          <p:nvPr/>
        </p:nvSpPr>
        <p:spPr bwMode="auto">
          <a:xfrm>
            <a:off x="179695" y="514778"/>
            <a:ext cx="8748713" cy="502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fontAlgn="base">
              <a:lnSpc>
                <a:spcPct val="90000"/>
              </a:lnSpc>
              <a:spcBef>
                <a:spcPct val="0"/>
              </a:spcBef>
              <a:spcAft>
                <a:spcPct val="0"/>
              </a:spcAft>
              <a:buClrTx/>
              <a:buSzTx/>
              <a:tabLst/>
              <a:defRPr/>
            </a:pPr>
            <a:r>
              <a:rPr lang="en-US" sz="4400" b="1" dirty="0">
                <a:solidFill>
                  <a:schemeClr val="accent2"/>
                </a:solidFill>
                <a:latin typeface="+mj-lt"/>
                <a:ea typeface="+mj-ea"/>
                <a:cs typeface="+mj-cs"/>
              </a:rPr>
              <a:t>Definitions and Terminology</a:t>
            </a:r>
          </a:p>
        </p:txBody>
      </p:sp>
    </p:spTree>
    <p:extLst>
      <p:ext uri="{BB962C8B-B14F-4D97-AF65-F5344CB8AC3E}">
        <p14:creationId xmlns:p14="http://schemas.microsoft.com/office/powerpoint/2010/main" val="32063964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SNARRATIONPROPS" val="C:\Users\Henrik\Dropbox\KU elearning production\Emergency Health course\09 AIDS-GBV - Wilma\Sound\Mp3\Slide 10.mp3"/>
  <p:tag name="PPSNARRATION" val="10,1747898080,C:\Users\Henrik\Dropbox\KU elearning production\Emergency Health course\09 AIDS-GBV - Wilma\Powerpoint\CPH SGBV  HIV PART1_pptx\Media.ppcx"/>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quot;/&gt;&lt;lineCharCount val=&quot;9&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2&quot;/&gt;&lt;lineCharCount val=&quot;1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quot;/&gt;&lt;lineCharCount val=&quot;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quot;/&gt;&lt;lineCharCount val=&quot;8&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quot;/&gt;&lt;lineCharCount val=&quot;8&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PSNARRATIONPROPS" val="C:\Users\Henrik\Dropbox\KU elearning production\Emergency Health course\09 AIDS-GBV - Wilma\Sound\Mp3\Slide 16.mp3"/>
  <p:tag name="PPSNARRATION" val="16,1747898080,C:\Users\Henrik\Dropbox\KU elearning production\Emergency Health course\09 AIDS-GBV - Wilma\Powerpoint\CPH SGBV  HIV PART2-1_pptx\Media.ppcx"/>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63&quot;/&gt;&lt;lineCharCount val=&quot;59&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quot;/&gt;&lt;lineCharCount val=&quot;6&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quot;/&gt;&lt;lineCharCount val=&quot;7&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7&quot;/&gt;&lt;lineCharCount val=&quot;9&quot;/&gt;&lt;lineCharCount val=&quot;10&quot;/&gt;&lt;lineCharCount val=&quot;8&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quot;/&gt;&lt;lineCharCount val=&quot;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2&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quot;/&gt;&lt;lineCharCount val=&quot;10&quot;/&gt;&lt;/TableIndex&gt;&lt;/ShapeTextInfo&g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3241</TotalTime>
  <Words>3369</Words>
  <Application>Microsoft Office PowerPoint</Application>
  <PresentationFormat>On-screen Show (4:3)</PresentationFormat>
  <Paragraphs>243</Paragraphs>
  <Slides>19</Slides>
  <Notes>19</Notes>
  <HiddenSlides>2</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Calibri Light</vt:lpstr>
      <vt:lpstr>Corbel</vt:lpstr>
      <vt:lpstr>Times New Roman</vt:lpstr>
      <vt:lpstr>Trebuchet MS</vt:lpstr>
      <vt:lpstr>Wingdings</vt:lpstr>
      <vt:lpstr>Office Theme</vt:lpstr>
      <vt:lpstr>Custom Design</vt:lpstr>
      <vt:lpstr>Clinical management of sexual violence</vt:lpstr>
      <vt:lpstr>Barriers to care and support</vt:lpstr>
      <vt:lpstr>Human Rights</vt:lpstr>
      <vt:lpstr>GBV and Human Rights</vt:lpstr>
      <vt:lpstr>Scope of the problem: Statistics</vt:lpstr>
      <vt:lpstr>Attitudes that contribute to the problem</vt:lpstr>
      <vt:lpstr>PowerPoint Presentation</vt:lpstr>
      <vt:lpstr>Prevention</vt:lpstr>
      <vt:lpstr>PowerPoint Presentation</vt:lpstr>
      <vt:lpstr>Definitions of (S)GBV</vt:lpstr>
      <vt:lpstr>Definition of sexual violence</vt:lpstr>
      <vt:lpstr>Types of sexual violence</vt:lpstr>
      <vt:lpstr>Why focus on clinical care of sexual violence?</vt:lpstr>
      <vt:lpstr>International definition of rape</vt:lpstr>
      <vt:lpstr>Definition of rape in national laws</vt:lpstr>
      <vt:lpstr>Legal definition of rape</vt:lpstr>
      <vt:lpstr>Victim or Survivor</vt:lpstr>
      <vt:lpstr>Key messages</vt:lpstr>
      <vt:lpstr>References</vt:lpstr>
    </vt:vector>
  </TitlesOfParts>
  <Company>IRC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Harker</dc:creator>
  <cp:lastModifiedBy>Alison Greer</cp:lastModifiedBy>
  <cp:revision>124</cp:revision>
  <dcterms:created xsi:type="dcterms:W3CDTF">2015-11-12T19:38:49Z</dcterms:created>
  <dcterms:modified xsi:type="dcterms:W3CDTF">2017-08-16T17:48:28Z</dcterms:modified>
</cp:coreProperties>
</file>