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168.xml"/>
  <Override ContentType="application/vnd.openxmlformats-officedocument.presentationml.notesSlide+xml" PartName="/ppt/notesSlides/notesSlide125.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117.xml"/>
  <Override ContentType="application/vnd.openxmlformats-officedocument.presentationml.notesSlide+xml" PartName="/ppt/notesSlides/notesSlide206.xml"/>
  <Override ContentType="application/vnd.openxmlformats-officedocument.presentationml.notesSlide+xml" PartName="/ppt/notesSlides/notesSlide91.xml"/>
  <Override ContentType="application/vnd.openxmlformats-officedocument.presentationml.notesSlide+xml" PartName="/ppt/notesSlides/notesSlide133.xml"/>
  <Override ContentType="application/vnd.openxmlformats-officedocument.presentationml.notesSlide+xml" PartName="/ppt/notesSlides/notesSlide176.xml"/>
  <Override ContentType="application/vnd.openxmlformats-officedocument.presentationml.notesSlide+xml" PartName="/ppt/notesSlides/notesSlide109.xml"/>
  <Override ContentType="application/vnd.openxmlformats-officedocument.presentationml.notesSlide+xml" PartName="/ppt/notesSlides/notesSlide24.xml"/>
  <Override ContentType="application/vnd.openxmlformats-officedocument.presentationml.notesSlide+xml" PartName="/ppt/notesSlides/notesSlide16.xml"/>
  <Override ContentType="application/vnd.openxmlformats-officedocument.presentationml.notesSlide+xml" PartName="/ppt/notesSlides/notesSlide214.xml"/>
  <Override ContentType="application/vnd.openxmlformats-officedocument.presentationml.notesSlide+xml" PartName="/ppt/notesSlides/notesSlide1.xml"/>
  <Override ContentType="application/vnd.openxmlformats-officedocument.presentationml.notesSlide+xml" PartName="/ppt/notesSlides/notesSlide196.xml"/>
  <Override ContentType="application/vnd.openxmlformats-officedocument.presentationml.notesSlide+xml" PartName="/ppt/notesSlides/notesSlide105.xml"/>
  <Override ContentType="application/vnd.openxmlformats-officedocument.presentationml.notesSlide+xml" PartName="/ppt/notesSlides/notesSlide148.xml"/>
  <Override ContentType="application/vnd.openxmlformats-officedocument.presentationml.notesSlide+xml" PartName="/ppt/notesSlides/notesSlide202.xml"/>
  <Override ContentType="application/vnd.openxmlformats-officedocument.presentationml.notesSlide+xml" PartName="/ppt/notesSlides/notesSlide39.xml"/>
  <Override ContentType="application/vnd.openxmlformats-officedocument.presentationml.notesSlide+xml" PartName="/ppt/notesSlides/notesSlide137.xml"/>
  <Override ContentType="application/vnd.openxmlformats-officedocument.presentationml.notesSlide+xml" PartName="/ppt/notesSlides/notesSlide87.xml"/>
  <Override ContentType="application/vnd.openxmlformats-officedocument.presentationml.notesSlide+xml" PartName="/ppt/notesSlides/notesSlide44.xml"/>
  <Override ContentType="application/vnd.openxmlformats-officedocument.presentationml.notesSlide+xml" PartName="/ppt/notesSlides/notesSlide141.xml"/>
  <Override ContentType="application/vnd.openxmlformats-officedocument.presentationml.notesSlide+xml" PartName="/ppt/notesSlides/notesSlide153.xml"/>
  <Override ContentType="application/vnd.openxmlformats-officedocument.presentationml.notesSlide+xml" PartName="/ppt/notesSlides/notesSlide110.xml"/>
  <Override ContentType="application/vnd.openxmlformats-officedocument.presentationml.notesSlide+xml" PartName="/ppt/notesSlides/notesSlide184.xml"/>
  <Override ContentType="application/vnd.openxmlformats-officedocument.presentationml.notesSlide+xml" PartName="/ppt/notesSlides/notesSlide75.xml"/>
  <Override ContentType="application/vnd.openxmlformats-officedocument.presentationml.notesSlide+xml" PartName="/ppt/notesSlides/notesSlide180.xml"/>
  <Override ContentType="application/vnd.openxmlformats-officedocument.presentationml.notesSlide+xml" PartName="/ppt/notesSlides/notesSlide172.xml"/>
  <Override ContentType="application/vnd.openxmlformats-officedocument.presentationml.notesSlide+xml" PartName="/ppt/notesSlides/notesSlide9.xml"/>
  <Override ContentType="application/vnd.openxmlformats-officedocument.presentationml.notesSlide+xml" PartName="/ppt/notesSlides/notesSlide63.xml"/>
  <Override ContentType="application/vnd.openxmlformats-officedocument.presentationml.notesSlide+xml" PartName="/ppt/notesSlides/notesSlide20.xml"/>
  <Override ContentType="application/vnd.openxmlformats-officedocument.presentationml.notesSlide+xml" PartName="/ppt/notesSlides/notesSlide210.xml"/>
  <Override ContentType="application/vnd.openxmlformats-officedocument.presentationml.notesSlide+xml" PartName="/ppt/notesSlides/notesSlide129.xml"/>
  <Override ContentType="application/vnd.openxmlformats-officedocument.presentationml.notesSlide+xml" PartName="/ppt/notesSlides/notesSlide60.xml"/>
  <Override ContentType="application/vnd.openxmlformats-officedocument.presentationml.notesSlide+xml" PartName="/ppt/notesSlides/notesSlide144.xml"/>
  <Override ContentType="application/vnd.openxmlformats-officedocument.presentationml.notesSlide+xml" PartName="/ppt/notesSlides/notesSlide48.xml"/>
  <Override ContentType="application/vnd.openxmlformats-officedocument.presentationml.notesSlide+xml" PartName="/ppt/notesSlides/notesSlide157.xml"/>
  <Override ContentType="application/vnd.openxmlformats-officedocument.presentationml.notesSlide+xml" PartName="/ppt/notesSlides/notesSlide114.xml"/>
  <Override ContentType="application/vnd.openxmlformats-officedocument.presentationml.notesSlide+xml" PartName="/ppt/notesSlides/notesSlide101.xml"/>
  <Override ContentType="application/vnd.openxmlformats-officedocument.presentationml.notesSlide+xml" PartName="/ppt/notesSlides/notesSlide95.xml"/>
  <Override ContentType="application/vnd.openxmlformats-officedocument.presentationml.notesSlide+xml" PartName="/ppt/notesSlides/notesSlide52.xml"/>
  <Override ContentType="application/vnd.openxmlformats-officedocument.presentationml.notesSlide+xml" PartName="/ppt/notesSlides/notesSlide35.xml"/>
  <Override ContentType="application/vnd.openxmlformats-officedocument.presentationml.notesSlide+xml" PartName="/ppt/notesSlides/notesSlide161.xml"/>
  <Override ContentType="application/vnd.openxmlformats-officedocument.presentationml.notesSlide+xml" PartName="/ppt/notesSlides/notesSlide5.xml"/>
  <Override ContentType="application/vnd.openxmlformats-officedocument.presentationml.notesSlide+xml" PartName="/ppt/notesSlides/notesSlide187.xml"/>
  <Override ContentType="application/vnd.openxmlformats-officedocument.presentationml.notesSlide+xml" PartName="/ppt/notesSlides/notesSlide78.xml"/>
  <Override ContentType="application/vnd.openxmlformats-officedocument.presentationml.notesSlide+xml" PartName="/ppt/notesSlides/notesSlide71.xml"/>
  <Override ContentType="application/vnd.openxmlformats-officedocument.presentationml.notesSlide+xml" PartName="/ppt/notesSlides/notesSlide84.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24.xml"/>
  <Override ContentType="application/vnd.openxmlformats-officedocument.presentationml.notesSlide+xml" PartName="/ppt/notesSlides/notesSlide213.xml"/>
  <Override ContentType="application/vnd.openxmlformats-officedocument.presentationml.notesSlide+xml" PartName="/ppt/notesSlides/notesSlide17.xml"/>
  <Override ContentType="application/vnd.openxmlformats-officedocument.presentationml.notesSlide+xml" PartName="/ppt/notesSlides/notesSlide82.xml"/>
  <Override ContentType="application/vnd.openxmlformats-officedocument.presentationml.notesSlide+xml" PartName="/ppt/notesSlides/notesSlide177.xml"/>
  <Override ContentType="application/vnd.openxmlformats-officedocument.presentationml.notesSlide+xml" PartName="/ppt/notesSlides/notesSlide94.xml"/>
  <Override ContentType="application/vnd.openxmlformats-officedocument.presentationml.notesSlide+xml" PartName="/ppt/notesSlides/notesSlide51.xml"/>
  <Override ContentType="application/vnd.openxmlformats-officedocument.presentationml.notesSlide+xml" PartName="/ppt/notesSlides/notesSlide90.xml"/>
  <Override ContentType="application/vnd.openxmlformats-officedocument.presentationml.notesSlide+xml" PartName="/ppt/notesSlides/notesSlide134.xml"/>
  <Override ContentType="application/vnd.openxmlformats-officedocument.presentationml.notesSlide+xml" PartName="/ppt/notesSlides/notesSlide4.xml"/>
  <Override ContentType="application/vnd.openxmlformats-officedocument.presentationml.notesSlide+xml" PartName="/ppt/notesSlides/notesSlide203.xml"/>
  <Override ContentType="application/vnd.openxmlformats-officedocument.presentationml.notesSlide+xml" PartName="/ppt/notesSlides/notesSlide13.xml"/>
  <Override ContentType="application/vnd.openxmlformats-officedocument.presentationml.notesSlide+xml" PartName="/ppt/notesSlides/notesSlide106.xml"/>
  <Override ContentType="application/vnd.openxmlformats-officedocument.presentationml.notesSlide+xml" PartName="/ppt/notesSlides/notesSlide99.xml"/>
  <Override ContentType="application/vnd.openxmlformats-officedocument.presentationml.notesSlide+xml" PartName="/ppt/notesSlides/notesSlide56.xml"/>
  <Override ContentType="application/vnd.openxmlformats-officedocument.presentationml.notesSlide+xml" PartName="/ppt/notesSlides/notesSlide152.xml"/>
  <Override ContentType="application/vnd.openxmlformats-officedocument.presentationml.notesSlide+xml" PartName="/ppt/notesSlides/notesSlide195.xml"/>
  <Override ContentType="application/vnd.openxmlformats-officedocument.presentationml.notesSlide+xml" PartName="/ppt/notesSlides/notesSlide183.xml"/>
  <Override ContentType="application/vnd.openxmlformats-officedocument.presentationml.notesSlide+xml" PartName="/ppt/notesSlides/notesSlide217.xml"/>
  <Override ContentType="application/vnd.openxmlformats-officedocument.presentationml.notesSlide+xml" PartName="/ppt/notesSlides/notesSlide61.xml"/>
  <Override ContentType="application/vnd.openxmlformats-officedocument.presentationml.notesSlide+xml" PartName="/ppt/notesSlides/notesSlide118.xml"/>
  <Override ContentType="application/vnd.openxmlformats-officedocument.presentationml.notesSlide+xml" PartName="/ppt/notesSlides/notesSlide167.xml"/>
  <Override ContentType="application/vnd.openxmlformats-officedocument.presentationml.notesSlide+xml" PartName="/ppt/notesSlides/notesSlide140.xml"/>
  <Override ContentType="application/vnd.openxmlformats-officedocument.presentationml.notesSlide+xml" PartName="/ppt/notesSlides/notesSlide27.xml"/>
  <Override ContentType="application/vnd.openxmlformats-officedocument.presentationml.notesSlide+xml" PartName="/ppt/notesSlides/notesSlide88.xml"/>
  <Override ContentType="application/vnd.openxmlformats-officedocument.presentationml.notesSlide+xml" PartName="/ppt/notesSlides/notesSlide149.xml"/>
  <Override ContentType="application/vnd.openxmlformats-officedocument.presentationml.notesSlide+xml" PartName="/ppt/notesSlides/notesSlide62.xml"/>
  <Override ContentType="application/vnd.openxmlformats-officedocument.presentationml.notesSlide+xml" PartName="/ppt/notesSlides/notesSlide45.xml"/>
  <Override ContentType="application/vnd.openxmlformats-officedocument.presentationml.notesSlide+xml" PartName="/ppt/notesSlides/notesSlide28.xml"/>
  <Override ContentType="application/vnd.openxmlformats-officedocument.presentationml.notesSlide+xml" PartName="/ppt/notesSlides/notesSlide139.xml"/>
  <Override ContentType="application/vnd.openxmlformats-officedocument.presentationml.notesSlide+xml" PartName="/ppt/notesSlides/notesSlide55.xml"/>
  <Override ContentType="application/vnd.openxmlformats-officedocument.presentationml.notesSlide+xml" PartName="/ppt/notesSlides/notesSlide156.xml"/>
  <Override ContentType="application/vnd.openxmlformats-officedocument.presentationml.notesSlide+xml" PartName="/ppt/notesSlides/notesSlide12.xml"/>
  <Override ContentType="application/vnd.openxmlformats-officedocument.presentationml.notesSlide+xml" PartName="/ppt/notesSlides/notesSlide113.xml"/>
  <Override ContentType="application/vnd.openxmlformats-officedocument.presentationml.notesSlide+xml" PartName="/ppt/notesSlides/notesSlide199.xml"/>
  <Override ContentType="application/vnd.openxmlformats-officedocument.presentationml.notesSlide+xml" PartName="/ppt/notesSlides/notesSlide72.xml"/>
  <Override ContentType="application/vnd.openxmlformats-officedocument.presentationml.notesSlide+xml" PartName="/ppt/notesSlides/notesSlide98.xml"/>
  <Override ContentType="application/vnd.openxmlformats-officedocument.presentationml.notesSlide+xml" PartName="/ppt/notesSlides/notesSlide190.xml"/>
  <Override ContentType="application/vnd.openxmlformats-officedocument.presentationml.notesSlide+xml" PartName="/ppt/notesSlides/notesSlide8.xml"/>
  <Override ContentType="application/vnd.openxmlformats-officedocument.presentationml.notesSlide+xml" PartName="/ppt/notesSlides/notesSlide130.xml"/>
  <Override ContentType="application/vnd.openxmlformats-officedocument.presentationml.notesSlide+xml" PartName="/ppt/notesSlides/notesSlide38.xml"/>
  <Override ContentType="application/vnd.openxmlformats-officedocument.presentationml.notesSlide+xml" PartName="/ppt/notesSlides/notesSlide173.xml"/>
  <Override ContentType="application/vnd.openxmlformats-officedocument.presentationml.notesSlide+xml" PartName="/ppt/notesSlides/notesSlide128.xml"/>
  <Override ContentType="application/vnd.openxmlformats-officedocument.presentationml.notesSlide+xml" PartName="/ppt/notesSlides/notesSlide162.xml"/>
  <Override ContentType="application/vnd.openxmlformats-officedocument.presentationml.notesSlide+xml" PartName="/ppt/notesSlides/notesSlide49.xml"/>
  <Override ContentType="application/vnd.openxmlformats-officedocument.presentationml.notesSlide+xml" PartName="/ppt/notesSlides/notesSlide145.xml"/>
  <Override ContentType="application/vnd.openxmlformats-officedocument.presentationml.notesSlide+xml" PartName="/ppt/notesSlides/notesSlide207.xml"/>
  <Override ContentType="application/vnd.openxmlformats-officedocument.presentationml.notesSlide+xml" PartName="/ppt/notesSlides/notesSlide102.xml"/>
  <Override ContentType="application/vnd.openxmlformats-officedocument.presentationml.notesSlide+xml" PartName="/ppt/notesSlides/notesSlide8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88.xml"/>
  <Override ContentType="application/vnd.openxmlformats-officedocument.presentationml.notesSlide+xml" PartName="/ppt/notesSlides/notesSlide3.xml"/>
  <Override ContentType="application/vnd.openxmlformats-officedocument.presentationml.notesSlide+xml" PartName="/ppt/notesSlides/notesSlide50.xml"/>
  <Override ContentType="application/vnd.openxmlformats-officedocument.presentationml.notesSlide+xml" PartName="/ppt/notesSlides/notesSlide107.xml"/>
  <Override ContentType="application/vnd.openxmlformats-officedocument.presentationml.notesSlide+xml" PartName="/ppt/notesSlides/notesSlide186.xml"/>
  <Override ContentType="application/vnd.openxmlformats-officedocument.presentationml.notesSlide+xml" PartName="/ppt/notesSlides/notesSlide143.xml"/>
  <Override ContentType="application/vnd.openxmlformats-officedocument.presentationml.notesSlide+xml" PartName="/ppt/notesSlides/notesSlide151.xml"/>
  <Override ContentType="application/vnd.openxmlformats-officedocument.presentationml.notesSlide+xml" PartName="/ppt/notesSlides/notesSlide100.xml"/>
  <Override ContentType="application/vnd.openxmlformats-officedocument.presentationml.notesSlide+xml" PartName="/ppt/notesSlides/notesSlide42.xml"/>
  <Override ContentType="application/vnd.openxmlformats-officedocument.presentationml.notesSlide+xml" PartName="/ppt/notesSlides/notesSlide85.xml"/>
  <Override ContentType="application/vnd.openxmlformats-officedocument.presentationml.notesSlide+xml" PartName="/ppt/notesSlides/notesSlide194.xml"/>
  <Override ContentType="application/vnd.openxmlformats-officedocument.presentationml.notesSlide+xml" PartName="/ppt/notesSlides/notesSlide34.xml"/>
  <Override ContentType="application/vnd.openxmlformats-officedocument.presentationml.notesSlide+xml" PartName="/ppt/notesSlides/notesSlide77.xml"/>
  <Override ContentType="application/vnd.openxmlformats-officedocument.presentationml.notesSlide+xml" PartName="/ppt/notesSlides/notesSlide73.xml"/>
  <Override ContentType="application/vnd.openxmlformats-officedocument.presentationml.notesSlide+xml" PartName="/ppt/notesSlides/notesSlide119.xml"/>
  <Override ContentType="application/vnd.openxmlformats-officedocument.presentationml.notesSlide+xml" PartName="/ppt/notesSlides/notesSlide81.xml"/>
  <Override ContentType="application/vnd.openxmlformats-officedocument.presentationml.notesSlide+xml" PartName="/ppt/notesSlides/notesSlide166.xml"/>
  <Override ContentType="application/vnd.openxmlformats-officedocument.presentationml.notesSlide+xml" PartName="/ppt/notesSlides/notesSlide182.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178.xml"/>
  <Override ContentType="application/vnd.openxmlformats-officedocument.presentationml.notesSlide+xml" PartName="/ppt/notesSlides/notesSlide26.xml"/>
  <Override ContentType="application/vnd.openxmlformats-officedocument.presentationml.notesSlide+xml" PartName="/ppt/notesSlides/notesSlide135.xml"/>
  <Override ContentType="application/vnd.openxmlformats-officedocument.presentationml.notesSlide+xml" PartName="/ppt/notesSlides/notesSlide93.xml"/>
  <Override ContentType="application/vnd.openxmlformats-officedocument.presentationml.notesSlide+xml" PartName="/ppt/notesSlides/notesSlide204.xml"/>
  <Override ContentType="application/vnd.openxmlformats-officedocument.presentationml.notesSlide+xml" PartName="/ppt/notesSlides/notesSlide57.xml"/>
  <Override ContentType="application/vnd.openxmlformats-officedocument.presentationml.notesSlide+xml" PartName="/ppt/notesSlides/notesSlide123.xml"/>
  <Override ContentType="application/vnd.openxmlformats-officedocument.presentationml.notesSlide+xml" PartName="/ppt/notesSlides/notesSlide171.xml"/>
  <Override ContentType="application/vnd.openxmlformats-officedocument.presentationml.notesSlide+xml" PartName="/ppt/notesSlides/notesSlide14.xml"/>
  <Override ContentType="application/vnd.openxmlformats-officedocument.presentationml.notesSlide+xml" PartName="/ppt/notesSlides/notesSlide216.xml"/>
  <Override ContentType="application/vnd.openxmlformats-officedocument.presentationml.notesSlide+xml" PartName="/ppt/notesSlides/notesSlide37.xml"/>
  <Override ContentType="application/vnd.openxmlformats-officedocument.presentationml.notesSlide+xml" PartName="/ppt/notesSlides/notesSlide138.xml"/>
  <Override ContentType="application/vnd.openxmlformats-officedocument.presentationml.notesSlide+xml" PartName="/ppt/notesSlides/notesSlide163.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198.xml"/>
  <Override ContentType="application/vnd.openxmlformats-officedocument.presentationml.notesSlide+xml" PartName="/ppt/notesSlides/notesSlide112.xml"/>
  <Override ContentType="application/vnd.openxmlformats-officedocument.presentationml.notesSlide+xml" PartName="/ppt/notesSlides/notesSlide103.xml"/>
  <Override ContentType="application/vnd.openxmlformats-officedocument.presentationml.notesSlide+xml" PartName="/ppt/notesSlides/notesSlide97.xml"/>
  <Override ContentType="application/vnd.openxmlformats-officedocument.presentationml.notesSlide+xml" PartName="/ppt/notesSlides/notesSlide155.xml"/>
  <Override ContentType="application/vnd.openxmlformats-officedocument.presentationml.notesSlide+xml" PartName="/ppt/notesSlides/notesSlide189.xml"/>
  <Override ContentType="application/vnd.openxmlformats-officedocument.presentationml.notesSlide+xml" PartName="/ppt/notesSlides/notesSlide46.xml"/>
  <Override ContentType="application/vnd.openxmlformats-officedocument.presentationml.notesSlide+xml" PartName="/ppt/notesSlides/notesSlide89.xml"/>
  <Override ContentType="application/vnd.openxmlformats-officedocument.presentationml.notesSlide+xml" PartName="/ppt/notesSlides/notesSlide146.xml"/>
  <Override ContentType="application/vnd.openxmlformats-officedocument.presentationml.notesSlide+xml" PartName="/ppt/notesSlides/notesSlide11.xml"/>
  <Override ContentType="application/vnd.openxmlformats-officedocument.presentationml.notesSlide+xml" PartName="/ppt/notesSlides/notesSlide120.xml"/>
  <Override ContentType="application/vnd.openxmlformats-officedocument.presentationml.notesSlide+xml" PartName="/ppt/notesSlides/notesSlide201.xml"/>
  <Override ContentType="application/vnd.openxmlformats-officedocument.presentationml.notesSlide+xml" PartName="/ppt/notesSlides/notesSlide18.xml"/>
  <Override ContentType="application/vnd.openxmlformats-officedocument.presentationml.notesSlide+xml" PartName="/ppt/notesSlides/notesSlide131.xml"/>
  <Override ContentType="application/vnd.openxmlformats-officedocument.presentationml.notesSlide+xml" PartName="/ppt/notesSlides/notesSlide127.xml"/>
  <Override ContentType="application/vnd.openxmlformats-officedocument.presentationml.notesSlide+xml" PartName="/ppt/notesSlides/notesSlide191.xml"/>
  <Override ContentType="application/vnd.openxmlformats-officedocument.presentationml.notesSlide+xml" PartName="/ppt/notesSlides/notesSlide208.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65.xml"/>
  <Override ContentType="application/vnd.openxmlformats-officedocument.presentationml.notesSlide+xml" PartName="/ppt/notesSlides/notesSlide174.xml"/>
  <Override ContentType="application/vnd.openxmlformats-officedocument.presentationml.notesSlide+xml" PartName="/ppt/notesSlides/notesSlide212.xml"/>
  <Override ContentType="application/vnd.openxmlformats-officedocument.presentationml.notesSlide+xml" PartName="/ppt/notesSlides/notesSlide92.xml"/>
  <Override ContentType="application/vnd.openxmlformats-officedocument.presentationml.notesSlide+xml" PartName="/ppt/notesSlides/notesSlide193.xml"/>
  <Override ContentType="application/vnd.openxmlformats-officedocument.presentationml.notesSlide+xml" PartName="/ppt/notesSlides/notesSlide150.xml"/>
  <Override ContentType="application/vnd.openxmlformats-officedocument.presentationml.notesSlide+xml" PartName="/ppt/notesSlides/notesSlide142.xml"/>
  <Override ContentType="application/vnd.openxmlformats-officedocument.presentationml.notesSlide+xml" PartName="/ppt/notesSlides/notesSlide116.xml"/>
  <Override ContentType="application/vnd.openxmlformats-officedocument.presentationml.notesSlide+xml" PartName="/ppt/notesSlides/notesSlide15.xml"/>
  <Override ContentType="application/vnd.openxmlformats-officedocument.presentationml.notesSlide+xml" PartName="/ppt/notesSlides/notesSlide159.xml"/>
  <Override ContentType="application/vnd.openxmlformats-officedocument.presentationml.notesSlide+xml" PartName="/ppt/notesSlides/notesSlide185.xml"/>
  <Override ContentType="application/vnd.openxmlformats-officedocument.presentationml.notesSlide+xml" PartName="/ppt/notesSlides/notesSlide215.xml"/>
  <Override ContentType="application/vnd.openxmlformats-officedocument.presentationml.notesSlide+xml" PartName="/ppt/notesSlides/notesSlide126.xml"/>
  <Override ContentType="application/vnd.openxmlformats-officedocument.presentationml.notesSlide+xml" PartName="/ppt/notesSlides/notesSlide68.xml"/>
  <Override ContentType="application/vnd.openxmlformats-officedocument.presentationml.notesSlide+xml" PartName="/ppt/notesSlides/notesSlide169.xml"/>
  <Override ContentType="application/vnd.openxmlformats-officedocument.presentationml.notesSlide+xml" PartName="/ppt/notesSlides/notesSlide205.xml"/>
  <Override ContentType="application/vnd.openxmlformats-officedocument.presentationml.notesSlide+xml" PartName="/ppt/notesSlides/notesSlide108.xml"/>
  <Override ContentType="application/vnd.openxmlformats-officedocument.presentationml.notesSlide+xml" PartName="/ppt/notesSlides/notesSlide25.xml"/>
  <Override ContentType="application/vnd.openxmlformats-officedocument.presentationml.notesSlide+xml" PartName="/ppt/notesSlides/notesSlide160.xml"/>
  <Override ContentType="application/vnd.openxmlformats-officedocument.presentationml.notesSlide+xml" PartName="/ppt/notesSlides/notesSlide43.xml"/>
  <Override ContentType="application/vnd.openxmlformats-officedocument.presentationml.notesSlide+xml" PartName="/ppt/notesSlides/notesSlide86.xml"/>
  <Override ContentType="application/vnd.openxmlformats-officedocument.presentationml.notesSlide+xml" PartName="/ppt/notesSlides/notesSlide179.xml"/>
  <Override ContentType="application/vnd.openxmlformats-officedocument.presentationml.notesSlide+xml" PartName="/ppt/notesSlides/notesSlide165.xml"/>
  <Override ContentType="application/vnd.openxmlformats-officedocument.presentationml.notesSlide+xml" PartName="/ppt/notesSlides/notesSlide122.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74.xml"/>
  <Override ContentType="application/vnd.openxmlformats-officedocument.presentationml.notesSlide+xml" PartName="/ppt/notesSlides/notesSlide170.xml"/>
  <Override ContentType="application/vnd.openxmlformats-officedocument.presentationml.notesSlide+xml" PartName="/ppt/notesSlides/notesSlide197.xml"/>
  <Override ContentType="application/vnd.openxmlformats-officedocument.presentationml.notesSlide+xml" PartName="/ppt/notesSlides/notesSlide58.xml"/>
  <Override ContentType="application/vnd.openxmlformats-officedocument.presentationml.notesSlide+xml" PartName="/ppt/notesSlides/notesSlide154.xml"/>
  <Override ContentType="application/vnd.openxmlformats-officedocument.presentationml.notesSlide+xml" PartName="/ppt/notesSlides/notesSlide136.xml"/>
  <Override ContentType="application/vnd.openxmlformats-officedocument.presentationml.notesSlide+xml" PartName="/ppt/notesSlides/notesSlide2.xml"/>
  <Override ContentType="application/vnd.openxmlformats-officedocument.presentationml.notesSlide+xml" PartName="/ppt/notesSlides/notesSlide70.xml"/>
  <Override ContentType="application/vnd.openxmlformats-officedocument.presentationml.notesSlide+xml" PartName="/ppt/notesSlides/notesSlide111.xml"/>
  <Override ContentType="application/vnd.openxmlformats-officedocument.presentationml.notesSlide+xml" PartName="/ppt/notesSlides/notesSlide200.xml"/>
  <Override ContentType="application/vnd.openxmlformats-officedocument.presentationml.notesSlide+xml" PartName="/ppt/notesSlides/notesSlide181.xml"/>
  <Override ContentType="application/vnd.openxmlformats-officedocument.presentationml.notesSlide+xml" PartName="/ppt/notesSlides/notesSlide47.xml"/>
  <Override ContentType="application/vnd.openxmlformats-officedocument.presentationml.notesSlide+xml" PartName="/ppt/notesSlides/notesSlide209.xml"/>
  <Override ContentType="application/vnd.openxmlformats-officedocument.presentationml.notesSlide+xml" PartName="/ppt/notesSlides/notesSlide104.xml"/>
  <Override ContentType="application/vnd.openxmlformats-officedocument.presentationml.notesSlide+xml" PartName="/ppt/notesSlides/notesSlide147.xml"/>
  <Override ContentType="application/vnd.openxmlformats-officedocument.presentationml.notesSlide+xml" PartName="/ppt/notesSlides/notesSlide21.xml"/>
  <Override ContentType="application/vnd.openxmlformats-officedocument.presentationml.notesSlide+xml" PartName="/ppt/notesSlides/notesSlide164.xml"/>
  <Override ContentType="application/vnd.openxmlformats-officedocument.presentationml.notesSlide+xml" PartName="/ppt/notesSlides/notesSlide64.xml"/>
  <Override ContentType="application/vnd.openxmlformats-officedocument.presentationml.notesSlide+xml" PartName="/ppt/notesSlides/notesSlide121.xml"/>
  <Override ContentType="application/vnd.openxmlformats-officedocument.presentationml.notesSlide+xml" PartName="/ppt/notesSlides/notesSlide6.xml"/>
  <Override ContentType="application/vnd.openxmlformats-officedocument.presentationml.notesSlide+xml" PartName="/ppt/notesSlides/notesSlide211.xml"/>
  <Override ContentType="application/vnd.openxmlformats-officedocument.presentationml.notesSlide+xml" PartName="/ppt/notesSlides/notesSlide79.xml"/>
  <Override ContentType="application/vnd.openxmlformats-officedocument.presentationml.notesSlide+xml" PartName="/ppt/notesSlides/notesSlide132.xml"/>
  <Override ContentType="application/vnd.openxmlformats-officedocument.presentationml.notesSlide+xml" PartName="/ppt/notesSlides/notesSlide36.xml"/>
  <Override ContentType="application/vnd.openxmlformats-officedocument.presentationml.notesSlide+xml" PartName="/ppt/notesSlides/notesSlide96.xml"/>
  <Override ContentType="application/vnd.openxmlformats-officedocument.presentationml.notesSlide+xml" PartName="/ppt/notesSlides/notesSlide192.xml"/>
  <Override ContentType="application/vnd.openxmlformats-officedocument.presentationml.notesSlide+xml" PartName="/ppt/notesSlides/notesSlide19.xml"/>
  <Override ContentType="application/vnd.openxmlformats-officedocument.presentationml.notesSlide+xml" PartName="/ppt/notesSlides/notesSlide115.xml"/>
  <Override ContentType="application/vnd.openxmlformats-officedocument.presentationml.notesSlide+xml" PartName="/ppt/notesSlides/notesSlide53.xml"/>
  <Override ContentType="application/vnd.openxmlformats-officedocument.presentationml.notesSlide+xml" PartName="/ppt/notesSlides/notesSlide158.xml"/>
  <Override ContentType="application/vnd.openxmlformats-officedocument.presentationml.notesSlide+xml" PartName="/ppt/notesSlides/notesSlide175.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21.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vnd.openxmlformats-officedocument.presentationml.slide+xml" PartName="/ppt/slides/slide121.xml"/>
  <Override ContentType="application/vnd.openxmlformats-officedocument.presentationml.slide+xml" PartName="/ppt/slides/slide164.xml"/>
  <Override ContentType="application/vnd.openxmlformats-officedocument.presentationml.slide+xml" PartName="/ppt/slides/slide43.xml"/>
  <Override ContentType="application/vnd.openxmlformats-officedocument.presentationml.slide+xml" PartName="/ppt/slides/slide199.xml"/>
  <Override ContentType="application/vnd.openxmlformats-officedocument.presentationml.slide+xml" PartName="/ppt/slides/slide210.xml"/>
  <Override ContentType="application/vnd.openxmlformats-officedocument.presentationml.slide+xml" PartName="/ppt/slides/slide78.xml"/>
  <Override ContentType="application/vnd.openxmlformats-officedocument.presentationml.slide+xml" PartName="/ppt/slides/slide86.xml"/>
  <Override ContentType="application/vnd.openxmlformats-officedocument.presentationml.slide+xml" PartName="/ppt/slides/slide35.xml"/>
  <Override ContentType="application/vnd.openxmlformats-officedocument.presentationml.slide+xml" PartName="/ppt/slides/slide202.xml"/>
  <Override ContentType="application/vnd.openxmlformats-officedocument.presentationml.slide+xml" PartName="/ppt/slides/slide105.xml"/>
  <Override ContentType="application/vnd.openxmlformats-officedocument.presentationml.slide+xml" PartName="/ppt/slides/slide148.xml"/>
  <Override ContentType="application/vnd.openxmlformats-officedocument.presentationml.slide+xml" PartName="/ppt/slides/slide172.xml"/>
  <Override ContentType="application/vnd.openxmlformats-officedocument.presentationml.slide+xml" PartName="/ppt/slides/slide19.xml"/>
  <Override ContentType="application/vnd.openxmlformats-officedocument.presentationml.slide+xml" PartName="/ppt/slides/slide5.xml"/>
  <Override ContentType="application/vnd.openxmlformats-officedocument.presentationml.slide+xml" PartName="/ppt/slides/slide51.xml"/>
  <Override ContentType="application/vnd.openxmlformats-officedocument.presentationml.slide+xml" PartName="/ppt/slides/slide113.xml"/>
  <Override ContentType="application/vnd.openxmlformats-officedocument.presentationml.slide+xml" PartName="/ppt/slides/slide94.xml"/>
  <Override ContentType="application/vnd.openxmlformats-officedocument.presentationml.slide+xml" PartName="/ppt/slides/slide156.xml"/>
  <Override ContentType="application/vnd.openxmlformats-officedocument.presentationml.slide+xml" PartName="/ppt/slides/slide217.xml"/>
  <Override ContentType="application/vnd.openxmlformats-officedocument.presentationml.slide+xml" PartName="/ppt/slides/slide71.xml"/>
  <Override ContentType="application/vnd.openxmlformats-officedocument.presentationml.slide+xml" PartName="/ppt/slides/slide179.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136.xml"/>
  <Override ContentType="application/vnd.openxmlformats-officedocument.presentationml.slide+xml" PartName="/ppt/slides/slide184.xml"/>
  <Override ContentType="application/vnd.openxmlformats-officedocument.presentationml.slide+xml" PartName="/ppt/slides/slide141.xml"/>
  <Override ContentType="application/vnd.openxmlformats-officedocument.presentationml.slide+xml" PartName="/ppt/slides/slide82.xml"/>
  <Override ContentType="application/vnd.openxmlformats-officedocument.presentationml.slide+xml" PartName="/ppt/slides/slide9.xml"/>
  <Override ContentType="application/vnd.openxmlformats-officedocument.presentationml.slide+xml" PartName="/ppt/slides/slide168.xml"/>
  <Override ContentType="application/vnd.openxmlformats-officedocument.presentationml.slide+xml" PartName="/ppt/slides/slide12.xml"/>
  <Override ContentType="application/vnd.openxmlformats-officedocument.presentationml.slide+xml" PartName="/ppt/slides/slide108.xml"/>
  <Override ContentType="application/vnd.openxmlformats-officedocument.presentationml.slide+xml" PartName="/ppt/slides/slide187.xml"/>
  <Override ContentType="application/vnd.openxmlformats-officedocument.presentationml.slide+xml" PartName="/ppt/slides/slide98.xml"/>
  <Override ContentType="application/vnd.openxmlformats-officedocument.presentationml.slide+xml" PartName="/ppt/slides/slide152.xml"/>
  <Override ContentType="application/vnd.openxmlformats-officedocument.presentationml.slide+xml" PartName="/ppt/slides/slide125.xml"/>
  <Override ContentType="application/vnd.openxmlformats-officedocument.presentationml.slide+xml" PartName="/ppt/slides/slide20.xml"/>
  <Override ContentType="application/vnd.openxmlformats-officedocument.presentationml.slide+xml" PartName="/ppt/slides/slide161.xml"/>
  <Override ContentType="application/vnd.openxmlformats-officedocument.presentationml.slide+xml" PartName="/ppt/slides/slide214.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206.xml"/>
  <Override ContentType="application/vnd.openxmlformats-officedocument.presentationml.slide+xml" PartName="/ppt/slides/slide55.xml"/>
  <Override ContentType="application/vnd.openxmlformats-officedocument.presentationml.slide+xml" PartName="/ppt/slides/slide195.xml"/>
  <Override ContentType="application/vnd.openxmlformats-officedocument.presentationml.slide+xml" PartName="/ppt/slides/slide59.xml"/>
  <Override ContentType="application/vnd.openxmlformats-officedocument.presentationml.slide+xml" PartName="/ppt/slides/slide89.xml"/>
  <Override ContentType="application/vnd.openxmlformats-officedocument.presentationml.slide+xml" PartName="/ppt/slides/slide129.xml"/>
  <Override ContentType="application/vnd.openxmlformats-officedocument.presentationml.slide+xml" PartName="/ppt/slides/slide63.xml"/>
  <Override ContentType="application/vnd.openxmlformats-officedocument.presentationml.slide+xml" PartName="/ppt/slides/slide159.xml"/>
  <Override ContentType="application/vnd.openxmlformats-officedocument.presentationml.slide+xml" PartName="/ppt/slides/slide101.xml"/>
  <Override ContentType="application/vnd.openxmlformats-officedocument.presentationml.slide+xml" PartName="/ppt/slides/slide116.xml"/>
  <Override ContentType="application/vnd.openxmlformats-officedocument.presentationml.slide+xml" PartName="/ppt/slides/slide144.xml"/>
  <Override ContentType="application/vnd.openxmlformats-officedocument.presentationml.slide+xml" PartName="/ppt/slides/slide133.xml"/>
  <Override ContentType="application/vnd.openxmlformats-officedocument.presentationml.slide+xml" PartName="/ppt/slides/slide91.xml"/>
  <Override ContentType="application/vnd.openxmlformats-officedocument.presentationml.slide+xml" PartName="/ppt/slides/slide31.xml"/>
  <Override ContentType="application/vnd.openxmlformats-officedocument.presentationml.slide+xml" PartName="/ppt/slides/slide74.xml"/>
  <Override ContentType="application/vnd.openxmlformats-officedocument.presentationml.slide+xml" PartName="/ppt/slides/slide176.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180.xml"/>
  <Override ContentType="application/vnd.openxmlformats-officedocument.presentationml.slide+xml" PartName="/ppt/slides/slide18.xml"/>
  <Override ContentType="application/vnd.openxmlformats-officedocument.presentationml.slide+xml" PartName="/ppt/slides/slide201.xml"/>
  <Override ContentType="application/vnd.openxmlformats-officedocument.presentationml.slide+xml" PartName="/ppt/slides/slide52.xml"/>
  <Override ContentType="application/vnd.openxmlformats-officedocument.presentationml.slide+xml" PartName="/ppt/slides/slide95.xml"/>
  <Override ContentType="application/vnd.openxmlformats-officedocument.presentationml.slide+xml" PartName="/ppt/slides/slide181.xml"/>
  <Override ContentType="application/vnd.openxmlformats-officedocument.presentationml.slide+xml" PartName="/ppt/slides/slide157.xml"/>
  <Override ContentType="application/vnd.openxmlformats-officedocument.presentationml.slide+xml" PartName="/ppt/slides/slide211.xml"/>
  <Override ContentType="application/vnd.openxmlformats-officedocument.presentationml.slide+xml" PartName="/ppt/slides/slide77.xml"/>
  <Override ContentType="application/vnd.openxmlformats-officedocument.presentationml.slide+xml" PartName="/ppt/slides/slide165.xml"/>
  <Override ContentType="application/vnd.openxmlformats-officedocument.presentationml.slide+xml" PartName="/ppt/slides/slide34.xml"/>
  <Override ContentType="application/vnd.openxmlformats-officedocument.presentationml.slide+xml" PartName="/ppt/slides/slide122.xml"/>
  <Override ContentType="application/vnd.openxmlformats-officedocument.presentationml.slide+xml" PartName="/ppt/slides/slide147.xml"/>
  <Override ContentType="application/vnd.openxmlformats-officedocument.presentationml.slide+xml" PartName="/ppt/slides/slide191.xml"/>
  <Override ContentType="application/vnd.openxmlformats-officedocument.presentationml.slide+xml" PartName="/ppt/slides/slide104.xml"/>
  <Override ContentType="application/vnd.openxmlformats-officedocument.presentationml.slide+xml" PartName="/ppt/slides/slide24.xml"/>
  <Override ContentType="application/vnd.openxmlformats-officedocument.presentationml.slide+xml" PartName="/ppt/slides/slide137.xml"/>
  <Override ContentType="application/vnd.openxmlformats-officedocument.presentationml.slide+xml" PartName="/ppt/slides/slide110.xml"/>
  <Override ContentType="application/vnd.openxmlformats-officedocument.presentationml.slide+xml" PartName="/ppt/slides/slide153.xml"/>
  <Override ContentType="application/vnd.openxmlformats-officedocument.presentationml.slide+xml" PartName="/ppt/slides/slide67.xml"/>
  <Override ContentType="application/vnd.openxmlformats-officedocument.presentationml.slide+xml" PartName="/ppt/slides/slide196.xml"/>
  <Override ContentType="application/vnd.openxmlformats-officedocument.presentationml.slide+xml" PartName="/ppt/slides/slide171.xml"/>
  <Override ContentType="application/vnd.openxmlformats-officedocument.presentationml.slide+xml" PartName="/ppt/slides/slide49.xml"/>
  <Override ContentType="application/vnd.openxmlformats-officedocument.presentationml.slide+xml" PartName="/ppt/slides/slide216.xml"/>
  <Override ContentType="application/vnd.openxmlformats-officedocument.presentationml.slide+xml" PartName="/ppt/slides/slide83.xml"/>
  <Override ContentType="application/vnd.openxmlformats-officedocument.presentationml.slide+xml" PartName="/ppt/slides/slide6.xml"/>
  <Override ContentType="application/vnd.openxmlformats-officedocument.presentationml.slide+xml" PartName="/ppt/slides/slide119.xml"/>
  <Override ContentType="application/vnd.openxmlformats-officedocument.presentationml.slide+xml" PartName="/ppt/slides/slide40.xml"/>
  <Override ContentType="application/vnd.openxmlformats-officedocument.presentationml.slide+xml" PartName="/ppt/slides/slide73.xml"/>
  <Override ContentType="application/vnd.openxmlformats-officedocument.presentationml.slide+xml" PartName="/ppt/slides/slide169.xml"/>
  <Override ContentType="application/vnd.openxmlformats-officedocument.presentationml.slide+xml" PartName="/ppt/slides/slide30.xml"/>
  <Override ContentType="application/vnd.openxmlformats-officedocument.presentationml.slide+xml" PartName="/ppt/slides/slide126.xml"/>
  <Override ContentType="application/vnd.openxmlformats-officedocument.presentationml.slide+xml" PartName="/ppt/slides/slide186.xml"/>
  <Override ContentType="application/vnd.openxmlformats-officedocument.presentationml.slide+xml" PartName="/ppt/slides/slide215.xml"/>
  <Override ContentType="application/vnd.openxmlformats-officedocument.presentationml.slide+xml" PartName="/ppt/slides/slide109.xml"/>
  <Override ContentType="application/vnd.openxmlformats-officedocument.presentationml.slide+xml" PartName="/ppt/slides/slide99.xml"/>
  <Override ContentType="application/vnd.openxmlformats-officedocument.presentationml.slide+xml" PartName="/ppt/slides/slide3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205.xml"/>
  <Override ContentType="application/vnd.openxmlformats-officedocument.presentationml.slide+xml" PartName="/ppt/slides/slide160.xml"/>
  <Override ContentType="application/vnd.openxmlformats-officedocument.presentationml.slide+xml" PartName="/ppt/slides/slide100.xml"/>
  <Override ContentType="application/vnd.openxmlformats-officedocument.presentationml.slide+xml" PartName="/ppt/slides/slide90.xml"/>
  <Override ContentType="application/vnd.openxmlformats-officedocument.presentationml.slide+xml" PartName="/ppt/slides/slide143.xml"/>
  <Override ContentType="application/vnd.openxmlformats-officedocument.presentationml.slide+xml" PartName="/ppt/slides/slide132.xml"/>
  <Override ContentType="application/vnd.openxmlformats-officedocument.presentationml.slide+xml" PartName="/ppt/slides/slide62.xml"/>
  <Override ContentType="application/vnd.openxmlformats-officedocument.presentationml.slide+xml" PartName="/ppt/slides/slide175.xml"/>
  <Override ContentType="application/vnd.openxmlformats-officedocument.presentationml.slide+xml" PartName="/ppt/slides/slide1.xml"/>
  <Override ContentType="application/vnd.openxmlformats-officedocument.presentationml.slide+xml" PartName="/ppt/slides/slide192.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209.xml"/>
  <Override ContentType="application/vnd.openxmlformats-officedocument.presentationml.slide+xml" PartName="/ppt/slides/slide200.xml"/>
  <Override ContentType="application/vnd.openxmlformats-officedocument.presentationml.slide+xml" PartName="/ppt/slides/slide88.xml"/>
  <Override ContentType="application/vnd.openxmlformats-officedocument.presentationml.slide+xml" PartName="/ppt/slides/slide158.xml"/>
  <Override ContentType="application/vnd.openxmlformats-officedocument.presentationml.slide+xml" PartName="/ppt/slides/slide115.xml"/>
  <Override ContentType="application/vnd.openxmlformats-officedocument.presentationml.slide+xml" PartName="/ppt/slides/slide3.xml"/>
  <Override ContentType="application/vnd.openxmlformats-officedocument.presentationml.slide+xml" PartName="/ppt/slides/slide182.xml"/>
  <Override ContentType="application/vnd.openxmlformats-officedocument.presentationml.slide+xml" PartName="/ppt/slides/slide17.xml"/>
  <Override ContentType="application/vnd.openxmlformats-officedocument.presentationml.slide+xml" PartName="/ppt/slides/slide138.xml"/>
  <Override ContentType="application/vnd.openxmlformats-officedocument.presentationml.slide+xml" PartName="/ppt/slides/slide25.xml"/>
  <Override ContentType="application/vnd.openxmlformats-officedocument.presentationml.slide+xml" PartName="/ppt/slides/slide174.xml"/>
  <Override ContentType="application/vnd.openxmlformats-officedocument.presentationml.slide+xml" PartName="/ppt/slides/slide190.xml"/>
  <Override ContentType="application/vnd.openxmlformats-officedocument.presentationml.slide+xml" PartName="/ppt/slides/slide33.xml"/>
  <Override ContentType="application/vnd.openxmlformats-officedocument.presentationml.slide+xml" PartName="/ppt/slides/slide68.xml"/>
  <Override ContentType="application/vnd.openxmlformats-officedocument.presentationml.slide+xml" PartName="/ppt/slides/slide170.xml"/>
  <Override ContentType="application/vnd.openxmlformats-officedocument.presentationml.slide+xml" PartName="/ppt/slides/slide204.xml"/>
  <Override ContentType="application/vnd.openxmlformats-officedocument.presentationml.slide+xml" PartName="/ppt/slides/slide84.xml"/>
  <Override ContentType="application/vnd.openxmlformats-officedocument.presentationml.slide+xml" PartName="/ppt/slides/slide107.xml"/>
  <Override ContentType="application/vnd.openxmlformats-officedocument.presentationml.slide+xml" PartName="/ppt/slides/slide37.xml"/>
  <Override ContentType="application/vnd.openxmlformats-officedocument.presentationml.slide+xml" PartName="/ppt/slides/slide123.xml"/>
  <Override ContentType="application/vnd.openxmlformats-officedocument.presentationml.slide+xml" PartName="/ppt/slides/slide166.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4.xml"/>
  <Override ContentType="application/vnd.openxmlformats-officedocument.presentationml.slide+xml" PartName="/ppt/slides/slide197.xml"/>
  <Override ContentType="application/vnd.openxmlformats-officedocument.presentationml.slide+xml" PartName="/ppt/slides/slide10.xml"/>
  <Override ContentType="application/vnd.openxmlformats-officedocument.presentationml.slide+xml" PartName="/ppt/slides/slide111.xml"/>
  <Override ContentType="application/vnd.openxmlformats-officedocument.presentationml.slide+xml" PartName="/ppt/slides/slide53.xml"/>
  <Override ContentType="application/vnd.openxmlformats-officedocument.presentationml.slide+xml" PartName="/ppt/slides/slide96.xml"/>
  <Override ContentType="application/vnd.openxmlformats-officedocument.presentationml.slide+xml" PartName="/ppt/slides/slide48.xml"/>
  <Override ContentType="application/vnd.openxmlformats-officedocument.presentationml.slide+xml" PartName="/ppt/slides/slide22.xml"/>
  <Override ContentType="application/vnd.openxmlformats-officedocument.presentationml.slide+xml" PartName="/ppt/slides/slide185.xml"/>
  <Override ContentType="application/vnd.openxmlformats-officedocument.presentationml.slide+xml" PartName="/ppt/slides/slide65.xml"/>
  <Override ContentType="application/vnd.openxmlformats-officedocument.presentationml.slide+xml" PartName="/ppt/slides/slide118.xml"/>
  <Override ContentType="application/vnd.openxmlformats-officedocument.presentationml.slide+xml" PartName="/ppt/slides/slide142.xml"/>
  <Override ContentType="application/vnd.openxmlformats-officedocument.presentationml.slide+xml" PartName="/ppt/slides/slide72.xml"/>
  <Override ContentType="application/vnd.openxmlformats-officedocument.presentationml.slide+xml" PartName="/ppt/slides/slide135.xml"/>
  <Override ContentType="application/vnd.openxmlformats-officedocument.presentationml.slide+xml" PartName="/ppt/slides/slide178.xml"/>
  <Override ContentType="application/vnd.openxmlformats-officedocument.presentationml.slide+xml" PartName="/ppt/slides/slide29.xml"/>
  <Override ContentType="application/vnd.openxmlformats-officedocument.presentationml.slide+xml" PartName="/ppt/slides/slide212.xml"/>
  <Override ContentType="application/vnd.openxmlformats-officedocument.presentationml.slide+xml" PartName="/ppt/slides/slide76.xml"/>
  <Override ContentType="application/vnd.openxmlformats-officedocument.presentationml.slide+xml" PartName="/ppt/slides/slide131.xml"/>
  <Override ContentType="application/vnd.openxmlformats-officedocument.presentationml.slide+xml" PartName="/ppt/slides/slide93.xml"/>
  <Override ContentType="application/vnd.openxmlformats-officedocument.presentationml.slide+xml" PartName="/ppt/slides/slide80.xml"/>
  <Override ContentType="application/vnd.openxmlformats-officedocument.presentationml.slide+xml" PartName="/ppt/slides/slide103.xml"/>
  <Override ContentType="application/vnd.openxmlformats-officedocument.presentationml.slide+xml" PartName="/ppt/slides/slide61.xml"/>
  <Override ContentType="application/vnd.openxmlformats-officedocument.presentationml.slide+xml" PartName="/ppt/slides/slide114.xml"/>
  <Override ContentType="application/vnd.openxmlformats-officedocument.presentationml.slide+xml" PartName="/ppt/slides/slide163.xml"/>
  <Override ContentType="application/vnd.openxmlformats-officedocument.presentationml.slide+xml" PartName="/ppt/slides/slide127.xml"/>
  <Override ContentType="application/vnd.openxmlformats-officedocument.presentationml.slide+xml" PartName="/ppt/slides/slide146.xml"/>
  <Override ContentType="application/vnd.openxmlformats-officedocument.presentationml.slide+xml" PartName="/ppt/slides/slide150.xml"/>
  <Override ContentType="application/vnd.openxmlformats-officedocument.presentationml.slide+xml" PartName="/ppt/slides/slide189.xml"/>
  <Override ContentType="application/vnd.openxmlformats-officedocument.presentationml.slide+xml" PartName="/ppt/slides/slide120.xml"/>
  <Override ContentType="application/vnd.openxmlformats-officedocument.presentationml.slide+xml" PartName="/ppt/slides/slide87.xml"/>
  <Override ContentType="application/vnd.openxmlformats-officedocument.presentationml.slide+xml" PartName="/ppt/slides/slide57.xml"/>
  <Override ContentType="application/vnd.openxmlformats-officedocument.presentationml.slide+xml" PartName="/ppt/slides/slide44.xml"/>
  <Override ContentType="application/vnd.openxmlformats-officedocument.presentationml.slide+xml" PartName="/ppt/slides/slide193.xml"/>
  <Override ContentType="application/vnd.openxmlformats-officedocument.presentationml.slide+xml" PartName="/ppt/slides/slide208.xml"/>
  <Override ContentType="application/vnd.openxmlformats-officedocument.presentationml.slide+xml" PartName="/ppt/slides/slide14.xml"/>
  <Override ContentType="application/vnd.openxmlformats-officedocument.presentationml.slide+xml" PartName="/ppt/slides/slide4.xml"/>
  <Override ContentType="application/vnd.openxmlformats-officedocument.presentationml.slide+xml" PartName="/ppt/slides/slide139.xml"/>
  <Override ContentType="application/vnd.openxmlformats-officedocument.presentationml.slide+xml" PartName="/ppt/slides/slide60.xml"/>
  <Override ContentType="application/vnd.openxmlformats-officedocument.presentationml.slide+xml" PartName="/ppt/slides/slide26.xml"/>
  <Override ContentType="application/vnd.openxmlformats-officedocument.presentationml.slide+xml" PartName="/ppt/slides/slide112.xml"/>
  <Override ContentType="application/vnd.openxmlformats-officedocument.presentationml.slide+xml" PartName="/ppt/slides/slide198.xml"/>
  <Override ContentType="application/vnd.openxmlformats-officedocument.presentationml.slide+xml" PartName="/ppt/slides/slide155.xml"/>
  <Override ContentType="application/vnd.openxmlformats-officedocument.presentationml.slide+xml" PartName="/ppt/slides/slide69.xml"/>
  <Override ContentType="application/vnd.openxmlformats-officedocument.presentationml.slide+xml" PartName="/ppt/slides/slide85.xml"/>
  <Override ContentType="application/vnd.openxmlformats-officedocument.presentationml.slide+xml" PartName="/ppt/slides/slide42.xml"/>
  <Override ContentType="application/vnd.openxmlformats-officedocument.presentationml.slide+xml" PartName="/ppt/slides/slide50.xml"/>
  <Override ContentType="application/vnd.openxmlformats-officedocument.presentationml.slide+xml" PartName="/ppt/slides/slide130.xml"/>
  <Override ContentType="application/vnd.openxmlformats-officedocument.presentationml.slide+xml" PartName="/ppt/slides/slide173.xml"/>
  <Override ContentType="application/vnd.openxmlformats-officedocument.presentationml.slide+xml" PartName="/ppt/slides/slide16.xml"/>
  <Override ContentType="application/vnd.openxmlformats-officedocument.presentationml.slide+xml" PartName="/ppt/slides/slide97.xml"/>
  <Override ContentType="application/vnd.openxmlformats-officedocument.presentationml.slide+xml" PartName="/ppt/slides/slide140.xml"/>
  <Override ContentType="application/vnd.openxmlformats-officedocument.presentationml.slide+xml" PartName="/ppt/slides/slide11.xml"/>
  <Override ContentType="application/vnd.openxmlformats-officedocument.presentationml.slide+xml" PartName="/ppt/slides/slide183.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79.xml"/>
  <Override ContentType="application/vnd.openxmlformats-officedocument.presentationml.slide+xml" PartName="/ppt/slides/slide149.xml"/>
  <Override ContentType="application/vnd.openxmlformats-officedocument.presentationml.slide+xml" PartName="/ppt/slides/slide203.xml"/>
  <Override ContentType="application/vnd.openxmlformats-officedocument.presentationml.slide+xml" PartName="/ppt/slides/slide124.xml"/>
  <Override ContentType="application/vnd.openxmlformats-officedocument.presentationml.slide+xml" PartName="/ppt/slides/slide106.xml"/>
  <Override ContentType="application/vnd.openxmlformats-officedocument.presentationml.slide+xml" PartName="/ppt/slides/slide167.xml"/>
  <Override ContentType="application/vnd.openxmlformats-officedocument.presentationml.slide+xml" PartName="/ppt/slides/slide70.xml"/>
  <Override ContentType="application/vnd.openxmlformats-officedocument.presentationml.slide+xml" PartName="/ppt/slides/slide194.xml"/>
  <Override ContentType="application/vnd.openxmlformats-officedocument.presentationml.slide+xml" PartName="/ppt/slides/slide151.xml"/>
  <Override ContentType="application/vnd.openxmlformats-officedocument.presentationml.slide+xml" PartName="/ppt/slides/slide177.xml"/>
  <Override ContentType="application/vnd.openxmlformats-officedocument.presentationml.slide+xml" PartName="/ppt/slides/slide134.xml"/>
  <Override ContentType="application/vnd.openxmlformats-officedocument.presentationml.slide+xml" PartName="/ppt/slides/slide207.xml"/>
  <Override ContentType="application/vnd.openxmlformats-officedocument.presentationml.slide+xml" PartName="/ppt/slides/slide47.xml"/>
  <Override ContentType="application/vnd.openxmlformats-officedocument.presentationml.slide+xml" PartName="/ppt/slides/slide21.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8.xml"/>
  <Override ContentType="application/vnd.openxmlformats-officedocument.presentationml.slide+xml" PartName="/ppt/slides/slide117.xml"/>
  <Override ContentType="application/vnd.openxmlformats-officedocument.presentationml.slide+xml" PartName="/ppt/slides/slide145.xml"/>
  <Override ContentType="application/vnd.openxmlformats-officedocument.presentationml.slide+xml" PartName="/ppt/slides/slide188.xml"/>
  <Override ContentType="application/vnd.openxmlformats-officedocument.presentationml.slide+xml" PartName="/ppt/slides/slide162.xml"/>
  <Override ContentType="application/vnd.openxmlformats-officedocument.presentationml.slide+xml" PartName="/ppt/slides/slide32.xml"/>
  <Override ContentType="application/vnd.openxmlformats-officedocument.presentationml.slide+xml" PartName="/ppt/slides/slide75.xml"/>
  <Override ContentType="application/vnd.openxmlformats-officedocument.presentationml.slide+xml" PartName="/ppt/slides/slide213.xml"/>
  <Override ContentType="application/vnd.openxmlformats-officedocument.presentationml.slide+xml" PartName="/ppt/slides/slide58.xml"/>
  <Override ContentType="application/vnd.openxmlformats-officedocument.presentationml.slide+xml" PartName="/ppt/slides/slide15.xml"/>
  <Override ContentType="application/vnd.openxmlformats-officedocument.presentationml.slide+xml" PartName="/ppt/slides/slide128.xml"/>
  <Override ContentType="application/vnd.openxmlformats-officedocument.presentationml.slide+xml" PartName="/ppt/slides/slide92.xml"/>
  <Override ContentType="application/vnd.openxmlformats-officedocument.presentationml.slide+xml" PartName="/ppt/slides/slide102.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9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 id="323" r:id="rId73"/>
    <p:sldId id="324" r:id="rId74"/>
    <p:sldId id="325" r:id="rId75"/>
    <p:sldId id="326" r:id="rId76"/>
    <p:sldId id="327" r:id="rId77"/>
    <p:sldId id="328" r:id="rId78"/>
    <p:sldId id="329" r:id="rId79"/>
    <p:sldId id="330" r:id="rId80"/>
    <p:sldId id="331" r:id="rId81"/>
    <p:sldId id="332" r:id="rId82"/>
    <p:sldId id="333" r:id="rId83"/>
    <p:sldId id="334" r:id="rId84"/>
    <p:sldId id="335" r:id="rId85"/>
    <p:sldId id="336" r:id="rId86"/>
    <p:sldId id="337" r:id="rId87"/>
    <p:sldId id="338" r:id="rId88"/>
    <p:sldId id="339" r:id="rId89"/>
    <p:sldId id="340" r:id="rId90"/>
    <p:sldId id="341" r:id="rId91"/>
    <p:sldId id="342" r:id="rId92"/>
    <p:sldId id="343" r:id="rId93"/>
    <p:sldId id="344" r:id="rId94"/>
    <p:sldId id="345" r:id="rId95"/>
    <p:sldId id="346" r:id="rId96"/>
    <p:sldId id="347" r:id="rId97"/>
    <p:sldId id="348" r:id="rId98"/>
    <p:sldId id="349" r:id="rId99"/>
    <p:sldId id="350" r:id="rId100"/>
    <p:sldId id="351" r:id="rId101"/>
    <p:sldId id="352" r:id="rId102"/>
    <p:sldId id="353" r:id="rId103"/>
    <p:sldId id="354" r:id="rId104"/>
    <p:sldId id="355" r:id="rId105"/>
    <p:sldId id="356" r:id="rId106"/>
    <p:sldId id="357" r:id="rId107"/>
    <p:sldId id="358" r:id="rId108"/>
    <p:sldId id="359" r:id="rId109"/>
    <p:sldId id="360" r:id="rId110"/>
    <p:sldId id="361" r:id="rId111"/>
    <p:sldId id="362" r:id="rId112"/>
    <p:sldId id="363" r:id="rId113"/>
    <p:sldId id="364" r:id="rId114"/>
    <p:sldId id="365" r:id="rId115"/>
    <p:sldId id="366" r:id="rId116"/>
    <p:sldId id="367" r:id="rId117"/>
    <p:sldId id="368" r:id="rId118"/>
    <p:sldId id="369" r:id="rId119"/>
    <p:sldId id="370" r:id="rId120"/>
    <p:sldId id="371" r:id="rId121"/>
    <p:sldId id="372" r:id="rId122"/>
    <p:sldId id="373" r:id="rId123"/>
    <p:sldId id="374" r:id="rId124"/>
    <p:sldId id="375" r:id="rId125"/>
    <p:sldId id="376" r:id="rId126"/>
    <p:sldId id="377" r:id="rId127"/>
    <p:sldId id="378" r:id="rId128"/>
    <p:sldId id="379" r:id="rId129"/>
    <p:sldId id="380" r:id="rId130"/>
    <p:sldId id="381" r:id="rId131"/>
    <p:sldId id="382" r:id="rId132"/>
    <p:sldId id="383" r:id="rId133"/>
    <p:sldId id="384" r:id="rId134"/>
    <p:sldId id="385" r:id="rId135"/>
    <p:sldId id="386" r:id="rId136"/>
    <p:sldId id="387" r:id="rId137"/>
    <p:sldId id="388" r:id="rId138"/>
    <p:sldId id="389" r:id="rId139"/>
    <p:sldId id="390" r:id="rId140"/>
    <p:sldId id="391" r:id="rId141"/>
    <p:sldId id="392" r:id="rId142"/>
    <p:sldId id="393" r:id="rId143"/>
    <p:sldId id="394" r:id="rId144"/>
    <p:sldId id="395" r:id="rId145"/>
    <p:sldId id="396" r:id="rId146"/>
    <p:sldId id="397" r:id="rId147"/>
    <p:sldId id="398" r:id="rId148"/>
    <p:sldId id="399" r:id="rId149"/>
    <p:sldId id="400" r:id="rId150"/>
    <p:sldId id="401" r:id="rId151"/>
    <p:sldId id="402" r:id="rId152"/>
    <p:sldId id="403" r:id="rId153"/>
    <p:sldId id="404" r:id="rId154"/>
    <p:sldId id="405" r:id="rId155"/>
    <p:sldId id="406" r:id="rId156"/>
    <p:sldId id="407" r:id="rId157"/>
    <p:sldId id="408" r:id="rId158"/>
    <p:sldId id="409" r:id="rId159"/>
    <p:sldId id="410" r:id="rId160"/>
    <p:sldId id="411" r:id="rId161"/>
    <p:sldId id="412" r:id="rId162"/>
    <p:sldId id="413" r:id="rId163"/>
    <p:sldId id="414" r:id="rId164"/>
    <p:sldId id="415" r:id="rId165"/>
    <p:sldId id="416" r:id="rId166"/>
    <p:sldId id="417" r:id="rId167"/>
    <p:sldId id="418" r:id="rId168"/>
    <p:sldId id="419" r:id="rId169"/>
    <p:sldId id="420" r:id="rId170"/>
    <p:sldId id="421" r:id="rId171"/>
    <p:sldId id="422" r:id="rId172"/>
    <p:sldId id="423" r:id="rId173"/>
    <p:sldId id="424" r:id="rId174"/>
    <p:sldId id="425" r:id="rId175"/>
    <p:sldId id="426" r:id="rId176"/>
    <p:sldId id="427" r:id="rId177"/>
    <p:sldId id="428" r:id="rId178"/>
    <p:sldId id="429" r:id="rId179"/>
    <p:sldId id="430" r:id="rId180"/>
    <p:sldId id="431" r:id="rId181"/>
    <p:sldId id="432" r:id="rId182"/>
    <p:sldId id="433" r:id="rId183"/>
    <p:sldId id="434" r:id="rId184"/>
    <p:sldId id="435" r:id="rId185"/>
    <p:sldId id="436" r:id="rId186"/>
    <p:sldId id="437" r:id="rId187"/>
    <p:sldId id="438" r:id="rId188"/>
    <p:sldId id="439" r:id="rId189"/>
    <p:sldId id="440" r:id="rId190"/>
    <p:sldId id="441" r:id="rId191"/>
    <p:sldId id="442" r:id="rId192"/>
    <p:sldId id="443" r:id="rId193"/>
    <p:sldId id="444" r:id="rId194"/>
    <p:sldId id="445" r:id="rId195"/>
    <p:sldId id="446" r:id="rId196"/>
    <p:sldId id="447" r:id="rId197"/>
    <p:sldId id="448" r:id="rId198"/>
    <p:sldId id="449" r:id="rId199"/>
    <p:sldId id="450" r:id="rId200"/>
    <p:sldId id="451" r:id="rId201"/>
    <p:sldId id="452" r:id="rId202"/>
    <p:sldId id="453" r:id="rId203"/>
    <p:sldId id="454" r:id="rId204"/>
    <p:sldId id="455" r:id="rId205"/>
    <p:sldId id="456" r:id="rId206"/>
    <p:sldId id="457" r:id="rId207"/>
    <p:sldId id="458" r:id="rId208"/>
    <p:sldId id="459" r:id="rId209"/>
    <p:sldId id="460" r:id="rId210"/>
    <p:sldId id="461" r:id="rId211"/>
    <p:sldId id="462" r:id="rId212"/>
    <p:sldId id="463" r:id="rId213"/>
    <p:sldId id="464" r:id="rId214"/>
    <p:sldId id="465" r:id="rId215"/>
    <p:sldId id="466" r:id="rId216"/>
    <p:sldId id="467" r:id="rId217"/>
    <p:sldId id="468" r:id="rId218"/>
    <p:sldId id="469" r:id="rId219"/>
    <p:sldId id="470" r:id="rId220"/>
    <p:sldId id="471" r:id="rId221"/>
    <p:sldId id="472" r:id="rId222"/>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F7FC3A87-7C86-4937-AAF8-D6A5FC9EC237}">
  <a:tblStyle styleId="{F7FC3A87-7C86-4937-AAF8-D6A5FC9EC237}"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9EFF7"/>
          </a:solidFill>
        </a:fill>
      </a:tcStyle>
    </a:wholeTbl>
    <a:band1H>
      <a:tcTxStyle b="off" i="off"/>
      <a:tcStyle>
        <a:fill>
          <a:solidFill>
            <a:srgbClr val="D0DEEF"/>
          </a:solidFill>
        </a:fill>
      </a:tcStyle>
    </a:band1H>
    <a:band2H>
      <a:tcTxStyle b="off" i="off"/>
    </a:band2H>
    <a:band1V>
      <a:tcTxStyle b="off" i="off"/>
      <a:tcStyle>
        <a:fill>
          <a:solidFill>
            <a:srgbClr val="D0DEEF"/>
          </a:solidFill>
        </a:fill>
      </a:tcStyle>
    </a:band1V>
    <a:band2V>
      <a:tcTxStyle b="off" i="off"/>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b="off" i="off"/>
    </a:seCell>
    <a:swCell>
      <a:tcTxStyle b="off" i="off"/>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b="off" i="off"/>
    </a:neCell>
    <a:nwCell>
      <a:tcTxStyle b="off" i="off"/>
    </a:nwCell>
  </a:tblStyle>
  <a:tblStyle styleId="{AFF7684A-35D5-4823-8524-ABFEAC024BB2}" styleName="Table_1">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190" Type="http://schemas.openxmlformats.org/officeDocument/2006/relationships/slide" Target="slides/slide18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194" Type="http://schemas.openxmlformats.org/officeDocument/2006/relationships/slide" Target="slides/slide189.xml"/><Relationship Id="rId43" Type="http://schemas.openxmlformats.org/officeDocument/2006/relationships/slide" Target="slides/slide38.xml"/><Relationship Id="rId193" Type="http://schemas.openxmlformats.org/officeDocument/2006/relationships/slide" Target="slides/slide188.xml"/><Relationship Id="rId46" Type="http://schemas.openxmlformats.org/officeDocument/2006/relationships/slide" Target="slides/slide41.xml"/><Relationship Id="rId192" Type="http://schemas.openxmlformats.org/officeDocument/2006/relationships/slide" Target="slides/slide187.xml"/><Relationship Id="rId45" Type="http://schemas.openxmlformats.org/officeDocument/2006/relationships/slide" Target="slides/slide40.xml"/><Relationship Id="rId191" Type="http://schemas.openxmlformats.org/officeDocument/2006/relationships/slide" Target="slides/slide186.xml"/><Relationship Id="rId48" Type="http://schemas.openxmlformats.org/officeDocument/2006/relationships/slide" Target="slides/slide43.xml"/><Relationship Id="rId187" Type="http://schemas.openxmlformats.org/officeDocument/2006/relationships/slide" Target="slides/slide182.xml"/><Relationship Id="rId47" Type="http://schemas.openxmlformats.org/officeDocument/2006/relationships/slide" Target="slides/slide42.xml"/><Relationship Id="rId186" Type="http://schemas.openxmlformats.org/officeDocument/2006/relationships/slide" Target="slides/slide181.xml"/><Relationship Id="rId185" Type="http://schemas.openxmlformats.org/officeDocument/2006/relationships/slide" Target="slides/slide180.xml"/><Relationship Id="rId49" Type="http://schemas.openxmlformats.org/officeDocument/2006/relationships/slide" Target="slides/slide44.xml"/><Relationship Id="rId184" Type="http://schemas.openxmlformats.org/officeDocument/2006/relationships/slide" Target="slides/slide179.xml"/><Relationship Id="rId189" Type="http://schemas.openxmlformats.org/officeDocument/2006/relationships/slide" Target="slides/slide184.xml"/><Relationship Id="rId188" Type="http://schemas.openxmlformats.org/officeDocument/2006/relationships/slide" Target="slides/slide18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183" Type="http://schemas.openxmlformats.org/officeDocument/2006/relationships/slide" Target="slides/slide178.xml"/><Relationship Id="rId32" Type="http://schemas.openxmlformats.org/officeDocument/2006/relationships/slide" Target="slides/slide27.xml"/><Relationship Id="rId182" Type="http://schemas.openxmlformats.org/officeDocument/2006/relationships/slide" Target="slides/slide177.xml"/><Relationship Id="rId35" Type="http://schemas.openxmlformats.org/officeDocument/2006/relationships/slide" Target="slides/slide30.xml"/><Relationship Id="rId181" Type="http://schemas.openxmlformats.org/officeDocument/2006/relationships/slide" Target="slides/slide176.xml"/><Relationship Id="rId34" Type="http://schemas.openxmlformats.org/officeDocument/2006/relationships/slide" Target="slides/slide29.xml"/><Relationship Id="rId180" Type="http://schemas.openxmlformats.org/officeDocument/2006/relationships/slide" Target="slides/slide175.xml"/><Relationship Id="rId37" Type="http://schemas.openxmlformats.org/officeDocument/2006/relationships/slide" Target="slides/slide32.xml"/><Relationship Id="rId176" Type="http://schemas.openxmlformats.org/officeDocument/2006/relationships/slide" Target="slides/slide171.xml"/><Relationship Id="rId36" Type="http://schemas.openxmlformats.org/officeDocument/2006/relationships/slide" Target="slides/slide31.xml"/><Relationship Id="rId175" Type="http://schemas.openxmlformats.org/officeDocument/2006/relationships/slide" Target="slides/slide170.xml"/><Relationship Id="rId39" Type="http://schemas.openxmlformats.org/officeDocument/2006/relationships/slide" Target="slides/slide34.xml"/><Relationship Id="rId174" Type="http://schemas.openxmlformats.org/officeDocument/2006/relationships/slide" Target="slides/slide169.xml"/><Relationship Id="rId38" Type="http://schemas.openxmlformats.org/officeDocument/2006/relationships/slide" Target="slides/slide33.xml"/><Relationship Id="rId173" Type="http://schemas.openxmlformats.org/officeDocument/2006/relationships/slide" Target="slides/slide168.xml"/><Relationship Id="rId179" Type="http://schemas.openxmlformats.org/officeDocument/2006/relationships/slide" Target="slides/slide174.xml"/><Relationship Id="rId178" Type="http://schemas.openxmlformats.org/officeDocument/2006/relationships/slide" Target="slides/slide173.xml"/><Relationship Id="rId177" Type="http://schemas.openxmlformats.org/officeDocument/2006/relationships/slide" Target="slides/slide172.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98" Type="http://schemas.openxmlformats.org/officeDocument/2006/relationships/slide" Target="slides/slide193.xml"/><Relationship Id="rId14" Type="http://schemas.openxmlformats.org/officeDocument/2006/relationships/slide" Target="slides/slide9.xml"/><Relationship Id="rId197" Type="http://schemas.openxmlformats.org/officeDocument/2006/relationships/slide" Target="slides/slide192.xml"/><Relationship Id="rId17" Type="http://schemas.openxmlformats.org/officeDocument/2006/relationships/slide" Target="slides/slide12.xml"/><Relationship Id="rId196" Type="http://schemas.openxmlformats.org/officeDocument/2006/relationships/slide" Target="slides/slide191.xml"/><Relationship Id="rId16" Type="http://schemas.openxmlformats.org/officeDocument/2006/relationships/slide" Target="slides/slide11.xml"/><Relationship Id="rId195" Type="http://schemas.openxmlformats.org/officeDocument/2006/relationships/slide" Target="slides/slide190.xml"/><Relationship Id="rId19" Type="http://schemas.openxmlformats.org/officeDocument/2006/relationships/slide" Target="slides/slide14.xml"/><Relationship Id="rId18" Type="http://schemas.openxmlformats.org/officeDocument/2006/relationships/slide" Target="slides/slide13.xml"/><Relationship Id="rId199" Type="http://schemas.openxmlformats.org/officeDocument/2006/relationships/slide" Target="slides/slide194.xml"/><Relationship Id="rId84" Type="http://schemas.openxmlformats.org/officeDocument/2006/relationships/slide" Target="slides/slide79.xml"/><Relationship Id="rId83" Type="http://schemas.openxmlformats.org/officeDocument/2006/relationships/slide" Target="slides/slide78.xml"/><Relationship Id="rId86" Type="http://schemas.openxmlformats.org/officeDocument/2006/relationships/slide" Target="slides/slide81.xml"/><Relationship Id="rId85" Type="http://schemas.openxmlformats.org/officeDocument/2006/relationships/slide" Target="slides/slide80.xml"/><Relationship Id="rId88" Type="http://schemas.openxmlformats.org/officeDocument/2006/relationships/slide" Target="slides/slide83.xml"/><Relationship Id="rId150" Type="http://schemas.openxmlformats.org/officeDocument/2006/relationships/slide" Target="slides/slide145.xml"/><Relationship Id="rId87" Type="http://schemas.openxmlformats.org/officeDocument/2006/relationships/slide" Target="slides/slide82.xml"/><Relationship Id="rId89" Type="http://schemas.openxmlformats.org/officeDocument/2006/relationships/slide" Target="slides/slide84.xml"/><Relationship Id="rId80" Type="http://schemas.openxmlformats.org/officeDocument/2006/relationships/slide" Target="slides/slide75.xml"/><Relationship Id="rId82" Type="http://schemas.openxmlformats.org/officeDocument/2006/relationships/slide" Target="slides/slide77.xml"/><Relationship Id="rId81" Type="http://schemas.openxmlformats.org/officeDocument/2006/relationships/slide" Target="slides/slide76.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149" Type="http://schemas.openxmlformats.org/officeDocument/2006/relationships/slide" Target="slides/slide144.xml"/><Relationship Id="rId4" Type="http://schemas.openxmlformats.org/officeDocument/2006/relationships/slideMaster" Target="slideMasters/slideMaster1.xml"/><Relationship Id="rId148" Type="http://schemas.openxmlformats.org/officeDocument/2006/relationships/slide" Target="slides/slide143.xml"/><Relationship Id="rId9" Type="http://schemas.openxmlformats.org/officeDocument/2006/relationships/slide" Target="slides/slide4.xml"/><Relationship Id="rId143" Type="http://schemas.openxmlformats.org/officeDocument/2006/relationships/slide" Target="slides/slide138.xml"/><Relationship Id="rId142" Type="http://schemas.openxmlformats.org/officeDocument/2006/relationships/slide" Target="slides/slide137.xml"/><Relationship Id="rId141" Type="http://schemas.openxmlformats.org/officeDocument/2006/relationships/slide" Target="slides/slide136.xml"/><Relationship Id="rId140" Type="http://schemas.openxmlformats.org/officeDocument/2006/relationships/slide" Target="slides/slide135.xml"/><Relationship Id="rId5" Type="http://schemas.openxmlformats.org/officeDocument/2006/relationships/notesMaster" Target="notesMasters/notesMaster1.xml"/><Relationship Id="rId147" Type="http://schemas.openxmlformats.org/officeDocument/2006/relationships/slide" Target="slides/slide142.xml"/><Relationship Id="rId6" Type="http://schemas.openxmlformats.org/officeDocument/2006/relationships/slide" Target="slides/slide1.xml"/><Relationship Id="rId146" Type="http://schemas.openxmlformats.org/officeDocument/2006/relationships/slide" Target="slides/slide141.xml"/><Relationship Id="rId7" Type="http://schemas.openxmlformats.org/officeDocument/2006/relationships/slide" Target="slides/slide2.xml"/><Relationship Id="rId145" Type="http://schemas.openxmlformats.org/officeDocument/2006/relationships/slide" Target="slides/slide140.xml"/><Relationship Id="rId8" Type="http://schemas.openxmlformats.org/officeDocument/2006/relationships/slide" Target="slides/slide3.xml"/><Relationship Id="rId144" Type="http://schemas.openxmlformats.org/officeDocument/2006/relationships/slide" Target="slides/slide139.xml"/><Relationship Id="rId73" Type="http://schemas.openxmlformats.org/officeDocument/2006/relationships/slide" Target="slides/slide68.xml"/><Relationship Id="rId72" Type="http://schemas.openxmlformats.org/officeDocument/2006/relationships/slide" Target="slides/slide67.xml"/><Relationship Id="rId75" Type="http://schemas.openxmlformats.org/officeDocument/2006/relationships/slide" Target="slides/slide70.xml"/><Relationship Id="rId74" Type="http://schemas.openxmlformats.org/officeDocument/2006/relationships/slide" Target="slides/slide69.xml"/><Relationship Id="rId77" Type="http://schemas.openxmlformats.org/officeDocument/2006/relationships/slide" Target="slides/slide72.xml"/><Relationship Id="rId76" Type="http://schemas.openxmlformats.org/officeDocument/2006/relationships/slide" Target="slides/slide71.xml"/><Relationship Id="rId79" Type="http://schemas.openxmlformats.org/officeDocument/2006/relationships/slide" Target="slides/slide74.xml"/><Relationship Id="rId78" Type="http://schemas.openxmlformats.org/officeDocument/2006/relationships/slide" Target="slides/slide73.xml"/><Relationship Id="rId71" Type="http://schemas.openxmlformats.org/officeDocument/2006/relationships/slide" Target="slides/slide66.xml"/><Relationship Id="rId70" Type="http://schemas.openxmlformats.org/officeDocument/2006/relationships/slide" Target="slides/slide65.xml"/><Relationship Id="rId139" Type="http://schemas.openxmlformats.org/officeDocument/2006/relationships/slide" Target="slides/slide134.xml"/><Relationship Id="rId138" Type="http://schemas.openxmlformats.org/officeDocument/2006/relationships/slide" Target="slides/slide133.xml"/><Relationship Id="rId137" Type="http://schemas.openxmlformats.org/officeDocument/2006/relationships/slide" Target="slides/slide132.xml"/><Relationship Id="rId132" Type="http://schemas.openxmlformats.org/officeDocument/2006/relationships/slide" Target="slides/slide127.xml"/><Relationship Id="rId131" Type="http://schemas.openxmlformats.org/officeDocument/2006/relationships/slide" Target="slides/slide126.xml"/><Relationship Id="rId130" Type="http://schemas.openxmlformats.org/officeDocument/2006/relationships/slide" Target="slides/slide125.xml"/><Relationship Id="rId136" Type="http://schemas.openxmlformats.org/officeDocument/2006/relationships/slide" Target="slides/slide131.xml"/><Relationship Id="rId135" Type="http://schemas.openxmlformats.org/officeDocument/2006/relationships/slide" Target="slides/slide130.xml"/><Relationship Id="rId134" Type="http://schemas.openxmlformats.org/officeDocument/2006/relationships/slide" Target="slides/slide129.xml"/><Relationship Id="rId133" Type="http://schemas.openxmlformats.org/officeDocument/2006/relationships/slide" Target="slides/slide128.xml"/><Relationship Id="rId62" Type="http://schemas.openxmlformats.org/officeDocument/2006/relationships/slide" Target="slides/slide57.xml"/><Relationship Id="rId61" Type="http://schemas.openxmlformats.org/officeDocument/2006/relationships/slide" Target="slides/slide56.xml"/><Relationship Id="rId64" Type="http://schemas.openxmlformats.org/officeDocument/2006/relationships/slide" Target="slides/slide59.xml"/><Relationship Id="rId63" Type="http://schemas.openxmlformats.org/officeDocument/2006/relationships/slide" Target="slides/slide58.xml"/><Relationship Id="rId66" Type="http://schemas.openxmlformats.org/officeDocument/2006/relationships/slide" Target="slides/slide61.xml"/><Relationship Id="rId172" Type="http://schemas.openxmlformats.org/officeDocument/2006/relationships/slide" Target="slides/slide167.xml"/><Relationship Id="rId65" Type="http://schemas.openxmlformats.org/officeDocument/2006/relationships/slide" Target="slides/slide60.xml"/><Relationship Id="rId171" Type="http://schemas.openxmlformats.org/officeDocument/2006/relationships/slide" Target="slides/slide166.xml"/><Relationship Id="rId68" Type="http://schemas.openxmlformats.org/officeDocument/2006/relationships/slide" Target="slides/slide63.xml"/><Relationship Id="rId170" Type="http://schemas.openxmlformats.org/officeDocument/2006/relationships/slide" Target="slides/slide165.xml"/><Relationship Id="rId67" Type="http://schemas.openxmlformats.org/officeDocument/2006/relationships/slide" Target="slides/slide62.xml"/><Relationship Id="rId60" Type="http://schemas.openxmlformats.org/officeDocument/2006/relationships/slide" Target="slides/slide55.xml"/><Relationship Id="rId165" Type="http://schemas.openxmlformats.org/officeDocument/2006/relationships/slide" Target="slides/slide160.xml"/><Relationship Id="rId69" Type="http://schemas.openxmlformats.org/officeDocument/2006/relationships/slide" Target="slides/slide64.xml"/><Relationship Id="rId164" Type="http://schemas.openxmlformats.org/officeDocument/2006/relationships/slide" Target="slides/slide159.xml"/><Relationship Id="rId163" Type="http://schemas.openxmlformats.org/officeDocument/2006/relationships/slide" Target="slides/slide158.xml"/><Relationship Id="rId162" Type="http://schemas.openxmlformats.org/officeDocument/2006/relationships/slide" Target="slides/slide157.xml"/><Relationship Id="rId169" Type="http://schemas.openxmlformats.org/officeDocument/2006/relationships/slide" Target="slides/slide164.xml"/><Relationship Id="rId168" Type="http://schemas.openxmlformats.org/officeDocument/2006/relationships/slide" Target="slides/slide163.xml"/><Relationship Id="rId167" Type="http://schemas.openxmlformats.org/officeDocument/2006/relationships/slide" Target="slides/slide162.xml"/><Relationship Id="rId166" Type="http://schemas.openxmlformats.org/officeDocument/2006/relationships/slide" Target="slides/slide161.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55" Type="http://schemas.openxmlformats.org/officeDocument/2006/relationships/slide" Target="slides/slide50.xml"/><Relationship Id="rId161" Type="http://schemas.openxmlformats.org/officeDocument/2006/relationships/slide" Target="slides/slide156.xml"/><Relationship Id="rId54" Type="http://schemas.openxmlformats.org/officeDocument/2006/relationships/slide" Target="slides/slide49.xml"/><Relationship Id="rId160" Type="http://schemas.openxmlformats.org/officeDocument/2006/relationships/slide" Target="slides/slide155.xml"/><Relationship Id="rId57" Type="http://schemas.openxmlformats.org/officeDocument/2006/relationships/slide" Target="slides/slide52.xml"/><Relationship Id="rId56" Type="http://schemas.openxmlformats.org/officeDocument/2006/relationships/slide" Target="slides/slide51.xml"/><Relationship Id="rId159" Type="http://schemas.openxmlformats.org/officeDocument/2006/relationships/slide" Target="slides/slide154.xml"/><Relationship Id="rId59" Type="http://schemas.openxmlformats.org/officeDocument/2006/relationships/slide" Target="slides/slide54.xml"/><Relationship Id="rId154" Type="http://schemas.openxmlformats.org/officeDocument/2006/relationships/slide" Target="slides/slide149.xml"/><Relationship Id="rId58" Type="http://schemas.openxmlformats.org/officeDocument/2006/relationships/slide" Target="slides/slide53.xml"/><Relationship Id="rId153" Type="http://schemas.openxmlformats.org/officeDocument/2006/relationships/slide" Target="slides/slide148.xml"/><Relationship Id="rId152" Type="http://schemas.openxmlformats.org/officeDocument/2006/relationships/slide" Target="slides/slide147.xml"/><Relationship Id="rId151" Type="http://schemas.openxmlformats.org/officeDocument/2006/relationships/slide" Target="slides/slide146.xml"/><Relationship Id="rId158" Type="http://schemas.openxmlformats.org/officeDocument/2006/relationships/slide" Target="slides/slide153.xml"/><Relationship Id="rId157" Type="http://schemas.openxmlformats.org/officeDocument/2006/relationships/slide" Target="slides/slide152.xml"/><Relationship Id="rId156" Type="http://schemas.openxmlformats.org/officeDocument/2006/relationships/slide" Target="slides/slide151.xml"/><Relationship Id="rId155" Type="http://schemas.openxmlformats.org/officeDocument/2006/relationships/slide" Target="slides/slide150.xml"/><Relationship Id="rId107" Type="http://schemas.openxmlformats.org/officeDocument/2006/relationships/slide" Target="slides/slide102.xml"/><Relationship Id="rId106" Type="http://schemas.openxmlformats.org/officeDocument/2006/relationships/slide" Target="slides/slide101.xml"/><Relationship Id="rId105" Type="http://schemas.openxmlformats.org/officeDocument/2006/relationships/slide" Target="slides/slide100.xml"/><Relationship Id="rId104" Type="http://schemas.openxmlformats.org/officeDocument/2006/relationships/slide" Target="slides/slide99.xml"/><Relationship Id="rId109" Type="http://schemas.openxmlformats.org/officeDocument/2006/relationships/slide" Target="slides/slide104.xml"/><Relationship Id="rId108" Type="http://schemas.openxmlformats.org/officeDocument/2006/relationships/slide" Target="slides/slide103.xml"/><Relationship Id="rId220" Type="http://schemas.openxmlformats.org/officeDocument/2006/relationships/slide" Target="slides/slide215.xml"/><Relationship Id="rId103" Type="http://schemas.openxmlformats.org/officeDocument/2006/relationships/slide" Target="slides/slide98.xml"/><Relationship Id="rId102" Type="http://schemas.openxmlformats.org/officeDocument/2006/relationships/slide" Target="slides/slide97.xml"/><Relationship Id="rId101" Type="http://schemas.openxmlformats.org/officeDocument/2006/relationships/slide" Target="slides/slide96.xml"/><Relationship Id="rId222" Type="http://schemas.openxmlformats.org/officeDocument/2006/relationships/slide" Target="slides/slide217.xml"/><Relationship Id="rId100" Type="http://schemas.openxmlformats.org/officeDocument/2006/relationships/slide" Target="slides/slide95.xml"/><Relationship Id="rId221" Type="http://schemas.openxmlformats.org/officeDocument/2006/relationships/slide" Target="slides/slide216.xml"/><Relationship Id="rId217" Type="http://schemas.openxmlformats.org/officeDocument/2006/relationships/slide" Target="slides/slide212.xml"/><Relationship Id="rId216" Type="http://schemas.openxmlformats.org/officeDocument/2006/relationships/slide" Target="slides/slide211.xml"/><Relationship Id="rId215" Type="http://schemas.openxmlformats.org/officeDocument/2006/relationships/slide" Target="slides/slide210.xml"/><Relationship Id="rId214" Type="http://schemas.openxmlformats.org/officeDocument/2006/relationships/slide" Target="slides/slide209.xml"/><Relationship Id="rId219" Type="http://schemas.openxmlformats.org/officeDocument/2006/relationships/slide" Target="slides/slide214.xml"/><Relationship Id="rId218" Type="http://schemas.openxmlformats.org/officeDocument/2006/relationships/slide" Target="slides/slide213.xml"/><Relationship Id="rId213" Type="http://schemas.openxmlformats.org/officeDocument/2006/relationships/slide" Target="slides/slide208.xml"/><Relationship Id="rId212" Type="http://schemas.openxmlformats.org/officeDocument/2006/relationships/slide" Target="slides/slide207.xml"/><Relationship Id="rId211" Type="http://schemas.openxmlformats.org/officeDocument/2006/relationships/slide" Target="slides/slide206.xml"/><Relationship Id="rId210" Type="http://schemas.openxmlformats.org/officeDocument/2006/relationships/slide" Target="slides/slide205.xml"/><Relationship Id="rId129" Type="http://schemas.openxmlformats.org/officeDocument/2006/relationships/slide" Target="slides/slide124.xml"/><Relationship Id="rId128" Type="http://schemas.openxmlformats.org/officeDocument/2006/relationships/slide" Target="slides/slide123.xml"/><Relationship Id="rId127" Type="http://schemas.openxmlformats.org/officeDocument/2006/relationships/slide" Target="slides/slide122.xml"/><Relationship Id="rId126" Type="http://schemas.openxmlformats.org/officeDocument/2006/relationships/slide" Target="slides/slide121.xml"/><Relationship Id="rId121" Type="http://schemas.openxmlformats.org/officeDocument/2006/relationships/slide" Target="slides/slide116.xml"/><Relationship Id="rId120" Type="http://schemas.openxmlformats.org/officeDocument/2006/relationships/slide" Target="slides/slide115.xml"/><Relationship Id="rId125" Type="http://schemas.openxmlformats.org/officeDocument/2006/relationships/slide" Target="slides/slide120.xml"/><Relationship Id="rId124" Type="http://schemas.openxmlformats.org/officeDocument/2006/relationships/slide" Target="slides/slide119.xml"/><Relationship Id="rId123" Type="http://schemas.openxmlformats.org/officeDocument/2006/relationships/slide" Target="slides/slide118.xml"/><Relationship Id="rId122" Type="http://schemas.openxmlformats.org/officeDocument/2006/relationships/slide" Target="slides/slide117.xml"/><Relationship Id="rId95" Type="http://schemas.openxmlformats.org/officeDocument/2006/relationships/slide" Target="slides/slide90.xml"/><Relationship Id="rId94" Type="http://schemas.openxmlformats.org/officeDocument/2006/relationships/slide" Target="slides/slide89.xml"/><Relationship Id="rId97" Type="http://schemas.openxmlformats.org/officeDocument/2006/relationships/slide" Target="slides/slide92.xml"/><Relationship Id="rId96" Type="http://schemas.openxmlformats.org/officeDocument/2006/relationships/slide" Target="slides/slide91.xml"/><Relationship Id="rId99" Type="http://schemas.openxmlformats.org/officeDocument/2006/relationships/slide" Target="slides/slide94.xml"/><Relationship Id="rId98" Type="http://schemas.openxmlformats.org/officeDocument/2006/relationships/slide" Target="slides/slide93.xml"/><Relationship Id="rId91" Type="http://schemas.openxmlformats.org/officeDocument/2006/relationships/slide" Target="slides/slide86.xml"/><Relationship Id="rId90" Type="http://schemas.openxmlformats.org/officeDocument/2006/relationships/slide" Target="slides/slide85.xml"/><Relationship Id="rId93" Type="http://schemas.openxmlformats.org/officeDocument/2006/relationships/slide" Target="slides/slide88.xml"/><Relationship Id="rId92" Type="http://schemas.openxmlformats.org/officeDocument/2006/relationships/slide" Target="slides/slide87.xml"/><Relationship Id="rId118" Type="http://schemas.openxmlformats.org/officeDocument/2006/relationships/slide" Target="slides/slide113.xml"/><Relationship Id="rId117" Type="http://schemas.openxmlformats.org/officeDocument/2006/relationships/slide" Target="slides/slide112.xml"/><Relationship Id="rId116" Type="http://schemas.openxmlformats.org/officeDocument/2006/relationships/slide" Target="slides/slide111.xml"/><Relationship Id="rId115" Type="http://schemas.openxmlformats.org/officeDocument/2006/relationships/slide" Target="slides/slide110.xml"/><Relationship Id="rId119" Type="http://schemas.openxmlformats.org/officeDocument/2006/relationships/slide" Target="slides/slide114.xml"/><Relationship Id="rId110" Type="http://schemas.openxmlformats.org/officeDocument/2006/relationships/slide" Target="slides/slide105.xml"/><Relationship Id="rId114" Type="http://schemas.openxmlformats.org/officeDocument/2006/relationships/slide" Target="slides/slide109.xml"/><Relationship Id="rId113" Type="http://schemas.openxmlformats.org/officeDocument/2006/relationships/slide" Target="slides/slide108.xml"/><Relationship Id="rId112" Type="http://schemas.openxmlformats.org/officeDocument/2006/relationships/slide" Target="slides/slide107.xml"/><Relationship Id="rId111" Type="http://schemas.openxmlformats.org/officeDocument/2006/relationships/slide" Target="slides/slide106.xml"/><Relationship Id="rId206" Type="http://schemas.openxmlformats.org/officeDocument/2006/relationships/slide" Target="slides/slide201.xml"/><Relationship Id="rId205" Type="http://schemas.openxmlformats.org/officeDocument/2006/relationships/slide" Target="slides/slide200.xml"/><Relationship Id="rId204" Type="http://schemas.openxmlformats.org/officeDocument/2006/relationships/slide" Target="slides/slide199.xml"/><Relationship Id="rId203" Type="http://schemas.openxmlformats.org/officeDocument/2006/relationships/slide" Target="slides/slide198.xml"/><Relationship Id="rId209" Type="http://schemas.openxmlformats.org/officeDocument/2006/relationships/slide" Target="slides/slide204.xml"/><Relationship Id="rId208" Type="http://schemas.openxmlformats.org/officeDocument/2006/relationships/slide" Target="slides/slide203.xml"/><Relationship Id="rId207" Type="http://schemas.openxmlformats.org/officeDocument/2006/relationships/slide" Target="slides/slide202.xml"/><Relationship Id="rId202" Type="http://schemas.openxmlformats.org/officeDocument/2006/relationships/slide" Target="slides/slide197.xml"/><Relationship Id="rId201" Type="http://schemas.openxmlformats.org/officeDocument/2006/relationships/slide" Target="slides/slide196.xml"/><Relationship Id="rId200" Type="http://schemas.openxmlformats.org/officeDocument/2006/relationships/slide" Target="slides/slide19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s-E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p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6" name="Google Shape;256;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s-ES"/>
              <a:t>Tenga esta diapositiva en pantalla mientras da la bienvenida a los participantes de la capacitación.</a:t>
            </a:r>
            <a:endParaRPr/>
          </a:p>
        </p:txBody>
      </p:sp>
      <p:sp>
        <p:nvSpPr>
          <p:cNvPr id="257" name="Google Shape;257;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s-E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s-ES"/>
              <a:t>‹#›</a:t>
            </a:fld>
            <a:endParaRPr/>
          </a:p>
        </p:txBody>
      </p:sp>
      <p:sp>
        <p:nvSpPr>
          <p:cNvPr id="330" name="Google Shape;330;p1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31" name="Google Shape;331;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es-ES" sz="1000">
                <a:solidFill>
                  <a:schemeClr val="dk1"/>
                </a:solidFill>
                <a:latin typeface="Arial"/>
                <a:ea typeface="Arial"/>
                <a:cs typeface="Arial"/>
                <a:sym typeface="Arial"/>
              </a:rPr>
              <a:t>No muestre esta diapositiva hasta que haya finalizado la actividad. Coloque el rotafolio con el esquema del árbol frente a los participantes: </a:t>
            </a:r>
            <a:endParaRPr/>
          </a:p>
          <a:p>
            <a:pPr indent="0" lvl="0" marL="0" rtl="0" algn="l">
              <a:lnSpc>
                <a:spcPct val="100000"/>
              </a:lnSpc>
              <a:spcBef>
                <a:spcPts val="0"/>
              </a:spcBef>
              <a:spcAft>
                <a:spcPts val="0"/>
              </a:spcAft>
              <a:buSzPts val="1400"/>
              <a:buNone/>
            </a:pPr>
            <a:r>
              <a:t/>
            </a:r>
            <a:endParaRPr b="1" sz="1000">
              <a:solidFill>
                <a:schemeClr val="dk1"/>
              </a:solidFill>
              <a:latin typeface="Arial"/>
              <a:ea typeface="Arial"/>
              <a:cs typeface="Arial"/>
              <a:sym typeface="Arial"/>
            </a:endParaRPr>
          </a:p>
          <a:p>
            <a:pPr indent="0" lvl="0" marL="0" rtl="0" algn="l">
              <a:lnSpc>
                <a:spcPct val="100000"/>
              </a:lnSpc>
              <a:spcBef>
                <a:spcPts val="0"/>
              </a:spcBef>
              <a:spcAft>
                <a:spcPts val="0"/>
              </a:spcAft>
              <a:buSzPts val="1400"/>
              <a:buNone/>
            </a:pPr>
            <a:r>
              <a:rPr b="1" lang="es-ES" sz="1000">
                <a:solidFill>
                  <a:schemeClr val="dk1"/>
                </a:solidFill>
                <a:latin typeface="Arial"/>
                <a:ea typeface="Arial"/>
                <a:cs typeface="Arial"/>
                <a:sym typeface="Arial"/>
              </a:rPr>
              <a:t>Actividad: </a:t>
            </a:r>
            <a:r>
              <a:rPr b="0" lang="es-ES" sz="1000">
                <a:solidFill>
                  <a:schemeClr val="dk1"/>
                </a:solidFill>
                <a:latin typeface="Arial"/>
                <a:ea typeface="Arial"/>
                <a:cs typeface="Arial"/>
                <a:sym typeface="Arial"/>
              </a:rPr>
              <a:t>¿Por qué ocurre la violencia de género? </a:t>
            </a:r>
            <a:r>
              <a:rPr lang="es-ES" sz="1000">
                <a:solidFill>
                  <a:schemeClr val="dk1"/>
                </a:solidFill>
                <a:latin typeface="Arial"/>
                <a:ea typeface="Arial"/>
                <a:cs typeface="Arial"/>
                <a:sym typeface="Arial"/>
              </a:rPr>
              <a:t>Este es al árbol de la violencia de género. Tiene raíces, un tronco y ramas. Las ramas representan ejemplos de violencia de género, el tronco representa los factores que contribuyen a desarrollarla y las raíces, las causas subyacentes. Pensemos en algunos ejemplos de violencia de género.  </a:t>
            </a:r>
            <a:endParaRPr/>
          </a:p>
          <a:p>
            <a:pPr indent="0" lvl="0" marL="0" rtl="0" algn="l">
              <a:lnSpc>
                <a:spcPct val="100000"/>
              </a:lnSpc>
              <a:spcBef>
                <a:spcPts val="0"/>
              </a:spcBef>
              <a:spcAft>
                <a:spcPts val="0"/>
              </a:spcAft>
              <a:buSzPts val="1400"/>
              <a:buNone/>
            </a:pPr>
            <a:r>
              <a:t/>
            </a:r>
            <a:endParaRPr sz="1000">
              <a:solidFill>
                <a:schemeClr val="dk1"/>
              </a:solidFill>
              <a:latin typeface="Arial"/>
              <a:ea typeface="Arial"/>
              <a:cs typeface="Arial"/>
              <a:sym typeface="Arial"/>
            </a:endParaRPr>
          </a:p>
          <a:p>
            <a:pPr indent="0" lvl="0" marL="0" rtl="0" algn="l">
              <a:lnSpc>
                <a:spcPct val="100000"/>
              </a:lnSpc>
              <a:spcBef>
                <a:spcPts val="0"/>
              </a:spcBef>
              <a:spcAft>
                <a:spcPts val="0"/>
              </a:spcAft>
              <a:buSzPts val="1400"/>
              <a:buNone/>
            </a:pPr>
            <a:r>
              <a:rPr lang="es-ES" sz="1000">
                <a:solidFill>
                  <a:schemeClr val="dk1"/>
                </a:solidFill>
                <a:latin typeface="Arial"/>
                <a:ea typeface="Arial"/>
                <a:cs typeface="Arial"/>
                <a:sym typeface="Arial"/>
              </a:rPr>
              <a:t>Detenga la discusión cuando hayan mencionado entre cinco y ocho ejemplos. Anote los ejemplos en las ramas del árbol. Por ejemplo: </a:t>
            </a:r>
            <a:endParaRPr/>
          </a:p>
          <a:p>
            <a:pPr indent="-171450" lvl="0" marL="171450" rtl="0" algn="l">
              <a:lnSpc>
                <a:spcPct val="100000"/>
              </a:lnSpc>
              <a:spcBef>
                <a:spcPts val="0"/>
              </a:spcBef>
              <a:spcAft>
                <a:spcPts val="0"/>
              </a:spcAft>
              <a:buClr>
                <a:schemeClr val="dk1"/>
              </a:buClr>
              <a:buSzPts val="1000"/>
              <a:buFont typeface="Arial"/>
              <a:buChar char="•"/>
            </a:pPr>
            <a:r>
              <a:rPr b="1" lang="es-ES" sz="1000">
                <a:solidFill>
                  <a:schemeClr val="dk1"/>
                </a:solidFill>
                <a:latin typeface="Arial"/>
                <a:ea typeface="Arial"/>
                <a:cs typeface="Arial"/>
                <a:sym typeface="Arial"/>
              </a:rPr>
              <a:t>Mutilación genital femenina: </a:t>
            </a:r>
            <a:r>
              <a:rPr b="0" lang="es-ES" sz="1000">
                <a:solidFill>
                  <a:schemeClr val="dk1"/>
                </a:solidFill>
                <a:latin typeface="Arial"/>
                <a:ea typeface="Arial"/>
                <a:cs typeface="Arial"/>
                <a:sym typeface="Arial"/>
              </a:rPr>
              <a:t>l</a:t>
            </a:r>
            <a:r>
              <a:rPr lang="es-ES" sz="1000">
                <a:solidFill>
                  <a:schemeClr val="dk1"/>
                </a:solidFill>
                <a:latin typeface="Arial"/>
                <a:ea typeface="Arial"/>
                <a:cs typeface="Arial"/>
                <a:sym typeface="Arial"/>
              </a:rPr>
              <a:t>a escisión total o parcial de los órganos genitales femeninos.</a:t>
            </a:r>
            <a:endParaRPr/>
          </a:p>
          <a:p>
            <a:pPr indent="-171450" lvl="0" marL="171450" rtl="0" algn="l">
              <a:lnSpc>
                <a:spcPct val="100000"/>
              </a:lnSpc>
              <a:spcBef>
                <a:spcPts val="0"/>
              </a:spcBef>
              <a:spcAft>
                <a:spcPts val="0"/>
              </a:spcAft>
              <a:buClr>
                <a:schemeClr val="dk1"/>
              </a:buClr>
              <a:buSzPts val="1000"/>
              <a:buFont typeface="Arial"/>
              <a:buChar char="•"/>
            </a:pPr>
            <a:r>
              <a:rPr b="1" lang="es-ES" sz="1000">
                <a:latin typeface="Arial"/>
                <a:ea typeface="Arial"/>
                <a:cs typeface="Arial"/>
                <a:sym typeface="Arial"/>
              </a:rPr>
              <a:t>Abuso por causa de la dote</a:t>
            </a:r>
            <a:r>
              <a:rPr lang="es-ES" sz="1000">
                <a:latin typeface="Arial"/>
                <a:ea typeface="Arial"/>
                <a:cs typeface="Arial"/>
                <a:sym typeface="Arial"/>
              </a:rPr>
              <a:t>: un “asesinato por causa de dote” ocurre cuando una mujer recién casada es asesinada por su esposo o por su familia política si no están contentos con ella, en lugar de devolverla a su familia y devolver la dote.</a:t>
            </a:r>
            <a:endParaRPr/>
          </a:p>
          <a:p>
            <a:pPr indent="-171450" lvl="0" marL="171450" rtl="0" algn="l">
              <a:lnSpc>
                <a:spcPct val="100000"/>
              </a:lnSpc>
              <a:spcBef>
                <a:spcPts val="0"/>
              </a:spcBef>
              <a:spcAft>
                <a:spcPts val="0"/>
              </a:spcAft>
              <a:buClr>
                <a:schemeClr val="dk1"/>
              </a:buClr>
              <a:buSzPts val="1000"/>
              <a:buFont typeface="Arial"/>
              <a:buChar char="•"/>
            </a:pPr>
            <a:r>
              <a:rPr b="1" lang="es-ES" sz="1000">
                <a:latin typeface="Arial"/>
                <a:ea typeface="Arial"/>
                <a:cs typeface="Arial"/>
                <a:sym typeface="Arial"/>
              </a:rPr>
              <a:t>Aislamiento:</a:t>
            </a:r>
            <a:r>
              <a:rPr lang="es-ES" sz="1000">
                <a:latin typeface="Arial"/>
                <a:ea typeface="Arial"/>
                <a:cs typeface="Arial"/>
                <a:sym typeface="Arial"/>
              </a:rPr>
              <a:t> una mujer casada no tiene permitido salir de la casa ni tener dinero propio.</a:t>
            </a:r>
            <a:endParaRPr/>
          </a:p>
          <a:p>
            <a:pPr indent="0" lvl="0" marL="0" rtl="0" algn="l">
              <a:lnSpc>
                <a:spcPct val="100000"/>
              </a:lnSpc>
              <a:spcBef>
                <a:spcPts val="0"/>
              </a:spcBef>
              <a:spcAft>
                <a:spcPts val="0"/>
              </a:spcAft>
              <a:buSzPts val="1400"/>
              <a:buNone/>
            </a:pPr>
            <a:r>
              <a:t/>
            </a:r>
            <a:endParaRPr sz="1000">
              <a:solidFill>
                <a:schemeClr val="dk1"/>
              </a:solidFill>
              <a:latin typeface="Arial"/>
              <a:ea typeface="Arial"/>
              <a:cs typeface="Arial"/>
              <a:sym typeface="Arial"/>
            </a:endParaRPr>
          </a:p>
          <a:p>
            <a:pPr indent="0" lvl="0" marL="0" rtl="0" algn="l">
              <a:lnSpc>
                <a:spcPct val="100000"/>
              </a:lnSpc>
              <a:spcBef>
                <a:spcPts val="0"/>
              </a:spcBef>
              <a:spcAft>
                <a:spcPts val="0"/>
              </a:spcAft>
              <a:buSzPts val="1400"/>
              <a:buNone/>
            </a:pPr>
            <a:r>
              <a:rPr lang="es-ES" sz="1000">
                <a:solidFill>
                  <a:schemeClr val="dk1"/>
                </a:solidFill>
                <a:latin typeface="Arial"/>
                <a:ea typeface="Arial"/>
                <a:cs typeface="Arial"/>
                <a:sym typeface="Arial"/>
              </a:rPr>
              <a:t>Estos son ejemplos de violencia de género, pero podemos identificar muchos más. Los distintos tipos de violencia de género son ejemplos de distintos tipos de abuso: sexual/físico (incluidas las prácticas perniciosas tradicionales), emocional y económico. </a:t>
            </a:r>
            <a:endParaRPr/>
          </a:p>
          <a:p>
            <a:pPr indent="0" lvl="0" marL="0" rtl="0" algn="l">
              <a:lnSpc>
                <a:spcPct val="100000"/>
              </a:lnSpc>
              <a:spcBef>
                <a:spcPts val="0"/>
              </a:spcBef>
              <a:spcAft>
                <a:spcPts val="0"/>
              </a:spcAft>
              <a:buSzPts val="1400"/>
              <a:buNone/>
            </a:pPr>
            <a:r>
              <a:t/>
            </a:r>
            <a:endParaRPr b="1" sz="1000">
              <a:solidFill>
                <a:schemeClr val="dk1"/>
              </a:solidFill>
              <a:latin typeface="Arial"/>
              <a:ea typeface="Arial"/>
              <a:cs typeface="Arial"/>
              <a:sym typeface="Arial"/>
            </a:endParaRPr>
          </a:p>
          <a:p>
            <a:pPr indent="0" lvl="0" marL="0" rtl="0" algn="l">
              <a:lnSpc>
                <a:spcPct val="100000"/>
              </a:lnSpc>
              <a:spcBef>
                <a:spcPts val="0"/>
              </a:spcBef>
              <a:spcAft>
                <a:spcPts val="0"/>
              </a:spcAft>
              <a:buSzPts val="1400"/>
              <a:buNone/>
            </a:pPr>
            <a:r>
              <a:rPr b="1" lang="es-ES" sz="1000">
                <a:solidFill>
                  <a:schemeClr val="dk1"/>
                </a:solidFill>
                <a:latin typeface="Arial"/>
                <a:ea typeface="Arial"/>
                <a:cs typeface="Arial"/>
                <a:sym typeface="Arial"/>
              </a:rPr>
              <a:t>Escriba los siguientes tipos de violencia en el tronco del árbol: Sexual, física, emociona/mental/social, económica, prácticas perniciosas tradicionales. Indique dónde se ubican los ejemplos anteriores.</a:t>
            </a:r>
            <a:endParaRPr/>
          </a:p>
          <a:p>
            <a:pPr indent="0" lvl="0" marL="0" rtl="0" algn="l">
              <a:lnSpc>
                <a:spcPct val="100000"/>
              </a:lnSpc>
              <a:spcBef>
                <a:spcPts val="0"/>
              </a:spcBef>
              <a:spcAft>
                <a:spcPts val="0"/>
              </a:spcAft>
              <a:buSzPts val="1400"/>
              <a:buNone/>
            </a:pPr>
            <a:r>
              <a:t/>
            </a:r>
            <a:endParaRPr b="0" sz="1000">
              <a:solidFill>
                <a:schemeClr val="dk1"/>
              </a:solidFill>
              <a:latin typeface="Times New Roman"/>
              <a:ea typeface="Times New Roman"/>
              <a:cs typeface="Times New Roman"/>
              <a:sym typeface="Times New Roman"/>
            </a:endParaRPr>
          </a:p>
          <a:p>
            <a:pPr indent="0" lvl="0" marL="0" rtl="0" algn="l">
              <a:lnSpc>
                <a:spcPct val="100000"/>
              </a:lnSpc>
              <a:spcBef>
                <a:spcPts val="0"/>
              </a:spcBef>
              <a:spcAft>
                <a:spcPts val="0"/>
              </a:spcAft>
              <a:buSzPts val="1400"/>
              <a:buNone/>
            </a:pPr>
            <a:r>
              <a:rPr b="1" i="0" lang="es-ES" sz="1200" u="none" strike="noStrike">
                <a:solidFill>
                  <a:schemeClr val="dk1"/>
                </a:solidFill>
                <a:latin typeface="Calibri"/>
                <a:ea typeface="Calibri"/>
                <a:cs typeface="Calibri"/>
                <a:sym typeface="Calibri"/>
              </a:rPr>
              <a:t>Explique que, para poder diseñar una programación eficiente sobre violencia de género para emergencias, es preciso comprender los factores que contribuyen a desarrollar la violencia de género y sus causas subyacentes. </a:t>
            </a:r>
            <a:endParaRPr/>
          </a:p>
          <a:p>
            <a:pPr indent="-171450" lvl="0" marL="171450" rtl="0" algn="l">
              <a:lnSpc>
                <a:spcPct val="100000"/>
              </a:lnSpc>
              <a:spcBef>
                <a:spcPts val="0"/>
              </a:spcBef>
              <a:spcAft>
                <a:spcPts val="0"/>
              </a:spcAft>
              <a:buClr>
                <a:schemeClr val="dk1"/>
              </a:buClr>
              <a:buSzPts val="1200"/>
              <a:buFont typeface="Arial"/>
              <a:buChar char="•"/>
            </a:pPr>
            <a:r>
              <a:rPr i="0" lang="es-ES" sz="1200" u="none" strike="noStrike">
                <a:solidFill>
                  <a:schemeClr val="dk1"/>
                </a:solidFill>
                <a:latin typeface="Calibri"/>
                <a:ea typeface="Calibri"/>
                <a:cs typeface="Calibri"/>
                <a:sym typeface="Calibri"/>
              </a:rPr>
              <a:t>Los </a:t>
            </a:r>
            <a:r>
              <a:rPr b="1" i="0" lang="es-ES" sz="1200" u="none" strike="noStrike">
                <a:solidFill>
                  <a:schemeClr val="dk1"/>
                </a:solidFill>
                <a:latin typeface="Calibri"/>
                <a:ea typeface="Calibri"/>
                <a:cs typeface="Calibri"/>
                <a:sym typeface="Calibri"/>
              </a:rPr>
              <a:t>factores que contribuyen </a:t>
            </a:r>
            <a:r>
              <a:rPr b="0" i="0" lang="es-ES" sz="1200" u="none" strike="noStrike">
                <a:solidFill>
                  <a:schemeClr val="dk1"/>
                </a:solidFill>
                <a:latin typeface="Calibri"/>
                <a:ea typeface="Calibri"/>
                <a:cs typeface="Calibri"/>
                <a:sym typeface="Calibri"/>
              </a:rPr>
              <a:t>al desarrollo de la violencia son aquellos que perpetúan o aumentan el riesgo de que ocurran actos de violencia de género y afectan el tipo y el alcance de la violencia de género en cualquier contexto. Estos factores no generan la violencia de género, pero se relacionan con algunos de sus actos. Por ejemplo, el abuso de alcohol o drogas es un factor que contribuye al desarrollo de la violencia, pero no toda persona con problemas de abuso de sustancias inflige daños a su pareja ni comete actos de violencia sexual contra otros. La guerra, el desplazamiento y la presencia de combatientes armados son factores que contribuyen al desarrollo de la violencia, pero no todos los soldados agreden sexualmente a la población civil. La pobreza es otro factor, pero no todas las personas en situación de pobreza experimentan explotación sexual ni realizan trabajo sexual. Cabe observar que muchos de los factores que contribuyen al desarrollo de la violencia pueden eliminarse o reducirse considerablemente con actividades de prevención. </a:t>
            </a:r>
            <a:endParaRPr/>
          </a:p>
          <a:p>
            <a:pPr indent="-171450" lvl="0" marL="171450" rtl="0" algn="l">
              <a:lnSpc>
                <a:spcPct val="100000"/>
              </a:lnSpc>
              <a:spcBef>
                <a:spcPts val="0"/>
              </a:spcBef>
              <a:spcAft>
                <a:spcPts val="0"/>
              </a:spcAft>
              <a:buClr>
                <a:schemeClr val="dk1"/>
              </a:buClr>
              <a:buSzPts val="1200"/>
              <a:buFont typeface="Arial"/>
              <a:buChar char="•"/>
            </a:pPr>
            <a:r>
              <a:rPr i="0" lang="es-ES" sz="1200" u="none" strike="noStrike">
                <a:solidFill>
                  <a:schemeClr val="dk1"/>
                </a:solidFill>
                <a:latin typeface="Calibri"/>
                <a:ea typeface="Calibri"/>
                <a:cs typeface="Calibri"/>
                <a:sym typeface="Calibri"/>
              </a:rPr>
              <a:t>Las </a:t>
            </a:r>
            <a:r>
              <a:rPr b="1" i="0" lang="es-ES" sz="1200" u="none" strike="noStrike">
                <a:solidFill>
                  <a:schemeClr val="dk1"/>
                </a:solidFill>
                <a:latin typeface="Calibri"/>
                <a:ea typeface="Calibri"/>
                <a:cs typeface="Calibri"/>
                <a:sym typeface="Calibri"/>
              </a:rPr>
              <a:t>causas subyacentes </a:t>
            </a:r>
            <a:r>
              <a:rPr b="0" i="0" lang="es-ES" sz="1200" u="none" strike="noStrike">
                <a:solidFill>
                  <a:schemeClr val="dk1"/>
                </a:solidFill>
                <a:latin typeface="Calibri"/>
                <a:ea typeface="Calibri"/>
                <a:cs typeface="Calibri"/>
                <a:sym typeface="Calibri"/>
              </a:rPr>
              <a:t>de todas las formas de violencia de género dependen de las actitudes de una sociedad hacia el género y las acciones de discriminación por motivos de género, así como los roles, las responsabilidades, las limitaciones, los privilegios y las oportunidades que tiene una persona en función del género. Para abordar las causas subyacentes mediante actividades de prevención, se necesitan medidas sostenidas y a largo plazo dado que los cambios se producen lentamente durante un período prolongado. Pida ejemplos de causas subyacentes y anótelos en las raíces.</a:t>
            </a:r>
            <a:endParaRPr/>
          </a:p>
          <a:p>
            <a:pPr indent="0" lvl="0" marL="0" rtl="0" algn="l">
              <a:lnSpc>
                <a:spcPct val="100000"/>
              </a:lnSpc>
              <a:spcBef>
                <a:spcPts val="0"/>
              </a:spcBef>
              <a:spcAft>
                <a:spcPts val="0"/>
              </a:spcAft>
              <a:buSzPts val="1400"/>
              <a:buNone/>
            </a:pPr>
            <a:r>
              <a:t/>
            </a:r>
            <a:endParaRPr b="0" sz="1000">
              <a:solidFill>
                <a:schemeClr val="dk1"/>
              </a:solidFill>
              <a:latin typeface="Times New Roman"/>
              <a:ea typeface="Times New Roman"/>
              <a:cs typeface="Times New Roman"/>
              <a:sym typeface="Times New Roman"/>
            </a:endParaRPr>
          </a:p>
          <a:p>
            <a:pPr indent="0" lvl="0" marL="0" rtl="0" algn="l">
              <a:lnSpc>
                <a:spcPct val="100000"/>
              </a:lnSpc>
              <a:spcBef>
                <a:spcPts val="0"/>
              </a:spcBef>
              <a:spcAft>
                <a:spcPts val="0"/>
              </a:spcAft>
              <a:buSzPts val="1400"/>
              <a:buNone/>
            </a:pPr>
            <a:r>
              <a:rPr b="1" lang="es-ES" sz="1000">
                <a:solidFill>
                  <a:schemeClr val="dk1"/>
                </a:solidFill>
                <a:latin typeface="Times New Roman"/>
                <a:ea typeface="Times New Roman"/>
                <a:cs typeface="Times New Roman"/>
                <a:sym typeface="Times New Roman"/>
              </a:rPr>
              <a:t>Una vez que haya completado el esquema del rotafolio y haya finalizado el debate, haga un resumen mostrando esta diapositiva con todos los puntos vinculados. </a:t>
            </a:r>
            <a:endParaRPr/>
          </a:p>
          <a:p>
            <a:pPr indent="0" lvl="0" marL="0" rtl="0" algn="l">
              <a:lnSpc>
                <a:spcPct val="100000"/>
              </a:lnSpc>
              <a:spcBef>
                <a:spcPts val="0"/>
              </a:spcBef>
              <a:spcAft>
                <a:spcPts val="0"/>
              </a:spcAft>
              <a:buSzPts val="1400"/>
              <a:buNone/>
            </a:pPr>
            <a:r>
              <a:t/>
            </a:r>
            <a:endParaRPr b="1" sz="1000">
              <a:solidFill>
                <a:schemeClr val="dk1"/>
              </a:solidFill>
              <a:latin typeface="Times New Roman"/>
              <a:ea typeface="Times New Roman"/>
              <a:cs typeface="Times New Roman"/>
              <a:sym typeface="Times New Roman"/>
            </a:endParaRPr>
          </a:p>
          <a:p>
            <a:pPr indent="0" lvl="0" marL="0" rtl="0" algn="l">
              <a:lnSpc>
                <a:spcPct val="100000"/>
              </a:lnSpc>
              <a:spcBef>
                <a:spcPts val="0"/>
              </a:spcBef>
              <a:spcAft>
                <a:spcPts val="0"/>
              </a:spcAft>
              <a:buSzPts val="1400"/>
              <a:buNone/>
            </a:pPr>
            <a:r>
              <a:rPr b="1" lang="es-ES" sz="1000">
                <a:solidFill>
                  <a:schemeClr val="dk1"/>
                </a:solidFill>
                <a:latin typeface="Times New Roman"/>
                <a:ea typeface="Times New Roman"/>
                <a:cs typeface="Times New Roman"/>
                <a:sym typeface="Times New Roman"/>
              </a:rPr>
              <a:t>Si el contexto lo permite y resulta pertinente, puede preguntar: “¿Cómo puede una emergencia global como la pandemia de la Covid-19 o el Ébola afectar el riesgo de violencia que puede sufrir una persona?”</a:t>
            </a:r>
            <a:r>
              <a:rPr b="0" lang="es-ES" sz="1000">
                <a:solidFill>
                  <a:schemeClr val="dk1"/>
                </a:solidFill>
                <a:latin typeface="Times New Roman"/>
                <a:ea typeface="Times New Roman"/>
                <a:cs typeface="Times New Roman"/>
                <a:sym typeface="Times New Roman"/>
              </a:rPr>
              <a:t> Por ejemplo, informes de personas sobrevivientes que deben resguardarse en sus hogares con la persona que las maltrata, disminución de los ingresos familiares e impactos económicos en las comunidades, etc. Después de pedir la participación de algunos voluntarios, mencione que, durante la pandemia, aumentaron considerablemente los incidentes de violencia de género, como la violencia doméstica. </a:t>
            </a:r>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9" name="Shape 1189"/>
        <p:cNvGrpSpPr/>
        <p:nvPr/>
      </p:nvGrpSpPr>
      <p:grpSpPr>
        <a:xfrm>
          <a:off x="0" y="0"/>
          <a:ext cx="0" cy="0"/>
          <a:chOff x="0" y="0"/>
          <a:chExt cx="0" cy="0"/>
        </a:xfrm>
      </p:grpSpPr>
      <p:sp>
        <p:nvSpPr>
          <p:cNvPr id="1190" name="Google Shape;1190;p10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191" name="Google Shape;1191;p10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s-ES"/>
              <a:t>El objetivo principal del examen de una persona sobreviviente es determinar qué atención médica se requiere. También puede recolectarse la evidencia forense para ayudar a la persona sobreviviente a conseguir reparación legal cuando sea posible y si desea hacerlo. Sin embargo, en muchas situaciones, la capacidad de procesar la evidencia forense o utilizarla para una acción judicial es sumamente limitada o inexistente. Esto se aplica especialmente en contextos afectados por crisis. Asimismo, la persona sobreviviente puede decidir que no se recolecte la evidencia. Respete esta decisión.</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s-ES"/>
              <a:t>El manejo clínico de las personas sobrevivientes de violencia sexual tiene prioridad en relación con el proceso médico-legal (forense). </a:t>
            </a:r>
            <a:r>
              <a:rPr b="1" lang="es-ES"/>
              <a:t>La recolección forense SOLO debe efectuarse SI dichos datos pueden obtenerse, evaluarse, analizarse y utilizarse de manera segura. </a:t>
            </a:r>
            <a:r>
              <a:rPr lang="es-ES"/>
              <a:t>La evidencia recolectada durante un examen puede contribuir a probar o refutar una conexión entre personas, o entre personas y objetos o lugares.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b="1" lang="es-ES"/>
              <a:t>Observar: </a:t>
            </a:r>
            <a:r>
              <a:rPr lang="es-ES"/>
              <a:t>determine cuál es la responsabilidad del proveedor de atención de la salud a la hora de notificar hallazgos médicos en un tribunal en su contexto. Pídale a un perito judicial que escriba un informe breve sobre el proceso judicial local en casos de violencia sexual, y qué le pueden llegar a preguntar al dar testimonio en el tribunal.</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1192" name="Google Shape;1192;p10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s-E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7" name="Shape 1197"/>
        <p:cNvGrpSpPr/>
        <p:nvPr/>
      </p:nvGrpSpPr>
      <p:grpSpPr>
        <a:xfrm>
          <a:off x="0" y="0"/>
          <a:ext cx="0" cy="0"/>
          <a:chOff x="0" y="0"/>
          <a:chExt cx="0" cy="0"/>
        </a:xfrm>
      </p:grpSpPr>
      <p:sp>
        <p:nvSpPr>
          <p:cNvPr id="1198" name="Google Shape;1198;p10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199" name="Google Shape;1199;p10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s-ES"/>
              <a:t>Un proveedor de atención de la salud no especializado debe, por lo menos, llevar un registro escrito minucioso de todos los hallazgos que se detecten durante el examen médico, que puedan respaldar lo contado por la persona sobreviviente, por ejemplo, el estado de la ropa de la persona sobreviviente, dónde se produjo el incidente y una descripción detallada de las lesiones. El expediente médico forma parte del registro legal y puede presentarse un resumen de ese expediente como evidencia (con el consentimiento de la persona sobreviviente) si el caso llega a la instancia judicial. Debe conservarse en un lugar seguro para preservar su confidencialidad.</a:t>
            </a:r>
            <a:endParaRPr/>
          </a:p>
        </p:txBody>
      </p:sp>
      <p:sp>
        <p:nvSpPr>
          <p:cNvPr id="1200" name="Google Shape;1200;p10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s-E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5" name="Shape 1205"/>
        <p:cNvGrpSpPr/>
        <p:nvPr/>
      </p:nvGrpSpPr>
      <p:grpSpPr>
        <a:xfrm>
          <a:off x="0" y="0"/>
          <a:ext cx="0" cy="0"/>
          <a:chOff x="0" y="0"/>
          <a:chExt cx="0" cy="0"/>
        </a:xfrm>
      </p:grpSpPr>
      <p:sp>
        <p:nvSpPr>
          <p:cNvPr id="1206" name="Google Shape;1206;p10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s-E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1207" name="Google Shape;1207;p102:notes"/>
          <p:cNvSpPr/>
          <p:nvPr>
            <p:ph idx="2" type="sldImg"/>
          </p:nvPr>
        </p:nvSpPr>
        <p:spPr>
          <a:xfrm>
            <a:off x="1144588" y="685800"/>
            <a:ext cx="4570412"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208" name="Google Shape;1208;p10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rPr b="0" i="0" lang="es-ES" sz="1200" u="none" cap="none" strike="noStrike">
                <a:solidFill>
                  <a:schemeClr val="dk1"/>
                </a:solidFill>
                <a:latin typeface="Calibri"/>
                <a:ea typeface="Calibri"/>
                <a:cs typeface="Calibri"/>
                <a:sym typeface="Calibri"/>
              </a:rPr>
              <a:t>Únicamente muestre esta diapositiva si en el entorno existe la posibilidad de implementar de manera segura la recolección de pruebas forenses para ser usadas en procesos judiciales.</a:t>
            </a:r>
            <a:endParaRPr/>
          </a:p>
          <a:p>
            <a:pPr indent="-228600" lvl="0" marL="457200" marR="0" rtl="0" algn="l">
              <a:lnSpc>
                <a:spcPct val="100000"/>
              </a:lnSpc>
              <a:spcBef>
                <a:spcPts val="0"/>
              </a:spcBef>
              <a:spcAft>
                <a:spcPts val="0"/>
              </a:spcAft>
              <a:buClr>
                <a:srgbClr val="000000"/>
              </a:buClr>
              <a:buSzPts val="1400"/>
              <a:buFont typeface="Arial"/>
              <a:buNone/>
            </a:pPr>
            <a:r>
              <a:t/>
            </a:r>
            <a:endParaRPr b="0" i="0" sz="1200" u="none" cap="none" strike="noStrike">
              <a:solidFill>
                <a:schemeClr val="dk1"/>
              </a:solidFill>
              <a:latin typeface="Calibri"/>
              <a:ea typeface="Calibri"/>
              <a:cs typeface="Calibri"/>
              <a:sym typeface="Calibri"/>
            </a:endParaRPr>
          </a:p>
          <a:p>
            <a:pPr indent="-228600" lvl="0" marL="457200" marR="0" rtl="0" algn="l">
              <a:lnSpc>
                <a:spcPct val="100000"/>
              </a:lnSpc>
              <a:spcBef>
                <a:spcPts val="0"/>
              </a:spcBef>
              <a:spcAft>
                <a:spcPts val="0"/>
              </a:spcAft>
              <a:buClr>
                <a:srgbClr val="000000"/>
              </a:buClr>
              <a:buSzPts val="1400"/>
              <a:buFont typeface="Arial"/>
              <a:buNone/>
            </a:pPr>
            <a:r>
              <a:rPr b="0" i="0" lang="es-ES" sz="1200" u="none" cap="none" strike="noStrike">
                <a:solidFill>
                  <a:schemeClr val="dk1"/>
                </a:solidFill>
                <a:latin typeface="Calibri"/>
                <a:ea typeface="Calibri"/>
                <a:cs typeface="Calibri"/>
                <a:sym typeface="Calibri"/>
              </a:rPr>
              <a:t>La tarea de recabar otras muestras solo podrá ser realizada por proveedores que hayan recibido formación específica en recolección de evidencia forense. </a:t>
            </a:r>
            <a:endParaRPr/>
          </a:p>
          <a:p>
            <a:pPr indent="-228600" lvl="0" marL="457200" marR="0" rtl="0" algn="l">
              <a:lnSpc>
                <a:spcPct val="100000"/>
              </a:lnSpc>
              <a:spcBef>
                <a:spcPts val="0"/>
              </a:spcBef>
              <a:spcAft>
                <a:spcPts val="0"/>
              </a:spcAft>
              <a:buClr>
                <a:srgbClr val="000000"/>
              </a:buClr>
              <a:buSzPts val="1400"/>
              <a:buFont typeface="Arial"/>
              <a:buNone/>
            </a:pPr>
            <a:r>
              <a:t/>
            </a:r>
            <a:endParaRPr b="0" i="0" sz="1200" u="none" cap="none" strike="noStrike">
              <a:solidFill>
                <a:schemeClr val="dk1"/>
              </a:solidFill>
              <a:latin typeface="Calibri"/>
              <a:ea typeface="Calibri"/>
              <a:cs typeface="Calibri"/>
              <a:sym typeface="Calibri"/>
            </a:endParaRPr>
          </a:p>
          <a:p>
            <a:pPr indent="-228600" lvl="0" marL="457200" marR="0" rtl="0" algn="l">
              <a:lnSpc>
                <a:spcPct val="100000"/>
              </a:lnSpc>
              <a:spcBef>
                <a:spcPts val="0"/>
              </a:spcBef>
              <a:spcAft>
                <a:spcPts val="0"/>
              </a:spcAft>
              <a:buClr>
                <a:srgbClr val="000000"/>
              </a:buClr>
              <a:buSzPts val="1400"/>
              <a:buFont typeface="Arial"/>
              <a:buNone/>
            </a:pPr>
            <a:r>
              <a:rPr b="1" i="0" lang="es-ES" sz="1200" u="none" cap="none" strike="noStrike">
                <a:solidFill>
                  <a:schemeClr val="dk1"/>
                </a:solidFill>
                <a:latin typeface="Calibri"/>
                <a:ea typeface="Calibri"/>
                <a:cs typeface="Calibri"/>
                <a:sym typeface="Calibri"/>
              </a:rPr>
              <a:t>Antes de la capacitación, confirme cuáles son las capacidades de laboratorio para analizar muestras. Destaque que la evidencia que no se podrá analizar (p. ej., ADN) NO debe ser recabada.</a:t>
            </a:r>
            <a:endParaRPr/>
          </a:p>
          <a:p>
            <a:pPr indent="-228600" lvl="0" marL="457200" marR="0" rtl="0" algn="l">
              <a:lnSpc>
                <a:spcPct val="100000"/>
              </a:lnSpc>
              <a:spcBef>
                <a:spcPts val="0"/>
              </a:spcBef>
              <a:spcAft>
                <a:spcPts val="0"/>
              </a:spcAft>
              <a:buClr>
                <a:srgbClr val="000000"/>
              </a:buClr>
              <a:buSzPts val="1400"/>
              <a:buFont typeface="Arial"/>
              <a:buNone/>
            </a:pPr>
            <a:r>
              <a:t/>
            </a:r>
            <a:endParaRPr b="0" i="0" sz="1200" u="none" cap="none" strike="noStrike">
              <a:solidFill>
                <a:schemeClr val="dk1"/>
              </a:solidFill>
              <a:latin typeface="Calibri"/>
              <a:ea typeface="Calibri"/>
              <a:cs typeface="Calibri"/>
              <a:sym typeface="Calibri"/>
            </a:endParaRPr>
          </a:p>
          <a:p>
            <a:pPr indent="-228600" lvl="0" marL="457200" marR="0" rtl="0" algn="l">
              <a:lnSpc>
                <a:spcPct val="100000"/>
              </a:lnSpc>
              <a:spcBef>
                <a:spcPts val="0"/>
              </a:spcBef>
              <a:spcAft>
                <a:spcPts val="0"/>
              </a:spcAft>
              <a:buClr>
                <a:srgbClr val="000000"/>
              </a:buClr>
              <a:buSzPts val="1400"/>
              <a:buFont typeface="Arial"/>
              <a:buNone/>
            </a:pPr>
            <a:r>
              <a:rPr b="1" i="0" lang="es-ES" sz="1200" u="none" cap="none" strike="noStrike">
                <a:solidFill>
                  <a:schemeClr val="dk1"/>
                </a:solidFill>
                <a:latin typeface="Calibri"/>
                <a:ea typeface="Calibri"/>
                <a:cs typeface="Calibri"/>
                <a:sym typeface="Calibri"/>
              </a:rPr>
              <a:t>Evidencias de lesiones:</a:t>
            </a:r>
            <a:r>
              <a:rPr b="0" i="0" lang="es-ES" sz="1200" u="none" cap="none" strike="noStrike">
                <a:solidFill>
                  <a:schemeClr val="dk1"/>
                </a:solidFill>
                <a:latin typeface="Calibri"/>
                <a:ea typeface="Calibri"/>
                <a:cs typeface="Calibri"/>
                <a:sym typeface="Calibri"/>
              </a:rPr>
              <a:t> El trauma físico y/o genital puede ser prueba de uso de la fuerza y debe documentarse y registrarse a través de un pictograma, como contusiones en la espalda, zonas en las que se haya arrancado el cabello, laceraciones en antebrazos como resultado de defensa propia, tímpanos rotos debido a bofetadas, etc.</a:t>
            </a:r>
            <a:endParaRPr/>
          </a:p>
          <a:p>
            <a:pPr indent="-228600" lvl="0" marL="457200" marR="0" rtl="0" algn="l">
              <a:lnSpc>
                <a:spcPct val="100000"/>
              </a:lnSpc>
              <a:spcBef>
                <a:spcPts val="0"/>
              </a:spcBef>
              <a:spcAft>
                <a:spcPts val="0"/>
              </a:spcAft>
              <a:buClr>
                <a:srgbClr val="000000"/>
              </a:buClr>
              <a:buSzPts val="1400"/>
              <a:buFont typeface="Arial"/>
              <a:buNone/>
            </a:pPr>
            <a:r>
              <a:t/>
            </a:r>
            <a:endParaRPr b="0" i="0" sz="1200" u="none" cap="none" strike="noStrike">
              <a:solidFill>
                <a:schemeClr val="dk1"/>
              </a:solidFill>
              <a:latin typeface="Calibri"/>
              <a:ea typeface="Calibri"/>
              <a:cs typeface="Calibri"/>
              <a:sym typeface="Calibri"/>
            </a:endParaRPr>
          </a:p>
          <a:p>
            <a:pPr indent="-228600" lvl="0" marL="457200" marR="0" rtl="0" algn="l">
              <a:lnSpc>
                <a:spcPct val="100000"/>
              </a:lnSpc>
              <a:spcBef>
                <a:spcPts val="0"/>
              </a:spcBef>
              <a:spcAft>
                <a:spcPts val="0"/>
              </a:spcAft>
              <a:buClr>
                <a:srgbClr val="000000"/>
              </a:buClr>
              <a:buSzPts val="1400"/>
              <a:buFont typeface="Arial"/>
              <a:buNone/>
            </a:pPr>
            <a:r>
              <a:rPr b="1" i="0" lang="es-ES" sz="1200" u="none" cap="none" strike="noStrike">
                <a:solidFill>
                  <a:schemeClr val="dk1"/>
                </a:solidFill>
                <a:latin typeface="Calibri"/>
                <a:ea typeface="Calibri"/>
                <a:cs typeface="Calibri"/>
                <a:sym typeface="Calibri"/>
              </a:rPr>
              <a:t>Ropa: </a:t>
            </a:r>
            <a:r>
              <a:rPr b="0" i="0" lang="es-ES" sz="1200" u="none" cap="none" strike="noStrike">
                <a:solidFill>
                  <a:schemeClr val="dk1"/>
                </a:solidFill>
                <a:latin typeface="Calibri"/>
                <a:ea typeface="Calibri"/>
                <a:cs typeface="Calibri"/>
                <a:sym typeface="Calibri"/>
              </a:rPr>
              <a:t>La ropa desgarrada o manchada puede ser útil para demostrar que se usó la fuerza física. Describa el estado de la ropa si no es posible conservarla y entregarle otra ropa a la víctima.</a:t>
            </a:r>
            <a:endParaRPr/>
          </a:p>
          <a:p>
            <a:pPr indent="-228600" lvl="0" marL="457200" marR="0" rtl="0" algn="l">
              <a:lnSpc>
                <a:spcPct val="100000"/>
              </a:lnSpc>
              <a:spcBef>
                <a:spcPts val="0"/>
              </a:spcBef>
              <a:spcAft>
                <a:spcPts val="0"/>
              </a:spcAft>
              <a:buClr>
                <a:srgbClr val="000000"/>
              </a:buClr>
              <a:buSzPts val="1400"/>
              <a:buFont typeface="Arial"/>
              <a:buNone/>
            </a:pPr>
            <a:r>
              <a:t/>
            </a:r>
            <a:endParaRPr b="0" i="0" sz="1200" u="none" cap="none" strike="noStrike">
              <a:solidFill>
                <a:schemeClr val="dk1"/>
              </a:solidFill>
              <a:latin typeface="Calibri"/>
              <a:ea typeface="Calibri"/>
              <a:cs typeface="Calibri"/>
              <a:sym typeface="Calibri"/>
            </a:endParaRPr>
          </a:p>
          <a:p>
            <a:pPr indent="-228600" lvl="0" marL="457200" marR="0" rtl="0" algn="l">
              <a:lnSpc>
                <a:spcPct val="100000"/>
              </a:lnSpc>
              <a:spcBef>
                <a:spcPts val="0"/>
              </a:spcBef>
              <a:spcAft>
                <a:spcPts val="0"/>
              </a:spcAft>
              <a:buClr>
                <a:srgbClr val="000000"/>
              </a:buClr>
              <a:buSzPts val="1400"/>
              <a:buFont typeface="Arial"/>
              <a:buNone/>
            </a:pPr>
            <a:r>
              <a:rPr b="1" i="0" lang="es-ES" sz="1200" u="none" cap="none" strike="noStrike">
                <a:solidFill>
                  <a:schemeClr val="dk1"/>
                </a:solidFill>
                <a:latin typeface="Calibri"/>
                <a:ea typeface="Calibri"/>
                <a:cs typeface="Calibri"/>
                <a:sym typeface="Calibri"/>
              </a:rPr>
              <a:t>Material extraño: </a:t>
            </a:r>
            <a:r>
              <a:rPr b="0" i="0" lang="es-ES" sz="1200" u="none" cap="none" strike="noStrike">
                <a:solidFill>
                  <a:schemeClr val="dk1"/>
                </a:solidFill>
                <a:latin typeface="Calibri"/>
                <a:ea typeface="Calibri"/>
                <a:cs typeface="Calibri"/>
                <a:sym typeface="Calibri"/>
              </a:rPr>
              <a:t>La presencia de tierra, hojas o césped en la ropa, el cuerpo o el cabello podría corroborar lo relatado por la persona sobreviviente.</a:t>
            </a:r>
            <a:endParaRPr/>
          </a:p>
          <a:p>
            <a:pPr indent="-228600" lvl="0" marL="457200" marR="0" rtl="0" algn="l">
              <a:lnSpc>
                <a:spcPct val="100000"/>
              </a:lnSpc>
              <a:spcBef>
                <a:spcPts val="0"/>
              </a:spcBef>
              <a:spcAft>
                <a:spcPts val="0"/>
              </a:spcAft>
              <a:buClr>
                <a:srgbClr val="000000"/>
              </a:buClr>
              <a:buSzPts val="1400"/>
              <a:buFont typeface="Arial"/>
              <a:buNone/>
            </a:pPr>
            <a:r>
              <a:t/>
            </a:r>
            <a:endParaRPr b="0" i="0" sz="1200" u="none" cap="none" strike="noStrike">
              <a:solidFill>
                <a:schemeClr val="dk1"/>
              </a:solidFill>
              <a:latin typeface="Calibri"/>
              <a:ea typeface="Calibri"/>
              <a:cs typeface="Calibri"/>
              <a:sym typeface="Calibri"/>
            </a:endParaRPr>
          </a:p>
          <a:p>
            <a:pPr indent="-228600" lvl="0" marL="457200" marR="0" rtl="0" algn="l">
              <a:lnSpc>
                <a:spcPct val="100000"/>
              </a:lnSpc>
              <a:spcBef>
                <a:spcPts val="0"/>
              </a:spcBef>
              <a:spcAft>
                <a:spcPts val="0"/>
              </a:spcAft>
              <a:buClr>
                <a:srgbClr val="000000"/>
              </a:buClr>
              <a:buSzPts val="1400"/>
              <a:buFont typeface="Arial"/>
              <a:buNone/>
            </a:pPr>
            <a:r>
              <a:rPr b="1" i="0" lang="es-ES" sz="1200" u="none" cap="none" strike="noStrike">
                <a:solidFill>
                  <a:schemeClr val="dk1"/>
                </a:solidFill>
                <a:latin typeface="Calibri"/>
                <a:ea typeface="Calibri"/>
                <a:cs typeface="Calibri"/>
                <a:sym typeface="Calibri"/>
              </a:rPr>
              <a:t>Esperma y líquido seminal:</a:t>
            </a:r>
            <a:r>
              <a:rPr b="0" i="0" lang="es-ES" sz="1200" u="none" cap="none" strike="noStrike">
                <a:solidFill>
                  <a:schemeClr val="dk1"/>
                </a:solidFill>
                <a:latin typeface="Calibri"/>
                <a:ea typeface="Calibri"/>
                <a:cs typeface="Calibri"/>
                <a:sym typeface="Calibri"/>
              </a:rPr>
              <a:t> Si se produjo penetración en la vagina, el ano o la cavidad oral, busque la presencia de esperma o  fosfatasa ácida prostática para su análisis, si esa posibilidad está disponible en el contexto.</a:t>
            </a:r>
            <a:endParaRPr/>
          </a:p>
          <a:p>
            <a:pPr indent="-228600" lvl="0" marL="457200" marR="0" rtl="0" algn="l">
              <a:lnSpc>
                <a:spcPct val="100000"/>
              </a:lnSpc>
              <a:spcBef>
                <a:spcPts val="0"/>
              </a:spcBef>
              <a:spcAft>
                <a:spcPts val="0"/>
              </a:spcAft>
              <a:buClr>
                <a:srgbClr val="000000"/>
              </a:buClr>
              <a:buSzPts val="1400"/>
              <a:buFont typeface="Arial"/>
              <a:buNone/>
            </a:pPr>
            <a:r>
              <a:t/>
            </a:r>
            <a:endParaRPr b="0" i="0" sz="1200" u="none" cap="none" strike="noStrike">
              <a:solidFill>
                <a:schemeClr val="dk1"/>
              </a:solidFill>
              <a:latin typeface="Calibri"/>
              <a:ea typeface="Calibri"/>
              <a:cs typeface="Calibri"/>
              <a:sym typeface="Calibri"/>
            </a:endParaRPr>
          </a:p>
          <a:p>
            <a:pPr indent="-228600" lvl="0" marL="457200" marR="0" rtl="0" algn="l">
              <a:lnSpc>
                <a:spcPct val="100000"/>
              </a:lnSpc>
              <a:spcBef>
                <a:spcPts val="0"/>
              </a:spcBef>
              <a:spcAft>
                <a:spcPts val="0"/>
              </a:spcAft>
              <a:buClr>
                <a:srgbClr val="000000"/>
              </a:buClr>
              <a:buSzPts val="1400"/>
              <a:buFont typeface="Arial"/>
              <a:buNone/>
            </a:pPr>
            <a:r>
              <a:rPr b="1" i="0" lang="es-ES" sz="1200" u="none" cap="none" strike="noStrike">
                <a:solidFill>
                  <a:schemeClr val="dk1"/>
                </a:solidFill>
                <a:latin typeface="Calibri"/>
                <a:ea typeface="Calibri"/>
                <a:cs typeface="Calibri"/>
                <a:sym typeface="Calibri"/>
              </a:rPr>
              <a:t>Análisis de ADN: </a:t>
            </a:r>
            <a:r>
              <a:rPr b="0" i="0" lang="es-ES" sz="1200" u="none" cap="none" strike="noStrike">
                <a:solidFill>
                  <a:schemeClr val="dk1"/>
                </a:solidFill>
                <a:latin typeface="Calibri"/>
                <a:ea typeface="Calibri"/>
                <a:cs typeface="Calibri"/>
                <a:sym typeface="Calibri"/>
              </a:rPr>
              <a:t>Podría estar o no disponible. Puede hacerse con material encontrado en el cuerpo de la persona sobreviviente o en el lugar del ataque, en el que podrían haber quedado restos de sangre, esperma, saliva u otros materiales del agresor. El hisopado de zonas mordidas, manchas de semen, orificios afectados y restos debajo de las uñas donde también podría permitir obtener pruebas de ADN. Para esta prueba se requiere además extraer sangre a la persona sobreviviente para diferenciar su ADN del ADN ajeno que se encuentre.</a:t>
            </a:r>
            <a:endParaRPr/>
          </a:p>
          <a:p>
            <a:pPr indent="-228600" lvl="0" marL="457200" marR="0" rtl="0" algn="l">
              <a:lnSpc>
                <a:spcPct val="100000"/>
              </a:lnSpc>
              <a:spcBef>
                <a:spcPts val="0"/>
              </a:spcBef>
              <a:spcAft>
                <a:spcPts val="0"/>
              </a:spcAft>
              <a:buClr>
                <a:srgbClr val="000000"/>
              </a:buClr>
              <a:buSzPts val="1400"/>
              <a:buFont typeface="Arial"/>
              <a:buNone/>
            </a:pPr>
            <a:r>
              <a:t/>
            </a:r>
            <a:endParaRPr b="0" i="0" sz="1200" u="none" cap="none" strike="noStrike">
              <a:solidFill>
                <a:schemeClr val="dk1"/>
              </a:solidFill>
              <a:latin typeface="Calibri"/>
              <a:ea typeface="Calibri"/>
              <a:cs typeface="Calibri"/>
              <a:sym typeface="Calibri"/>
            </a:endParaRPr>
          </a:p>
          <a:p>
            <a:pPr indent="-228600" lvl="0" marL="457200" marR="0" rtl="0" algn="l">
              <a:lnSpc>
                <a:spcPct val="100000"/>
              </a:lnSpc>
              <a:spcBef>
                <a:spcPts val="0"/>
              </a:spcBef>
              <a:spcAft>
                <a:spcPts val="0"/>
              </a:spcAft>
              <a:buClr>
                <a:srgbClr val="000000"/>
              </a:buClr>
              <a:buSzPts val="1400"/>
              <a:buFont typeface="Arial"/>
              <a:buNone/>
            </a:pPr>
            <a:r>
              <a:rPr b="0" i="0" lang="es-ES" sz="1200" u="none" cap="none" strike="noStrike">
                <a:solidFill>
                  <a:schemeClr val="dk1"/>
                </a:solidFill>
                <a:latin typeface="Calibri"/>
                <a:ea typeface="Calibri"/>
                <a:cs typeface="Calibri"/>
                <a:sym typeface="Calibri"/>
              </a:rPr>
              <a:t>Si existen recursos de análisis adecuados, puede recolectarse sangre u orina para analizarlas, por ejemplo, si la persona sobreviviente fue drogada.</a:t>
            </a:r>
            <a:endParaRPr b="0" i="0" sz="1200" u="none" cap="none" strike="noStrike">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t/>
            </a:r>
            <a:endParaRPr sz="1300"/>
          </a:p>
        </p:txBody>
      </p:sp>
    </p:spTree>
  </p:cSld>
  <p:clrMapOvr>
    <a:masterClrMapping/>
  </p:clrMapOvr>
</p:notes>
</file>

<file path=ppt/notesSlides/notesSlide10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5" name="Shape 1215"/>
        <p:cNvGrpSpPr/>
        <p:nvPr/>
      </p:nvGrpSpPr>
      <p:grpSpPr>
        <a:xfrm>
          <a:off x="0" y="0"/>
          <a:ext cx="0" cy="0"/>
          <a:chOff x="0" y="0"/>
          <a:chExt cx="0" cy="0"/>
        </a:xfrm>
      </p:grpSpPr>
      <p:sp>
        <p:nvSpPr>
          <p:cNvPr id="1216" name="Google Shape;1216;p10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s-E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1217" name="Google Shape;1217;p10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1218" name="Google Shape;1218;p103:notes"/>
          <p:cNvSpPr txBox="1"/>
          <p:nvPr>
            <p:ph idx="1" type="body"/>
          </p:nvPr>
        </p:nvSpPr>
        <p:spPr>
          <a:xfrm>
            <a:off x="685800" y="4400550"/>
            <a:ext cx="5486400" cy="3600450"/>
          </a:xfrm>
          <a:prstGeom prst="rect">
            <a:avLst/>
          </a:prstGeom>
          <a:solidFill>
            <a:srgbClr val="FFFFFF"/>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t/>
            </a:r>
            <a:endParaRPr sz="1400"/>
          </a:p>
          <a:p>
            <a:pPr indent="-228600" lvl="0" marL="457200" marR="0" rtl="0" algn="l">
              <a:lnSpc>
                <a:spcPct val="100000"/>
              </a:lnSpc>
              <a:spcBef>
                <a:spcPts val="0"/>
              </a:spcBef>
              <a:spcAft>
                <a:spcPts val="0"/>
              </a:spcAft>
              <a:buClr>
                <a:srgbClr val="000000"/>
              </a:buClr>
              <a:buSzPts val="1400"/>
              <a:buFont typeface="Arial"/>
              <a:buNone/>
            </a:pPr>
            <a:r>
              <a:rPr b="0" i="0" lang="es-ES" sz="1200" u="none" cap="none" strike="noStrike">
                <a:solidFill>
                  <a:schemeClr val="dk1"/>
                </a:solidFill>
                <a:latin typeface="Calibri"/>
                <a:ea typeface="Calibri"/>
                <a:cs typeface="Calibri"/>
                <a:sym typeface="Calibri"/>
              </a:rPr>
              <a:t>El objetivo principal del examen es determinar la atención clínica que debe prestarse. Sin embargo, también podría recogerse evidencia forense durante el examen para ayudar a la persona sobreviviente a obtener una reparación legal. La persona sobreviviente podría optar por que no se recoja evidencia. Debe respetar esta decisión. </a:t>
            </a:r>
            <a:endParaRPr/>
          </a:p>
          <a:p>
            <a:pPr indent="-228600" lvl="0" marL="457200" marR="0" rtl="0" algn="l">
              <a:lnSpc>
                <a:spcPct val="100000"/>
              </a:lnSpc>
              <a:spcBef>
                <a:spcPts val="0"/>
              </a:spcBef>
              <a:spcAft>
                <a:spcPts val="0"/>
              </a:spcAft>
              <a:buClr>
                <a:srgbClr val="000000"/>
              </a:buClr>
              <a:buSzPts val="1400"/>
              <a:buFont typeface="Arial"/>
              <a:buNone/>
            </a:pPr>
            <a:r>
              <a:t/>
            </a:r>
            <a:endParaRPr b="0" i="0" sz="1200" u="none" cap="none" strike="noStrike">
              <a:solidFill>
                <a:schemeClr val="dk1"/>
              </a:solidFill>
              <a:latin typeface="Calibri"/>
              <a:ea typeface="Calibri"/>
              <a:cs typeface="Calibri"/>
              <a:sym typeface="Calibri"/>
            </a:endParaRPr>
          </a:p>
          <a:p>
            <a:pPr indent="-228600" lvl="0" marL="457200" marR="0" rtl="0" algn="l">
              <a:lnSpc>
                <a:spcPct val="100000"/>
              </a:lnSpc>
              <a:spcBef>
                <a:spcPts val="0"/>
              </a:spcBef>
              <a:spcAft>
                <a:spcPts val="0"/>
              </a:spcAft>
              <a:buClr>
                <a:srgbClr val="000000"/>
              </a:buClr>
              <a:buSzPts val="1400"/>
              <a:buFont typeface="Arial"/>
              <a:buNone/>
            </a:pPr>
            <a:r>
              <a:rPr b="1" i="0" lang="es-ES" sz="1200" u="none" cap="none" strike="noStrike">
                <a:solidFill>
                  <a:schemeClr val="dk1"/>
                </a:solidFill>
                <a:latin typeface="Calibri"/>
                <a:ea typeface="Calibri"/>
                <a:cs typeface="Calibri"/>
                <a:sym typeface="Calibri"/>
              </a:rPr>
              <a:t>NOTA: </a:t>
            </a:r>
            <a:r>
              <a:rPr b="0" i="0" lang="es-ES" sz="1200" u="none" cap="none" strike="noStrike">
                <a:solidFill>
                  <a:schemeClr val="dk1"/>
                </a:solidFill>
                <a:latin typeface="Calibri"/>
                <a:ea typeface="Calibri"/>
                <a:cs typeface="Calibri"/>
                <a:sym typeface="Calibri"/>
              </a:rPr>
              <a:t>Los recursos y las políticas nacionales y locales determinan si debe recabarse evidencia y de qué tipo, y quién debe hacerlo. Solamente deben recabar evidencias los profesionales sanitarios idóneos y específicamente preparados. </a:t>
            </a:r>
            <a:r>
              <a:rPr b="1" i="0" lang="es-ES" sz="1200" u="none" cap="none" strike="noStrike">
                <a:solidFill>
                  <a:schemeClr val="dk1"/>
                </a:solidFill>
                <a:latin typeface="Calibri"/>
                <a:ea typeface="Calibri"/>
                <a:cs typeface="Calibri"/>
                <a:sym typeface="Calibri"/>
              </a:rPr>
              <a:t>No recabe evidencias que no puedan analizarse o que no se usarán.</a:t>
            </a:r>
            <a:endParaRPr b="0" i="0" sz="1200" u="none" cap="none" strike="noStrike">
              <a:solidFill>
                <a:schemeClr val="dk1"/>
              </a:solidFill>
              <a:latin typeface="Calibri"/>
              <a:ea typeface="Calibri"/>
              <a:cs typeface="Calibri"/>
              <a:sym typeface="Calibri"/>
            </a:endParaRPr>
          </a:p>
          <a:p>
            <a:pPr indent="0" lvl="0" marL="228600" rtl="0" algn="l">
              <a:lnSpc>
                <a:spcPct val="100000"/>
              </a:lnSpc>
              <a:spcBef>
                <a:spcPts val="0"/>
              </a:spcBef>
              <a:spcAft>
                <a:spcPts val="0"/>
              </a:spcAft>
              <a:buSzPts val="1400"/>
              <a:buFont typeface="Arial"/>
              <a:buNone/>
            </a:pPr>
            <a:r>
              <a:rPr b="0" i="0" lang="es-ES" sz="1200" u="none" cap="none" strike="noStrike">
                <a:solidFill>
                  <a:schemeClr val="dk1"/>
                </a:solidFill>
                <a:latin typeface="Calibri"/>
                <a:ea typeface="Calibri"/>
                <a:cs typeface="Calibri"/>
                <a:sym typeface="Calibri"/>
              </a:rPr>
              <a:t>Mantenga la cadena de custodia de la evidencia con los siguientes pasos:  </a:t>
            </a:r>
            <a:endParaRPr b="0" i="0" sz="1200" u="none" cap="none" strike="noStrike">
              <a:solidFill>
                <a:schemeClr val="dk1"/>
              </a:solidFill>
              <a:latin typeface="Calibri"/>
              <a:ea typeface="Calibri"/>
              <a:cs typeface="Calibri"/>
              <a:sym typeface="Calibri"/>
            </a:endParaRPr>
          </a:p>
          <a:p>
            <a:pPr indent="-228600" lvl="0" marL="457200" rtl="0" algn="l">
              <a:lnSpc>
                <a:spcPct val="100000"/>
              </a:lnSpc>
              <a:spcBef>
                <a:spcPts val="0"/>
              </a:spcBef>
              <a:spcAft>
                <a:spcPts val="0"/>
              </a:spcAft>
              <a:buSzPts val="1400"/>
              <a:buFont typeface="Arial"/>
              <a:buChar char="•"/>
            </a:pPr>
            <a:r>
              <a:rPr b="0" i="0" lang="es-ES" sz="1200" u="none" cap="none" strike="noStrike">
                <a:solidFill>
                  <a:schemeClr val="dk1"/>
                </a:solidFill>
                <a:latin typeface="Calibri"/>
                <a:ea typeface="Calibri"/>
                <a:cs typeface="Calibri"/>
                <a:sym typeface="Calibri"/>
              </a:rPr>
              <a:t>Recolección adecuada; </a:t>
            </a:r>
            <a:endParaRPr b="0" i="0" sz="1200" u="none" cap="none" strike="noStrike">
              <a:solidFill>
                <a:schemeClr val="dk1"/>
              </a:solidFill>
              <a:latin typeface="Calibri"/>
              <a:ea typeface="Calibri"/>
              <a:cs typeface="Calibri"/>
              <a:sym typeface="Calibri"/>
            </a:endParaRPr>
          </a:p>
          <a:p>
            <a:pPr indent="-228600" lvl="0" marL="457200" rtl="0" algn="l">
              <a:lnSpc>
                <a:spcPct val="100000"/>
              </a:lnSpc>
              <a:spcBef>
                <a:spcPts val="0"/>
              </a:spcBef>
              <a:spcAft>
                <a:spcPts val="0"/>
              </a:spcAft>
              <a:buSzPts val="1400"/>
              <a:buFont typeface="Arial"/>
              <a:buChar char="•"/>
            </a:pPr>
            <a:r>
              <a:rPr b="0" i="0" lang="es-ES" sz="1200" u="none" cap="none" strike="noStrike">
                <a:solidFill>
                  <a:schemeClr val="dk1"/>
                </a:solidFill>
                <a:latin typeface="Calibri"/>
                <a:ea typeface="Calibri"/>
                <a:cs typeface="Calibri"/>
                <a:sym typeface="Calibri"/>
              </a:rPr>
              <a:t>Etiquetado adecuado (con código anónimo);</a:t>
            </a:r>
            <a:endParaRPr b="0" i="0" sz="1200" u="none" cap="none" strike="noStrike">
              <a:solidFill>
                <a:schemeClr val="dk1"/>
              </a:solidFill>
              <a:latin typeface="Calibri"/>
              <a:ea typeface="Calibri"/>
              <a:cs typeface="Calibri"/>
              <a:sym typeface="Calibri"/>
            </a:endParaRPr>
          </a:p>
          <a:p>
            <a:pPr indent="-228600" lvl="0" marL="457200" rtl="0" algn="l">
              <a:lnSpc>
                <a:spcPct val="100000"/>
              </a:lnSpc>
              <a:spcBef>
                <a:spcPts val="0"/>
              </a:spcBef>
              <a:spcAft>
                <a:spcPts val="0"/>
              </a:spcAft>
              <a:buSzPts val="1400"/>
              <a:buFont typeface="Arial"/>
              <a:buChar char="•"/>
            </a:pPr>
            <a:r>
              <a:rPr b="0" i="0" lang="es-ES" sz="1200" u="none" cap="none" strike="noStrike">
                <a:solidFill>
                  <a:schemeClr val="dk1"/>
                </a:solidFill>
                <a:latin typeface="Calibri"/>
                <a:ea typeface="Calibri"/>
                <a:cs typeface="Calibri"/>
                <a:sym typeface="Calibri"/>
              </a:rPr>
              <a:t>Almacenamiento y transporte correctos (para conservar muestras); y</a:t>
            </a:r>
            <a:endParaRPr b="0" i="0" sz="1200" u="none" cap="none" strike="noStrike">
              <a:solidFill>
                <a:schemeClr val="dk1"/>
              </a:solidFill>
              <a:latin typeface="Calibri"/>
              <a:ea typeface="Calibri"/>
              <a:cs typeface="Calibri"/>
              <a:sym typeface="Calibri"/>
            </a:endParaRPr>
          </a:p>
          <a:p>
            <a:pPr indent="-228600" lvl="0" marL="457200" rtl="0" algn="l">
              <a:lnSpc>
                <a:spcPct val="100000"/>
              </a:lnSpc>
              <a:spcBef>
                <a:spcPts val="0"/>
              </a:spcBef>
              <a:spcAft>
                <a:spcPts val="0"/>
              </a:spcAft>
              <a:buSzPts val="1400"/>
              <a:buFont typeface="Arial"/>
              <a:buChar char="•"/>
            </a:pPr>
            <a:r>
              <a:rPr b="0" i="0" lang="es-ES" sz="1200" u="none" cap="none" strike="noStrike">
                <a:solidFill>
                  <a:schemeClr val="dk1"/>
                </a:solidFill>
                <a:latin typeface="Calibri"/>
                <a:ea typeface="Calibri"/>
                <a:cs typeface="Calibri"/>
                <a:sym typeface="Calibri"/>
              </a:rPr>
              <a:t>Entrega documentada con firmas de la persona responsable para evitar que se manipule la prueba.</a:t>
            </a:r>
            <a:endParaRPr b="0" i="0" sz="1200" u="none" cap="none" strike="noStrike">
              <a:solidFill>
                <a:schemeClr val="dk1"/>
              </a:solidFill>
              <a:latin typeface="Calibri"/>
              <a:ea typeface="Calibri"/>
              <a:cs typeface="Calibri"/>
              <a:sym typeface="Calibri"/>
            </a:endParaRPr>
          </a:p>
          <a:p>
            <a:pPr indent="-228600" lvl="0" marL="457200" marR="0" rtl="0" algn="l">
              <a:lnSpc>
                <a:spcPct val="100000"/>
              </a:lnSpc>
              <a:spcBef>
                <a:spcPts val="0"/>
              </a:spcBef>
              <a:spcAft>
                <a:spcPts val="0"/>
              </a:spcAft>
              <a:buClr>
                <a:srgbClr val="000000"/>
              </a:buClr>
              <a:buSzPts val="1400"/>
              <a:buFont typeface="Arial"/>
              <a:buNone/>
            </a:pPr>
            <a:r>
              <a:t/>
            </a:r>
            <a:endParaRPr b="0" i="0" sz="1200" u="none" cap="none" strike="noStrike">
              <a:solidFill>
                <a:schemeClr val="dk1"/>
              </a:solidFill>
              <a:latin typeface="Calibri"/>
              <a:ea typeface="Calibri"/>
              <a:cs typeface="Calibri"/>
              <a:sym typeface="Calibri"/>
            </a:endParaRPr>
          </a:p>
          <a:p>
            <a:pPr indent="-228600" lvl="0" marL="457200" marR="0" rtl="0" algn="l">
              <a:lnSpc>
                <a:spcPct val="100000"/>
              </a:lnSpc>
              <a:spcBef>
                <a:spcPts val="0"/>
              </a:spcBef>
              <a:spcAft>
                <a:spcPts val="0"/>
              </a:spcAft>
              <a:buClr>
                <a:srgbClr val="000000"/>
              </a:buClr>
              <a:buSzPts val="1400"/>
              <a:buFont typeface="Arial"/>
              <a:buNone/>
            </a:pPr>
            <a:r>
              <a:rPr b="0" i="0" lang="es-ES" sz="1200" u="none" cap="none" strike="noStrike">
                <a:solidFill>
                  <a:schemeClr val="dk1"/>
                </a:solidFill>
                <a:latin typeface="Calibri"/>
                <a:ea typeface="Calibri"/>
                <a:cs typeface="Calibri"/>
                <a:sym typeface="Calibri"/>
              </a:rPr>
              <a:t>Indique a los participantes que pueden consultar el material impreso sobre </a:t>
            </a:r>
            <a:r>
              <a:rPr b="0" i="1" lang="es-ES" sz="1200" u="none" cap="none" strike="noStrike">
                <a:solidFill>
                  <a:schemeClr val="dk1"/>
                </a:solidFill>
                <a:latin typeface="Calibri"/>
                <a:ea typeface="Calibri"/>
                <a:cs typeface="Calibri"/>
                <a:sym typeface="Calibri"/>
              </a:rPr>
              <a:t>Recabación de Evidencia Forense </a:t>
            </a:r>
            <a:r>
              <a:rPr b="0" i="0" lang="es-ES" sz="1200" u="none" cap="none" strike="noStrike">
                <a:solidFill>
                  <a:schemeClr val="dk1"/>
                </a:solidFill>
                <a:latin typeface="Calibri"/>
                <a:ea typeface="Calibri"/>
                <a:cs typeface="Calibri"/>
                <a:sym typeface="Calibri"/>
              </a:rPr>
              <a:t>para leer más sobre las consideraciones al recabar evidencia forense, cuando sea relevante para sus establecimientos.</a:t>
            </a:r>
            <a:endParaRPr b="0" i="0" sz="1200" u="none" cap="none" strike="noStrike">
              <a:solidFill>
                <a:schemeClr val="dk1"/>
              </a:solidFill>
              <a:latin typeface="Calibri"/>
              <a:ea typeface="Calibri"/>
              <a:cs typeface="Calibri"/>
              <a:sym typeface="Calibri"/>
            </a:endParaRPr>
          </a:p>
          <a:p>
            <a:pPr indent="-228600" lvl="0" marL="457200" marR="0" rtl="0" algn="l">
              <a:lnSpc>
                <a:spcPct val="100000"/>
              </a:lnSpc>
              <a:spcBef>
                <a:spcPts val="0"/>
              </a:spcBef>
              <a:spcAft>
                <a:spcPts val="0"/>
              </a:spcAft>
              <a:buClr>
                <a:srgbClr val="000000"/>
              </a:buClr>
              <a:buSzPts val="1400"/>
              <a:buFont typeface="Arial"/>
              <a:buNone/>
            </a:pPr>
            <a:r>
              <a:rPr b="0" i="0" lang="es-ES" sz="1200" u="none" cap="none" strike="noStrike">
                <a:solidFill>
                  <a:schemeClr val="dk1"/>
                </a:solidFill>
                <a:latin typeface="Calibri"/>
                <a:ea typeface="Calibri"/>
                <a:cs typeface="Calibri"/>
                <a:sym typeface="Calibri"/>
              </a:rPr>
              <a:t> </a:t>
            </a:r>
            <a:endParaRPr b="0" i="0" sz="1200" u="none" cap="none" strike="noStrike">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400"/>
              <a:buFont typeface="Arial"/>
              <a:buNone/>
            </a:pPr>
            <a:r>
              <a:t/>
            </a:r>
            <a:endParaRPr sz="1400"/>
          </a:p>
        </p:txBody>
      </p:sp>
    </p:spTree>
  </p:cSld>
  <p:clrMapOvr>
    <a:masterClrMapping/>
  </p:clrMapOvr>
</p:notes>
</file>

<file path=ppt/notesSlides/notesSlide10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3" name="Shape 1223"/>
        <p:cNvGrpSpPr/>
        <p:nvPr/>
      </p:nvGrpSpPr>
      <p:grpSpPr>
        <a:xfrm>
          <a:off x="0" y="0"/>
          <a:ext cx="0" cy="0"/>
          <a:chOff x="0" y="0"/>
          <a:chExt cx="0" cy="0"/>
        </a:xfrm>
      </p:grpSpPr>
      <p:sp>
        <p:nvSpPr>
          <p:cNvPr id="1224" name="Google Shape;1224;p10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225" name="Google Shape;1225;p10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a:p>
            <a:pPr indent="-228600" lvl="0" marL="457200" marR="0" rtl="0" algn="l">
              <a:lnSpc>
                <a:spcPct val="100000"/>
              </a:lnSpc>
              <a:spcBef>
                <a:spcPts val="0"/>
              </a:spcBef>
              <a:spcAft>
                <a:spcPts val="0"/>
              </a:spcAft>
              <a:buClr>
                <a:srgbClr val="000000"/>
              </a:buClr>
              <a:buSzPts val="1400"/>
              <a:buFont typeface="Arial"/>
              <a:buNone/>
            </a:pPr>
            <a:r>
              <a:rPr b="1" i="0" lang="es-ES" sz="1200" u="none" cap="none" strike="noStrike">
                <a:solidFill>
                  <a:schemeClr val="dk1"/>
                </a:solidFill>
                <a:latin typeface="Calibri"/>
                <a:ea typeface="Calibri"/>
                <a:cs typeface="Calibri"/>
                <a:sym typeface="Calibri"/>
              </a:rPr>
              <a:t>Esta diapositiva permanece oculta a menos que haya un protocolo para pruebas de ETS en el establecimiento. Los Botiquines ISR no incluyen pruebas de detección de ETS. </a:t>
            </a:r>
            <a:endParaRPr/>
          </a:p>
          <a:p>
            <a:pPr indent="-228600" lvl="0" marL="457200" marR="0" rtl="0" algn="l">
              <a:lnSpc>
                <a:spcPct val="100000"/>
              </a:lnSpc>
              <a:spcBef>
                <a:spcPts val="0"/>
              </a:spcBef>
              <a:spcAft>
                <a:spcPts val="0"/>
              </a:spcAft>
              <a:buClr>
                <a:srgbClr val="000000"/>
              </a:buClr>
              <a:buSzPts val="1400"/>
              <a:buFont typeface="Arial"/>
              <a:buNone/>
            </a:pPr>
            <a:r>
              <a:t/>
            </a:r>
            <a:endParaRPr b="0" i="0" sz="1200" u="none" cap="none" strike="noStrike">
              <a:solidFill>
                <a:schemeClr val="dk1"/>
              </a:solidFill>
              <a:latin typeface="Calibri"/>
              <a:ea typeface="Calibri"/>
              <a:cs typeface="Calibri"/>
              <a:sym typeface="Calibri"/>
            </a:endParaRPr>
          </a:p>
          <a:p>
            <a:pPr indent="-228600" lvl="0" marL="457200" marR="0" rtl="0" algn="l">
              <a:lnSpc>
                <a:spcPct val="100000"/>
              </a:lnSpc>
              <a:spcBef>
                <a:spcPts val="0"/>
              </a:spcBef>
              <a:spcAft>
                <a:spcPts val="0"/>
              </a:spcAft>
              <a:buClr>
                <a:srgbClr val="000000"/>
              </a:buClr>
              <a:buSzPts val="1400"/>
              <a:buFont typeface="Arial"/>
              <a:buNone/>
            </a:pPr>
            <a:r>
              <a:rPr b="1" i="0" lang="es-ES" sz="1200" u="none" cap="none" strike="noStrike">
                <a:solidFill>
                  <a:schemeClr val="dk1"/>
                </a:solidFill>
                <a:latin typeface="Calibri"/>
                <a:ea typeface="Calibri"/>
                <a:cs typeface="Calibri"/>
                <a:sym typeface="Calibri"/>
              </a:rPr>
              <a:t>Para adultos: La prueba de VIH o ETS nunca se realiza para obtener evidencia forense. Solo se realiza con fines de tratamiento en personas adultas.</a:t>
            </a:r>
            <a:endParaRPr/>
          </a:p>
          <a:p>
            <a:pPr indent="-228600" lvl="0" marL="457200" marR="0" rtl="0" algn="l">
              <a:lnSpc>
                <a:spcPct val="100000"/>
              </a:lnSpc>
              <a:spcBef>
                <a:spcPts val="0"/>
              </a:spcBef>
              <a:spcAft>
                <a:spcPts val="0"/>
              </a:spcAft>
              <a:buClr>
                <a:srgbClr val="000000"/>
              </a:buClr>
              <a:buSzPts val="1400"/>
              <a:buFont typeface="Arial"/>
              <a:buNone/>
            </a:pPr>
            <a:r>
              <a:t/>
            </a:r>
            <a:endParaRPr b="0" i="0" sz="1200" u="none" cap="none" strike="noStrike">
              <a:solidFill>
                <a:schemeClr val="dk1"/>
              </a:solidFill>
              <a:latin typeface="Calibri"/>
              <a:ea typeface="Calibri"/>
              <a:cs typeface="Calibri"/>
              <a:sym typeface="Calibri"/>
            </a:endParaRPr>
          </a:p>
          <a:p>
            <a:pPr indent="-228600" lvl="0" marL="457200" marR="0" rtl="0" algn="l">
              <a:lnSpc>
                <a:spcPct val="100000"/>
              </a:lnSpc>
              <a:spcBef>
                <a:spcPts val="0"/>
              </a:spcBef>
              <a:spcAft>
                <a:spcPts val="0"/>
              </a:spcAft>
              <a:buClr>
                <a:srgbClr val="000000"/>
              </a:buClr>
              <a:buSzPts val="1400"/>
              <a:buFont typeface="Arial"/>
              <a:buNone/>
            </a:pPr>
            <a:r>
              <a:rPr b="0" i="0" lang="es-ES" sz="1200" u="none" cap="none" strike="noStrike">
                <a:solidFill>
                  <a:schemeClr val="dk1"/>
                </a:solidFill>
                <a:latin typeface="Calibri"/>
                <a:ea typeface="Calibri"/>
                <a:cs typeface="Calibri"/>
                <a:sym typeface="Calibri"/>
              </a:rPr>
              <a:t>La decisión de someter a un niño o niña a la prueba de ETS debería realizarse analizando cada caso en particular. Las siguientes circunstancias ameritan una prueba de ETS: el niño/la niña muestra signos o síntomas de una ETS, se sabe que el presunto agresor tiene una ETS o está expuesto a un riesgo alto de tener una ETS, hay una alta prevalencia de ETS en la comunidad o el niño, la niña o uno de sus padres solicita que se haga la prueba.</a:t>
            </a:r>
            <a:endParaRPr/>
          </a:p>
          <a:p>
            <a:pPr indent="-228600" lvl="0" marL="457200" marR="0" rtl="0" algn="l">
              <a:lnSpc>
                <a:spcPct val="100000"/>
              </a:lnSpc>
              <a:spcBef>
                <a:spcPts val="0"/>
              </a:spcBef>
              <a:spcAft>
                <a:spcPts val="0"/>
              </a:spcAft>
              <a:buClr>
                <a:srgbClr val="000000"/>
              </a:buClr>
              <a:buSzPts val="1400"/>
              <a:buFont typeface="Arial"/>
              <a:buNone/>
            </a:pPr>
            <a:r>
              <a:t/>
            </a:r>
            <a:endParaRPr b="0" i="0" sz="1200" u="none" cap="none" strike="noStrike">
              <a:solidFill>
                <a:schemeClr val="dk1"/>
              </a:solidFill>
              <a:latin typeface="Calibri"/>
              <a:ea typeface="Calibri"/>
              <a:cs typeface="Calibri"/>
              <a:sym typeface="Calibri"/>
            </a:endParaRPr>
          </a:p>
          <a:p>
            <a:pPr indent="-228600" lvl="0" marL="457200" marR="0" rtl="0" algn="l">
              <a:lnSpc>
                <a:spcPct val="100000"/>
              </a:lnSpc>
              <a:spcBef>
                <a:spcPts val="0"/>
              </a:spcBef>
              <a:spcAft>
                <a:spcPts val="0"/>
              </a:spcAft>
              <a:buClr>
                <a:srgbClr val="000000"/>
              </a:buClr>
              <a:buSzPts val="1400"/>
              <a:buFont typeface="Arial"/>
              <a:buNone/>
            </a:pPr>
            <a:r>
              <a:rPr b="0" i="0" lang="es-ES" sz="1200" u="none" cap="none" strike="noStrike">
                <a:solidFill>
                  <a:schemeClr val="dk1"/>
                </a:solidFill>
                <a:latin typeface="Calibri"/>
                <a:ea typeface="Calibri"/>
                <a:cs typeface="Calibri"/>
                <a:sym typeface="Calibri"/>
              </a:rPr>
              <a:t>En algunos contextos, el examen para detección de gonorrea, clamidia, sífilis y VIH se realiza a todos los niños y niñas que hayan experimentado violencia sexual.  Un resultado positivo en una o más de estas ETS podría implicar un diagnóstico de violencia sexual cuando no es probable que la infección se haya contraído por vía perinatal o mediante transfusión de sangre. </a:t>
            </a:r>
            <a:endParaRPr b="0" i="0" sz="1200" u="none" cap="none" strike="noStrike">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t/>
            </a:r>
            <a:endParaRPr/>
          </a:p>
        </p:txBody>
      </p:sp>
      <p:sp>
        <p:nvSpPr>
          <p:cNvPr id="1226" name="Google Shape;1226;p10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s-E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1" name="Shape 1231"/>
        <p:cNvGrpSpPr/>
        <p:nvPr/>
      </p:nvGrpSpPr>
      <p:grpSpPr>
        <a:xfrm>
          <a:off x="0" y="0"/>
          <a:ext cx="0" cy="0"/>
          <a:chOff x="0" y="0"/>
          <a:chExt cx="0" cy="0"/>
        </a:xfrm>
      </p:grpSpPr>
      <p:sp>
        <p:nvSpPr>
          <p:cNvPr id="1232" name="Google Shape;1232;p10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s-E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1233" name="Google Shape;1233;p10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1234" name="Google Shape;1234;p105:notes"/>
          <p:cNvSpPr txBox="1"/>
          <p:nvPr>
            <p:ph idx="1" type="body"/>
          </p:nvPr>
        </p:nvSpPr>
        <p:spPr>
          <a:xfrm>
            <a:off x="685800" y="4400550"/>
            <a:ext cx="5486400" cy="3600450"/>
          </a:xfrm>
          <a:prstGeom prst="rect">
            <a:avLst/>
          </a:prstGeom>
          <a:solidFill>
            <a:srgbClr val="FFFFFF"/>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es-ES" sz="1400"/>
              <a:t>Como facilitador, usted debe conocer:</a:t>
            </a:r>
            <a:endParaRPr/>
          </a:p>
          <a:p>
            <a:pPr indent="-285750" lvl="0" marL="285750" rtl="0" algn="l">
              <a:lnSpc>
                <a:spcPct val="100000"/>
              </a:lnSpc>
              <a:spcBef>
                <a:spcPts val="0"/>
              </a:spcBef>
              <a:spcAft>
                <a:spcPts val="0"/>
              </a:spcAft>
              <a:buClr>
                <a:schemeClr val="dk1"/>
              </a:buClr>
              <a:buSzPts val="1400"/>
              <a:buFont typeface="Arial"/>
              <a:buChar char="•"/>
            </a:pPr>
            <a:r>
              <a:rPr b="1" lang="es-ES" sz="1400"/>
              <a:t>Los requisitos legales en el país de la capacitación. </a:t>
            </a:r>
            <a:endParaRPr/>
          </a:p>
          <a:p>
            <a:pPr indent="-285750" lvl="0" marL="285750" rtl="0" algn="l">
              <a:lnSpc>
                <a:spcPct val="100000"/>
              </a:lnSpc>
              <a:spcBef>
                <a:spcPts val="0"/>
              </a:spcBef>
              <a:spcAft>
                <a:spcPts val="0"/>
              </a:spcAft>
              <a:buClr>
                <a:schemeClr val="dk1"/>
              </a:buClr>
              <a:buSzPts val="1400"/>
              <a:buFont typeface="Arial"/>
              <a:buChar char="•"/>
            </a:pPr>
            <a:r>
              <a:rPr b="1" lang="es-ES" sz="1400"/>
              <a:t>Dónde obtener una muestra del certificado médico, a veces denominado formulario de la policía.</a:t>
            </a:r>
            <a:endParaRPr/>
          </a:p>
          <a:p>
            <a:pPr indent="-285750" lvl="0" marL="285750" rtl="0" algn="l">
              <a:lnSpc>
                <a:spcPct val="100000"/>
              </a:lnSpc>
              <a:spcBef>
                <a:spcPts val="0"/>
              </a:spcBef>
              <a:spcAft>
                <a:spcPts val="0"/>
              </a:spcAft>
              <a:buClr>
                <a:schemeClr val="dk1"/>
              </a:buClr>
              <a:buSzPts val="1400"/>
              <a:buFont typeface="Arial"/>
              <a:buChar char="•"/>
            </a:pPr>
            <a:r>
              <a:rPr b="1" lang="es-ES" sz="1400"/>
              <a:t>Quién está autorizado a completar este documento.</a:t>
            </a:r>
            <a:endParaRPr/>
          </a:p>
          <a:p>
            <a:pPr indent="0" lvl="0" marL="0" rtl="0" algn="l">
              <a:lnSpc>
                <a:spcPct val="100000"/>
              </a:lnSpc>
              <a:spcBef>
                <a:spcPts val="0"/>
              </a:spcBef>
              <a:spcAft>
                <a:spcPts val="0"/>
              </a:spcAft>
              <a:buSzPts val="1400"/>
              <a:buNone/>
            </a:pPr>
            <a:r>
              <a:t/>
            </a:r>
            <a:endParaRPr b="1" sz="1400"/>
          </a:p>
          <a:p>
            <a:pPr indent="0" lvl="0" marL="0" rtl="0" algn="l">
              <a:lnSpc>
                <a:spcPct val="100000"/>
              </a:lnSpc>
              <a:spcBef>
                <a:spcPts val="0"/>
              </a:spcBef>
              <a:spcAft>
                <a:spcPts val="0"/>
              </a:spcAft>
              <a:buSzPts val="1400"/>
              <a:buNone/>
            </a:pPr>
            <a:r>
              <a:rPr b="1" lang="es-ES" sz="1400"/>
              <a:t>Analice</a:t>
            </a:r>
            <a:r>
              <a:rPr lang="es-ES" sz="1400"/>
              <a:t> con los participantes cuál es la mejor manera de adoptar un enfoque centrado en la persona sobreviviente y proporcionar el certificado con el consentimiento de la persona. </a:t>
            </a:r>
            <a:endParaRPr/>
          </a:p>
          <a:p>
            <a:pPr indent="0" lvl="0" marL="0" rtl="0" algn="l">
              <a:lnSpc>
                <a:spcPct val="100000"/>
              </a:lnSpc>
              <a:spcBef>
                <a:spcPts val="0"/>
              </a:spcBef>
              <a:spcAft>
                <a:spcPts val="0"/>
              </a:spcAft>
              <a:buSzPts val="1400"/>
              <a:buNone/>
            </a:pPr>
            <a:r>
              <a:t/>
            </a:r>
            <a:endParaRPr sz="1400"/>
          </a:p>
          <a:p>
            <a:pPr indent="0" lvl="0" marL="0" rtl="0" algn="l">
              <a:lnSpc>
                <a:spcPct val="100000"/>
              </a:lnSpc>
              <a:spcBef>
                <a:spcPts val="0"/>
              </a:spcBef>
              <a:spcAft>
                <a:spcPts val="0"/>
              </a:spcAft>
              <a:buSzPts val="1400"/>
              <a:buNone/>
            </a:pPr>
            <a:r>
              <a:rPr lang="es-ES" sz="1400"/>
              <a:t>Los proveedores deben ofrecer sistemáticamente un certificado médico a todos los pacientes con una explicación clara de los riesgos de conservar este documento si lo encuentran en poder de la persona sobreviviente. Según la ley aplicable en el contexto, este formulario puede usarse con fines legales, como por ejemplo, para obtener una reparación o asilo. </a:t>
            </a:r>
            <a:endParaRPr/>
          </a:p>
          <a:p>
            <a:pPr indent="0" lvl="0" marL="0" rtl="0" algn="l">
              <a:lnSpc>
                <a:spcPct val="100000"/>
              </a:lnSpc>
              <a:spcBef>
                <a:spcPts val="0"/>
              </a:spcBef>
              <a:spcAft>
                <a:spcPts val="0"/>
              </a:spcAft>
              <a:buSzPts val="1400"/>
              <a:buNone/>
            </a:pPr>
            <a:r>
              <a:t/>
            </a:r>
            <a:endParaRPr sz="1400"/>
          </a:p>
          <a:p>
            <a:pPr indent="0" lvl="0" marL="0" rtl="0" algn="l">
              <a:lnSpc>
                <a:spcPct val="100000"/>
              </a:lnSpc>
              <a:spcBef>
                <a:spcPts val="0"/>
              </a:spcBef>
              <a:spcAft>
                <a:spcPts val="0"/>
              </a:spcAft>
              <a:buSzPts val="1400"/>
              <a:buNone/>
            </a:pPr>
            <a:r>
              <a:rPr lang="es-ES" sz="1400"/>
              <a:t>En el paquete de consulta para los participantes se incluye un </a:t>
            </a:r>
            <a:r>
              <a:rPr i="1" lang="es-ES" sz="1400"/>
              <a:t>Modelo de certificado médico</a:t>
            </a:r>
            <a:r>
              <a:rPr lang="es-ES" sz="1400"/>
              <a:t>.</a:t>
            </a:r>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9" name="Shape 1239"/>
        <p:cNvGrpSpPr/>
        <p:nvPr/>
      </p:nvGrpSpPr>
      <p:grpSpPr>
        <a:xfrm>
          <a:off x="0" y="0"/>
          <a:ext cx="0" cy="0"/>
          <a:chOff x="0" y="0"/>
          <a:chExt cx="0" cy="0"/>
        </a:xfrm>
      </p:grpSpPr>
      <p:sp>
        <p:nvSpPr>
          <p:cNvPr id="1240" name="Google Shape;1240;p10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s-E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1241" name="Google Shape;1241;p10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1242" name="Google Shape;1242;p106:notes"/>
          <p:cNvSpPr txBox="1"/>
          <p:nvPr>
            <p:ph idx="1" type="body"/>
          </p:nvPr>
        </p:nvSpPr>
        <p:spPr>
          <a:xfrm>
            <a:off x="685800" y="4400550"/>
            <a:ext cx="5486400" cy="3600450"/>
          </a:xfrm>
          <a:prstGeom prst="rect">
            <a:avLst/>
          </a:prstGeom>
          <a:solidFill>
            <a:srgbClr val="FFFFFF"/>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s-ES" sz="1400"/>
              <a:t>Repase los elementos que deben incluirse en el certificado médico. </a:t>
            </a:r>
            <a:r>
              <a:rPr b="1" lang="es-ES" sz="1400"/>
              <a:t>Resalte que se encuentran signos clínicos en menos del 50 % de los casos de violencia sexual. </a:t>
            </a:r>
            <a:r>
              <a:rPr lang="es-ES" sz="1400"/>
              <a:t>Si no se encuentran signos en el examen, eso </a:t>
            </a:r>
            <a:r>
              <a:rPr b="1" lang="es-ES" sz="1400"/>
              <a:t>no</a:t>
            </a:r>
            <a:r>
              <a:rPr lang="es-ES" sz="1400"/>
              <a:t> significa que no haya habido violencia sexual. </a:t>
            </a:r>
            <a:endParaRPr/>
          </a:p>
        </p:txBody>
      </p:sp>
    </p:spTree>
  </p:cSld>
  <p:clrMapOvr>
    <a:masterClrMapping/>
  </p:clrMapOvr>
</p:notes>
</file>

<file path=ppt/notesSlides/notesSlide10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7" name="Shape 1247"/>
        <p:cNvGrpSpPr/>
        <p:nvPr/>
      </p:nvGrpSpPr>
      <p:grpSpPr>
        <a:xfrm>
          <a:off x="0" y="0"/>
          <a:ext cx="0" cy="0"/>
          <a:chOff x="0" y="0"/>
          <a:chExt cx="0" cy="0"/>
        </a:xfrm>
      </p:grpSpPr>
      <p:sp>
        <p:nvSpPr>
          <p:cNvPr id="1248" name="Google Shape;1248;p10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49" name="Google Shape;1249;p10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5" name="Shape 1255"/>
        <p:cNvGrpSpPr/>
        <p:nvPr/>
      </p:nvGrpSpPr>
      <p:grpSpPr>
        <a:xfrm>
          <a:off x="0" y="0"/>
          <a:ext cx="0" cy="0"/>
          <a:chOff x="0" y="0"/>
          <a:chExt cx="0" cy="0"/>
        </a:xfrm>
      </p:grpSpPr>
      <p:sp>
        <p:nvSpPr>
          <p:cNvPr id="1256" name="Google Shape;1256;p10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57" name="Google Shape;1257;p10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3" name="Shape 1263"/>
        <p:cNvGrpSpPr/>
        <p:nvPr/>
      </p:nvGrpSpPr>
      <p:grpSpPr>
        <a:xfrm>
          <a:off x="0" y="0"/>
          <a:ext cx="0" cy="0"/>
          <a:chOff x="0" y="0"/>
          <a:chExt cx="0" cy="0"/>
        </a:xfrm>
      </p:grpSpPr>
      <p:sp>
        <p:nvSpPr>
          <p:cNvPr id="1264" name="Google Shape;1264;p10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s-E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1265" name="Google Shape;1265;p10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1266" name="Google Shape;1266;p109:notes"/>
          <p:cNvSpPr txBox="1"/>
          <p:nvPr>
            <p:ph idx="1" type="body"/>
          </p:nvPr>
        </p:nvSpPr>
        <p:spPr>
          <a:xfrm>
            <a:off x="685800" y="4400550"/>
            <a:ext cx="5486400" cy="3600450"/>
          </a:xfrm>
          <a:prstGeom prst="rect">
            <a:avLst/>
          </a:prstGeom>
          <a:solidFill>
            <a:srgbClr val="FFFFFF"/>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s-ES" sz="1400"/>
              <a:t>Prepárese: </a:t>
            </a:r>
            <a:endParaRPr/>
          </a:p>
          <a:p>
            <a:pPr indent="-285750" lvl="0" marL="285750" rtl="0" algn="l">
              <a:lnSpc>
                <a:spcPct val="100000"/>
              </a:lnSpc>
              <a:spcBef>
                <a:spcPts val="0"/>
              </a:spcBef>
              <a:spcAft>
                <a:spcPts val="0"/>
              </a:spcAft>
              <a:buClr>
                <a:schemeClr val="dk1"/>
              </a:buClr>
              <a:buSzPts val="1400"/>
              <a:buFont typeface="Arial"/>
              <a:buChar char="•"/>
            </a:pPr>
            <a:r>
              <a:rPr lang="es-ES" sz="1400"/>
              <a:t>Reúnase con el fiscal</a:t>
            </a:r>
            <a:endParaRPr/>
          </a:p>
          <a:p>
            <a:pPr indent="-285750" lvl="0" marL="285750" rtl="0" algn="l">
              <a:lnSpc>
                <a:spcPct val="100000"/>
              </a:lnSpc>
              <a:spcBef>
                <a:spcPts val="0"/>
              </a:spcBef>
              <a:spcAft>
                <a:spcPts val="0"/>
              </a:spcAft>
              <a:buClr>
                <a:schemeClr val="dk1"/>
              </a:buClr>
              <a:buSzPts val="1400"/>
              <a:buFont typeface="Arial"/>
              <a:buChar char="•"/>
            </a:pPr>
            <a:r>
              <a:rPr lang="es-ES" sz="1400"/>
              <a:t>Hable con claridad y evite utilizar términos médicos</a:t>
            </a:r>
            <a:endParaRPr/>
          </a:p>
          <a:p>
            <a:pPr indent="-285750" lvl="0" marL="285750" rtl="0" algn="l">
              <a:lnSpc>
                <a:spcPct val="100000"/>
              </a:lnSpc>
              <a:spcBef>
                <a:spcPts val="0"/>
              </a:spcBef>
              <a:spcAft>
                <a:spcPts val="0"/>
              </a:spcAft>
              <a:buClr>
                <a:schemeClr val="dk1"/>
              </a:buClr>
              <a:buSzPts val="1400"/>
              <a:buFont typeface="Arial"/>
              <a:buChar char="•"/>
            </a:pPr>
            <a:r>
              <a:rPr lang="es-ES" sz="1400"/>
              <a:t>Solo responda a las preguntas; no haga declaraciones sobre cuestiones ajenas a su área de competencia</a:t>
            </a:r>
            <a:endParaRPr/>
          </a:p>
          <a:p>
            <a:pPr indent="-285750" lvl="0" marL="285750" rtl="0" algn="l">
              <a:lnSpc>
                <a:spcPct val="100000"/>
              </a:lnSpc>
              <a:spcBef>
                <a:spcPts val="0"/>
              </a:spcBef>
              <a:spcAft>
                <a:spcPts val="0"/>
              </a:spcAft>
              <a:buClr>
                <a:schemeClr val="dk1"/>
              </a:buClr>
              <a:buSzPts val="1400"/>
              <a:buFont typeface="Arial"/>
              <a:buChar char="•"/>
            </a:pPr>
            <a:r>
              <a:rPr lang="es-ES" sz="1400"/>
              <a:t>Pida que le aclaren las preguntas que no entienda</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s-ES"/>
              <a:t>‹#›</a:t>
            </a:fld>
            <a:endParaRPr/>
          </a:p>
        </p:txBody>
      </p:sp>
      <p:sp>
        <p:nvSpPr>
          <p:cNvPr id="363" name="Google Shape;363;p11:notes"/>
          <p:cNvSpPr/>
          <p:nvPr>
            <p:ph idx="2" type="sldImg"/>
          </p:nvPr>
        </p:nvSpPr>
        <p:spPr>
          <a:xfrm>
            <a:off x="919163" y="746125"/>
            <a:ext cx="4960937" cy="3721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64" name="Google Shape;364;p11:notes"/>
          <p:cNvSpPr txBox="1"/>
          <p:nvPr>
            <p:ph idx="1" type="body"/>
          </p:nvPr>
        </p:nvSpPr>
        <p:spPr>
          <a:xfrm>
            <a:off x="679450" y="4715951"/>
            <a:ext cx="5438775" cy="446698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s-ES"/>
              <a:t>Todos los actores que responden ante una emergencia deben conocer los riesgos de violencia sexual y coordinar actividades multisectoriales para evitarlos y proteger a las poblaciones afectadas, en especial, a mujeres, niñas y otras personas en riesgo.</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b="1" lang="es-ES"/>
              <a:t>Pida</a:t>
            </a:r>
            <a:r>
              <a:rPr lang="es-ES"/>
              <a:t> a los participantes que den algunos ejemplos de situaciones que ponen a las mujeres y niñas en riesgo de sufrir violencia sexual. Después de los aportes de algunos participantes, mencione otras sugerencias tales como:</a:t>
            </a:r>
            <a:endParaRPr/>
          </a:p>
          <a:p>
            <a:pPr indent="-171450" lvl="0" marL="171450" rtl="0" algn="l">
              <a:lnSpc>
                <a:spcPct val="100000"/>
              </a:lnSpc>
              <a:spcBef>
                <a:spcPts val="0"/>
              </a:spcBef>
              <a:spcAft>
                <a:spcPts val="0"/>
              </a:spcAft>
              <a:buClr>
                <a:schemeClr val="dk1"/>
              </a:buClr>
              <a:buSzPts val="1200"/>
              <a:buFont typeface="Arial"/>
              <a:buChar char="•"/>
            </a:pPr>
            <a:r>
              <a:rPr lang="es-ES"/>
              <a:t>Si carecen de documentación personal para buscar raciones de alimentos, asistencia o servicios esenciales y dependen de hombres para su subsistencia diaria.</a:t>
            </a:r>
            <a:endParaRPr/>
          </a:p>
          <a:p>
            <a:pPr indent="-171450" lvl="0" marL="171450" rtl="0" algn="l">
              <a:lnSpc>
                <a:spcPct val="100000"/>
              </a:lnSpc>
              <a:spcBef>
                <a:spcPts val="0"/>
              </a:spcBef>
              <a:spcAft>
                <a:spcPts val="0"/>
              </a:spcAft>
              <a:buClr>
                <a:schemeClr val="dk1"/>
              </a:buClr>
              <a:buSzPts val="1200"/>
              <a:buFont typeface="Arial"/>
              <a:buChar char="•"/>
            </a:pPr>
            <a:r>
              <a:rPr lang="es-ES"/>
              <a:t>Cuando solo los hombres (personas allegadas afectadas, miembros de las comunidades de acogida o actores humanitarios) son responsables de distribuir comida y otros artículos esenciales.</a:t>
            </a:r>
            <a:endParaRPr/>
          </a:p>
          <a:p>
            <a:pPr indent="-171450" lvl="0" marL="171450" rtl="0" algn="l">
              <a:lnSpc>
                <a:spcPct val="100000"/>
              </a:lnSpc>
              <a:spcBef>
                <a:spcPts val="0"/>
              </a:spcBef>
              <a:spcAft>
                <a:spcPts val="0"/>
              </a:spcAft>
              <a:buClr>
                <a:schemeClr val="dk1"/>
              </a:buClr>
              <a:buSzPts val="1200"/>
              <a:buFont typeface="Arial"/>
              <a:buChar char="•"/>
            </a:pPr>
            <a:r>
              <a:rPr lang="es-ES"/>
              <a:t>Si deben viajar a puntos de distribución alejados para buscar alimentos, leña para cocinar, combustible y agua sin seguridad ni otra protección.</a:t>
            </a:r>
            <a:endParaRPr/>
          </a:p>
          <a:p>
            <a:pPr indent="-171450" lvl="0" marL="171450" rtl="0" algn="l">
              <a:lnSpc>
                <a:spcPct val="100000"/>
              </a:lnSpc>
              <a:spcBef>
                <a:spcPts val="0"/>
              </a:spcBef>
              <a:spcAft>
                <a:spcPts val="0"/>
              </a:spcAft>
              <a:buClr>
                <a:schemeClr val="dk1"/>
              </a:buClr>
              <a:buSzPts val="1200"/>
              <a:buFont typeface="Arial"/>
              <a:buChar char="•"/>
            </a:pPr>
            <a:r>
              <a:rPr lang="es-ES"/>
              <a:t>Si las habitaciones donde duermen no están cerradas y están desprotegidas o con poca iluminación.</a:t>
            </a:r>
            <a:endParaRPr/>
          </a:p>
          <a:p>
            <a:pPr indent="-171450" lvl="0" marL="171450" rtl="0" algn="l">
              <a:lnSpc>
                <a:spcPct val="100000"/>
              </a:lnSpc>
              <a:spcBef>
                <a:spcPts val="0"/>
              </a:spcBef>
              <a:spcAft>
                <a:spcPts val="0"/>
              </a:spcAft>
              <a:buClr>
                <a:schemeClr val="dk1"/>
              </a:buClr>
              <a:buSzPts val="1200"/>
              <a:buFont typeface="Arial"/>
              <a:buChar char="•"/>
            </a:pPr>
            <a:r>
              <a:rPr lang="es-ES"/>
              <a:t>Si las letrinas de hombres y mujeres y las instalaciones para lavarse no están separadas, si no pueden cerrarse desde adentro o si se encuentran en áreas inseguras de un campamento o asentamiento.</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b="1" lang="es-ES"/>
              <a:t>Luego pregunte: </a:t>
            </a:r>
            <a:r>
              <a:rPr b="0" lang="es-ES"/>
              <a:t>¿cuáles</a:t>
            </a:r>
            <a:r>
              <a:rPr lang="es-ES"/>
              <a:t> son algunos ejemplos de medidas de protección para prevenir la violencia sexual? Después de los aportes de algunos participantes, mencione otras sugerencias tales como: </a:t>
            </a:r>
            <a:endParaRPr/>
          </a:p>
          <a:p>
            <a:pPr indent="-171450" lvl="0" marL="171450" rtl="0" algn="l">
              <a:lnSpc>
                <a:spcPct val="100000"/>
              </a:lnSpc>
              <a:spcBef>
                <a:spcPts val="0"/>
              </a:spcBef>
              <a:spcAft>
                <a:spcPts val="0"/>
              </a:spcAft>
              <a:buClr>
                <a:schemeClr val="dk1"/>
              </a:buClr>
              <a:buSzPts val="1200"/>
              <a:buFont typeface="Arial"/>
              <a:buChar char="•"/>
            </a:pPr>
            <a:r>
              <a:rPr lang="es-ES"/>
              <a:t>Asegurarse de que existan letrinas separadas por sexo y duchas que se cierran por dentro.</a:t>
            </a:r>
            <a:endParaRPr/>
          </a:p>
          <a:p>
            <a:pPr indent="-171450" lvl="0" marL="171450" rtl="0" algn="l">
              <a:lnSpc>
                <a:spcPct val="100000"/>
              </a:lnSpc>
              <a:spcBef>
                <a:spcPts val="0"/>
              </a:spcBef>
              <a:spcAft>
                <a:spcPts val="0"/>
              </a:spcAft>
              <a:buClr>
                <a:schemeClr val="dk1"/>
              </a:buClr>
              <a:buSzPts val="1200"/>
              <a:buFont typeface="Arial"/>
              <a:buChar char="•"/>
            </a:pPr>
            <a:r>
              <a:rPr lang="es-ES"/>
              <a:t>Instalar suficiente iluminación en el campamento y en los establecimientos de salud.</a:t>
            </a:r>
            <a:endParaRPr/>
          </a:p>
          <a:p>
            <a:pPr indent="-171450" lvl="0" marL="171450" rtl="0" algn="l">
              <a:lnSpc>
                <a:spcPct val="100000"/>
              </a:lnSpc>
              <a:spcBef>
                <a:spcPts val="0"/>
              </a:spcBef>
              <a:spcAft>
                <a:spcPts val="0"/>
              </a:spcAft>
              <a:buClr>
                <a:schemeClr val="dk1"/>
              </a:buClr>
              <a:buSzPts val="1200"/>
              <a:buFont typeface="Arial"/>
              <a:buChar char="•"/>
            </a:pPr>
            <a:r>
              <a:rPr lang="es-ES"/>
              <a:t>Dividir viviendas o suministrar tiendas familiares individuales para que haya privacidad. </a:t>
            </a:r>
            <a:endParaRPr/>
          </a:p>
          <a:p>
            <a:pPr indent="-171450" lvl="0" marL="171450" rtl="0" algn="l">
              <a:lnSpc>
                <a:spcPct val="100000"/>
              </a:lnSpc>
              <a:spcBef>
                <a:spcPts val="0"/>
              </a:spcBef>
              <a:spcAft>
                <a:spcPts val="0"/>
              </a:spcAft>
              <a:buClr>
                <a:schemeClr val="dk1"/>
              </a:buClr>
              <a:buSzPts val="1200"/>
              <a:buFont typeface="Arial"/>
              <a:buChar char="•"/>
            </a:pPr>
            <a:r>
              <a:rPr lang="es-ES"/>
              <a:t>Diseñar establecimientos de salud y ubicarlos de forma tal de mejorar la seguridad física y material en todo momento y que sean accesibles a personas con discapacidad. Esto se debe realizar en consulta con la comunidad; especialmente con mujeres, adolescentes, </a:t>
            </a:r>
            <a:r>
              <a:rPr lang="es-ES" sz="1200">
                <a:solidFill>
                  <a:schemeClr val="dk1"/>
                </a:solidFill>
                <a:latin typeface="Calibri"/>
                <a:ea typeface="Calibri"/>
                <a:cs typeface="Calibri"/>
                <a:sym typeface="Calibri"/>
              </a:rPr>
              <a:t>personas lesbianas, gais, bisexuales, transgénero, queer, personas que se cuestionan su identidad de género, intersexuales y asexuales (LGBTQIA)</a:t>
            </a:r>
            <a:r>
              <a:rPr lang="es-ES"/>
              <a:t>, personas con discapacidad y otras poblaciones que suelen estar marginadas. </a:t>
            </a:r>
            <a:endParaRPr/>
          </a:p>
          <a:p>
            <a:pPr indent="-171450" lvl="0" marL="171450" rtl="0" algn="l">
              <a:lnSpc>
                <a:spcPct val="100000"/>
              </a:lnSpc>
              <a:spcBef>
                <a:spcPts val="0"/>
              </a:spcBef>
              <a:spcAft>
                <a:spcPts val="0"/>
              </a:spcAft>
              <a:buClr>
                <a:schemeClr val="dk1"/>
              </a:buClr>
              <a:buSzPts val="1200"/>
              <a:buFont typeface="Noto Sans Symbols"/>
              <a:buChar char="▪"/>
            </a:pPr>
            <a:r>
              <a:rPr lang="es-ES"/>
              <a:t>Cerciorarse de que se pongan en práctica los códigos de conducta y los mecanismos de denuncia de actos de explotación y abuso sexual, incluida la protección de quienes formulan la denuncia, así como las medidas de investigación pertinentes para cumplir con lo dispuesto en los códigos de conducta y garantizar la rendición de cuentas.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s-ES"/>
              <a:t>Los actores humanitarios también deben procurar que absolutamente todas las mujeres y niñas y todos los hombres y niños que hayan experimentado violencia sexual reciban atención clínica y servicios psicosociales, protección y otros servicios de apoyo tan pronto como sea posible luego del incidente. La violencia sexual es una experiencia traumática que puede acarrear para las personas sobrevivientes diversas consecuencias físicas, psicológicas, personales y sociales graves y negativas, a corto y a largo plazo, que deben abordarse. La violencia sexual reduce la posibilidad de una persona sobreviviente de tener una participación significativa en las oportunidades de desarrollo, mantenimiento de la paz y educativas, y en las actividades económicas. Familias y comunidades enteras sufren profundamente debido a los efectos que la violencia sexual tiene en distintos niveles. En las próximas sesiones, hablaremos sobre la respuesta.</a:t>
            </a:r>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1" name="Shape 1271"/>
        <p:cNvGrpSpPr/>
        <p:nvPr/>
      </p:nvGrpSpPr>
      <p:grpSpPr>
        <a:xfrm>
          <a:off x="0" y="0"/>
          <a:ext cx="0" cy="0"/>
          <a:chOff x="0" y="0"/>
          <a:chExt cx="0" cy="0"/>
        </a:xfrm>
      </p:grpSpPr>
      <p:sp>
        <p:nvSpPr>
          <p:cNvPr id="1272" name="Google Shape;1272;p11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273" name="Google Shape;1273;p1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74" name="Google Shape;1274;p1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i="0" lang="es-ES" sz="1200" u="none" cap="none" strike="noStrike">
                <a:solidFill>
                  <a:srgbClr val="000000"/>
                </a:solidFill>
                <a:latin typeface="Times New Roman"/>
                <a:ea typeface="Times New Roman"/>
                <a:cs typeface="Times New Roman"/>
                <a:sym typeface="Times New Roman"/>
              </a:rPr>
              <a:t>‹#›</a:t>
            </a:fld>
            <a:endParaRPr b="0" i="0" sz="1200" u="none" cap="none" strike="noStrik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1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0" name="Shape 1280"/>
        <p:cNvGrpSpPr/>
        <p:nvPr/>
      </p:nvGrpSpPr>
      <p:grpSpPr>
        <a:xfrm>
          <a:off x="0" y="0"/>
          <a:ext cx="0" cy="0"/>
          <a:chOff x="0" y="0"/>
          <a:chExt cx="0" cy="0"/>
        </a:xfrm>
      </p:grpSpPr>
      <p:sp>
        <p:nvSpPr>
          <p:cNvPr id="1281" name="Google Shape;1281;p11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82" name="Google Shape;1282;p1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83" name="Google Shape;1283;p1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s-ES"/>
              <a:t>‹#›</a:t>
            </a:fld>
            <a:endParaRPr/>
          </a:p>
        </p:txBody>
      </p:sp>
    </p:spTree>
  </p:cSld>
  <p:clrMapOvr>
    <a:masterClrMapping/>
  </p:clrMapOvr>
</p:notes>
</file>

<file path=ppt/notesSlides/notesSlide1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8" name="Shape 1288"/>
        <p:cNvGrpSpPr/>
        <p:nvPr/>
      </p:nvGrpSpPr>
      <p:grpSpPr>
        <a:xfrm>
          <a:off x="0" y="0"/>
          <a:ext cx="0" cy="0"/>
          <a:chOff x="0" y="0"/>
          <a:chExt cx="0" cy="0"/>
        </a:xfrm>
      </p:grpSpPr>
      <p:sp>
        <p:nvSpPr>
          <p:cNvPr id="1289" name="Google Shape;1289;p1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i="0" lang="es-ES" sz="1200" u="none" cap="none" strike="noStrike">
                <a:solidFill>
                  <a:srgbClr val="000000"/>
                </a:solidFill>
                <a:latin typeface="Times New Roman"/>
                <a:ea typeface="Times New Roman"/>
                <a:cs typeface="Times New Roman"/>
                <a:sym typeface="Times New Roman"/>
              </a:rPr>
              <a:t>‹#›</a:t>
            </a:fld>
            <a:endParaRPr b="0" i="0" sz="1200" u="none" cap="none" strike="noStrike">
              <a:solidFill>
                <a:srgbClr val="000000"/>
              </a:solidFill>
              <a:latin typeface="Times New Roman"/>
              <a:ea typeface="Times New Roman"/>
              <a:cs typeface="Times New Roman"/>
              <a:sym typeface="Times New Roman"/>
            </a:endParaRPr>
          </a:p>
        </p:txBody>
      </p:sp>
      <p:sp>
        <p:nvSpPr>
          <p:cNvPr id="1290" name="Google Shape;1290;p11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1291" name="Google Shape;1291;p112:notes"/>
          <p:cNvSpPr txBox="1"/>
          <p:nvPr>
            <p:ph idx="1" type="body"/>
          </p:nvPr>
        </p:nvSpPr>
        <p:spPr>
          <a:xfrm>
            <a:off x="685800" y="4400550"/>
            <a:ext cx="5486400" cy="3600450"/>
          </a:xfrm>
          <a:prstGeom prst="rect">
            <a:avLst/>
          </a:prstGeom>
          <a:solidFill>
            <a:srgbClr val="FFFFFF"/>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Calibri"/>
              <a:buNone/>
            </a:pPr>
            <a:r>
              <a:rPr lang="es-ES" sz="1400"/>
              <a:t>Hemos hablado de los primeros 4 pasos del manejo clínico de personas sobrevivientes de violencia sexual. En esta sesión, analizaremos el Paso 5, que consiste en administrar tratamiento y asesoramiento relacionado.</a:t>
            </a:r>
            <a:endParaRPr/>
          </a:p>
          <a:p>
            <a:pPr indent="0" lvl="0" marL="0" rtl="0" algn="l">
              <a:lnSpc>
                <a:spcPct val="100000"/>
              </a:lnSpc>
              <a:spcBef>
                <a:spcPts val="0"/>
              </a:spcBef>
              <a:spcAft>
                <a:spcPts val="0"/>
              </a:spcAft>
              <a:buSzPts val="1400"/>
              <a:buNone/>
            </a:pPr>
            <a:r>
              <a:t/>
            </a:r>
            <a:endParaRPr sz="1400"/>
          </a:p>
        </p:txBody>
      </p:sp>
    </p:spTree>
  </p:cSld>
  <p:clrMapOvr>
    <a:masterClrMapping/>
  </p:clrMapOvr>
</p:notes>
</file>

<file path=ppt/notesSlides/notesSlide1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6" name="Shape 1296"/>
        <p:cNvGrpSpPr/>
        <p:nvPr/>
      </p:nvGrpSpPr>
      <p:grpSpPr>
        <a:xfrm>
          <a:off x="0" y="0"/>
          <a:ext cx="0" cy="0"/>
          <a:chOff x="0" y="0"/>
          <a:chExt cx="0" cy="0"/>
        </a:xfrm>
      </p:grpSpPr>
      <p:sp>
        <p:nvSpPr>
          <p:cNvPr id="1297" name="Google Shape;1297;p1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s-E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1298" name="Google Shape;1298;p11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1299" name="Google Shape;1299;p113:notes"/>
          <p:cNvSpPr txBox="1"/>
          <p:nvPr>
            <p:ph idx="1" type="body"/>
          </p:nvPr>
        </p:nvSpPr>
        <p:spPr>
          <a:xfrm>
            <a:off x="685800" y="4400550"/>
            <a:ext cx="5486400" cy="3600450"/>
          </a:xfrm>
          <a:prstGeom prst="rect">
            <a:avLst/>
          </a:prstGeom>
          <a:solidFill>
            <a:srgbClr val="FFFFFF"/>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es-ES" sz="1400"/>
              <a:t>ACTIVIDAD: Aquí haga una pausa y pida a los participantes que completen la casilla 8 del </a:t>
            </a:r>
            <a:r>
              <a:rPr b="1" i="1" lang="es-ES" sz="1400"/>
              <a:t>Formulario de antecedentes y examen clínico</a:t>
            </a:r>
            <a:r>
              <a:rPr b="1" lang="es-ES" sz="1400"/>
              <a:t> con el tratamiento que le indicarían al paciente en el estudio de caso anterior. </a:t>
            </a:r>
            <a:r>
              <a:rPr lang="es-ES" sz="1400"/>
              <a:t>Del segundo al quinto puntos aparecerán después de avanzar con el tabulador en la presentación. Prosiga cuando la actividad haya finalizado. </a:t>
            </a:r>
            <a:endParaRPr/>
          </a:p>
          <a:p>
            <a:pPr indent="0" lvl="0" marL="0" rtl="0" algn="l">
              <a:lnSpc>
                <a:spcPct val="100000"/>
              </a:lnSpc>
              <a:spcBef>
                <a:spcPts val="0"/>
              </a:spcBef>
              <a:spcAft>
                <a:spcPts val="0"/>
              </a:spcAft>
              <a:buSzPts val="1400"/>
              <a:buNone/>
            </a:pPr>
            <a:r>
              <a:t/>
            </a:r>
            <a:endParaRPr sz="1400"/>
          </a:p>
          <a:p>
            <a:pPr indent="0" lvl="0" marL="0" rtl="0" algn="l">
              <a:lnSpc>
                <a:spcPct val="100000"/>
              </a:lnSpc>
              <a:spcBef>
                <a:spcPts val="0"/>
              </a:spcBef>
              <a:spcAft>
                <a:spcPts val="0"/>
              </a:spcAft>
              <a:buSzPts val="1400"/>
              <a:buNone/>
            </a:pPr>
            <a:r>
              <a:rPr lang="es-ES" sz="1400"/>
              <a:t>Tenga en cuenta que el tratamiento puede iniciarse sin que haya un examen previo si así lo decide el/la paciente. Primero deben tratarse las complicaciones con riesgo de vida y debe realizarse una derivación a establecimientos de salud de más alto nivel, si corresponde.</a:t>
            </a:r>
            <a:endParaRPr/>
          </a:p>
        </p:txBody>
      </p:sp>
    </p:spTree>
  </p:cSld>
  <p:clrMapOvr>
    <a:masterClrMapping/>
  </p:clrMapOvr>
</p:notes>
</file>

<file path=ppt/notesSlides/notesSlide1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4" name="Shape 1304"/>
        <p:cNvGrpSpPr/>
        <p:nvPr/>
      </p:nvGrpSpPr>
      <p:grpSpPr>
        <a:xfrm>
          <a:off x="0" y="0"/>
          <a:ext cx="0" cy="0"/>
          <a:chOff x="0" y="0"/>
          <a:chExt cx="0" cy="0"/>
        </a:xfrm>
      </p:grpSpPr>
      <p:sp>
        <p:nvSpPr>
          <p:cNvPr id="1305" name="Google Shape;1305;p1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s-ES"/>
              <a:t>‹#›</a:t>
            </a:fld>
            <a:endParaRPr/>
          </a:p>
        </p:txBody>
      </p:sp>
      <p:sp>
        <p:nvSpPr>
          <p:cNvPr id="1306" name="Google Shape;1306;p114: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307" name="Google Shape;1307;p114:notes"/>
          <p:cNvSpPr txBox="1"/>
          <p:nvPr>
            <p:ph idx="1" type="body"/>
          </p:nvPr>
        </p:nvSpPr>
        <p:spPr>
          <a:xfrm>
            <a:off x="974725" y="4560888"/>
            <a:ext cx="5365750" cy="4319587"/>
          </a:xfrm>
          <a:prstGeom prst="rect">
            <a:avLst/>
          </a:prstGeom>
          <a:noFill/>
          <a:ln>
            <a:noFill/>
          </a:ln>
        </p:spPr>
        <p:txBody>
          <a:bodyPr anchorCtr="0" anchor="t" bIns="45700" lIns="91425" spcFirstLastPara="1" rIns="91425" wrap="square" tIns="45700">
            <a:noAutofit/>
          </a:bodyPr>
          <a:lstStyle/>
          <a:p>
            <a:pPr indent="-285750" lvl="0" marL="285750" marR="0" rtl="0" algn="l">
              <a:lnSpc>
                <a:spcPct val="100000"/>
              </a:lnSpc>
              <a:spcBef>
                <a:spcPts val="0"/>
              </a:spcBef>
              <a:spcAft>
                <a:spcPts val="0"/>
              </a:spcAft>
              <a:buClr>
                <a:schemeClr val="dk1"/>
              </a:buClr>
              <a:buSzPts val="1400"/>
              <a:buFont typeface="Arial"/>
              <a:buChar char="•"/>
            </a:pPr>
            <a:r>
              <a:rPr lang="es-ES" sz="1400"/>
              <a:t>La profilaxis posterior a la exposición (PPE) para la infección por VIH debe comenzar lo antes que se pueda y hasta 72 horas después de la posible exposición al VIH. Existe el riesgo de transmisión del VIH si hubo exposición a la sangre o el semen a través de relaciones sexuales vaginales, anales u orales, o a través de heridas o membranas mucosas.</a:t>
            </a:r>
            <a:endParaRPr/>
          </a:p>
          <a:p>
            <a:pPr indent="-285750" lvl="0" marL="285750" marR="0" rtl="0" algn="l">
              <a:lnSpc>
                <a:spcPct val="100000"/>
              </a:lnSpc>
              <a:spcBef>
                <a:spcPts val="0"/>
              </a:spcBef>
              <a:spcAft>
                <a:spcPts val="0"/>
              </a:spcAft>
              <a:buClr>
                <a:schemeClr val="dk1"/>
              </a:buClr>
              <a:buSzPts val="1400"/>
              <a:buFont typeface="Arial"/>
              <a:buChar char="•"/>
            </a:pPr>
            <a:r>
              <a:rPr b="0" lang="es-ES" sz="1400"/>
              <a:t>Una combinación de dos medicamentos constituye el régimen de base del tratamiento de PPE. Si no tiene ningún otro medicamento antirretroviral (ARV), el régimen de base de dos medicamentos se considera por sí solo eficaz y aceptable. </a:t>
            </a:r>
            <a:endParaRPr/>
          </a:p>
          <a:p>
            <a:pPr indent="-285750" lvl="0" marL="285750" marR="0" rtl="0" algn="l">
              <a:lnSpc>
                <a:spcPct val="100000"/>
              </a:lnSpc>
              <a:spcBef>
                <a:spcPts val="0"/>
              </a:spcBef>
              <a:spcAft>
                <a:spcPts val="0"/>
              </a:spcAft>
              <a:buClr>
                <a:schemeClr val="dk1"/>
              </a:buClr>
              <a:buSzPts val="1400"/>
              <a:buFont typeface="Arial"/>
              <a:buChar char="•"/>
            </a:pPr>
            <a:r>
              <a:rPr b="0" lang="es-ES" sz="1400"/>
              <a:t>Sin embargo, se prefiere el régimen de tres medicamentos. La opción de un tercer medicamento a menudo depende del costo, la disponibilidad y las preferencias. </a:t>
            </a:r>
            <a:r>
              <a:rPr b="1" lang="es-ES" sz="1400"/>
              <a:t>Actualmente, la OMS recomienda dolutegravir 50 mg por día como el tercer medicamento preferido de PPE para el VIH.</a:t>
            </a:r>
            <a:endParaRPr/>
          </a:p>
        </p:txBody>
      </p:sp>
    </p:spTree>
  </p:cSld>
  <p:clrMapOvr>
    <a:masterClrMapping/>
  </p:clrMapOvr>
</p:notes>
</file>

<file path=ppt/notesSlides/notesSlide1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2" name="Shape 1312"/>
        <p:cNvGrpSpPr/>
        <p:nvPr/>
      </p:nvGrpSpPr>
      <p:grpSpPr>
        <a:xfrm>
          <a:off x="0" y="0"/>
          <a:ext cx="0" cy="0"/>
          <a:chOff x="0" y="0"/>
          <a:chExt cx="0" cy="0"/>
        </a:xfrm>
      </p:grpSpPr>
      <p:sp>
        <p:nvSpPr>
          <p:cNvPr id="1313" name="Google Shape;1313;p11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14" name="Google Shape;1314;p1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es-ES"/>
              <a:t>Observar: adapte estas diapositivas en función del protocolo de PPE utilizado en el contexto. </a:t>
            </a:r>
            <a:endParaRPr/>
          </a:p>
          <a:p>
            <a:pPr indent="0" lvl="0" marL="0" rtl="0" algn="l">
              <a:lnSpc>
                <a:spcPct val="100000"/>
              </a:lnSpc>
              <a:spcBef>
                <a:spcPts val="0"/>
              </a:spcBef>
              <a:spcAft>
                <a:spcPts val="0"/>
              </a:spcAft>
              <a:buSzPts val="1400"/>
              <a:buNone/>
            </a:pPr>
            <a:r>
              <a:rPr b="0" lang="es-ES"/>
              <a:t>La PPE para la infección por VIH debe comenzar lo antes que se pueda y hasta 72 horas después de la posible exposición al VIH. La OMS recomienda un tratamiento combinado de 28 días. El embarazo no es una contraindicación para la PPE. Informe a las mujeres que tengan menos de 12 semanas de embarazo que se desconocen cuáles podrían ser los efectos del medicamento en el feto.</a:t>
            </a:r>
            <a:endParaRPr/>
          </a:p>
          <a:p>
            <a:pPr indent="0" lvl="0" marL="0" rtl="0" algn="l">
              <a:lnSpc>
                <a:spcPct val="100000"/>
              </a:lnSpc>
              <a:spcBef>
                <a:spcPts val="0"/>
              </a:spcBef>
              <a:spcAft>
                <a:spcPts val="0"/>
              </a:spcAft>
              <a:buSzPts val="1400"/>
              <a:buNone/>
            </a:pPr>
            <a:r>
              <a:t/>
            </a:r>
            <a:endParaRPr b="0"/>
          </a:p>
          <a:p>
            <a:pPr indent="0" lvl="0" marL="0" rtl="0" algn="l">
              <a:lnSpc>
                <a:spcPct val="100000"/>
              </a:lnSpc>
              <a:spcBef>
                <a:spcPts val="0"/>
              </a:spcBef>
              <a:spcAft>
                <a:spcPts val="0"/>
              </a:spcAft>
              <a:buSzPts val="1400"/>
              <a:buNone/>
            </a:pPr>
            <a:r>
              <a:rPr b="1" lang="es-ES"/>
              <a:t>Recomendación de la OMS:</a:t>
            </a:r>
            <a:endParaRPr/>
          </a:p>
          <a:p>
            <a:pPr indent="0" lvl="0" marL="0" rtl="0" algn="l">
              <a:lnSpc>
                <a:spcPct val="100000"/>
              </a:lnSpc>
              <a:spcBef>
                <a:spcPts val="0"/>
              </a:spcBef>
              <a:spcAft>
                <a:spcPts val="0"/>
              </a:spcAft>
              <a:buSzPts val="1400"/>
              <a:buNone/>
            </a:pPr>
            <a:r>
              <a:rPr b="0" lang="es-ES"/>
              <a:t>El régimen </a:t>
            </a:r>
            <a:r>
              <a:rPr b="0" i="1" lang="es-ES"/>
              <a:t>de base preferido</a:t>
            </a:r>
            <a:r>
              <a:rPr b="0" lang="es-ES"/>
              <a:t>para adultos y adolescentes es </a:t>
            </a:r>
            <a:r>
              <a:rPr b="0" i="1" lang="es-ES"/>
              <a:t>tenofivir (TDF) 300 mg + lamuvidina (3TC) 300 mg una vez al día</a:t>
            </a:r>
            <a:r>
              <a:rPr b="0" lang="es-ES"/>
              <a:t>. Antes era </a:t>
            </a:r>
            <a:r>
              <a:rPr b="0" i="1" lang="es-ES"/>
              <a:t>zidovudina 300 mg (ATZ) + lamivudina 150 mg (3TC)</a:t>
            </a:r>
            <a:r>
              <a:rPr b="0" lang="es-ES"/>
              <a:t>, pero se cambió debido a que existe un menor riesgo de interrupción del tratamiento por los efectos secundarios al utilizar TDF.</a:t>
            </a:r>
            <a:endParaRPr/>
          </a:p>
          <a:p>
            <a:pPr indent="0" lvl="0" marL="0" rtl="0" algn="l">
              <a:lnSpc>
                <a:spcPct val="100000"/>
              </a:lnSpc>
              <a:spcBef>
                <a:spcPts val="0"/>
              </a:spcBef>
              <a:spcAft>
                <a:spcPts val="0"/>
              </a:spcAft>
              <a:buSzPts val="1400"/>
              <a:buNone/>
            </a:pPr>
            <a:r>
              <a:t/>
            </a:r>
            <a:endParaRPr b="0"/>
          </a:p>
          <a:p>
            <a:pPr indent="0" lvl="0" marL="0" rtl="0" algn="l">
              <a:lnSpc>
                <a:spcPct val="100000"/>
              </a:lnSpc>
              <a:spcBef>
                <a:spcPts val="0"/>
              </a:spcBef>
              <a:spcAft>
                <a:spcPts val="0"/>
              </a:spcAft>
              <a:buSzPts val="1400"/>
              <a:buNone/>
            </a:pPr>
            <a:r>
              <a:rPr b="1" i="1" lang="es-ES"/>
              <a:t>Dolutegravir 50 mg o atazanavir/ritonavir (ATV/r) o lopinavir/ritonavir (LPV/r)</a:t>
            </a:r>
            <a:r>
              <a:rPr b="1" lang="es-ES"/>
              <a:t> pueden utilizarse como tercer medicamento en adultos y adolescentes. ATV/r se utiliza una vez al día y se incluye en los Botiquines ISR.</a:t>
            </a:r>
            <a:endParaRPr/>
          </a:p>
          <a:p>
            <a:pPr indent="0" lvl="0" marL="0" rtl="0" algn="l">
              <a:lnSpc>
                <a:spcPct val="100000"/>
              </a:lnSpc>
              <a:spcBef>
                <a:spcPts val="0"/>
              </a:spcBef>
              <a:spcAft>
                <a:spcPts val="0"/>
              </a:spcAft>
              <a:buSzPts val="1400"/>
              <a:buNone/>
            </a:pPr>
            <a:r>
              <a:t/>
            </a:r>
            <a:endParaRPr b="0"/>
          </a:p>
          <a:p>
            <a:pPr indent="0" lvl="0" marL="0" rtl="0" algn="l">
              <a:lnSpc>
                <a:spcPct val="100000"/>
              </a:lnSpc>
              <a:spcBef>
                <a:spcPts val="0"/>
              </a:spcBef>
              <a:spcAft>
                <a:spcPts val="0"/>
              </a:spcAft>
              <a:buSzPts val="1400"/>
              <a:buNone/>
            </a:pPr>
            <a:r>
              <a:rPr b="0" lang="es-ES"/>
              <a:t>Para los niños, el régimen de base es AZT + 3TC. El tercer medicamento preferido es LPV/r.</a:t>
            </a:r>
            <a:endParaRPr/>
          </a:p>
          <a:p>
            <a:pPr indent="0" lvl="0" marL="0" rtl="0" algn="l">
              <a:lnSpc>
                <a:spcPct val="100000"/>
              </a:lnSpc>
              <a:spcBef>
                <a:spcPts val="0"/>
              </a:spcBef>
              <a:spcAft>
                <a:spcPts val="0"/>
              </a:spcAft>
              <a:buSzPts val="1400"/>
              <a:buNone/>
            </a:pPr>
            <a:r>
              <a:t/>
            </a:r>
            <a:endParaRPr b="0"/>
          </a:p>
          <a:p>
            <a:pPr indent="0" lvl="0" marL="0" rtl="0" algn="l">
              <a:lnSpc>
                <a:spcPct val="100000"/>
              </a:lnSpc>
              <a:spcBef>
                <a:spcPts val="0"/>
              </a:spcBef>
              <a:spcAft>
                <a:spcPts val="0"/>
              </a:spcAft>
              <a:buSzPts val="1400"/>
              <a:buNone/>
            </a:pPr>
            <a:r>
              <a:rPr b="0" lang="es-ES"/>
              <a:t>Inquietudes relacionadas con eventos adversos graves desalientan firmemente el uso de nevirapina para la profilaxis posterior a la exposición en niños y niñas mayores de 2 años.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1315" name="Google Shape;1315;p1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s-ES"/>
              <a:t>‹#›</a:t>
            </a:fld>
            <a:endParaRPr/>
          </a:p>
        </p:txBody>
      </p:sp>
    </p:spTree>
  </p:cSld>
  <p:clrMapOvr>
    <a:masterClrMapping/>
  </p:clrMapOvr>
</p:notes>
</file>

<file path=ppt/notesSlides/notesSlide1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1" name="Shape 1321"/>
        <p:cNvGrpSpPr/>
        <p:nvPr/>
      </p:nvGrpSpPr>
      <p:grpSpPr>
        <a:xfrm>
          <a:off x="0" y="0"/>
          <a:ext cx="0" cy="0"/>
          <a:chOff x="0" y="0"/>
          <a:chExt cx="0" cy="0"/>
        </a:xfrm>
      </p:grpSpPr>
      <p:sp>
        <p:nvSpPr>
          <p:cNvPr id="1322" name="Google Shape;1322;p11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23" name="Google Shape;1323;p1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lang="es-ES"/>
              <a:t>Antes de 2016, el Botiquín ISR 3 y el suplemento de “PPE del/de la paciente” del Botiquín Interinstitucional de Salud en Contextos de Emergencia contenían solo AZ + 3TC de base para adultos y niños y niñas.</a:t>
            </a:r>
            <a:endParaRPr/>
          </a:p>
          <a:p>
            <a:pPr indent="0" lvl="0" marL="0" rtl="0" algn="l">
              <a:lnSpc>
                <a:spcPct val="100000"/>
              </a:lnSpc>
              <a:spcBef>
                <a:spcPts val="0"/>
              </a:spcBef>
              <a:spcAft>
                <a:spcPts val="0"/>
              </a:spcAft>
              <a:buSzPts val="1400"/>
              <a:buNone/>
            </a:pPr>
            <a:r>
              <a:t/>
            </a:r>
            <a:endParaRPr b="0"/>
          </a:p>
          <a:p>
            <a:pPr indent="0" lvl="0" marL="0" rtl="0" algn="l">
              <a:lnSpc>
                <a:spcPct val="100000"/>
              </a:lnSpc>
              <a:spcBef>
                <a:spcPts val="0"/>
              </a:spcBef>
              <a:spcAft>
                <a:spcPts val="0"/>
              </a:spcAft>
              <a:buSzPts val="1400"/>
              <a:buNone/>
            </a:pPr>
            <a:r>
              <a:rPr b="0" lang="es-ES"/>
              <a:t>Se actualizaron los ARV en los botiquines para incluir TDF + 3TC como régimen de base y ATV/r como tercer medicamento para adultos y adolescentes.</a:t>
            </a:r>
            <a:endParaRPr/>
          </a:p>
          <a:p>
            <a:pPr indent="0" lvl="0" marL="0" rtl="0" algn="l">
              <a:lnSpc>
                <a:spcPct val="100000"/>
              </a:lnSpc>
              <a:spcBef>
                <a:spcPts val="0"/>
              </a:spcBef>
              <a:spcAft>
                <a:spcPts val="0"/>
              </a:spcAft>
              <a:buSzPts val="1400"/>
              <a:buNone/>
            </a:pPr>
            <a:r>
              <a:t/>
            </a:r>
            <a:endParaRPr b="0"/>
          </a:p>
          <a:p>
            <a:pPr indent="0" lvl="0" marL="0" rtl="0" algn="l">
              <a:lnSpc>
                <a:spcPct val="100000"/>
              </a:lnSpc>
              <a:spcBef>
                <a:spcPts val="0"/>
              </a:spcBef>
              <a:spcAft>
                <a:spcPts val="0"/>
              </a:spcAft>
              <a:buSzPts val="1400"/>
              <a:buNone/>
            </a:pPr>
            <a:r>
              <a:rPr b="0" lang="es-ES"/>
              <a:t>Los botiquines contendrán AZT + 3TC como régimen de base y LPV/r como tercer medicamento para niños y niñas, tal como se muestra en esta diapositiva.</a:t>
            </a:r>
            <a:endParaRPr/>
          </a:p>
          <a:p>
            <a:pPr indent="0" lvl="0" marL="0" rtl="0" algn="l">
              <a:lnSpc>
                <a:spcPct val="100000"/>
              </a:lnSpc>
              <a:spcBef>
                <a:spcPts val="0"/>
              </a:spcBef>
              <a:spcAft>
                <a:spcPts val="0"/>
              </a:spcAft>
              <a:buSzPts val="1400"/>
              <a:buNone/>
            </a:pPr>
            <a:r>
              <a:t/>
            </a:r>
            <a:endParaRPr b="0"/>
          </a:p>
          <a:p>
            <a:pPr indent="0" lvl="0" marL="0" rtl="0" algn="l">
              <a:lnSpc>
                <a:spcPct val="100000"/>
              </a:lnSpc>
              <a:spcBef>
                <a:spcPts val="0"/>
              </a:spcBef>
              <a:spcAft>
                <a:spcPts val="0"/>
              </a:spcAft>
              <a:buSzPts val="1400"/>
              <a:buNone/>
            </a:pPr>
            <a:r>
              <a:rPr b="0" lang="es-ES"/>
              <a:t>Podrá seguir usando AZT + 3TC como medicamentos de base. Si no hay otros ARV disponibles, se pueden utilizar estos.</a:t>
            </a:r>
            <a:endParaRPr/>
          </a:p>
        </p:txBody>
      </p:sp>
      <p:sp>
        <p:nvSpPr>
          <p:cNvPr id="1324" name="Google Shape;1324;p1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s-ES"/>
              <a:t>‹#›</a:t>
            </a:fld>
            <a:endParaRPr/>
          </a:p>
        </p:txBody>
      </p:sp>
    </p:spTree>
  </p:cSld>
  <p:clrMapOvr>
    <a:masterClrMapping/>
  </p:clrMapOvr>
</p:notes>
</file>

<file path=ppt/notesSlides/notesSlide1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0" name="Shape 1330"/>
        <p:cNvGrpSpPr/>
        <p:nvPr/>
      </p:nvGrpSpPr>
      <p:grpSpPr>
        <a:xfrm>
          <a:off x="0" y="0"/>
          <a:ext cx="0" cy="0"/>
          <a:chOff x="0" y="0"/>
          <a:chExt cx="0" cy="0"/>
        </a:xfrm>
      </p:grpSpPr>
      <p:sp>
        <p:nvSpPr>
          <p:cNvPr id="1331" name="Google Shape;1331;p11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32" name="Google Shape;1332;p1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i="0" lang="es-ES" sz="1200" u="none" strike="noStrike">
                <a:solidFill>
                  <a:schemeClr val="dk1"/>
                </a:solidFill>
                <a:latin typeface="Calibri"/>
                <a:ea typeface="Calibri"/>
                <a:cs typeface="Calibri"/>
                <a:sym typeface="Calibri"/>
              </a:rPr>
              <a:t>Eventos adversos </a:t>
            </a:r>
            <a:endParaRPr/>
          </a:p>
          <a:p>
            <a:pPr indent="0" lvl="0" marL="0" rtl="0" algn="l">
              <a:lnSpc>
                <a:spcPct val="100000"/>
              </a:lnSpc>
              <a:spcBef>
                <a:spcPts val="0"/>
              </a:spcBef>
              <a:spcAft>
                <a:spcPts val="0"/>
              </a:spcAft>
              <a:buSzPts val="1400"/>
              <a:buNone/>
            </a:pPr>
            <a:r>
              <a:rPr b="0" i="0" lang="es-ES" sz="1200" u="none" strike="noStrike">
                <a:solidFill>
                  <a:schemeClr val="dk1"/>
                </a:solidFill>
                <a:latin typeface="Calibri"/>
                <a:ea typeface="Calibri"/>
                <a:cs typeface="Calibri"/>
                <a:sym typeface="Calibri"/>
              </a:rPr>
              <a:t>El cumplimiento terapéutico es un elemento importante de la administración de la PPE, ya que se debe tomar una o dos veces al día durante 28 días. Hable sobre los siguientes temas con el/la paciente:</a:t>
            </a:r>
            <a:endParaRPr/>
          </a:p>
          <a:p>
            <a:pPr indent="-171450" lvl="0" marL="171450" rtl="0" algn="l">
              <a:lnSpc>
                <a:spcPct val="100000"/>
              </a:lnSpc>
              <a:spcBef>
                <a:spcPts val="0"/>
              </a:spcBef>
              <a:spcAft>
                <a:spcPts val="0"/>
              </a:spcAft>
              <a:buClr>
                <a:schemeClr val="dk1"/>
              </a:buClr>
              <a:buSzPts val="1200"/>
              <a:buFont typeface="Arial"/>
              <a:buChar char="•"/>
            </a:pPr>
            <a:r>
              <a:rPr b="0" i="0" lang="es-ES" sz="1200" u="none" strike="noStrike">
                <a:solidFill>
                  <a:schemeClr val="dk1"/>
                </a:solidFill>
                <a:latin typeface="Calibri"/>
                <a:ea typeface="Calibri"/>
                <a:cs typeface="Calibri"/>
                <a:sym typeface="Calibri"/>
              </a:rPr>
              <a:t>es importante acordarse de tomar cada dosis. Administrar el tratamiento a la misma hora todos los días, como por ejemplo, con el desayuno o la cena (dependiendo de la frecuencia de la dosis), o recibir recordatorios o mensajes programados a través de un teléfono móvil, de un miembro de la familia o de un amigo, puede ser beneficioso. Tomar los comprimidos a intervalos regulares garantiza que el nivel del medicamento en la sangre sea más o menos el mismo. </a:t>
            </a:r>
            <a:endParaRPr/>
          </a:p>
          <a:p>
            <a:pPr indent="-171450" lvl="0" marL="171450" rtl="0" algn="l">
              <a:lnSpc>
                <a:spcPct val="100000"/>
              </a:lnSpc>
              <a:spcBef>
                <a:spcPts val="0"/>
              </a:spcBef>
              <a:spcAft>
                <a:spcPts val="0"/>
              </a:spcAft>
              <a:buClr>
                <a:schemeClr val="dk1"/>
              </a:buClr>
              <a:buSzPts val="1200"/>
              <a:buFont typeface="Arial"/>
              <a:buChar char="•"/>
            </a:pPr>
            <a:r>
              <a:rPr b="0" i="0" lang="es-ES" sz="1200" u="none" strike="noStrike">
                <a:solidFill>
                  <a:schemeClr val="dk1"/>
                </a:solidFill>
                <a:latin typeface="Calibri"/>
                <a:ea typeface="Calibri"/>
                <a:cs typeface="Calibri"/>
                <a:sym typeface="Calibri"/>
              </a:rPr>
              <a:t>Es posible que algunos medicamentos de PPE deban tomarse con alimentos. </a:t>
            </a:r>
            <a:endParaRPr/>
          </a:p>
          <a:p>
            <a:pPr indent="-171450" lvl="0" marL="171450" rtl="0" algn="l">
              <a:lnSpc>
                <a:spcPct val="100000"/>
              </a:lnSpc>
              <a:spcBef>
                <a:spcPts val="0"/>
              </a:spcBef>
              <a:spcAft>
                <a:spcPts val="0"/>
              </a:spcAft>
              <a:buClr>
                <a:schemeClr val="dk1"/>
              </a:buClr>
              <a:buSzPts val="1200"/>
              <a:buFont typeface="Arial"/>
              <a:buChar char="•"/>
            </a:pPr>
            <a:r>
              <a:rPr b="0" i="0" lang="es-ES" sz="1200" u="none" strike="noStrike">
                <a:solidFill>
                  <a:schemeClr val="dk1"/>
                </a:solidFill>
                <a:latin typeface="Calibri"/>
                <a:ea typeface="Calibri"/>
                <a:cs typeface="Calibri"/>
                <a:sym typeface="Calibri"/>
              </a:rPr>
              <a:t>En el caso de que omita una dosis: </a:t>
            </a:r>
            <a:endParaRPr/>
          </a:p>
          <a:p>
            <a:pPr indent="-171450" lvl="1" marL="628650" rtl="0" algn="l">
              <a:lnSpc>
                <a:spcPct val="100000"/>
              </a:lnSpc>
              <a:spcBef>
                <a:spcPts val="0"/>
              </a:spcBef>
              <a:spcAft>
                <a:spcPts val="0"/>
              </a:spcAft>
              <a:buClr>
                <a:schemeClr val="dk1"/>
              </a:buClr>
              <a:buSzPts val="1200"/>
              <a:buFont typeface="Arial"/>
              <a:buChar char="•"/>
            </a:pPr>
            <a:r>
              <a:rPr b="0" i="0" lang="es-ES" sz="1200" u="none" strike="noStrike">
                <a:solidFill>
                  <a:schemeClr val="dk1"/>
                </a:solidFill>
                <a:latin typeface="Calibri"/>
                <a:ea typeface="Calibri"/>
                <a:cs typeface="Calibri"/>
                <a:sym typeface="Calibri"/>
              </a:rPr>
              <a:t>Con los regímenes de una vez al día, si el/la paciente se olvida de tomar el medicamento en su horario, igual debe tomarlo si han pasado menos de 12 horas. Si han pasado más de 12 horas, el/la paciente debe esperar y tomar la siguiente dosis en el horario regular.  </a:t>
            </a:r>
            <a:endParaRPr/>
          </a:p>
          <a:p>
            <a:pPr indent="-171450" lvl="1" marL="628650" rtl="0" algn="l">
              <a:lnSpc>
                <a:spcPct val="100000"/>
              </a:lnSpc>
              <a:spcBef>
                <a:spcPts val="0"/>
              </a:spcBef>
              <a:spcAft>
                <a:spcPts val="0"/>
              </a:spcAft>
              <a:buClr>
                <a:schemeClr val="dk1"/>
              </a:buClr>
              <a:buSzPts val="1200"/>
              <a:buFont typeface="Arial"/>
              <a:buChar char="•"/>
            </a:pPr>
            <a:r>
              <a:rPr b="0" i="0" lang="es-ES" sz="1200" u="none" strike="noStrike">
                <a:solidFill>
                  <a:schemeClr val="dk1"/>
                </a:solidFill>
                <a:latin typeface="Calibri"/>
                <a:ea typeface="Calibri"/>
                <a:cs typeface="Calibri"/>
                <a:sym typeface="Calibri"/>
              </a:rPr>
              <a:t>Con regímenes de dos veces al día, si se omite una dosis, el/la paciente no debe tomar dos dosis al mismo tiempo. </a:t>
            </a:r>
            <a:endParaRPr/>
          </a:p>
          <a:p>
            <a:pPr indent="-171450" lvl="1" marL="628650" rtl="0" algn="l">
              <a:lnSpc>
                <a:spcPct val="100000"/>
              </a:lnSpc>
              <a:spcBef>
                <a:spcPts val="0"/>
              </a:spcBef>
              <a:spcAft>
                <a:spcPts val="0"/>
              </a:spcAft>
              <a:buClr>
                <a:schemeClr val="dk1"/>
              </a:buClr>
              <a:buSzPts val="1200"/>
              <a:buFont typeface="Arial"/>
              <a:buChar char="•"/>
            </a:pPr>
            <a:r>
              <a:rPr b="0" i="0" lang="es-ES" sz="1200" u="none" strike="noStrike">
                <a:solidFill>
                  <a:schemeClr val="dk1"/>
                </a:solidFill>
                <a:latin typeface="Calibri"/>
                <a:ea typeface="Calibri"/>
                <a:cs typeface="Calibri"/>
                <a:sym typeface="Calibri"/>
              </a:rPr>
              <a:t>El/la paciente debe regresar a la clínica si experimenta efectos secundarios que no desaparecen en unos días, si no puede tomar los medicamentos según lo recetado o si tiene cualquier otro problema.</a:t>
            </a:r>
            <a:endParaRPr/>
          </a:p>
          <a:p>
            <a:pPr indent="0" lvl="0" marL="0" rtl="0" algn="l">
              <a:lnSpc>
                <a:spcPct val="100000"/>
              </a:lnSpc>
              <a:spcBef>
                <a:spcPts val="0"/>
              </a:spcBef>
              <a:spcAft>
                <a:spcPts val="0"/>
              </a:spcAft>
              <a:buSzPts val="1400"/>
              <a:buNone/>
            </a:pPr>
            <a:r>
              <a:t/>
            </a:r>
            <a:endParaRPr b="0" i="0" sz="1200" u="none" strike="noStrike">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b="0" i="0" lang="es-ES" sz="1200" u="none" strike="noStrike">
                <a:solidFill>
                  <a:schemeClr val="dk1"/>
                </a:solidFill>
                <a:latin typeface="Calibri"/>
                <a:ea typeface="Calibri"/>
                <a:cs typeface="Calibri"/>
                <a:sym typeface="Calibri"/>
              </a:rPr>
              <a:t>Si bien las náuseas, los vómitos y el dolor de cabeza son efectos secundarios poco comunes y no muy graves, estos pueden poner en riesgo el cumplimiento del tratamiento. Informe al paciente que esto podría ocurrir y resalte la importancia de continuar el tratamiento. </a:t>
            </a:r>
            <a:endParaRPr/>
          </a:p>
          <a:p>
            <a:pPr indent="0" lvl="0" marL="0" rtl="0" algn="l">
              <a:lnSpc>
                <a:spcPct val="100000"/>
              </a:lnSpc>
              <a:spcBef>
                <a:spcPts val="0"/>
              </a:spcBef>
              <a:spcAft>
                <a:spcPts val="0"/>
              </a:spcAft>
              <a:buSzPts val="1400"/>
              <a:buNone/>
            </a:pPr>
            <a:r>
              <a:t/>
            </a:r>
            <a:endParaRPr b="0" i="0" sz="1200" u="none" strike="noStrike">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b="0" i="0" lang="es-ES" sz="1200" u="none" strike="noStrike">
                <a:solidFill>
                  <a:schemeClr val="dk1"/>
                </a:solidFill>
                <a:latin typeface="Calibri"/>
                <a:ea typeface="Calibri"/>
                <a:cs typeface="Calibri"/>
                <a:sym typeface="Calibri"/>
              </a:rPr>
              <a:t>El atazanavir puede provocar ictericia. Esto no se debe a hepatitis y se puede continuar con el medicamento. </a:t>
            </a:r>
            <a:endParaRPr/>
          </a:p>
          <a:p>
            <a:pPr indent="0" lvl="0" marL="0" rtl="0" algn="l">
              <a:lnSpc>
                <a:spcPct val="100000"/>
              </a:lnSpc>
              <a:spcBef>
                <a:spcPts val="0"/>
              </a:spcBef>
              <a:spcAft>
                <a:spcPts val="0"/>
              </a:spcAft>
              <a:buSzPts val="1400"/>
              <a:buNone/>
            </a:pPr>
            <a:r>
              <a:t/>
            </a:r>
            <a:endParaRPr b="0" i="0" sz="1200" u="none" strike="noStrike">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b="0" lang="es-ES" sz="1200" u="none" strike="noStrike">
                <a:solidFill>
                  <a:schemeClr val="dk1"/>
                </a:solidFill>
                <a:latin typeface="Calibri"/>
                <a:ea typeface="Calibri"/>
                <a:cs typeface="Calibri"/>
                <a:sym typeface="Calibri"/>
              </a:rPr>
              <a:t>Existe un posible riesgo de reacciones hepáticas entre las personas infectadas con hepatitis B una vez que </a:t>
            </a:r>
            <a:r>
              <a:rPr b="0" i="1" lang="es-ES" sz="1200" u="none" strike="noStrike">
                <a:solidFill>
                  <a:schemeClr val="dk1"/>
                </a:solidFill>
                <a:latin typeface="Calibri"/>
                <a:ea typeface="Calibri"/>
                <a:cs typeface="Calibri"/>
                <a:sym typeface="Calibri"/>
              </a:rPr>
              <a:t>se interrumpe</a:t>
            </a:r>
            <a:r>
              <a:rPr b="0" lang="es-ES" sz="1200" u="none" strike="noStrike">
                <a:solidFill>
                  <a:schemeClr val="dk1"/>
                </a:solidFill>
                <a:latin typeface="Calibri"/>
                <a:ea typeface="Calibri"/>
                <a:cs typeface="Calibri"/>
                <a:sym typeface="Calibri"/>
              </a:rPr>
              <a:t> la profilaxis posterior a la exposición que contenga TDF o 3TC.</a:t>
            </a:r>
            <a:r>
              <a:rPr b="0" i="0" lang="es-ES" sz="1200" u="none" strike="noStrike">
                <a:solidFill>
                  <a:schemeClr val="dk1"/>
                </a:solidFill>
                <a:latin typeface="Calibri"/>
                <a:ea typeface="Calibri"/>
                <a:cs typeface="Calibri"/>
                <a:sym typeface="Calibri"/>
              </a:rPr>
              <a:t> En este caso, derive para el control de la hepatitis, de ser posible.</a:t>
            </a:r>
            <a:endParaRPr/>
          </a:p>
          <a:p>
            <a:pPr indent="0" lvl="0" marL="0" rtl="0" algn="l">
              <a:lnSpc>
                <a:spcPct val="100000"/>
              </a:lnSpc>
              <a:spcBef>
                <a:spcPts val="0"/>
              </a:spcBef>
              <a:spcAft>
                <a:spcPts val="0"/>
              </a:spcAft>
              <a:buSzPts val="1400"/>
              <a:buNone/>
            </a:pPr>
            <a:r>
              <a:t/>
            </a:r>
            <a:endParaRPr b="0" i="0" sz="1200" u="none" strike="noStrike">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b="0" i="0" lang="es-ES" sz="1200" u="none" strike="noStrike">
                <a:solidFill>
                  <a:schemeClr val="dk1"/>
                </a:solidFill>
                <a:latin typeface="Calibri"/>
                <a:ea typeface="Calibri"/>
                <a:cs typeface="Calibri"/>
                <a:sym typeface="Calibri"/>
              </a:rPr>
              <a:t> </a:t>
            </a:r>
            <a:endParaRPr/>
          </a:p>
        </p:txBody>
      </p:sp>
      <p:sp>
        <p:nvSpPr>
          <p:cNvPr id="1333" name="Google Shape;1333;p1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s-ES"/>
              <a:t>‹#›</a:t>
            </a:fld>
            <a:endParaRPr/>
          </a:p>
        </p:txBody>
      </p:sp>
    </p:spTree>
  </p:cSld>
  <p:clrMapOvr>
    <a:masterClrMapping/>
  </p:clrMapOvr>
</p:notes>
</file>

<file path=ppt/notesSlides/notesSlide1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9" name="Shape 1339"/>
        <p:cNvGrpSpPr/>
        <p:nvPr/>
      </p:nvGrpSpPr>
      <p:grpSpPr>
        <a:xfrm>
          <a:off x="0" y="0"/>
          <a:ext cx="0" cy="0"/>
          <a:chOff x="0" y="0"/>
          <a:chExt cx="0" cy="0"/>
        </a:xfrm>
      </p:grpSpPr>
      <p:sp>
        <p:nvSpPr>
          <p:cNvPr id="1340" name="Google Shape;1340;p1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s-ES"/>
              <a:t>‹#›</a:t>
            </a:fld>
            <a:endParaRPr/>
          </a:p>
        </p:txBody>
      </p:sp>
      <p:sp>
        <p:nvSpPr>
          <p:cNvPr id="1341" name="Google Shape;1341;p118: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342" name="Google Shape;1342;p118:notes"/>
          <p:cNvSpPr txBox="1"/>
          <p:nvPr>
            <p:ph idx="1" type="body"/>
          </p:nvPr>
        </p:nvSpPr>
        <p:spPr>
          <a:xfrm>
            <a:off x="974725" y="4560888"/>
            <a:ext cx="5365750" cy="431958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i="0" lang="es-ES" sz="1200" u="none" strike="noStrike">
                <a:solidFill>
                  <a:schemeClr val="dk1"/>
                </a:solidFill>
              </a:rPr>
              <a:t>Se recomienda orientación y pruebas voluntarias de VIH al inicio, </a:t>
            </a:r>
            <a:r>
              <a:rPr b="1" i="0" lang="es-ES" sz="1200" u="none" strike="noStrike">
                <a:solidFill>
                  <a:schemeClr val="dk1"/>
                </a:solidFill>
              </a:rPr>
              <a:t>pero NO es un requisito para comenzar con la PPE</a:t>
            </a:r>
            <a:r>
              <a:rPr i="0" lang="es-ES" sz="1200" u="none" strike="noStrike">
                <a:solidFill>
                  <a:schemeClr val="dk1"/>
                </a:solidFill>
              </a:rPr>
              <a:t>.</a:t>
            </a:r>
            <a:r>
              <a:rPr b="1" i="0" lang="es-ES" sz="1200" u="none" strike="noStrike">
                <a:solidFill>
                  <a:schemeClr val="dk1"/>
                </a:solidFill>
                <a:latin typeface="Calibri"/>
                <a:ea typeface="Calibri"/>
                <a:cs typeface="Calibri"/>
                <a:sym typeface="Calibri"/>
              </a:rPr>
              <a:t>  </a:t>
            </a:r>
            <a:endParaRPr/>
          </a:p>
          <a:p>
            <a:pPr indent="0" lvl="0" marL="0" rtl="0" algn="l">
              <a:lnSpc>
                <a:spcPct val="100000"/>
              </a:lnSpc>
              <a:spcBef>
                <a:spcPts val="0"/>
              </a:spcBef>
              <a:spcAft>
                <a:spcPts val="0"/>
              </a:spcAft>
              <a:buSzPts val="1400"/>
              <a:buNone/>
            </a:pPr>
            <a:r>
              <a:t/>
            </a:r>
            <a:endParaRPr b="1" i="0" sz="1200" u="none" strike="noStrike">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i="0" lang="es-ES" sz="1200" u="none" strike="noStrike">
                <a:solidFill>
                  <a:schemeClr val="dk1"/>
                </a:solidFill>
                <a:latin typeface="Calibri"/>
                <a:ea typeface="Calibri"/>
                <a:cs typeface="Calibri"/>
                <a:sym typeface="Calibri"/>
              </a:rPr>
              <a:t>Si se indica, </a:t>
            </a:r>
            <a:r>
              <a:rPr b="1" i="0" lang="es-ES" sz="1200" u="none" strike="noStrike">
                <a:solidFill>
                  <a:schemeClr val="dk1"/>
                </a:solidFill>
                <a:latin typeface="Calibri"/>
                <a:ea typeface="Calibri"/>
                <a:cs typeface="Calibri"/>
                <a:sym typeface="Calibri"/>
              </a:rPr>
              <a:t>comience con la PPE lo antes posible,</a:t>
            </a:r>
            <a:r>
              <a:rPr i="0" lang="es-ES" sz="1200" u="none" strike="noStrike">
                <a:solidFill>
                  <a:schemeClr val="dk1"/>
                </a:solidFill>
                <a:latin typeface="Calibri"/>
                <a:ea typeface="Calibri"/>
                <a:cs typeface="Calibri"/>
                <a:sym typeface="Calibri"/>
              </a:rPr>
              <a:t> dentro de las primeras 72 horas.</a:t>
            </a:r>
            <a:r>
              <a:rPr b="0" i="0" lang="es-ES" sz="1200" u="none" strike="noStrike">
                <a:solidFill>
                  <a:schemeClr val="dk1"/>
                </a:solidFill>
                <a:latin typeface="Calibri"/>
                <a:ea typeface="Calibri"/>
                <a:cs typeface="Calibri"/>
                <a:sym typeface="Calibri"/>
              </a:rPr>
              <a:t> Cuanto antes, mejor. Si se realizó una prueba de VIH, NO espere el resultado de la prueba para comenzar con la PPE.</a:t>
            </a:r>
            <a:endParaRPr/>
          </a:p>
          <a:p>
            <a:pPr indent="0" lvl="0" marL="0" rtl="0" algn="l">
              <a:lnSpc>
                <a:spcPct val="100000"/>
              </a:lnSpc>
              <a:spcBef>
                <a:spcPts val="0"/>
              </a:spcBef>
              <a:spcAft>
                <a:spcPts val="0"/>
              </a:spcAft>
              <a:buSzPts val="1400"/>
              <a:buNone/>
            </a:pPr>
            <a:r>
              <a:t/>
            </a:r>
            <a:endParaRPr b="0" i="0" sz="1200" u="none" strike="noStrike">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b="0" i="0" lang="es-ES" sz="1200" u="none" strike="noStrike">
                <a:solidFill>
                  <a:schemeClr val="dk1"/>
                </a:solidFill>
                <a:latin typeface="Calibri"/>
                <a:ea typeface="Calibri"/>
                <a:cs typeface="Calibri"/>
                <a:sym typeface="Calibri"/>
              </a:rPr>
              <a:t>Si la prueba de VIH no era aceptable o posible en la primera visita, se puede volver a ofrecer orientación y pruebas voluntarias durante la segunda visita de seguimiento. </a:t>
            </a:r>
            <a:r>
              <a:rPr b="0" i="0" lang="es-ES" sz="1200" u="none" strike="noStrike">
                <a:solidFill>
                  <a:schemeClr val="dk1"/>
                </a:solidFill>
              </a:rPr>
              <a:t>La orientación y pruebas voluntarias para el VIH pueden realizarse en cualquier momento después de comenzar con la PPE.</a:t>
            </a:r>
            <a:r>
              <a:rPr b="0" i="0" lang="es-ES" sz="1200" u="none" strike="noStrike">
                <a:solidFill>
                  <a:schemeClr val="dk1"/>
                </a:solidFill>
                <a:latin typeface="Times New Roman"/>
                <a:ea typeface="Times New Roman"/>
                <a:cs typeface="Times New Roman"/>
                <a:sym typeface="Times New Roman"/>
              </a:rPr>
              <a:t> </a:t>
            </a:r>
            <a:endParaRPr/>
          </a:p>
          <a:p>
            <a:pPr indent="0" lvl="0" marL="0" rtl="0" algn="l">
              <a:lnSpc>
                <a:spcPct val="100000"/>
              </a:lnSpc>
              <a:spcBef>
                <a:spcPts val="0"/>
              </a:spcBef>
              <a:spcAft>
                <a:spcPts val="0"/>
              </a:spcAft>
              <a:buSzPts val="1400"/>
              <a:buNone/>
            </a:pPr>
            <a:r>
              <a:t/>
            </a:r>
            <a:endParaRPr b="0" i="0" sz="1200" u="none" strike="noStrike">
              <a:solidFill>
                <a:schemeClr val="dk1"/>
              </a:solidFill>
              <a:latin typeface="Times New Roman"/>
              <a:ea typeface="Times New Roman"/>
              <a:cs typeface="Times New Roman"/>
              <a:sym typeface="Times New Roman"/>
            </a:endParaRPr>
          </a:p>
          <a:p>
            <a:pPr indent="0" lvl="0" marL="0" rtl="0" algn="l">
              <a:lnSpc>
                <a:spcPct val="100000"/>
              </a:lnSpc>
              <a:spcBef>
                <a:spcPts val="0"/>
              </a:spcBef>
              <a:spcAft>
                <a:spcPts val="0"/>
              </a:spcAft>
              <a:buSzPts val="1400"/>
              <a:buNone/>
            </a:pPr>
            <a:r>
              <a:rPr b="0" i="0" lang="es-ES" sz="1200" u="none" strike="noStrike">
                <a:solidFill>
                  <a:schemeClr val="dk1"/>
                </a:solidFill>
                <a:latin typeface="Calibri"/>
                <a:ea typeface="Calibri"/>
                <a:cs typeface="Calibri"/>
                <a:sym typeface="Calibri"/>
              </a:rPr>
              <a:t>Entre los beneficios de conocer la condición del VIH se incluyen: </a:t>
            </a:r>
            <a:endParaRPr/>
          </a:p>
          <a:p>
            <a:pPr indent="0" lvl="0" marL="0" rtl="0" algn="l">
              <a:lnSpc>
                <a:spcPct val="100000"/>
              </a:lnSpc>
              <a:spcBef>
                <a:spcPts val="0"/>
              </a:spcBef>
              <a:spcAft>
                <a:spcPts val="0"/>
              </a:spcAft>
              <a:buSzPts val="1400"/>
              <a:buNone/>
            </a:pPr>
            <a:r>
              <a:rPr b="0" i="0" lang="es-ES" sz="1200" u="none" strike="noStrike">
                <a:solidFill>
                  <a:schemeClr val="dk1"/>
                </a:solidFill>
                <a:latin typeface="Calibri"/>
                <a:ea typeface="Calibri"/>
                <a:cs typeface="Calibri"/>
                <a:sym typeface="Calibri"/>
              </a:rPr>
              <a:t>-Evitar una PPE innecesaria si el/la paciente ya es VIH positivo. </a:t>
            </a:r>
            <a:endParaRPr/>
          </a:p>
          <a:p>
            <a:pPr indent="0" lvl="0" marL="0" rtl="0" algn="l">
              <a:lnSpc>
                <a:spcPct val="100000"/>
              </a:lnSpc>
              <a:spcBef>
                <a:spcPts val="0"/>
              </a:spcBef>
              <a:spcAft>
                <a:spcPts val="0"/>
              </a:spcAft>
              <a:buSzPts val="1400"/>
              <a:buNone/>
            </a:pPr>
            <a:r>
              <a:rPr b="0" i="0" lang="es-ES" sz="1200" u="none" strike="noStrike">
                <a:solidFill>
                  <a:schemeClr val="dk1"/>
                </a:solidFill>
                <a:latin typeface="Calibri"/>
                <a:ea typeface="Calibri"/>
                <a:cs typeface="Calibri"/>
                <a:sym typeface="Calibri"/>
              </a:rPr>
              <a:t>-Permitir la derivación apropiada para el tratamiento y la atención si se diagnostica VIH. </a:t>
            </a:r>
            <a:endParaRPr/>
          </a:p>
          <a:p>
            <a:pPr indent="0" lvl="0" marL="0" rtl="0" algn="l">
              <a:lnSpc>
                <a:spcPct val="100000"/>
              </a:lnSpc>
              <a:spcBef>
                <a:spcPts val="0"/>
              </a:spcBef>
              <a:spcAft>
                <a:spcPts val="0"/>
              </a:spcAft>
              <a:buSzPts val="1400"/>
              <a:buNone/>
            </a:pPr>
            <a:r>
              <a:rPr b="0" i="0" lang="es-ES" sz="1200" u="none" strike="noStrike">
                <a:solidFill>
                  <a:schemeClr val="dk1"/>
                </a:solidFill>
                <a:latin typeface="Calibri"/>
                <a:ea typeface="Calibri"/>
                <a:cs typeface="Calibri"/>
                <a:sym typeface="Calibri"/>
              </a:rPr>
              <a:t>-La confirmación de la condición de VIH negativo puede motivar a la persona sobreviviente a cumplir con la PPE.</a:t>
            </a:r>
            <a:endParaRPr/>
          </a:p>
          <a:p>
            <a:pPr indent="0" lvl="0" marL="0" rtl="0" algn="l">
              <a:lnSpc>
                <a:spcPct val="100000"/>
              </a:lnSpc>
              <a:spcBef>
                <a:spcPts val="0"/>
              </a:spcBef>
              <a:spcAft>
                <a:spcPts val="0"/>
              </a:spcAft>
              <a:buSzPts val="1400"/>
              <a:buNone/>
            </a:pPr>
            <a:r>
              <a:t/>
            </a:r>
            <a:endParaRPr sz="2500"/>
          </a:p>
          <a:p>
            <a:pPr indent="0" lvl="0" marL="0" rtl="0" algn="l">
              <a:lnSpc>
                <a:spcPct val="100000"/>
              </a:lnSpc>
              <a:spcBef>
                <a:spcPts val="0"/>
              </a:spcBef>
              <a:spcAft>
                <a:spcPts val="0"/>
              </a:spcAft>
              <a:buSzPts val="1400"/>
              <a:buNone/>
            </a:pPr>
            <a:r>
              <a:rPr b="1" i="0" lang="es-ES" sz="1200" u="none" strike="noStrike">
                <a:solidFill>
                  <a:schemeClr val="dk1"/>
                </a:solidFill>
                <a:latin typeface="Times New Roman"/>
                <a:ea typeface="Times New Roman"/>
                <a:cs typeface="Times New Roman"/>
                <a:sym typeface="Times New Roman"/>
              </a:rPr>
              <a:t>Prescripción: </a:t>
            </a:r>
            <a:r>
              <a:rPr b="0" i="0" lang="es-ES" sz="1200" u="none" strike="noStrike">
                <a:solidFill>
                  <a:schemeClr val="dk1"/>
                </a:solidFill>
                <a:latin typeface="Times New Roman"/>
                <a:ea typeface="Times New Roman"/>
                <a:cs typeface="Times New Roman"/>
                <a:sym typeface="Times New Roman"/>
              </a:rPr>
              <a:t>Para mejorar la recepción y la cumplimentación de la PPE, la OMS recomienda proporcionar todo el tratamiento de 28 días en la primera visita, en lugar de solicitarles a los pacientes que regresen varias veces a buscar las recetas. </a:t>
            </a:r>
            <a:endParaRPr/>
          </a:p>
          <a:p>
            <a:pPr indent="0" lvl="0" marL="0" rtl="0" algn="l">
              <a:lnSpc>
                <a:spcPct val="100000"/>
              </a:lnSpc>
              <a:spcBef>
                <a:spcPts val="0"/>
              </a:spcBef>
              <a:spcAft>
                <a:spcPts val="0"/>
              </a:spcAft>
              <a:buSzPts val="1400"/>
              <a:buNone/>
            </a:pPr>
            <a:r>
              <a:t/>
            </a:r>
            <a:endParaRPr b="0" i="0" sz="1200" u="none" strike="noStrike">
              <a:solidFill>
                <a:schemeClr val="dk1"/>
              </a:solidFill>
              <a:latin typeface="Times New Roman"/>
              <a:ea typeface="Times New Roman"/>
              <a:cs typeface="Times New Roman"/>
              <a:sym typeface="Times New Roman"/>
            </a:endParaRPr>
          </a:p>
          <a:p>
            <a:pPr indent="0" lvl="0" marL="0" rtl="0" algn="l">
              <a:lnSpc>
                <a:spcPct val="100000"/>
              </a:lnSpc>
              <a:spcBef>
                <a:spcPts val="0"/>
              </a:spcBef>
              <a:spcAft>
                <a:spcPts val="0"/>
              </a:spcAft>
              <a:buSzPts val="1400"/>
              <a:buNone/>
            </a:pPr>
            <a:r>
              <a:rPr b="1" i="0" lang="es-ES" sz="1200" u="none" strike="noStrike">
                <a:solidFill>
                  <a:schemeClr val="dk1"/>
                </a:solidFill>
                <a:latin typeface="Times New Roman"/>
                <a:ea typeface="Times New Roman"/>
                <a:cs typeface="Times New Roman"/>
                <a:sym typeface="Times New Roman"/>
              </a:rPr>
              <a:t>Asistencia para el cumplimiento terapéutico: </a:t>
            </a:r>
            <a:r>
              <a:rPr i="0" lang="es-ES" sz="1200" u="none" strike="noStrike">
                <a:solidFill>
                  <a:schemeClr val="dk1"/>
                </a:solidFill>
              </a:rPr>
              <a:t>La eficacia de la PPE depende de altos niveles de cumplimiento y finalización del tratamiento recetado.</a:t>
            </a:r>
            <a:r>
              <a:rPr b="0" i="0" lang="es-ES" sz="1200" u="none" strike="noStrike">
                <a:solidFill>
                  <a:schemeClr val="dk1"/>
                </a:solidFill>
                <a:latin typeface="Calibri"/>
                <a:ea typeface="Calibri"/>
                <a:cs typeface="Calibri"/>
                <a:sym typeface="Calibri"/>
              </a:rPr>
              <a:t> </a:t>
            </a:r>
            <a:r>
              <a:rPr b="0" i="0" lang="es-ES" sz="1200" u="none" strike="noStrike">
                <a:solidFill>
                  <a:schemeClr val="dk1"/>
                </a:solidFill>
                <a:latin typeface="Times New Roman"/>
                <a:ea typeface="Times New Roman"/>
                <a:cs typeface="Times New Roman"/>
                <a:sym typeface="Times New Roman"/>
              </a:rPr>
              <a:t>Para mejorar los índices de cumplimiento y finalización, ofrezca una mayor orientación para el cumplimiento. </a:t>
            </a:r>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7" name="Shape 1347"/>
        <p:cNvGrpSpPr/>
        <p:nvPr/>
      </p:nvGrpSpPr>
      <p:grpSpPr>
        <a:xfrm>
          <a:off x="0" y="0"/>
          <a:ext cx="0" cy="0"/>
          <a:chOff x="0" y="0"/>
          <a:chExt cx="0" cy="0"/>
        </a:xfrm>
      </p:grpSpPr>
      <p:sp>
        <p:nvSpPr>
          <p:cNvPr id="1348" name="Google Shape;1348;p1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s-ES"/>
              <a:t>‹#›</a:t>
            </a:fld>
            <a:endParaRPr/>
          </a:p>
        </p:txBody>
      </p:sp>
      <p:sp>
        <p:nvSpPr>
          <p:cNvPr id="1349" name="Google Shape;1349;p119: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350" name="Google Shape;1350;p119:notes"/>
          <p:cNvSpPr txBox="1"/>
          <p:nvPr>
            <p:ph idx="1" type="body"/>
          </p:nvPr>
        </p:nvSpPr>
        <p:spPr>
          <a:xfrm>
            <a:off x="974725" y="4560888"/>
            <a:ext cx="5365750" cy="431958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sz="1200"/>
          </a:p>
          <a:p>
            <a:pPr indent="-228600" lvl="0" marL="457200" marR="0" rtl="0" algn="l">
              <a:lnSpc>
                <a:spcPct val="100000"/>
              </a:lnSpc>
              <a:spcBef>
                <a:spcPts val="0"/>
              </a:spcBef>
              <a:spcAft>
                <a:spcPts val="0"/>
              </a:spcAft>
              <a:buClr>
                <a:srgbClr val="000000"/>
              </a:buClr>
              <a:buSzPts val="1400"/>
              <a:buFont typeface="Arial"/>
              <a:buNone/>
            </a:pPr>
            <a:r>
              <a:rPr b="1" i="0" lang="es-ES" sz="1200" u="none" cap="none" strike="noStrike">
                <a:solidFill>
                  <a:schemeClr val="dk1"/>
                </a:solidFill>
                <a:latin typeface="Calibri"/>
                <a:ea typeface="Calibri"/>
                <a:cs typeface="Calibri"/>
                <a:sym typeface="Calibri"/>
              </a:rPr>
              <a:t>Esta diapositiva se encuentra oculta. Puede usarse si hay inquietudes acerca de brindar PPE sin saber el resultado de una prueba de VIH.</a:t>
            </a:r>
            <a:endParaRPr/>
          </a:p>
          <a:p>
            <a:pPr indent="-228600" lvl="0" marL="457200" marR="0" rtl="0" algn="l">
              <a:lnSpc>
                <a:spcPct val="100000"/>
              </a:lnSpc>
              <a:spcBef>
                <a:spcPts val="0"/>
              </a:spcBef>
              <a:spcAft>
                <a:spcPts val="0"/>
              </a:spcAft>
              <a:buClr>
                <a:srgbClr val="000000"/>
              </a:buClr>
              <a:buSzPts val="1400"/>
              <a:buFont typeface="Arial"/>
              <a:buNone/>
            </a:pPr>
            <a:r>
              <a:t/>
            </a:r>
            <a:endParaRPr b="0" i="0" sz="1200" u="none" cap="none" strike="noStrike">
              <a:solidFill>
                <a:schemeClr val="dk1"/>
              </a:solidFill>
              <a:latin typeface="Calibri"/>
              <a:ea typeface="Calibri"/>
              <a:cs typeface="Calibri"/>
              <a:sym typeface="Calibri"/>
            </a:endParaRPr>
          </a:p>
          <a:p>
            <a:pPr indent="-228600" lvl="0" marL="457200" marR="0" rtl="0" algn="l">
              <a:lnSpc>
                <a:spcPct val="100000"/>
              </a:lnSpc>
              <a:spcBef>
                <a:spcPts val="0"/>
              </a:spcBef>
              <a:spcAft>
                <a:spcPts val="0"/>
              </a:spcAft>
              <a:buClr>
                <a:srgbClr val="000000"/>
              </a:buClr>
              <a:buSzPts val="1400"/>
              <a:buFont typeface="Arial"/>
              <a:buNone/>
            </a:pPr>
            <a:r>
              <a:rPr b="0" i="0" lang="es-ES" sz="1200" u="none" cap="none" strike="noStrike">
                <a:solidFill>
                  <a:schemeClr val="dk1"/>
                </a:solidFill>
                <a:latin typeface="Calibri"/>
                <a:ea typeface="Calibri"/>
                <a:cs typeface="Calibri"/>
                <a:sym typeface="Calibri"/>
              </a:rPr>
              <a:t>Brindar PPE a una persona HIV+ no le genera ningún beneficio ni perjuicio. No habrá cambios en el desarrollo natural de la infección.</a:t>
            </a:r>
            <a:endParaRPr/>
          </a:p>
          <a:p>
            <a:pPr indent="-228600" lvl="0" marL="457200" marR="0" rtl="0" algn="l">
              <a:lnSpc>
                <a:spcPct val="100000"/>
              </a:lnSpc>
              <a:spcBef>
                <a:spcPts val="0"/>
              </a:spcBef>
              <a:spcAft>
                <a:spcPts val="0"/>
              </a:spcAft>
              <a:buClr>
                <a:srgbClr val="000000"/>
              </a:buClr>
              <a:buSzPts val="1400"/>
              <a:buFont typeface="Arial"/>
              <a:buNone/>
            </a:pPr>
            <a:r>
              <a:t/>
            </a:r>
            <a:endParaRPr b="0" i="0" sz="1200" u="none" cap="none" strike="noStrike">
              <a:solidFill>
                <a:schemeClr val="dk1"/>
              </a:solidFill>
              <a:latin typeface="Calibri"/>
              <a:ea typeface="Calibri"/>
              <a:cs typeface="Calibri"/>
              <a:sym typeface="Calibri"/>
            </a:endParaRPr>
          </a:p>
          <a:p>
            <a:pPr indent="-228600" lvl="0" marL="457200" marR="0" rtl="0" algn="l">
              <a:lnSpc>
                <a:spcPct val="100000"/>
              </a:lnSpc>
              <a:spcBef>
                <a:spcPts val="0"/>
              </a:spcBef>
              <a:spcAft>
                <a:spcPts val="0"/>
              </a:spcAft>
              <a:buClr>
                <a:srgbClr val="000000"/>
              </a:buClr>
              <a:buSzPts val="1400"/>
              <a:buFont typeface="Arial"/>
              <a:buNone/>
            </a:pPr>
            <a:r>
              <a:rPr b="0" i="0" lang="es-ES" sz="1200" u="none" cap="none" strike="noStrike">
                <a:solidFill>
                  <a:schemeClr val="dk1"/>
                </a:solidFill>
                <a:latin typeface="Calibri"/>
                <a:ea typeface="Calibri"/>
                <a:cs typeface="Calibri"/>
                <a:sym typeface="Calibri"/>
              </a:rPr>
              <a:t>Es posible que haya cierta resistencia en el VIH del paciente después de la PPE. Sin embargo, será limitada y a menos que el paciente acceda a un programa de tratamiento por VIH dentro de los seis meses, las copias del virus resistente serán superadas por las copias no resistentes.</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Calibri"/>
              <a:buNone/>
            </a:pPr>
            <a:r>
              <a:t/>
            </a:r>
            <a:endParaRPr sz="1100"/>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2" name="Shape 372"/>
        <p:cNvGrpSpPr/>
        <p:nvPr/>
      </p:nvGrpSpPr>
      <p:grpSpPr>
        <a:xfrm>
          <a:off x="0" y="0"/>
          <a:ext cx="0" cy="0"/>
          <a:chOff x="0" y="0"/>
          <a:chExt cx="0" cy="0"/>
        </a:xfrm>
      </p:grpSpPr>
      <p:sp>
        <p:nvSpPr>
          <p:cNvPr id="373" name="Google Shape;373;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s-ES"/>
              <a:t>‹#›</a:t>
            </a:fld>
            <a:endParaRPr/>
          </a:p>
        </p:txBody>
      </p:sp>
      <p:sp>
        <p:nvSpPr>
          <p:cNvPr id="374" name="Google Shape;374;p1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75" name="Google Shape;375;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s-ES" sz="1200">
                <a:solidFill>
                  <a:schemeClr val="dk1"/>
                </a:solidFill>
                <a:latin typeface="Calibri"/>
                <a:ea typeface="Calibri"/>
                <a:cs typeface="Calibri"/>
                <a:sym typeface="Calibri"/>
              </a:rPr>
              <a:t>La </a:t>
            </a:r>
            <a:r>
              <a:rPr b="1" lang="es-ES" sz="1200">
                <a:solidFill>
                  <a:schemeClr val="dk1"/>
                </a:solidFill>
                <a:latin typeface="Calibri"/>
                <a:ea typeface="Calibri"/>
                <a:cs typeface="Calibri"/>
                <a:sym typeface="Calibri"/>
              </a:rPr>
              <a:t>violencia de género</a:t>
            </a:r>
            <a:r>
              <a:rPr lang="es-ES" sz="1200">
                <a:solidFill>
                  <a:schemeClr val="dk1"/>
                </a:solidFill>
                <a:latin typeface="Calibri"/>
                <a:ea typeface="Calibri"/>
                <a:cs typeface="Calibri"/>
                <a:sym typeface="Calibri"/>
              </a:rPr>
              <a:t> es una expresión genérica que se refiere a cualquier acto perjudicial que se comete contra la voluntad de una persona y que se basa en diferencias (de género) atribuidas socialmente entre hombres y mujeres. Incluye actos que infligen daño o sufrimiento físico, sexual o psíquico, amenazas de tales actos, coerción y otras privaciones de la libertad. Estos actos pueden ocurrir en público o en privado.</a:t>
            </a:r>
            <a:endParaRPr/>
          </a:p>
          <a:p>
            <a:pPr indent="0" lvl="0" marL="0" rtl="0" algn="l">
              <a:lnSpc>
                <a:spcPct val="100000"/>
              </a:lnSpc>
              <a:spcBef>
                <a:spcPts val="0"/>
              </a:spcBef>
              <a:spcAft>
                <a:spcPts val="0"/>
              </a:spcAft>
              <a:buSzPts val="1400"/>
              <a:buNone/>
            </a:pPr>
            <a:r>
              <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lang="es-ES" sz="1200">
                <a:solidFill>
                  <a:schemeClr val="dk1"/>
                </a:solidFill>
                <a:latin typeface="Calibri"/>
                <a:ea typeface="Calibri"/>
                <a:cs typeface="Calibri"/>
                <a:sym typeface="Calibri"/>
              </a:rPr>
              <a:t>La expresión “violencia de género” (a veces llamada “violencia sexual y de género”) hace hincapié en la dimensión de género que tienen este tipo de actos. En otras palabras, resalta la relación que existe entre el papel subordinado de las mujeres en la sociedad y su mayor vulnerabilidad frente a la violencia. Las mujeres y las niñas son las más afectadas por la violencia de género y, por lo tanto, las expresiones “violencia de género” y “violencia contra las mujeres” suelen utilizarse indistintamente. Sin embargo, la violencia contra hombres y niños también puede ser de género o sexual, en especial, cuando son objeto de tortura o detención o cuando están obligados a participar como niños soldados. Además, la expresión “violencia de género” también puede usarse para hacer referencia a violencia contra personas LGBTQIA, quienes enfrentan riesgos debido a que muchos consideran que desafían las normas sexuales y de género establecidas por la sociedad, y a quienes también se hace referencia como personas de género no conforme. </a:t>
            </a:r>
            <a:endParaRPr/>
          </a:p>
          <a:p>
            <a:pPr indent="0" lvl="0" marL="0" rtl="0" algn="l">
              <a:lnSpc>
                <a:spcPct val="100000"/>
              </a:lnSpc>
              <a:spcBef>
                <a:spcPts val="0"/>
              </a:spcBef>
              <a:spcAft>
                <a:spcPts val="0"/>
              </a:spcAft>
              <a:buSzPts val="1400"/>
              <a:buNone/>
            </a:pPr>
            <a:r>
              <a:t/>
            </a:r>
            <a:endParaRPr b="1"/>
          </a:p>
        </p:txBody>
      </p:sp>
    </p:spTree>
  </p:cSld>
  <p:clrMapOvr>
    <a:masterClrMapping/>
  </p:clrMapOvr>
</p:notes>
</file>

<file path=ppt/notesSlides/notesSlide1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6" name="Shape 1356"/>
        <p:cNvGrpSpPr/>
        <p:nvPr/>
      </p:nvGrpSpPr>
      <p:grpSpPr>
        <a:xfrm>
          <a:off x="0" y="0"/>
          <a:ext cx="0" cy="0"/>
          <a:chOff x="0" y="0"/>
          <a:chExt cx="0" cy="0"/>
        </a:xfrm>
      </p:grpSpPr>
      <p:sp>
        <p:nvSpPr>
          <p:cNvPr id="1357" name="Google Shape;1357;p12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58" name="Google Shape;1358;p1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s-ES"/>
              <a:t>Esta diapositiva permanece oculta a menos que haya preguntas sobre el riesgo de transmisión del VIH</a:t>
            </a:r>
            <a:endParaRPr/>
          </a:p>
        </p:txBody>
      </p:sp>
      <p:sp>
        <p:nvSpPr>
          <p:cNvPr id="1359" name="Google Shape;1359;p1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s-ES"/>
              <a:t>‹#›</a:t>
            </a:fld>
            <a:endParaRPr/>
          </a:p>
        </p:txBody>
      </p:sp>
    </p:spTree>
  </p:cSld>
  <p:clrMapOvr>
    <a:masterClrMapping/>
  </p:clrMapOvr>
</p:notes>
</file>

<file path=ppt/notesSlides/notesSlide1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4" name="Shape 1364"/>
        <p:cNvGrpSpPr/>
        <p:nvPr/>
      </p:nvGrpSpPr>
      <p:grpSpPr>
        <a:xfrm>
          <a:off x="0" y="0"/>
          <a:ext cx="0" cy="0"/>
          <a:chOff x="0" y="0"/>
          <a:chExt cx="0" cy="0"/>
        </a:xfrm>
      </p:grpSpPr>
      <p:sp>
        <p:nvSpPr>
          <p:cNvPr id="1365" name="Google Shape;1365;p12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66" name="Google Shape;1366;p1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s-ES"/>
              <a:t>Hable con la persona sobreviviente acerca de si la PPE es apropiada para su situación. A menudo, el riesgo de la transmisión del VIH es mayor para las personas sobrevivientes de violencia sexual porque:</a:t>
            </a:r>
            <a:endParaRPr/>
          </a:p>
          <a:p>
            <a:pPr indent="0" lvl="0" marL="0" rtl="0" algn="l">
              <a:lnSpc>
                <a:spcPct val="100000"/>
              </a:lnSpc>
              <a:spcBef>
                <a:spcPts val="0"/>
              </a:spcBef>
              <a:spcAft>
                <a:spcPts val="0"/>
              </a:spcAft>
              <a:buSzPts val="1400"/>
              <a:buNone/>
            </a:pPr>
            <a:r>
              <a:t/>
            </a:r>
            <a:endParaRPr/>
          </a:p>
          <a:p>
            <a:pPr indent="-171450" lvl="0" marL="171450" rtl="0" algn="l">
              <a:lnSpc>
                <a:spcPct val="100000"/>
              </a:lnSpc>
              <a:spcBef>
                <a:spcPts val="0"/>
              </a:spcBef>
              <a:spcAft>
                <a:spcPts val="0"/>
              </a:spcAft>
              <a:buClr>
                <a:schemeClr val="dk1"/>
              </a:buClr>
              <a:buSzPts val="1200"/>
              <a:buFont typeface="Arial"/>
              <a:buChar char="•"/>
            </a:pPr>
            <a:r>
              <a:rPr lang="es-ES"/>
              <a:t>Hubo varios atacantes.</a:t>
            </a:r>
            <a:endParaRPr/>
          </a:p>
          <a:p>
            <a:pPr indent="-171450" lvl="0" marL="171450" rtl="0" algn="l">
              <a:lnSpc>
                <a:spcPct val="100000"/>
              </a:lnSpc>
              <a:spcBef>
                <a:spcPts val="0"/>
              </a:spcBef>
              <a:spcAft>
                <a:spcPts val="0"/>
              </a:spcAft>
              <a:buClr>
                <a:schemeClr val="dk1"/>
              </a:buClr>
              <a:buSzPts val="1200"/>
              <a:buFont typeface="Arial"/>
              <a:buChar char="•"/>
            </a:pPr>
            <a:r>
              <a:rPr lang="es-ES"/>
              <a:t>Se desconoce quién es el agresor o se desconoce su situación con respecto al VIH. </a:t>
            </a:r>
            <a:endParaRPr/>
          </a:p>
          <a:p>
            <a:pPr indent="-171450" lvl="0" marL="171450" rtl="0" algn="l">
              <a:lnSpc>
                <a:spcPct val="100000"/>
              </a:lnSpc>
              <a:spcBef>
                <a:spcPts val="0"/>
              </a:spcBef>
              <a:spcAft>
                <a:spcPts val="0"/>
              </a:spcAft>
              <a:buClr>
                <a:schemeClr val="dk1"/>
              </a:buClr>
              <a:buSzPts val="1200"/>
              <a:buFont typeface="Arial"/>
              <a:buChar char="•"/>
            </a:pPr>
            <a:r>
              <a:rPr lang="es-ES"/>
              <a:t>La agresión sexual fue violenta, produjo laceraciones en la zona genital u otras lesiones.</a:t>
            </a:r>
            <a:endParaRPr/>
          </a:p>
          <a:p>
            <a:pPr indent="-171450" lvl="0" marL="171450" rtl="0" algn="l">
              <a:lnSpc>
                <a:spcPct val="100000"/>
              </a:lnSpc>
              <a:spcBef>
                <a:spcPts val="0"/>
              </a:spcBef>
              <a:spcAft>
                <a:spcPts val="0"/>
              </a:spcAft>
              <a:buClr>
                <a:schemeClr val="dk1"/>
              </a:buClr>
              <a:buSzPts val="1200"/>
              <a:buFont typeface="Arial"/>
              <a:buChar char="•"/>
            </a:pPr>
            <a:r>
              <a:rPr lang="es-ES"/>
              <a:t>La penetración anal es común.</a:t>
            </a:r>
            <a:endParaRPr/>
          </a:p>
          <a:p>
            <a:pPr indent="0" lvl="0" marL="0" marR="0" rtl="0" algn="l">
              <a:lnSpc>
                <a:spcPct val="100000"/>
              </a:lnSpc>
              <a:spcBef>
                <a:spcPts val="0"/>
              </a:spcBef>
              <a:spcAft>
                <a:spcPts val="0"/>
              </a:spcAft>
              <a:buClr>
                <a:schemeClr val="dk1"/>
              </a:buClr>
              <a:buSzPts val="1200"/>
              <a:buFont typeface="Arial"/>
              <a:buNone/>
            </a:pPr>
            <a:r>
              <a:t/>
            </a:r>
            <a:endParaRPr/>
          </a:p>
          <a:p>
            <a:pPr indent="0" lvl="0" marL="0" marR="0" rtl="0" algn="l">
              <a:lnSpc>
                <a:spcPct val="100000"/>
              </a:lnSpc>
              <a:spcBef>
                <a:spcPts val="0"/>
              </a:spcBef>
              <a:spcAft>
                <a:spcPts val="0"/>
              </a:spcAft>
              <a:buClr>
                <a:schemeClr val="dk1"/>
              </a:buClr>
              <a:buSzPts val="1200"/>
              <a:buFont typeface="Arial"/>
              <a:buNone/>
            </a:pPr>
            <a:r>
              <a:rPr lang="es-ES"/>
              <a:t>Explique que la PPE disminuye las probabilidades de ser VIH+, pero no es 100 % eficaz. </a:t>
            </a:r>
            <a:endParaRPr/>
          </a:p>
        </p:txBody>
      </p:sp>
      <p:sp>
        <p:nvSpPr>
          <p:cNvPr id="1367" name="Google Shape;1367;p1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s-ES"/>
              <a:t>‹#›</a:t>
            </a:fld>
            <a:endParaRPr/>
          </a:p>
        </p:txBody>
      </p:sp>
    </p:spTree>
  </p:cSld>
  <p:clrMapOvr>
    <a:masterClrMapping/>
  </p:clrMapOvr>
</p:notes>
</file>

<file path=ppt/notesSlides/notesSlide1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2" name="Shape 1372"/>
        <p:cNvGrpSpPr/>
        <p:nvPr/>
      </p:nvGrpSpPr>
      <p:grpSpPr>
        <a:xfrm>
          <a:off x="0" y="0"/>
          <a:ext cx="0" cy="0"/>
          <a:chOff x="0" y="0"/>
          <a:chExt cx="0" cy="0"/>
        </a:xfrm>
      </p:grpSpPr>
      <p:sp>
        <p:nvSpPr>
          <p:cNvPr id="1373" name="Google Shape;1373;p1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s-E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1374" name="Google Shape;1374;p12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1375" name="Google Shape;1375;p122:notes"/>
          <p:cNvSpPr txBox="1"/>
          <p:nvPr>
            <p:ph idx="1" type="body"/>
          </p:nvPr>
        </p:nvSpPr>
        <p:spPr>
          <a:xfrm>
            <a:off x="685800" y="4400550"/>
            <a:ext cx="5486400" cy="3600450"/>
          </a:xfrm>
          <a:prstGeom prst="rect">
            <a:avLst/>
          </a:prstGeom>
          <a:solidFill>
            <a:srgbClr val="FFFFFF"/>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0" i="0" lang="es-ES" sz="1200" u="none" strike="noStrike">
                <a:solidFill>
                  <a:schemeClr val="dk1"/>
                </a:solidFill>
                <a:latin typeface="Calibri"/>
                <a:ea typeface="Calibri"/>
                <a:cs typeface="Calibri"/>
                <a:sym typeface="Calibri"/>
              </a:rPr>
              <a:t>La anticoncepción de emergencia (AE) debe suministrarse y utilizarse dentro de las 120 horas (5 días) después de la agresión sexual, ya que puede contribuir a evitar el embarazo; sin embargo, es más eficaz si se administra inmediatamente y dentro de las primeras 72 horas (3 días) después del incidente. De ser posible, realice una prueba de embarazo para detectar un embarazo preexistente. </a:t>
            </a:r>
            <a:endParaRPr/>
          </a:p>
          <a:p>
            <a:pPr indent="0" lvl="0" marL="0" rtl="0" algn="l">
              <a:lnSpc>
                <a:spcPct val="100000"/>
              </a:lnSpc>
              <a:spcBef>
                <a:spcPts val="0"/>
              </a:spcBef>
              <a:spcAft>
                <a:spcPts val="0"/>
              </a:spcAft>
              <a:buSzPts val="1400"/>
              <a:buNone/>
            </a:pPr>
            <a:r>
              <a:t/>
            </a:r>
            <a:endParaRPr b="0" i="0" sz="1200" u="none" strike="noStrike">
              <a:solidFill>
                <a:schemeClr val="dk1"/>
              </a:solidFill>
              <a:latin typeface="Calibri"/>
              <a:ea typeface="Calibri"/>
              <a:cs typeface="Calibri"/>
              <a:sym typeface="Calibri"/>
            </a:endParaRPr>
          </a:p>
          <a:p>
            <a:pPr indent="-171450" lvl="0" marL="171450" rtl="0" algn="l">
              <a:lnSpc>
                <a:spcPct val="100000"/>
              </a:lnSpc>
              <a:spcBef>
                <a:spcPts val="0"/>
              </a:spcBef>
              <a:spcAft>
                <a:spcPts val="0"/>
              </a:spcAft>
              <a:buClr>
                <a:schemeClr val="dk1"/>
              </a:buClr>
              <a:buSzPts val="1200"/>
              <a:buFont typeface="Arial"/>
              <a:buChar char="•"/>
            </a:pPr>
            <a:r>
              <a:rPr b="0" i="0" lang="es-ES" sz="1200" u="none" strike="noStrike">
                <a:solidFill>
                  <a:schemeClr val="dk1"/>
                </a:solidFill>
                <a:latin typeface="Calibri"/>
                <a:ea typeface="Calibri"/>
                <a:cs typeface="Calibri"/>
                <a:sym typeface="Calibri"/>
              </a:rPr>
              <a:t>Verifique los antecedentes menstruales de la paciente para descartar un embarazo preexistente. Si se cuenta con pruebas de embarazo, estas pueden ser utilizadas de ser necesario.</a:t>
            </a:r>
            <a:endParaRPr/>
          </a:p>
          <a:p>
            <a:pPr indent="-171450" lvl="0" marL="171450" rtl="0" algn="l">
              <a:lnSpc>
                <a:spcPct val="100000"/>
              </a:lnSpc>
              <a:spcBef>
                <a:spcPts val="0"/>
              </a:spcBef>
              <a:spcAft>
                <a:spcPts val="0"/>
              </a:spcAft>
              <a:buClr>
                <a:schemeClr val="dk1"/>
              </a:buClr>
              <a:buSzPts val="1200"/>
              <a:buFont typeface="Arial"/>
              <a:buChar char="•"/>
            </a:pPr>
            <a:r>
              <a:rPr b="0" i="0" lang="es-ES" sz="1200" u="none" strike="noStrike">
                <a:solidFill>
                  <a:schemeClr val="dk1"/>
                </a:solidFill>
                <a:latin typeface="Calibri"/>
                <a:ea typeface="Calibri"/>
                <a:cs typeface="Calibri"/>
                <a:sym typeface="Calibri"/>
              </a:rPr>
              <a:t>Si existe un embarazo preexistente, no será a causa de la violencia sexual. Quizás sea un embarazo deseado. Proporcione servicios de orientación y derive a la paciente para que reciba atención prenatal lo antes posible. La paciente corre el riesgo de complicaciones en el embarazo (aborto espontáneo, infecciones, trabajo de parto prematuro, etc.).</a:t>
            </a:r>
            <a:endParaRPr/>
          </a:p>
          <a:p>
            <a:pPr indent="-171450" lvl="0" marL="171450" rtl="0" algn="l">
              <a:lnSpc>
                <a:spcPct val="100000"/>
              </a:lnSpc>
              <a:spcBef>
                <a:spcPts val="0"/>
              </a:spcBef>
              <a:spcAft>
                <a:spcPts val="0"/>
              </a:spcAft>
              <a:buClr>
                <a:schemeClr val="dk1"/>
              </a:buClr>
              <a:buSzPts val="1200"/>
              <a:buFont typeface="Arial"/>
              <a:buChar char="•"/>
            </a:pPr>
            <a:r>
              <a:rPr b="0" i="0" lang="es-ES" sz="1200" u="none" strike="noStrike">
                <a:solidFill>
                  <a:schemeClr val="dk1"/>
                </a:solidFill>
                <a:latin typeface="Calibri"/>
                <a:ea typeface="Calibri"/>
                <a:cs typeface="Calibri"/>
                <a:sym typeface="Calibri"/>
              </a:rPr>
              <a:t>Si se pasa por alto un embarazo y se toman píldoras anticonceptivas de emergencia, esto NO dañará el embarazo. </a:t>
            </a:r>
            <a:endParaRPr/>
          </a:p>
          <a:p>
            <a:pPr indent="0" lvl="0" marL="0" rtl="0" algn="l">
              <a:lnSpc>
                <a:spcPct val="100000"/>
              </a:lnSpc>
              <a:spcBef>
                <a:spcPts val="0"/>
              </a:spcBef>
              <a:spcAft>
                <a:spcPts val="0"/>
              </a:spcAft>
              <a:buSzPts val="1400"/>
              <a:buNone/>
            </a:pPr>
            <a:r>
              <a:t/>
            </a:r>
            <a:endParaRPr b="0" i="0" sz="1200" u="none" strike="noStrike">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b="0" i="0" lang="es-ES" sz="1200" u="none" strike="noStrike">
                <a:solidFill>
                  <a:schemeClr val="dk1"/>
                </a:solidFill>
                <a:latin typeface="Calibri"/>
                <a:ea typeface="Calibri"/>
                <a:cs typeface="Calibri"/>
                <a:sym typeface="Calibri"/>
              </a:rPr>
              <a:t>Existen tres posibles tratamientos que pueden utilizarse como anticonceptivos de emergencia:</a:t>
            </a:r>
            <a:endParaRPr/>
          </a:p>
          <a:p>
            <a:pPr indent="-228600" lvl="0" marL="228600" rtl="0" algn="l">
              <a:lnSpc>
                <a:spcPct val="100000"/>
              </a:lnSpc>
              <a:spcBef>
                <a:spcPts val="0"/>
              </a:spcBef>
              <a:spcAft>
                <a:spcPts val="0"/>
              </a:spcAft>
              <a:buClr>
                <a:schemeClr val="dk1"/>
              </a:buClr>
              <a:buSzPts val="1200"/>
              <a:buFont typeface="Calibri"/>
              <a:buAutoNum type="arabicPeriod"/>
            </a:pPr>
            <a:r>
              <a:rPr b="0" i="0" lang="es-ES" sz="1200" u="none" strike="noStrike">
                <a:solidFill>
                  <a:schemeClr val="dk1"/>
                </a:solidFill>
                <a:latin typeface="Calibri"/>
                <a:ea typeface="Calibri"/>
                <a:cs typeface="Calibri"/>
                <a:sym typeface="Calibri"/>
              </a:rPr>
              <a:t>Píldoras de progesterona únicamente – levonorgestrel 1.5 mg o una dosis de ulipristal 30 mg son los métodos preferidos: son las más eficaces y tienen menos efectos secundarios.</a:t>
            </a:r>
            <a:endParaRPr/>
          </a:p>
          <a:p>
            <a:pPr indent="-228600" lvl="0" marL="228600" rtl="0" algn="l">
              <a:lnSpc>
                <a:spcPct val="100000"/>
              </a:lnSpc>
              <a:spcBef>
                <a:spcPts val="0"/>
              </a:spcBef>
              <a:spcAft>
                <a:spcPts val="0"/>
              </a:spcAft>
              <a:buClr>
                <a:schemeClr val="dk1"/>
              </a:buClr>
              <a:buSzPts val="1200"/>
              <a:buFont typeface="Calibri"/>
              <a:buAutoNum type="arabicPeriod"/>
            </a:pPr>
            <a:r>
              <a:rPr b="0" i="0" lang="es-ES" sz="1200" u="none" strike="noStrike">
                <a:solidFill>
                  <a:schemeClr val="dk1"/>
                </a:solidFill>
                <a:latin typeface="Calibri"/>
                <a:ea typeface="Calibri"/>
                <a:cs typeface="Calibri"/>
                <a:sym typeface="Calibri"/>
              </a:rPr>
              <a:t>Anticonceptivos orales combinados – etinilestradiol 100 mcg + levonorgestrel 0.5 mg, en dos dosis, con un intervalo de doce horas. Este se denomina el método Yuzpe.</a:t>
            </a:r>
            <a:endParaRPr/>
          </a:p>
          <a:p>
            <a:pPr indent="0" lvl="0" marL="0" rtl="0" algn="l">
              <a:lnSpc>
                <a:spcPct val="100000"/>
              </a:lnSpc>
              <a:spcBef>
                <a:spcPts val="0"/>
              </a:spcBef>
              <a:spcAft>
                <a:spcPts val="0"/>
              </a:spcAft>
              <a:buSzPts val="1400"/>
              <a:buNone/>
            </a:pPr>
            <a:r>
              <a:t/>
            </a:r>
            <a:endParaRPr b="0" i="0" sz="1200" u="none" strike="noStrike">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b="0" i="0" lang="es-ES" sz="1200" u="none" strike="noStrike">
                <a:solidFill>
                  <a:schemeClr val="dk1"/>
                </a:solidFill>
                <a:latin typeface="Calibri"/>
                <a:ea typeface="Calibri"/>
                <a:cs typeface="Calibri"/>
                <a:sym typeface="Calibri"/>
              </a:rPr>
              <a:t>No hay contraindicaciones para el uso de píldoras anticonceptivas de emergencia. Se pueden tomar a la misma hora que los medicamentos para la PPE y la ETS.</a:t>
            </a:r>
            <a:endParaRPr/>
          </a:p>
          <a:p>
            <a:pPr indent="0" lvl="0" marL="0" rtl="0" algn="l">
              <a:lnSpc>
                <a:spcPct val="100000"/>
              </a:lnSpc>
              <a:spcBef>
                <a:spcPts val="0"/>
              </a:spcBef>
              <a:spcAft>
                <a:spcPts val="0"/>
              </a:spcAft>
              <a:buSzPts val="1400"/>
              <a:buNone/>
            </a:pPr>
            <a:r>
              <a:t/>
            </a:r>
            <a:endParaRPr b="0" i="0" sz="1200" u="none" strike="noStrike">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b="0" i="0" lang="es-ES" sz="1200" u="none" strike="noStrike">
                <a:solidFill>
                  <a:schemeClr val="dk1"/>
                </a:solidFill>
                <a:latin typeface="Calibri"/>
                <a:ea typeface="Calibri"/>
                <a:cs typeface="Calibri"/>
                <a:sym typeface="Calibri"/>
              </a:rPr>
              <a:t>Insertar un dispositivo intrauterino de cobre (Cu-IUD) para la anticoncepción también es muy eficaz (99 %) para prevenir el embarazo después de una agresión. Los proveedores deben estar capacitados para insertar el DIU.</a:t>
            </a:r>
            <a:endParaRPr/>
          </a:p>
          <a:p>
            <a:pPr indent="0" lvl="0" marL="0" rtl="0" algn="l">
              <a:lnSpc>
                <a:spcPct val="100000"/>
              </a:lnSpc>
              <a:spcBef>
                <a:spcPts val="0"/>
              </a:spcBef>
              <a:spcAft>
                <a:spcPts val="0"/>
              </a:spcAft>
              <a:buSzPts val="1400"/>
              <a:buNone/>
            </a:pPr>
            <a:r>
              <a:t/>
            </a:r>
            <a:endParaRPr b="0" i="0" sz="1200" u="none" strike="noStrike">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b="0" i="0" lang="es-ES" sz="1200" u="none" strike="noStrike">
                <a:solidFill>
                  <a:schemeClr val="dk1"/>
                </a:solidFill>
                <a:latin typeface="Calibri"/>
                <a:ea typeface="Calibri"/>
                <a:cs typeface="Calibri"/>
                <a:sym typeface="Calibri"/>
              </a:rPr>
              <a:t>Si hay un embarazo preexistente, el DIU está contraindicado. Si se inserta un DIU, se debe garantizar el tratamiento completo para ETS.</a:t>
            </a:r>
            <a:endParaRPr/>
          </a:p>
        </p:txBody>
      </p:sp>
    </p:spTree>
  </p:cSld>
  <p:clrMapOvr>
    <a:masterClrMapping/>
  </p:clrMapOvr>
</p:notes>
</file>

<file path=ppt/notesSlides/notesSlide1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0" name="Shape 1380"/>
        <p:cNvGrpSpPr/>
        <p:nvPr/>
      </p:nvGrpSpPr>
      <p:grpSpPr>
        <a:xfrm>
          <a:off x="0" y="0"/>
          <a:ext cx="0" cy="0"/>
          <a:chOff x="0" y="0"/>
          <a:chExt cx="0" cy="0"/>
        </a:xfrm>
      </p:grpSpPr>
      <p:sp>
        <p:nvSpPr>
          <p:cNvPr id="1381" name="Google Shape;1381;p12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82" name="Google Shape;1382;p1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71450" lvl="0" marL="171450" rtl="0" algn="l">
              <a:lnSpc>
                <a:spcPct val="100000"/>
              </a:lnSpc>
              <a:spcBef>
                <a:spcPts val="0"/>
              </a:spcBef>
              <a:spcAft>
                <a:spcPts val="0"/>
              </a:spcAft>
              <a:buClr>
                <a:schemeClr val="dk1"/>
              </a:buClr>
              <a:buSzPts val="1200"/>
              <a:buFont typeface="Arial"/>
              <a:buChar char="•"/>
            </a:pPr>
            <a:r>
              <a:rPr lang="es-ES"/>
              <a:t>Realice la prueba de embarazo cuando la persona se presente por primera vez, pero si esa prueba no estuviera disponible, no deje de proporcionarle a la paciente los métodos anticonceptivos de emergencia.</a:t>
            </a:r>
            <a:endParaRPr/>
          </a:p>
          <a:p>
            <a:pPr indent="-171450" lvl="0" marL="171450" rtl="0" algn="l">
              <a:lnSpc>
                <a:spcPct val="100000"/>
              </a:lnSpc>
              <a:spcBef>
                <a:spcPts val="0"/>
              </a:spcBef>
              <a:spcAft>
                <a:spcPts val="0"/>
              </a:spcAft>
              <a:buClr>
                <a:schemeClr val="dk1"/>
              </a:buClr>
              <a:buSzPts val="1200"/>
              <a:buFont typeface="Arial"/>
              <a:buChar char="•"/>
            </a:pPr>
            <a:r>
              <a:rPr lang="es-ES"/>
              <a:t>Proporcione pruebas de embarazo adicionales en las visitas de seguimiento a las 2 semanas y al mes.</a:t>
            </a:r>
            <a:endParaRPr/>
          </a:p>
          <a:p>
            <a:pPr indent="-171450" lvl="0" marL="171450" rtl="0" algn="l">
              <a:lnSpc>
                <a:spcPct val="100000"/>
              </a:lnSpc>
              <a:spcBef>
                <a:spcPts val="0"/>
              </a:spcBef>
              <a:spcAft>
                <a:spcPts val="0"/>
              </a:spcAft>
              <a:buClr>
                <a:schemeClr val="dk1"/>
              </a:buClr>
              <a:buSzPts val="1200"/>
              <a:buFont typeface="Arial"/>
              <a:buChar char="•"/>
            </a:pPr>
            <a:r>
              <a:rPr lang="es-ES"/>
              <a:t>Proporcione información precisa sobre las opciones con respecto al embarazo, como continuar con el embarazo y la crianza, continuar con el embarazo y dar al niño o la niña en adopción, y tener un aborto, según corresponda, y asesoramiento neutral para facilitar que se tome una decisión informada.</a:t>
            </a:r>
            <a:endParaRPr/>
          </a:p>
          <a:p>
            <a:pPr indent="-171450" lvl="0" marL="171450" rtl="0" algn="l">
              <a:lnSpc>
                <a:spcPct val="100000"/>
              </a:lnSpc>
              <a:spcBef>
                <a:spcPts val="0"/>
              </a:spcBef>
              <a:spcAft>
                <a:spcPts val="0"/>
              </a:spcAft>
              <a:buClr>
                <a:schemeClr val="dk1"/>
              </a:buClr>
              <a:buSzPts val="1200"/>
              <a:buFont typeface="Arial"/>
              <a:buChar char="•"/>
            </a:pPr>
            <a:r>
              <a:rPr lang="es-ES"/>
              <a:t>Si la sobreviviente está embarazada como consecuencia de un acto de violencia sexual y desea un aborto, brinde servicios de aborto seguro o una derivación para que se reciba esa atención, en la máxima medida que lo permita la ley.</a:t>
            </a:r>
            <a:endParaRPr/>
          </a:p>
          <a:p>
            <a:pPr indent="-171450" lvl="0" marL="171450" rtl="0" algn="l">
              <a:lnSpc>
                <a:spcPct val="100000"/>
              </a:lnSpc>
              <a:spcBef>
                <a:spcPts val="0"/>
              </a:spcBef>
              <a:spcAft>
                <a:spcPts val="0"/>
              </a:spcAft>
              <a:buClr>
                <a:schemeClr val="dk1"/>
              </a:buClr>
              <a:buSzPts val="1200"/>
              <a:buFont typeface="Arial"/>
              <a:buChar char="•"/>
            </a:pPr>
            <a:r>
              <a:rPr lang="es-ES"/>
              <a:t>Las sobrevivientes pueden buscar atención posterior a la violación sexual en cualquier momento después de la agresión. Las que se presenten con un embarazo en cualquier etapa gestacional debido a violencia sexual deben recibir información sobre todas las opciones disponibles, incluidos servicios de aborto seguro o una derivación para que se reciba esa atención, en la máxima medida que lo permita la ley.</a:t>
            </a:r>
            <a:endParaRPr/>
          </a:p>
        </p:txBody>
      </p:sp>
      <p:sp>
        <p:nvSpPr>
          <p:cNvPr id="1383" name="Google Shape;1383;p12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s-ES"/>
              <a:t>‹#›</a:t>
            </a:fld>
            <a:endParaRPr/>
          </a:p>
        </p:txBody>
      </p:sp>
    </p:spTree>
  </p:cSld>
  <p:clrMapOvr>
    <a:masterClrMapping/>
  </p:clrMapOvr>
</p:notes>
</file>

<file path=ppt/notesSlides/notesSlide1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8" name="Shape 1388"/>
        <p:cNvGrpSpPr/>
        <p:nvPr/>
      </p:nvGrpSpPr>
      <p:grpSpPr>
        <a:xfrm>
          <a:off x="0" y="0"/>
          <a:ext cx="0" cy="0"/>
          <a:chOff x="0" y="0"/>
          <a:chExt cx="0" cy="0"/>
        </a:xfrm>
      </p:grpSpPr>
      <p:sp>
        <p:nvSpPr>
          <p:cNvPr id="1389" name="Google Shape;1389;p12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s-E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1390" name="Google Shape;1390;p12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1391" name="Google Shape;1391;p124:notes"/>
          <p:cNvSpPr txBox="1"/>
          <p:nvPr>
            <p:ph idx="1" type="body"/>
          </p:nvPr>
        </p:nvSpPr>
        <p:spPr>
          <a:xfrm>
            <a:off x="685800" y="4400550"/>
            <a:ext cx="5486400" cy="3600450"/>
          </a:xfrm>
          <a:prstGeom prst="rect">
            <a:avLst/>
          </a:prstGeom>
          <a:solidFill>
            <a:srgbClr val="FFFFFF"/>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i="0" lang="es-ES" sz="1200" u="none" strike="noStrike">
                <a:solidFill>
                  <a:schemeClr val="dk1"/>
                </a:solidFill>
                <a:latin typeface="Calibri"/>
                <a:ea typeface="Calibri"/>
                <a:cs typeface="Calibri"/>
                <a:sym typeface="Calibri"/>
              </a:rPr>
              <a:t>Observar: averigüe cuáles son los protocolos de tratamiento locales para las ETS antes de la capacitación. Explique el protocolo de tratamiento nacional o los antibióticos en el Botiquín ISR 3.</a:t>
            </a:r>
            <a:endParaRPr/>
          </a:p>
          <a:p>
            <a:pPr indent="0" lvl="0" marL="0" rtl="0" algn="l">
              <a:lnSpc>
                <a:spcPct val="100000"/>
              </a:lnSpc>
              <a:spcBef>
                <a:spcPts val="0"/>
              </a:spcBef>
              <a:spcAft>
                <a:spcPts val="0"/>
              </a:spcAft>
              <a:buSzPts val="1400"/>
              <a:buNone/>
            </a:pPr>
            <a:r>
              <a:t/>
            </a:r>
            <a:endParaRPr b="1" i="0" sz="1200" u="none" strike="noStrike">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b="1" i="0" lang="es-ES" sz="1200" u="none" strike="noStrike">
                <a:solidFill>
                  <a:schemeClr val="dk1"/>
                </a:solidFill>
                <a:latin typeface="Calibri"/>
                <a:ea typeface="Calibri"/>
                <a:cs typeface="Calibri"/>
                <a:sym typeface="Calibri"/>
              </a:rPr>
              <a:t>La recomendación de la OMS para el tratamiento de ETS puede cambiar; adapte la diapositiva según corresponda.</a:t>
            </a:r>
            <a:endParaRPr/>
          </a:p>
          <a:p>
            <a:pPr indent="0" lvl="0" marL="0" rtl="0" algn="l">
              <a:lnSpc>
                <a:spcPct val="100000"/>
              </a:lnSpc>
              <a:spcBef>
                <a:spcPts val="0"/>
              </a:spcBef>
              <a:spcAft>
                <a:spcPts val="0"/>
              </a:spcAft>
              <a:buSzPts val="1400"/>
              <a:buNone/>
            </a:pPr>
            <a:r>
              <a:t/>
            </a:r>
            <a:endParaRPr b="0" i="0" sz="1200" u="none" strike="noStrike">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b="0" i="0" lang="es-ES" sz="1200" u="none" strike="noStrike">
                <a:solidFill>
                  <a:schemeClr val="dk1"/>
                </a:solidFill>
                <a:latin typeface="Calibri"/>
                <a:ea typeface="Calibri"/>
                <a:cs typeface="Calibri"/>
                <a:sym typeface="Calibri"/>
              </a:rPr>
              <a:t>A las personas sobrevivientes de violencia sexual se les deben suministrar antibióticos para prevenir y tratar enfermedades de transmisión sexual (ETS) —clamidia, gonorrea, tricomonas y sífilis— la primera vez que reciben atención. </a:t>
            </a:r>
            <a:endParaRPr/>
          </a:p>
          <a:p>
            <a:pPr indent="0" lvl="0" marL="0" rtl="0" algn="l">
              <a:lnSpc>
                <a:spcPct val="100000"/>
              </a:lnSpc>
              <a:spcBef>
                <a:spcPts val="0"/>
              </a:spcBef>
              <a:spcAft>
                <a:spcPts val="0"/>
              </a:spcAft>
              <a:buSzPts val="1400"/>
              <a:buNone/>
            </a:pPr>
            <a:r>
              <a:t/>
            </a:r>
            <a:endParaRPr b="0" i="0" sz="1200" u="none" strike="noStrike">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b="0" i="0" lang="es-ES" sz="1200" u="none" strike="noStrike">
                <a:solidFill>
                  <a:schemeClr val="dk1"/>
                </a:solidFill>
                <a:latin typeface="Calibri"/>
                <a:ea typeface="Calibri"/>
                <a:cs typeface="Calibri"/>
                <a:sym typeface="Calibri"/>
              </a:rPr>
              <a:t>No hay motivos para realizar pruebas para detectar ETS antes de ofrecer tratamiento. El período de incubación de las ETS suele ser de varias semanas y no hay pruebas de diagnóstico rápidas disponibles en el lugar de atención para la mayoría de las ETS.</a:t>
            </a:r>
            <a:endParaRPr/>
          </a:p>
          <a:p>
            <a:pPr indent="0" lvl="0" marL="0" rtl="0" algn="l">
              <a:lnSpc>
                <a:spcPct val="100000"/>
              </a:lnSpc>
              <a:spcBef>
                <a:spcPts val="0"/>
              </a:spcBef>
              <a:spcAft>
                <a:spcPts val="0"/>
              </a:spcAft>
              <a:buSzPts val="1400"/>
              <a:buNone/>
            </a:pPr>
            <a:r>
              <a:t/>
            </a:r>
            <a:endParaRPr b="0" i="0" sz="1200" u="none" strike="noStrike">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b="0" i="0" lang="es-ES" sz="1200" u="none" strike="noStrike">
                <a:solidFill>
                  <a:schemeClr val="dk1"/>
                </a:solidFill>
                <a:latin typeface="Calibri"/>
                <a:ea typeface="Calibri"/>
                <a:cs typeface="Calibri"/>
                <a:sym typeface="Calibri"/>
              </a:rPr>
              <a:t>Recete el tratamiento de antibióticos orales eficaz más breve disponible en el protocolo local o nacional, o utilice los antibióticos en el Botiquín ISR 3. Por ejemplo: 400 mg de cefixima para la gonorrea + 1 g de azitromocina para la sífilis y la clamidia. Hay cada vez más pruebas de que 1 gramo de azitromicina evitará la incubación de la sífilis y de la clamidia.</a:t>
            </a:r>
            <a:endParaRPr/>
          </a:p>
          <a:p>
            <a:pPr indent="0" lvl="0" marL="0" rtl="0" algn="l">
              <a:lnSpc>
                <a:spcPct val="100000"/>
              </a:lnSpc>
              <a:spcBef>
                <a:spcPts val="0"/>
              </a:spcBef>
              <a:spcAft>
                <a:spcPts val="0"/>
              </a:spcAft>
              <a:buSzPts val="1400"/>
              <a:buNone/>
            </a:pPr>
            <a:r>
              <a:t/>
            </a:r>
            <a:endParaRPr b="0" i="0" sz="1200" u="none" strike="noStrike">
              <a:solidFill>
                <a:schemeClr val="dk1"/>
              </a:solidFill>
              <a:latin typeface="Calibri"/>
              <a:ea typeface="Calibri"/>
              <a:cs typeface="Calibri"/>
              <a:sym typeface="Calibri"/>
            </a:endParaRPr>
          </a:p>
          <a:p>
            <a:pPr indent="-171450" lvl="0" marL="171450" rtl="0" algn="l">
              <a:lnSpc>
                <a:spcPct val="100000"/>
              </a:lnSpc>
              <a:spcBef>
                <a:spcPts val="0"/>
              </a:spcBef>
              <a:spcAft>
                <a:spcPts val="0"/>
              </a:spcAft>
              <a:buClr>
                <a:schemeClr val="dk1"/>
              </a:buClr>
              <a:buSzPts val="1200"/>
              <a:buFont typeface="Arial"/>
              <a:buChar char="•"/>
            </a:pPr>
            <a:r>
              <a:rPr b="0" i="0" lang="es-ES" sz="1200" u="none" strike="noStrike">
                <a:solidFill>
                  <a:schemeClr val="dk1"/>
                </a:solidFill>
                <a:latin typeface="Calibri"/>
                <a:ea typeface="Calibri"/>
                <a:cs typeface="Calibri"/>
                <a:sym typeface="Calibri"/>
              </a:rPr>
              <a:t>Tenga en cuenta que las pacientes embarazadas o con alergias conocidas no deben tomar algunos antibióticos; siga el protocolo de tratamiento según corresponda. </a:t>
            </a:r>
            <a:endParaRPr/>
          </a:p>
          <a:p>
            <a:pPr indent="-171450" lvl="0" marL="171450" rtl="0" algn="l">
              <a:lnSpc>
                <a:spcPct val="100000"/>
              </a:lnSpc>
              <a:spcBef>
                <a:spcPts val="0"/>
              </a:spcBef>
              <a:spcAft>
                <a:spcPts val="0"/>
              </a:spcAft>
              <a:buClr>
                <a:schemeClr val="dk1"/>
              </a:buClr>
              <a:buSzPts val="1200"/>
              <a:buFont typeface="Arial"/>
              <a:buChar char="•"/>
            </a:pPr>
            <a:r>
              <a:rPr b="0" i="0" lang="es-ES" sz="1200" u="none" strike="noStrike">
                <a:solidFill>
                  <a:schemeClr val="dk1"/>
                </a:solidFill>
                <a:latin typeface="Calibri"/>
                <a:ea typeface="Calibri"/>
                <a:cs typeface="Calibri"/>
                <a:sym typeface="Calibri"/>
              </a:rPr>
              <a:t>La ceftriaxona y la cefixima están contraindicadas en pacientes alérgicas a la penicilina (alergia cruzada a las cefalosporinas en el 5 al 10 % de los casos).</a:t>
            </a:r>
            <a:endParaRPr/>
          </a:p>
          <a:p>
            <a:pPr indent="-171450" lvl="0" marL="171450" rtl="0" algn="l">
              <a:lnSpc>
                <a:spcPct val="100000"/>
              </a:lnSpc>
              <a:spcBef>
                <a:spcPts val="0"/>
              </a:spcBef>
              <a:spcAft>
                <a:spcPts val="0"/>
              </a:spcAft>
              <a:buClr>
                <a:schemeClr val="dk1"/>
              </a:buClr>
              <a:buSzPts val="1200"/>
              <a:buFont typeface="Arial"/>
              <a:buChar char="•"/>
            </a:pPr>
            <a:r>
              <a:rPr b="0" i="0" lang="es-ES" sz="1200" u="none" strike="noStrike">
                <a:solidFill>
                  <a:schemeClr val="dk1"/>
                </a:solidFill>
                <a:latin typeface="Calibri"/>
                <a:ea typeface="Calibri"/>
                <a:cs typeface="Calibri"/>
                <a:sym typeface="Calibri"/>
              </a:rPr>
              <a:t>No hay contraindicaciones para las cefalosporinas y azitromicina para las pacientes que están embarazadas y amamantando.</a:t>
            </a:r>
            <a:endParaRPr/>
          </a:p>
          <a:p>
            <a:pPr indent="-171450" lvl="0" marL="171450" rtl="0" algn="l">
              <a:lnSpc>
                <a:spcPct val="100000"/>
              </a:lnSpc>
              <a:spcBef>
                <a:spcPts val="0"/>
              </a:spcBef>
              <a:spcAft>
                <a:spcPts val="0"/>
              </a:spcAft>
              <a:buClr>
                <a:schemeClr val="dk1"/>
              </a:buClr>
              <a:buSzPts val="1200"/>
              <a:buFont typeface="Arial"/>
              <a:buChar char="•"/>
            </a:pPr>
            <a:r>
              <a:rPr b="0" i="0" lang="es-ES" sz="1200" u="none" strike="noStrike">
                <a:solidFill>
                  <a:schemeClr val="dk1"/>
                </a:solidFill>
                <a:latin typeface="Calibri"/>
                <a:ea typeface="Calibri"/>
                <a:cs typeface="Calibri"/>
                <a:sym typeface="Calibri"/>
              </a:rPr>
              <a:t>Para estas pacientes, el tinidazol o el metronidazol deben dividirse en dosis más pequeñas.</a:t>
            </a:r>
            <a:endParaRPr/>
          </a:p>
          <a:p>
            <a:pPr indent="-171450" lvl="0" marL="171450" rtl="0" algn="l">
              <a:lnSpc>
                <a:spcPct val="100000"/>
              </a:lnSpc>
              <a:spcBef>
                <a:spcPts val="0"/>
              </a:spcBef>
              <a:spcAft>
                <a:spcPts val="0"/>
              </a:spcAft>
              <a:buClr>
                <a:schemeClr val="dk1"/>
              </a:buClr>
              <a:buSzPts val="1200"/>
              <a:buFont typeface="Arial"/>
              <a:buChar char="•"/>
            </a:pPr>
            <a:r>
              <a:rPr b="1" i="0" lang="es-ES" sz="1200" u="none" strike="noStrike">
                <a:solidFill>
                  <a:schemeClr val="dk1"/>
                </a:solidFill>
                <a:latin typeface="Calibri"/>
                <a:ea typeface="Calibri"/>
                <a:cs typeface="Calibri"/>
                <a:sym typeface="Calibri"/>
              </a:rPr>
              <a:t>La PPE tiene prioridad. </a:t>
            </a:r>
            <a:r>
              <a:rPr b="0" i="0" lang="es-ES" sz="1200" u="none" strike="noStrike">
                <a:solidFill>
                  <a:schemeClr val="dk1"/>
                </a:solidFill>
                <a:latin typeface="Calibri"/>
                <a:ea typeface="Calibri"/>
                <a:cs typeface="Calibri"/>
                <a:sym typeface="Calibri"/>
              </a:rPr>
              <a:t>Si la paciente vomita dentro de las 2 horas de haber recibido el tratamiento, la dosis debe repetirse.</a:t>
            </a:r>
            <a:endParaRPr/>
          </a:p>
          <a:p>
            <a:pPr indent="-171450" lvl="0" marL="171450" rtl="0" algn="l">
              <a:lnSpc>
                <a:spcPct val="100000"/>
              </a:lnSpc>
              <a:spcBef>
                <a:spcPts val="0"/>
              </a:spcBef>
              <a:spcAft>
                <a:spcPts val="0"/>
              </a:spcAft>
              <a:buClr>
                <a:schemeClr val="dk1"/>
              </a:buClr>
              <a:buSzPts val="1200"/>
              <a:buFont typeface="Arial"/>
              <a:buChar char="•"/>
            </a:pPr>
            <a:r>
              <a:rPr b="0" i="0" lang="es-ES" sz="1200" u="none" strike="noStrike">
                <a:solidFill>
                  <a:schemeClr val="dk1"/>
                </a:solidFill>
                <a:latin typeface="Calibri"/>
                <a:ea typeface="Calibri"/>
                <a:cs typeface="Calibri"/>
                <a:sym typeface="Calibri"/>
              </a:rPr>
              <a:t>Indique a las pacientes que reciban AE y también PPE que tomen los medicamentos de ETS con la siguiente comida para evitar las náuseas.</a:t>
            </a:r>
            <a:endParaRPr/>
          </a:p>
          <a:p>
            <a:pPr indent="-171450" lvl="0" marL="171450" rtl="0" algn="l">
              <a:lnSpc>
                <a:spcPct val="100000"/>
              </a:lnSpc>
              <a:spcBef>
                <a:spcPts val="0"/>
              </a:spcBef>
              <a:spcAft>
                <a:spcPts val="0"/>
              </a:spcAft>
              <a:buClr>
                <a:schemeClr val="dk1"/>
              </a:buClr>
              <a:buSzPts val="1200"/>
              <a:buFont typeface="Arial"/>
              <a:buChar char="•"/>
            </a:pPr>
            <a:r>
              <a:rPr b="0" i="0" lang="es-ES" sz="1200" u="none" strike="noStrike">
                <a:solidFill>
                  <a:schemeClr val="dk1"/>
                </a:solidFill>
                <a:latin typeface="Calibri"/>
                <a:ea typeface="Calibri"/>
                <a:cs typeface="Calibri"/>
                <a:sym typeface="Calibri"/>
              </a:rPr>
              <a:t>Si no toleran los antibióticos el primer día junto con la PPE y el AE, considere la posibilidad de postergar el tratamiento de ETS algunas horas o días.</a:t>
            </a:r>
            <a:endParaRPr/>
          </a:p>
          <a:p>
            <a:pPr indent="0" lvl="0" marL="0" rtl="0" algn="l">
              <a:lnSpc>
                <a:spcPct val="100000"/>
              </a:lnSpc>
              <a:spcBef>
                <a:spcPts val="0"/>
              </a:spcBef>
              <a:spcAft>
                <a:spcPts val="0"/>
              </a:spcAft>
              <a:buSzPts val="1400"/>
              <a:buNone/>
            </a:pPr>
            <a:r>
              <a:t/>
            </a:r>
            <a:endParaRPr b="0" i="0" sz="1200" u="none" strike="noStrike">
              <a:solidFill>
                <a:schemeClr val="dk1"/>
              </a:solidFill>
              <a:latin typeface="Calibri"/>
              <a:ea typeface="Calibri"/>
              <a:cs typeface="Calibri"/>
              <a:sym typeface="Calibri"/>
            </a:endParaRPr>
          </a:p>
        </p:txBody>
      </p:sp>
    </p:spTree>
  </p:cSld>
  <p:clrMapOvr>
    <a:masterClrMapping/>
  </p:clrMapOvr>
</p:notes>
</file>

<file path=ppt/notesSlides/notesSlide1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6" name="Shape 1396"/>
        <p:cNvGrpSpPr/>
        <p:nvPr/>
      </p:nvGrpSpPr>
      <p:grpSpPr>
        <a:xfrm>
          <a:off x="0" y="0"/>
          <a:ext cx="0" cy="0"/>
          <a:chOff x="0" y="0"/>
          <a:chExt cx="0" cy="0"/>
        </a:xfrm>
      </p:grpSpPr>
      <p:sp>
        <p:nvSpPr>
          <p:cNvPr id="1397" name="Google Shape;1397;p12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98" name="Google Shape;1398;p1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0" i="0" lang="es-ES" sz="1200" u="none" strike="noStrike">
                <a:solidFill>
                  <a:schemeClr val="dk1"/>
                </a:solidFill>
                <a:latin typeface="Calibri"/>
                <a:ea typeface="Calibri"/>
                <a:cs typeface="Calibri"/>
                <a:sym typeface="Calibri"/>
              </a:rPr>
              <a:t>Dependiendo del entorno, la transmisión de la hepatitis B después de una agresión sexual podría ser más frecuente que la transmisión del VIH. Pregúntele a la persona sobreviviente si se ha vacunado contra la hepatitis B. Si no está segura, realice la prueba de ser posible. Si ya es inmune, no es necesario ninguna otra vacuna. Si no es posible realizar la prueba, ofrezca la vacuna o derive a la persona para que la reciba. Use el tipo de vacuna, la dosis y el cronograma de vacunación disponible en su área. La persona sobreviviente debe recibir la primera dosis dentro de los 14 días desde la agresión. La vacuna contra la hepatitis B es segura durante el embarazo y en personas que tienen una infección por hepatitis B crónica o anterior. Puede administrarse junto con el toxoide tetánico. Se necesita un total de 3 dosis; la segunda dosis, 4 semanas después de la primera y la tercera dosis, 8 semanas después de la segunda.</a:t>
            </a:r>
            <a:endParaRPr/>
          </a:p>
          <a:p>
            <a:pPr indent="0" lvl="0" marL="0" marR="0" rtl="0" algn="l">
              <a:lnSpc>
                <a:spcPct val="100000"/>
              </a:lnSpc>
              <a:spcBef>
                <a:spcPts val="0"/>
              </a:spcBef>
              <a:spcAft>
                <a:spcPts val="0"/>
              </a:spcAft>
              <a:buClr>
                <a:schemeClr val="dk1"/>
              </a:buClr>
              <a:buSzPts val="1200"/>
              <a:buFont typeface="Calibri"/>
              <a:buNone/>
            </a:pPr>
            <a:r>
              <a:t/>
            </a:r>
            <a:endParaRPr b="0" i="0" sz="1200" u="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rPr b="0" i="0" lang="es-ES" sz="1200" u="none" strike="noStrike">
                <a:solidFill>
                  <a:schemeClr val="dk1"/>
                </a:solidFill>
                <a:latin typeface="Calibri"/>
                <a:ea typeface="Calibri"/>
                <a:cs typeface="Calibri"/>
                <a:sym typeface="Calibri"/>
              </a:rPr>
              <a:t>Considere proporcionar la vacuna contra el VPH a cualquiera que tenga menos de 26 años, salvo que la persona sobreviviente haya recibido la vacunación completa. En la mayoría de los casos, debe darse un total de 3 dosis en el término de 6 meses. </a:t>
            </a:r>
            <a:endParaRPr/>
          </a:p>
          <a:p>
            <a:pPr indent="0" lvl="0" marL="0" rtl="0" algn="l">
              <a:lnSpc>
                <a:spcPct val="100000"/>
              </a:lnSpc>
              <a:spcBef>
                <a:spcPts val="0"/>
              </a:spcBef>
              <a:spcAft>
                <a:spcPts val="0"/>
              </a:spcAft>
              <a:buSzPts val="1400"/>
              <a:buNone/>
            </a:pPr>
            <a:r>
              <a:t/>
            </a:r>
            <a:endParaRPr b="1"/>
          </a:p>
        </p:txBody>
      </p:sp>
      <p:sp>
        <p:nvSpPr>
          <p:cNvPr id="1399" name="Google Shape;1399;p12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s-ES"/>
              <a:t>‹#›</a:t>
            </a:fld>
            <a:endParaRPr/>
          </a:p>
        </p:txBody>
      </p:sp>
    </p:spTree>
  </p:cSld>
  <p:clrMapOvr>
    <a:masterClrMapping/>
  </p:clrMapOvr>
</p:notes>
</file>

<file path=ppt/notesSlides/notesSlide1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4" name="Shape 1404"/>
        <p:cNvGrpSpPr/>
        <p:nvPr/>
      </p:nvGrpSpPr>
      <p:grpSpPr>
        <a:xfrm>
          <a:off x="0" y="0"/>
          <a:ext cx="0" cy="0"/>
          <a:chOff x="0" y="0"/>
          <a:chExt cx="0" cy="0"/>
        </a:xfrm>
      </p:grpSpPr>
      <p:sp>
        <p:nvSpPr>
          <p:cNvPr id="1405" name="Google Shape;1405;p12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s-E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1406" name="Google Shape;1406;p12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1407" name="Google Shape;1407;p126:notes"/>
          <p:cNvSpPr txBox="1"/>
          <p:nvPr>
            <p:ph idx="1" type="body"/>
          </p:nvPr>
        </p:nvSpPr>
        <p:spPr>
          <a:xfrm>
            <a:off x="685800" y="4400550"/>
            <a:ext cx="5486400" cy="3600450"/>
          </a:xfrm>
          <a:prstGeom prst="rect">
            <a:avLst/>
          </a:prstGeom>
          <a:solidFill>
            <a:srgbClr val="FFFFFF"/>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s-ES" sz="1400"/>
              <a:t>En general, las personas sobrevivientes que se presentan sin lesiones graves pueden recibir tratamiento en el lugar. Limpie laceraciones, cortes y quemaduras y suture heridas limpias en el término de 24 horas. No suture heridas sucias. Considere proporcionar los antibióticos y analgésicos que correspondan si hay heridas sucias importantes. </a:t>
            </a:r>
            <a:endParaRPr/>
          </a:p>
          <a:p>
            <a:pPr indent="0" lvl="0" marL="0" rtl="0" algn="l">
              <a:lnSpc>
                <a:spcPct val="100000"/>
              </a:lnSpc>
              <a:spcBef>
                <a:spcPts val="0"/>
              </a:spcBef>
              <a:spcAft>
                <a:spcPts val="0"/>
              </a:spcAft>
              <a:buSzPts val="1400"/>
              <a:buNone/>
            </a:pPr>
            <a:r>
              <a:t/>
            </a:r>
            <a:endParaRPr sz="1400"/>
          </a:p>
          <a:p>
            <a:pPr indent="0" lvl="0" marL="0" rtl="0" algn="l">
              <a:lnSpc>
                <a:spcPct val="100000"/>
              </a:lnSpc>
              <a:spcBef>
                <a:spcPts val="0"/>
              </a:spcBef>
              <a:spcAft>
                <a:spcPts val="0"/>
              </a:spcAft>
              <a:buSzPts val="1400"/>
              <a:buNone/>
            </a:pPr>
            <a:r>
              <a:rPr lang="es-ES" sz="1400"/>
              <a:t>Proporcione profilaxis antitetánica de acuerdo con el protocolo nacional si hay grietas en la piel o la mucosa y el/la paciente no tiene aplicada la vacuna antitetánica o si se desconoce el estado de vacunación. Recomiende al/a la paciente que complete el cronograma de vacunación (segunda dosis en 4 semanas y tercera dosis entre 6 meses y 1 año después de la primera). </a:t>
            </a:r>
            <a:endParaRPr/>
          </a:p>
        </p:txBody>
      </p:sp>
    </p:spTree>
  </p:cSld>
  <p:clrMapOvr>
    <a:masterClrMapping/>
  </p:clrMapOvr>
</p:notes>
</file>

<file path=ppt/notesSlides/notesSlide1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2" name="Shape 1412"/>
        <p:cNvGrpSpPr/>
        <p:nvPr/>
      </p:nvGrpSpPr>
      <p:grpSpPr>
        <a:xfrm>
          <a:off x="0" y="0"/>
          <a:ext cx="0" cy="0"/>
          <a:chOff x="0" y="0"/>
          <a:chExt cx="0" cy="0"/>
        </a:xfrm>
      </p:grpSpPr>
      <p:sp>
        <p:nvSpPr>
          <p:cNvPr id="1413" name="Google Shape;1413;p12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s-E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1414" name="Google Shape;1414;p12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1415" name="Google Shape;1415;p127:notes"/>
          <p:cNvSpPr txBox="1"/>
          <p:nvPr>
            <p:ph idx="1" type="body"/>
          </p:nvPr>
        </p:nvSpPr>
        <p:spPr>
          <a:xfrm>
            <a:off x="685800" y="4400550"/>
            <a:ext cx="5486400" cy="3600450"/>
          </a:xfrm>
          <a:prstGeom prst="rect">
            <a:avLst/>
          </a:prstGeom>
          <a:solidFill>
            <a:srgbClr val="FFFFFF"/>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s-ES" sz="1400"/>
              <a:t>Si hay grietas en la piel o en la mucosa, debe administrarse la profilaxis antitetánica, a menos que la persona sobreviviente haya recibido la vacunación completa. Puede usar esta tabla para decidir si administrar la vacuna antitetánica (que brinda protección activa) y la inmunoglobulina antitetánica, si está disponible (que brinda protección pasiva). </a:t>
            </a:r>
            <a:endParaRPr/>
          </a:p>
          <a:p>
            <a:pPr indent="0" lvl="0" marL="0" rtl="0" algn="l">
              <a:lnSpc>
                <a:spcPct val="100000"/>
              </a:lnSpc>
              <a:spcBef>
                <a:spcPts val="0"/>
              </a:spcBef>
              <a:spcAft>
                <a:spcPts val="0"/>
              </a:spcAft>
              <a:buSzPts val="1400"/>
              <a:buNone/>
            </a:pPr>
            <a:r>
              <a:t/>
            </a:r>
            <a:endParaRPr sz="1400"/>
          </a:p>
          <a:p>
            <a:pPr indent="0" lvl="0" marL="0" rtl="0" algn="l">
              <a:lnSpc>
                <a:spcPct val="100000"/>
              </a:lnSpc>
              <a:spcBef>
                <a:spcPts val="0"/>
              </a:spcBef>
              <a:spcAft>
                <a:spcPts val="0"/>
              </a:spcAft>
              <a:buSzPts val="1400"/>
              <a:buNone/>
            </a:pPr>
            <a:r>
              <a:rPr lang="es-ES" sz="1400"/>
              <a:t>Si la vacuna y la inmunoglobulina se administran al mismo tiempo, es importante usar agujas y jeringas separadas, y diferentes lugares de administración. </a:t>
            </a:r>
            <a:endParaRPr/>
          </a:p>
          <a:p>
            <a:pPr indent="0" lvl="0" marL="0" rtl="0" algn="l">
              <a:lnSpc>
                <a:spcPct val="100000"/>
              </a:lnSpc>
              <a:spcBef>
                <a:spcPts val="0"/>
              </a:spcBef>
              <a:spcAft>
                <a:spcPts val="0"/>
              </a:spcAft>
              <a:buSzPts val="1400"/>
              <a:buNone/>
            </a:pPr>
            <a:r>
              <a:t/>
            </a:r>
            <a:endParaRPr sz="1400"/>
          </a:p>
          <a:p>
            <a:pPr indent="0" lvl="0" marL="0" rtl="0" algn="l">
              <a:lnSpc>
                <a:spcPct val="100000"/>
              </a:lnSpc>
              <a:spcBef>
                <a:spcPts val="0"/>
              </a:spcBef>
              <a:spcAft>
                <a:spcPts val="0"/>
              </a:spcAft>
              <a:buSzPts val="1400"/>
              <a:buNone/>
            </a:pPr>
            <a:r>
              <a:rPr lang="es-ES" sz="1400"/>
              <a:t>Recomiende a las personas sobrevivientes que completen el cronograma de vacunación para tener protección completa (p. ej., segunda dosis en 4 semanas y tercera dosis entre 6 meses y 1 año después de la primera).</a:t>
            </a:r>
            <a:endParaRPr/>
          </a:p>
          <a:p>
            <a:pPr indent="0" lvl="0" marL="0" rtl="0" algn="l">
              <a:lnSpc>
                <a:spcPct val="100000"/>
              </a:lnSpc>
              <a:spcBef>
                <a:spcPts val="0"/>
              </a:spcBef>
              <a:spcAft>
                <a:spcPts val="0"/>
              </a:spcAft>
              <a:buSzPts val="1400"/>
              <a:buNone/>
            </a:pPr>
            <a:r>
              <a:t/>
            </a:r>
            <a:endParaRPr sz="1400"/>
          </a:p>
          <a:p>
            <a:pPr indent="0" lvl="0" marL="0" rtl="0" algn="l">
              <a:lnSpc>
                <a:spcPct val="100000"/>
              </a:lnSpc>
              <a:spcBef>
                <a:spcPts val="0"/>
              </a:spcBef>
              <a:spcAft>
                <a:spcPts val="0"/>
              </a:spcAft>
              <a:buSzPts val="1400"/>
              <a:buNone/>
            </a:pPr>
            <a:r>
              <a:rPr lang="es-ES" sz="1400"/>
              <a:t>Es importante que sepa lo siguiente antes de crear su protocolo:</a:t>
            </a:r>
            <a:endParaRPr/>
          </a:p>
          <a:p>
            <a:pPr indent="0" lvl="0" marL="0" rtl="0" algn="l">
              <a:lnSpc>
                <a:spcPct val="100000"/>
              </a:lnSpc>
              <a:spcBef>
                <a:spcPts val="0"/>
              </a:spcBef>
              <a:spcAft>
                <a:spcPts val="0"/>
              </a:spcAft>
              <a:buSzPts val="1400"/>
              <a:buNone/>
            </a:pPr>
            <a:r>
              <a:rPr lang="es-ES" sz="1400"/>
              <a:t> • La vacuna antitetánica está disponible en varias preparaciones diferentes. Consulte las pautas de vacunación locales para obtener recomendaciones.</a:t>
            </a:r>
            <a:endParaRPr/>
          </a:p>
          <a:p>
            <a:pPr indent="0" lvl="0" marL="0" rtl="0" algn="l">
              <a:lnSpc>
                <a:spcPct val="100000"/>
              </a:lnSpc>
              <a:spcBef>
                <a:spcPts val="0"/>
              </a:spcBef>
              <a:spcAft>
                <a:spcPts val="0"/>
              </a:spcAft>
              <a:buSzPts val="1400"/>
              <a:buNone/>
            </a:pPr>
            <a:r>
              <a:rPr lang="es-ES" sz="1400"/>
              <a:t> • La inmunoglobulina antitetánica (antitoxina) es costosa y debe estar refrigerada. Habitualmente no está disponible en contextos de bajos recursos.</a:t>
            </a:r>
            <a:endParaRPr/>
          </a:p>
          <a:p>
            <a:pPr indent="0" lvl="0" marL="0" rtl="0" algn="l">
              <a:lnSpc>
                <a:spcPct val="100000"/>
              </a:lnSpc>
              <a:spcBef>
                <a:spcPts val="0"/>
              </a:spcBef>
              <a:spcAft>
                <a:spcPts val="0"/>
              </a:spcAft>
              <a:buSzPts val="1400"/>
              <a:buNone/>
            </a:pPr>
            <a:r>
              <a:t/>
            </a:r>
            <a:endParaRPr sz="1400"/>
          </a:p>
        </p:txBody>
      </p:sp>
    </p:spTree>
  </p:cSld>
  <p:clrMapOvr>
    <a:masterClrMapping/>
  </p:clrMapOvr>
</p:notes>
</file>

<file path=ppt/notesSlides/notesSlide1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2" name="Shape 1422"/>
        <p:cNvGrpSpPr/>
        <p:nvPr/>
      </p:nvGrpSpPr>
      <p:grpSpPr>
        <a:xfrm>
          <a:off x="0" y="0"/>
          <a:ext cx="0" cy="0"/>
          <a:chOff x="0" y="0"/>
          <a:chExt cx="0" cy="0"/>
        </a:xfrm>
      </p:grpSpPr>
      <p:sp>
        <p:nvSpPr>
          <p:cNvPr id="1423" name="Google Shape;1423;p12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s-E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1424" name="Google Shape;1424;p12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1425" name="Google Shape;1425;p128:notes"/>
          <p:cNvSpPr txBox="1"/>
          <p:nvPr>
            <p:ph idx="1" type="body"/>
          </p:nvPr>
        </p:nvSpPr>
        <p:spPr>
          <a:xfrm>
            <a:off x="685800" y="4400550"/>
            <a:ext cx="5486400" cy="3600450"/>
          </a:xfrm>
          <a:prstGeom prst="rect">
            <a:avLst/>
          </a:prstGeom>
          <a:solidFill>
            <a:srgbClr val="FFFFFF"/>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s-ES" sz="1400"/>
              <a:t>Los tratamientos recetados para ETS y PPE son los mismos para los niños y niñas que para los adultos. Las dosis son diferentes y se basan en el peso del niño o de la niña.  Los anexos de las Pautas Clínicas enumeran las dosis de medicamentos para niños y niñas. Hay un folleto separado para el protocolo de PPE actualizado.</a:t>
            </a:r>
            <a:endParaRPr/>
          </a:p>
          <a:p>
            <a:pPr indent="0" lvl="0" marL="0" rtl="0" algn="l">
              <a:lnSpc>
                <a:spcPct val="100000"/>
              </a:lnSpc>
              <a:spcBef>
                <a:spcPts val="0"/>
              </a:spcBef>
              <a:spcAft>
                <a:spcPts val="0"/>
              </a:spcAft>
              <a:buSzPts val="1400"/>
              <a:buNone/>
            </a:pPr>
            <a:r>
              <a:t/>
            </a:r>
            <a:endParaRPr sz="1400"/>
          </a:p>
          <a:p>
            <a:pPr indent="0" lvl="0" marL="0" rtl="0" algn="l">
              <a:lnSpc>
                <a:spcPct val="100000"/>
              </a:lnSpc>
              <a:spcBef>
                <a:spcPts val="0"/>
              </a:spcBef>
              <a:spcAft>
                <a:spcPts val="0"/>
              </a:spcAft>
              <a:buSzPts val="1400"/>
              <a:buNone/>
            </a:pPr>
            <a:r>
              <a:rPr lang="es-ES" sz="1400"/>
              <a:t>Recuerde que las niñas púberes que no han tenido su primer período igual pueden ovular y, por lo tanto, corren el riesgo de quedar embarazadas. No dude en administrar anticonceptivos de emergencia a las niñas que no han comenzado a menstruar.</a:t>
            </a:r>
            <a:endParaRPr/>
          </a:p>
        </p:txBody>
      </p:sp>
    </p:spTree>
  </p:cSld>
  <p:clrMapOvr>
    <a:masterClrMapping/>
  </p:clrMapOvr>
</p:notes>
</file>

<file path=ppt/notesSlides/notesSlide1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0" name="Shape 1430"/>
        <p:cNvGrpSpPr/>
        <p:nvPr/>
      </p:nvGrpSpPr>
      <p:grpSpPr>
        <a:xfrm>
          <a:off x="0" y="0"/>
          <a:ext cx="0" cy="0"/>
          <a:chOff x="0" y="0"/>
          <a:chExt cx="0" cy="0"/>
        </a:xfrm>
      </p:grpSpPr>
      <p:sp>
        <p:nvSpPr>
          <p:cNvPr id="1431" name="Google Shape;1431;p12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32" name="Google Shape;1432;p12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s-ES"/>
              <a:t>El tratamiento para los hombres sobrevivientes es similar al de las mujeres sobrevivientes.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b="0" i="0" lang="es-ES" sz="1200" u="none" strike="noStrike">
                <a:solidFill>
                  <a:schemeClr val="dk1"/>
                </a:solidFill>
                <a:latin typeface="Calibri"/>
                <a:ea typeface="Calibri"/>
                <a:cs typeface="Calibri"/>
                <a:sym typeface="Calibri"/>
              </a:rPr>
              <a:t>Los hombres sobrevivientes pueden presentar desgarros en el recto, daño en el pene y los testículos, dolor peneano/testicular/anal/rectal o disfunción sexual de origen físico.</a:t>
            </a:r>
            <a:endParaRPr/>
          </a:p>
          <a:p>
            <a:pPr indent="0" lvl="0" marL="0" rtl="0" algn="l">
              <a:lnSpc>
                <a:spcPct val="100000"/>
              </a:lnSpc>
              <a:spcBef>
                <a:spcPts val="0"/>
              </a:spcBef>
              <a:spcAft>
                <a:spcPts val="0"/>
              </a:spcAft>
              <a:buSzPts val="1400"/>
              <a:buNone/>
            </a:pPr>
            <a:r>
              <a:t/>
            </a:r>
            <a:endParaRPr b="0" i="0" sz="1200" u="none" strike="noStrike">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b="0" i="0" lang="es-ES" sz="1200" u="none" strike="noStrike">
                <a:solidFill>
                  <a:schemeClr val="dk1"/>
                </a:solidFill>
                <a:latin typeface="Calibri"/>
                <a:ea typeface="Calibri"/>
                <a:cs typeface="Calibri"/>
                <a:sym typeface="Calibri"/>
              </a:rPr>
              <a:t>Los hombres sobrevivientes de violencia sexual tienen muchas probabilidades de sufrir una manifestación física, o “somatizar”, de un trauma emocional. Los síntomas somáticos frecuentes entre los hombres sobrevivientes incluyen dolor crónico en la cabeza, la espalda, el estómago, las articulaciones, la pelvis o el corazón; problemas para orinar o defecar; presión arterial alta; malestar general; pérdida del apetito y de peso; agotamiento; palpitaciones; debilidad e insomnio.</a:t>
            </a:r>
            <a:endParaRPr/>
          </a:p>
        </p:txBody>
      </p:sp>
      <p:sp>
        <p:nvSpPr>
          <p:cNvPr id="1433" name="Google Shape;1433;p12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s-E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p1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3" name="Google Shape;383;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s-ES"/>
              <a:t>Pida a los participantes que nombren tipos de violencia de género antes de mostrar los puntos que enumera la diapositiva.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384" name="Google Shape;384;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s-ES"/>
              <a:t>‹#›</a:t>
            </a:fld>
            <a:endParaRPr/>
          </a:p>
        </p:txBody>
      </p:sp>
    </p:spTree>
  </p:cSld>
  <p:clrMapOvr>
    <a:masterClrMapping/>
  </p:clrMapOvr>
</p:notes>
</file>

<file path=ppt/notesSlides/notesSlide1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8" name="Shape 1438"/>
        <p:cNvGrpSpPr/>
        <p:nvPr/>
      </p:nvGrpSpPr>
      <p:grpSpPr>
        <a:xfrm>
          <a:off x="0" y="0"/>
          <a:ext cx="0" cy="0"/>
          <a:chOff x="0" y="0"/>
          <a:chExt cx="0" cy="0"/>
        </a:xfrm>
      </p:grpSpPr>
      <p:sp>
        <p:nvSpPr>
          <p:cNvPr id="1439" name="Google Shape;1439;p13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40" name="Google Shape;1440;p13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41" name="Google Shape;1441;p13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s-ES"/>
              <a:t>‹#›</a:t>
            </a:fld>
            <a:endParaRPr/>
          </a:p>
        </p:txBody>
      </p:sp>
    </p:spTree>
  </p:cSld>
  <p:clrMapOvr>
    <a:masterClrMapping/>
  </p:clrMapOvr>
</p:notes>
</file>

<file path=ppt/notesSlides/notesSlide1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6" name="Shape 1446"/>
        <p:cNvGrpSpPr/>
        <p:nvPr/>
      </p:nvGrpSpPr>
      <p:grpSpPr>
        <a:xfrm>
          <a:off x="0" y="0"/>
          <a:ext cx="0" cy="0"/>
          <a:chOff x="0" y="0"/>
          <a:chExt cx="0" cy="0"/>
        </a:xfrm>
      </p:grpSpPr>
      <p:sp>
        <p:nvSpPr>
          <p:cNvPr id="1447" name="Google Shape;1447;p13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448" name="Google Shape;1448;p13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s-ES" sz="1200">
                <a:solidFill>
                  <a:schemeClr val="dk1"/>
                </a:solidFill>
                <a:latin typeface="Calibri"/>
                <a:ea typeface="Calibri"/>
                <a:cs typeface="Calibri"/>
                <a:sym typeface="Calibri"/>
              </a:rPr>
              <a:t>Los estudios de casos relacionados con el tratamiento que están incluidos en la </a:t>
            </a:r>
            <a:r>
              <a:rPr i="1" lang="es-ES" sz="1200">
                <a:solidFill>
                  <a:schemeClr val="dk1"/>
                </a:solidFill>
                <a:latin typeface="Calibri"/>
                <a:ea typeface="Calibri"/>
                <a:cs typeface="Calibri"/>
                <a:sym typeface="Calibri"/>
              </a:rPr>
              <a:t>Planilla de tratamiento</a:t>
            </a:r>
            <a:r>
              <a:rPr lang="es-ES" sz="1200">
                <a:solidFill>
                  <a:schemeClr val="dk1"/>
                </a:solidFill>
                <a:latin typeface="Calibri"/>
                <a:ea typeface="Calibri"/>
                <a:cs typeface="Calibri"/>
                <a:sym typeface="Calibri"/>
              </a:rPr>
              <a:t> ofrecen la oportunidad de que los participantes aborden situaciones clínicas con diversas complejidades. </a:t>
            </a:r>
            <a:r>
              <a:rPr b="0" lang="es-ES" sz="1200">
                <a:solidFill>
                  <a:schemeClr val="dk1"/>
                </a:solidFill>
                <a:latin typeface="Calibri"/>
                <a:ea typeface="Calibri"/>
                <a:cs typeface="Calibri"/>
                <a:sym typeface="Calibri"/>
              </a:rPr>
              <a:t>Separe a los participantes en cuatro grupos. Cada grupo trabaja en los Estudios de caso 1 y 2 o en los Estudios de caso 3 y 4. Esto significa que cada grupo tiene un caso bastante sencillo y otro más complejo. Pida a los participantes que completen la matriz relacionada con decisiones sobre el tratamiento para cada uno de sus casos. Después de 30 minutos, pídale al grupo que presente sus casos ante los demás. Utilice las notas de facilitación para orientar el debate hacia los puntos que es necesario resaltar. </a:t>
            </a:r>
            <a:endParaRPr/>
          </a:p>
          <a:p>
            <a:pPr indent="0" lvl="0" marL="0" rtl="0" algn="l">
              <a:lnSpc>
                <a:spcPct val="100000"/>
              </a:lnSpc>
              <a:spcBef>
                <a:spcPts val="0"/>
              </a:spcBef>
              <a:spcAft>
                <a:spcPts val="0"/>
              </a:spcAft>
              <a:buSzPts val="1400"/>
              <a:buNone/>
            </a:pPr>
            <a:r>
              <a:t/>
            </a:r>
            <a:endParaRPr sz="1200">
              <a:solidFill>
                <a:schemeClr val="dk1"/>
              </a:solidFill>
              <a:latin typeface="Calibri"/>
              <a:ea typeface="Calibri"/>
              <a:cs typeface="Calibri"/>
              <a:sym typeface="Calibri"/>
            </a:endParaRPr>
          </a:p>
        </p:txBody>
      </p:sp>
      <p:sp>
        <p:nvSpPr>
          <p:cNvPr id="1449" name="Google Shape;1449;p13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s-E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1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3" name="Shape 1453"/>
        <p:cNvGrpSpPr/>
        <p:nvPr/>
      </p:nvGrpSpPr>
      <p:grpSpPr>
        <a:xfrm>
          <a:off x="0" y="0"/>
          <a:ext cx="0" cy="0"/>
          <a:chOff x="0" y="0"/>
          <a:chExt cx="0" cy="0"/>
        </a:xfrm>
      </p:grpSpPr>
      <p:sp>
        <p:nvSpPr>
          <p:cNvPr id="1454" name="Google Shape;1454;p13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455" name="Google Shape;1455;p13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s-ES"/>
              <a:t>Durante una visita inicial a un centro de salud inmediatamente después de una agresión sexual, es probable que la persona sobreviviente no recuerde el asesoramiento proporcionado debido a la angustia emocional. Use la información escrita preparada con asesoramiento estándar en un lenguaje simple y proporciónela a los/las pacientes. </a:t>
            </a:r>
            <a:r>
              <a:rPr b="1" lang="es-ES"/>
              <a:t>Recuerde a los participantes que practiquen los principios de LIVES.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b="1" lang="es-ES"/>
              <a:t>Pregunte: </a:t>
            </a:r>
            <a:r>
              <a:rPr b="0" lang="es-ES"/>
              <a:t>¿Tiene en su clínica folletos informativos para pacientes que se entregan al final de la visita? Plantee un debate sobre los folletos que tengan o sobre la elaboración de folletos. Hay ejemplos en los botiquines.</a:t>
            </a:r>
            <a:endParaRPr/>
          </a:p>
        </p:txBody>
      </p:sp>
      <p:sp>
        <p:nvSpPr>
          <p:cNvPr id="1456" name="Google Shape;1456;p13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s-E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1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1" name="Shape 1461"/>
        <p:cNvGrpSpPr/>
        <p:nvPr/>
      </p:nvGrpSpPr>
      <p:grpSpPr>
        <a:xfrm>
          <a:off x="0" y="0"/>
          <a:ext cx="0" cy="0"/>
          <a:chOff x="0" y="0"/>
          <a:chExt cx="0" cy="0"/>
        </a:xfrm>
      </p:grpSpPr>
      <p:sp>
        <p:nvSpPr>
          <p:cNvPr id="1462" name="Google Shape;1462;p13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463" name="Google Shape;1463;p13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64" name="Google Shape;1464;p13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s-E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1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9" name="Shape 1469"/>
        <p:cNvGrpSpPr/>
        <p:nvPr/>
      </p:nvGrpSpPr>
      <p:grpSpPr>
        <a:xfrm>
          <a:off x="0" y="0"/>
          <a:ext cx="0" cy="0"/>
          <a:chOff x="0" y="0"/>
          <a:chExt cx="0" cy="0"/>
        </a:xfrm>
      </p:grpSpPr>
      <p:sp>
        <p:nvSpPr>
          <p:cNvPr id="1470" name="Google Shape;1470;p13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s-E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
        <p:nvSpPr>
          <p:cNvPr id="1471" name="Google Shape;1471;p13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472" name="Google Shape;1472;p13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s-ES"/>
              <a:t>Enséñele a la persona sobreviviente a cuidar las lesiones. Describa los signos y los síntomas de la infección de una herida (p. ej., si la herida está caliente, enrojecida, es dolorosa o está hinchada, si hay sangre o pus, mal olor o fiebre). Pídale a la persona sobreviviente que regrese o que consulte a otro proveedor de atención de la salud si aparecen estos síntomas. Explique la importancia de completar el tratamiento con los medicamentos indicados, en especial con los antibióticos. Describa los efectos secundarios probables y qué hacer con ellos.</a:t>
            </a:r>
            <a:endParaRPr/>
          </a:p>
        </p:txBody>
      </p:sp>
    </p:spTree>
  </p:cSld>
  <p:clrMapOvr>
    <a:masterClrMapping/>
  </p:clrMapOvr>
</p:notes>
</file>

<file path=ppt/notesSlides/notesSlide1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7" name="Shape 1477"/>
        <p:cNvGrpSpPr/>
        <p:nvPr/>
      </p:nvGrpSpPr>
      <p:grpSpPr>
        <a:xfrm>
          <a:off x="0" y="0"/>
          <a:ext cx="0" cy="0"/>
          <a:chOff x="0" y="0"/>
          <a:chExt cx="0" cy="0"/>
        </a:xfrm>
      </p:grpSpPr>
      <p:sp>
        <p:nvSpPr>
          <p:cNvPr id="1478" name="Google Shape;1478;p13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i="0" lang="es-ES" sz="1200" u="none" cap="none" strike="noStrike">
                <a:solidFill>
                  <a:srgbClr val="000000"/>
                </a:solidFill>
                <a:latin typeface="Times New Roman"/>
                <a:ea typeface="Times New Roman"/>
                <a:cs typeface="Times New Roman"/>
                <a:sym typeface="Times New Roman"/>
              </a:rPr>
              <a:t>‹#›</a:t>
            </a:fld>
            <a:endParaRPr b="0" i="0" sz="1200" u="none" cap="none" strike="noStrike">
              <a:solidFill>
                <a:srgbClr val="000000"/>
              </a:solidFill>
              <a:latin typeface="Times New Roman"/>
              <a:ea typeface="Times New Roman"/>
              <a:cs typeface="Times New Roman"/>
              <a:sym typeface="Times New Roman"/>
            </a:endParaRPr>
          </a:p>
        </p:txBody>
      </p:sp>
      <p:sp>
        <p:nvSpPr>
          <p:cNvPr id="1479" name="Google Shape;1479;p13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1480" name="Google Shape;1480;p135:notes"/>
          <p:cNvSpPr txBox="1"/>
          <p:nvPr>
            <p:ph idx="1" type="body"/>
          </p:nvPr>
        </p:nvSpPr>
        <p:spPr>
          <a:xfrm>
            <a:off x="685800" y="4400550"/>
            <a:ext cx="5486400" cy="3600450"/>
          </a:xfrm>
          <a:prstGeom prst="rect">
            <a:avLst/>
          </a:prstGeom>
          <a:solidFill>
            <a:srgbClr val="FFFFFF"/>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s-ES" sz="1400"/>
              <a:t>Al dar orientación sobre los anticonceptivos de emergencia, es importante incluir la siguiente información:</a:t>
            </a:r>
            <a:endParaRPr/>
          </a:p>
          <a:p>
            <a:pPr indent="0" lvl="0" marL="0" rtl="0" algn="l">
              <a:lnSpc>
                <a:spcPct val="100000"/>
              </a:lnSpc>
              <a:spcBef>
                <a:spcPts val="0"/>
              </a:spcBef>
              <a:spcAft>
                <a:spcPts val="0"/>
              </a:spcAft>
              <a:buSzPts val="1400"/>
              <a:buNone/>
            </a:pPr>
            <a:r>
              <a:t/>
            </a:r>
            <a:endParaRPr sz="1400"/>
          </a:p>
          <a:p>
            <a:pPr indent="0" lvl="0" marL="0" rtl="0" algn="l">
              <a:lnSpc>
                <a:spcPct val="100000"/>
              </a:lnSpc>
              <a:spcBef>
                <a:spcPts val="0"/>
              </a:spcBef>
              <a:spcAft>
                <a:spcPts val="0"/>
              </a:spcAft>
              <a:buSzPts val="1400"/>
              <a:buNone/>
            </a:pPr>
            <a:r>
              <a:rPr lang="es-ES" sz="1400"/>
              <a:t>Es decisión personal de la sobreviviente si utilizar o no anticonceptivos de emergencia. Los anticonceptivos de emergencia reducirán drásticamente el riesgo de embarazo. No son 100 % eficaces. Las píldoras se vuelven menos eficaces con cada día que pasa y deben tomarse lo antes posible, hasta 5 días después de la agresión.</a:t>
            </a:r>
            <a:endParaRPr/>
          </a:p>
          <a:p>
            <a:pPr indent="0" lvl="0" marL="0" rtl="0" algn="l">
              <a:lnSpc>
                <a:spcPct val="100000"/>
              </a:lnSpc>
              <a:spcBef>
                <a:spcPts val="0"/>
              </a:spcBef>
              <a:spcAft>
                <a:spcPts val="0"/>
              </a:spcAft>
              <a:buSzPts val="1400"/>
              <a:buNone/>
            </a:pPr>
            <a:r>
              <a:t/>
            </a:r>
            <a:endParaRPr sz="1400"/>
          </a:p>
          <a:p>
            <a:pPr indent="0" lvl="0" marL="0" rtl="0" algn="l">
              <a:lnSpc>
                <a:spcPct val="100000"/>
              </a:lnSpc>
              <a:spcBef>
                <a:spcPts val="0"/>
              </a:spcBef>
              <a:spcAft>
                <a:spcPts val="0"/>
              </a:spcAft>
              <a:buSzPts val="1400"/>
              <a:buNone/>
            </a:pPr>
            <a:r>
              <a:rPr lang="es-ES" sz="1400"/>
              <a:t>Las píldoras anticonceptivas de emergencia no provocan un aborto. Actúan principalmente impidiendo la ovulación.</a:t>
            </a:r>
            <a:endParaRPr/>
          </a:p>
          <a:p>
            <a:pPr indent="0" lvl="0" marL="0" rtl="0" algn="l">
              <a:lnSpc>
                <a:spcPct val="100000"/>
              </a:lnSpc>
              <a:spcBef>
                <a:spcPts val="0"/>
              </a:spcBef>
              <a:spcAft>
                <a:spcPts val="0"/>
              </a:spcAft>
              <a:buSzPts val="1400"/>
              <a:buNone/>
            </a:pPr>
            <a:r>
              <a:t/>
            </a:r>
            <a:endParaRPr sz="1400"/>
          </a:p>
          <a:p>
            <a:pPr indent="0" lvl="0" marL="0" rtl="0" algn="l">
              <a:lnSpc>
                <a:spcPct val="100000"/>
              </a:lnSpc>
              <a:spcBef>
                <a:spcPts val="0"/>
              </a:spcBef>
              <a:spcAft>
                <a:spcPts val="0"/>
              </a:spcAft>
              <a:buSzPts val="1400"/>
              <a:buNone/>
            </a:pPr>
            <a:r>
              <a:rPr lang="es-ES" sz="1400"/>
              <a:t>Para reducir el riesgo de tener náuseas, sugiera comer algo antes de tomar las píldoras. Si se producen vómitos dentro de las 2 horas posteriores a la administración de los anticonceptivos de emergencia, se debe tomar otra dosis (considere la posibilidad de indicar un antiemético). Si se producen vómitos más de 2 horas después de tomar anticonceptivos de emergencia, no es necesario el uso de píldoras adicionales.</a:t>
            </a:r>
            <a:endParaRPr/>
          </a:p>
          <a:p>
            <a:pPr indent="0" lvl="0" marL="0" rtl="0" algn="l">
              <a:lnSpc>
                <a:spcPct val="100000"/>
              </a:lnSpc>
              <a:spcBef>
                <a:spcPts val="0"/>
              </a:spcBef>
              <a:spcAft>
                <a:spcPts val="0"/>
              </a:spcAft>
              <a:buSzPts val="1400"/>
              <a:buNone/>
            </a:pPr>
            <a:r>
              <a:t/>
            </a:r>
            <a:endParaRPr sz="1400"/>
          </a:p>
          <a:p>
            <a:pPr indent="0" lvl="0" marL="0" rtl="0" algn="l">
              <a:lnSpc>
                <a:spcPct val="100000"/>
              </a:lnSpc>
              <a:spcBef>
                <a:spcPts val="0"/>
              </a:spcBef>
              <a:spcAft>
                <a:spcPts val="0"/>
              </a:spcAft>
              <a:buSzPts val="1400"/>
              <a:buNone/>
            </a:pPr>
            <a:r>
              <a:rPr lang="es-ES" sz="1400"/>
              <a:t>Los anticonceptivos de emergencia no previenen el embarazo en relaciones sexuales posteriores a su uso. Proporcione a la persona sobreviviente los anticonceptivos elegidos, según se desee, y preservativos para su uso en el futuro inmediato.</a:t>
            </a:r>
            <a:endParaRPr/>
          </a:p>
          <a:p>
            <a:pPr indent="0" lvl="0" marL="0" rtl="0" algn="l">
              <a:lnSpc>
                <a:spcPct val="100000"/>
              </a:lnSpc>
              <a:spcBef>
                <a:spcPts val="0"/>
              </a:spcBef>
              <a:spcAft>
                <a:spcPts val="0"/>
              </a:spcAft>
              <a:buSzPts val="1400"/>
              <a:buNone/>
            </a:pPr>
            <a:r>
              <a:t/>
            </a:r>
            <a:endParaRPr sz="1400"/>
          </a:p>
          <a:p>
            <a:pPr indent="0" lvl="0" marL="0" rtl="0" algn="l">
              <a:lnSpc>
                <a:spcPct val="100000"/>
              </a:lnSpc>
              <a:spcBef>
                <a:spcPts val="0"/>
              </a:spcBef>
              <a:spcAft>
                <a:spcPts val="0"/>
              </a:spcAft>
              <a:buSzPts val="1400"/>
              <a:buNone/>
            </a:pPr>
            <a:r>
              <a:rPr lang="es-ES" sz="1400"/>
              <a:t>Informe a la sobreviviente que el siguiente período menstrual podría comenzar varios días antes o después de lo esperado. Si el siguiente período es muy diferente de lo normal, la sobreviviente debe regresar para hacer una consulta.</a:t>
            </a:r>
            <a:endParaRPr/>
          </a:p>
          <a:p>
            <a:pPr indent="0" lvl="0" marL="0" rtl="0" algn="l">
              <a:lnSpc>
                <a:spcPct val="100000"/>
              </a:lnSpc>
              <a:spcBef>
                <a:spcPts val="0"/>
              </a:spcBef>
              <a:spcAft>
                <a:spcPts val="0"/>
              </a:spcAft>
              <a:buSzPts val="1400"/>
              <a:buNone/>
            </a:pPr>
            <a:r>
              <a:t/>
            </a:r>
            <a:endParaRPr sz="1400"/>
          </a:p>
          <a:p>
            <a:pPr indent="0" lvl="0" marL="0" rtl="0" algn="l">
              <a:lnSpc>
                <a:spcPct val="100000"/>
              </a:lnSpc>
              <a:spcBef>
                <a:spcPts val="0"/>
              </a:spcBef>
              <a:spcAft>
                <a:spcPts val="0"/>
              </a:spcAft>
              <a:buSzPts val="1400"/>
              <a:buNone/>
            </a:pPr>
            <a:r>
              <a:rPr lang="es-ES" sz="1400"/>
              <a:t>Además, es posible que tenga un goteo o sangrado unos días después de tomar las píldoras. Si el siguiente período menstrual se atrasa más de una semana, la sobreviviente debe regresar a la clínica.</a:t>
            </a:r>
            <a:endParaRPr/>
          </a:p>
          <a:p>
            <a:pPr indent="0" lvl="0" marL="0" rtl="0" algn="l">
              <a:lnSpc>
                <a:spcPct val="100000"/>
              </a:lnSpc>
              <a:spcBef>
                <a:spcPts val="0"/>
              </a:spcBef>
              <a:spcAft>
                <a:spcPts val="0"/>
              </a:spcAft>
              <a:buSzPts val="1400"/>
              <a:buNone/>
            </a:pPr>
            <a:r>
              <a:t/>
            </a:r>
            <a:endParaRPr sz="1400"/>
          </a:p>
          <a:p>
            <a:pPr indent="0" lvl="0" marL="0" rtl="0" algn="l">
              <a:lnSpc>
                <a:spcPct val="100000"/>
              </a:lnSpc>
              <a:spcBef>
                <a:spcPts val="0"/>
              </a:spcBef>
              <a:spcAft>
                <a:spcPts val="0"/>
              </a:spcAft>
              <a:buSzPts val="1400"/>
              <a:buNone/>
            </a:pPr>
            <a:r>
              <a:rPr lang="es-ES" sz="1400"/>
              <a:t>Los anticonceptivos de emergencia pueden utilizarse una segunda vez en el mismo ciclo menstrual. No existe ningún límite en la cantidad de veces que una persona puede tomar anticonceptivos de emergencia durante su vida.</a:t>
            </a:r>
            <a:endParaRPr/>
          </a:p>
        </p:txBody>
      </p:sp>
    </p:spTree>
  </p:cSld>
  <p:clrMapOvr>
    <a:masterClrMapping/>
  </p:clrMapOvr>
</p:notes>
</file>

<file path=ppt/notesSlides/notesSlide1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5" name="Shape 1485"/>
        <p:cNvGrpSpPr/>
        <p:nvPr/>
      </p:nvGrpSpPr>
      <p:grpSpPr>
        <a:xfrm>
          <a:off x="0" y="0"/>
          <a:ext cx="0" cy="0"/>
          <a:chOff x="0" y="0"/>
          <a:chExt cx="0" cy="0"/>
        </a:xfrm>
      </p:grpSpPr>
      <p:sp>
        <p:nvSpPr>
          <p:cNvPr id="1486" name="Google Shape;1486;p13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s-E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
        <p:nvSpPr>
          <p:cNvPr id="1487" name="Google Shape;1487;p13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488" name="Google Shape;1488;p13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s-ES"/>
              <a:t>Pregunte a los participantes qué harían si una prueba de embarazo diera positivo cuando la sobreviviente se presenta dentro de los 3 días posteriores a una agresión sexual. Asegúrese de que entiendan qué tan pronto se puede diagnosticar el embarazo. Es probable que las mujeres sobrevivientes se inquieten mucho por la posibilidad de un embarazo después de una agresión sexual. Es importante brindar apoyo emocional e información clara para que entiendan las opciones disponibles si se produce un embarazo.</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s-ES"/>
              <a:t>La sobreviviente debe conocer todas las opciones disponibles: conservar al niño, la adopción y, donde sea legal, el aborto. Las creencias individuales de los consejeros, el personal médico y otras personas que participen en el suministro de atención no deben impedir que la sobreviviente reciba información completa para tomar una decisión informada. En muchos países, la ley permite la interrupción de un embarazo a causa de violencia sexual. La interpretación local de las leyes sobre el aborto en relación con la salud mental y física de la mujer también podría permitir la interrupción de un embarazo a causa de violencia sexual. Determine dónde hay servicios de aborto sin riesgos para que las sobrevivientes puedan ser derivadas a este servicio en los lugares donde sea legal, si eso es lo que eligen. Busque servicios de adopción u hogares sustitutos en su área y suminístrele esta información a la sobreviviente.</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s-ES"/>
              <a:t>Es posible que las sobrevivientes se realicen un aborto inseguro en aquellos lugares en que no hay disponibles servicios de aborto sin riesgos. Se debe ofrecer acceso a atención posterior al aborto, incluido tratamiento de emergencia por complicaciones del aborto, orientación sobre anticonceptivos y enlaces a otros servicios de salud sexual y reproductiva de calidad.</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s-ES"/>
              <a:t>Los niños y las niñas nacidos como resultado de una agresión sexual podrían ser maltratados o abandonados por la madre y la familia. Estos niños pueden ser estigmatizados por la comunidad. Es importante ofrecer apoyo a la madre y considerar la posibilidad de colocación en hogares de guarda o la adopción si el niño o la niña es rechazado o abandonado.</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3" name="Shape 1493"/>
        <p:cNvGrpSpPr/>
        <p:nvPr/>
      </p:nvGrpSpPr>
      <p:grpSpPr>
        <a:xfrm>
          <a:off x="0" y="0"/>
          <a:ext cx="0" cy="0"/>
          <a:chOff x="0" y="0"/>
          <a:chExt cx="0" cy="0"/>
        </a:xfrm>
      </p:grpSpPr>
      <p:sp>
        <p:nvSpPr>
          <p:cNvPr id="1494" name="Google Shape;1494;p13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s-E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
        <p:nvSpPr>
          <p:cNvPr id="1495" name="Google Shape;1495;p13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496" name="Google Shape;1496;p13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1" name="Shape 1501"/>
        <p:cNvGrpSpPr/>
        <p:nvPr/>
      </p:nvGrpSpPr>
      <p:grpSpPr>
        <a:xfrm>
          <a:off x="0" y="0"/>
          <a:ext cx="0" cy="0"/>
          <a:chOff x="0" y="0"/>
          <a:chExt cx="0" cy="0"/>
        </a:xfrm>
      </p:grpSpPr>
      <p:sp>
        <p:nvSpPr>
          <p:cNvPr id="1502" name="Google Shape;1502;p13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503" name="Google Shape;1503;p13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s-ES"/>
              <a:t>Es fundamental que la persona sobreviviente dé su consentimiento informado para comenzar con la PPE y que tenga pleno conocimiento de lo siguiente:</a:t>
            </a:r>
            <a:endParaRPr/>
          </a:p>
          <a:p>
            <a:pPr indent="0" lvl="0" marL="0" rtl="0" algn="l">
              <a:lnSpc>
                <a:spcPct val="100000"/>
              </a:lnSpc>
              <a:spcBef>
                <a:spcPts val="0"/>
              </a:spcBef>
              <a:spcAft>
                <a:spcPts val="0"/>
              </a:spcAft>
              <a:buSzPts val="1400"/>
              <a:buNone/>
            </a:pPr>
            <a:r>
              <a:t/>
            </a:r>
            <a:endParaRPr/>
          </a:p>
          <a:p>
            <a:pPr indent="-171450" lvl="0" marL="171450" rtl="0" algn="l">
              <a:lnSpc>
                <a:spcPct val="100000"/>
              </a:lnSpc>
              <a:spcBef>
                <a:spcPts val="0"/>
              </a:spcBef>
              <a:spcAft>
                <a:spcPts val="0"/>
              </a:spcAft>
              <a:buClr>
                <a:schemeClr val="dk1"/>
              </a:buClr>
              <a:buSzPts val="1200"/>
              <a:buFont typeface="Arial"/>
              <a:buChar char="•"/>
            </a:pPr>
            <a:r>
              <a:rPr lang="es-ES"/>
              <a:t>La importancia de realizar una prueba de VIH y de recibir la orientación apropiada con posterioridad a la prueba. No es necesaria la prueba para comenzar con la PPE.</a:t>
            </a:r>
            <a:endParaRPr/>
          </a:p>
          <a:p>
            <a:pPr indent="-171450" lvl="0" marL="171450" rtl="0" algn="l">
              <a:lnSpc>
                <a:spcPct val="100000"/>
              </a:lnSpc>
              <a:spcBef>
                <a:spcPts val="0"/>
              </a:spcBef>
              <a:spcAft>
                <a:spcPts val="0"/>
              </a:spcAft>
              <a:buClr>
                <a:schemeClr val="dk1"/>
              </a:buClr>
              <a:buSzPts val="1200"/>
              <a:buFont typeface="Arial"/>
              <a:buChar char="•"/>
            </a:pPr>
            <a:r>
              <a:rPr lang="es-ES"/>
              <a:t>Se deberá evaluar la posibilidad de VIH si la persona sobreviviente aún no se ha realizado una prueba de VIH.</a:t>
            </a:r>
            <a:endParaRPr/>
          </a:p>
          <a:p>
            <a:pPr indent="-171450" lvl="0" marL="171450" rtl="0" algn="l">
              <a:lnSpc>
                <a:spcPct val="100000"/>
              </a:lnSpc>
              <a:spcBef>
                <a:spcPts val="0"/>
              </a:spcBef>
              <a:spcAft>
                <a:spcPts val="0"/>
              </a:spcAft>
              <a:buClr>
                <a:schemeClr val="dk1"/>
              </a:buClr>
              <a:buSzPts val="1200"/>
              <a:buFont typeface="Arial"/>
              <a:buChar char="•"/>
            </a:pPr>
            <a:r>
              <a:rPr lang="es-ES"/>
              <a:t>La importancia del cumplimiento del protocolo de medicación durante los 28 días (4 semanas) de tratamiento. Para mejorar la recepción y la cumplimentación de la PPE, la OMS recomienda proporcionar todo el tratamiento de 28 días en la primera visita, en lugar de solicitarle al/a la paciente que regrese varias veces a buscar las recetas.</a:t>
            </a:r>
            <a:endParaRPr/>
          </a:p>
          <a:p>
            <a:pPr indent="-171450" lvl="0" marL="171450" rtl="0" algn="l">
              <a:lnSpc>
                <a:spcPct val="100000"/>
              </a:lnSpc>
              <a:spcBef>
                <a:spcPts val="0"/>
              </a:spcBef>
              <a:spcAft>
                <a:spcPts val="0"/>
              </a:spcAft>
              <a:buClr>
                <a:schemeClr val="dk1"/>
              </a:buClr>
              <a:buSzPts val="1200"/>
              <a:buFont typeface="Arial"/>
              <a:buChar char="•"/>
            </a:pPr>
            <a:r>
              <a:rPr lang="es-ES"/>
              <a:t>Los efectos secundarios comunes del tratamiento pueden incluir náuseas, dolor de cabeza y cansancio. Estos efectos secundarios pueden reducirse tomando los medicamentos con las comidas.</a:t>
            </a:r>
            <a:endParaRPr/>
          </a:p>
          <a:p>
            <a:pPr indent="-171450" lvl="0" marL="171450" rtl="0" algn="l">
              <a:lnSpc>
                <a:spcPct val="100000"/>
              </a:lnSpc>
              <a:spcBef>
                <a:spcPts val="0"/>
              </a:spcBef>
              <a:spcAft>
                <a:spcPts val="0"/>
              </a:spcAft>
              <a:buClr>
                <a:schemeClr val="dk1"/>
              </a:buClr>
              <a:buSzPts val="1200"/>
              <a:buFont typeface="Arial"/>
              <a:buChar char="•"/>
            </a:pPr>
            <a:r>
              <a:rPr lang="es-ES"/>
              <a:t>El/la paciente puede dejar de tomar la PPE en cualquier momento, pero no recibirá todos los beneficios de la medicación si estuvo expuesto/a al VIH durante la agresión. </a:t>
            </a:r>
            <a:endParaRPr/>
          </a:p>
          <a:p>
            <a:pPr indent="-171450" lvl="0" marL="171450" rtl="0" algn="l">
              <a:lnSpc>
                <a:spcPct val="100000"/>
              </a:lnSpc>
              <a:spcBef>
                <a:spcPts val="0"/>
              </a:spcBef>
              <a:spcAft>
                <a:spcPts val="0"/>
              </a:spcAft>
              <a:buClr>
                <a:schemeClr val="dk1"/>
              </a:buClr>
              <a:buSzPts val="1200"/>
              <a:buFont typeface="Arial"/>
              <a:buChar char="•"/>
            </a:pPr>
            <a:r>
              <a:rPr lang="es-ES"/>
              <a:t>El medicamento de PPE puede tomarse durante el embarazo.</a:t>
            </a:r>
            <a:endParaRPr/>
          </a:p>
          <a:p>
            <a:pPr indent="-171450" lvl="0" marL="171450" rtl="0" algn="l">
              <a:lnSpc>
                <a:spcPct val="100000"/>
              </a:lnSpc>
              <a:spcBef>
                <a:spcPts val="0"/>
              </a:spcBef>
              <a:spcAft>
                <a:spcPts val="0"/>
              </a:spcAft>
              <a:buClr>
                <a:schemeClr val="dk1"/>
              </a:buClr>
              <a:buSzPts val="1200"/>
              <a:buFont typeface="Arial"/>
              <a:buChar char="•"/>
            </a:pPr>
            <a:r>
              <a:rPr lang="es-ES"/>
              <a:t>La PPE durante la lactancia es segura. Si la persona sobreviviente está infectada por VIH mientras amamanta, el riesgo de transmitir el VIH durante la lactancia es más alto en la primera etapa de la infección. Derive al consejero apropiado para analizar alternativas. Si no hay una alternativa disponible, se recomienda enfáticamente la lactancia exclusiva.</a:t>
            </a:r>
            <a:endParaRPr/>
          </a:p>
        </p:txBody>
      </p:sp>
      <p:sp>
        <p:nvSpPr>
          <p:cNvPr id="1504" name="Google Shape;1504;p13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s-E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1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9" name="Shape 1509"/>
        <p:cNvGrpSpPr/>
        <p:nvPr/>
      </p:nvGrpSpPr>
      <p:grpSpPr>
        <a:xfrm>
          <a:off x="0" y="0"/>
          <a:ext cx="0" cy="0"/>
          <a:chOff x="0" y="0"/>
          <a:chExt cx="0" cy="0"/>
        </a:xfrm>
      </p:grpSpPr>
      <p:sp>
        <p:nvSpPr>
          <p:cNvPr id="1510" name="Google Shape;1510;p13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511" name="Google Shape;1511;p13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s-ES" sz="1200">
                <a:solidFill>
                  <a:schemeClr val="dk1"/>
                </a:solidFill>
                <a:latin typeface="Calibri"/>
                <a:ea typeface="Calibri"/>
                <a:cs typeface="Calibri"/>
                <a:sym typeface="Calibri"/>
              </a:rPr>
              <a:t>Divida a los participantes en grupos de tres o cuatro y asígnele a cada grupo uno de los estudios de caso de la última actividad. Proporcióneles la información completa en las copias impresas. Cada grupo debe definir la orientación relacionada apropiada para la persona sobreviviente en su situación durante 30 minutos. Pídale a cada grupo que presente el caso frente a todo el grupo; un participante deberá hacer de sobreviviente y dos participantes deberán suministrar juntos orientación relacionada. El grupo deberá hacer la presentación en orden numérico. Dele cinco minutos a cada grupo para la presentación y haga un debate de cinco minutos después de cada presentación. En este ejercicio, es importante respetar los tiempos. Recuérdeles a los participantes que deben mostrar los principios de la respuesta de primera línea y comunicación comprensiva durante sus interacciones con las personas sobrevivientes. </a:t>
            </a:r>
            <a:endParaRPr/>
          </a:p>
          <a:p>
            <a:pPr indent="0" lvl="0" marL="0" rtl="0" algn="l">
              <a:lnSpc>
                <a:spcPct val="100000"/>
              </a:lnSpc>
              <a:spcBef>
                <a:spcPts val="0"/>
              </a:spcBef>
              <a:spcAft>
                <a:spcPts val="0"/>
              </a:spcAft>
              <a:buSzPts val="1400"/>
              <a:buNone/>
            </a:pPr>
            <a:r>
              <a:t/>
            </a:r>
            <a:endParaRPr/>
          </a:p>
        </p:txBody>
      </p:sp>
      <p:sp>
        <p:nvSpPr>
          <p:cNvPr id="1512" name="Google Shape;1512;p13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s-E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0" name="Shape 390"/>
        <p:cNvGrpSpPr/>
        <p:nvPr/>
      </p:nvGrpSpPr>
      <p:grpSpPr>
        <a:xfrm>
          <a:off x="0" y="0"/>
          <a:ext cx="0" cy="0"/>
          <a:chOff x="0" y="0"/>
          <a:chExt cx="0" cy="0"/>
        </a:xfrm>
      </p:grpSpPr>
      <p:sp>
        <p:nvSpPr>
          <p:cNvPr id="391" name="Google Shape;391;p1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2" name="Google Shape;392;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s-ES"/>
              <a:t>Puede existir violencia de género en cualquier momento de la vida. Algunas personas son más vulnerables que otras según el grupo de identidad del que formen parte (por ejemplo, personas LGBTQIA, miembros de minorías étnicas y religiosas y personas con discapacidad).</a:t>
            </a:r>
            <a:endParaRPr/>
          </a:p>
        </p:txBody>
      </p:sp>
      <p:sp>
        <p:nvSpPr>
          <p:cNvPr id="393" name="Google Shape;393;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s-ES"/>
              <a:t>‹#›</a:t>
            </a:fld>
            <a:endParaRPr/>
          </a:p>
        </p:txBody>
      </p:sp>
    </p:spTree>
  </p:cSld>
  <p:clrMapOvr>
    <a:masterClrMapping/>
  </p:clrMapOvr>
</p:notes>
</file>

<file path=ppt/notesSlides/notesSlide1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6" name="Shape 1516"/>
        <p:cNvGrpSpPr/>
        <p:nvPr/>
      </p:nvGrpSpPr>
      <p:grpSpPr>
        <a:xfrm>
          <a:off x="0" y="0"/>
          <a:ext cx="0" cy="0"/>
          <a:chOff x="0" y="0"/>
          <a:chExt cx="0" cy="0"/>
        </a:xfrm>
      </p:grpSpPr>
      <p:sp>
        <p:nvSpPr>
          <p:cNvPr id="1517" name="Google Shape;1517;p14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i="0" lang="es-ES" sz="1200" u="none" cap="none" strike="noStrike">
                <a:solidFill>
                  <a:srgbClr val="000000"/>
                </a:solidFill>
                <a:latin typeface="Times New Roman"/>
                <a:ea typeface="Times New Roman"/>
                <a:cs typeface="Times New Roman"/>
                <a:sym typeface="Times New Roman"/>
              </a:rPr>
              <a:t>‹#›</a:t>
            </a:fld>
            <a:endParaRPr b="0" i="0" sz="1200" u="none" cap="none" strike="noStrike">
              <a:solidFill>
                <a:srgbClr val="000000"/>
              </a:solidFill>
              <a:latin typeface="Times New Roman"/>
              <a:ea typeface="Times New Roman"/>
              <a:cs typeface="Times New Roman"/>
              <a:sym typeface="Times New Roman"/>
            </a:endParaRPr>
          </a:p>
        </p:txBody>
      </p:sp>
      <p:sp>
        <p:nvSpPr>
          <p:cNvPr id="1518" name="Google Shape;1518;p14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519" name="Google Shape;1519;p14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4" name="Shape 1524"/>
        <p:cNvGrpSpPr/>
        <p:nvPr/>
      </p:nvGrpSpPr>
      <p:grpSpPr>
        <a:xfrm>
          <a:off x="0" y="0"/>
          <a:ext cx="0" cy="0"/>
          <a:chOff x="0" y="0"/>
          <a:chExt cx="0" cy="0"/>
        </a:xfrm>
      </p:grpSpPr>
      <p:sp>
        <p:nvSpPr>
          <p:cNvPr id="1525" name="Google Shape;1525;p14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26" name="Google Shape;1526;p14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27" name="Google Shape;1527;p14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s-ES"/>
              <a:t>‹#›</a:t>
            </a:fld>
            <a:endParaRPr/>
          </a:p>
        </p:txBody>
      </p:sp>
    </p:spTree>
  </p:cSld>
  <p:clrMapOvr>
    <a:masterClrMapping/>
  </p:clrMapOvr>
</p:notes>
</file>

<file path=ppt/notesSlides/notesSlide1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2" name="Shape 1532"/>
        <p:cNvGrpSpPr/>
        <p:nvPr/>
      </p:nvGrpSpPr>
      <p:grpSpPr>
        <a:xfrm>
          <a:off x="0" y="0"/>
          <a:ext cx="0" cy="0"/>
          <a:chOff x="0" y="0"/>
          <a:chExt cx="0" cy="0"/>
        </a:xfrm>
      </p:grpSpPr>
      <p:sp>
        <p:nvSpPr>
          <p:cNvPr id="1533" name="Google Shape;1533;p14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i="0" lang="es-ES" sz="1200" u="none" cap="none" strike="noStrike">
                <a:solidFill>
                  <a:srgbClr val="000000"/>
                </a:solidFill>
                <a:latin typeface="Times New Roman"/>
                <a:ea typeface="Times New Roman"/>
                <a:cs typeface="Times New Roman"/>
                <a:sym typeface="Times New Roman"/>
              </a:rPr>
              <a:t>‹#›</a:t>
            </a:fld>
            <a:endParaRPr b="0" i="0" sz="1200" u="none" cap="none" strike="noStrike">
              <a:solidFill>
                <a:srgbClr val="000000"/>
              </a:solidFill>
              <a:latin typeface="Times New Roman"/>
              <a:ea typeface="Times New Roman"/>
              <a:cs typeface="Times New Roman"/>
              <a:sym typeface="Times New Roman"/>
            </a:endParaRPr>
          </a:p>
        </p:txBody>
      </p:sp>
      <p:sp>
        <p:nvSpPr>
          <p:cNvPr id="1534" name="Google Shape;1534;p14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1535" name="Google Shape;1535;p142:notes"/>
          <p:cNvSpPr txBox="1"/>
          <p:nvPr>
            <p:ph idx="1" type="body"/>
          </p:nvPr>
        </p:nvSpPr>
        <p:spPr>
          <a:xfrm>
            <a:off x="685800" y="4400550"/>
            <a:ext cx="5486400" cy="3600450"/>
          </a:xfrm>
          <a:prstGeom prst="rect">
            <a:avLst/>
          </a:prstGeom>
          <a:solidFill>
            <a:srgbClr val="FFFFFF"/>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s-ES" sz="1400"/>
              <a:t>Hemos hablado de los primeros 5 pasos de la atención clínica para las personas sobrevivientes de violencia sexual y analizamos el tratamiento con medicamentos recetados. (Avanzar la animación). En esta unidad, abordaremos los últimos pasos de la atención clínica: mejorar la seguridad y realizar una derivación para recibir asistencia; abordar la salud mental y el apoyo psicosocial; y proporcionar atención de seguimiento. </a:t>
            </a:r>
            <a:endParaRPr/>
          </a:p>
          <a:p>
            <a:pPr indent="0" lvl="0" marL="0" rtl="0" algn="l">
              <a:lnSpc>
                <a:spcPct val="100000"/>
              </a:lnSpc>
              <a:spcBef>
                <a:spcPts val="0"/>
              </a:spcBef>
              <a:spcAft>
                <a:spcPts val="0"/>
              </a:spcAft>
              <a:buSzPts val="1400"/>
              <a:buNone/>
            </a:pPr>
            <a:r>
              <a:t/>
            </a:r>
            <a:endParaRPr sz="1400"/>
          </a:p>
        </p:txBody>
      </p:sp>
    </p:spTree>
  </p:cSld>
  <p:clrMapOvr>
    <a:masterClrMapping/>
  </p:clrMapOvr>
</p:notes>
</file>

<file path=ppt/notesSlides/notesSlide1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0" name="Shape 1540"/>
        <p:cNvGrpSpPr/>
        <p:nvPr/>
      </p:nvGrpSpPr>
      <p:grpSpPr>
        <a:xfrm>
          <a:off x="0" y="0"/>
          <a:ext cx="0" cy="0"/>
          <a:chOff x="0" y="0"/>
          <a:chExt cx="0" cy="0"/>
        </a:xfrm>
      </p:grpSpPr>
      <p:sp>
        <p:nvSpPr>
          <p:cNvPr id="1541" name="Google Shape;1541;p14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542" name="Google Shape;1542;p14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71450" lvl="0" marL="171450" rtl="0" algn="l">
              <a:lnSpc>
                <a:spcPct val="100000"/>
              </a:lnSpc>
              <a:spcBef>
                <a:spcPts val="0"/>
              </a:spcBef>
              <a:spcAft>
                <a:spcPts val="0"/>
              </a:spcAft>
              <a:buClr>
                <a:schemeClr val="dk1"/>
              </a:buClr>
              <a:buSzPts val="1200"/>
              <a:buFont typeface="Calibri"/>
              <a:buChar char="•"/>
            </a:pPr>
            <a:r>
              <a:rPr lang="es-ES"/>
              <a:t>Aborde las inquietudes en cuanto a la seguridad y cerciórese de que la persona sobreviviente sea derivada a otros servicios de apoyo. Es importante tratar de entender los riesgos inmediatos para una persona sobreviviente (y los niños y niñas, si corresponde) y ayudar con la planificación para mejorar su seguridad. Una persona sobreviviente de violencia sexual generalmente conoce a la persona que cometió la agresión. Incluso cuando no sabe quién es el agresor, la persona sobreviviente podría enfrentar riesgos para su seguridad de su familia o la comunidad. </a:t>
            </a:r>
            <a:r>
              <a:rPr b="1" lang="es-ES"/>
              <a:t>Pregúntele a la persona sobreviviente si tiene un lugar seguro donde ir y, si no lo tiene, se debe hacer todo lo posible por encontrarlo.</a:t>
            </a:r>
            <a:endParaRPr/>
          </a:p>
          <a:p>
            <a:pPr indent="-171450" lvl="0" marL="171450" rtl="0" algn="l">
              <a:lnSpc>
                <a:spcPct val="100000"/>
              </a:lnSpc>
              <a:spcBef>
                <a:spcPts val="0"/>
              </a:spcBef>
              <a:spcAft>
                <a:spcPts val="0"/>
              </a:spcAft>
              <a:buClr>
                <a:schemeClr val="dk1"/>
              </a:buClr>
              <a:buSzPts val="1200"/>
              <a:buFont typeface="Calibri"/>
              <a:buChar char="•"/>
            </a:pPr>
            <a:r>
              <a:rPr lang="es-ES"/>
              <a:t>Una vez abordadas las cuestiones de seguridad, cerciórese de que la persona sobreviviente sea derivada a otros servicios apropiados, como gestión de casos de violencia de género, la policía, asistencia legal o grupos de apoyo, de acuerdo con los canales de derivación establecidos y sobre la base de sus necesidades y deseos. Las personas sobrevivientes pueden enfrentar muchos problemas, como estigmatización, aislamiento y rechazo de la familia, que requieren la atención de varios proveedores de servicios. </a:t>
            </a:r>
            <a:endParaRPr/>
          </a:p>
          <a:p>
            <a:pPr indent="-171450" lvl="0" marL="171450" rtl="0" algn="l">
              <a:lnSpc>
                <a:spcPct val="100000"/>
              </a:lnSpc>
              <a:spcBef>
                <a:spcPts val="0"/>
              </a:spcBef>
              <a:spcAft>
                <a:spcPts val="0"/>
              </a:spcAft>
              <a:buClr>
                <a:schemeClr val="dk1"/>
              </a:buClr>
              <a:buSzPts val="1200"/>
              <a:buFont typeface="Calibri"/>
              <a:buChar char="•"/>
            </a:pPr>
            <a:r>
              <a:rPr lang="es-ES"/>
              <a:t>Las derivaciones se hacen</a:t>
            </a:r>
            <a:r>
              <a:rPr b="1" lang="es-ES"/>
              <a:t> con el consentimiento</a:t>
            </a:r>
            <a:r>
              <a:rPr lang="es-ES"/>
              <a:t> de la persona sobreviviente. Es importante darle a la persona sobreviviente la oportunidad de hacer preguntas y de dar a conocer sus inquietudes. </a:t>
            </a:r>
            <a:endParaRPr/>
          </a:p>
        </p:txBody>
      </p:sp>
      <p:sp>
        <p:nvSpPr>
          <p:cNvPr id="1543" name="Google Shape;1543;p14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s-E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1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8" name="Shape 1548"/>
        <p:cNvGrpSpPr/>
        <p:nvPr/>
      </p:nvGrpSpPr>
      <p:grpSpPr>
        <a:xfrm>
          <a:off x="0" y="0"/>
          <a:ext cx="0" cy="0"/>
          <a:chOff x="0" y="0"/>
          <a:chExt cx="0" cy="0"/>
        </a:xfrm>
      </p:grpSpPr>
      <p:sp>
        <p:nvSpPr>
          <p:cNvPr id="1549" name="Google Shape;1549;p14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550" name="Google Shape;1550;p14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s-ES"/>
              <a:t>Mejorar la seguridad significa ayudar a las personas sobrevivientes a evaluar su situación y desarrollar un plan para aumentar y garantizar su seguridad en el futuro. A menudo implica dar pequeños pasos, gradualmente, que pueden reducir el riesgo o la gravedad de otro hecho de violencia.</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s-ES"/>
              <a:t>Muchas personas sobrevivientes que han sido sometidas a acciones violentas temen por su seguridad y podrían seguir participando de situaciones inseguras, en especial en emergencias. Si una mujer ha experimentado violencia sexual, quizás enfrente el riesgo de sufrir más violencia por parte del agresor, o de otros miembros de la comunidad, incluida su familia. Las jóvenes adolescentes y las mujeres solteras podrían estar especialmente en riesgo debido a las normas relacionadas con el honor y la virginidad. Los hombres sobrevivientes pueden enfrentar un nivel considerable de vergüenza y estigmatización que les impida acceder a la asistencia de su familia o su comunidad. La discriminación, la persecución y, en algunos contextos, la criminalización de las relaciones entre personas del mismo sexo plantean grandes desafíos para la seguridad de las minorías sexuales y de género. En casos de violencia infligida por la pareja, los riesgos a la seguridad suelen ser constantes y requieren la debida atención. Entre las formas fundamentales de apoyo se incluyen reconocer las inquietudes sobre la seguridad, ayudar a la persona sobreviviente a evaluar los riesgos de violencia inmediatos y elaborar un plan de seguridad.</a:t>
            </a:r>
            <a:endParaRPr/>
          </a:p>
          <a:p>
            <a:pPr indent="0" lvl="0" marL="0" rtl="0" algn="l">
              <a:lnSpc>
                <a:spcPct val="100000"/>
              </a:lnSpc>
              <a:spcBef>
                <a:spcPts val="0"/>
              </a:spcBef>
              <a:spcAft>
                <a:spcPts val="0"/>
              </a:spcAft>
              <a:buSzPts val="1400"/>
              <a:buNone/>
            </a:pPr>
            <a:r>
              <a:t/>
            </a:r>
            <a:endParaRPr/>
          </a:p>
        </p:txBody>
      </p:sp>
      <p:sp>
        <p:nvSpPr>
          <p:cNvPr id="1551" name="Google Shape;1551;p14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s-E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7" name="Shape 1557"/>
        <p:cNvGrpSpPr/>
        <p:nvPr/>
      </p:nvGrpSpPr>
      <p:grpSpPr>
        <a:xfrm>
          <a:off x="0" y="0"/>
          <a:ext cx="0" cy="0"/>
          <a:chOff x="0" y="0"/>
          <a:chExt cx="0" cy="0"/>
        </a:xfrm>
      </p:grpSpPr>
      <p:sp>
        <p:nvSpPr>
          <p:cNvPr id="1558" name="Google Shape;1558;p14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559" name="Google Shape;1559;p14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60" name="Google Shape;1560;p14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s-E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6" name="Shape 1566"/>
        <p:cNvGrpSpPr/>
        <p:nvPr/>
      </p:nvGrpSpPr>
      <p:grpSpPr>
        <a:xfrm>
          <a:off x="0" y="0"/>
          <a:ext cx="0" cy="0"/>
          <a:chOff x="0" y="0"/>
          <a:chExt cx="0" cy="0"/>
        </a:xfrm>
      </p:grpSpPr>
      <p:sp>
        <p:nvSpPr>
          <p:cNvPr id="1567" name="Google Shape;1567;p14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568" name="Google Shape;1568;p14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69" name="Google Shape;1569;p14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s-E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5" name="Shape 1575"/>
        <p:cNvGrpSpPr/>
        <p:nvPr/>
      </p:nvGrpSpPr>
      <p:grpSpPr>
        <a:xfrm>
          <a:off x="0" y="0"/>
          <a:ext cx="0" cy="0"/>
          <a:chOff x="0" y="0"/>
          <a:chExt cx="0" cy="0"/>
        </a:xfrm>
      </p:grpSpPr>
      <p:sp>
        <p:nvSpPr>
          <p:cNvPr id="1576" name="Google Shape;1576;p14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577" name="Google Shape;1577;p14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s-ES"/>
              <a:t>Las personas sobrevivientes que experimentan violencia infligida por la pareja suelen enfrentar la amenaza de que la violencia continúe si regresan al hogar, y muchas tienen opciones limitadas y tienen que regresar al hogar y a la relación. En el caso de violencia infligida por la pareja, es probable que las personas sobrevivientes sigan estando en riesgo, incluso si no plantean inquietudes por su seguridad. Ayude a la persona sobreviviente a evaluar el riesgo inmediato de sufrir violencia, identifique y tome medidas para garantizar la seguridad y el acceso a asistencia adicional.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s-ES"/>
              <a:t>Las personas que continúan viviendo en relaciones violentas necesitan una planificación de la seguridad más integral y asistencia especializada.</a:t>
            </a:r>
            <a:endParaRPr/>
          </a:p>
        </p:txBody>
      </p:sp>
      <p:sp>
        <p:nvSpPr>
          <p:cNvPr id="1578" name="Google Shape;1578;p14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s-E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4" name="Shape 1584"/>
        <p:cNvGrpSpPr/>
        <p:nvPr/>
      </p:nvGrpSpPr>
      <p:grpSpPr>
        <a:xfrm>
          <a:off x="0" y="0"/>
          <a:ext cx="0" cy="0"/>
          <a:chOff x="0" y="0"/>
          <a:chExt cx="0" cy="0"/>
        </a:xfrm>
      </p:grpSpPr>
      <p:sp>
        <p:nvSpPr>
          <p:cNvPr id="1585" name="Google Shape;1585;p14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586" name="Google Shape;1586;p14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s-ES"/>
              <a:t>Evite poner en riesgo a la persona sobreviviente. </a:t>
            </a:r>
            <a:endParaRPr/>
          </a:p>
          <a:p>
            <a:pPr indent="-171450" lvl="0" marL="171450" rtl="0" algn="l">
              <a:lnSpc>
                <a:spcPct val="100000"/>
              </a:lnSpc>
              <a:spcBef>
                <a:spcPts val="0"/>
              </a:spcBef>
              <a:spcAft>
                <a:spcPts val="0"/>
              </a:spcAft>
              <a:buClr>
                <a:schemeClr val="dk1"/>
              </a:buClr>
              <a:buSzPts val="1200"/>
              <a:buFont typeface="Arial"/>
              <a:buChar char="•"/>
            </a:pPr>
            <a:r>
              <a:rPr lang="es-ES"/>
              <a:t>Mantenga la confidencialidad de los registros de salud de la persona sobreviviente guardando los archivos impresos y electrónicos fuera de la vista, en un lugar seguro y anonimizándolos por medio de sistemas de codificación.  </a:t>
            </a:r>
            <a:endParaRPr/>
          </a:p>
          <a:p>
            <a:pPr indent="-171450" lvl="0" marL="171450" rtl="0" algn="l">
              <a:lnSpc>
                <a:spcPct val="100000"/>
              </a:lnSpc>
              <a:spcBef>
                <a:spcPts val="0"/>
              </a:spcBef>
              <a:spcAft>
                <a:spcPts val="0"/>
              </a:spcAft>
              <a:buClr>
                <a:schemeClr val="dk1"/>
              </a:buClr>
              <a:buSzPts val="1200"/>
              <a:buFont typeface="Arial"/>
              <a:buChar char="•"/>
            </a:pPr>
            <a:r>
              <a:rPr lang="es-ES"/>
              <a:t>Analice con la persona sobreviviente cómo explicar dónde ha estado. Si debe llevarse documentación (para la policía u organismos como la ACNUR, por ejemplo), converse sobre qué se hará con los documentos para que la seguridad de la persona sobreviviente no se exponga a mayor riesgo. </a:t>
            </a:r>
            <a:endParaRPr/>
          </a:p>
          <a:p>
            <a:pPr indent="-171450" lvl="0" marL="171450" rtl="0" algn="l">
              <a:lnSpc>
                <a:spcPct val="100000"/>
              </a:lnSpc>
              <a:spcBef>
                <a:spcPts val="0"/>
              </a:spcBef>
              <a:spcAft>
                <a:spcPts val="0"/>
              </a:spcAft>
              <a:buClr>
                <a:schemeClr val="dk1"/>
              </a:buClr>
              <a:buSzPts val="1200"/>
              <a:buFont typeface="Arial"/>
              <a:buChar char="•"/>
            </a:pPr>
            <a:r>
              <a:rPr lang="es-ES"/>
              <a:t>Hable sobre el abuso solo cuando usted y la persona sobreviviente estén solos. Ninguna persona mayor de 2 años debe escuchar su conversación. Nunca hable si el cónyuge o la pareja, otros miembros de la familia o cualquier otra persona que la haya acompañado —ni siquiera un amigo— puedan escuchar, a menos que la persona sobreviviente desee estar acompañada en esta conversación.</a:t>
            </a:r>
            <a:endParaRPr/>
          </a:p>
        </p:txBody>
      </p:sp>
      <p:sp>
        <p:nvSpPr>
          <p:cNvPr id="1587" name="Google Shape;1587;p14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s-E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3" name="Shape 1593"/>
        <p:cNvGrpSpPr/>
        <p:nvPr/>
      </p:nvGrpSpPr>
      <p:grpSpPr>
        <a:xfrm>
          <a:off x="0" y="0"/>
          <a:ext cx="0" cy="0"/>
          <a:chOff x="0" y="0"/>
          <a:chExt cx="0" cy="0"/>
        </a:xfrm>
      </p:grpSpPr>
      <p:sp>
        <p:nvSpPr>
          <p:cNvPr id="1594" name="Google Shape;1594;p14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595" name="Google Shape;1595;p14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96" name="Google Shape;1596;p14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s-E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9" name="Shape 399"/>
        <p:cNvGrpSpPr/>
        <p:nvPr/>
      </p:nvGrpSpPr>
      <p:grpSpPr>
        <a:xfrm>
          <a:off x="0" y="0"/>
          <a:ext cx="0" cy="0"/>
          <a:chOff x="0" y="0"/>
          <a:chExt cx="0" cy="0"/>
        </a:xfrm>
      </p:grpSpPr>
      <p:sp>
        <p:nvSpPr>
          <p:cNvPr id="400" name="Google Shape;400;p1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1" name="Google Shape;401;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s-ES"/>
              <a:t>La violencia sexual es una de las formas de violencia más generalizadas y constituye un grave problema de salud pública. </a:t>
            </a:r>
            <a:r>
              <a:rPr b="0" lang="es-ES"/>
              <a:t>La violencia sexual es una violación de derechos humanos fundamentales que adopta muchas formas, como la violación, el intento de violación, el acoso sexual, el embarazo/aborto forzado, la explotación sexual y la trata con fines sexuales.</a:t>
            </a:r>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marR="0" rtl="0" algn="l">
              <a:lnSpc>
                <a:spcPct val="100000"/>
              </a:lnSpc>
              <a:spcBef>
                <a:spcPts val="0"/>
              </a:spcBef>
              <a:spcAft>
                <a:spcPts val="0"/>
              </a:spcAft>
              <a:buClr>
                <a:schemeClr val="dk1"/>
              </a:buClr>
              <a:buSzPts val="1200"/>
              <a:buFont typeface="Calibri"/>
              <a:buNone/>
            </a:pPr>
            <a:r>
              <a:rPr lang="es-ES"/>
              <a:t>La violencia sexual empeora en situaciones de conflicto, migración forzada y catástrofes naturales y se calcula que una de cada cinco mujeres y niñas experimentan violencia sexual en contextos humanitarios complejos. Toda persona puede experimentar violencia sexual, por ejemplo, mujeres, hombres, adolescentes, personas con discapacidad, niñas y niños pequeños, adultos mayores, personas LGBTQIA, personas de minorías étnicas y religiosas, y trabajadores sexuales, entre otros. Las mujeres y las niñas son las más afectadas. </a:t>
            </a:r>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marR="0" rtl="0" algn="l">
              <a:lnSpc>
                <a:spcPct val="100000"/>
              </a:lnSpc>
              <a:spcBef>
                <a:spcPts val="0"/>
              </a:spcBef>
              <a:spcAft>
                <a:spcPts val="0"/>
              </a:spcAft>
              <a:buClr>
                <a:schemeClr val="dk1"/>
              </a:buClr>
              <a:buSzPts val="1200"/>
              <a:buFont typeface="Calibri"/>
              <a:buNone/>
            </a:pPr>
            <a:r>
              <a:rPr lang="es-ES"/>
              <a:t>Los responsables de los actos de violencia sexual suelen ser las parejas masculinas (incluidos cónyuges) u otras personas conocidas de las personas sobrevivientes (familiares, amigos o miembros de la comunidad) o pueden ser personas que usan uniformes, como miembros de las fuerzas de seguridad/de mantenimiento de la paz y combatientes. Todos los actores en entornos afectados por crisis deben conocer los riesgos de violencia sexual y los relacionados con la explotación y el abuso sexual. Asimismo, deben coordinar actividades multisectoriales para proteger de estos riesgos a las poblaciones afectadas, en especial, a mujeres, niñas y otras poblaciones marginadas.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402" name="Google Shape;402;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s-ES"/>
              <a:t>‹#›</a:t>
            </a:fld>
            <a:endParaRPr/>
          </a:p>
        </p:txBody>
      </p:sp>
    </p:spTree>
  </p:cSld>
  <p:clrMapOvr>
    <a:masterClrMapping/>
  </p:clrMapOvr>
</p:notes>
</file>

<file path=ppt/notesSlides/notesSlide1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1" name="Shape 1601"/>
        <p:cNvGrpSpPr/>
        <p:nvPr/>
      </p:nvGrpSpPr>
      <p:grpSpPr>
        <a:xfrm>
          <a:off x="0" y="0"/>
          <a:ext cx="0" cy="0"/>
          <a:chOff x="0" y="0"/>
          <a:chExt cx="0" cy="0"/>
        </a:xfrm>
      </p:grpSpPr>
      <p:sp>
        <p:nvSpPr>
          <p:cNvPr id="1602" name="Google Shape;1602;p15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603" name="Google Shape;1603;p15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04" name="Google Shape;1604;p15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s-E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9" name="Shape 1609"/>
        <p:cNvGrpSpPr/>
        <p:nvPr/>
      </p:nvGrpSpPr>
      <p:grpSpPr>
        <a:xfrm>
          <a:off x="0" y="0"/>
          <a:ext cx="0" cy="0"/>
          <a:chOff x="0" y="0"/>
          <a:chExt cx="0" cy="0"/>
        </a:xfrm>
      </p:grpSpPr>
      <p:sp>
        <p:nvSpPr>
          <p:cNvPr id="1610" name="Google Shape;1610;p15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611" name="Google Shape;1611;p15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s-ES"/>
              <a:t>Las necesidades de las personas sobrevivientes suelen exceder lo que se puede proporcionar en una clínica. Sin embargo, analizar sus necesidades con ellas, hablarles sobre otras fuentes de ayuda y ayudarlas a obtener la asistencia adicional que desean es parte del apoyo esencial de un proveedor de atención de la salud.</a:t>
            </a:r>
            <a:endParaRPr/>
          </a:p>
        </p:txBody>
      </p:sp>
      <p:sp>
        <p:nvSpPr>
          <p:cNvPr id="1612" name="Google Shape;1612;p15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s-E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7" name="Shape 1617"/>
        <p:cNvGrpSpPr/>
        <p:nvPr/>
      </p:nvGrpSpPr>
      <p:grpSpPr>
        <a:xfrm>
          <a:off x="0" y="0"/>
          <a:ext cx="0" cy="0"/>
          <a:chOff x="0" y="0"/>
          <a:chExt cx="0" cy="0"/>
        </a:xfrm>
      </p:grpSpPr>
      <p:sp>
        <p:nvSpPr>
          <p:cNvPr id="1618" name="Google Shape;1618;p15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619" name="Google Shape;1619;p15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s-ES"/>
              <a:t>Comience por preguntar: “¿Para qué tipo de recursos de servicios podría necesitar derivaciones una persona sobreviviente fuera del sistema de salud?”</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s-ES"/>
              <a:t>Después de que algunos participante compartan sus ideas, avance para mostrar las animaciones. </a:t>
            </a:r>
            <a:endParaRPr/>
          </a:p>
        </p:txBody>
      </p:sp>
      <p:sp>
        <p:nvSpPr>
          <p:cNvPr id="1620" name="Google Shape;1620;p15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s-E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1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7" name="Shape 1627"/>
        <p:cNvGrpSpPr/>
        <p:nvPr/>
      </p:nvGrpSpPr>
      <p:grpSpPr>
        <a:xfrm>
          <a:off x="0" y="0"/>
          <a:ext cx="0" cy="0"/>
          <a:chOff x="0" y="0"/>
          <a:chExt cx="0" cy="0"/>
        </a:xfrm>
      </p:grpSpPr>
      <p:sp>
        <p:nvSpPr>
          <p:cNvPr id="1628" name="Google Shape;1628;p15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29" name="Google Shape;1629;p15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30" name="Google Shape;1630;p15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s-ES"/>
              <a:t>‹#›</a:t>
            </a:fld>
            <a:endParaRPr/>
          </a:p>
        </p:txBody>
      </p:sp>
    </p:spTree>
  </p:cSld>
  <p:clrMapOvr>
    <a:masterClrMapping/>
  </p:clrMapOvr>
</p:notes>
</file>

<file path=ppt/notesSlides/notesSlide1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5" name="Shape 1635"/>
        <p:cNvGrpSpPr/>
        <p:nvPr/>
      </p:nvGrpSpPr>
      <p:grpSpPr>
        <a:xfrm>
          <a:off x="0" y="0"/>
          <a:ext cx="0" cy="0"/>
          <a:chOff x="0" y="0"/>
          <a:chExt cx="0" cy="0"/>
        </a:xfrm>
      </p:grpSpPr>
      <p:sp>
        <p:nvSpPr>
          <p:cNvPr id="1636" name="Google Shape;1636;p15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637" name="Google Shape;1637;p15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s-ES"/>
              <a:t>Cuando sea posible, proporciónele a la persona sobreviviente el nombre de una persona específica que pueda brindar apoyo y asistencia en cada uno de los otros centros de servicios. Esto se denomina “derivación introductoria”.</a:t>
            </a:r>
            <a:endParaRPr/>
          </a:p>
        </p:txBody>
      </p:sp>
      <p:sp>
        <p:nvSpPr>
          <p:cNvPr id="1638" name="Google Shape;1638;p15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s-E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1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3" name="Shape 1643"/>
        <p:cNvGrpSpPr/>
        <p:nvPr/>
      </p:nvGrpSpPr>
      <p:grpSpPr>
        <a:xfrm>
          <a:off x="0" y="0"/>
          <a:ext cx="0" cy="0"/>
          <a:chOff x="0" y="0"/>
          <a:chExt cx="0" cy="0"/>
        </a:xfrm>
      </p:grpSpPr>
      <p:sp>
        <p:nvSpPr>
          <p:cNvPr id="1644" name="Google Shape;1644;p15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45" name="Google Shape;1645;p15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9" name="Shape 1649"/>
        <p:cNvGrpSpPr/>
        <p:nvPr/>
      </p:nvGrpSpPr>
      <p:grpSpPr>
        <a:xfrm>
          <a:off x="0" y="0"/>
          <a:ext cx="0" cy="0"/>
          <a:chOff x="0" y="0"/>
          <a:chExt cx="0" cy="0"/>
        </a:xfrm>
      </p:grpSpPr>
      <p:sp>
        <p:nvSpPr>
          <p:cNvPr id="1650" name="Google Shape;1650;p15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651" name="Google Shape;1651;p15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s-ES"/>
              <a:t>Tenga en cuenta que hablaremos en más detalle sobre el contexto de las políticas y protocolos en la siguiente unidad de los procedimientos operativos estándares (SOP).</a:t>
            </a:r>
            <a:endParaRPr/>
          </a:p>
        </p:txBody>
      </p:sp>
      <p:sp>
        <p:nvSpPr>
          <p:cNvPr id="1652" name="Google Shape;1652;p15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s-E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1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7" name="Shape 1657"/>
        <p:cNvGrpSpPr/>
        <p:nvPr/>
      </p:nvGrpSpPr>
      <p:grpSpPr>
        <a:xfrm>
          <a:off x="0" y="0"/>
          <a:ext cx="0" cy="0"/>
          <a:chOff x="0" y="0"/>
          <a:chExt cx="0" cy="0"/>
        </a:xfrm>
      </p:grpSpPr>
      <p:sp>
        <p:nvSpPr>
          <p:cNvPr id="1658" name="Google Shape;1658;p15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659" name="Google Shape;1659;p15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s-ES"/>
              <a:t>Quizás no sea posible abordar todas las inquietudes la primera vez que se reúna con una persona sobreviviente. Infórmele a dicha persona que usted está disponible para volver a reunirse para hablar sobre otros temas. Sin embargo, tenga en cuenta que es posible que las personas sobrevivientes no regresen para un seguimiento en contextos afectados por crisis. Por lo tanto, asegúrese de suministrar toda la información esencial antes de que la persona se retire. Puede completar una tabla como la que se muestra aquí para llevar un registro de los servicios en el campamento o la comunidad. Estas derivaciones podrían ser a recursos internos o externos.</a:t>
            </a:r>
            <a:endParaRPr/>
          </a:p>
          <a:p>
            <a:pPr indent="0" lvl="0" marL="0" rtl="0" algn="l">
              <a:lnSpc>
                <a:spcPct val="100000"/>
              </a:lnSpc>
              <a:spcBef>
                <a:spcPts val="0"/>
              </a:spcBef>
              <a:spcAft>
                <a:spcPts val="0"/>
              </a:spcAft>
              <a:buSzPts val="1400"/>
              <a:buNone/>
            </a:pPr>
            <a:r>
              <a:t/>
            </a:r>
            <a:endParaRPr/>
          </a:p>
        </p:txBody>
      </p:sp>
      <p:sp>
        <p:nvSpPr>
          <p:cNvPr id="1660" name="Google Shape;1660;p15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s-E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6" name="Shape 1666"/>
        <p:cNvGrpSpPr/>
        <p:nvPr/>
      </p:nvGrpSpPr>
      <p:grpSpPr>
        <a:xfrm>
          <a:off x="0" y="0"/>
          <a:ext cx="0" cy="0"/>
          <a:chOff x="0" y="0"/>
          <a:chExt cx="0" cy="0"/>
        </a:xfrm>
      </p:grpSpPr>
      <p:sp>
        <p:nvSpPr>
          <p:cNvPr id="1667" name="Google Shape;1667;p15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668" name="Google Shape;1668;p15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s-ES"/>
              <a:t>También hay disponibles herramientas electrónicas gratuitas, incluida la</a:t>
            </a:r>
            <a:r>
              <a:rPr b="1" lang="es-ES"/>
              <a:t> aplicación móvil GBV Pocket Guide</a:t>
            </a:r>
            <a:r>
              <a:rPr lang="es-ES"/>
              <a:t> (Guía de bolsillo para casos de violencia de género) que incluye una</a:t>
            </a:r>
            <a:r>
              <a:rPr b="1" lang="es-ES"/>
              <a:t> Hoja informativa</a:t>
            </a:r>
            <a:r>
              <a:rPr lang="es-ES"/>
              <a:t> que les permite a los usuarios ingresar y guardar información de contacto clave para las derivaciones a diferentes áreas, incluidas: Protección de menores, salud mental y apoyo psicosocial, salud, salud sexual y reproductiva, productos no alimentarios/WASH (incluidos los kits de dignidad), refugio, asistencia legal, servicios para minorías sexuales y de género, servicios para personas con discapacidades, servicios para adolescentes/jóvenes, y servicios para hogares a cargo de niños o niñas, o mujeres.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1669" name="Google Shape;1669;p15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s-E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7" name="Shape 1677"/>
        <p:cNvGrpSpPr/>
        <p:nvPr/>
      </p:nvGrpSpPr>
      <p:grpSpPr>
        <a:xfrm>
          <a:off x="0" y="0"/>
          <a:ext cx="0" cy="0"/>
          <a:chOff x="0" y="0"/>
          <a:chExt cx="0" cy="0"/>
        </a:xfrm>
      </p:grpSpPr>
      <p:sp>
        <p:nvSpPr>
          <p:cNvPr id="1678" name="Google Shape;1678;p15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679" name="Google Shape;1679;p15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71450" lvl="0" marL="171450" rtl="0" algn="l">
              <a:lnSpc>
                <a:spcPct val="100000"/>
              </a:lnSpc>
              <a:spcBef>
                <a:spcPts val="0"/>
              </a:spcBef>
              <a:spcAft>
                <a:spcPts val="0"/>
              </a:spcAft>
              <a:buClr>
                <a:schemeClr val="dk1"/>
              </a:buClr>
              <a:buSzPts val="1200"/>
              <a:buFont typeface="Arial"/>
              <a:buChar char="•"/>
            </a:pPr>
            <a:r>
              <a:rPr lang="es-ES"/>
              <a:t>La atención médica para personas sobrevivientes de violencia sexual incluye evaluar los problemas psicológicos y emocionales, proporcionar asistencia psicológica básica y de otro tipo y, de ser necesario, derivar a otros proveedores de servicio para abordar trastornos mentales comunes, abuso de sustancias, conductas que conllevan un riesgo y otros problemas de salud mental o sociales. Aunque quizás no presenten síntomas relacionados con traumas, o que estos desaparezcan con el paso del tiempo, a todas las personas sobrevivientes se les debe ofrecer una derivación para recibir servicios de apoyo psicológico, si estos existen.</a:t>
            </a:r>
            <a:endParaRPr/>
          </a:p>
          <a:p>
            <a:pPr indent="-171450" lvl="0" marL="171450" rtl="0" algn="l">
              <a:lnSpc>
                <a:spcPct val="100000"/>
              </a:lnSpc>
              <a:spcBef>
                <a:spcPts val="0"/>
              </a:spcBef>
              <a:spcAft>
                <a:spcPts val="0"/>
              </a:spcAft>
              <a:buClr>
                <a:schemeClr val="dk1"/>
              </a:buClr>
              <a:buSzPts val="1200"/>
              <a:buFont typeface="Arial"/>
              <a:buChar char="•"/>
            </a:pPr>
            <a:r>
              <a:rPr lang="es-ES"/>
              <a:t>Las personas sobrevivientes tienen un mayor riesgo de tener diversos síntomas, entre los que se incluyen: sentimientos de culpa y vergüenza, ira, ansiedad, temor, pesadillas, pensamientos suicidas o intentos de suicidio, aturdimiento, abuso de sustancias, trastornos sexuales, somatizaciones sin causa médica aparente y retraimiento social. </a:t>
            </a:r>
            <a:endParaRPr/>
          </a:p>
          <a:p>
            <a:pPr indent="-171450" lvl="0" marL="171450" rtl="0" algn="l">
              <a:lnSpc>
                <a:spcPct val="100000"/>
              </a:lnSpc>
              <a:spcBef>
                <a:spcPts val="0"/>
              </a:spcBef>
              <a:spcAft>
                <a:spcPts val="0"/>
              </a:spcAft>
              <a:buClr>
                <a:schemeClr val="dk1"/>
              </a:buClr>
              <a:buSzPts val="1200"/>
              <a:buFont typeface="Arial"/>
              <a:buChar char="•"/>
            </a:pPr>
            <a:r>
              <a:rPr lang="es-ES"/>
              <a:t>Proporcione atención práctica básica no intrusiva. Escuche, pero no obligue a las personas sobrevivientes a hablar sobre el evento y asegúrese de que se satisfagan sus necesidades básicas. Dado que podría causar problemas psicológicos mayores, no presione a las personas sobrevivientes para que compartan sus experiencias personales más allá de lo que dirían naturalmente. Acepte que la persona ha experimentado un evento físico y emocional grave. Explique que es común experimentar emociones negativas fuertes o aturdimiento después de una agresión sexual.</a:t>
            </a:r>
            <a:endParaRPr/>
          </a:p>
          <a:p>
            <a:pPr indent="-171450" lvl="0" marL="171450" rtl="0" algn="l">
              <a:lnSpc>
                <a:spcPct val="100000"/>
              </a:lnSpc>
              <a:spcBef>
                <a:spcPts val="0"/>
              </a:spcBef>
              <a:spcAft>
                <a:spcPts val="0"/>
              </a:spcAft>
              <a:buClr>
                <a:schemeClr val="dk1"/>
              </a:buClr>
              <a:buSzPts val="1200"/>
              <a:buFont typeface="Arial"/>
              <a:buChar char="•"/>
            </a:pPr>
            <a:r>
              <a:rPr lang="es-ES"/>
              <a:t>En la mayoría de las culturas, hay una tendencia a culpar a la persona sobreviviente. Si la persona sobreviviente manifiesta culpa o vergüenza, explique amablemente que la violencia experimentada es siempre la culpa del agresor y nunca la de la persona sobreviviente. Asegúrele a la persona que no hizo nada para merecer esto y que no fue su culpa. No emita un juicio moral.</a:t>
            </a:r>
            <a:endParaRPr/>
          </a:p>
          <a:p>
            <a:pPr indent="0" lvl="0" marL="0" rtl="0" algn="l">
              <a:lnSpc>
                <a:spcPct val="100000"/>
              </a:lnSpc>
              <a:spcBef>
                <a:spcPts val="0"/>
              </a:spcBef>
              <a:spcAft>
                <a:spcPts val="0"/>
              </a:spcAft>
              <a:buSzPts val="1400"/>
              <a:buNone/>
            </a:pPr>
            <a:r>
              <a:t/>
            </a:r>
            <a:endParaRPr b="1" sz="1400"/>
          </a:p>
        </p:txBody>
      </p:sp>
      <p:sp>
        <p:nvSpPr>
          <p:cNvPr id="1680" name="Google Shape;1680;p15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s-E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8" name="Shape 408"/>
        <p:cNvGrpSpPr/>
        <p:nvPr/>
      </p:nvGrpSpPr>
      <p:grpSpPr>
        <a:xfrm>
          <a:off x="0" y="0"/>
          <a:ext cx="0" cy="0"/>
          <a:chOff x="0" y="0"/>
          <a:chExt cx="0" cy="0"/>
        </a:xfrm>
      </p:grpSpPr>
      <p:sp>
        <p:nvSpPr>
          <p:cNvPr id="409" name="Google Shape;409;p1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0" name="Google Shape;410;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i="0" lang="es-ES" sz="1200" u="none" strike="noStrike">
                <a:solidFill>
                  <a:schemeClr val="dk1"/>
                </a:solidFill>
                <a:latin typeface="Calibri"/>
                <a:ea typeface="Calibri"/>
                <a:cs typeface="Calibri"/>
                <a:sym typeface="Calibri"/>
              </a:rPr>
              <a:t>Pregunte: </a:t>
            </a:r>
            <a:r>
              <a:rPr b="0" i="0" lang="es-ES" sz="1200" u="none" strike="noStrike">
                <a:solidFill>
                  <a:schemeClr val="dk1"/>
                </a:solidFill>
                <a:latin typeface="Calibri"/>
                <a:ea typeface="Calibri"/>
                <a:cs typeface="Calibri"/>
                <a:sym typeface="Calibri"/>
              </a:rPr>
              <a:t>¿Por qué se deben brindar servicios a personas sobrevivientes de violencia sexual en situaciones de crisis?</a:t>
            </a:r>
            <a:endParaRPr/>
          </a:p>
          <a:p>
            <a:pPr indent="0" lvl="0" marL="0" rtl="0" algn="l">
              <a:lnSpc>
                <a:spcPct val="100000"/>
              </a:lnSpc>
              <a:spcBef>
                <a:spcPts val="0"/>
              </a:spcBef>
              <a:spcAft>
                <a:spcPts val="0"/>
              </a:spcAft>
              <a:buSzPts val="1400"/>
              <a:buNone/>
            </a:pPr>
            <a:r>
              <a:t/>
            </a:r>
            <a:endParaRPr b="0" i="0" sz="1200" u="none" strike="noStrike">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b="0" i="0" lang="es-ES" sz="1200" u="none" strike="noStrike">
                <a:solidFill>
                  <a:schemeClr val="dk1"/>
                </a:solidFill>
                <a:latin typeface="Calibri"/>
                <a:ea typeface="Calibri"/>
                <a:cs typeface="Calibri"/>
                <a:sym typeface="Calibri"/>
              </a:rPr>
              <a:t>Acepte las respuestas y continúe con la presentación. </a:t>
            </a:r>
            <a:endParaRPr/>
          </a:p>
          <a:p>
            <a:pPr indent="0" lvl="0" marL="0" rtl="0" algn="l">
              <a:lnSpc>
                <a:spcPct val="100000"/>
              </a:lnSpc>
              <a:spcBef>
                <a:spcPts val="0"/>
              </a:spcBef>
              <a:spcAft>
                <a:spcPts val="0"/>
              </a:spcAft>
              <a:buSzPts val="1400"/>
              <a:buNone/>
            </a:pPr>
            <a:r>
              <a:t/>
            </a:r>
            <a:endParaRPr b="0" i="0" sz="1200" u="none" strike="noStrike">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b="0" i="0" lang="es-ES" sz="1200" u="none" strike="noStrike">
                <a:solidFill>
                  <a:schemeClr val="dk1"/>
                </a:solidFill>
                <a:latin typeface="Calibri"/>
                <a:ea typeface="Calibri"/>
                <a:cs typeface="Calibri"/>
                <a:sym typeface="Calibri"/>
              </a:rPr>
              <a:t>La capacitación se centra en el manejo clínico de personas sobrevivientes de violencia sexual, que es un tipo de violencia de género. Los distintos organismos concuerdan en que la prevención de la violencia sexual y la respuesta a esos casos es la intervención mínima que debe establecerse en la etapa inicial de una respuesta de emergencia dado el impacto inmediato para la vida que tiene este tipo de violencia de género. También se deben aplicar intervenciones para otros tipos de violencia de género tan pronto como resulte posible. </a:t>
            </a:r>
            <a:endParaRPr/>
          </a:p>
          <a:p>
            <a:pPr indent="0" lvl="0" marL="0" rtl="0" algn="l">
              <a:lnSpc>
                <a:spcPct val="100000"/>
              </a:lnSpc>
              <a:spcBef>
                <a:spcPts val="0"/>
              </a:spcBef>
              <a:spcAft>
                <a:spcPts val="0"/>
              </a:spcAft>
              <a:buSzPts val="1400"/>
              <a:buNone/>
            </a:pPr>
            <a:r>
              <a:t/>
            </a:r>
            <a:endParaRPr b="0" i="0" sz="1200" u="none" strike="noStrike">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b="1" i="0" lang="es-ES" sz="1200" u="none" strike="noStrike">
                <a:solidFill>
                  <a:schemeClr val="dk1"/>
                </a:solidFill>
                <a:latin typeface="Calibri"/>
                <a:ea typeface="Calibri"/>
                <a:cs typeface="Calibri"/>
                <a:sym typeface="Calibri"/>
              </a:rPr>
              <a:t>Haga clic para mostrar: </a:t>
            </a:r>
            <a:r>
              <a:rPr b="0" i="1" lang="es-ES" sz="1200" u="none" strike="noStrike">
                <a:solidFill>
                  <a:schemeClr val="dk1"/>
                </a:solidFill>
                <a:latin typeface="Calibri"/>
                <a:ea typeface="Calibri"/>
                <a:cs typeface="Calibri"/>
                <a:sym typeface="Calibri"/>
              </a:rPr>
              <a:t>Brindar atención clínica a personas sobrevivientes de violencia sexual es una intervención prioritaria en situaciones de emergencia.</a:t>
            </a:r>
            <a:endParaRPr/>
          </a:p>
          <a:p>
            <a:pPr indent="0" lvl="0" marL="0" rtl="0" algn="l">
              <a:lnSpc>
                <a:spcPct val="100000"/>
              </a:lnSpc>
              <a:spcBef>
                <a:spcPts val="0"/>
              </a:spcBef>
              <a:spcAft>
                <a:spcPts val="0"/>
              </a:spcAft>
              <a:buSzPts val="1400"/>
              <a:buNone/>
            </a:pPr>
            <a:r>
              <a:t/>
            </a:r>
            <a:endParaRPr b="0" i="0" sz="1200" u="none" strike="noStrike">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b="0" i="0" lang="es-ES" sz="1200" u="none" strike="noStrike">
                <a:solidFill>
                  <a:schemeClr val="dk1"/>
                </a:solidFill>
                <a:latin typeface="Calibri"/>
                <a:ea typeface="Calibri"/>
                <a:cs typeface="Calibri"/>
                <a:sym typeface="Calibri"/>
              </a:rPr>
              <a:t>Los proveedores de atención de la salud suelen entrar en contacto con personas sobrevivientes de violencia sexual (como personas que experimentan violencia sexual de su pareja). Se encuentran en una excelente posición para crear un entorno seguro y confidencial para que los sobrevivientes puedan relatar los actos de violencia que experimentaron. Algunas veces, esas personas necesitan atención clínica para prevenir o tratar las consecuencias de la violencia sexual. En algunos casos, lo correcto para ayudarlas será derivarlas a otros recursos y servicios, según cuáles sean las necesidades y deseos de la persona sobreviviente. Independientemente de las circunstancias, los proveedores de atención de la salud que entran en contacto con sobrevivientes deben estar atentos a los signos y síntomas de violencia sexual y actuar según corresponda.</a:t>
            </a:r>
            <a:endParaRPr/>
          </a:p>
          <a:p>
            <a:pPr indent="0" lvl="0" marL="0" rtl="0" algn="l">
              <a:lnSpc>
                <a:spcPct val="100000"/>
              </a:lnSpc>
              <a:spcBef>
                <a:spcPts val="0"/>
              </a:spcBef>
              <a:spcAft>
                <a:spcPts val="0"/>
              </a:spcAft>
              <a:buSzPts val="1400"/>
              <a:buNone/>
            </a:pPr>
            <a:r>
              <a:t/>
            </a:r>
            <a:endParaRPr b="0" i="0" sz="1200" u="none" strike="noStrike">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t/>
            </a:r>
            <a:endParaRPr b="0" i="0" sz="1200" u="none" strike="noStrike">
              <a:solidFill>
                <a:schemeClr val="dk1"/>
              </a:solidFill>
              <a:latin typeface="Calibri"/>
              <a:ea typeface="Calibri"/>
              <a:cs typeface="Calibri"/>
              <a:sym typeface="Calibri"/>
            </a:endParaRPr>
          </a:p>
        </p:txBody>
      </p:sp>
      <p:sp>
        <p:nvSpPr>
          <p:cNvPr id="411" name="Google Shape;411;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s-ES"/>
              <a:t>‹#›</a:t>
            </a:fld>
            <a:endParaRPr/>
          </a:p>
        </p:txBody>
      </p:sp>
    </p:spTree>
  </p:cSld>
  <p:clrMapOvr>
    <a:masterClrMapping/>
  </p:clrMapOvr>
</p:notes>
</file>

<file path=ppt/notesSlides/notesSlide1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5" name="Shape 1685"/>
        <p:cNvGrpSpPr/>
        <p:nvPr/>
      </p:nvGrpSpPr>
      <p:grpSpPr>
        <a:xfrm>
          <a:off x="0" y="0"/>
          <a:ext cx="0" cy="0"/>
          <a:chOff x="0" y="0"/>
          <a:chExt cx="0" cy="0"/>
        </a:xfrm>
      </p:grpSpPr>
      <p:sp>
        <p:nvSpPr>
          <p:cNvPr id="1686" name="Google Shape;1686;p16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687" name="Google Shape;1687;p16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b="1" sz="1400"/>
          </a:p>
        </p:txBody>
      </p:sp>
      <p:sp>
        <p:nvSpPr>
          <p:cNvPr id="1688" name="Google Shape;1688;p16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s-E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1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3" name="Shape 1693"/>
        <p:cNvGrpSpPr/>
        <p:nvPr/>
      </p:nvGrpSpPr>
      <p:grpSpPr>
        <a:xfrm>
          <a:off x="0" y="0"/>
          <a:ext cx="0" cy="0"/>
          <a:chOff x="0" y="0"/>
          <a:chExt cx="0" cy="0"/>
        </a:xfrm>
      </p:grpSpPr>
      <p:sp>
        <p:nvSpPr>
          <p:cNvPr id="1694" name="Google Shape;1694;p16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695" name="Google Shape;1695;p16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s-ES"/>
              <a:t>En contextos afectados por crisis, las rutinas y las actividades diarias suelen estar alteradas debido a desplazamiento, fragmentación de redes sociales, recursos limitados y agitación. Además, la experiencia de violencia de una persona sobreviviente puede dificultar aún más participar en las tareas cotidianas. Hable con ella sobre la vida y las actividades, y sobre cómo están afrontando la situación. Puede recomendarles que:</a:t>
            </a:r>
            <a:endParaRPr/>
          </a:p>
          <a:p>
            <a:pPr indent="-285750" lvl="0" marL="285750" rtl="0" algn="l">
              <a:lnSpc>
                <a:spcPct val="100000"/>
              </a:lnSpc>
              <a:spcBef>
                <a:spcPts val="0"/>
              </a:spcBef>
              <a:spcAft>
                <a:spcPts val="0"/>
              </a:spcAft>
              <a:buClr>
                <a:schemeClr val="dk1"/>
              </a:buClr>
              <a:buSzPts val="1400"/>
              <a:buFont typeface="Arial"/>
              <a:buChar char="•"/>
            </a:pPr>
            <a:r>
              <a:rPr lang="es-ES" sz="1200"/>
              <a:t>Aprovechen sus fortalezas y habilidades (p. ej., pregúnteles en qué les está yendo bien en este momento y cómo han afrontado situaciones difíciles anteriormente).</a:t>
            </a:r>
            <a:endParaRPr/>
          </a:p>
          <a:p>
            <a:pPr indent="-285750" lvl="0" marL="285750" rtl="0" algn="l">
              <a:lnSpc>
                <a:spcPct val="100000"/>
              </a:lnSpc>
              <a:spcBef>
                <a:spcPts val="0"/>
              </a:spcBef>
              <a:spcAft>
                <a:spcPts val="0"/>
              </a:spcAft>
              <a:buClr>
                <a:schemeClr val="dk1"/>
              </a:buClr>
              <a:buSzPts val="1400"/>
              <a:buFont typeface="Arial"/>
              <a:buChar char="•"/>
            </a:pPr>
            <a:r>
              <a:rPr lang="es-ES" sz="1200"/>
              <a:t>Continúen con sus actividades, especialmente las que solían resultarles interesantes y placenteras.</a:t>
            </a:r>
            <a:endParaRPr/>
          </a:p>
          <a:p>
            <a:pPr indent="-285750" lvl="0" marL="285750" rtl="0" algn="l">
              <a:lnSpc>
                <a:spcPct val="100000"/>
              </a:lnSpc>
              <a:spcBef>
                <a:spcPts val="0"/>
              </a:spcBef>
              <a:spcAft>
                <a:spcPts val="0"/>
              </a:spcAft>
              <a:buClr>
                <a:schemeClr val="dk1"/>
              </a:buClr>
              <a:buSzPts val="1400"/>
              <a:buFont typeface="Arial"/>
              <a:buChar char="•"/>
            </a:pPr>
            <a:r>
              <a:rPr lang="es-ES" sz="1200"/>
              <a:t>Participen en actividades relajantes para reducir la ansiedad y la tensión (p. ej., caminar, cantar, rezar, jugar con sus hijos).</a:t>
            </a:r>
            <a:endParaRPr/>
          </a:p>
          <a:p>
            <a:pPr indent="-285750" lvl="0" marL="285750" rtl="0" algn="l">
              <a:lnSpc>
                <a:spcPct val="100000"/>
              </a:lnSpc>
              <a:spcBef>
                <a:spcPts val="0"/>
              </a:spcBef>
              <a:spcAft>
                <a:spcPts val="0"/>
              </a:spcAft>
              <a:buClr>
                <a:schemeClr val="dk1"/>
              </a:buClr>
              <a:buSzPts val="1400"/>
              <a:buFont typeface="Arial"/>
              <a:buChar char="•"/>
            </a:pPr>
            <a:r>
              <a:rPr lang="es-ES" sz="1200"/>
              <a:t>Pasen tiempo con amigos y familiares que sean comprensivos y eviten el autoaislamiento.  </a:t>
            </a:r>
            <a:endParaRPr/>
          </a:p>
          <a:p>
            <a:pPr indent="-285750" lvl="0" marL="285750" rtl="0" algn="l">
              <a:lnSpc>
                <a:spcPct val="100000"/>
              </a:lnSpc>
              <a:spcBef>
                <a:spcPts val="0"/>
              </a:spcBef>
              <a:spcAft>
                <a:spcPts val="0"/>
              </a:spcAft>
              <a:buClr>
                <a:schemeClr val="dk1"/>
              </a:buClr>
              <a:buSzPts val="1400"/>
              <a:buFont typeface="Arial"/>
              <a:buChar char="•"/>
            </a:pPr>
            <a:r>
              <a:rPr lang="es-ES" sz="1200"/>
              <a:t>Traten de hacer actividad física regularmente.</a:t>
            </a:r>
            <a:endParaRPr/>
          </a:p>
          <a:p>
            <a:pPr indent="-285750" lvl="0" marL="285750" rtl="0" algn="l">
              <a:lnSpc>
                <a:spcPct val="100000"/>
              </a:lnSpc>
              <a:spcBef>
                <a:spcPts val="0"/>
              </a:spcBef>
              <a:spcAft>
                <a:spcPts val="0"/>
              </a:spcAft>
              <a:buClr>
                <a:schemeClr val="dk1"/>
              </a:buClr>
              <a:buSzPts val="1400"/>
              <a:buFont typeface="Arial"/>
              <a:buChar char="•"/>
            </a:pPr>
            <a:r>
              <a:rPr lang="es-ES" sz="1200"/>
              <a:t>Traten de mantener un ciclo del sueño regular y eviten dormir demasiado.</a:t>
            </a:r>
            <a:endParaRPr/>
          </a:p>
          <a:p>
            <a:pPr indent="-285750" lvl="0" marL="285750" rtl="0" algn="l">
              <a:lnSpc>
                <a:spcPct val="100000"/>
              </a:lnSpc>
              <a:spcBef>
                <a:spcPts val="0"/>
              </a:spcBef>
              <a:spcAft>
                <a:spcPts val="0"/>
              </a:spcAft>
              <a:buClr>
                <a:schemeClr val="dk1"/>
              </a:buClr>
              <a:buSzPts val="1400"/>
              <a:buFont typeface="Arial"/>
              <a:buChar char="•"/>
            </a:pPr>
            <a:r>
              <a:rPr lang="es-ES" sz="1200"/>
              <a:t>Eviten la automedicación, el alcohol o las drogas ilegales para tratar de sentirse mejor.</a:t>
            </a:r>
            <a:endParaRPr/>
          </a:p>
        </p:txBody>
      </p:sp>
      <p:sp>
        <p:nvSpPr>
          <p:cNvPr id="1696" name="Google Shape;1696;p16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s-E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1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1" name="Shape 1701"/>
        <p:cNvGrpSpPr/>
        <p:nvPr/>
      </p:nvGrpSpPr>
      <p:grpSpPr>
        <a:xfrm>
          <a:off x="0" y="0"/>
          <a:ext cx="0" cy="0"/>
          <a:chOff x="0" y="0"/>
          <a:chExt cx="0" cy="0"/>
        </a:xfrm>
      </p:grpSpPr>
      <p:sp>
        <p:nvSpPr>
          <p:cNvPr id="1702" name="Google Shape;1702;p16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703" name="Google Shape;1703;p16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es-ES" sz="1400"/>
              <a:t>El facilitador debe conocer los mecanismos de derivación a orientación psicológica, atención psiquiátrica o apoyo psicosocial en el entorno. </a:t>
            </a:r>
            <a:endParaRPr/>
          </a:p>
          <a:p>
            <a:pPr indent="0" lvl="0" marL="0" rtl="0" algn="l">
              <a:lnSpc>
                <a:spcPct val="100000"/>
              </a:lnSpc>
              <a:spcBef>
                <a:spcPts val="0"/>
              </a:spcBef>
              <a:spcAft>
                <a:spcPts val="0"/>
              </a:spcAft>
              <a:buSzPts val="1400"/>
              <a:buNone/>
            </a:pPr>
            <a:r>
              <a:t/>
            </a:r>
            <a:endParaRPr/>
          </a:p>
        </p:txBody>
      </p:sp>
      <p:sp>
        <p:nvSpPr>
          <p:cNvPr id="1704" name="Google Shape;1704;p16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s-E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1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9" name="Shape 1709"/>
        <p:cNvGrpSpPr/>
        <p:nvPr/>
      </p:nvGrpSpPr>
      <p:grpSpPr>
        <a:xfrm>
          <a:off x="0" y="0"/>
          <a:ext cx="0" cy="0"/>
          <a:chOff x="0" y="0"/>
          <a:chExt cx="0" cy="0"/>
        </a:xfrm>
      </p:grpSpPr>
      <p:sp>
        <p:nvSpPr>
          <p:cNvPr id="1710" name="Google Shape;1710;p16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711" name="Google Shape;1711;p16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s-ES"/>
              <a:t>Las visitas de seguimiento deben tener lugar dos semanas, un mes, tres meses y seis meses después de la visita inicial. En algunos contextos afectados por crisis, el seguimiento a más largo plazo quizás no sea posible, en especial si hay desplazamiento constante. Los proveedores de atención de la salud deben intentar completar por lo menos una visita de seguimiento dentro de los primeros tres meses y deben garantizar que se suministre la atención esencial y los medicamentos durante la primera visita. En las siguientes diapositivas se incluye una lista de verificación para cada una de las visitas de seguimiento como herramienta de apoyo. </a:t>
            </a:r>
            <a:endParaRPr/>
          </a:p>
          <a:p>
            <a:pPr indent="0" lvl="0" marL="0" rtl="0" algn="l">
              <a:lnSpc>
                <a:spcPct val="100000"/>
              </a:lnSpc>
              <a:spcBef>
                <a:spcPts val="0"/>
              </a:spcBef>
              <a:spcAft>
                <a:spcPts val="0"/>
              </a:spcAft>
              <a:buSzPts val="1400"/>
              <a:buNone/>
            </a:pPr>
            <a:r>
              <a:t/>
            </a:r>
            <a:endParaRPr/>
          </a:p>
        </p:txBody>
      </p:sp>
      <p:sp>
        <p:nvSpPr>
          <p:cNvPr id="1712" name="Google Shape;1712;p16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s-E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1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8" name="Shape 1718"/>
        <p:cNvGrpSpPr/>
        <p:nvPr/>
      </p:nvGrpSpPr>
      <p:grpSpPr>
        <a:xfrm>
          <a:off x="0" y="0"/>
          <a:ext cx="0" cy="0"/>
          <a:chOff x="0" y="0"/>
          <a:chExt cx="0" cy="0"/>
        </a:xfrm>
      </p:grpSpPr>
      <p:sp>
        <p:nvSpPr>
          <p:cNvPr id="1719" name="Google Shape;1719;p16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720" name="Google Shape;1720;p16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21" name="Google Shape;1721;p16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s-E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1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6" name="Shape 1726"/>
        <p:cNvGrpSpPr/>
        <p:nvPr/>
      </p:nvGrpSpPr>
      <p:grpSpPr>
        <a:xfrm>
          <a:off x="0" y="0"/>
          <a:ext cx="0" cy="0"/>
          <a:chOff x="0" y="0"/>
          <a:chExt cx="0" cy="0"/>
        </a:xfrm>
      </p:grpSpPr>
      <p:sp>
        <p:nvSpPr>
          <p:cNvPr id="1727" name="Google Shape;1727;p16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728" name="Google Shape;1728;p16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29" name="Google Shape;1729;p16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s-E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1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4" name="Shape 1734"/>
        <p:cNvGrpSpPr/>
        <p:nvPr/>
      </p:nvGrpSpPr>
      <p:grpSpPr>
        <a:xfrm>
          <a:off x="0" y="0"/>
          <a:ext cx="0" cy="0"/>
          <a:chOff x="0" y="0"/>
          <a:chExt cx="0" cy="0"/>
        </a:xfrm>
      </p:grpSpPr>
      <p:sp>
        <p:nvSpPr>
          <p:cNvPr id="1735" name="Google Shape;1735;p16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736" name="Google Shape;1736;p16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s-ES"/>
              <a:t>Si recibe PPE, se recomienda repetir la prueba de VIH en la visita de seguimiento a los tres meses. </a:t>
            </a:r>
            <a:endParaRPr/>
          </a:p>
        </p:txBody>
      </p:sp>
      <p:sp>
        <p:nvSpPr>
          <p:cNvPr id="1737" name="Google Shape;1737;p16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s-E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1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2" name="Shape 1742"/>
        <p:cNvGrpSpPr/>
        <p:nvPr/>
      </p:nvGrpSpPr>
      <p:grpSpPr>
        <a:xfrm>
          <a:off x="0" y="0"/>
          <a:ext cx="0" cy="0"/>
          <a:chOff x="0" y="0"/>
          <a:chExt cx="0" cy="0"/>
        </a:xfrm>
      </p:grpSpPr>
      <p:sp>
        <p:nvSpPr>
          <p:cNvPr id="1743" name="Google Shape;1743;p16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744" name="Google Shape;1744;p16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s-ES"/>
              <a:t>Si recibe PPE, se recomienda repetir la prueba de VIH en la visita de seguimiento a los tres meses. </a:t>
            </a:r>
            <a:endParaRPr/>
          </a:p>
        </p:txBody>
      </p:sp>
      <p:sp>
        <p:nvSpPr>
          <p:cNvPr id="1745" name="Google Shape;1745;p16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s-E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1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0" name="Shape 1750"/>
        <p:cNvGrpSpPr/>
        <p:nvPr/>
      </p:nvGrpSpPr>
      <p:grpSpPr>
        <a:xfrm>
          <a:off x="0" y="0"/>
          <a:ext cx="0" cy="0"/>
          <a:chOff x="0" y="0"/>
          <a:chExt cx="0" cy="0"/>
        </a:xfrm>
      </p:grpSpPr>
      <p:sp>
        <p:nvSpPr>
          <p:cNvPr id="1751" name="Google Shape;1751;p16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52" name="Google Shape;1752;p16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es-ES"/>
              <a:t>Observar: </a:t>
            </a:r>
            <a:r>
              <a:rPr lang="es-ES"/>
              <a:t>averigüe si ya se han implementado los procedimientos operativos estándares (SOP) y adapte la presentación basándose en los SOP.</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s-ES"/>
              <a:t>Si no hay SOP, revise esta presentación e intercambie ideas sobre cómo iniciar conversaciones sobre el proceso con el coordinador de cuestiones relacionadas con la violencia de género. Si hay SOP en uso en el entorno, recuerde a los participantes que deben conocer los canales de derivación.</a:t>
            </a:r>
            <a:endParaRPr/>
          </a:p>
        </p:txBody>
      </p:sp>
      <p:sp>
        <p:nvSpPr>
          <p:cNvPr id="1753" name="Google Shape;1753;p16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s-ES"/>
              <a:t>‹#›</a:t>
            </a:fld>
            <a:endParaRPr/>
          </a:p>
        </p:txBody>
      </p:sp>
    </p:spTree>
  </p:cSld>
  <p:clrMapOvr>
    <a:masterClrMapping/>
  </p:clrMapOvr>
</p:notes>
</file>

<file path=ppt/notesSlides/notesSlide1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8" name="Shape 1758"/>
        <p:cNvGrpSpPr/>
        <p:nvPr/>
      </p:nvGrpSpPr>
      <p:grpSpPr>
        <a:xfrm>
          <a:off x="0" y="0"/>
          <a:ext cx="0" cy="0"/>
          <a:chOff x="0" y="0"/>
          <a:chExt cx="0" cy="0"/>
        </a:xfrm>
      </p:grpSpPr>
      <p:sp>
        <p:nvSpPr>
          <p:cNvPr id="1759" name="Google Shape;1759;p16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60" name="Google Shape;1760;p16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61" name="Google Shape;1761;p16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s-E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7" name="Shape 417"/>
        <p:cNvGrpSpPr/>
        <p:nvPr/>
      </p:nvGrpSpPr>
      <p:grpSpPr>
        <a:xfrm>
          <a:off x="0" y="0"/>
          <a:ext cx="0" cy="0"/>
          <a:chOff x="0" y="0"/>
          <a:chExt cx="0" cy="0"/>
        </a:xfrm>
      </p:grpSpPr>
      <p:sp>
        <p:nvSpPr>
          <p:cNvPr id="418" name="Google Shape;418;p1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419" name="Google Shape;419;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s-ES"/>
              <a:t>El Paquete de Servicios Iniciales Mínimos (PSIM) para la Salud Sexual y Reproductiva es un conjunto de actividades vitales prioritarias que deberá implementarse al inicio de cada emergencia. Repase los objetivos principales del PSIM. A su vez, pida a los participantes que repasen las copias de la </a:t>
            </a:r>
            <a:r>
              <a:rPr i="1" lang="es-ES"/>
              <a:t>Referencia del PSIM</a:t>
            </a:r>
            <a:r>
              <a:rPr i="0" lang="es-ES"/>
              <a:t> (que aparece en esta diapositiva)</a:t>
            </a:r>
            <a:r>
              <a:rPr i="1" lang="es-ES"/>
              <a:t>.</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s-ES"/>
              <a:t>Objetivos del PSIM: </a:t>
            </a:r>
            <a:endParaRPr/>
          </a:p>
          <a:p>
            <a:pPr indent="-342900" lvl="0" marL="342900" marR="0" rtl="0" algn="l">
              <a:lnSpc>
                <a:spcPct val="100000"/>
              </a:lnSpc>
              <a:spcBef>
                <a:spcPts val="0"/>
              </a:spcBef>
              <a:spcAft>
                <a:spcPts val="0"/>
              </a:spcAft>
              <a:buClr>
                <a:schemeClr val="dk1"/>
              </a:buClr>
              <a:buSzPts val="1800"/>
              <a:buFont typeface="Calibri"/>
              <a:buAutoNum type="arabicPeriod"/>
            </a:pPr>
            <a:r>
              <a:rPr lang="es-ES" sz="1800">
                <a:latin typeface="Calibri"/>
                <a:ea typeface="Calibri"/>
                <a:cs typeface="Calibri"/>
                <a:sym typeface="Calibri"/>
              </a:rPr>
              <a:t>Asegurarse de que el sector/grupo temático de salud identifique una organización y un coordinador de salud sexual y reproductiva para que lideren y coordinen la implementación del PSIM.</a:t>
            </a:r>
            <a:endParaRPr/>
          </a:p>
          <a:p>
            <a:pPr indent="-342900" lvl="0" marL="342900" marR="0" rtl="0" algn="l">
              <a:lnSpc>
                <a:spcPct val="100000"/>
              </a:lnSpc>
              <a:spcBef>
                <a:spcPts val="0"/>
              </a:spcBef>
              <a:spcAft>
                <a:spcPts val="0"/>
              </a:spcAft>
              <a:buClr>
                <a:schemeClr val="dk1"/>
              </a:buClr>
              <a:buSzPts val="1800"/>
              <a:buFont typeface="Calibri"/>
              <a:buAutoNum type="arabicPeriod"/>
            </a:pPr>
            <a:r>
              <a:rPr lang="es-ES" sz="1800">
                <a:latin typeface="Calibri"/>
                <a:ea typeface="Calibri"/>
                <a:cs typeface="Calibri"/>
                <a:sym typeface="Calibri"/>
              </a:rPr>
              <a:t>Prevenir la violencia sexual y responder a las necesidades de las personas sobrevivientes. </a:t>
            </a:r>
            <a:endParaRPr/>
          </a:p>
          <a:p>
            <a:pPr indent="-342900" lvl="0" marL="342900" marR="0" rtl="0" algn="l">
              <a:lnSpc>
                <a:spcPct val="100000"/>
              </a:lnSpc>
              <a:spcBef>
                <a:spcPts val="0"/>
              </a:spcBef>
              <a:spcAft>
                <a:spcPts val="0"/>
              </a:spcAft>
              <a:buClr>
                <a:schemeClr val="dk1"/>
              </a:buClr>
              <a:buSzPts val="1800"/>
              <a:buFont typeface="Calibri"/>
              <a:buAutoNum type="arabicPeriod"/>
            </a:pPr>
            <a:r>
              <a:rPr lang="es-ES" sz="1800">
                <a:latin typeface="Calibri"/>
                <a:ea typeface="Calibri"/>
                <a:cs typeface="Calibri"/>
                <a:sym typeface="Calibri"/>
              </a:rPr>
              <a:t>Prevenir la transmisión del VIH y de otras enfermedades de transmisión sexual, y reducir la morbilidad y mortalidad debido a estas enfermedades. </a:t>
            </a:r>
            <a:endParaRPr/>
          </a:p>
          <a:p>
            <a:pPr indent="-342900" lvl="0" marL="342900" marR="0" rtl="0" algn="l">
              <a:lnSpc>
                <a:spcPct val="100000"/>
              </a:lnSpc>
              <a:spcBef>
                <a:spcPts val="0"/>
              </a:spcBef>
              <a:spcAft>
                <a:spcPts val="0"/>
              </a:spcAft>
              <a:buClr>
                <a:schemeClr val="dk1"/>
              </a:buClr>
              <a:buSzPts val="1800"/>
              <a:buFont typeface="Calibri"/>
              <a:buAutoNum type="arabicPeriod"/>
            </a:pPr>
            <a:r>
              <a:rPr lang="es-ES" sz="1800">
                <a:latin typeface="Calibri"/>
                <a:ea typeface="Calibri"/>
                <a:cs typeface="Calibri"/>
                <a:sym typeface="Calibri"/>
              </a:rPr>
              <a:t>Prevenir el exceso de morbilidad y mortalidad materna y neonatal.</a:t>
            </a:r>
            <a:endParaRPr/>
          </a:p>
          <a:p>
            <a:pPr indent="-342900" lvl="0" marL="342900" marR="0" rtl="0" algn="l">
              <a:lnSpc>
                <a:spcPct val="100000"/>
              </a:lnSpc>
              <a:spcBef>
                <a:spcPts val="0"/>
              </a:spcBef>
              <a:spcAft>
                <a:spcPts val="0"/>
              </a:spcAft>
              <a:buClr>
                <a:schemeClr val="dk1"/>
              </a:buClr>
              <a:buSzPts val="1800"/>
              <a:buFont typeface="Calibri"/>
              <a:buAutoNum type="arabicPeriod"/>
            </a:pPr>
            <a:r>
              <a:rPr lang="es-ES" sz="1800">
                <a:latin typeface="Calibri"/>
                <a:ea typeface="Calibri"/>
                <a:cs typeface="Calibri"/>
                <a:sym typeface="Calibri"/>
              </a:rPr>
              <a:t>Prevenir embarazos no deseados.</a:t>
            </a:r>
            <a:endParaRPr/>
          </a:p>
          <a:p>
            <a:pPr indent="-342900" lvl="0" marL="342900" marR="0" rtl="0" algn="l">
              <a:lnSpc>
                <a:spcPct val="100000"/>
              </a:lnSpc>
              <a:spcBef>
                <a:spcPts val="0"/>
              </a:spcBef>
              <a:spcAft>
                <a:spcPts val="0"/>
              </a:spcAft>
              <a:buClr>
                <a:schemeClr val="dk1"/>
              </a:buClr>
              <a:buSzPts val="1800"/>
              <a:buFont typeface="Calibri"/>
              <a:buAutoNum type="arabicPeriod"/>
            </a:pPr>
            <a:r>
              <a:rPr lang="es-ES" sz="1800">
                <a:latin typeface="Calibri"/>
                <a:ea typeface="Calibri"/>
                <a:cs typeface="Calibri"/>
                <a:sym typeface="Calibri"/>
              </a:rPr>
              <a:t>Planificar que los servicios de salud sexual y reproductiva integrales formen parte de la atención primaria de la salud tan pronto como sea posible. </a:t>
            </a:r>
            <a:r>
              <a:rPr b="1" i="1" lang="es-ES" sz="1800">
                <a:solidFill>
                  <a:srgbClr val="000000"/>
                </a:solidFill>
                <a:latin typeface="Calibri"/>
                <a:ea typeface="Calibri"/>
                <a:cs typeface="Calibri"/>
                <a:sym typeface="Calibri"/>
              </a:rPr>
              <a:t> </a:t>
            </a:r>
            <a:endParaRPr/>
          </a:p>
          <a:p>
            <a:pPr indent="0" lvl="0" marL="0" marR="0" rtl="0" algn="l">
              <a:lnSpc>
                <a:spcPct val="100000"/>
              </a:lnSpc>
              <a:spcBef>
                <a:spcPts val="0"/>
              </a:spcBef>
              <a:spcAft>
                <a:spcPts val="0"/>
              </a:spcAft>
              <a:buSzPts val="1400"/>
              <a:buNone/>
            </a:pPr>
            <a:r>
              <a:rPr b="1" i="1" lang="es-ES" sz="1800">
                <a:solidFill>
                  <a:srgbClr val="000000"/>
                </a:solidFill>
                <a:latin typeface="Calibri"/>
                <a:ea typeface="Calibri"/>
                <a:cs typeface="Calibri"/>
                <a:sym typeface="Calibri"/>
              </a:rPr>
              <a:t>Otra prioridad: </a:t>
            </a:r>
            <a:r>
              <a:rPr b="0" i="0" lang="es-ES" sz="1800">
                <a:solidFill>
                  <a:srgbClr val="000000"/>
                </a:solidFill>
                <a:latin typeface="Calibri"/>
                <a:ea typeface="Calibri"/>
                <a:cs typeface="Calibri"/>
                <a:sym typeface="Calibri"/>
              </a:rPr>
              <a:t>También es importante garantizar que en los centros de salud y establecimientos hospitalarios haya servicios de aborto seguro disponibles en la máxima medida que lo admita la ley.</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s-ES"/>
              <a:t>Explique que, para cumplir el objetivo 2 del PSIM, se deben desarrollar las siguientes actividades:</a:t>
            </a:r>
            <a:endParaRPr/>
          </a:p>
          <a:p>
            <a:pPr indent="-171450" lvl="0" marL="171450" rtl="0" algn="l">
              <a:lnSpc>
                <a:spcPct val="100000"/>
              </a:lnSpc>
              <a:spcBef>
                <a:spcPts val="0"/>
              </a:spcBef>
              <a:spcAft>
                <a:spcPts val="0"/>
              </a:spcAft>
              <a:buClr>
                <a:schemeClr val="dk1"/>
              </a:buClr>
              <a:buSzPts val="1200"/>
              <a:buFont typeface="Arial"/>
              <a:buChar char="•"/>
            </a:pPr>
            <a:r>
              <a:rPr lang="es-ES"/>
              <a:t>Poner en marcha medidas de prevención en el ámbito comunitario, local y distrital, incluidos establecimientos de salud para proteger a las poblaciones afectadas de violencia sexual.</a:t>
            </a:r>
            <a:endParaRPr/>
          </a:p>
          <a:p>
            <a:pPr indent="-171450" lvl="0" marL="171450" rtl="0" algn="l">
              <a:lnSpc>
                <a:spcPct val="100000"/>
              </a:lnSpc>
              <a:spcBef>
                <a:spcPts val="0"/>
              </a:spcBef>
              <a:spcAft>
                <a:spcPts val="0"/>
              </a:spcAft>
              <a:buClr>
                <a:schemeClr val="dk1"/>
              </a:buClr>
              <a:buSzPts val="1200"/>
              <a:buFont typeface="Arial"/>
              <a:buChar char="•"/>
            </a:pPr>
            <a:r>
              <a:rPr lang="es-ES"/>
              <a:t>Prestar atención clínica y hacer derivaciones a otros servicios de apoyo que se ofrezcan para quienes sobrevivan a actos de violencia sexual.</a:t>
            </a:r>
            <a:endParaRPr/>
          </a:p>
          <a:p>
            <a:pPr indent="-171450" lvl="0" marL="171450" rtl="0" algn="l">
              <a:lnSpc>
                <a:spcPct val="100000"/>
              </a:lnSpc>
              <a:spcBef>
                <a:spcPts val="0"/>
              </a:spcBef>
              <a:spcAft>
                <a:spcPts val="0"/>
              </a:spcAft>
              <a:buClr>
                <a:schemeClr val="dk1"/>
              </a:buClr>
              <a:buSzPts val="1200"/>
              <a:buFont typeface="Arial"/>
              <a:buChar char="•"/>
            </a:pPr>
            <a:r>
              <a:rPr lang="es-ES"/>
              <a:t>Establecer espacios confidenciales y seguros dentro de los establecimientos de salud para recibir a las personas sobrevivientes de violencia sexual y brindarles atención clínica y derivaciones adecuadas.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420" name="Google Shape;420;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b="1" lang="es-ES" sz="1200">
                <a:solidFill>
                  <a:schemeClr val="dk1"/>
                </a:solidFill>
                <a:latin typeface="Arial"/>
                <a:ea typeface="Arial"/>
                <a:cs typeface="Arial"/>
                <a:sym typeface="Arial"/>
              </a:rPr>
              <a:t>‹#›</a:t>
            </a:fld>
            <a:endParaRPr b="1" sz="1200">
              <a:solidFill>
                <a:schemeClr val="dk1"/>
              </a:solidFill>
              <a:latin typeface="Arial"/>
              <a:ea typeface="Arial"/>
              <a:cs typeface="Arial"/>
              <a:sym typeface="Arial"/>
            </a:endParaRPr>
          </a:p>
        </p:txBody>
      </p:sp>
    </p:spTree>
  </p:cSld>
  <p:clrMapOvr>
    <a:masterClrMapping/>
  </p:clrMapOvr>
</p:notes>
</file>

<file path=ppt/notesSlides/notesSlide1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6" name="Shape 1766"/>
        <p:cNvGrpSpPr/>
        <p:nvPr/>
      </p:nvGrpSpPr>
      <p:grpSpPr>
        <a:xfrm>
          <a:off x="0" y="0"/>
          <a:ext cx="0" cy="0"/>
          <a:chOff x="0" y="0"/>
          <a:chExt cx="0" cy="0"/>
        </a:xfrm>
      </p:grpSpPr>
      <p:sp>
        <p:nvSpPr>
          <p:cNvPr id="1767" name="Google Shape;1767;p17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68" name="Google Shape;1768;p17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s-ES"/>
              <a:t>Explique</a:t>
            </a:r>
            <a:r>
              <a:rPr lang="es-ES"/>
              <a:t> que es importante entender las posibles consecuencias de la violencia sexual a fin de desarrollar una respuesta programática apropiada.</a:t>
            </a:r>
            <a:endParaRPr/>
          </a:p>
          <a:p>
            <a:pPr indent="0" lvl="0" marL="0" marR="0" rtl="0" algn="l">
              <a:lnSpc>
                <a:spcPct val="100000"/>
              </a:lnSpc>
              <a:spcBef>
                <a:spcPts val="0"/>
              </a:spcBef>
              <a:spcAft>
                <a:spcPts val="0"/>
              </a:spcAft>
              <a:buClr>
                <a:schemeClr val="dk1"/>
              </a:buClr>
              <a:buSzPts val="1200"/>
              <a:buFont typeface="Calibri"/>
              <a:buNone/>
            </a:pPr>
            <a:r>
              <a:t/>
            </a:r>
            <a:endParaRPr b="0"/>
          </a:p>
          <a:p>
            <a:pPr indent="0" lvl="0" marL="0" marR="0" rtl="0" algn="l">
              <a:lnSpc>
                <a:spcPct val="100000"/>
              </a:lnSpc>
              <a:spcBef>
                <a:spcPts val="0"/>
              </a:spcBef>
              <a:spcAft>
                <a:spcPts val="0"/>
              </a:spcAft>
              <a:buClr>
                <a:schemeClr val="dk1"/>
              </a:buClr>
              <a:buSzPts val="1200"/>
              <a:buFont typeface="Calibri"/>
              <a:buNone/>
            </a:pPr>
            <a:r>
              <a:rPr b="1" lang="es-ES"/>
              <a:t>Pida</a:t>
            </a:r>
            <a:r>
              <a:rPr lang="es-ES"/>
              <a:t> a los participantes que recuerden algunas consecuencias para cada una de las áreas de programación que abordan las consecuencias de la violencia sexual.</a:t>
            </a:r>
            <a:r>
              <a:rPr b="0" lang="es-ES"/>
              <a:t> </a:t>
            </a:r>
            <a:endParaRPr/>
          </a:p>
          <a:p>
            <a:pPr indent="0" lvl="0" marL="0" marR="0" rtl="0" algn="l">
              <a:lnSpc>
                <a:spcPct val="100000"/>
              </a:lnSpc>
              <a:spcBef>
                <a:spcPts val="0"/>
              </a:spcBef>
              <a:spcAft>
                <a:spcPts val="0"/>
              </a:spcAft>
              <a:buClr>
                <a:schemeClr val="dk1"/>
              </a:buClr>
              <a:buSzPts val="1200"/>
              <a:buFont typeface="Calibri"/>
              <a:buNone/>
            </a:pPr>
            <a:r>
              <a:t/>
            </a:r>
            <a:endParaRPr b="0"/>
          </a:p>
          <a:p>
            <a:pPr indent="0" lvl="0" marL="0" marR="0" rtl="0" algn="l">
              <a:lnSpc>
                <a:spcPct val="100000"/>
              </a:lnSpc>
              <a:spcBef>
                <a:spcPts val="0"/>
              </a:spcBef>
              <a:spcAft>
                <a:spcPts val="0"/>
              </a:spcAft>
              <a:buClr>
                <a:schemeClr val="dk1"/>
              </a:buClr>
              <a:buSzPts val="1200"/>
              <a:buFont typeface="Calibri"/>
              <a:buNone/>
            </a:pPr>
            <a:r>
              <a:rPr b="0" lang="es-ES"/>
              <a:t>Por ejemplo:</a:t>
            </a:r>
            <a:endParaRPr/>
          </a:p>
          <a:p>
            <a:pPr indent="0" lvl="0" marL="0" marR="0" rtl="0" algn="l">
              <a:lnSpc>
                <a:spcPct val="100000"/>
              </a:lnSpc>
              <a:spcBef>
                <a:spcPts val="0"/>
              </a:spcBef>
              <a:spcAft>
                <a:spcPts val="0"/>
              </a:spcAft>
              <a:buClr>
                <a:schemeClr val="dk1"/>
              </a:buClr>
              <a:buSzPts val="1200"/>
              <a:buFont typeface="Calibri"/>
              <a:buNone/>
            </a:pPr>
            <a:r>
              <a:rPr b="0" lang="es-ES"/>
              <a:t>Salud: ETS y embarazos no deseados</a:t>
            </a:r>
            <a:endParaRPr/>
          </a:p>
          <a:p>
            <a:pPr indent="0" lvl="0" marL="0" marR="0" rtl="0" algn="l">
              <a:lnSpc>
                <a:spcPct val="100000"/>
              </a:lnSpc>
              <a:spcBef>
                <a:spcPts val="0"/>
              </a:spcBef>
              <a:spcAft>
                <a:spcPts val="0"/>
              </a:spcAft>
              <a:buClr>
                <a:schemeClr val="dk1"/>
              </a:buClr>
              <a:buSzPts val="1200"/>
              <a:buFont typeface="Calibri"/>
              <a:buNone/>
            </a:pPr>
            <a:r>
              <a:rPr b="0" lang="es-ES"/>
              <a:t>Psicosocial: depresión y aislamiento social</a:t>
            </a:r>
            <a:endParaRPr/>
          </a:p>
          <a:p>
            <a:pPr indent="0" lvl="0" marL="0" marR="0" rtl="0" algn="l">
              <a:lnSpc>
                <a:spcPct val="100000"/>
              </a:lnSpc>
              <a:spcBef>
                <a:spcPts val="0"/>
              </a:spcBef>
              <a:spcAft>
                <a:spcPts val="0"/>
              </a:spcAft>
              <a:buClr>
                <a:schemeClr val="dk1"/>
              </a:buClr>
              <a:buSzPts val="1200"/>
              <a:buFont typeface="Calibri"/>
              <a:buNone/>
            </a:pPr>
            <a:r>
              <a:rPr b="0" lang="es-ES"/>
              <a:t>Seguridad física y material: violencia sexual reiterada</a:t>
            </a:r>
            <a:endParaRPr/>
          </a:p>
          <a:p>
            <a:pPr indent="0" lvl="0" marL="0" marR="0" rtl="0" algn="l">
              <a:lnSpc>
                <a:spcPct val="100000"/>
              </a:lnSpc>
              <a:spcBef>
                <a:spcPts val="0"/>
              </a:spcBef>
              <a:spcAft>
                <a:spcPts val="0"/>
              </a:spcAft>
              <a:buClr>
                <a:schemeClr val="dk1"/>
              </a:buClr>
              <a:buSzPts val="1200"/>
              <a:buFont typeface="Calibri"/>
              <a:buNone/>
            </a:pPr>
            <a:r>
              <a:rPr b="0" lang="es-ES"/>
              <a:t>Legal/justicia: impunidad</a:t>
            </a:r>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marR="0" rtl="0" algn="l">
              <a:lnSpc>
                <a:spcPct val="100000"/>
              </a:lnSpc>
              <a:spcBef>
                <a:spcPts val="0"/>
              </a:spcBef>
              <a:spcAft>
                <a:spcPts val="0"/>
              </a:spcAft>
              <a:buClr>
                <a:schemeClr val="dk1"/>
              </a:buClr>
              <a:buSzPts val="1200"/>
              <a:buFont typeface="Calibri"/>
              <a:buNone/>
            </a:pPr>
            <a:r>
              <a:rPr b="1" lang="es-ES"/>
              <a:t>Resalte: </a:t>
            </a:r>
            <a:r>
              <a:rPr lang="es-ES"/>
              <a:t>aplique los principios rectores para responder a las necesidades de las personas sobrevivientes de violencia sexual de manera tal de abordar las cuatro áreas. </a:t>
            </a:r>
            <a:r>
              <a:rPr i="0" lang="es-ES"/>
              <a:t>Tenga en cuenta que es importante colaborar con grupos de autoayuda comunitarios, incluso aquellos formados por mujeres, hombres, adolescentes, personas con discapacidad, comunidades LGBTQIA y trabajadores sexuales en el diseño y la implementación de los SOP y los mecanismos de derivación, a fin de garantizar que las personas sobrevivientes cuenten con un mecanismo de derivación confidencial coordinado y centrado en ellas. </a:t>
            </a:r>
            <a:endParaRPr/>
          </a:p>
          <a:p>
            <a:pPr indent="0" lvl="0" marL="0" rtl="0" algn="l">
              <a:lnSpc>
                <a:spcPct val="100000"/>
              </a:lnSpc>
              <a:spcBef>
                <a:spcPts val="0"/>
              </a:spcBef>
              <a:spcAft>
                <a:spcPts val="0"/>
              </a:spcAft>
              <a:buSzPts val="1400"/>
              <a:buNone/>
            </a:pPr>
            <a:r>
              <a:t/>
            </a:r>
            <a:endParaRPr b="1"/>
          </a:p>
          <a:p>
            <a:pPr indent="0" lvl="0" marL="0" rtl="0" algn="l">
              <a:lnSpc>
                <a:spcPct val="100000"/>
              </a:lnSpc>
              <a:spcBef>
                <a:spcPts val="0"/>
              </a:spcBef>
              <a:spcAft>
                <a:spcPts val="0"/>
              </a:spcAft>
              <a:buSzPts val="1400"/>
              <a:buNone/>
            </a:pPr>
            <a:r>
              <a:rPr b="1" lang="es-ES"/>
              <a:t>Pregunte: </a:t>
            </a:r>
            <a:r>
              <a:rPr lang="es-ES"/>
              <a:t>¿cuáles son los principios rectores? Espere hasta que los participantes mencionen los cuatro principios rectores (seguridad, confidencialidad, respeto y no discriminación) antes de pasar a la próxima diapositiva.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1769" name="Google Shape;1769;p17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s-ES"/>
              <a:t>‹#›</a:t>
            </a:fld>
            <a:endParaRPr/>
          </a:p>
        </p:txBody>
      </p:sp>
    </p:spTree>
  </p:cSld>
  <p:clrMapOvr>
    <a:masterClrMapping/>
  </p:clrMapOvr>
</p:notes>
</file>

<file path=ppt/notesSlides/notesSlide1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5" name="Shape 1775"/>
        <p:cNvGrpSpPr/>
        <p:nvPr/>
      </p:nvGrpSpPr>
      <p:grpSpPr>
        <a:xfrm>
          <a:off x="0" y="0"/>
          <a:ext cx="0" cy="0"/>
          <a:chOff x="0" y="0"/>
          <a:chExt cx="0" cy="0"/>
        </a:xfrm>
      </p:grpSpPr>
      <p:sp>
        <p:nvSpPr>
          <p:cNvPr id="1776" name="Google Shape;1776;p17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77" name="Google Shape;1777;p17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s-ES"/>
              <a:t>Los procedimientos operativos estándares son un acuerdo entre organismos que describe los roles y responsabilidades para prevenir situaciones de violencia sexual y responder a ellas. </a:t>
            </a:r>
            <a:r>
              <a:rPr b="1" lang="es-ES"/>
              <a:t>Tenga un ejemplo disponible. </a:t>
            </a:r>
            <a:endParaRPr/>
          </a:p>
          <a:p>
            <a:pPr indent="0" lvl="0" marL="0" rtl="0" algn="l">
              <a:lnSpc>
                <a:spcPct val="100000"/>
              </a:lnSpc>
              <a:spcBef>
                <a:spcPts val="0"/>
              </a:spcBef>
              <a:spcAft>
                <a:spcPts val="0"/>
              </a:spcAft>
              <a:buSzPts val="1400"/>
              <a:buNone/>
            </a:pPr>
            <a:r>
              <a:t/>
            </a:r>
            <a:endParaRPr b="1"/>
          </a:p>
          <a:p>
            <a:pPr indent="0" lvl="0" marL="0" rtl="0" algn="l">
              <a:lnSpc>
                <a:spcPct val="100000"/>
              </a:lnSpc>
              <a:spcBef>
                <a:spcPts val="0"/>
              </a:spcBef>
              <a:spcAft>
                <a:spcPts val="0"/>
              </a:spcAft>
              <a:buSzPts val="1400"/>
              <a:buNone/>
            </a:pPr>
            <a:r>
              <a:rPr b="0" lang="es-ES"/>
              <a:t>Dada la importancia de la colaboración multisectorial en la programación sobre violencia de género, los coordinadores de SSR y los administradores de programas de salud deben participar activamente en un proceso orientado a aclarar roles y responsabilidades y la colaboración dentro de los sectores y entre ellos, a fin de prevenir situaciones de violencia de género y responder a ellas. El resultado de este proceso a veces se denomina procedimiento operativo estándar sobre violencia de género. Los procedimientos operativos estándares que puedan consensuarse son resultado de un proceso de colaboración que se realiza mediante una serie de consultas con las principales partes interesadas y actores en el entorno.</a:t>
            </a:r>
            <a:endParaRPr/>
          </a:p>
          <a:p>
            <a:pPr indent="0" lvl="0" marL="0" rtl="0" algn="l">
              <a:lnSpc>
                <a:spcPct val="100000"/>
              </a:lnSpc>
              <a:spcBef>
                <a:spcPts val="0"/>
              </a:spcBef>
              <a:spcAft>
                <a:spcPts val="0"/>
              </a:spcAft>
              <a:buSzPts val="1400"/>
              <a:buNone/>
            </a:pPr>
            <a:r>
              <a:t/>
            </a:r>
            <a:endParaRPr b="0"/>
          </a:p>
          <a:p>
            <a:pPr indent="0" lvl="0" marL="0" rtl="0" algn="l">
              <a:lnSpc>
                <a:spcPct val="100000"/>
              </a:lnSpc>
              <a:spcBef>
                <a:spcPts val="0"/>
              </a:spcBef>
              <a:spcAft>
                <a:spcPts val="0"/>
              </a:spcAft>
              <a:buSzPts val="1400"/>
              <a:buNone/>
            </a:pPr>
            <a:r>
              <a:rPr b="0" lang="es-ES"/>
              <a:t>Si bien todos los sectores/grupos desempeñan un papel en la prevención de situaciones de violencia de género y en la respuesta a ellas, este proceso debe incluir, por lo menos, representantes de los sectores de salud, psicosocial, de seguridad, y legal/de justicia/de protección (organismos de la ONU, ONG nacionales e internacionales, organizaciones comunitarias y autoridades gubernamentales pertinentes, según corresponda).</a:t>
            </a:r>
            <a:endParaRPr/>
          </a:p>
          <a:p>
            <a:pPr indent="0" lvl="0" marL="0" rtl="0" algn="l">
              <a:lnSpc>
                <a:spcPct val="100000"/>
              </a:lnSpc>
              <a:spcBef>
                <a:spcPts val="0"/>
              </a:spcBef>
              <a:spcAft>
                <a:spcPts val="0"/>
              </a:spcAft>
              <a:buSzPts val="1400"/>
              <a:buNone/>
            </a:pPr>
            <a:r>
              <a:t/>
            </a:r>
            <a:endParaRPr b="0"/>
          </a:p>
        </p:txBody>
      </p:sp>
      <p:sp>
        <p:nvSpPr>
          <p:cNvPr id="1778" name="Google Shape;1778;p17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s-ES"/>
              <a:t>‹#›</a:t>
            </a:fld>
            <a:endParaRPr/>
          </a:p>
        </p:txBody>
      </p:sp>
    </p:spTree>
  </p:cSld>
  <p:clrMapOvr>
    <a:masterClrMapping/>
  </p:clrMapOvr>
</p:notes>
</file>

<file path=ppt/notesSlides/notesSlide1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4" name="Shape 1804"/>
        <p:cNvGrpSpPr/>
        <p:nvPr/>
      </p:nvGrpSpPr>
      <p:grpSpPr>
        <a:xfrm>
          <a:off x="0" y="0"/>
          <a:ext cx="0" cy="0"/>
          <a:chOff x="0" y="0"/>
          <a:chExt cx="0" cy="0"/>
        </a:xfrm>
      </p:grpSpPr>
      <p:sp>
        <p:nvSpPr>
          <p:cNvPr id="1805" name="Google Shape;1805;p17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s-ES"/>
              <a:t>‹#›</a:t>
            </a:fld>
            <a:endParaRPr/>
          </a:p>
        </p:txBody>
      </p:sp>
      <p:sp>
        <p:nvSpPr>
          <p:cNvPr id="1806" name="Google Shape;1806;p172: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807" name="Google Shape;1807;p172:notes"/>
          <p:cNvSpPr txBox="1"/>
          <p:nvPr>
            <p:ph idx="1" type="body"/>
          </p:nvPr>
        </p:nvSpPr>
        <p:spPr>
          <a:xfrm>
            <a:off x="974725" y="4560888"/>
            <a:ext cx="5365750" cy="431958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es-ES" sz="1400" u="none" strike="noStrike">
                <a:solidFill>
                  <a:schemeClr val="dk1"/>
                </a:solidFill>
                <a:latin typeface="Times New Roman"/>
                <a:ea typeface="Times New Roman"/>
                <a:cs typeface="Times New Roman"/>
                <a:sym typeface="Times New Roman"/>
              </a:rPr>
              <a:t>Resalte que las respuestas a estas preguntas pueden servir de apoyo para la elaboración y la implementación de los SOP. Este puede ser un breve ejercicio que incorpore la información específica del contexto local.</a:t>
            </a:r>
            <a:endParaRPr/>
          </a:p>
        </p:txBody>
      </p:sp>
    </p:spTree>
  </p:cSld>
  <p:clrMapOvr>
    <a:masterClrMapping/>
  </p:clrMapOvr>
</p:notes>
</file>

<file path=ppt/notesSlides/notesSlide1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3" name="Shape 1813"/>
        <p:cNvGrpSpPr/>
        <p:nvPr/>
      </p:nvGrpSpPr>
      <p:grpSpPr>
        <a:xfrm>
          <a:off x="0" y="0"/>
          <a:ext cx="0" cy="0"/>
          <a:chOff x="0" y="0"/>
          <a:chExt cx="0" cy="0"/>
        </a:xfrm>
      </p:grpSpPr>
      <p:sp>
        <p:nvSpPr>
          <p:cNvPr id="1814" name="Google Shape;1814;p17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15" name="Google Shape;1815;p17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s-ES"/>
              <a:t>Esta tabla muestra información adicional que puede ser útil para servir de apoyo para la elaboración y la implementación de un SOP y ofrece sugerencias acerca de dónde podría encontrarse dicha información.  </a:t>
            </a:r>
            <a:endParaRPr/>
          </a:p>
        </p:txBody>
      </p:sp>
      <p:sp>
        <p:nvSpPr>
          <p:cNvPr id="1816" name="Google Shape;1816;p17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s-ES"/>
              <a:t>‹#›</a:t>
            </a:fld>
            <a:endParaRPr/>
          </a:p>
        </p:txBody>
      </p:sp>
    </p:spTree>
  </p:cSld>
  <p:clrMapOvr>
    <a:masterClrMapping/>
  </p:clrMapOvr>
</p:notes>
</file>

<file path=ppt/notesSlides/notesSlide1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3" name="Shape 1823"/>
        <p:cNvGrpSpPr/>
        <p:nvPr/>
      </p:nvGrpSpPr>
      <p:grpSpPr>
        <a:xfrm>
          <a:off x="0" y="0"/>
          <a:ext cx="0" cy="0"/>
          <a:chOff x="0" y="0"/>
          <a:chExt cx="0" cy="0"/>
        </a:xfrm>
      </p:grpSpPr>
      <p:sp>
        <p:nvSpPr>
          <p:cNvPr id="1824" name="Google Shape;1824;p17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25" name="Google Shape;1825;p17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s-ES"/>
              <a:t>Los SOP deben contener la definición básica de violencia de género para el organismo. Las pautas de violencia de género del Comité Permanente entre Organismos (IASC) son una herramienta para coordinar la prevención y la respuesta entre los organismos.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s-ES"/>
              <a:t>Pregunte a los participantes si recuerdan los principios rectores (seguridad, confidencialidad, respeto, no discriminación). Los SOP facilitan la prevención y la respuesta a la violencia sexual en el ámbito de los campamentos y las comunidades.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1826" name="Google Shape;1826;p17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s-ES"/>
              <a:t>‹#›</a:t>
            </a:fld>
            <a:endParaRPr/>
          </a:p>
        </p:txBody>
      </p:sp>
    </p:spTree>
  </p:cSld>
  <p:clrMapOvr>
    <a:masterClrMapping/>
  </p:clrMapOvr>
</p:notes>
</file>

<file path=ppt/notesSlides/notesSlide1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1" name="Shape 1831"/>
        <p:cNvGrpSpPr/>
        <p:nvPr/>
      </p:nvGrpSpPr>
      <p:grpSpPr>
        <a:xfrm>
          <a:off x="0" y="0"/>
          <a:ext cx="0" cy="0"/>
          <a:chOff x="0" y="0"/>
          <a:chExt cx="0" cy="0"/>
        </a:xfrm>
      </p:grpSpPr>
      <p:sp>
        <p:nvSpPr>
          <p:cNvPr id="1832" name="Google Shape;1832;p17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33" name="Google Shape;1833;p17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s-ES"/>
              <a:t>Explique a los participantes cada una de las ventajas.</a:t>
            </a:r>
            <a:endParaRPr/>
          </a:p>
        </p:txBody>
      </p:sp>
      <p:sp>
        <p:nvSpPr>
          <p:cNvPr id="1834" name="Google Shape;1834;p17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s-ES"/>
              <a:t>‹#›</a:t>
            </a:fld>
            <a:endParaRPr/>
          </a:p>
        </p:txBody>
      </p:sp>
    </p:spTree>
  </p:cSld>
  <p:clrMapOvr>
    <a:masterClrMapping/>
  </p:clrMapOvr>
</p:notes>
</file>

<file path=ppt/notesSlides/notesSlide1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9" name="Shape 1839"/>
        <p:cNvGrpSpPr/>
        <p:nvPr/>
      </p:nvGrpSpPr>
      <p:grpSpPr>
        <a:xfrm>
          <a:off x="0" y="0"/>
          <a:ext cx="0" cy="0"/>
          <a:chOff x="0" y="0"/>
          <a:chExt cx="0" cy="0"/>
        </a:xfrm>
      </p:grpSpPr>
      <p:sp>
        <p:nvSpPr>
          <p:cNvPr id="1840" name="Google Shape;1840;p17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s-E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
        <p:nvSpPr>
          <p:cNvPr id="1841" name="Google Shape;1841;p17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842" name="Google Shape;1842;p17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latin typeface="Arial"/>
              <a:ea typeface="Arial"/>
              <a:cs typeface="Arial"/>
              <a:sym typeface="Arial"/>
            </a:endParaRPr>
          </a:p>
        </p:txBody>
      </p:sp>
    </p:spTree>
  </p:cSld>
  <p:clrMapOvr>
    <a:masterClrMapping/>
  </p:clrMapOvr>
</p:notes>
</file>

<file path=ppt/notesSlides/notesSlide1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7" name="Shape 1847"/>
        <p:cNvGrpSpPr/>
        <p:nvPr/>
      </p:nvGrpSpPr>
      <p:grpSpPr>
        <a:xfrm>
          <a:off x="0" y="0"/>
          <a:ext cx="0" cy="0"/>
          <a:chOff x="0" y="0"/>
          <a:chExt cx="0" cy="0"/>
        </a:xfrm>
      </p:grpSpPr>
      <p:sp>
        <p:nvSpPr>
          <p:cNvPr id="1848" name="Google Shape;1848;p17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849" name="Google Shape;1849;p17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50" name="Google Shape;1850;p17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s-E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Tree>
  </p:cSld>
  <p:clrMapOvr>
    <a:masterClrMapping/>
  </p:clrMapOvr>
</p:notes>
</file>

<file path=ppt/notesSlides/notesSlide1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5" name="Shape 1855"/>
        <p:cNvGrpSpPr/>
        <p:nvPr/>
      </p:nvGrpSpPr>
      <p:grpSpPr>
        <a:xfrm>
          <a:off x="0" y="0"/>
          <a:ext cx="0" cy="0"/>
          <a:chOff x="0" y="0"/>
          <a:chExt cx="0" cy="0"/>
        </a:xfrm>
      </p:grpSpPr>
      <p:sp>
        <p:nvSpPr>
          <p:cNvPr id="1856" name="Google Shape;1856;p17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857" name="Google Shape;1857;p17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s-ES"/>
              <a:t>La estimación se realiza periódicamente, por ejemplo, antes del comienzo de un proyecto para determinar las necesidades, deficiencias y oportunidades para comenzar la atención clínica de los sobrevivientes de violencia sexual.</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s-ES"/>
              <a:t>El monitoreo está relacionado con el recuento, el seguimiento y la recopilación de datos. Pregunte a los participantes de qué modo su trabajo en su entorno clínico podría contribuir al monitoreo de los servicios suministrado a los pacientes. Es importante destacar la documentación exhaustiva como mecanismo para permitir que se recopilen datos para actividades de monitoreo y evaluación. Otros ejemplos de monitoreo en un servicio de atención de la salud podrían incluir el recuento de la cantidad de preservativos distribuidos o el recuento de la cantidad de proveedores de atención de la salud capacitados.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s-ES"/>
              <a:t>La evaluación es un proceso sistemático y objetivo utilizado para determinar la importancia, la eficacia y el impacto de las actividades en relación con sus objetivos.</a:t>
            </a:r>
            <a:endParaRPr/>
          </a:p>
        </p:txBody>
      </p:sp>
      <p:sp>
        <p:nvSpPr>
          <p:cNvPr id="1858" name="Google Shape;1858;p17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100"/>
              <a:buNone/>
            </a:pPr>
            <a:fld id="{00000000-1234-1234-1234-123412341234}" type="slidenum">
              <a:rPr lang="es-ES" sz="1100">
                <a:solidFill>
                  <a:schemeClr val="dk1"/>
                </a:solidFill>
                <a:latin typeface="Times New Roman"/>
                <a:ea typeface="Times New Roman"/>
                <a:cs typeface="Times New Roman"/>
                <a:sym typeface="Times New Roman"/>
              </a:rPr>
              <a:t>‹#›</a:t>
            </a:fld>
            <a:endParaRPr sz="110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3" name="Shape 1863"/>
        <p:cNvGrpSpPr/>
        <p:nvPr/>
      </p:nvGrpSpPr>
      <p:grpSpPr>
        <a:xfrm>
          <a:off x="0" y="0"/>
          <a:ext cx="0" cy="0"/>
          <a:chOff x="0" y="0"/>
          <a:chExt cx="0" cy="0"/>
        </a:xfrm>
      </p:grpSpPr>
      <p:sp>
        <p:nvSpPr>
          <p:cNvPr id="1864" name="Google Shape;1864;p17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65" name="Google Shape;1865;p17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5" name="Shape 425"/>
        <p:cNvGrpSpPr/>
        <p:nvPr/>
      </p:nvGrpSpPr>
      <p:grpSpPr>
        <a:xfrm>
          <a:off x="0" y="0"/>
          <a:ext cx="0" cy="0"/>
          <a:chOff x="0" y="0"/>
          <a:chExt cx="0" cy="0"/>
        </a:xfrm>
      </p:grpSpPr>
      <p:sp>
        <p:nvSpPr>
          <p:cNvPr id="426" name="Google Shape;426;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s-ES" sz="1200">
                <a:solidFill>
                  <a:srgbClr val="000000"/>
                </a:solidFill>
                <a:latin typeface="Times New Roman"/>
                <a:ea typeface="Times New Roman"/>
                <a:cs typeface="Times New Roman"/>
                <a:sym typeface="Times New Roman"/>
              </a:rPr>
              <a:t>‹#›</a:t>
            </a:fld>
            <a:endParaRPr sz="1200">
              <a:solidFill>
                <a:srgbClr val="000000"/>
              </a:solidFill>
              <a:latin typeface="Times New Roman"/>
              <a:ea typeface="Times New Roman"/>
              <a:cs typeface="Times New Roman"/>
              <a:sym typeface="Times New Roman"/>
            </a:endParaRPr>
          </a:p>
        </p:txBody>
      </p:sp>
      <p:sp>
        <p:nvSpPr>
          <p:cNvPr id="427" name="Google Shape;427;p1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28" name="Google Shape;428;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rPr lang="es-ES"/>
              <a:t>La violación o el intento de violación son tipos de violencia sexual. La violación es una definición </a:t>
            </a:r>
            <a:r>
              <a:rPr b="1" lang="es-ES"/>
              <a:t>legal</a:t>
            </a:r>
            <a:r>
              <a:rPr lang="es-ES"/>
              <a:t> que varía de un país a otro, pero todas las definiciones coinciden en que la violación es un acto de contacto sexual sin consentimiento. El </a:t>
            </a:r>
            <a:r>
              <a:rPr i="1" lang="es-ES"/>
              <a:t>Manual de Trabajo Interinstitucional sobre Salud Reproductiva en Escenarios Humanitarios </a:t>
            </a:r>
            <a:r>
              <a:rPr i="0" lang="es-ES"/>
              <a:t>(2018)</a:t>
            </a:r>
            <a:r>
              <a:rPr lang="es-ES"/>
              <a:t> define la violación como un </a:t>
            </a:r>
            <a:r>
              <a:rPr b="0" lang="es-ES"/>
              <a:t>acto de contacto sexual no consensual. Puede incluir la invasión de cualquier parte del cuerpo con un órgano sexual o la invasión de la abertura genital o anal con cualquier objeto o parte del cuerpo. La violación y el intento de violación implican el uso o la amenaza de uso de fuerza  o coerción. La tentativa de violar a alguien que no culmina en penetración se considera intento de violación.</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0" name="Shape 1870"/>
        <p:cNvGrpSpPr/>
        <p:nvPr/>
      </p:nvGrpSpPr>
      <p:grpSpPr>
        <a:xfrm>
          <a:off x="0" y="0"/>
          <a:ext cx="0" cy="0"/>
          <a:chOff x="0" y="0"/>
          <a:chExt cx="0" cy="0"/>
        </a:xfrm>
      </p:grpSpPr>
      <p:sp>
        <p:nvSpPr>
          <p:cNvPr id="1871" name="Google Shape;1871;p18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72" name="Google Shape;1872;p18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0" name="Shape 1880"/>
        <p:cNvGrpSpPr/>
        <p:nvPr/>
      </p:nvGrpSpPr>
      <p:grpSpPr>
        <a:xfrm>
          <a:off x="0" y="0"/>
          <a:ext cx="0" cy="0"/>
          <a:chOff x="0" y="0"/>
          <a:chExt cx="0" cy="0"/>
        </a:xfrm>
      </p:grpSpPr>
      <p:sp>
        <p:nvSpPr>
          <p:cNvPr id="1881" name="Google Shape;1881;p18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882" name="Google Shape;1882;p18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83" name="Google Shape;1883;p18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s-E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8" name="Shape 1888"/>
        <p:cNvGrpSpPr/>
        <p:nvPr/>
      </p:nvGrpSpPr>
      <p:grpSpPr>
        <a:xfrm>
          <a:off x="0" y="0"/>
          <a:ext cx="0" cy="0"/>
          <a:chOff x="0" y="0"/>
          <a:chExt cx="0" cy="0"/>
        </a:xfrm>
      </p:grpSpPr>
      <p:sp>
        <p:nvSpPr>
          <p:cNvPr id="1889" name="Google Shape;1889;p18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90" name="Google Shape;1890;p18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8" name="Shape 1898"/>
        <p:cNvGrpSpPr/>
        <p:nvPr/>
      </p:nvGrpSpPr>
      <p:grpSpPr>
        <a:xfrm>
          <a:off x="0" y="0"/>
          <a:ext cx="0" cy="0"/>
          <a:chOff x="0" y="0"/>
          <a:chExt cx="0" cy="0"/>
        </a:xfrm>
      </p:grpSpPr>
      <p:sp>
        <p:nvSpPr>
          <p:cNvPr id="1899" name="Google Shape;1899;p18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900" name="Google Shape;1900;p18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s-ES"/>
              <a:t>Un proyecto se planifica desde los objetivos deseados hasta los efectos y la información necesarios para lograr dichos objetivos.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s-ES"/>
              <a:t>Se monitorea la información y los efectos de un proyecto para evaluar en qué medida se han alcanzado los objetivos.</a:t>
            </a:r>
            <a:endParaRPr/>
          </a:p>
        </p:txBody>
      </p:sp>
      <p:sp>
        <p:nvSpPr>
          <p:cNvPr id="1901" name="Google Shape;1901;p18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s-E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9" name="Shape 1919"/>
        <p:cNvGrpSpPr/>
        <p:nvPr/>
      </p:nvGrpSpPr>
      <p:grpSpPr>
        <a:xfrm>
          <a:off x="0" y="0"/>
          <a:ext cx="0" cy="0"/>
          <a:chOff x="0" y="0"/>
          <a:chExt cx="0" cy="0"/>
        </a:xfrm>
      </p:grpSpPr>
      <p:sp>
        <p:nvSpPr>
          <p:cNvPr id="1920" name="Google Shape;1920;p18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21" name="Google Shape;1921;p18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9" name="Shape 1929"/>
        <p:cNvGrpSpPr/>
        <p:nvPr/>
      </p:nvGrpSpPr>
      <p:grpSpPr>
        <a:xfrm>
          <a:off x="0" y="0"/>
          <a:ext cx="0" cy="0"/>
          <a:chOff x="0" y="0"/>
          <a:chExt cx="0" cy="0"/>
        </a:xfrm>
      </p:grpSpPr>
      <p:sp>
        <p:nvSpPr>
          <p:cNvPr id="1930" name="Google Shape;1930;p18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931" name="Google Shape;1931;p18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s-ES"/>
              <a:t>Existen muchas maneras diferentes de analizar el ciclo del proyecto. Este ejemplo es del ACNUR, tomado del </a:t>
            </a:r>
            <a:r>
              <a:rPr i="1" lang="es-ES"/>
              <a:t>Manual de Trabajo Interinstitucional sobre Salud Reproductiva en Escenarios Humanitarios de </a:t>
            </a:r>
            <a:r>
              <a:rPr i="0" lang="es-ES"/>
              <a:t>(2018) </a:t>
            </a:r>
            <a:r>
              <a:rPr lang="es-ES"/>
              <a:t>Capítulo 5:</a:t>
            </a:r>
            <a:r>
              <a:rPr i="0" lang="es-ES"/>
              <a:t> Estimación, monitoreo y evaluación.</a:t>
            </a:r>
            <a:endParaRPr/>
          </a:p>
        </p:txBody>
      </p:sp>
      <p:sp>
        <p:nvSpPr>
          <p:cNvPr id="1932" name="Google Shape;1932;p18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100"/>
              <a:buNone/>
            </a:pPr>
            <a:fld id="{00000000-1234-1234-1234-123412341234}" type="slidenum">
              <a:rPr lang="es-ES" sz="1100">
                <a:solidFill>
                  <a:schemeClr val="dk1"/>
                </a:solidFill>
                <a:latin typeface="Times New Roman"/>
                <a:ea typeface="Times New Roman"/>
                <a:cs typeface="Times New Roman"/>
                <a:sym typeface="Times New Roman"/>
              </a:rPr>
              <a:t>‹#›</a:t>
            </a:fld>
            <a:endParaRPr sz="110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6" name="Shape 1946"/>
        <p:cNvGrpSpPr/>
        <p:nvPr/>
      </p:nvGrpSpPr>
      <p:grpSpPr>
        <a:xfrm>
          <a:off x="0" y="0"/>
          <a:ext cx="0" cy="0"/>
          <a:chOff x="0" y="0"/>
          <a:chExt cx="0" cy="0"/>
        </a:xfrm>
      </p:grpSpPr>
      <p:sp>
        <p:nvSpPr>
          <p:cNvPr id="1947" name="Google Shape;1947;p18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48" name="Google Shape;1948;p18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6" name="Shape 1956"/>
        <p:cNvGrpSpPr/>
        <p:nvPr/>
      </p:nvGrpSpPr>
      <p:grpSpPr>
        <a:xfrm>
          <a:off x="0" y="0"/>
          <a:ext cx="0" cy="0"/>
          <a:chOff x="0" y="0"/>
          <a:chExt cx="0" cy="0"/>
        </a:xfrm>
      </p:grpSpPr>
      <p:sp>
        <p:nvSpPr>
          <p:cNvPr id="1957" name="Google Shape;1957;p18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958" name="Google Shape;1958;p18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s-ES"/>
              <a:t>Se requieren indicadores para monitorear y evaluar un programa. Los indicadores deben seleccionarse cuidadosamente a fin de que la información recopilada pueda utilizarse para mejorar el programa.</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s-ES"/>
              <a:t>La sigla SMART se usa para describir los atributos de los indicadores:</a:t>
            </a:r>
            <a:endParaRPr/>
          </a:p>
          <a:p>
            <a:pPr indent="-171450" lvl="0" marL="171450" rtl="0" algn="l">
              <a:lnSpc>
                <a:spcPct val="100000"/>
              </a:lnSpc>
              <a:spcBef>
                <a:spcPts val="0"/>
              </a:spcBef>
              <a:spcAft>
                <a:spcPts val="0"/>
              </a:spcAft>
              <a:buClr>
                <a:schemeClr val="dk1"/>
              </a:buClr>
              <a:buSzPts val="1200"/>
              <a:buFont typeface="Arial"/>
              <a:buChar char="•"/>
            </a:pPr>
            <a:r>
              <a:rPr lang="es-ES"/>
              <a:t>Específico: el indicador debe medir exactamente qué es lo que el programa intenta lograr y estar bien definido y tener un objetivo claro.</a:t>
            </a:r>
            <a:endParaRPr/>
          </a:p>
          <a:p>
            <a:pPr indent="-171450" lvl="0" marL="171450" rtl="0" algn="l">
              <a:lnSpc>
                <a:spcPct val="100000"/>
              </a:lnSpc>
              <a:spcBef>
                <a:spcPts val="0"/>
              </a:spcBef>
              <a:spcAft>
                <a:spcPts val="0"/>
              </a:spcAft>
              <a:buClr>
                <a:schemeClr val="dk1"/>
              </a:buClr>
              <a:buSzPts val="1200"/>
              <a:buFont typeface="Arial"/>
              <a:buChar char="•"/>
            </a:pPr>
            <a:r>
              <a:rPr lang="es-ES"/>
              <a:t>Mensurable: ¿puede hacer un seguimiento de los avances y la medida en que se ha alcanzado el objetivo?</a:t>
            </a:r>
            <a:endParaRPr/>
          </a:p>
          <a:p>
            <a:pPr indent="-171450" lvl="0" marL="171450" rtl="0" algn="l">
              <a:lnSpc>
                <a:spcPct val="100000"/>
              </a:lnSpc>
              <a:spcBef>
                <a:spcPts val="0"/>
              </a:spcBef>
              <a:spcAft>
                <a:spcPts val="0"/>
              </a:spcAft>
              <a:buClr>
                <a:schemeClr val="dk1"/>
              </a:buClr>
              <a:buSzPts val="1200"/>
              <a:buFont typeface="Arial"/>
              <a:buChar char="•"/>
            </a:pPr>
            <a:r>
              <a:rPr lang="es-ES"/>
              <a:t>Apropiado: ¿el indicador coincide con los objetivos? ¿Mide la consecuencia deseada?</a:t>
            </a:r>
            <a:endParaRPr/>
          </a:p>
          <a:p>
            <a:pPr indent="-171450" lvl="0" marL="171450" rtl="0" algn="l">
              <a:lnSpc>
                <a:spcPct val="100000"/>
              </a:lnSpc>
              <a:spcBef>
                <a:spcPts val="0"/>
              </a:spcBef>
              <a:spcAft>
                <a:spcPts val="0"/>
              </a:spcAft>
              <a:buClr>
                <a:schemeClr val="dk1"/>
              </a:buClr>
              <a:buSzPts val="1200"/>
              <a:buFont typeface="Arial"/>
              <a:buChar char="•"/>
            </a:pPr>
            <a:r>
              <a:rPr lang="es-ES"/>
              <a:t>Realista: ¿es posible medir el indicador? ¿Pueden recopilarse los datos con los recursos disponibles (conocimientos, tiempo)?</a:t>
            </a:r>
            <a:endParaRPr/>
          </a:p>
          <a:p>
            <a:pPr indent="-171450" lvl="0" marL="171450" rtl="0" algn="l">
              <a:lnSpc>
                <a:spcPct val="100000"/>
              </a:lnSpc>
              <a:spcBef>
                <a:spcPts val="0"/>
              </a:spcBef>
              <a:spcAft>
                <a:spcPts val="0"/>
              </a:spcAft>
              <a:buClr>
                <a:schemeClr val="dk1"/>
              </a:buClr>
              <a:buSzPts val="1200"/>
              <a:buFont typeface="Arial"/>
              <a:buChar char="•"/>
            </a:pPr>
            <a:r>
              <a:rPr lang="es-ES"/>
              <a:t>Dentro de un plazo: ¿incluye un límite de tiempo, fechas o frecuencia?</a:t>
            </a:r>
            <a:endParaRPr/>
          </a:p>
        </p:txBody>
      </p:sp>
      <p:sp>
        <p:nvSpPr>
          <p:cNvPr id="1959" name="Google Shape;1959;p18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100"/>
              <a:buNone/>
            </a:pPr>
            <a:fld id="{00000000-1234-1234-1234-123412341234}" type="slidenum">
              <a:rPr lang="es-ES" sz="1100">
                <a:solidFill>
                  <a:schemeClr val="dk1"/>
                </a:solidFill>
                <a:latin typeface="Times New Roman"/>
                <a:ea typeface="Times New Roman"/>
                <a:cs typeface="Times New Roman"/>
                <a:sym typeface="Times New Roman"/>
              </a:rPr>
              <a:t>‹#›</a:t>
            </a:fld>
            <a:endParaRPr sz="110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5" name="Shape 1965"/>
        <p:cNvGrpSpPr/>
        <p:nvPr/>
      </p:nvGrpSpPr>
      <p:grpSpPr>
        <a:xfrm>
          <a:off x="0" y="0"/>
          <a:ext cx="0" cy="0"/>
          <a:chOff x="0" y="0"/>
          <a:chExt cx="0" cy="0"/>
        </a:xfrm>
      </p:grpSpPr>
      <p:sp>
        <p:nvSpPr>
          <p:cNvPr id="1966" name="Google Shape;1966;p18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967" name="Google Shape;1967;p18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s-ES"/>
              <a:t>¿Cómo elige un indicador? A cada indicador se le debe asignar un </a:t>
            </a:r>
            <a:r>
              <a:rPr b="1" lang="es-ES"/>
              <a:t>estándar</a:t>
            </a:r>
            <a:r>
              <a:rPr lang="es-ES"/>
              <a:t> correspondiente para establecer el nivel mínimo aceptable del resultado que se necesita.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s-ES"/>
              <a:t>Por ejemplo:</a:t>
            </a:r>
            <a:r>
              <a:rPr i="1" lang="es-ES"/>
              <a:t> El 90 % de los establecimientos de salud en los campamentos de refugiados suministran servicios integrales para las personas sobrevivientes de violencia sexual</a:t>
            </a:r>
            <a:r>
              <a:rPr lang="es-ES"/>
              <a:t>, o:</a:t>
            </a:r>
            <a:r>
              <a:rPr i="1" lang="es-ES"/>
              <a:t> Al 100 % de todas las personas sobrevivientes de violencia sexual que se presentan dentro de las 72 horas se les ofrece PPE.</a:t>
            </a:r>
            <a:endParaRPr/>
          </a:p>
          <a:p>
            <a:pPr indent="0" lvl="0" marL="0" rtl="0" algn="l">
              <a:lnSpc>
                <a:spcPct val="100000"/>
              </a:lnSpc>
              <a:spcBef>
                <a:spcPts val="0"/>
              </a:spcBef>
              <a:spcAft>
                <a:spcPts val="0"/>
              </a:spcAft>
              <a:buSzPts val="1400"/>
              <a:buNone/>
            </a:pPr>
            <a:r>
              <a:t/>
            </a:r>
            <a:endParaRPr/>
          </a:p>
        </p:txBody>
      </p:sp>
      <p:sp>
        <p:nvSpPr>
          <p:cNvPr id="1968" name="Google Shape;1968;p18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s-E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Tree>
  </p:cSld>
  <p:clrMapOvr>
    <a:masterClrMapping/>
  </p:clrMapOvr>
</p:notes>
</file>

<file path=ppt/notesSlides/notesSlide1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5" name="Shape 1975"/>
        <p:cNvGrpSpPr/>
        <p:nvPr/>
      </p:nvGrpSpPr>
      <p:grpSpPr>
        <a:xfrm>
          <a:off x="0" y="0"/>
          <a:ext cx="0" cy="0"/>
          <a:chOff x="0" y="0"/>
          <a:chExt cx="0" cy="0"/>
        </a:xfrm>
      </p:grpSpPr>
      <p:sp>
        <p:nvSpPr>
          <p:cNvPr id="1976" name="Google Shape;1976;p18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977" name="Google Shape;1977;p18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s-ES"/>
              <a:t>Como parte del procedimiento operativo estándar debe llegarse a un acuerdo con respecto al monitoreo y a la comunicación de casos de violencia de género, al intercambio de información, a la documentación de incidentes y a los análisis de datos. Si la recopilación y el análisis de información sobre violencia de género se llevan adelante y se comparten de manera correcta, puede obtenerse información valiosa.</a:t>
            </a:r>
            <a:endParaRPr/>
          </a:p>
        </p:txBody>
      </p:sp>
      <p:sp>
        <p:nvSpPr>
          <p:cNvPr id="1978" name="Google Shape;1978;p18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s-E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4" name="Shape 434"/>
        <p:cNvGrpSpPr/>
        <p:nvPr/>
      </p:nvGrpSpPr>
      <p:grpSpPr>
        <a:xfrm>
          <a:off x="0" y="0"/>
          <a:ext cx="0" cy="0"/>
          <a:chOff x="0" y="0"/>
          <a:chExt cx="0" cy="0"/>
        </a:xfrm>
      </p:grpSpPr>
      <p:sp>
        <p:nvSpPr>
          <p:cNvPr id="435" name="Google Shape;435;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s-ES" sz="1200">
                <a:solidFill>
                  <a:srgbClr val="000000"/>
                </a:solidFill>
                <a:latin typeface="Times New Roman"/>
                <a:ea typeface="Times New Roman"/>
                <a:cs typeface="Times New Roman"/>
                <a:sym typeface="Times New Roman"/>
              </a:rPr>
              <a:t>‹#›</a:t>
            </a:fld>
            <a:endParaRPr sz="1200">
              <a:solidFill>
                <a:srgbClr val="000000"/>
              </a:solidFill>
              <a:latin typeface="Times New Roman"/>
              <a:ea typeface="Times New Roman"/>
              <a:cs typeface="Times New Roman"/>
              <a:sym typeface="Times New Roman"/>
            </a:endParaRPr>
          </a:p>
        </p:txBody>
      </p:sp>
      <p:sp>
        <p:nvSpPr>
          <p:cNvPr id="436" name="Google Shape;436;p1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37" name="Google Shape;437;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0" lang="es-ES"/>
              <a:t>La definición legal de violación varía de un país a otro, pero todas las definiciones coinciden en que la violación es un acto de contacto sexual sin consentimiento en el que se aplicó algún tipo de fuerza.</a:t>
            </a:r>
            <a:endParaRPr/>
          </a:p>
          <a:p>
            <a:pPr indent="0" lvl="0" marL="0" marR="0" rtl="0" algn="l">
              <a:lnSpc>
                <a:spcPct val="100000"/>
              </a:lnSpc>
              <a:spcBef>
                <a:spcPts val="0"/>
              </a:spcBef>
              <a:spcAft>
                <a:spcPts val="0"/>
              </a:spcAft>
              <a:buClr>
                <a:schemeClr val="dk1"/>
              </a:buClr>
              <a:buSzPts val="1200"/>
              <a:buFont typeface="Calibri"/>
              <a:buNone/>
            </a:pPr>
            <a:r>
              <a:t/>
            </a:r>
            <a:endParaRPr b="0"/>
          </a:p>
          <a:p>
            <a:pPr indent="0" lvl="0" marL="0" marR="0" rtl="0" algn="l">
              <a:lnSpc>
                <a:spcPct val="100000"/>
              </a:lnSpc>
              <a:spcBef>
                <a:spcPts val="0"/>
              </a:spcBef>
              <a:spcAft>
                <a:spcPts val="0"/>
              </a:spcAft>
              <a:buClr>
                <a:schemeClr val="dk1"/>
              </a:buClr>
              <a:buSzPts val="1200"/>
              <a:buFont typeface="Calibri"/>
              <a:buNone/>
            </a:pPr>
            <a:r>
              <a:rPr b="1" lang="es-ES"/>
              <a:t>Para generar un debate con el grupo haga </a:t>
            </a:r>
            <a:r>
              <a:rPr b="0" lang="es-ES"/>
              <a:t>preguntas tales como: “¿se puede violar a una mujer casada?” y “¿se puede violar a un hombre?”, antes de pasar a analizar la definición legal en el contexto de la capacitación.</a:t>
            </a:r>
            <a:endParaRPr/>
          </a:p>
          <a:p>
            <a:pPr indent="0" lvl="0" marL="0" marR="0" rtl="0" algn="l">
              <a:lnSpc>
                <a:spcPct val="100000"/>
              </a:lnSpc>
              <a:spcBef>
                <a:spcPts val="0"/>
              </a:spcBef>
              <a:spcAft>
                <a:spcPts val="0"/>
              </a:spcAft>
              <a:buClr>
                <a:schemeClr val="dk1"/>
              </a:buClr>
              <a:buSzPts val="1200"/>
              <a:buFont typeface="Calibri"/>
              <a:buNone/>
            </a:pPr>
            <a:r>
              <a:t/>
            </a:r>
            <a:endParaRPr b="0"/>
          </a:p>
          <a:p>
            <a:pPr indent="0" lvl="0" marL="0" marR="0" rtl="0" algn="l">
              <a:lnSpc>
                <a:spcPct val="100000"/>
              </a:lnSpc>
              <a:spcBef>
                <a:spcPts val="0"/>
              </a:spcBef>
              <a:spcAft>
                <a:spcPts val="0"/>
              </a:spcAft>
              <a:buClr>
                <a:schemeClr val="dk1"/>
              </a:buClr>
              <a:buSzPts val="1200"/>
              <a:buFont typeface="Calibri"/>
              <a:buNone/>
            </a:pPr>
            <a:r>
              <a:rPr b="0" lang="es-ES"/>
              <a:t>¿Cuál es la definición legal en su entorno? Incluya la definición y ejemplos de tipos de violación en la siguiente diapositiva.</a:t>
            </a:r>
            <a:endParaRPr/>
          </a:p>
        </p:txBody>
      </p:sp>
    </p:spTree>
  </p:cSld>
  <p:clrMapOvr>
    <a:masterClrMapping/>
  </p:clrMapOvr>
</p:notes>
</file>

<file path=ppt/notesSlides/notesSlide1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3" name="Shape 1983"/>
        <p:cNvGrpSpPr/>
        <p:nvPr/>
      </p:nvGrpSpPr>
      <p:grpSpPr>
        <a:xfrm>
          <a:off x="0" y="0"/>
          <a:ext cx="0" cy="0"/>
          <a:chOff x="0" y="0"/>
          <a:chExt cx="0" cy="0"/>
        </a:xfrm>
      </p:grpSpPr>
      <p:sp>
        <p:nvSpPr>
          <p:cNvPr id="1984" name="Google Shape;1984;p19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985" name="Google Shape;1985;p19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s-ES"/>
              <a:t>Los indicadores en la programación para las personas sobrevivientes de violencia sexual no pueden utilizarse para sacar conclusiones sobre la prevalencia o la incidencia. </a:t>
            </a:r>
            <a:r>
              <a:rPr b="1" lang="es-ES"/>
              <a:t>Pídales a los participantes que analicen</a:t>
            </a:r>
            <a:r>
              <a:rPr lang="es-ES"/>
              <a:t> una clínica de vacunación infantil o planificación familiar. ¿Sacaría la conclusión de que dichos programas no son necesarios si se presentan pocos pacientes en su clínica?</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s-ES"/>
              <a:t>El formulario de antecedentes y examen físico con el pictograma asociado es el estándar de la OMS para el manejo clínico de los sobrevivientes de violencia sexual. La información completa y exhaustiva en el formulario permitirá la recolección de datos que proporciona los indicadores.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b="1" lang="es-ES"/>
              <a:t>Pregúnteles a los participantes</a:t>
            </a:r>
            <a:r>
              <a:rPr lang="es-ES"/>
              <a:t> si actualmente recopilan alguno de estos datos en su entorno clínico. ¿Tiene el Ministerio de Salud un conjunto de indicadores que utiliza? El Ministerio de Salud puede utilizar un conjunto de indicadores diferentes de los usados por el organismo que administra la clínica. Es importante respetar la confidencialidad y los datos de seguridad si hay sistemas paralelos establecidos. Por ejemplo, si se recolectan datos para dos organismos diferentes, ¿igual se recopilan los datos de manera tal de proteger la identidad de la persona sobreviviente?</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s-ES"/>
              <a:t>Si no se ha establecido un sistema de recolección de datos, considere la posibilidad de implementar información sobre uno o dos indicadores como punto de partida.</a:t>
            </a:r>
            <a:endParaRPr/>
          </a:p>
          <a:p>
            <a:pPr indent="0" lvl="0" marL="0" rtl="0" algn="l">
              <a:lnSpc>
                <a:spcPct val="100000"/>
              </a:lnSpc>
              <a:spcBef>
                <a:spcPts val="0"/>
              </a:spcBef>
              <a:spcAft>
                <a:spcPts val="0"/>
              </a:spcAft>
              <a:buSzPts val="1400"/>
              <a:buNone/>
            </a:pPr>
            <a:r>
              <a:t/>
            </a:r>
            <a:endParaRPr/>
          </a:p>
        </p:txBody>
      </p:sp>
      <p:sp>
        <p:nvSpPr>
          <p:cNvPr id="1986" name="Google Shape;1986;p19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s-E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Tree>
  </p:cSld>
  <p:clrMapOvr>
    <a:masterClrMapping/>
  </p:clrMapOvr>
</p:notes>
</file>

<file path=ppt/notesSlides/notesSlide1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1" name="Shape 1991"/>
        <p:cNvGrpSpPr/>
        <p:nvPr/>
      </p:nvGrpSpPr>
      <p:grpSpPr>
        <a:xfrm>
          <a:off x="0" y="0"/>
          <a:ext cx="0" cy="0"/>
          <a:chOff x="0" y="0"/>
          <a:chExt cx="0" cy="0"/>
        </a:xfrm>
      </p:grpSpPr>
      <p:sp>
        <p:nvSpPr>
          <p:cNvPr id="1992" name="Google Shape;1992;p19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993" name="Google Shape;1993;p19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s-ES"/>
              <a:t>Las siguientes diapositivas son ejemplos de herramientas que se utilizan en el enfoque del ciclo del proyecto.</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s-ES"/>
              <a:t>Una lista de verificación del establecimiento de salud puede ayudar a evaluar la disponibilidad de los recursos requeridos para la atención clínica de las personas sobrevivientes de agresión sexual. Esta lista de verificación se extrae del documento de la OMS/UNFPA/ACNUR, </a:t>
            </a:r>
            <a:r>
              <a:rPr i="1" lang="es-ES"/>
              <a:t>Clinical management of rape and intimate partner violence survivors: Developing protocols for use in humanitarian settings, </a:t>
            </a:r>
            <a:r>
              <a:rPr lang="es-ES"/>
              <a:t>Ginebra: 2019. La gerencia puede usarla en su establecimiento de salud para determinar la disponibilidad de los recursos esenciales para brindar atención integral. </a:t>
            </a:r>
            <a:endParaRPr/>
          </a:p>
          <a:p>
            <a:pPr indent="0" lvl="0" marL="0" rtl="0" algn="l">
              <a:lnSpc>
                <a:spcPct val="100000"/>
              </a:lnSpc>
              <a:spcBef>
                <a:spcPts val="0"/>
              </a:spcBef>
              <a:spcAft>
                <a:spcPts val="0"/>
              </a:spcAft>
              <a:buSzPts val="1400"/>
              <a:buNone/>
            </a:pPr>
            <a:r>
              <a:t/>
            </a:r>
            <a:endParaRPr/>
          </a:p>
        </p:txBody>
      </p:sp>
      <p:sp>
        <p:nvSpPr>
          <p:cNvPr id="1994" name="Google Shape;1994;p19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s-E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Tree>
  </p:cSld>
  <p:clrMapOvr>
    <a:masterClrMapping/>
  </p:clrMapOvr>
</p:notes>
</file>

<file path=ppt/notesSlides/notesSlide1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2" name="Shape 2002"/>
        <p:cNvGrpSpPr/>
        <p:nvPr/>
      </p:nvGrpSpPr>
      <p:grpSpPr>
        <a:xfrm>
          <a:off x="0" y="0"/>
          <a:ext cx="0" cy="0"/>
          <a:chOff x="0" y="0"/>
          <a:chExt cx="0" cy="0"/>
        </a:xfrm>
      </p:grpSpPr>
      <p:sp>
        <p:nvSpPr>
          <p:cNvPr id="2003" name="Google Shape;2003;p19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004" name="Google Shape;2004;p19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s-ES"/>
              <a:t>Este ejemplo de una herramienta de monitoreo está adaptado de una herramienta utilizada en las clínicas de Médecins Sans Frontières (MSF).</a:t>
            </a:r>
            <a:endParaRPr/>
          </a:p>
        </p:txBody>
      </p:sp>
      <p:sp>
        <p:nvSpPr>
          <p:cNvPr id="2005" name="Google Shape;2005;p192:notes"/>
          <p:cNvSpPr txBox="1"/>
          <p:nvPr/>
        </p:nvSpPr>
        <p:spPr>
          <a:xfrm>
            <a:off x="3884613" y="8683625"/>
            <a:ext cx="2971800" cy="458788"/>
          </a:xfrm>
          <a:prstGeom prst="rect">
            <a:avLst/>
          </a:prstGeom>
          <a:noFill/>
          <a:ln>
            <a:noFill/>
          </a:ln>
        </p:spPr>
        <p:txBody>
          <a:bodyPr anchorCtr="0" anchor="b" bIns="44850" lIns="89700" spcFirstLastPara="1" rIns="89700" wrap="square" tIns="44850">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b="0" i="0" lang="es-ES" sz="1100" u="none" cap="none" strike="noStrike">
                <a:solidFill>
                  <a:schemeClr val="dk1"/>
                </a:solidFill>
                <a:latin typeface="Times New Roman"/>
                <a:ea typeface="Times New Roman"/>
                <a:cs typeface="Times New Roman"/>
                <a:sym typeface="Times New Roman"/>
              </a:rPr>
              <a:t>‹#›</a:t>
            </a:fld>
            <a:endParaRPr b="0" i="0" sz="1100" u="none" cap="none" strike="noStrik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0" name="Shape 2010"/>
        <p:cNvGrpSpPr/>
        <p:nvPr/>
      </p:nvGrpSpPr>
      <p:grpSpPr>
        <a:xfrm>
          <a:off x="0" y="0"/>
          <a:ext cx="0" cy="0"/>
          <a:chOff x="0" y="0"/>
          <a:chExt cx="0" cy="0"/>
        </a:xfrm>
      </p:grpSpPr>
      <p:sp>
        <p:nvSpPr>
          <p:cNvPr id="2011" name="Google Shape;2011;p19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012" name="Google Shape;2012;p19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s-ES"/>
              <a:t>Una herramienta de auditoría de historias clínicas puede utilizarse para evaluar la calidad de la atención clínica proporcionada a personas sobrevivientes de violencia sexual en el establecimiento de salud. Una herramienta de auditoría incluye todos los elementos de la atención clínica suministrada a personas sobrevivientes de violencia sexual, tal como se explicó en esta capacitación y está disponible en las pautas de la OMS. Esta herramienta puede utilizarse para autoevaluar las historias clínicas y verificar que estén completas. También la pueden usar los supervisores mensualmente, cada dos meses o con otra frecuencia para reunir información sobre la práctica clínica dentro del establecimiento con el fin de abordar la mejora de la calidad.</a:t>
            </a:r>
            <a:endParaRPr/>
          </a:p>
          <a:p>
            <a:pPr indent="0" lvl="0" marL="0" rtl="0" algn="l">
              <a:lnSpc>
                <a:spcPct val="100000"/>
              </a:lnSpc>
              <a:spcBef>
                <a:spcPts val="0"/>
              </a:spcBef>
              <a:spcAft>
                <a:spcPts val="0"/>
              </a:spcAft>
              <a:buSzPts val="1400"/>
              <a:buNone/>
            </a:pPr>
            <a:r>
              <a:t/>
            </a:r>
            <a:endParaRPr/>
          </a:p>
          <a:p>
            <a:pPr indent="0" lvl="0" marL="0" marR="0" rtl="0" algn="l">
              <a:lnSpc>
                <a:spcPct val="100000"/>
              </a:lnSpc>
              <a:spcBef>
                <a:spcPts val="0"/>
              </a:spcBef>
              <a:spcAft>
                <a:spcPts val="0"/>
              </a:spcAft>
              <a:buClr>
                <a:schemeClr val="dk1"/>
              </a:buClr>
              <a:buSzPts val="1200"/>
              <a:buFont typeface="Calibri"/>
              <a:buNone/>
            </a:pPr>
            <a:r>
              <a:rPr lang="es-ES"/>
              <a:t>Existe una herramienta de auditoría de historias clínicas de ejemplo dentro del paquete de capacitación adaptado de </a:t>
            </a:r>
            <a:r>
              <a:rPr i="1" lang="es-ES">
                <a:solidFill>
                  <a:srgbClr val="333333"/>
                </a:solidFill>
              </a:rPr>
              <a:t>Clinical Care for Sexual Assault Survivors:</a:t>
            </a:r>
            <a:r>
              <a:rPr b="0" i="1" lang="es-ES" sz="1200">
                <a:solidFill>
                  <a:srgbClr val="333333"/>
                </a:solidFill>
              </a:rPr>
              <a:t> Multimedia training tool in Humanitarian Settings, </a:t>
            </a:r>
            <a:r>
              <a:rPr b="0" i="0" lang="es-ES" sz="1200">
                <a:solidFill>
                  <a:srgbClr val="333333"/>
                </a:solidFill>
              </a:rPr>
              <a:t>del Comité Internacional de Rescate (2012). </a:t>
            </a:r>
            <a:endParaRPr/>
          </a:p>
        </p:txBody>
      </p:sp>
      <p:sp>
        <p:nvSpPr>
          <p:cNvPr id="2013" name="Google Shape;2013;p19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s-E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Tree>
  </p:cSld>
  <p:clrMapOvr>
    <a:masterClrMapping/>
  </p:clrMapOvr>
</p:notes>
</file>

<file path=ppt/notesSlides/notesSlide1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8" name="Shape 2018"/>
        <p:cNvGrpSpPr/>
        <p:nvPr/>
      </p:nvGrpSpPr>
      <p:grpSpPr>
        <a:xfrm>
          <a:off x="0" y="0"/>
          <a:ext cx="0" cy="0"/>
          <a:chOff x="0" y="0"/>
          <a:chExt cx="0" cy="0"/>
        </a:xfrm>
      </p:grpSpPr>
      <p:sp>
        <p:nvSpPr>
          <p:cNvPr id="2019" name="Google Shape;2019;p19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020" name="Google Shape;2020;p19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21" name="Google Shape;2021;p19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100"/>
              <a:buNone/>
            </a:pPr>
            <a:fld id="{00000000-1234-1234-1234-123412341234}" type="slidenum">
              <a:rPr lang="es-ES" sz="1100">
                <a:solidFill>
                  <a:schemeClr val="dk1"/>
                </a:solidFill>
                <a:latin typeface="Times New Roman"/>
                <a:ea typeface="Times New Roman"/>
                <a:cs typeface="Times New Roman"/>
                <a:sym typeface="Times New Roman"/>
              </a:rPr>
              <a:t>‹#›</a:t>
            </a:fld>
            <a:endParaRPr sz="110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6" name="Shape 2026"/>
        <p:cNvGrpSpPr/>
        <p:nvPr/>
      </p:nvGrpSpPr>
      <p:grpSpPr>
        <a:xfrm>
          <a:off x="0" y="0"/>
          <a:ext cx="0" cy="0"/>
          <a:chOff x="0" y="0"/>
          <a:chExt cx="0" cy="0"/>
        </a:xfrm>
      </p:grpSpPr>
      <p:sp>
        <p:nvSpPr>
          <p:cNvPr id="2027" name="Google Shape;2027;p19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028" name="Google Shape;2028;p19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29" name="Google Shape;2029;p19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100"/>
              <a:buNone/>
            </a:pPr>
            <a:fld id="{00000000-1234-1234-1234-123412341234}" type="slidenum">
              <a:rPr lang="es-ES" sz="1100">
                <a:solidFill>
                  <a:schemeClr val="dk1"/>
                </a:solidFill>
                <a:latin typeface="Times New Roman"/>
                <a:ea typeface="Times New Roman"/>
                <a:cs typeface="Times New Roman"/>
                <a:sym typeface="Times New Roman"/>
              </a:rPr>
              <a:t>‹#›</a:t>
            </a:fld>
            <a:endParaRPr sz="110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9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4" name="Shape 2034"/>
        <p:cNvGrpSpPr/>
        <p:nvPr/>
      </p:nvGrpSpPr>
      <p:grpSpPr>
        <a:xfrm>
          <a:off x="0" y="0"/>
          <a:ext cx="0" cy="0"/>
          <a:chOff x="0" y="0"/>
          <a:chExt cx="0" cy="0"/>
        </a:xfrm>
      </p:grpSpPr>
      <p:sp>
        <p:nvSpPr>
          <p:cNvPr id="2035" name="Google Shape;2035;p19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036" name="Google Shape;2036;p19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es-ES"/>
              <a:t>Actividad</a:t>
            </a:r>
            <a:endParaRPr/>
          </a:p>
          <a:p>
            <a:pPr indent="0" lvl="0" marL="0" marR="0" rtl="0" algn="l">
              <a:lnSpc>
                <a:spcPct val="100000"/>
              </a:lnSpc>
              <a:spcBef>
                <a:spcPts val="0"/>
              </a:spcBef>
              <a:spcAft>
                <a:spcPts val="0"/>
              </a:spcAft>
              <a:buClr>
                <a:schemeClr val="dk1"/>
              </a:buClr>
              <a:buSzPts val="1200"/>
              <a:buFont typeface="Calibri"/>
              <a:buNone/>
            </a:pPr>
            <a:r>
              <a:rPr lang="es-ES"/>
              <a:t>Muestre el videoclip </a:t>
            </a:r>
            <a:r>
              <a:rPr i="1" lang="es-ES"/>
              <a:t>Reproductive Health Kits Shelving</a:t>
            </a:r>
            <a:r>
              <a:rPr lang="es-ES"/>
              <a:t>.</a:t>
            </a:r>
            <a:r>
              <a:rPr lang="es-ES" sz="1800">
                <a:latin typeface="Calibri"/>
                <a:ea typeface="Calibri"/>
                <a:cs typeface="Calibri"/>
                <a:sym typeface="Calibri"/>
              </a:rPr>
              <a:t> UNFPA. 2012. </a:t>
            </a:r>
            <a:r>
              <a:rPr lang="es-ES"/>
              <a:t>(5:37 minutos). Disponible en: https://www.unfpa.org/video/reproductive-health-kits-shelving </a:t>
            </a:r>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marR="0" rtl="0" algn="l">
              <a:lnSpc>
                <a:spcPct val="100000"/>
              </a:lnSpc>
              <a:spcBef>
                <a:spcPts val="0"/>
              </a:spcBef>
              <a:spcAft>
                <a:spcPts val="0"/>
              </a:spcAft>
              <a:buClr>
                <a:schemeClr val="dk1"/>
              </a:buClr>
              <a:buSzPts val="1200"/>
              <a:buFont typeface="Calibri"/>
              <a:buNone/>
            </a:pPr>
            <a:r>
              <a:rPr lang="es-ES"/>
              <a:t>El punto clave del video es que los insumos deben almacenarse y debe hacerse un seguimiento de manera organizada. </a:t>
            </a:r>
            <a:r>
              <a:rPr b="1" lang="es-ES"/>
              <a:t>Pregunte:</a:t>
            </a:r>
            <a:r>
              <a:rPr lang="es-ES"/>
              <a:t> ¿Cuál es el rol del proveedor de atención de la salud en la gestión de insumos? Impulse un debate de 5 a 10 minutos antes de avanzar con la presentación.</a:t>
            </a:r>
            <a:endParaRPr/>
          </a:p>
          <a:p>
            <a:pPr indent="0" lvl="0" marL="0" rtl="0" algn="l">
              <a:lnSpc>
                <a:spcPct val="100000"/>
              </a:lnSpc>
              <a:spcBef>
                <a:spcPts val="0"/>
              </a:spcBef>
              <a:spcAft>
                <a:spcPts val="0"/>
              </a:spcAft>
              <a:buSzPts val="1400"/>
              <a:buNone/>
            </a:pPr>
            <a:r>
              <a:t/>
            </a:r>
            <a:endParaRPr/>
          </a:p>
        </p:txBody>
      </p:sp>
      <p:sp>
        <p:nvSpPr>
          <p:cNvPr id="2037" name="Google Shape;2037;p19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s-E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Tree>
  </p:cSld>
  <p:clrMapOvr>
    <a:masterClrMapping/>
  </p:clrMapOvr>
</p:notes>
</file>

<file path=ppt/notesSlides/notesSlide19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2" name="Shape 2042"/>
        <p:cNvGrpSpPr/>
        <p:nvPr/>
      </p:nvGrpSpPr>
      <p:grpSpPr>
        <a:xfrm>
          <a:off x="0" y="0"/>
          <a:ext cx="0" cy="0"/>
          <a:chOff x="0" y="0"/>
          <a:chExt cx="0" cy="0"/>
        </a:xfrm>
      </p:grpSpPr>
      <p:sp>
        <p:nvSpPr>
          <p:cNvPr id="2043" name="Google Shape;2043;p19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044" name="Google Shape;2044;p19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es-ES">
                <a:latin typeface="Arial"/>
                <a:ea typeface="Arial"/>
                <a:cs typeface="Arial"/>
                <a:sym typeface="Arial"/>
              </a:rPr>
              <a:t>Pídales a los participantes</a:t>
            </a:r>
            <a:r>
              <a:rPr lang="es-ES">
                <a:latin typeface="Arial"/>
                <a:ea typeface="Arial"/>
                <a:cs typeface="Arial"/>
                <a:sym typeface="Arial"/>
              </a:rPr>
              <a:t> información sobre la organización de los insumos en su propio lugar de trabajo </a:t>
            </a:r>
            <a:r>
              <a:rPr b="1" lang="es-ES">
                <a:latin typeface="Arial"/>
                <a:ea typeface="Arial"/>
                <a:cs typeface="Arial"/>
                <a:sym typeface="Arial"/>
              </a:rPr>
              <a:t>Resalte los puntos clave indicados en la diapositiva.</a:t>
            </a:r>
            <a:endParaRPr/>
          </a:p>
        </p:txBody>
      </p:sp>
      <p:sp>
        <p:nvSpPr>
          <p:cNvPr id="2045" name="Google Shape;2045;p19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s-E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Tree>
  </p:cSld>
  <p:clrMapOvr>
    <a:masterClrMapping/>
  </p:clrMapOvr>
</p:notes>
</file>

<file path=ppt/notesSlides/notesSlide19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0" name="Shape 2050"/>
        <p:cNvGrpSpPr/>
        <p:nvPr/>
      </p:nvGrpSpPr>
      <p:grpSpPr>
        <a:xfrm>
          <a:off x="0" y="0"/>
          <a:ext cx="0" cy="0"/>
          <a:chOff x="0" y="0"/>
          <a:chExt cx="0" cy="0"/>
        </a:xfrm>
      </p:grpSpPr>
      <p:sp>
        <p:nvSpPr>
          <p:cNvPr id="2051" name="Google Shape;2051;p19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s-E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
        <p:nvSpPr>
          <p:cNvPr id="2052" name="Google Shape;2052;p19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053" name="Google Shape;2053;p19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latin typeface="Arial"/>
              <a:ea typeface="Arial"/>
              <a:cs typeface="Arial"/>
              <a:sym typeface="Arial"/>
            </a:endParaRPr>
          </a:p>
        </p:txBody>
      </p:sp>
    </p:spTree>
  </p:cSld>
  <p:clrMapOvr>
    <a:masterClrMapping/>
  </p:clrMapOvr>
</p:notes>
</file>

<file path=ppt/notesSlides/notesSlide19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8" name="Shape 2058"/>
        <p:cNvGrpSpPr/>
        <p:nvPr/>
      </p:nvGrpSpPr>
      <p:grpSpPr>
        <a:xfrm>
          <a:off x="0" y="0"/>
          <a:ext cx="0" cy="0"/>
          <a:chOff x="0" y="0"/>
          <a:chExt cx="0" cy="0"/>
        </a:xfrm>
      </p:grpSpPr>
      <p:sp>
        <p:nvSpPr>
          <p:cNvPr id="2059" name="Google Shape;2059;p19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060" name="Google Shape;2060;p19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Noto Sans Symbols"/>
              <a:buNone/>
            </a:pPr>
            <a:r>
              <a:rPr lang="es-ES"/>
              <a:t>Explique que en esta sesión, los participantes analizarán los requisitos clave para brindar atención clínica de calidad para las personas sobrevivientes de violación y de violencia infligida por la pareja, y elaborarán una lista de medidas iniciales para reforzar los servicios clínicos para las personas sobrevivientes.</a:t>
            </a:r>
            <a:endParaRPr/>
          </a:p>
          <a:p>
            <a:pPr indent="0" lvl="0" marL="0" rtl="0" algn="l">
              <a:lnSpc>
                <a:spcPct val="100000"/>
              </a:lnSpc>
              <a:spcBef>
                <a:spcPts val="0"/>
              </a:spcBef>
              <a:spcAft>
                <a:spcPts val="0"/>
              </a:spcAft>
              <a:buSzPts val="1400"/>
              <a:buNone/>
            </a:pPr>
            <a:r>
              <a:t/>
            </a:r>
            <a:endParaRPr/>
          </a:p>
        </p:txBody>
      </p:sp>
      <p:sp>
        <p:nvSpPr>
          <p:cNvPr id="2061" name="Google Shape;2061;p19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s-E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p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5" name="Google Shape;265;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s-ES" sz="1200">
                <a:solidFill>
                  <a:schemeClr val="dk1"/>
                </a:solidFill>
                <a:latin typeface="Calibri"/>
                <a:ea typeface="Calibri"/>
                <a:cs typeface="Calibri"/>
                <a:sym typeface="Calibri"/>
              </a:rPr>
              <a:t>Invite a los participantes a que digan su nombre y mencionen un superpoder que utilizarán para brindar atención clínica de alto nivel a las personas sobrevivientes de violencia sexual. Explique que todos tenemos ciertas fortalezas que empleamos en nuestro trabajo y vida cotidiana. Por ejemplo, algunas personas saben mantener muy bien la calma y pueden pensar claramente cuando se encuentran bajo gran presión. Otras pueden ser muy buenas para demostrar empatía e interés por sus pacientes o bien para alentar a sus colegas a mantener un gran espíritu de equipo. </a:t>
            </a:r>
            <a:r>
              <a:rPr b="1" lang="es-ES" sz="1200">
                <a:solidFill>
                  <a:schemeClr val="dk1"/>
                </a:solidFill>
                <a:latin typeface="Calibri"/>
                <a:ea typeface="Calibri"/>
                <a:cs typeface="Calibri"/>
                <a:sym typeface="Calibri"/>
              </a:rPr>
              <a:t>¿Qué fortaleza utilizará para ser un proveedor excepcional de atención de la salud de personas sobrevivientes? </a:t>
            </a:r>
            <a:endParaRPr/>
          </a:p>
          <a:p>
            <a:pPr indent="0" lvl="0" marL="0" rtl="0" algn="l">
              <a:lnSpc>
                <a:spcPct val="100000"/>
              </a:lnSpc>
              <a:spcBef>
                <a:spcPts val="0"/>
              </a:spcBef>
              <a:spcAft>
                <a:spcPts val="0"/>
              </a:spcAft>
              <a:buClr>
                <a:schemeClr val="dk1"/>
              </a:buClr>
              <a:buSzPts val="1200"/>
              <a:buFont typeface="Calibri"/>
              <a:buNone/>
            </a:pPr>
            <a:r>
              <a:t/>
            </a:r>
            <a:endParaRPr/>
          </a:p>
          <a:p>
            <a:pPr indent="0" lvl="0" marL="0" rtl="0" algn="l">
              <a:lnSpc>
                <a:spcPct val="100000"/>
              </a:lnSpc>
              <a:spcBef>
                <a:spcPts val="0"/>
              </a:spcBef>
              <a:spcAft>
                <a:spcPts val="0"/>
              </a:spcAft>
              <a:buClr>
                <a:schemeClr val="dk1"/>
              </a:buClr>
              <a:buSzPts val="1200"/>
              <a:buFont typeface="Calibri"/>
              <a:buNone/>
            </a:pPr>
            <a:r>
              <a:t/>
            </a:r>
            <a:endParaRPr/>
          </a:p>
          <a:p>
            <a:pPr indent="0" lvl="0" marL="0" rtl="0" algn="l">
              <a:lnSpc>
                <a:spcPct val="100000"/>
              </a:lnSpc>
              <a:spcBef>
                <a:spcPts val="0"/>
              </a:spcBef>
              <a:spcAft>
                <a:spcPts val="0"/>
              </a:spcAft>
              <a:buSzPts val="1400"/>
              <a:buNone/>
            </a:pPr>
            <a:r>
              <a:t/>
            </a:r>
            <a:endParaRPr/>
          </a:p>
        </p:txBody>
      </p:sp>
      <p:sp>
        <p:nvSpPr>
          <p:cNvPr id="266" name="Google Shape;266;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s-E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2" name="Shape 442"/>
        <p:cNvGrpSpPr/>
        <p:nvPr/>
      </p:nvGrpSpPr>
      <p:grpSpPr>
        <a:xfrm>
          <a:off x="0" y="0"/>
          <a:ext cx="0" cy="0"/>
          <a:chOff x="0" y="0"/>
          <a:chExt cx="0" cy="0"/>
        </a:xfrm>
      </p:grpSpPr>
      <p:sp>
        <p:nvSpPr>
          <p:cNvPr id="443" name="Google Shape;443;p2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4" name="Google Shape;444;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s-ES"/>
              <a:t>El facilitador debe averiguar la definición legal de violación del país y actualizar la diapositiva antes de la capacitación.</a:t>
            </a:r>
            <a:endParaRPr/>
          </a:p>
        </p:txBody>
      </p:sp>
      <p:sp>
        <p:nvSpPr>
          <p:cNvPr id="445" name="Google Shape;445;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s-ES"/>
              <a:t>‹#›</a:t>
            </a:fld>
            <a:endParaRPr/>
          </a:p>
        </p:txBody>
      </p:sp>
    </p:spTree>
  </p:cSld>
  <p:clrMapOvr>
    <a:masterClrMapping/>
  </p:clrMapOvr>
</p:notes>
</file>

<file path=ppt/notesSlides/notesSlide20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6" name="Shape 2066"/>
        <p:cNvGrpSpPr/>
        <p:nvPr/>
      </p:nvGrpSpPr>
      <p:grpSpPr>
        <a:xfrm>
          <a:off x="0" y="0"/>
          <a:ext cx="0" cy="0"/>
          <a:chOff x="0" y="0"/>
          <a:chExt cx="0" cy="0"/>
        </a:xfrm>
      </p:grpSpPr>
      <p:sp>
        <p:nvSpPr>
          <p:cNvPr id="2067" name="Google Shape;2067;p20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068" name="Google Shape;2068;p20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69" name="Google Shape;2069;p20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s-E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Tree>
  </p:cSld>
  <p:clrMapOvr>
    <a:masterClrMapping/>
  </p:clrMapOvr>
</p:notes>
</file>

<file path=ppt/notesSlides/notesSlide20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4" name="Shape 2074"/>
        <p:cNvGrpSpPr/>
        <p:nvPr/>
      </p:nvGrpSpPr>
      <p:grpSpPr>
        <a:xfrm>
          <a:off x="0" y="0"/>
          <a:ext cx="0" cy="0"/>
          <a:chOff x="0" y="0"/>
          <a:chExt cx="0" cy="0"/>
        </a:xfrm>
      </p:grpSpPr>
      <p:sp>
        <p:nvSpPr>
          <p:cNvPr id="2075" name="Google Shape;2075;p20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076" name="Google Shape;2076;p20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s-ES"/>
              <a:t>Divida a los participantes en grupos, preferentemente basándose en el establecimiento clínico en el que trabajan. Si hay más de 5 participantes de un centro clínico, cree más grupos. Haga referencia a la copia impresa </a:t>
            </a:r>
            <a:r>
              <a:rPr i="1" lang="es-ES"/>
              <a:t>Evaluar y mejorar la calidad de los servicios clínicos para las personas sobrevivientes</a:t>
            </a:r>
            <a:r>
              <a:rPr lang="es-ES"/>
              <a:t>.</a:t>
            </a:r>
            <a:r>
              <a:rPr i="1" lang="es-ES"/>
              <a:t> </a:t>
            </a:r>
            <a:r>
              <a:rPr lang="es-ES"/>
              <a:t>Revise las instrucciones en la copia impresa para el trabajo en grupos pequeños. </a:t>
            </a:r>
            <a:endParaRPr/>
          </a:p>
          <a:p>
            <a:pPr indent="0" lvl="0" marL="0" rtl="0" algn="l">
              <a:lnSpc>
                <a:spcPct val="100000"/>
              </a:lnSpc>
              <a:spcBef>
                <a:spcPts val="0"/>
              </a:spcBef>
              <a:spcAft>
                <a:spcPts val="0"/>
              </a:spcAft>
              <a:buSzPts val="1400"/>
              <a:buNone/>
            </a:pPr>
            <a:r>
              <a:rPr lang="es-ES"/>
              <a:t> </a:t>
            </a:r>
            <a:endParaRPr/>
          </a:p>
          <a:p>
            <a:pPr indent="0" lvl="0" marL="0" rtl="0" algn="l">
              <a:lnSpc>
                <a:spcPct val="100000"/>
              </a:lnSpc>
              <a:spcBef>
                <a:spcPts val="0"/>
              </a:spcBef>
              <a:spcAft>
                <a:spcPts val="0"/>
              </a:spcAft>
              <a:buSzPts val="1400"/>
              <a:buNone/>
            </a:pPr>
            <a:r>
              <a:rPr lang="es-ES"/>
              <a:t>Después de 60 minutos, haga un receso de 15 minutos. Después del receso, vuelva a reunir al grupo. Cada grupo debe tener la oportunidad de presentar su análisis ante todos, sobre la base de las preguntas clave en esta diapositiva. Oriente el debate hacia soluciones prácticas y la identificación constante de maneras de mejorar la atención clínica. </a:t>
            </a:r>
            <a:endParaRPr/>
          </a:p>
          <a:p>
            <a:pPr indent="0" lvl="0" marL="0" rtl="0" algn="l">
              <a:lnSpc>
                <a:spcPct val="100000"/>
              </a:lnSpc>
              <a:spcBef>
                <a:spcPts val="0"/>
              </a:spcBef>
              <a:spcAft>
                <a:spcPts val="0"/>
              </a:spcAft>
              <a:buSzPts val="1400"/>
              <a:buNone/>
            </a:pPr>
            <a:r>
              <a:t/>
            </a:r>
            <a:endParaRPr/>
          </a:p>
        </p:txBody>
      </p:sp>
      <p:sp>
        <p:nvSpPr>
          <p:cNvPr id="2077" name="Google Shape;2077;p20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s-ES" sz="1200">
                <a:solidFill>
                  <a:srgbClr val="000000"/>
                </a:solidFill>
                <a:latin typeface="Arial"/>
                <a:ea typeface="Arial"/>
                <a:cs typeface="Arial"/>
                <a:sym typeface="Arial"/>
              </a:rPr>
              <a:t>‹#›</a:t>
            </a:fld>
            <a:endParaRPr sz="1200">
              <a:solidFill>
                <a:srgbClr val="000000"/>
              </a:solidFill>
              <a:latin typeface="Arial"/>
              <a:ea typeface="Arial"/>
              <a:cs typeface="Arial"/>
              <a:sym typeface="Arial"/>
            </a:endParaRPr>
          </a:p>
        </p:txBody>
      </p:sp>
    </p:spTree>
  </p:cSld>
  <p:clrMapOvr>
    <a:masterClrMapping/>
  </p:clrMapOvr>
</p:notes>
</file>

<file path=ppt/notesSlides/notesSlide20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2" name="Shape 2082"/>
        <p:cNvGrpSpPr/>
        <p:nvPr/>
      </p:nvGrpSpPr>
      <p:grpSpPr>
        <a:xfrm>
          <a:off x="0" y="0"/>
          <a:ext cx="0" cy="0"/>
          <a:chOff x="0" y="0"/>
          <a:chExt cx="0" cy="0"/>
        </a:xfrm>
      </p:grpSpPr>
      <p:sp>
        <p:nvSpPr>
          <p:cNvPr id="2083" name="Google Shape;2083;p20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s-E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
        <p:nvSpPr>
          <p:cNvPr id="2084" name="Google Shape;2084;p20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085" name="Google Shape;2085;p20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latin typeface="Arial"/>
              <a:ea typeface="Arial"/>
              <a:cs typeface="Arial"/>
              <a:sym typeface="Arial"/>
            </a:endParaRPr>
          </a:p>
        </p:txBody>
      </p:sp>
    </p:spTree>
  </p:cSld>
  <p:clrMapOvr>
    <a:masterClrMapping/>
  </p:clrMapOvr>
</p:notes>
</file>

<file path=ppt/notesSlides/notesSlide20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0" name="Shape 2090"/>
        <p:cNvGrpSpPr/>
        <p:nvPr/>
      </p:nvGrpSpPr>
      <p:grpSpPr>
        <a:xfrm>
          <a:off x="0" y="0"/>
          <a:ext cx="0" cy="0"/>
          <a:chOff x="0" y="0"/>
          <a:chExt cx="0" cy="0"/>
        </a:xfrm>
      </p:grpSpPr>
      <p:sp>
        <p:nvSpPr>
          <p:cNvPr id="2091" name="Google Shape;2091;p20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092" name="Google Shape;2092;p20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93" name="Google Shape;2093;p20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s-E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Tree>
  </p:cSld>
  <p:clrMapOvr>
    <a:masterClrMapping/>
  </p:clrMapOvr>
</p:notes>
</file>

<file path=ppt/notesSlides/notesSlide20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8" name="Shape 2098"/>
        <p:cNvGrpSpPr/>
        <p:nvPr/>
      </p:nvGrpSpPr>
      <p:grpSpPr>
        <a:xfrm>
          <a:off x="0" y="0"/>
          <a:ext cx="0" cy="0"/>
          <a:chOff x="0" y="0"/>
          <a:chExt cx="0" cy="0"/>
        </a:xfrm>
      </p:grpSpPr>
      <p:sp>
        <p:nvSpPr>
          <p:cNvPr id="2099" name="Google Shape;2099;p20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100" name="Google Shape;2100;p20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s-ES"/>
              <a:t>Presente el tema explicando que sus necesidades son tan importantes como las de las personas sobrevivientes a las que cuida. Al escuchar o al hablar sobre violencia con sus pacientes, usted podría tener reacciones o emociones fuertes. Esto se aplica específicamente si usted mismo/a ha sufrido situaciones de violencia. Los proveedores de atención de la salud pueden presentar afecciones relacionadas con el estrés, como desgaste, fatiga por compasión o trauma indirecto. Si está trabajando con sobrevivientes, tenga presente estos riesgos y tome medidas para mantener su bienestar ante el estrés relacionado con el trabajo.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s-ES"/>
              <a:t>A continuación, indique a los participantes que se pongan en parejas y analicen una experiencia difícil que hayan atravesado durante su trabajo como proveedores. ¿Qué fue lo que hizo que esa experiencia fuera especialmente compleja? Después de 10 minutos, pida a los participantes que vuelvan al grupo e invítelos a compartir sus propias respuestas, si les resulta cómodo hacerlo. </a:t>
            </a:r>
            <a:endParaRPr/>
          </a:p>
        </p:txBody>
      </p:sp>
      <p:sp>
        <p:nvSpPr>
          <p:cNvPr id="2101" name="Google Shape;2101;p20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s-E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Tree>
  </p:cSld>
  <p:clrMapOvr>
    <a:masterClrMapping/>
  </p:clrMapOvr>
</p:notes>
</file>

<file path=ppt/notesSlides/notesSlide20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6" name="Shape 2106"/>
        <p:cNvGrpSpPr/>
        <p:nvPr/>
      </p:nvGrpSpPr>
      <p:grpSpPr>
        <a:xfrm>
          <a:off x="0" y="0"/>
          <a:ext cx="0" cy="0"/>
          <a:chOff x="0" y="0"/>
          <a:chExt cx="0" cy="0"/>
        </a:xfrm>
      </p:grpSpPr>
      <p:sp>
        <p:nvSpPr>
          <p:cNvPr id="2107" name="Google Shape;2107;p20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108" name="Google Shape;2108;p20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s-ES"/>
              <a:t>Comience preguntando a los participantes:</a:t>
            </a:r>
            <a:endParaRPr/>
          </a:p>
          <a:p>
            <a:pPr indent="-171450" lvl="0" marL="171450" rtl="0" algn="l">
              <a:lnSpc>
                <a:spcPct val="100000"/>
              </a:lnSpc>
              <a:spcBef>
                <a:spcPts val="0"/>
              </a:spcBef>
              <a:spcAft>
                <a:spcPts val="0"/>
              </a:spcAft>
              <a:buClr>
                <a:schemeClr val="dk1"/>
              </a:buClr>
              <a:buSzPts val="1200"/>
              <a:buFont typeface="Arial"/>
              <a:buChar char="•"/>
            </a:pPr>
            <a:r>
              <a:rPr lang="es-ES"/>
              <a:t>¿Qué es el “desgaste”?</a:t>
            </a:r>
            <a:endParaRPr/>
          </a:p>
          <a:p>
            <a:pPr indent="-171450" lvl="0" marL="171450" rtl="0" algn="l">
              <a:lnSpc>
                <a:spcPct val="100000"/>
              </a:lnSpc>
              <a:spcBef>
                <a:spcPts val="0"/>
              </a:spcBef>
              <a:spcAft>
                <a:spcPts val="0"/>
              </a:spcAft>
              <a:buClr>
                <a:schemeClr val="dk1"/>
              </a:buClr>
              <a:buSzPts val="1200"/>
              <a:buFont typeface="Arial"/>
              <a:buChar char="•"/>
            </a:pPr>
            <a:r>
              <a:rPr lang="es-ES"/>
              <a:t>¿Se han sentido “desgastados” o han trabajado con alguien que se sentía así? </a:t>
            </a:r>
            <a:endParaRPr/>
          </a:p>
          <a:p>
            <a:pPr indent="-171450" lvl="0" marL="171450" rtl="0" algn="l">
              <a:lnSpc>
                <a:spcPct val="100000"/>
              </a:lnSpc>
              <a:spcBef>
                <a:spcPts val="0"/>
              </a:spcBef>
              <a:spcAft>
                <a:spcPts val="0"/>
              </a:spcAft>
              <a:buClr>
                <a:schemeClr val="dk1"/>
              </a:buClr>
              <a:buSzPts val="1200"/>
              <a:buFont typeface="Arial"/>
              <a:buChar char="•"/>
            </a:pPr>
            <a:r>
              <a:rPr lang="es-ES"/>
              <a:t>¿Cómo lo supieron? ¿En que se diferenciaba esta sensación de “solo tener un mal día”? ¿Qué sentían en el cuerpo?</a:t>
            </a:r>
            <a:endParaRPr/>
          </a:p>
          <a:p>
            <a:pPr indent="-171450" lvl="0" marL="171450" rtl="0" algn="l">
              <a:lnSpc>
                <a:spcPct val="100000"/>
              </a:lnSpc>
              <a:spcBef>
                <a:spcPts val="0"/>
              </a:spcBef>
              <a:spcAft>
                <a:spcPts val="0"/>
              </a:spcAft>
              <a:buClr>
                <a:schemeClr val="dk1"/>
              </a:buClr>
              <a:buSzPts val="1200"/>
              <a:buFont typeface="Arial"/>
              <a:buChar char="•"/>
            </a:pPr>
            <a:r>
              <a:rPr lang="es-ES"/>
              <a:t>¿De qué modo cambió su conducta o la de su colega?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s-ES"/>
              <a:t>Después de que algunos voluntarios compartan sus ideas, pase a la animación y explique los puntos en la diapositiva.</a:t>
            </a:r>
            <a:endParaRPr/>
          </a:p>
          <a:p>
            <a:pPr indent="0" lvl="0" marL="0" rtl="0" algn="l">
              <a:lnSpc>
                <a:spcPct val="100000"/>
              </a:lnSpc>
              <a:spcBef>
                <a:spcPts val="0"/>
              </a:spcBef>
              <a:spcAft>
                <a:spcPts val="0"/>
              </a:spcAft>
              <a:buSzPts val="1400"/>
              <a:buNone/>
            </a:pPr>
            <a:r>
              <a:t/>
            </a:r>
            <a:endParaRPr/>
          </a:p>
        </p:txBody>
      </p:sp>
      <p:sp>
        <p:nvSpPr>
          <p:cNvPr id="2109" name="Google Shape;2109;p20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s-E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Tree>
  </p:cSld>
  <p:clrMapOvr>
    <a:masterClrMapping/>
  </p:clrMapOvr>
</p:notes>
</file>

<file path=ppt/notesSlides/notesSlide20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6" name="Shape 2116"/>
        <p:cNvGrpSpPr/>
        <p:nvPr/>
      </p:nvGrpSpPr>
      <p:grpSpPr>
        <a:xfrm>
          <a:off x="0" y="0"/>
          <a:ext cx="0" cy="0"/>
          <a:chOff x="0" y="0"/>
          <a:chExt cx="0" cy="0"/>
        </a:xfrm>
      </p:grpSpPr>
      <p:sp>
        <p:nvSpPr>
          <p:cNvPr id="2117" name="Google Shape;2117;p20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118" name="Google Shape;2118;p20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s-ES"/>
              <a:t>Explique que el desgaste es muy común, en particular entre proveedores que atienden a pacientes con antecedentes de traumas. Asimismo, los efectos del desgaste empeoran entre aquellos proveedores que ya han sufrido traumas de niños. </a:t>
            </a:r>
            <a:endParaRPr/>
          </a:p>
        </p:txBody>
      </p:sp>
      <p:sp>
        <p:nvSpPr>
          <p:cNvPr id="2119" name="Google Shape;2119;p20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s-E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Tree>
  </p:cSld>
  <p:clrMapOvr>
    <a:masterClrMapping/>
  </p:clrMapOvr>
</p:notes>
</file>

<file path=ppt/notesSlides/notesSlide20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6" name="Shape 2126"/>
        <p:cNvGrpSpPr/>
        <p:nvPr/>
      </p:nvGrpSpPr>
      <p:grpSpPr>
        <a:xfrm>
          <a:off x="0" y="0"/>
          <a:ext cx="0" cy="0"/>
          <a:chOff x="0" y="0"/>
          <a:chExt cx="0" cy="0"/>
        </a:xfrm>
      </p:grpSpPr>
      <p:sp>
        <p:nvSpPr>
          <p:cNvPr id="2127" name="Google Shape;2127;p20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128" name="Google Shape;2128;p20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29" name="Google Shape;2129;p20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s-E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Tree>
  </p:cSld>
  <p:clrMapOvr>
    <a:masterClrMapping/>
  </p:clrMapOvr>
</p:notes>
</file>

<file path=ppt/notesSlides/notesSlide20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4" name="Shape 2134"/>
        <p:cNvGrpSpPr/>
        <p:nvPr/>
      </p:nvGrpSpPr>
      <p:grpSpPr>
        <a:xfrm>
          <a:off x="0" y="0"/>
          <a:ext cx="0" cy="0"/>
          <a:chOff x="0" y="0"/>
          <a:chExt cx="0" cy="0"/>
        </a:xfrm>
      </p:grpSpPr>
      <p:sp>
        <p:nvSpPr>
          <p:cNvPr id="2135" name="Google Shape;2135;p20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136" name="Google Shape;2136;p20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s-ES"/>
              <a:t>Explique que existen medidas positivas que podemos tomar para evitar el desgaste. Luego, repase los puntos presentados en la diapositiva.</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s-ES"/>
              <a:t>A continuación, </a:t>
            </a:r>
            <a:r>
              <a:rPr b="1" lang="es-ES"/>
              <a:t>pregunte</a:t>
            </a:r>
            <a:r>
              <a:rPr lang="es-ES"/>
              <a:t>: ¿Qué otras estrategias utiliza, o ha utilizado con anterioridad, para cuidarse y evitar el desgaste? Invite a los participantes a compartir sus propias estrategias.</a:t>
            </a:r>
            <a:endParaRPr/>
          </a:p>
        </p:txBody>
      </p:sp>
      <p:sp>
        <p:nvSpPr>
          <p:cNvPr id="2137" name="Google Shape;2137;p20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s-E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Tree>
  </p:cSld>
  <p:clrMapOvr>
    <a:masterClrMapping/>
  </p:clrMapOvr>
</p:notes>
</file>

<file path=ppt/notesSlides/notesSlide20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4" name="Shape 2144"/>
        <p:cNvGrpSpPr/>
        <p:nvPr/>
      </p:nvGrpSpPr>
      <p:grpSpPr>
        <a:xfrm>
          <a:off x="0" y="0"/>
          <a:ext cx="0" cy="0"/>
          <a:chOff x="0" y="0"/>
          <a:chExt cx="0" cy="0"/>
        </a:xfrm>
      </p:grpSpPr>
      <p:sp>
        <p:nvSpPr>
          <p:cNvPr id="2145" name="Google Shape;2145;p20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146" name="Google Shape;2146;p20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47" name="Google Shape;2147;p20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s-E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0" name="Shape 450"/>
        <p:cNvGrpSpPr/>
        <p:nvPr/>
      </p:nvGrpSpPr>
      <p:grpSpPr>
        <a:xfrm>
          <a:off x="0" y="0"/>
          <a:ext cx="0" cy="0"/>
          <a:chOff x="0" y="0"/>
          <a:chExt cx="0" cy="0"/>
        </a:xfrm>
      </p:grpSpPr>
      <p:sp>
        <p:nvSpPr>
          <p:cNvPr id="451" name="Google Shape;451;p2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2" name="Google Shape;452;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s-ES"/>
              <a:t>El abuso sexual es otro tipo de violencia sexual que incluye la intrusión física de índole sexual efectiva o la amenaza de tal intrusión, por la fuerza o en condiciones de desigualdad o coerción. Algunos ejemplos de abuso sexual son: tocar, besar o manosear los senos, glúteos o genitales </a:t>
            </a:r>
            <a:r>
              <a:rPr i="1" lang="es-ES"/>
              <a:t>en forma efectiva o amenazar con hacerlo</a:t>
            </a:r>
            <a:r>
              <a:rPr lang="es-ES"/>
              <a:t>.</a:t>
            </a:r>
            <a:endParaRPr/>
          </a:p>
          <a:p>
            <a:pPr indent="0" lvl="0" marL="0" rtl="0" algn="l">
              <a:lnSpc>
                <a:spcPct val="100000"/>
              </a:lnSpc>
              <a:spcBef>
                <a:spcPts val="0"/>
              </a:spcBef>
              <a:spcAft>
                <a:spcPts val="0"/>
              </a:spcAft>
              <a:buSzPts val="1400"/>
              <a:buNone/>
            </a:pPr>
            <a:r>
              <a:t/>
            </a:r>
            <a:endParaRPr/>
          </a:p>
        </p:txBody>
      </p:sp>
      <p:sp>
        <p:nvSpPr>
          <p:cNvPr id="453" name="Google Shape;453;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s-ES"/>
              <a:t>‹#›</a:t>
            </a:fld>
            <a:endParaRPr/>
          </a:p>
        </p:txBody>
      </p:sp>
    </p:spTree>
  </p:cSld>
  <p:clrMapOvr>
    <a:masterClrMapping/>
  </p:clrMapOvr>
</p:notes>
</file>

<file path=ppt/notesSlides/notesSlide2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2" name="Shape 2152"/>
        <p:cNvGrpSpPr/>
        <p:nvPr/>
      </p:nvGrpSpPr>
      <p:grpSpPr>
        <a:xfrm>
          <a:off x="0" y="0"/>
          <a:ext cx="0" cy="0"/>
          <a:chOff x="0" y="0"/>
          <a:chExt cx="0" cy="0"/>
        </a:xfrm>
      </p:grpSpPr>
      <p:sp>
        <p:nvSpPr>
          <p:cNvPr id="2153" name="Google Shape;2153;p21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54" name="Google Shape;2154;p2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s-ES"/>
              <a:t>This slide can remain hidden. </a:t>
            </a:r>
            <a:endParaRPr/>
          </a:p>
        </p:txBody>
      </p:sp>
      <p:sp>
        <p:nvSpPr>
          <p:cNvPr id="2155" name="Google Shape;2155;p2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s-ES"/>
              <a:t>‹#›</a:t>
            </a:fld>
            <a:endParaRPr/>
          </a:p>
        </p:txBody>
      </p:sp>
    </p:spTree>
  </p:cSld>
  <p:clrMapOvr>
    <a:masterClrMapping/>
  </p:clrMapOvr>
</p:notes>
</file>

<file path=ppt/notesSlides/notesSlide2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0" name="Shape 2160"/>
        <p:cNvGrpSpPr/>
        <p:nvPr/>
      </p:nvGrpSpPr>
      <p:grpSpPr>
        <a:xfrm>
          <a:off x="0" y="0"/>
          <a:ext cx="0" cy="0"/>
          <a:chOff x="0" y="0"/>
          <a:chExt cx="0" cy="0"/>
        </a:xfrm>
      </p:grpSpPr>
      <p:sp>
        <p:nvSpPr>
          <p:cNvPr id="2161" name="Google Shape;2161;p21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162" name="Google Shape;2162;p2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63" name="Google Shape;2163;p2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s-E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2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9" name="Shape 2169"/>
        <p:cNvGrpSpPr/>
        <p:nvPr/>
      </p:nvGrpSpPr>
      <p:grpSpPr>
        <a:xfrm>
          <a:off x="0" y="0"/>
          <a:ext cx="0" cy="0"/>
          <a:chOff x="0" y="0"/>
          <a:chExt cx="0" cy="0"/>
        </a:xfrm>
      </p:grpSpPr>
      <p:sp>
        <p:nvSpPr>
          <p:cNvPr id="2170" name="Google Shape;2170;p2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s-E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2171" name="Google Shape;2171;p21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2172" name="Google Shape;2172;p212:notes"/>
          <p:cNvSpPr txBox="1"/>
          <p:nvPr>
            <p:ph idx="1" type="body"/>
          </p:nvPr>
        </p:nvSpPr>
        <p:spPr>
          <a:xfrm>
            <a:off x="685800" y="4400550"/>
            <a:ext cx="5486400" cy="3600450"/>
          </a:xfrm>
          <a:prstGeom prst="rect">
            <a:avLst/>
          </a:prstGeom>
          <a:solidFill>
            <a:srgbClr val="FFFFFF"/>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400"/>
          </a:p>
        </p:txBody>
      </p:sp>
    </p:spTree>
  </p:cSld>
  <p:clrMapOvr>
    <a:masterClrMapping/>
  </p:clrMapOvr>
</p:notes>
</file>

<file path=ppt/notesSlides/notesSlide2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8" name="Shape 2178"/>
        <p:cNvGrpSpPr/>
        <p:nvPr/>
      </p:nvGrpSpPr>
      <p:grpSpPr>
        <a:xfrm>
          <a:off x="0" y="0"/>
          <a:ext cx="0" cy="0"/>
          <a:chOff x="0" y="0"/>
          <a:chExt cx="0" cy="0"/>
        </a:xfrm>
      </p:grpSpPr>
      <p:sp>
        <p:nvSpPr>
          <p:cNvPr id="2179" name="Google Shape;2179;p21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180" name="Google Shape;2180;p2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81" name="Google Shape;2181;p2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s-E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2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7" name="Shape 2187"/>
        <p:cNvGrpSpPr/>
        <p:nvPr/>
      </p:nvGrpSpPr>
      <p:grpSpPr>
        <a:xfrm>
          <a:off x="0" y="0"/>
          <a:ext cx="0" cy="0"/>
          <a:chOff x="0" y="0"/>
          <a:chExt cx="0" cy="0"/>
        </a:xfrm>
      </p:grpSpPr>
      <p:sp>
        <p:nvSpPr>
          <p:cNvPr id="2188" name="Google Shape;2188;p2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89" name="Google Shape;2189;p21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5" name="Shape 2195"/>
        <p:cNvGrpSpPr/>
        <p:nvPr/>
      </p:nvGrpSpPr>
      <p:grpSpPr>
        <a:xfrm>
          <a:off x="0" y="0"/>
          <a:ext cx="0" cy="0"/>
          <a:chOff x="0" y="0"/>
          <a:chExt cx="0" cy="0"/>
        </a:xfrm>
      </p:grpSpPr>
      <p:sp>
        <p:nvSpPr>
          <p:cNvPr id="2196" name="Google Shape;2196;p21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197" name="Google Shape;2197;p2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98" name="Google Shape;2198;p2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s-E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Tree>
  </p:cSld>
  <p:clrMapOvr>
    <a:masterClrMapping/>
  </p:clrMapOvr>
</p:notes>
</file>

<file path=ppt/notesSlides/notesSlide2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4" name="Shape 2204"/>
        <p:cNvGrpSpPr/>
        <p:nvPr/>
      </p:nvGrpSpPr>
      <p:grpSpPr>
        <a:xfrm>
          <a:off x="0" y="0"/>
          <a:ext cx="0" cy="0"/>
          <a:chOff x="0" y="0"/>
          <a:chExt cx="0" cy="0"/>
        </a:xfrm>
      </p:grpSpPr>
      <p:sp>
        <p:nvSpPr>
          <p:cNvPr id="2205" name="Google Shape;2205;p21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06" name="Google Shape;2206;p2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07" name="Google Shape;2207;p2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s-ES"/>
              <a:t>‹#›</a:t>
            </a:fld>
            <a:endParaRPr/>
          </a:p>
        </p:txBody>
      </p:sp>
    </p:spTree>
  </p:cSld>
  <p:clrMapOvr>
    <a:masterClrMapping/>
  </p:clrMapOvr>
</p:notes>
</file>

<file path=ppt/notesSlides/notesSlide2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3" name="Shape 2213"/>
        <p:cNvGrpSpPr/>
        <p:nvPr/>
      </p:nvGrpSpPr>
      <p:grpSpPr>
        <a:xfrm>
          <a:off x="0" y="0"/>
          <a:ext cx="0" cy="0"/>
          <a:chOff x="0" y="0"/>
          <a:chExt cx="0" cy="0"/>
        </a:xfrm>
      </p:grpSpPr>
      <p:sp>
        <p:nvSpPr>
          <p:cNvPr id="2214" name="Google Shape;2214;p21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215" name="Google Shape;2215;p2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16" name="Google Shape;2216;p2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s-E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9" name="Shape 459"/>
        <p:cNvGrpSpPr/>
        <p:nvPr/>
      </p:nvGrpSpPr>
      <p:grpSpPr>
        <a:xfrm>
          <a:off x="0" y="0"/>
          <a:ext cx="0" cy="0"/>
          <a:chOff x="0" y="0"/>
          <a:chExt cx="0" cy="0"/>
        </a:xfrm>
      </p:grpSpPr>
      <p:sp>
        <p:nvSpPr>
          <p:cNvPr id="460" name="Google Shape;460;p2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1" name="Google Shape;461;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s-ES"/>
              <a:t>La explotación sexual incluye cualquier abuso efectivo o intento de abuso de una persona en situación de vulnerabilidad o en un contexto de diferencias de poder o de confianza con fines sexuales, como por ejemplo, para obtener algún rédito económico, social o político a partir de la explotación sexual de otra persona. </a:t>
            </a:r>
            <a:endParaRPr/>
          </a:p>
        </p:txBody>
      </p:sp>
      <p:sp>
        <p:nvSpPr>
          <p:cNvPr id="462" name="Google Shape;462;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s-E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8" name="Shape 468"/>
        <p:cNvGrpSpPr/>
        <p:nvPr/>
      </p:nvGrpSpPr>
      <p:grpSpPr>
        <a:xfrm>
          <a:off x="0" y="0"/>
          <a:ext cx="0" cy="0"/>
          <a:chOff x="0" y="0"/>
          <a:chExt cx="0" cy="0"/>
        </a:xfrm>
      </p:grpSpPr>
      <p:sp>
        <p:nvSpPr>
          <p:cNvPr id="469" name="Google Shape;469;p2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0" name="Google Shape;470;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71450" lvl="0" marL="171450" rtl="0" algn="l">
              <a:lnSpc>
                <a:spcPct val="100000"/>
              </a:lnSpc>
              <a:spcBef>
                <a:spcPts val="0"/>
              </a:spcBef>
              <a:spcAft>
                <a:spcPts val="0"/>
              </a:spcAft>
              <a:buClr>
                <a:schemeClr val="dk1"/>
              </a:buClr>
              <a:buSzPts val="1200"/>
              <a:buFont typeface="Arial"/>
              <a:buChar char="•"/>
            </a:pPr>
            <a:r>
              <a:rPr lang="es-ES"/>
              <a:t>La Organización Mundial de la Salud define violencia infligida por la pareja como aquel comportamiento</a:t>
            </a:r>
            <a:r>
              <a:rPr b="1" lang="es-ES"/>
              <a:t> dentro de una relación íntima</a:t>
            </a:r>
            <a:r>
              <a:rPr lang="es-ES"/>
              <a:t> que produce daño físico, psicológico o sexual a los miembros de la pareja.</a:t>
            </a:r>
            <a:endParaRPr/>
          </a:p>
          <a:p>
            <a:pPr indent="-171450" lvl="0" marL="171450" rtl="0" algn="l">
              <a:lnSpc>
                <a:spcPct val="100000"/>
              </a:lnSpc>
              <a:spcBef>
                <a:spcPts val="0"/>
              </a:spcBef>
              <a:spcAft>
                <a:spcPts val="0"/>
              </a:spcAft>
              <a:buClr>
                <a:schemeClr val="dk1"/>
              </a:buClr>
              <a:buSzPts val="1200"/>
              <a:buFont typeface="Arial"/>
              <a:buChar char="•"/>
            </a:pPr>
            <a:r>
              <a:rPr lang="es-ES"/>
              <a:t>En todo el mundo, en el curso de su vida, una de cada tres mujeres es golpeada, obligada a tener sexo o abusada de alguna otra manera por una expareja o por su pareja actual.</a:t>
            </a:r>
            <a:endParaRPr/>
          </a:p>
          <a:p>
            <a:pPr indent="-171450" lvl="0" marL="171450" rtl="0" algn="l">
              <a:lnSpc>
                <a:spcPct val="100000"/>
              </a:lnSpc>
              <a:spcBef>
                <a:spcPts val="0"/>
              </a:spcBef>
              <a:spcAft>
                <a:spcPts val="0"/>
              </a:spcAft>
              <a:buClr>
                <a:schemeClr val="dk1"/>
              </a:buClr>
              <a:buSzPts val="1200"/>
              <a:buFont typeface="Arial"/>
              <a:buChar char="•"/>
            </a:pPr>
            <a:r>
              <a:rPr lang="es-ES"/>
              <a:t>La violencia doméstica y la violencia infligida por la pareja afectan a la persona sobreviviente de diversas formas, como por ejemplo:</a:t>
            </a:r>
            <a:endParaRPr/>
          </a:p>
          <a:p>
            <a:pPr indent="-171450" lvl="1" marL="628650" rtl="0" algn="l">
              <a:lnSpc>
                <a:spcPct val="100000"/>
              </a:lnSpc>
              <a:spcBef>
                <a:spcPts val="0"/>
              </a:spcBef>
              <a:spcAft>
                <a:spcPts val="0"/>
              </a:spcAft>
              <a:buClr>
                <a:schemeClr val="dk1"/>
              </a:buClr>
              <a:buSzPts val="1200"/>
              <a:buFont typeface="Arial"/>
              <a:buChar char="•"/>
            </a:pPr>
            <a:r>
              <a:rPr lang="es-ES"/>
              <a:t>lesiones físicas, como quebraduras, moretones, agresión sexual</a:t>
            </a:r>
            <a:endParaRPr/>
          </a:p>
          <a:p>
            <a:pPr indent="-171450" lvl="1" marL="628650" rtl="0" algn="l">
              <a:lnSpc>
                <a:spcPct val="100000"/>
              </a:lnSpc>
              <a:spcBef>
                <a:spcPts val="0"/>
              </a:spcBef>
              <a:spcAft>
                <a:spcPts val="0"/>
              </a:spcAft>
              <a:buClr>
                <a:schemeClr val="dk1"/>
              </a:buClr>
              <a:buSzPts val="1200"/>
              <a:buFont typeface="Arial"/>
              <a:buChar char="•"/>
            </a:pPr>
            <a:r>
              <a:rPr lang="es-ES"/>
              <a:t>trastornos psicológicos, como depresión, trastorno por estrés postraumático, suicido</a:t>
            </a:r>
            <a:endParaRPr/>
          </a:p>
          <a:p>
            <a:pPr indent="-171450" lvl="1" marL="628650" rtl="0" algn="l">
              <a:lnSpc>
                <a:spcPct val="100000"/>
              </a:lnSpc>
              <a:spcBef>
                <a:spcPts val="0"/>
              </a:spcBef>
              <a:spcAft>
                <a:spcPts val="0"/>
              </a:spcAft>
              <a:buClr>
                <a:schemeClr val="dk1"/>
              </a:buClr>
              <a:buSzPts val="1200"/>
              <a:buFont typeface="Arial"/>
              <a:buChar char="•"/>
            </a:pPr>
            <a:r>
              <a:rPr lang="es-ES"/>
              <a:t>enfermedades de transmisión sexual (ETS), como el VIH</a:t>
            </a:r>
            <a:endParaRPr/>
          </a:p>
          <a:p>
            <a:pPr indent="-171450" lvl="1" marL="628650" rtl="0" algn="l">
              <a:lnSpc>
                <a:spcPct val="100000"/>
              </a:lnSpc>
              <a:spcBef>
                <a:spcPts val="0"/>
              </a:spcBef>
              <a:spcAft>
                <a:spcPts val="0"/>
              </a:spcAft>
              <a:buClr>
                <a:schemeClr val="dk1"/>
              </a:buClr>
              <a:buSzPts val="1200"/>
              <a:buFont typeface="Arial"/>
              <a:buChar char="•"/>
            </a:pPr>
            <a:r>
              <a:rPr lang="es-ES"/>
              <a:t>embarazos forzados, embarazos no deseados y abortos inseguros</a:t>
            </a:r>
            <a:endParaRPr/>
          </a:p>
          <a:p>
            <a:pPr indent="-171450" lvl="1" marL="628650" rtl="0" algn="l">
              <a:lnSpc>
                <a:spcPct val="100000"/>
              </a:lnSpc>
              <a:spcBef>
                <a:spcPts val="0"/>
              </a:spcBef>
              <a:spcAft>
                <a:spcPts val="0"/>
              </a:spcAft>
              <a:buClr>
                <a:schemeClr val="dk1"/>
              </a:buClr>
              <a:buSzPts val="1200"/>
              <a:buFont typeface="Arial"/>
              <a:buChar char="•"/>
            </a:pPr>
            <a:r>
              <a:rPr lang="es-ES"/>
              <a:t>muerte</a:t>
            </a:r>
            <a:endParaRPr/>
          </a:p>
          <a:p>
            <a:pPr indent="-171450" lvl="0" marL="171450" rtl="0" algn="l">
              <a:lnSpc>
                <a:spcPct val="100000"/>
              </a:lnSpc>
              <a:spcBef>
                <a:spcPts val="0"/>
              </a:spcBef>
              <a:spcAft>
                <a:spcPts val="0"/>
              </a:spcAft>
              <a:buClr>
                <a:schemeClr val="dk1"/>
              </a:buClr>
              <a:buSzPts val="1200"/>
              <a:buFont typeface="Arial"/>
              <a:buChar char="•"/>
            </a:pPr>
            <a:r>
              <a:rPr lang="es-ES"/>
              <a:t>Las mujeres que experimentan abuso suelen buscar atención de la salud incluso aunque no revelen los hechos de violencia. Durante esta capacitación, hablaremos sobre cómo reconocer los signos de violencia doméstica e infligida por la pareja y sobre cómo reaccionar ante la sospecha o denuncia de abuso. </a:t>
            </a:r>
            <a:endParaRPr/>
          </a:p>
          <a:p>
            <a:pPr indent="0" lvl="0" marL="0" rtl="0" algn="l">
              <a:lnSpc>
                <a:spcPct val="100000"/>
              </a:lnSpc>
              <a:spcBef>
                <a:spcPts val="0"/>
              </a:spcBef>
              <a:spcAft>
                <a:spcPts val="0"/>
              </a:spcAft>
              <a:buSzPts val="1400"/>
              <a:buNone/>
            </a:pPr>
            <a:r>
              <a:t/>
            </a:r>
            <a:endParaRPr/>
          </a:p>
        </p:txBody>
      </p:sp>
      <p:sp>
        <p:nvSpPr>
          <p:cNvPr id="471" name="Google Shape;471;p2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s-E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6" name="Shape 476"/>
        <p:cNvGrpSpPr/>
        <p:nvPr/>
      </p:nvGrpSpPr>
      <p:grpSpPr>
        <a:xfrm>
          <a:off x="0" y="0"/>
          <a:ext cx="0" cy="0"/>
          <a:chOff x="0" y="0"/>
          <a:chExt cx="0" cy="0"/>
        </a:xfrm>
      </p:grpSpPr>
      <p:sp>
        <p:nvSpPr>
          <p:cNvPr id="477" name="Google Shape;477;p2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s-ES"/>
              <a:t>‹#›</a:t>
            </a:fld>
            <a:endParaRPr/>
          </a:p>
        </p:txBody>
      </p:sp>
      <p:sp>
        <p:nvSpPr>
          <p:cNvPr id="478" name="Google Shape;478;p2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79" name="Google Shape;479;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s-ES"/>
              <a:t>Evitamos usar el término “víctima” debido a que existe preocupación de que pueda reforzar la estigmatización de las personas que han experimentado violencia sexual y a que da la idea de pasividad en lugar de supervivencia y resiliencia. No obstante, el término “víctima” es importante y se usa en textos legales para garantizar el derecho a la justicia y las reparaciones. En ciertos entornos, los proveedores de atención deben utilizar el término “cliente” o “paciente” para fines documentales y testimoniales, a fin de presentarse como proveedor imparcial de atención clínica. </a:t>
            </a:r>
            <a:endParaRPr/>
          </a:p>
          <a:p>
            <a:pPr indent="0" lvl="0" marL="0" rtl="0" algn="l">
              <a:lnSpc>
                <a:spcPct val="100000"/>
              </a:lnSpc>
              <a:spcBef>
                <a:spcPts val="0"/>
              </a:spcBef>
              <a:spcAft>
                <a:spcPts val="0"/>
              </a:spcAft>
              <a:buSzPts val="1400"/>
              <a:buNone/>
            </a:pPr>
            <a:r>
              <a:t/>
            </a:r>
            <a:endParaRPr b="1"/>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4" name="Shape 484"/>
        <p:cNvGrpSpPr/>
        <p:nvPr/>
      </p:nvGrpSpPr>
      <p:grpSpPr>
        <a:xfrm>
          <a:off x="0" y="0"/>
          <a:ext cx="0" cy="0"/>
          <a:chOff x="0" y="0"/>
          <a:chExt cx="0" cy="0"/>
        </a:xfrm>
      </p:grpSpPr>
      <p:sp>
        <p:nvSpPr>
          <p:cNvPr id="485" name="Google Shape;485;p2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s-E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
        <p:nvSpPr>
          <p:cNvPr id="486" name="Google Shape;486;p2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87" name="Google Shape;487;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s-ES"/>
              <a:t>Las personas LGBTQIA enfrentan diversos factores de riesgo en relación con la violencia sexual. Es importante reconocer que cada población tiene necesidades propias y enfrenta riesgos diferentes.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s-ES"/>
              <a:t>En términos más generales, las personas LGBTQIA, en especial, las mujeres transgénero, enfrentan la discriminación de proveedores de atención de la salud y de otras personas, que los inhiben de buscar servicios de salud sexual y reproductiva, como atención clínica en casos de violencia sexual.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s-ES"/>
              <a:t>Si se colabora con la comunidad de las personas LGBTQIA o sus grupos de derechos y se trabaja para lograr que los establecimientos de salud sean más respetuosos de la diversidad en lo relativo a la identidad de género y la orientación sexual, los servicios de salud críticos podrían ser más accesibles para esta población.</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2" name="Shape 492"/>
        <p:cNvGrpSpPr/>
        <p:nvPr/>
      </p:nvGrpSpPr>
      <p:grpSpPr>
        <a:xfrm>
          <a:off x="0" y="0"/>
          <a:ext cx="0" cy="0"/>
          <a:chOff x="0" y="0"/>
          <a:chExt cx="0" cy="0"/>
        </a:xfrm>
      </p:grpSpPr>
      <p:sp>
        <p:nvSpPr>
          <p:cNvPr id="493" name="Google Shape;493;p2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s-E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
        <p:nvSpPr>
          <p:cNvPr id="494" name="Google Shape;494;p2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95" name="Google Shape;495;p2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s-ES"/>
              <a:t>Es menos probable que los hombres sobrevivientes de actos de violencia sexual denuncien el incidente o busquen atención en comparación con las mujeres, dado que sufren una profunda humillación y vergüenza. La secuelas físicas son distintas para hombres y mujeres, pero el trauma psicológico y las secuelas emocionales son similares.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0" name="Shape 500"/>
        <p:cNvGrpSpPr/>
        <p:nvPr/>
      </p:nvGrpSpPr>
      <p:grpSpPr>
        <a:xfrm>
          <a:off x="0" y="0"/>
          <a:ext cx="0" cy="0"/>
          <a:chOff x="0" y="0"/>
          <a:chExt cx="0" cy="0"/>
        </a:xfrm>
      </p:grpSpPr>
      <p:sp>
        <p:nvSpPr>
          <p:cNvPr id="501" name="Google Shape;501;p2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s-E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
        <p:nvSpPr>
          <p:cNvPr id="502" name="Google Shape;502;p2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03" name="Google Shape;503;p2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s-ES"/>
              <a:t>Las mujeres, niñas, hombres y niños con discapacidad tienen más riesgo de sufrir violencia sexual. A menudo se enfrentan con un grado extremo de discriminación por parte de los proveedores de servicios. Es importante capacitar y orientar a los proveedores de atención de la salud para que reflexionen acerca de sus propias actitudes con respecto a la discapacidad, la atención clínica y la violencia sexual. Las organizaciones de personas con discapacidad suelen tener recursos que los proveedores de atención de la salud pueden utilizar para garantizar que se brinde atención clínica a esta población que suele estar oculta.</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8" name="Shape 508"/>
        <p:cNvGrpSpPr/>
        <p:nvPr/>
      </p:nvGrpSpPr>
      <p:grpSpPr>
        <a:xfrm>
          <a:off x="0" y="0"/>
          <a:ext cx="0" cy="0"/>
          <a:chOff x="0" y="0"/>
          <a:chExt cx="0" cy="0"/>
        </a:xfrm>
      </p:grpSpPr>
      <p:sp>
        <p:nvSpPr>
          <p:cNvPr id="509" name="Google Shape;509;p2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s-E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
        <p:nvSpPr>
          <p:cNvPr id="510" name="Google Shape;510;p2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11" name="Google Shape;511;p2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6" name="Shape 516"/>
        <p:cNvGrpSpPr/>
        <p:nvPr/>
      </p:nvGrpSpPr>
      <p:grpSpPr>
        <a:xfrm>
          <a:off x="0" y="0"/>
          <a:ext cx="0" cy="0"/>
          <a:chOff x="0" y="0"/>
          <a:chExt cx="0" cy="0"/>
        </a:xfrm>
      </p:grpSpPr>
      <p:sp>
        <p:nvSpPr>
          <p:cNvPr id="517" name="Google Shape;517;p2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s-E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
        <p:nvSpPr>
          <p:cNvPr id="518" name="Google Shape;518;p2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19" name="Google Shape;519;p2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p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3" name="Google Shape;273;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4" name="Google Shape;274;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s-ES"/>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4" name="Shape 524"/>
        <p:cNvGrpSpPr/>
        <p:nvPr/>
      </p:nvGrpSpPr>
      <p:grpSpPr>
        <a:xfrm>
          <a:off x="0" y="0"/>
          <a:ext cx="0" cy="0"/>
          <a:chOff x="0" y="0"/>
          <a:chExt cx="0" cy="0"/>
        </a:xfrm>
      </p:grpSpPr>
      <p:sp>
        <p:nvSpPr>
          <p:cNvPr id="525" name="Google Shape;525;p3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s-ES"/>
              <a:t>‹#›</a:t>
            </a:fld>
            <a:endParaRPr/>
          </a:p>
        </p:txBody>
      </p:sp>
      <p:sp>
        <p:nvSpPr>
          <p:cNvPr id="526" name="Google Shape;526;p3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27" name="Google Shape;527;p3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s-ES"/>
              <a:t>Todos los actores humanitarios deben respetar los derechos a la vida, a la autodeterminación, a una atención de la salud de alta calidad, a la no discriminación, a la privacidad, a la confidencialidad, a la información y al respeto de los sobrevivientes de violencia sexual.</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2" name="Shape 532"/>
        <p:cNvGrpSpPr/>
        <p:nvPr/>
      </p:nvGrpSpPr>
      <p:grpSpPr>
        <a:xfrm>
          <a:off x="0" y="0"/>
          <a:ext cx="0" cy="0"/>
          <a:chOff x="0" y="0"/>
          <a:chExt cx="0" cy="0"/>
        </a:xfrm>
      </p:grpSpPr>
      <p:sp>
        <p:nvSpPr>
          <p:cNvPr id="533" name="Google Shape;533;p3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4" name="Google Shape;534;p3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lang="es-ES"/>
              <a:t>Reproduzca el video </a:t>
            </a:r>
            <a:r>
              <a:rPr b="0" i="1" lang="es-ES" sz="1200" u="none" cap="none" strike="noStrike">
                <a:solidFill>
                  <a:schemeClr val="dk1"/>
                </a:solidFill>
                <a:latin typeface="Calibri"/>
                <a:ea typeface="Calibri"/>
                <a:cs typeface="Calibri"/>
                <a:sym typeface="Calibri"/>
              </a:rPr>
              <a:t>OMS: Fortalecer la función del sistema de salud para abordar la violencia contra las mujeres</a:t>
            </a:r>
            <a:r>
              <a:rPr i="1" lang="es-ES" sz="1800">
                <a:latin typeface="Calibri"/>
                <a:ea typeface="Calibri"/>
                <a:cs typeface="Calibri"/>
                <a:sym typeface="Calibri"/>
              </a:rPr>
              <a:t>, </a:t>
            </a:r>
            <a:r>
              <a:rPr lang="es-ES" sz="1800">
                <a:latin typeface="Calibri"/>
                <a:ea typeface="Calibri"/>
                <a:cs typeface="Calibri"/>
                <a:sym typeface="Calibri"/>
              </a:rPr>
              <a:t>Organización Mundial de la Salud. 2016. (3:27 minutos). </a:t>
            </a:r>
            <a:r>
              <a:rPr lang="es-ES"/>
              <a:t>Disponible en: https://www.youtube.com/watch?v=NAlY-1KI6ts. </a:t>
            </a:r>
            <a:endParaRPr/>
          </a:p>
        </p:txBody>
      </p:sp>
      <p:sp>
        <p:nvSpPr>
          <p:cNvPr id="535" name="Google Shape;535;p3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s-ES"/>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1" name="Shape 541"/>
        <p:cNvGrpSpPr/>
        <p:nvPr/>
      </p:nvGrpSpPr>
      <p:grpSpPr>
        <a:xfrm>
          <a:off x="0" y="0"/>
          <a:ext cx="0" cy="0"/>
          <a:chOff x="0" y="0"/>
          <a:chExt cx="0" cy="0"/>
        </a:xfrm>
      </p:grpSpPr>
      <p:sp>
        <p:nvSpPr>
          <p:cNvPr id="542" name="Google Shape;542;p3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3" name="Google Shape;543;p3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s-ES"/>
              <a:t>Esta actividad fue desarrollada por </a:t>
            </a:r>
            <a:r>
              <a:rPr i="1" lang="es-ES"/>
              <a:t>Raising Voices</a:t>
            </a:r>
            <a:r>
              <a:rPr lang="es-ES"/>
              <a:t> (2011) y extraída de </a:t>
            </a:r>
            <a:r>
              <a:rPr i="1" lang="es-ES"/>
              <a:t>In Her Shoes Toolkit.</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s-ES"/>
              <a:t>Consulte las instrucciones en la guía del facilitador. </a:t>
            </a:r>
            <a:endParaRPr/>
          </a:p>
        </p:txBody>
      </p:sp>
      <p:sp>
        <p:nvSpPr>
          <p:cNvPr id="544" name="Google Shape;544;p3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s-ES"/>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9" name="Shape 549"/>
        <p:cNvGrpSpPr/>
        <p:nvPr/>
      </p:nvGrpSpPr>
      <p:grpSpPr>
        <a:xfrm>
          <a:off x="0" y="0"/>
          <a:ext cx="0" cy="0"/>
          <a:chOff x="0" y="0"/>
          <a:chExt cx="0" cy="0"/>
        </a:xfrm>
      </p:grpSpPr>
      <p:sp>
        <p:nvSpPr>
          <p:cNvPr id="550" name="Google Shape;550;p3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1" name="Google Shape;551;p3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s-ES"/>
              <a:t>Consulte las instrucciones en la guía del facilitador. </a:t>
            </a:r>
            <a:endParaRPr/>
          </a:p>
          <a:p>
            <a:pPr indent="0" lvl="0" marL="0" rtl="0" algn="l">
              <a:lnSpc>
                <a:spcPct val="100000"/>
              </a:lnSpc>
              <a:spcBef>
                <a:spcPts val="0"/>
              </a:spcBef>
              <a:spcAft>
                <a:spcPts val="0"/>
              </a:spcAft>
              <a:buSzPts val="1400"/>
              <a:buNone/>
            </a:pPr>
            <a:r>
              <a:t/>
            </a:r>
            <a:endParaRPr/>
          </a:p>
        </p:txBody>
      </p:sp>
      <p:sp>
        <p:nvSpPr>
          <p:cNvPr id="552" name="Google Shape;552;p3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s-ES"/>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7" name="Shape 557"/>
        <p:cNvGrpSpPr/>
        <p:nvPr/>
      </p:nvGrpSpPr>
      <p:grpSpPr>
        <a:xfrm>
          <a:off x="0" y="0"/>
          <a:ext cx="0" cy="0"/>
          <a:chOff x="0" y="0"/>
          <a:chExt cx="0" cy="0"/>
        </a:xfrm>
      </p:grpSpPr>
      <p:sp>
        <p:nvSpPr>
          <p:cNvPr id="558" name="Google Shape;558;p3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9" name="Google Shape;559;p3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s-ES"/>
              <a:t>Consulte las instrucciones en la guía del facilitador. </a:t>
            </a:r>
            <a:endParaRPr/>
          </a:p>
          <a:p>
            <a:pPr indent="0" lvl="0" marL="0" rtl="0" algn="l">
              <a:lnSpc>
                <a:spcPct val="100000"/>
              </a:lnSpc>
              <a:spcBef>
                <a:spcPts val="0"/>
              </a:spcBef>
              <a:spcAft>
                <a:spcPts val="0"/>
              </a:spcAft>
              <a:buSzPts val="1400"/>
              <a:buNone/>
            </a:pPr>
            <a:r>
              <a:t/>
            </a:r>
            <a:endParaRPr/>
          </a:p>
        </p:txBody>
      </p:sp>
      <p:sp>
        <p:nvSpPr>
          <p:cNvPr id="560" name="Google Shape;560;p3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s-ES"/>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5" name="Shape 565"/>
        <p:cNvGrpSpPr/>
        <p:nvPr/>
      </p:nvGrpSpPr>
      <p:grpSpPr>
        <a:xfrm>
          <a:off x="0" y="0"/>
          <a:ext cx="0" cy="0"/>
          <a:chOff x="0" y="0"/>
          <a:chExt cx="0" cy="0"/>
        </a:xfrm>
      </p:grpSpPr>
      <p:sp>
        <p:nvSpPr>
          <p:cNvPr id="566" name="Google Shape;566;p3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67" name="Google Shape;567;p3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68" name="Google Shape;568;p3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i="0" lang="es-ES" sz="1200" u="none" cap="none" strike="noStrike">
                <a:solidFill>
                  <a:srgbClr val="000000"/>
                </a:solidFill>
                <a:latin typeface="Times New Roman"/>
                <a:ea typeface="Times New Roman"/>
                <a:cs typeface="Times New Roman"/>
                <a:sym typeface="Times New Roman"/>
              </a:rPr>
              <a:t>‹#›</a:t>
            </a:fld>
            <a:endParaRPr b="0" i="0" sz="1200" u="none" cap="none" strike="noStrik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3" name="Shape 573"/>
        <p:cNvGrpSpPr/>
        <p:nvPr/>
      </p:nvGrpSpPr>
      <p:grpSpPr>
        <a:xfrm>
          <a:off x="0" y="0"/>
          <a:ext cx="0" cy="0"/>
          <a:chOff x="0" y="0"/>
          <a:chExt cx="0" cy="0"/>
        </a:xfrm>
      </p:grpSpPr>
      <p:sp>
        <p:nvSpPr>
          <p:cNvPr id="574" name="Google Shape;574;p3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75" name="Google Shape;575;p3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76" name="Google Shape;576;p3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s-ES"/>
              <a:t>‹#›</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1" name="Shape 581"/>
        <p:cNvGrpSpPr/>
        <p:nvPr/>
      </p:nvGrpSpPr>
      <p:grpSpPr>
        <a:xfrm>
          <a:off x="0" y="0"/>
          <a:ext cx="0" cy="0"/>
          <a:chOff x="0" y="0"/>
          <a:chExt cx="0" cy="0"/>
        </a:xfrm>
      </p:grpSpPr>
      <p:sp>
        <p:nvSpPr>
          <p:cNvPr id="582" name="Google Shape;582;p3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i="0" lang="es-ES" sz="1200" u="none" cap="none" strike="noStrike">
                <a:solidFill>
                  <a:srgbClr val="000000"/>
                </a:solidFill>
                <a:latin typeface="Times New Roman"/>
                <a:ea typeface="Times New Roman"/>
                <a:cs typeface="Times New Roman"/>
                <a:sym typeface="Times New Roman"/>
              </a:rPr>
              <a:t>‹#›</a:t>
            </a:fld>
            <a:endParaRPr b="0" i="0" sz="1200" u="none" cap="none" strike="noStrike">
              <a:solidFill>
                <a:srgbClr val="000000"/>
              </a:solidFill>
              <a:latin typeface="Times New Roman"/>
              <a:ea typeface="Times New Roman"/>
              <a:cs typeface="Times New Roman"/>
              <a:sym typeface="Times New Roman"/>
            </a:endParaRPr>
          </a:p>
        </p:txBody>
      </p:sp>
      <p:sp>
        <p:nvSpPr>
          <p:cNvPr id="583" name="Google Shape;583;p3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584" name="Google Shape;584;p37:notes"/>
          <p:cNvSpPr txBox="1"/>
          <p:nvPr>
            <p:ph idx="1" type="body"/>
          </p:nvPr>
        </p:nvSpPr>
        <p:spPr>
          <a:xfrm>
            <a:off x="685800" y="4400550"/>
            <a:ext cx="5486400" cy="3600450"/>
          </a:xfrm>
          <a:prstGeom prst="rect">
            <a:avLst/>
          </a:prstGeom>
          <a:solidFill>
            <a:srgbClr val="FFFFFF"/>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s-ES" sz="1400"/>
              <a:t>Ahora analizaremos los ocho pasos que rigen el manejo clínico de personas sobrevivientes de violencia sexual en contextos de emergencia. También repasaremos los aspectos principales de la preparación para prestar atención clínica y la identificación de personas sobrevivientes de violencia sexual, tales como sobrevivientes de violencia infligida por la pareja.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9" name="Shape 589"/>
        <p:cNvGrpSpPr/>
        <p:nvPr/>
      </p:nvGrpSpPr>
      <p:grpSpPr>
        <a:xfrm>
          <a:off x="0" y="0"/>
          <a:ext cx="0" cy="0"/>
          <a:chOff x="0" y="0"/>
          <a:chExt cx="0" cy="0"/>
        </a:xfrm>
      </p:grpSpPr>
      <p:sp>
        <p:nvSpPr>
          <p:cNvPr id="590" name="Google Shape;590;p3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i="0" lang="es-ES" sz="1200" u="none" cap="none" strike="noStrike">
                <a:solidFill>
                  <a:srgbClr val="000000"/>
                </a:solidFill>
                <a:latin typeface="Times New Roman"/>
                <a:ea typeface="Times New Roman"/>
                <a:cs typeface="Times New Roman"/>
                <a:sym typeface="Times New Roman"/>
              </a:rPr>
              <a:t>‹#›</a:t>
            </a:fld>
            <a:endParaRPr b="0" i="0" sz="1200" u="none" cap="none" strike="noStrike">
              <a:solidFill>
                <a:srgbClr val="000000"/>
              </a:solidFill>
              <a:latin typeface="Times New Roman"/>
              <a:ea typeface="Times New Roman"/>
              <a:cs typeface="Times New Roman"/>
              <a:sym typeface="Times New Roman"/>
            </a:endParaRPr>
          </a:p>
        </p:txBody>
      </p:sp>
      <p:sp>
        <p:nvSpPr>
          <p:cNvPr id="591" name="Google Shape;591;p38:notes"/>
          <p:cNvSpPr/>
          <p:nvPr>
            <p:ph idx="2" type="sldImg"/>
          </p:nvPr>
        </p:nvSpPr>
        <p:spPr>
          <a:xfrm>
            <a:off x="919163" y="746125"/>
            <a:ext cx="4960937" cy="3721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92" name="Google Shape;592;p38:notes"/>
          <p:cNvSpPr txBox="1"/>
          <p:nvPr>
            <p:ph idx="1" type="body"/>
          </p:nvPr>
        </p:nvSpPr>
        <p:spPr>
          <a:xfrm>
            <a:off x="679450" y="4716463"/>
            <a:ext cx="5438775" cy="446722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lang="es-ES"/>
              <a:t>Para prepararse y desarrollar una respuesta adecuada a los hechos de violencia sexual, es necesario comprender sus posibles consecuencias.</a:t>
            </a:r>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9" name="Shape 599"/>
        <p:cNvGrpSpPr/>
        <p:nvPr/>
      </p:nvGrpSpPr>
      <p:grpSpPr>
        <a:xfrm>
          <a:off x="0" y="0"/>
          <a:ext cx="0" cy="0"/>
          <a:chOff x="0" y="0"/>
          <a:chExt cx="0" cy="0"/>
        </a:xfrm>
      </p:grpSpPr>
      <p:sp>
        <p:nvSpPr>
          <p:cNvPr id="600" name="Google Shape;600;p3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i="0" lang="es-ES" sz="1200" u="none" cap="none" strike="noStrike">
                <a:solidFill>
                  <a:srgbClr val="000000"/>
                </a:solidFill>
                <a:latin typeface="Times New Roman"/>
                <a:ea typeface="Times New Roman"/>
                <a:cs typeface="Times New Roman"/>
                <a:sym typeface="Times New Roman"/>
              </a:rPr>
              <a:t>‹#›</a:t>
            </a:fld>
            <a:endParaRPr b="0" i="0" sz="1200" u="none" cap="none" strike="noStrike">
              <a:solidFill>
                <a:srgbClr val="000000"/>
              </a:solidFill>
              <a:latin typeface="Times New Roman"/>
              <a:ea typeface="Times New Roman"/>
              <a:cs typeface="Times New Roman"/>
              <a:sym typeface="Times New Roman"/>
            </a:endParaRPr>
          </a:p>
        </p:txBody>
      </p:sp>
      <p:sp>
        <p:nvSpPr>
          <p:cNvPr id="601" name="Google Shape;601;p39: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02" name="Google Shape;602;p39:notes"/>
          <p:cNvSpPr txBox="1"/>
          <p:nvPr>
            <p:ph idx="1" type="body"/>
          </p:nvPr>
        </p:nvSpPr>
        <p:spPr>
          <a:xfrm>
            <a:off x="974725" y="4560888"/>
            <a:ext cx="5365750" cy="431958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es-ES" sz="1400"/>
              <a:t>Pregunte:</a:t>
            </a:r>
            <a:r>
              <a:rPr lang="es-ES" sz="1400"/>
              <a:t> ¿Cuáles son algunas de estas consecuencias? Señale cada una de las tres burbujas mientras repasa cada categoría.</a:t>
            </a:r>
            <a:endParaRPr/>
          </a:p>
          <a:p>
            <a:pPr indent="0" lvl="0" marL="0" rtl="0" algn="l">
              <a:lnSpc>
                <a:spcPct val="100000"/>
              </a:lnSpc>
              <a:spcBef>
                <a:spcPts val="0"/>
              </a:spcBef>
              <a:spcAft>
                <a:spcPts val="0"/>
              </a:spcAft>
              <a:buSzPts val="1400"/>
              <a:buNone/>
            </a:pPr>
            <a:r>
              <a:t/>
            </a:r>
            <a:endParaRPr sz="1400"/>
          </a:p>
          <a:p>
            <a:pPr indent="0" lvl="0" marL="0" rtl="0" algn="l">
              <a:lnSpc>
                <a:spcPct val="100000"/>
              </a:lnSpc>
              <a:spcBef>
                <a:spcPts val="0"/>
              </a:spcBef>
              <a:spcAft>
                <a:spcPts val="0"/>
              </a:spcAft>
              <a:buSzPts val="1400"/>
              <a:buNone/>
            </a:pPr>
            <a:r>
              <a:rPr lang="es-ES" sz="1400"/>
              <a:t>La explotación y el abuso sexual, la violación y otras formas de violencia de género son comunes en contextos de emergencia complejos. La violencia sexual tiene consecuencias muy negativas para la salud física y mental de una persona. Las consecuencias físicas pueden ser desde lesiones relativamente menores hasta lesiones graves que provoquen la muerte o discapacidades permanentes, ETS/SIDA, enfermedad inflamatoria pelviana, infertilidad, síndromes de dolor crónico, embarazos no deseados, complicaciones de abortos inseguros, nacimiento prematuro y bajo peso al nacer. Muchas personas sobrevivientes tienen problemas de salud psicológicos como trastorno por estrés postraumático, depresión, ansiedad/temor, sentimientos de inferioridad, desconfianza, disfunción sexual y suicidio o autolesiones.</a:t>
            </a:r>
            <a:endParaRPr/>
          </a:p>
          <a:p>
            <a:pPr indent="0" lvl="0" marL="0" rtl="0" algn="l">
              <a:lnSpc>
                <a:spcPct val="100000"/>
              </a:lnSpc>
              <a:spcBef>
                <a:spcPts val="0"/>
              </a:spcBef>
              <a:spcAft>
                <a:spcPts val="0"/>
              </a:spcAft>
              <a:buSzPts val="1400"/>
              <a:buNone/>
            </a:pPr>
            <a:r>
              <a:t/>
            </a:r>
            <a:endParaRPr sz="1400"/>
          </a:p>
          <a:p>
            <a:pPr indent="0" lvl="0" marL="0" rtl="0" algn="l">
              <a:lnSpc>
                <a:spcPct val="100000"/>
              </a:lnSpc>
              <a:spcBef>
                <a:spcPts val="0"/>
              </a:spcBef>
              <a:spcAft>
                <a:spcPts val="0"/>
              </a:spcAft>
              <a:buSzPts val="1400"/>
              <a:buNone/>
            </a:pPr>
            <a:r>
              <a:rPr lang="es-ES" sz="1400"/>
              <a:t>Por lo tanto, la violencia de género también tiene un gran impacto en la salud social y económica de la comunidad en cuanto al aumento de costos de atención de la salud y de costos relacionados con servicios legales y de seguridad, pérdidas del ingreso potencial de las mujeres, interrupción de la educación de adolescentes, abuso de alcohol, rechazo y aislamiento de las personas sobrevivientes, homicidio y suicidio, así como la postergación de la reconciliación y reconstrucción de la comunidad.</a:t>
            </a:r>
            <a:endParaRPr/>
          </a:p>
          <a:p>
            <a:pPr indent="0" lvl="0" marL="0" rtl="0" algn="l">
              <a:lnSpc>
                <a:spcPct val="100000"/>
              </a:lnSpc>
              <a:spcBef>
                <a:spcPts val="0"/>
              </a:spcBef>
              <a:spcAft>
                <a:spcPts val="0"/>
              </a:spcAft>
              <a:buSzPts val="1400"/>
              <a:buNone/>
            </a:pPr>
            <a:r>
              <a:t/>
            </a:r>
            <a:endParaRPr sz="1400"/>
          </a:p>
          <a:p>
            <a:pPr indent="0" lvl="0" marL="0" rtl="0" algn="l">
              <a:lnSpc>
                <a:spcPct val="100000"/>
              </a:lnSpc>
              <a:spcBef>
                <a:spcPts val="0"/>
              </a:spcBef>
              <a:spcAft>
                <a:spcPts val="0"/>
              </a:spcAft>
              <a:buSzPts val="1400"/>
              <a:buNone/>
            </a:pPr>
            <a:r>
              <a:rPr lang="es-ES" sz="1400"/>
              <a:t>El sector de la salud es uno de los principales actores en la prestación de atención para las personas sobrevivientes de violencia sexual y la prevención de muchas de estas consecuencias.</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p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2" name="Google Shape;282;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3" name="Google Shape;283;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s-ES"/>
              <a:t>‹#›</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7" name="Shape 617"/>
        <p:cNvGrpSpPr/>
        <p:nvPr/>
      </p:nvGrpSpPr>
      <p:grpSpPr>
        <a:xfrm>
          <a:off x="0" y="0"/>
          <a:ext cx="0" cy="0"/>
          <a:chOff x="0" y="0"/>
          <a:chExt cx="0" cy="0"/>
        </a:xfrm>
      </p:grpSpPr>
      <p:sp>
        <p:nvSpPr>
          <p:cNvPr id="618" name="Google Shape;618;p4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i="0" lang="es-ES" sz="1200" u="none" cap="none" strike="noStrike">
                <a:solidFill>
                  <a:srgbClr val="000000"/>
                </a:solidFill>
                <a:latin typeface="Times New Roman"/>
                <a:ea typeface="Times New Roman"/>
                <a:cs typeface="Times New Roman"/>
                <a:sym typeface="Times New Roman"/>
              </a:rPr>
              <a:t>‹#›</a:t>
            </a:fld>
            <a:endParaRPr b="0" i="0" sz="1200" u="none" cap="none" strike="noStrike">
              <a:solidFill>
                <a:srgbClr val="000000"/>
              </a:solidFill>
              <a:latin typeface="Times New Roman"/>
              <a:ea typeface="Times New Roman"/>
              <a:cs typeface="Times New Roman"/>
              <a:sym typeface="Times New Roman"/>
            </a:endParaRPr>
          </a:p>
        </p:txBody>
      </p:sp>
      <p:sp>
        <p:nvSpPr>
          <p:cNvPr id="619" name="Google Shape;619;p4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620" name="Google Shape;620;p40:notes"/>
          <p:cNvSpPr txBox="1"/>
          <p:nvPr>
            <p:ph idx="1" type="body"/>
          </p:nvPr>
        </p:nvSpPr>
        <p:spPr>
          <a:xfrm>
            <a:off x="685800" y="4400550"/>
            <a:ext cx="5486400" cy="3600450"/>
          </a:xfrm>
          <a:prstGeom prst="rect">
            <a:avLst/>
          </a:prstGeom>
          <a:solidFill>
            <a:srgbClr val="FFFFFF"/>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s-ES" sz="1400"/>
              <a:t>El rol principal del sector de la salud es prestar apoyo de primera línea y atención clínica a las personas sobrevivientes de violencia sexual que se acercan al establecimiento de atención de la salud.  </a:t>
            </a:r>
            <a:endParaRPr/>
          </a:p>
          <a:p>
            <a:pPr indent="0" lvl="0" marL="0" rtl="0" algn="l">
              <a:lnSpc>
                <a:spcPct val="100000"/>
              </a:lnSpc>
              <a:spcBef>
                <a:spcPts val="0"/>
              </a:spcBef>
              <a:spcAft>
                <a:spcPts val="0"/>
              </a:spcAft>
              <a:buSzPts val="1400"/>
              <a:buNone/>
            </a:pPr>
            <a:r>
              <a:t/>
            </a:r>
            <a:endParaRPr sz="1400"/>
          </a:p>
          <a:p>
            <a:pPr indent="0" lvl="0" marL="0" rtl="0" algn="l">
              <a:lnSpc>
                <a:spcPct val="100000"/>
              </a:lnSpc>
              <a:spcBef>
                <a:spcPts val="0"/>
              </a:spcBef>
              <a:spcAft>
                <a:spcPts val="0"/>
              </a:spcAft>
              <a:buSzPts val="1400"/>
              <a:buNone/>
            </a:pPr>
            <a:r>
              <a:rPr lang="es-ES" sz="1400"/>
              <a:t>Otras responsabilidades del sector de la salud son:</a:t>
            </a:r>
            <a:endParaRPr/>
          </a:p>
          <a:p>
            <a:pPr indent="-285750" lvl="0" marL="285750" rtl="0" algn="l">
              <a:lnSpc>
                <a:spcPct val="100000"/>
              </a:lnSpc>
              <a:spcBef>
                <a:spcPts val="0"/>
              </a:spcBef>
              <a:spcAft>
                <a:spcPts val="0"/>
              </a:spcAft>
              <a:buClr>
                <a:schemeClr val="dk1"/>
              </a:buClr>
              <a:buSzPts val="1400"/>
              <a:buFont typeface="Arial"/>
              <a:buChar char="•"/>
            </a:pPr>
            <a:r>
              <a:rPr lang="es-ES" sz="1400"/>
              <a:t>Recolectar evidencias forenses y derivar a la persona sobreviviente a otros servicios de atención y apoyo, si es necesario. </a:t>
            </a:r>
            <a:endParaRPr/>
          </a:p>
          <a:p>
            <a:pPr indent="-285750" lvl="0" marL="285750" rtl="0" algn="l">
              <a:lnSpc>
                <a:spcPct val="100000"/>
              </a:lnSpc>
              <a:spcBef>
                <a:spcPts val="0"/>
              </a:spcBef>
              <a:spcAft>
                <a:spcPts val="0"/>
              </a:spcAft>
              <a:buClr>
                <a:schemeClr val="dk1"/>
              </a:buClr>
              <a:buSzPts val="1400"/>
              <a:buFont typeface="Arial"/>
              <a:buChar char="•"/>
            </a:pPr>
            <a:r>
              <a:rPr lang="es-ES" sz="1400"/>
              <a:t>Trabajar en colaboración con otros sectores para prevenir la violencia sexual y la estigmatización y discriminación de las personas sobrevivientes.</a:t>
            </a:r>
            <a:endParaRPr/>
          </a:p>
          <a:p>
            <a:pPr indent="-196850" lvl="0" marL="285750" rtl="0" algn="l">
              <a:lnSpc>
                <a:spcPct val="100000"/>
              </a:lnSpc>
              <a:spcBef>
                <a:spcPts val="0"/>
              </a:spcBef>
              <a:spcAft>
                <a:spcPts val="0"/>
              </a:spcAft>
              <a:buClr>
                <a:schemeClr val="dk1"/>
              </a:buClr>
              <a:buSzPts val="1400"/>
              <a:buFont typeface="Arial"/>
              <a:buNone/>
            </a:pPr>
            <a:r>
              <a:t/>
            </a:r>
            <a:endParaRPr sz="1400"/>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5" name="Shape 625"/>
        <p:cNvGrpSpPr/>
        <p:nvPr/>
      </p:nvGrpSpPr>
      <p:grpSpPr>
        <a:xfrm>
          <a:off x="0" y="0"/>
          <a:ext cx="0" cy="0"/>
          <a:chOff x="0" y="0"/>
          <a:chExt cx="0" cy="0"/>
        </a:xfrm>
      </p:grpSpPr>
      <p:sp>
        <p:nvSpPr>
          <p:cNvPr id="626" name="Google Shape;626;p4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i="0" lang="es-ES" sz="1200" u="none" cap="none" strike="noStrike">
                <a:solidFill>
                  <a:srgbClr val="000000"/>
                </a:solidFill>
                <a:latin typeface="Times New Roman"/>
                <a:ea typeface="Times New Roman"/>
                <a:cs typeface="Times New Roman"/>
                <a:sym typeface="Times New Roman"/>
              </a:rPr>
              <a:t>‹#›</a:t>
            </a:fld>
            <a:endParaRPr b="0" i="0" sz="1200" u="none" cap="none" strike="noStrike">
              <a:solidFill>
                <a:srgbClr val="000000"/>
              </a:solidFill>
              <a:latin typeface="Times New Roman"/>
              <a:ea typeface="Times New Roman"/>
              <a:cs typeface="Times New Roman"/>
              <a:sym typeface="Times New Roman"/>
            </a:endParaRPr>
          </a:p>
        </p:txBody>
      </p:sp>
      <p:sp>
        <p:nvSpPr>
          <p:cNvPr id="627" name="Google Shape;627;p41:notes"/>
          <p:cNvSpPr/>
          <p:nvPr>
            <p:ph idx="2" type="sldImg"/>
          </p:nvPr>
        </p:nvSpPr>
        <p:spPr>
          <a:xfrm>
            <a:off x="919163" y="744538"/>
            <a:ext cx="4960937" cy="3722687"/>
          </a:xfrm>
          <a:custGeom>
            <a:rect b="b" l="l" r="r" t="t"/>
            <a:pathLst>
              <a:path extrusionOk="0" h="120000" w="120000">
                <a:moveTo>
                  <a:pt x="0" y="0"/>
                </a:moveTo>
                <a:lnTo>
                  <a:pt x="120000" y="0"/>
                </a:lnTo>
                <a:lnTo>
                  <a:pt x="120000" y="120000"/>
                </a:lnTo>
                <a:lnTo>
                  <a:pt x="0" y="120000"/>
                </a:lnTo>
                <a:close/>
              </a:path>
            </a:pathLst>
          </a:custGeom>
          <a:noFill/>
          <a:ln>
            <a:noFill/>
          </a:ln>
        </p:spPr>
      </p:sp>
      <p:sp>
        <p:nvSpPr>
          <p:cNvPr id="628" name="Google Shape;628;p41:notes"/>
          <p:cNvSpPr txBox="1"/>
          <p:nvPr>
            <p:ph idx="1" type="body"/>
          </p:nvPr>
        </p:nvSpPr>
        <p:spPr>
          <a:xfrm>
            <a:off x="679450" y="4716463"/>
            <a:ext cx="5438775" cy="44672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s-ES"/>
              <a:t>Un enfoque centrado en la persona sobreviviente significa que, en todo momento, se priorizan los derechos, las necesidades y los deseos de esa persona. Tiene como objetivo generar un entorno de contención en el que se respeten los derechos de la persona sobreviviente, se garantice la seguridad y se trate a dicha persona con dignidad y respeto.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s-ES"/>
              <a:t>Básicamente, un enfoque centrado en la persona sobreviviente aplica un </a:t>
            </a:r>
            <a:r>
              <a:rPr lang="es-ES" u="sng"/>
              <a:t>enfoque basado en los derechos humanos </a:t>
            </a:r>
            <a:r>
              <a:rPr lang="es-ES"/>
              <a:t>para diseñar y elaborar una programación que garantice que los derechos y las necesidades de la persona sobreviviente están por encima de todo.</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s-ES"/>
              <a:t>El enfoque ayuda a promover la recuperación de la persona sobreviviente y su capacidad para identificar y expresar sus necesidades y deseos; además, consolida la capacidad de esa persona de tomar decisiones sobre posibles intervenciones.</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7" name="Shape 667"/>
        <p:cNvGrpSpPr/>
        <p:nvPr/>
      </p:nvGrpSpPr>
      <p:grpSpPr>
        <a:xfrm>
          <a:off x="0" y="0"/>
          <a:ext cx="0" cy="0"/>
          <a:chOff x="0" y="0"/>
          <a:chExt cx="0" cy="0"/>
        </a:xfrm>
      </p:grpSpPr>
      <p:sp>
        <p:nvSpPr>
          <p:cNvPr id="668" name="Google Shape;668;p4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i="0" lang="es-ES" sz="1200" u="none" cap="none" strike="noStrike">
                <a:solidFill>
                  <a:srgbClr val="000000"/>
                </a:solidFill>
                <a:latin typeface="Times New Roman"/>
                <a:ea typeface="Times New Roman"/>
                <a:cs typeface="Times New Roman"/>
                <a:sym typeface="Times New Roman"/>
              </a:rPr>
              <a:t>‹#›</a:t>
            </a:fld>
            <a:endParaRPr b="0" i="0" sz="1200" u="none" cap="none" strike="noStrike">
              <a:solidFill>
                <a:srgbClr val="000000"/>
              </a:solidFill>
              <a:latin typeface="Times New Roman"/>
              <a:ea typeface="Times New Roman"/>
              <a:cs typeface="Times New Roman"/>
              <a:sym typeface="Times New Roman"/>
            </a:endParaRPr>
          </a:p>
        </p:txBody>
      </p:sp>
      <p:sp>
        <p:nvSpPr>
          <p:cNvPr id="669" name="Google Shape;669;p42: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70" name="Google Shape;670;p42:notes"/>
          <p:cNvSpPr txBox="1"/>
          <p:nvPr>
            <p:ph idx="1" type="body"/>
          </p:nvPr>
        </p:nvSpPr>
        <p:spPr>
          <a:xfrm>
            <a:off x="974725" y="4560888"/>
            <a:ext cx="5365750" cy="431958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s-ES"/>
              <a:t>Antes de brindar servicios de respuesta a hechos de violencia sexual, es preciso prepararse. El primer paso para brindar atención médica para personas sobrevivientes de violencia sexual es preparar el sistema de salud.</a:t>
            </a:r>
            <a:endParaRPr/>
          </a:p>
          <a:p>
            <a:pPr indent="0" lvl="0" marL="0" rtl="0" algn="l">
              <a:lnSpc>
                <a:spcPct val="100000"/>
              </a:lnSpc>
              <a:spcBef>
                <a:spcPts val="0"/>
              </a:spcBef>
              <a:spcAft>
                <a:spcPts val="0"/>
              </a:spcAft>
              <a:buSzPts val="1400"/>
              <a:buNone/>
            </a:pPr>
            <a:r>
              <a:t/>
            </a:r>
            <a:endParaRPr b="1"/>
          </a:p>
          <a:p>
            <a:pPr indent="0" lvl="0" marL="0" rtl="0" algn="l">
              <a:lnSpc>
                <a:spcPct val="100000"/>
              </a:lnSpc>
              <a:spcBef>
                <a:spcPts val="0"/>
              </a:spcBef>
              <a:spcAft>
                <a:spcPts val="0"/>
              </a:spcAft>
              <a:buSzPts val="1400"/>
              <a:buNone/>
            </a:pPr>
            <a:r>
              <a:rPr b="1" lang="es-ES"/>
              <a:t>¿Qué significa “centrado en la persona sobreviviente”? </a:t>
            </a:r>
            <a:r>
              <a:rPr b="0" lang="es-ES"/>
              <a:t>Respetar, en todo momento, los derechos, las necesidades, los deseos y la dignidad de la persona sobreviviente.</a:t>
            </a:r>
            <a:endParaRPr/>
          </a:p>
          <a:p>
            <a:pPr indent="0" lvl="0" marL="0" rtl="0" algn="l">
              <a:lnSpc>
                <a:spcPct val="100000"/>
              </a:lnSpc>
              <a:spcBef>
                <a:spcPts val="0"/>
              </a:spcBef>
              <a:spcAft>
                <a:spcPts val="0"/>
              </a:spcAft>
              <a:buSzPts val="1400"/>
              <a:buNone/>
            </a:pPr>
            <a:r>
              <a:t/>
            </a:r>
            <a:endParaRPr b="1"/>
          </a:p>
          <a:p>
            <a:pPr indent="0" lvl="0" marL="0" rtl="0" algn="l">
              <a:lnSpc>
                <a:spcPct val="100000"/>
              </a:lnSpc>
              <a:spcBef>
                <a:spcPts val="0"/>
              </a:spcBef>
              <a:spcAft>
                <a:spcPts val="0"/>
              </a:spcAft>
              <a:buSzPts val="1400"/>
              <a:buNone/>
            </a:pPr>
            <a:r>
              <a:rPr b="1" lang="es-ES"/>
              <a:t>Pregunte: </a:t>
            </a:r>
            <a:r>
              <a:rPr b="0" lang="es-ES"/>
              <a:t>¿Cómo prepararía su clínica para brindar atención centrada en la persona sobreviviente?</a:t>
            </a:r>
            <a:endParaRPr/>
          </a:p>
          <a:p>
            <a:pPr indent="0" lvl="0" marL="0" rtl="0" algn="l">
              <a:lnSpc>
                <a:spcPct val="100000"/>
              </a:lnSpc>
              <a:spcBef>
                <a:spcPts val="0"/>
              </a:spcBef>
              <a:spcAft>
                <a:spcPts val="0"/>
              </a:spcAft>
              <a:buSzPts val="1400"/>
              <a:buNone/>
            </a:pPr>
            <a:r>
              <a:t/>
            </a:r>
            <a:endParaRPr b="1"/>
          </a:p>
          <a:p>
            <a:pPr indent="0" lvl="0" marL="0" rtl="0" algn="l">
              <a:lnSpc>
                <a:spcPct val="100000"/>
              </a:lnSpc>
              <a:spcBef>
                <a:spcPts val="0"/>
              </a:spcBef>
              <a:spcAft>
                <a:spcPts val="0"/>
              </a:spcAft>
              <a:buSzPts val="1400"/>
              <a:buNone/>
            </a:pPr>
            <a:r>
              <a:rPr lang="es-ES"/>
              <a:t>Haga clic en la diapositiva para mostrar las respuestas.</a:t>
            </a:r>
            <a:endParaRPr/>
          </a:p>
          <a:p>
            <a:pPr indent="-171450" lvl="0" marL="171450" marR="0" rtl="0" algn="l">
              <a:lnSpc>
                <a:spcPct val="100000"/>
              </a:lnSpc>
              <a:spcBef>
                <a:spcPts val="0"/>
              </a:spcBef>
              <a:spcAft>
                <a:spcPts val="0"/>
              </a:spcAft>
              <a:buClr>
                <a:schemeClr val="dk1"/>
              </a:buClr>
              <a:buSzPts val="1200"/>
              <a:buFont typeface="Arial"/>
              <a:buChar char="•"/>
            </a:pPr>
            <a:r>
              <a:rPr lang="es-ES"/>
              <a:t>Asegurarse de que haya servicios y un mecanismo de derivación, incluido transporte al hospital en caso de complicaciones con riesgo para la vida, las 24 horas del día, los 7 días de la semana.</a:t>
            </a:r>
            <a:endParaRPr/>
          </a:p>
          <a:p>
            <a:pPr indent="-171450" lvl="0" marL="171450" rtl="0" algn="l">
              <a:lnSpc>
                <a:spcPct val="100000"/>
              </a:lnSpc>
              <a:spcBef>
                <a:spcPts val="0"/>
              </a:spcBef>
              <a:spcAft>
                <a:spcPts val="0"/>
              </a:spcAft>
              <a:buClr>
                <a:schemeClr val="dk1"/>
              </a:buClr>
              <a:buSzPts val="1200"/>
              <a:buFont typeface="Arial"/>
              <a:buChar char="•"/>
            </a:pPr>
            <a:r>
              <a:rPr lang="es-ES"/>
              <a:t>Establecer un área de consulta privada, no estigmatizante, que cuente con un fichero que pueda cerrarse con llave.</a:t>
            </a:r>
            <a:endParaRPr/>
          </a:p>
          <a:p>
            <a:pPr indent="-171450" lvl="0" marL="171450" marR="0" rtl="0" algn="l">
              <a:lnSpc>
                <a:spcPct val="100000"/>
              </a:lnSpc>
              <a:spcBef>
                <a:spcPts val="0"/>
              </a:spcBef>
              <a:spcAft>
                <a:spcPts val="0"/>
              </a:spcAft>
              <a:buClr>
                <a:schemeClr val="dk1"/>
              </a:buClr>
              <a:buSzPts val="1200"/>
              <a:buFont typeface="Arial"/>
              <a:buChar char="•"/>
            </a:pPr>
            <a:r>
              <a:rPr lang="es-ES"/>
              <a:t>La sala de consulta debe tener preparados los insumos para evitar tener que entrar y salir a buscarlos. La sala también debe tener fácil acceso a letrinas y agua corriente.</a:t>
            </a:r>
            <a:endParaRPr/>
          </a:p>
          <a:p>
            <a:pPr indent="-171450" lvl="0" marL="171450" rtl="0" algn="l">
              <a:lnSpc>
                <a:spcPct val="100000"/>
              </a:lnSpc>
              <a:spcBef>
                <a:spcPts val="0"/>
              </a:spcBef>
              <a:spcAft>
                <a:spcPts val="0"/>
              </a:spcAft>
              <a:buClr>
                <a:schemeClr val="dk1"/>
              </a:buClr>
              <a:buSzPts val="1200"/>
              <a:buFont typeface="Arial"/>
              <a:buChar char="•"/>
            </a:pPr>
            <a:r>
              <a:rPr lang="es-ES"/>
              <a:t>Establecer protocolos claros y una lista de derechos del paciente en los idiomas de los proveedores y de los pacientes.</a:t>
            </a:r>
            <a:endParaRPr/>
          </a:p>
          <a:p>
            <a:pPr indent="-171450" lvl="0" marL="171450" marR="0" rtl="0" algn="l">
              <a:lnSpc>
                <a:spcPct val="100000"/>
              </a:lnSpc>
              <a:spcBef>
                <a:spcPts val="0"/>
              </a:spcBef>
              <a:spcAft>
                <a:spcPts val="0"/>
              </a:spcAft>
              <a:buClr>
                <a:schemeClr val="dk1"/>
              </a:buClr>
              <a:buSzPts val="1200"/>
              <a:buFont typeface="Arial"/>
              <a:buChar char="•"/>
            </a:pPr>
            <a:r>
              <a:rPr lang="es-ES"/>
              <a:t>Contar con suficientes insumos y equipos. Los insumos se pueden adquirir en cadenas de suministro sostenibles locales o bien a través de los Botiquines Interinstitucionales de Salud Reproductiva en Situaciones de Emergencia (Botiquines ISR) (Botiquín 3 de atención posterior a la violación).</a:t>
            </a:r>
            <a:endParaRPr/>
          </a:p>
          <a:p>
            <a:pPr indent="-171450" lvl="0" marL="171450" rtl="0" algn="l">
              <a:lnSpc>
                <a:spcPct val="100000"/>
              </a:lnSpc>
              <a:spcBef>
                <a:spcPts val="0"/>
              </a:spcBef>
              <a:spcAft>
                <a:spcPts val="0"/>
              </a:spcAft>
              <a:buClr>
                <a:schemeClr val="dk1"/>
              </a:buClr>
              <a:buSzPts val="1200"/>
              <a:buFont typeface="Arial"/>
              <a:buChar char="•"/>
            </a:pPr>
            <a:r>
              <a:rPr lang="es-ES"/>
              <a:t>Contratar a proveedores de servicios femeninos y masculinos que dominen los idiomas locales y capacitar a acompañantes e intérpretes masculinos y femeninos.</a:t>
            </a:r>
            <a:endParaRPr/>
          </a:p>
          <a:p>
            <a:pPr indent="-171450" lvl="0" marL="171450" rtl="0" algn="l">
              <a:lnSpc>
                <a:spcPct val="100000"/>
              </a:lnSpc>
              <a:spcBef>
                <a:spcPts val="0"/>
              </a:spcBef>
              <a:spcAft>
                <a:spcPts val="0"/>
              </a:spcAft>
              <a:buClr>
                <a:schemeClr val="dk1"/>
              </a:buClr>
              <a:buSzPts val="1200"/>
              <a:buFont typeface="Arial"/>
              <a:buChar char="•"/>
            </a:pPr>
            <a:r>
              <a:rPr lang="es-ES"/>
              <a:t>Dar participación a mujeres, hombres, adolescentes de ambos sexos y otras poblaciones en riesgo, como personas con discapacidad, personas LGBTQIA y trabajadores sexuales en decisiones sobre accesibilidad y aceptabilidad de servicios.</a:t>
            </a:r>
            <a:endParaRPr/>
          </a:p>
          <a:p>
            <a:pPr indent="0" lvl="0" marL="0" rtl="0" algn="l">
              <a:lnSpc>
                <a:spcPct val="100000"/>
              </a:lnSpc>
              <a:spcBef>
                <a:spcPts val="0"/>
              </a:spcBef>
              <a:spcAft>
                <a:spcPts val="0"/>
              </a:spcAft>
              <a:buSzPts val="1400"/>
              <a:buNone/>
            </a:pPr>
            <a:r>
              <a:t/>
            </a:r>
            <a:endParaRPr/>
          </a:p>
          <a:p>
            <a:pPr indent="-171450" lvl="0" marL="171450" rtl="0" algn="l">
              <a:lnSpc>
                <a:spcPct val="100000"/>
              </a:lnSpc>
              <a:spcBef>
                <a:spcPts val="0"/>
              </a:spcBef>
              <a:spcAft>
                <a:spcPts val="0"/>
              </a:spcAft>
              <a:buClr>
                <a:schemeClr val="dk1"/>
              </a:buClr>
              <a:buSzPts val="1200"/>
              <a:buFont typeface="Arial"/>
              <a:buChar char="•"/>
            </a:pPr>
            <a:r>
              <a:rPr lang="es-ES"/>
              <a:t>Los miembros de la comunidad también deben tener presentes los siguientes puntos para responder a las necesidades de las personas sobrevivientes de violencia sexual:</a:t>
            </a:r>
            <a:endParaRPr/>
          </a:p>
          <a:p>
            <a:pPr indent="-171450" lvl="1" marL="628650" rtl="0" algn="l">
              <a:lnSpc>
                <a:spcPct val="100000"/>
              </a:lnSpc>
              <a:spcBef>
                <a:spcPts val="0"/>
              </a:spcBef>
              <a:spcAft>
                <a:spcPts val="0"/>
              </a:spcAft>
              <a:buClr>
                <a:schemeClr val="dk1"/>
              </a:buClr>
              <a:buSzPts val="1200"/>
              <a:buFont typeface="Arial"/>
              <a:buChar char="•"/>
            </a:pPr>
            <a:r>
              <a:rPr lang="es-ES"/>
              <a:t>Qué servicios están disponibles y dónde</a:t>
            </a:r>
            <a:endParaRPr/>
          </a:p>
          <a:p>
            <a:pPr indent="-171450" lvl="1" marL="628650" rtl="0" algn="l">
              <a:lnSpc>
                <a:spcPct val="100000"/>
              </a:lnSpc>
              <a:spcBef>
                <a:spcPts val="0"/>
              </a:spcBef>
              <a:spcAft>
                <a:spcPts val="0"/>
              </a:spcAft>
              <a:buClr>
                <a:schemeClr val="dk1"/>
              </a:buClr>
              <a:buSzPts val="1200"/>
              <a:buFont typeface="Arial"/>
              <a:buChar char="•"/>
            </a:pPr>
            <a:r>
              <a:rPr lang="es-ES"/>
              <a:t>Cuáles son los beneficios de buscar atención médica</a:t>
            </a:r>
            <a:endParaRPr/>
          </a:p>
          <a:p>
            <a:pPr indent="-171450" lvl="1" marL="628650" rtl="0" algn="l">
              <a:lnSpc>
                <a:spcPct val="100000"/>
              </a:lnSpc>
              <a:spcBef>
                <a:spcPts val="0"/>
              </a:spcBef>
              <a:spcAft>
                <a:spcPts val="0"/>
              </a:spcAft>
              <a:buClr>
                <a:schemeClr val="dk1"/>
              </a:buClr>
              <a:buSzPts val="1200"/>
              <a:buFont typeface="Arial"/>
              <a:buChar char="•"/>
            </a:pPr>
            <a:r>
              <a:rPr lang="es-ES"/>
              <a:t>Que las personas sobrevivientes deben buscar atención inmediatamente sin bañarse ni cambiarse de ropa</a:t>
            </a:r>
            <a:endParaRPr/>
          </a:p>
          <a:p>
            <a:pPr indent="-171450" lvl="1" marL="628650" rtl="0" algn="l">
              <a:lnSpc>
                <a:spcPct val="100000"/>
              </a:lnSpc>
              <a:spcBef>
                <a:spcPts val="0"/>
              </a:spcBef>
              <a:spcAft>
                <a:spcPts val="0"/>
              </a:spcAft>
              <a:buClr>
                <a:schemeClr val="dk1"/>
              </a:buClr>
              <a:buSzPts val="1200"/>
              <a:buFont typeface="Arial"/>
              <a:buChar char="•"/>
            </a:pPr>
            <a:r>
              <a:rPr lang="es-ES"/>
              <a:t>En qué momento están disponibles los servicios (preferentemente, las 24 horas del día, los 7 días de la semana)</a:t>
            </a:r>
            <a:endParaRPr/>
          </a:p>
          <a:p>
            <a:pPr indent="-95250" lvl="1" marL="628650" rtl="0" algn="l">
              <a:lnSpc>
                <a:spcPct val="100000"/>
              </a:lnSpc>
              <a:spcBef>
                <a:spcPts val="0"/>
              </a:spcBef>
              <a:spcAft>
                <a:spcPts val="0"/>
              </a:spcAft>
              <a:buClr>
                <a:schemeClr val="dk1"/>
              </a:buClr>
              <a:buSzPts val="1200"/>
              <a:buFont typeface="Arial"/>
              <a:buNone/>
            </a:pPr>
            <a:r>
              <a:t/>
            </a:r>
            <a:endParaRPr/>
          </a:p>
          <a:p>
            <a:pPr indent="-171450" lvl="0" marL="171450" rtl="0" algn="l">
              <a:lnSpc>
                <a:spcPct val="100000"/>
              </a:lnSpc>
              <a:spcBef>
                <a:spcPts val="0"/>
              </a:spcBef>
              <a:spcAft>
                <a:spcPts val="0"/>
              </a:spcAft>
              <a:buClr>
                <a:schemeClr val="dk1"/>
              </a:buClr>
              <a:buSzPts val="1400"/>
              <a:buFont typeface="Arial"/>
              <a:buChar char="•"/>
            </a:pPr>
            <a:r>
              <a:rPr lang="es-ES" sz="1400"/>
              <a:t>Para garantizar la accesibilidad, la información debe:</a:t>
            </a:r>
            <a:endParaRPr/>
          </a:p>
          <a:p>
            <a:pPr indent="-171450" lvl="1" marL="628650" rtl="0" algn="l">
              <a:lnSpc>
                <a:spcPct val="100000"/>
              </a:lnSpc>
              <a:spcBef>
                <a:spcPts val="0"/>
              </a:spcBef>
              <a:spcAft>
                <a:spcPts val="0"/>
              </a:spcAft>
              <a:buClr>
                <a:schemeClr val="dk1"/>
              </a:buClr>
              <a:buSzPts val="1400"/>
              <a:buFont typeface="Arial"/>
              <a:buChar char="•"/>
            </a:pPr>
            <a:r>
              <a:rPr lang="es-ES" sz="1400"/>
              <a:t>Comunicarse en múltiples formatos e idiomas (p. ej., lenguaje Braille, en lenguaje de señas, de manera gráfica)</a:t>
            </a:r>
            <a:endParaRPr/>
          </a:p>
          <a:p>
            <a:pPr indent="-171450" lvl="1" marL="628650" rtl="0" algn="l">
              <a:lnSpc>
                <a:spcPct val="100000"/>
              </a:lnSpc>
              <a:spcBef>
                <a:spcPts val="0"/>
              </a:spcBef>
              <a:spcAft>
                <a:spcPts val="0"/>
              </a:spcAft>
              <a:buClr>
                <a:schemeClr val="dk1"/>
              </a:buClr>
              <a:buSzPts val="1400"/>
              <a:buFont typeface="Arial"/>
              <a:buChar char="•"/>
            </a:pPr>
            <a:r>
              <a:rPr lang="es-ES" sz="1400"/>
              <a:t>Distribuirse a través de actividades de extensión comunitarias (grupos de mujeres, jóvenes, personas LGBTQIA, personas con discapacidad y otros grupos) y otros canales de comunicación adecuados (p. ej., escuelas, parteras, personal sanitario de la comunidad, líderes comunitarios, mensajes de radio o folletos informativos en las letrinas de mujeres).</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0" name="Shape 680"/>
        <p:cNvGrpSpPr/>
        <p:nvPr/>
      </p:nvGrpSpPr>
      <p:grpSpPr>
        <a:xfrm>
          <a:off x="0" y="0"/>
          <a:ext cx="0" cy="0"/>
          <a:chOff x="0" y="0"/>
          <a:chExt cx="0" cy="0"/>
        </a:xfrm>
      </p:grpSpPr>
      <p:sp>
        <p:nvSpPr>
          <p:cNvPr id="681" name="Google Shape;681;p4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i="0" lang="es-ES" sz="1200" u="none" cap="none" strike="noStrike">
                <a:solidFill>
                  <a:srgbClr val="000000"/>
                </a:solidFill>
                <a:latin typeface="Times New Roman"/>
                <a:ea typeface="Times New Roman"/>
                <a:cs typeface="Times New Roman"/>
                <a:sym typeface="Times New Roman"/>
              </a:rPr>
              <a:t>‹#›</a:t>
            </a:fld>
            <a:endParaRPr b="0" i="0" sz="1200" u="none" cap="none" strike="noStrike">
              <a:solidFill>
                <a:srgbClr val="000000"/>
              </a:solidFill>
              <a:latin typeface="Times New Roman"/>
              <a:ea typeface="Times New Roman"/>
              <a:cs typeface="Times New Roman"/>
              <a:sym typeface="Times New Roman"/>
            </a:endParaRPr>
          </a:p>
        </p:txBody>
      </p:sp>
      <p:sp>
        <p:nvSpPr>
          <p:cNvPr id="682" name="Google Shape;682;p4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83" name="Google Shape;683;p4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s-ES"/>
              <a:t>Se debe capacitar al personal clínico para que brinde la atención adecuada.</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s-ES"/>
              <a:t>Asegúrese de que el personal sanitario, femenino y masculino, reciba capacitación para prestar atención a personas sobrevivientes de violencia sexual. Cuando sea posible, debe haber una persona capacitada en la sala del mismo sexo que la persona sobreviviente y que hable su idioma. Si la persona que realiza el examen físico no es del mismo sexo que la persona sobreviviente, asegúrese de que haya un/a acompañante capacitado/a.</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s-ES"/>
              <a:t>La persona sobreviviente tiene derecho a que una persona de apoyo la acompañe, pero se debe evitar la presencia de demasiadas personas en la sala. El examen no debe realizarse en presencia de policías.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s-ES"/>
              <a:t>Todos los proveedores de atención de la salud deben seguir un protocolo estándar para el examen físico y el tratamiento.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s-ES"/>
              <a:t>Incluso si no hubiera casos denunciados, deben ofrecerse estos servicios. </a:t>
            </a:r>
            <a:r>
              <a:rPr b="1" lang="es-ES"/>
              <a:t>Todo el personal humanitario debe dar por sentado que las situaciones de violencia sexual existen</a:t>
            </a:r>
            <a:r>
              <a:rPr lang="es-ES"/>
              <a:t> y debe considerarlas una cuestión de salud y protección seria y que pone en riesgo la vida. Asimismo, debe tomar medidas como las descritas para minimizar los riesgos a través de sus intervenciones sectoriales, independientemente de la presencia o ausencia de evidencias concretas.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9" name="Shape 689"/>
        <p:cNvGrpSpPr/>
        <p:nvPr/>
      </p:nvGrpSpPr>
      <p:grpSpPr>
        <a:xfrm>
          <a:off x="0" y="0"/>
          <a:ext cx="0" cy="0"/>
          <a:chOff x="0" y="0"/>
          <a:chExt cx="0" cy="0"/>
        </a:xfrm>
      </p:grpSpPr>
      <p:sp>
        <p:nvSpPr>
          <p:cNvPr id="690" name="Google Shape;690;p4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91" name="Google Shape;691;p4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es-ES"/>
              <a:t>Explique</a:t>
            </a:r>
            <a:r>
              <a:rPr lang="es-ES"/>
              <a:t> que, a veces, es posible que los coordinadores de salud sexual y reproductiva, los administradores de programas de salud y los proveedores de servicios deban tomar decisiones difíciles al brindar atención a sobrevivientes de violencia de género. Quizás se encuentren con que las leyes nacionales o normas sociales o culturales establecen restricciones a la prestación de determinados servicios o en determinadas circunstancias. Por ejemplo: </a:t>
            </a:r>
            <a:endParaRPr/>
          </a:p>
          <a:p>
            <a:pPr indent="-171450" lvl="0" marL="171450" rtl="0" algn="l">
              <a:lnSpc>
                <a:spcPct val="100000"/>
              </a:lnSpc>
              <a:spcBef>
                <a:spcPts val="0"/>
              </a:spcBef>
              <a:spcAft>
                <a:spcPts val="0"/>
              </a:spcAft>
              <a:buClr>
                <a:schemeClr val="dk1"/>
              </a:buClr>
              <a:buSzPts val="1200"/>
              <a:buFont typeface="Arial"/>
              <a:buChar char="•"/>
            </a:pPr>
            <a:r>
              <a:rPr lang="es-ES"/>
              <a:t>En algunas sociedades, es común que en casos de violencia sexual la familia o las autoridades obliguen a las mujeres sobrevivientes a casarse con el agresor (doble victimización).</a:t>
            </a:r>
            <a:endParaRPr/>
          </a:p>
          <a:p>
            <a:pPr indent="-171450" lvl="0" marL="171450" rtl="0" algn="l">
              <a:lnSpc>
                <a:spcPct val="100000"/>
              </a:lnSpc>
              <a:spcBef>
                <a:spcPts val="0"/>
              </a:spcBef>
              <a:spcAft>
                <a:spcPts val="0"/>
              </a:spcAft>
              <a:buClr>
                <a:schemeClr val="dk1"/>
              </a:buClr>
              <a:buSzPts val="1200"/>
              <a:buFont typeface="Arial"/>
              <a:buChar char="•"/>
            </a:pPr>
            <a:r>
              <a:rPr lang="es-ES"/>
              <a:t>En aquellas comunidades donde la virginidad de la mujer al momento del matrimonio se considera muy importante, es posible que la familia de una sobreviviente solicite a los proveedores de servicios que realicen una “prueba de virginidad” (nota: no tiene sustento científico y </a:t>
            </a:r>
            <a:r>
              <a:rPr b="1" lang="es-ES"/>
              <a:t>nunca</a:t>
            </a:r>
            <a:r>
              <a:rPr lang="es-ES"/>
              <a:t> debe realizarse).</a:t>
            </a:r>
            <a:endParaRPr/>
          </a:p>
          <a:p>
            <a:pPr indent="-171450" lvl="0" marL="171450" rtl="0" algn="l">
              <a:lnSpc>
                <a:spcPct val="100000"/>
              </a:lnSpc>
              <a:spcBef>
                <a:spcPts val="0"/>
              </a:spcBef>
              <a:spcAft>
                <a:spcPts val="0"/>
              </a:spcAft>
              <a:buClr>
                <a:schemeClr val="dk1"/>
              </a:buClr>
              <a:buSzPts val="1200"/>
              <a:buFont typeface="Arial"/>
              <a:buChar char="•"/>
            </a:pPr>
            <a:r>
              <a:rPr lang="es-ES"/>
              <a:t>Si la confidencialidad de la paciente está en peligro, los servicios que se presten pueden exponerla al riesgo de sufrir represalias y de que continúe la violencia en su contra.</a:t>
            </a:r>
            <a:endParaRPr/>
          </a:p>
          <a:p>
            <a:pPr indent="-171450" lvl="0" marL="171450" rtl="0" algn="l">
              <a:lnSpc>
                <a:spcPct val="100000"/>
              </a:lnSpc>
              <a:spcBef>
                <a:spcPts val="0"/>
              </a:spcBef>
              <a:spcAft>
                <a:spcPts val="0"/>
              </a:spcAft>
              <a:buClr>
                <a:schemeClr val="dk1"/>
              </a:buClr>
              <a:buSzPts val="1200"/>
              <a:buFont typeface="Arial"/>
              <a:buChar char="•"/>
            </a:pPr>
            <a:r>
              <a:rPr lang="es-ES"/>
              <a:t>Las actitudes y comportamientos de los proveedores de servicios de salud suelen reflejar las actitudes discriminatorias de las comunidades afectadas, como culpar a la víctima, lo que puede ser un obstáculo para que las personas sobrevivientes accedan a los servicios y se recuperen.</a:t>
            </a:r>
            <a:endParaRPr/>
          </a:p>
          <a:p>
            <a:pPr indent="-171450" lvl="0" marL="171450" rtl="0" algn="l">
              <a:lnSpc>
                <a:spcPct val="100000"/>
              </a:lnSpc>
              <a:spcBef>
                <a:spcPts val="0"/>
              </a:spcBef>
              <a:spcAft>
                <a:spcPts val="0"/>
              </a:spcAft>
              <a:buClr>
                <a:schemeClr val="dk1"/>
              </a:buClr>
              <a:buSzPts val="1200"/>
              <a:buFont typeface="Arial"/>
              <a:buChar char="•"/>
            </a:pPr>
            <a:r>
              <a:rPr lang="es-ES"/>
              <a:t>Es posible que un proveedor de servicios sospeche o sepa que el agresor es alguien relacionado o cercano a la persona sobreviviente y puede considerar que la seguridad de esa persona no está garantizada, en especial, en el caso de niños y niñas.</a:t>
            </a:r>
            <a:endParaRPr/>
          </a:p>
          <a:p>
            <a:pPr indent="-95250" lvl="0" marL="171450" rtl="0" algn="l">
              <a:lnSpc>
                <a:spcPct val="100000"/>
              </a:lnSpc>
              <a:spcBef>
                <a:spcPts val="0"/>
              </a:spcBef>
              <a:spcAft>
                <a:spcPts val="0"/>
              </a:spcAft>
              <a:buClr>
                <a:schemeClr val="dk1"/>
              </a:buClr>
              <a:buSzPts val="1200"/>
              <a:buFont typeface="Arial"/>
              <a:buNone/>
            </a:pPr>
            <a:r>
              <a:t/>
            </a:r>
            <a:endParaRPr/>
          </a:p>
          <a:p>
            <a:pPr indent="0" lvl="0" marL="0" rtl="0" algn="l">
              <a:lnSpc>
                <a:spcPct val="100000"/>
              </a:lnSpc>
              <a:spcBef>
                <a:spcPts val="0"/>
              </a:spcBef>
              <a:spcAft>
                <a:spcPts val="0"/>
              </a:spcAft>
              <a:buClr>
                <a:schemeClr val="dk1"/>
              </a:buClr>
              <a:buSzPts val="1200"/>
              <a:buFont typeface="Arial"/>
              <a:buNone/>
            </a:pPr>
            <a:r>
              <a:rPr lang="es-ES"/>
              <a:t>En estos casos, el personar de atención de la salud puede:</a:t>
            </a:r>
            <a:endParaRPr/>
          </a:p>
          <a:p>
            <a:pPr indent="-171450" lvl="0" marL="171450" rtl="0" algn="l">
              <a:lnSpc>
                <a:spcPct val="100000"/>
              </a:lnSpc>
              <a:spcBef>
                <a:spcPts val="0"/>
              </a:spcBef>
              <a:spcAft>
                <a:spcPts val="0"/>
              </a:spcAft>
              <a:buClr>
                <a:schemeClr val="dk1"/>
              </a:buClr>
              <a:buSzPts val="1200"/>
              <a:buFont typeface="Arial"/>
              <a:buChar char="•"/>
            </a:pPr>
            <a:r>
              <a:rPr lang="es-ES"/>
              <a:t>Hablar con su supervisor</a:t>
            </a:r>
            <a:endParaRPr/>
          </a:p>
          <a:p>
            <a:pPr indent="-171450" lvl="0" marL="171450" rtl="0" algn="l">
              <a:lnSpc>
                <a:spcPct val="100000"/>
              </a:lnSpc>
              <a:spcBef>
                <a:spcPts val="0"/>
              </a:spcBef>
              <a:spcAft>
                <a:spcPts val="0"/>
              </a:spcAft>
              <a:buClr>
                <a:schemeClr val="dk1"/>
              </a:buClr>
              <a:buSzPts val="1200"/>
              <a:buFont typeface="Arial"/>
              <a:buChar char="•"/>
            </a:pPr>
            <a:r>
              <a:rPr lang="es-ES"/>
              <a:t>Analizar opciones con su paciente</a:t>
            </a:r>
            <a:endParaRPr/>
          </a:p>
          <a:p>
            <a:pPr indent="-171450" lvl="0" marL="171450" rtl="0" algn="l">
              <a:lnSpc>
                <a:spcPct val="100000"/>
              </a:lnSpc>
              <a:spcBef>
                <a:spcPts val="0"/>
              </a:spcBef>
              <a:spcAft>
                <a:spcPts val="0"/>
              </a:spcAft>
              <a:buClr>
                <a:schemeClr val="dk1"/>
              </a:buClr>
              <a:buSzPts val="1200"/>
              <a:buFont typeface="Arial"/>
              <a:buChar char="•"/>
            </a:pPr>
            <a:r>
              <a:rPr lang="es-ES"/>
              <a:t>Analizar opciones y estrategias de incidencia dentro de la estructura de su organización o clínica</a:t>
            </a:r>
            <a:endParaRPr/>
          </a:p>
          <a:p>
            <a:pPr indent="-171450" lvl="0" marL="171450" rtl="0" algn="l">
              <a:lnSpc>
                <a:spcPct val="100000"/>
              </a:lnSpc>
              <a:spcBef>
                <a:spcPts val="0"/>
              </a:spcBef>
              <a:spcAft>
                <a:spcPts val="0"/>
              </a:spcAft>
              <a:buClr>
                <a:schemeClr val="dk1"/>
              </a:buClr>
              <a:buSzPts val="1200"/>
              <a:buFont typeface="Arial"/>
              <a:buChar char="•"/>
            </a:pPr>
            <a:r>
              <a:rPr lang="es-ES"/>
              <a:t>Analizar vínculos con organizaciones locales que puedan ayudar y derivaciones a esas organizaciones </a:t>
            </a:r>
            <a:endParaRPr/>
          </a:p>
          <a:p>
            <a:pPr indent="-171450" lvl="0" marL="171450" rtl="0" algn="l">
              <a:lnSpc>
                <a:spcPct val="100000"/>
              </a:lnSpc>
              <a:spcBef>
                <a:spcPts val="0"/>
              </a:spcBef>
              <a:spcAft>
                <a:spcPts val="0"/>
              </a:spcAft>
              <a:buClr>
                <a:schemeClr val="dk1"/>
              </a:buClr>
              <a:buSzPts val="1200"/>
              <a:buFont typeface="Arial"/>
              <a:buChar char="•"/>
            </a:pPr>
            <a:r>
              <a:rPr lang="es-ES"/>
              <a:t>Respetar la confidencialidad de su paciente y, al mismo tiempo, analizar con los colegas de qué manera evitar tales situaciones o manejarlas en el futuro</a:t>
            </a:r>
            <a:endParaRPr/>
          </a:p>
          <a:p>
            <a:pPr indent="-171450" lvl="0" marL="171450" rtl="0" algn="l">
              <a:lnSpc>
                <a:spcPct val="100000"/>
              </a:lnSpc>
              <a:spcBef>
                <a:spcPts val="0"/>
              </a:spcBef>
              <a:spcAft>
                <a:spcPts val="0"/>
              </a:spcAft>
              <a:buClr>
                <a:schemeClr val="dk1"/>
              </a:buClr>
              <a:buSzPts val="1200"/>
              <a:buFont typeface="Arial"/>
              <a:buChar char="•"/>
            </a:pPr>
            <a:r>
              <a:rPr lang="es-ES"/>
              <a:t>Plantear estas inquietudes/problemas en las reuniones de coordinación de salud</a:t>
            </a:r>
            <a:endParaRPr/>
          </a:p>
          <a:p>
            <a:pPr indent="-95250" lvl="0" marL="171450" rtl="0" algn="l">
              <a:lnSpc>
                <a:spcPct val="100000"/>
              </a:lnSpc>
              <a:spcBef>
                <a:spcPts val="0"/>
              </a:spcBef>
              <a:spcAft>
                <a:spcPts val="0"/>
              </a:spcAft>
              <a:buClr>
                <a:schemeClr val="dk1"/>
              </a:buClr>
              <a:buSzPts val="1200"/>
              <a:buFont typeface="Arial"/>
              <a:buNone/>
            </a:pPr>
            <a:r>
              <a:t/>
            </a:r>
            <a:endParaRPr/>
          </a:p>
        </p:txBody>
      </p:sp>
      <p:sp>
        <p:nvSpPr>
          <p:cNvPr id="692" name="Google Shape;692;p4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i="0" lang="es-ES" sz="1200" u="none" cap="none" strike="noStrike">
                <a:solidFill>
                  <a:srgbClr val="000000"/>
                </a:solidFill>
                <a:latin typeface="Times New Roman"/>
                <a:ea typeface="Times New Roman"/>
                <a:cs typeface="Times New Roman"/>
                <a:sym typeface="Times New Roman"/>
              </a:rPr>
              <a:t>‹#›</a:t>
            </a:fld>
            <a:endParaRPr b="0" i="0" sz="1200" u="none" cap="none" strike="noStrik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8" name="Shape 698"/>
        <p:cNvGrpSpPr/>
        <p:nvPr/>
      </p:nvGrpSpPr>
      <p:grpSpPr>
        <a:xfrm>
          <a:off x="0" y="0"/>
          <a:ext cx="0" cy="0"/>
          <a:chOff x="0" y="0"/>
          <a:chExt cx="0" cy="0"/>
        </a:xfrm>
      </p:grpSpPr>
      <p:sp>
        <p:nvSpPr>
          <p:cNvPr id="699" name="Google Shape;699;p4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700" name="Google Shape;700;p4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s-ES"/>
              <a:t>Haga la pregunta al grupo y pida a los participantes que den su opinión. Luego, pase a la siguiente diapositiva.</a:t>
            </a:r>
            <a:endParaRPr/>
          </a:p>
        </p:txBody>
      </p:sp>
      <p:sp>
        <p:nvSpPr>
          <p:cNvPr id="701" name="Google Shape;701;p4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i="0" lang="es-ES" sz="1200" u="none" cap="none" strike="noStrike">
                <a:solidFill>
                  <a:srgbClr val="000000"/>
                </a:solidFill>
                <a:latin typeface="Times New Roman"/>
                <a:ea typeface="Times New Roman"/>
                <a:cs typeface="Times New Roman"/>
                <a:sym typeface="Times New Roman"/>
              </a:rPr>
              <a:t>‹#›</a:t>
            </a:fld>
            <a:endParaRPr b="0" i="0" sz="1200" u="none" cap="none" strike="noStrik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5" name="Shape 705"/>
        <p:cNvGrpSpPr/>
        <p:nvPr/>
      </p:nvGrpSpPr>
      <p:grpSpPr>
        <a:xfrm>
          <a:off x="0" y="0"/>
          <a:ext cx="0" cy="0"/>
          <a:chOff x="0" y="0"/>
          <a:chExt cx="0" cy="0"/>
        </a:xfrm>
      </p:grpSpPr>
      <p:sp>
        <p:nvSpPr>
          <p:cNvPr id="706" name="Google Shape;706;p4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707" name="Google Shape;707;p4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s-ES"/>
              <a:t>Las personas que experimentan violencia sexual y violencia infligida por la pareja suelen buscar atención de la salud para afecciones físicas o emocionales relacionadas, como lesiones y síntomas de estrés. Sus problemas de salud pueden ser producto de hechos de violencia o empeorar debido a ellos. Es posible que estén experimentando abuso constante en el hogar o que aún los afecte una situación de abuso que vivieron anteriormente. En general, las personas sobrevivientes no hablan sobre los hechos de violencia por vergüenza o temor a que las juzguen o porque le tienen miedo a su pareja.</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s-ES"/>
              <a:t>Es posible que sospeche que una persona sobreviviente ha experimentado violencia sexual y violencia infligida por la pareja si presenta: </a:t>
            </a:r>
            <a:endParaRPr/>
          </a:p>
          <a:p>
            <a:pPr indent="-171450" lvl="0" marL="171450" rtl="0" algn="l">
              <a:lnSpc>
                <a:spcPct val="100000"/>
              </a:lnSpc>
              <a:spcBef>
                <a:spcPts val="0"/>
              </a:spcBef>
              <a:spcAft>
                <a:spcPts val="0"/>
              </a:spcAft>
              <a:buClr>
                <a:schemeClr val="dk1"/>
              </a:buClr>
              <a:buSzPts val="1200"/>
              <a:buFont typeface="Arial"/>
              <a:buChar char="•"/>
            </a:pPr>
            <a:r>
              <a:rPr lang="es-ES"/>
              <a:t>Lesiones reiteradas o sin una buena explicación</a:t>
            </a:r>
            <a:endParaRPr/>
          </a:p>
          <a:p>
            <a:pPr indent="-171450" lvl="0" marL="171450" rtl="0" algn="l">
              <a:lnSpc>
                <a:spcPct val="100000"/>
              </a:lnSpc>
              <a:spcBef>
                <a:spcPts val="0"/>
              </a:spcBef>
              <a:spcAft>
                <a:spcPts val="0"/>
              </a:spcAft>
              <a:buClr>
                <a:schemeClr val="dk1"/>
              </a:buClr>
              <a:buSzPts val="1200"/>
              <a:buFont typeface="Arial"/>
              <a:buChar char="•"/>
            </a:pPr>
            <a:r>
              <a:rPr lang="es-ES"/>
              <a:t>Enfermedades de transmisión sexual (ETS) reiteradas</a:t>
            </a:r>
            <a:endParaRPr/>
          </a:p>
          <a:p>
            <a:pPr indent="-171450" lvl="0" marL="171450" rtl="0" algn="l">
              <a:lnSpc>
                <a:spcPct val="100000"/>
              </a:lnSpc>
              <a:spcBef>
                <a:spcPts val="0"/>
              </a:spcBef>
              <a:spcAft>
                <a:spcPts val="0"/>
              </a:spcAft>
              <a:buClr>
                <a:schemeClr val="dk1"/>
              </a:buClr>
              <a:buSzPts val="1200"/>
              <a:buFont typeface="Arial"/>
              <a:buChar char="•"/>
            </a:pPr>
            <a:r>
              <a:rPr lang="es-ES"/>
              <a:t>Múltiples embarazos no deseados, abortos espontáneos o abortos inseguros</a:t>
            </a:r>
            <a:endParaRPr/>
          </a:p>
          <a:p>
            <a:pPr indent="-171450" lvl="0" marL="171450" rtl="0" algn="l">
              <a:lnSpc>
                <a:spcPct val="100000"/>
              </a:lnSpc>
              <a:spcBef>
                <a:spcPts val="0"/>
              </a:spcBef>
              <a:spcAft>
                <a:spcPts val="0"/>
              </a:spcAft>
              <a:buClr>
                <a:schemeClr val="dk1"/>
              </a:buClr>
              <a:buSzPts val="1200"/>
              <a:buFont typeface="Arial"/>
              <a:buChar char="•"/>
            </a:pPr>
            <a:r>
              <a:rPr lang="es-ES"/>
              <a:t>Dolores crónicos o afecciones sin causa aparente (p. ej., dolor pelviano o problemas sexuales, problemas gastrointestinales, infecciones en los riñones o la vejiga, dolores de cabeza)</a:t>
            </a:r>
            <a:endParaRPr/>
          </a:p>
          <a:p>
            <a:pPr indent="-171450" lvl="0" marL="171450" rtl="0" algn="l">
              <a:lnSpc>
                <a:spcPct val="100000"/>
              </a:lnSpc>
              <a:spcBef>
                <a:spcPts val="0"/>
              </a:spcBef>
              <a:spcAft>
                <a:spcPts val="0"/>
              </a:spcAft>
              <a:buClr>
                <a:schemeClr val="dk1"/>
              </a:buClr>
              <a:buSzPts val="1200"/>
              <a:buFont typeface="Arial"/>
              <a:buChar char="•"/>
            </a:pPr>
            <a:r>
              <a:rPr lang="es-ES"/>
              <a:t>Consultas reiteradas por motivos de salud sin un diagnóstico claro</a:t>
            </a:r>
            <a:endParaRPr/>
          </a:p>
          <a:p>
            <a:pPr indent="0" lvl="0" marL="0" rtl="0" algn="l">
              <a:lnSpc>
                <a:spcPct val="100000"/>
              </a:lnSpc>
              <a:spcBef>
                <a:spcPts val="0"/>
              </a:spcBef>
              <a:spcAft>
                <a:spcPts val="0"/>
              </a:spcAft>
              <a:buSzPts val="1400"/>
              <a:buNone/>
            </a:pPr>
            <a:r>
              <a:t/>
            </a:r>
            <a:endParaRPr/>
          </a:p>
        </p:txBody>
      </p:sp>
      <p:sp>
        <p:nvSpPr>
          <p:cNvPr id="708" name="Google Shape;708;p4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i="0" lang="es-ES" sz="1200" u="none" cap="none" strike="noStrike">
                <a:solidFill>
                  <a:srgbClr val="000000"/>
                </a:solidFill>
                <a:latin typeface="Times New Roman"/>
                <a:ea typeface="Times New Roman"/>
                <a:cs typeface="Times New Roman"/>
                <a:sym typeface="Times New Roman"/>
              </a:rPr>
              <a:t>‹#›</a:t>
            </a:fld>
            <a:endParaRPr b="0" i="0" sz="1200" u="none" cap="none" strike="noStrik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3" name="Shape 713"/>
        <p:cNvGrpSpPr/>
        <p:nvPr/>
      </p:nvGrpSpPr>
      <p:grpSpPr>
        <a:xfrm>
          <a:off x="0" y="0"/>
          <a:ext cx="0" cy="0"/>
          <a:chOff x="0" y="0"/>
          <a:chExt cx="0" cy="0"/>
        </a:xfrm>
      </p:grpSpPr>
      <p:sp>
        <p:nvSpPr>
          <p:cNvPr id="714" name="Google Shape;714;p4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715" name="Google Shape;715;p4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s-ES"/>
              <a:t>Otros signos y síntomas son:</a:t>
            </a:r>
            <a:endParaRPr/>
          </a:p>
          <a:p>
            <a:pPr indent="-171450" lvl="0" marL="171450" rtl="0" algn="l">
              <a:lnSpc>
                <a:spcPct val="100000"/>
              </a:lnSpc>
              <a:spcBef>
                <a:spcPts val="0"/>
              </a:spcBef>
              <a:spcAft>
                <a:spcPts val="0"/>
              </a:spcAft>
              <a:buClr>
                <a:schemeClr val="dk1"/>
              </a:buClr>
              <a:buSzPts val="1200"/>
              <a:buFont typeface="Arial"/>
              <a:buChar char="•"/>
            </a:pPr>
            <a:r>
              <a:rPr lang="es-ES"/>
              <a:t>Otros dolores crónicos sin causa aparente</a:t>
            </a:r>
            <a:endParaRPr/>
          </a:p>
          <a:p>
            <a:pPr indent="-171450" lvl="0" marL="171450" rtl="0" algn="l">
              <a:lnSpc>
                <a:spcPct val="100000"/>
              </a:lnSpc>
              <a:spcBef>
                <a:spcPts val="0"/>
              </a:spcBef>
              <a:spcAft>
                <a:spcPts val="0"/>
              </a:spcAft>
              <a:buClr>
                <a:schemeClr val="dk1"/>
              </a:buClr>
              <a:buSzPts val="1200"/>
              <a:buFont typeface="Arial"/>
              <a:buChar char="•"/>
            </a:pPr>
            <a:r>
              <a:rPr lang="es-ES"/>
              <a:t>Problemas del sistema nervioso central</a:t>
            </a:r>
            <a:endParaRPr/>
          </a:p>
          <a:p>
            <a:pPr indent="-171450" lvl="0" marL="171450" rtl="0" algn="l">
              <a:lnSpc>
                <a:spcPct val="100000"/>
              </a:lnSpc>
              <a:spcBef>
                <a:spcPts val="0"/>
              </a:spcBef>
              <a:spcAft>
                <a:spcPts val="0"/>
              </a:spcAft>
              <a:buClr>
                <a:schemeClr val="dk1"/>
              </a:buClr>
              <a:buSzPts val="1200"/>
              <a:buFont typeface="Arial"/>
              <a:buChar char="•"/>
            </a:pPr>
            <a:r>
              <a:rPr lang="es-ES"/>
              <a:t>Pareja invasiva que insiste en estar presente</a:t>
            </a:r>
            <a:endParaRPr/>
          </a:p>
          <a:p>
            <a:pPr indent="-171450" lvl="0" marL="171450" rtl="0" algn="l">
              <a:lnSpc>
                <a:spcPct val="100000"/>
              </a:lnSpc>
              <a:spcBef>
                <a:spcPts val="0"/>
              </a:spcBef>
              <a:spcAft>
                <a:spcPts val="0"/>
              </a:spcAft>
              <a:buClr>
                <a:schemeClr val="dk1"/>
              </a:buClr>
              <a:buSzPts val="1200"/>
              <a:buFont typeface="Arial"/>
              <a:buChar char="•"/>
            </a:pPr>
            <a:r>
              <a:rPr lang="es-ES"/>
              <a:t>Problemas emocionales constantes, como estrés, ansiedad o depresión</a:t>
            </a:r>
            <a:endParaRPr/>
          </a:p>
          <a:p>
            <a:pPr indent="-171450" lvl="0" marL="171450" rtl="0" algn="l">
              <a:lnSpc>
                <a:spcPct val="100000"/>
              </a:lnSpc>
              <a:spcBef>
                <a:spcPts val="0"/>
              </a:spcBef>
              <a:spcAft>
                <a:spcPts val="0"/>
              </a:spcAft>
              <a:buClr>
                <a:schemeClr val="dk1"/>
              </a:buClr>
              <a:buSzPts val="1200"/>
              <a:buFont typeface="Arial"/>
              <a:buChar char="•"/>
            </a:pPr>
            <a:r>
              <a:rPr lang="es-ES"/>
              <a:t>Comportamientos perjudiciales, como uso indebido de drogas o alcohol</a:t>
            </a:r>
            <a:endParaRPr/>
          </a:p>
          <a:p>
            <a:pPr indent="-171450" lvl="0" marL="171450" rtl="0" algn="l">
              <a:lnSpc>
                <a:spcPct val="100000"/>
              </a:lnSpc>
              <a:spcBef>
                <a:spcPts val="0"/>
              </a:spcBef>
              <a:spcAft>
                <a:spcPts val="0"/>
              </a:spcAft>
              <a:buClr>
                <a:schemeClr val="dk1"/>
              </a:buClr>
              <a:buSzPts val="1200"/>
              <a:buFont typeface="Arial"/>
              <a:buChar char="•"/>
            </a:pPr>
            <a:r>
              <a:rPr lang="es-ES"/>
              <a:t>Pensamientos, planes o acciones para autolesionarse, inclusive el suicidio o el intento de suicidio</a:t>
            </a:r>
            <a:endParaRPr/>
          </a:p>
          <a:p>
            <a:pPr indent="-171450" lvl="0" marL="171450" rtl="0" algn="l">
              <a:lnSpc>
                <a:spcPct val="100000"/>
              </a:lnSpc>
              <a:spcBef>
                <a:spcPts val="0"/>
              </a:spcBef>
              <a:spcAft>
                <a:spcPts val="0"/>
              </a:spcAft>
              <a:buClr>
                <a:schemeClr val="dk1"/>
              </a:buClr>
              <a:buSzPts val="1200"/>
              <a:buFont typeface="Arial"/>
              <a:buChar char="•"/>
            </a:pPr>
            <a:r>
              <a:rPr lang="es-ES"/>
              <a:t>Abuso de alcohol y otras sustancias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s-ES"/>
              <a:t>Hemos incluido estos signos y síntomas para ayudar al proveedor a determinar si se ha producido violencia sexual o violencia infligida por la pareja. No obstante, también pueden indicar una causa o problema de salud no relacionados. Si existe la sospecha de violencia sexual o violencia infligida por la pareja, el proveedor debe emplear su propia discreción e indagar en profundidad para determinar si, en efecto, se produjo el hecho de violencia.</a:t>
            </a:r>
            <a:endParaRPr/>
          </a:p>
          <a:p>
            <a:pPr indent="0" lvl="0" marL="0" rtl="0" algn="l">
              <a:lnSpc>
                <a:spcPct val="100000"/>
              </a:lnSpc>
              <a:spcBef>
                <a:spcPts val="0"/>
              </a:spcBef>
              <a:spcAft>
                <a:spcPts val="0"/>
              </a:spcAft>
              <a:buSzPts val="1400"/>
              <a:buNone/>
            </a:pPr>
            <a:r>
              <a:t/>
            </a:r>
            <a:endParaRPr/>
          </a:p>
        </p:txBody>
      </p:sp>
      <p:sp>
        <p:nvSpPr>
          <p:cNvPr id="716" name="Google Shape;716;p4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i="0" lang="es-ES" sz="1200" u="none" cap="none" strike="noStrike">
                <a:solidFill>
                  <a:srgbClr val="000000"/>
                </a:solidFill>
                <a:latin typeface="Times New Roman"/>
                <a:ea typeface="Times New Roman"/>
                <a:cs typeface="Times New Roman"/>
                <a:sym typeface="Times New Roman"/>
              </a:rPr>
              <a:t>‹#›</a:t>
            </a:fld>
            <a:endParaRPr b="0" i="0" sz="1200" u="none" cap="none" strike="noStrik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1" name="Shape 721"/>
        <p:cNvGrpSpPr/>
        <p:nvPr/>
      </p:nvGrpSpPr>
      <p:grpSpPr>
        <a:xfrm>
          <a:off x="0" y="0"/>
          <a:ext cx="0" cy="0"/>
          <a:chOff x="0" y="0"/>
          <a:chExt cx="0" cy="0"/>
        </a:xfrm>
      </p:grpSpPr>
      <p:sp>
        <p:nvSpPr>
          <p:cNvPr id="722" name="Google Shape;722;p4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723" name="Google Shape;723;p4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s-ES"/>
              <a:t>Explique que sacar el tema de la violencia sexual o la violencia infligida por la pareja con un o una paciente que se sospecha está experimentando violencia es un asunto delicado y, al principio, puede resultar incómodo. En las próximas diapositivas, lo analizaremos en mayor profundidad y presentaremos estrategias, así como sugerencias de frases específicas que puede utilizar.</a:t>
            </a:r>
            <a:endParaRPr/>
          </a:p>
        </p:txBody>
      </p:sp>
      <p:sp>
        <p:nvSpPr>
          <p:cNvPr id="724" name="Google Shape;724;p4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i="0" lang="es-ES" sz="1200" u="none" cap="none" strike="noStrike">
                <a:solidFill>
                  <a:srgbClr val="000000"/>
                </a:solidFill>
                <a:latin typeface="Times New Roman"/>
                <a:ea typeface="Times New Roman"/>
                <a:cs typeface="Times New Roman"/>
                <a:sym typeface="Times New Roman"/>
              </a:rPr>
              <a:t>‹#›</a:t>
            </a:fld>
            <a:endParaRPr b="0" i="0" sz="1200" u="none" cap="none" strike="noStrik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8" name="Shape 728"/>
        <p:cNvGrpSpPr/>
        <p:nvPr/>
      </p:nvGrpSpPr>
      <p:grpSpPr>
        <a:xfrm>
          <a:off x="0" y="0"/>
          <a:ext cx="0" cy="0"/>
          <a:chOff x="0" y="0"/>
          <a:chExt cx="0" cy="0"/>
        </a:xfrm>
      </p:grpSpPr>
      <p:sp>
        <p:nvSpPr>
          <p:cNvPr id="729" name="Google Shape;729;p4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730" name="Google Shape;730;p4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s-ES"/>
              <a:t>Repase los puntos</a:t>
            </a:r>
            <a:endParaRPr/>
          </a:p>
        </p:txBody>
      </p:sp>
      <p:sp>
        <p:nvSpPr>
          <p:cNvPr id="731" name="Google Shape;731;p4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i="0" lang="es-ES" sz="1200" u="none" cap="none" strike="noStrike">
                <a:solidFill>
                  <a:srgbClr val="000000"/>
                </a:solidFill>
                <a:latin typeface="Times New Roman"/>
                <a:ea typeface="Times New Roman"/>
                <a:cs typeface="Times New Roman"/>
                <a:sym typeface="Times New Roman"/>
              </a:rPr>
              <a:t>‹#›</a:t>
            </a:fld>
            <a:endParaRPr b="0" i="0" sz="1200" u="none" cap="none" strike="noStrik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b="0" i="0" lang="es-ES" sz="1200" u="none" cap="none" strike="noStrike">
                <a:solidFill>
                  <a:srgbClr val="000000"/>
                </a:solidFill>
                <a:latin typeface="Times New Roman"/>
                <a:ea typeface="Times New Roman"/>
                <a:cs typeface="Times New Roman"/>
                <a:sym typeface="Times New Roman"/>
              </a:rPr>
              <a:t>‹#›</a:t>
            </a:fld>
            <a:endParaRPr b="0" i="0" sz="1200" u="none" cap="none" strike="noStrike">
              <a:solidFill>
                <a:srgbClr val="000000"/>
              </a:solidFill>
              <a:latin typeface="Times New Roman"/>
              <a:ea typeface="Times New Roman"/>
              <a:cs typeface="Times New Roman"/>
              <a:sym typeface="Times New Roman"/>
            </a:endParaRPr>
          </a:p>
        </p:txBody>
      </p:sp>
      <p:sp>
        <p:nvSpPr>
          <p:cNvPr id="290" name="Google Shape;290;p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91" name="Google Shape;291;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s-ES"/>
              <a:t>ACTIVIDAD: </a:t>
            </a:r>
            <a:r>
              <a:rPr lang="es-ES"/>
              <a:t>Prepare el video </a:t>
            </a:r>
            <a:r>
              <a:rPr i="1" lang="es-ES" sz="1800">
                <a:latin typeface="Calibri"/>
                <a:ea typeface="Calibri"/>
                <a:cs typeface="Calibri"/>
                <a:sym typeface="Calibri"/>
              </a:rPr>
              <a:t>Iraqi Refugees in Jordan: Gender-based Violence</a:t>
            </a:r>
            <a:r>
              <a:rPr lang="es-ES" sz="1800">
                <a:latin typeface="Calibri"/>
                <a:ea typeface="Calibri"/>
                <a:cs typeface="Calibri"/>
                <a:sym typeface="Calibri"/>
              </a:rPr>
              <a:t>. Comisión de Mujeres para los Refugiados. 2009. (6:03 minutos)</a:t>
            </a:r>
            <a:r>
              <a:rPr lang="es-ES" sz="1800">
                <a:latin typeface="Times New Roman"/>
                <a:ea typeface="Times New Roman"/>
                <a:cs typeface="Times New Roman"/>
                <a:sym typeface="Times New Roman"/>
              </a:rPr>
              <a:t>.</a:t>
            </a:r>
            <a:endParaRPr/>
          </a:p>
          <a:p>
            <a:pPr indent="0" lvl="0" marL="0" marR="0" rtl="0" algn="l">
              <a:lnSpc>
                <a:spcPct val="100000"/>
              </a:lnSpc>
              <a:spcBef>
                <a:spcPts val="0"/>
              </a:spcBef>
              <a:spcAft>
                <a:spcPts val="0"/>
              </a:spcAft>
              <a:buClr>
                <a:schemeClr val="dk1"/>
              </a:buClr>
              <a:buSzPts val="1200"/>
              <a:buFont typeface="Calibri"/>
              <a:buNone/>
            </a:pPr>
            <a:r>
              <a:rPr lang="es-ES"/>
              <a:t>Disponible en: https://www.youtube.com/watch?v=InpAY1zsFdM</a:t>
            </a:r>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marR="0" rtl="0" algn="l">
              <a:lnSpc>
                <a:spcPct val="100000"/>
              </a:lnSpc>
              <a:spcBef>
                <a:spcPts val="0"/>
              </a:spcBef>
              <a:spcAft>
                <a:spcPts val="0"/>
              </a:spcAft>
              <a:buClr>
                <a:schemeClr val="dk1"/>
              </a:buClr>
              <a:buSzPts val="1200"/>
              <a:buFont typeface="Calibri"/>
              <a:buNone/>
            </a:pPr>
            <a:r>
              <a:rPr lang="es-ES"/>
              <a:t>Informe a los participantes que algunas escenas pueden generar reacciones emocionales intensas; luego reproduzca el documental desde el comienzo y detenga el video en el minuto 2:20. </a:t>
            </a:r>
            <a:endParaRPr/>
          </a:p>
          <a:p>
            <a:pPr indent="0" lvl="0" marL="0" rtl="0" algn="l">
              <a:lnSpc>
                <a:spcPct val="100000"/>
              </a:lnSpc>
              <a:spcBef>
                <a:spcPts val="0"/>
              </a:spcBef>
              <a:spcAft>
                <a:spcPts val="0"/>
              </a:spcAft>
              <a:buSzPts val="1400"/>
              <a:buNone/>
            </a:pPr>
            <a:r>
              <a:t/>
            </a:r>
            <a:endParaRPr b="1"/>
          </a:p>
          <a:p>
            <a:pPr indent="0" lvl="0" marL="0" rtl="0" algn="l">
              <a:lnSpc>
                <a:spcPct val="100000"/>
              </a:lnSpc>
              <a:spcBef>
                <a:spcPts val="0"/>
              </a:spcBef>
              <a:spcAft>
                <a:spcPts val="0"/>
              </a:spcAft>
              <a:buSzPts val="1400"/>
              <a:buNone/>
            </a:pPr>
            <a:r>
              <a:rPr b="1" lang="es-ES"/>
              <a:t>1. Facilite</a:t>
            </a:r>
            <a:r>
              <a:rPr lang="es-ES"/>
              <a:t> un debate grupal con los participantes que se base en los siguientes puntos (10 minutos):</a:t>
            </a:r>
            <a:endParaRPr/>
          </a:p>
          <a:p>
            <a:pPr indent="-171450" lvl="0" marL="171450" rtl="0" algn="l">
              <a:lnSpc>
                <a:spcPct val="100000"/>
              </a:lnSpc>
              <a:spcBef>
                <a:spcPts val="0"/>
              </a:spcBef>
              <a:spcAft>
                <a:spcPts val="0"/>
              </a:spcAft>
              <a:buClr>
                <a:schemeClr val="dk1"/>
              </a:buClr>
              <a:buSzPts val="1200"/>
              <a:buFont typeface="Arial"/>
              <a:buChar char="•"/>
            </a:pPr>
            <a:r>
              <a:rPr lang="es-ES"/>
              <a:t>Esta película muestra historias de personas sobrevivientes de violencia sexual en un contexto de conflicto. ¿Cree que la violencia sexual ocurre únicamente en contextos de conflicto? ¿Ocurre también en situaciones de catástrofes naturales? ¿Ocurre en países donde actualmente no hay una emergencia humanitaria? ¿Existe violencia sexual en su entorno? </a:t>
            </a:r>
            <a:endParaRPr/>
          </a:p>
          <a:p>
            <a:pPr indent="-171450" lvl="0" marL="171450" rtl="0" algn="l">
              <a:lnSpc>
                <a:spcPct val="100000"/>
              </a:lnSpc>
              <a:spcBef>
                <a:spcPts val="0"/>
              </a:spcBef>
              <a:spcAft>
                <a:spcPts val="0"/>
              </a:spcAft>
              <a:buClr>
                <a:schemeClr val="dk1"/>
              </a:buClr>
              <a:buSzPts val="1200"/>
              <a:buFont typeface="Arial"/>
              <a:buChar char="•"/>
            </a:pPr>
            <a:r>
              <a:rPr lang="es-ES"/>
              <a:t>¿Cree que todas las personas sobrevivientes de violencia sexual tienen acceso a atención de la salud?</a:t>
            </a:r>
            <a:endParaRPr/>
          </a:p>
          <a:p>
            <a:pPr indent="-171450" lvl="0" marL="171450" rtl="0" algn="l">
              <a:lnSpc>
                <a:spcPct val="100000"/>
              </a:lnSpc>
              <a:spcBef>
                <a:spcPts val="0"/>
              </a:spcBef>
              <a:spcAft>
                <a:spcPts val="0"/>
              </a:spcAft>
              <a:buClr>
                <a:schemeClr val="dk1"/>
              </a:buClr>
              <a:buSzPts val="1200"/>
              <a:buFont typeface="Arial"/>
              <a:buChar char="•"/>
            </a:pPr>
            <a:r>
              <a:rPr lang="es-ES"/>
              <a:t>Si cree que no, ¿por qué? </a:t>
            </a:r>
            <a:endParaRPr/>
          </a:p>
          <a:p>
            <a:pPr indent="-95250" lvl="0" marL="171450" rtl="0" algn="l">
              <a:lnSpc>
                <a:spcPct val="100000"/>
              </a:lnSpc>
              <a:spcBef>
                <a:spcPts val="0"/>
              </a:spcBef>
              <a:spcAft>
                <a:spcPts val="0"/>
              </a:spcAft>
              <a:buClr>
                <a:schemeClr val="dk1"/>
              </a:buClr>
              <a:buSzPts val="1200"/>
              <a:buFont typeface="Arial"/>
              <a:buNone/>
            </a:pPr>
            <a:r>
              <a:t/>
            </a:r>
            <a:endParaRPr/>
          </a:p>
          <a:p>
            <a:pPr indent="0" lvl="0" marL="0" rtl="0" algn="l">
              <a:lnSpc>
                <a:spcPct val="100000"/>
              </a:lnSpc>
              <a:spcBef>
                <a:spcPts val="0"/>
              </a:spcBef>
              <a:spcAft>
                <a:spcPts val="0"/>
              </a:spcAft>
              <a:buSzPts val="1400"/>
              <a:buNone/>
            </a:pPr>
            <a:r>
              <a:rPr b="1" i="0" lang="es-ES" sz="1200" u="none" strike="noStrike">
                <a:solidFill>
                  <a:schemeClr val="dk1"/>
                </a:solidFill>
                <a:latin typeface="Calibri"/>
                <a:ea typeface="Calibri"/>
                <a:cs typeface="Calibri"/>
                <a:sym typeface="Calibri"/>
              </a:rPr>
              <a:t>2. Dirija el debate </a:t>
            </a:r>
            <a:r>
              <a:rPr b="0" i="0" lang="es-ES" sz="1200" u="none" strike="noStrike">
                <a:solidFill>
                  <a:schemeClr val="dk1"/>
                </a:solidFill>
                <a:latin typeface="Calibri"/>
                <a:ea typeface="Calibri"/>
                <a:cs typeface="Calibri"/>
                <a:sym typeface="Calibri"/>
              </a:rPr>
              <a:t>de modo de dilucidar algunos de los obstáculos que se presentan para acceder a la atención clínica después de haber experimentado un hecho de violencia sexual. Es importante concentrarse en las preguntas y no desviarse de los temas de debate. El objetivo de este debate es presentar los principios rectores y explicar cómo su cumplimiento mejorará el acceso de las personas sobrevivientes a la atención de la salud.  </a:t>
            </a:r>
            <a:endParaRPr/>
          </a:p>
          <a:p>
            <a:pPr indent="-171450" lvl="0" marL="171450" rtl="0" algn="l">
              <a:lnSpc>
                <a:spcPct val="100000"/>
              </a:lnSpc>
              <a:spcBef>
                <a:spcPts val="0"/>
              </a:spcBef>
              <a:spcAft>
                <a:spcPts val="0"/>
              </a:spcAft>
              <a:buClr>
                <a:schemeClr val="dk1"/>
              </a:buClr>
              <a:buSzPts val="1200"/>
              <a:buFont typeface="Arial"/>
              <a:buChar char="•"/>
            </a:pPr>
            <a:r>
              <a:rPr b="0" i="0" lang="es-ES" sz="1200" u="none" strike="noStrike">
                <a:solidFill>
                  <a:schemeClr val="dk1"/>
                </a:solidFill>
                <a:latin typeface="Calibri"/>
                <a:ea typeface="Calibri"/>
                <a:cs typeface="Calibri"/>
                <a:sym typeface="Calibri"/>
              </a:rPr>
              <a:t>Con frecuencia, se suele estigmatizar y culpar a las personas sobrevivientes de violencia sexual.</a:t>
            </a:r>
            <a:endParaRPr/>
          </a:p>
          <a:p>
            <a:pPr indent="-171450" lvl="0" marL="171450" rtl="0" algn="l">
              <a:lnSpc>
                <a:spcPct val="100000"/>
              </a:lnSpc>
              <a:spcBef>
                <a:spcPts val="0"/>
              </a:spcBef>
              <a:spcAft>
                <a:spcPts val="0"/>
              </a:spcAft>
              <a:buClr>
                <a:schemeClr val="dk1"/>
              </a:buClr>
              <a:buSzPts val="1200"/>
              <a:buFont typeface="Arial"/>
              <a:buChar char="•"/>
            </a:pPr>
            <a:r>
              <a:rPr b="0" i="0" lang="es-ES" sz="1200" u="none" strike="noStrike">
                <a:solidFill>
                  <a:schemeClr val="dk1"/>
                </a:solidFill>
                <a:latin typeface="Calibri"/>
                <a:ea typeface="Calibri"/>
                <a:cs typeface="Calibri"/>
                <a:sym typeface="Calibri"/>
              </a:rPr>
              <a:t>Los proveedores de atención de la salud que atienden a personas sobrevivientes de violencia sexual deben respetar la confidencialidad. Nadie debe enterarse de que la persona sobreviviente buscó servicios de atención de la salud. Sin embargo, esto no suele ser así.</a:t>
            </a:r>
            <a:endParaRPr/>
          </a:p>
          <a:p>
            <a:pPr indent="-171450" lvl="0" marL="171450" rtl="0" algn="l">
              <a:lnSpc>
                <a:spcPct val="100000"/>
              </a:lnSpc>
              <a:spcBef>
                <a:spcPts val="0"/>
              </a:spcBef>
              <a:spcAft>
                <a:spcPts val="0"/>
              </a:spcAft>
              <a:buClr>
                <a:schemeClr val="dk1"/>
              </a:buClr>
              <a:buSzPts val="1200"/>
              <a:buFont typeface="Arial"/>
              <a:buChar char="•"/>
            </a:pPr>
            <a:r>
              <a:rPr b="0" i="0" lang="es-ES" sz="1200" u="none" strike="noStrike">
                <a:solidFill>
                  <a:schemeClr val="dk1"/>
                </a:solidFill>
                <a:latin typeface="Calibri"/>
                <a:ea typeface="Calibri"/>
                <a:cs typeface="Calibri"/>
                <a:sym typeface="Calibri"/>
              </a:rPr>
              <a:t>El agresor puede amenazar con hacer daño a la persona sobreviviente si cuenta lo ocurrido. </a:t>
            </a:r>
            <a:endParaRPr/>
          </a:p>
          <a:p>
            <a:pPr indent="-171450" lvl="0" marL="171450" rtl="0" algn="l">
              <a:lnSpc>
                <a:spcPct val="100000"/>
              </a:lnSpc>
              <a:spcBef>
                <a:spcPts val="0"/>
              </a:spcBef>
              <a:spcAft>
                <a:spcPts val="0"/>
              </a:spcAft>
              <a:buClr>
                <a:schemeClr val="dk1"/>
              </a:buClr>
              <a:buSzPts val="1200"/>
              <a:buFont typeface="Arial"/>
              <a:buChar char="•"/>
            </a:pPr>
            <a:r>
              <a:rPr b="0" i="0" lang="es-ES" sz="1200" u="none" strike="noStrike">
                <a:solidFill>
                  <a:schemeClr val="dk1"/>
                </a:solidFill>
                <a:latin typeface="Calibri"/>
                <a:ea typeface="Calibri"/>
                <a:cs typeface="Calibri"/>
                <a:sym typeface="Calibri"/>
              </a:rPr>
              <a:t>Es posible que las personas sobrevivientes no quieran buscar servicios de atención de la salud si sienten que el proveedor no las tratará con respeto y las culpará.</a:t>
            </a:r>
            <a:endParaRPr/>
          </a:p>
          <a:p>
            <a:pPr indent="-171450" lvl="0" marL="171450" rtl="0" algn="l">
              <a:lnSpc>
                <a:spcPct val="100000"/>
              </a:lnSpc>
              <a:spcBef>
                <a:spcPts val="0"/>
              </a:spcBef>
              <a:spcAft>
                <a:spcPts val="0"/>
              </a:spcAft>
              <a:buClr>
                <a:schemeClr val="dk1"/>
              </a:buClr>
              <a:buSzPts val="1200"/>
              <a:buFont typeface="Arial"/>
              <a:buChar char="•"/>
            </a:pPr>
            <a:r>
              <a:rPr b="0" i="0" lang="es-ES" sz="1200" u="none" strike="noStrike">
                <a:solidFill>
                  <a:schemeClr val="dk1"/>
                </a:solidFill>
                <a:latin typeface="Calibri"/>
                <a:ea typeface="Calibri"/>
                <a:cs typeface="Calibri"/>
                <a:sym typeface="Calibri"/>
              </a:rPr>
              <a:t>Las personas sobrevivientes pueden sufrir discriminación si pertenecen a un grupo étnico diferente, como por ejemplo: hombres; personas lesbianas, gais, bisexuales, transgénero, queer, intersexuales o asexuales (LGBTQIA) o adolescentes solteros/as.</a:t>
            </a:r>
            <a:endParaRPr/>
          </a:p>
          <a:p>
            <a:pPr indent="-95250" lvl="0" marL="171450" rtl="0" algn="l">
              <a:lnSpc>
                <a:spcPct val="100000"/>
              </a:lnSpc>
              <a:spcBef>
                <a:spcPts val="0"/>
              </a:spcBef>
              <a:spcAft>
                <a:spcPts val="0"/>
              </a:spcAft>
              <a:buClr>
                <a:schemeClr val="dk1"/>
              </a:buClr>
              <a:buSzPts val="1200"/>
              <a:buFont typeface="Calibri"/>
              <a:buNone/>
            </a:pPr>
            <a:r>
              <a:t/>
            </a:r>
            <a:endParaRPr b="0" i="0" sz="1200" u="none" strike="noStrike">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b="1" i="0" lang="es-ES" sz="1200" u="none" strike="noStrike">
                <a:solidFill>
                  <a:schemeClr val="dk1"/>
                </a:solidFill>
                <a:latin typeface="Calibri"/>
                <a:ea typeface="Calibri"/>
                <a:cs typeface="Calibri"/>
                <a:sym typeface="Calibri"/>
              </a:rPr>
              <a:t>3. Cierre el debate </a:t>
            </a:r>
            <a:r>
              <a:rPr b="0" i="0" lang="es-ES" sz="1200" u="none" strike="noStrike">
                <a:solidFill>
                  <a:schemeClr val="dk1"/>
                </a:solidFill>
                <a:latin typeface="Calibri"/>
                <a:ea typeface="Calibri"/>
                <a:cs typeface="Calibri"/>
                <a:sym typeface="Calibri"/>
              </a:rPr>
              <a:t>reiterando los principios rectores para la atención de personas sobrevivientes de violencia sexual: </a:t>
            </a:r>
            <a:r>
              <a:rPr b="0" i="1" lang="es-ES" sz="1200" u="none" strike="noStrike">
                <a:solidFill>
                  <a:schemeClr val="dk1"/>
                </a:solidFill>
                <a:latin typeface="Calibri"/>
                <a:ea typeface="Calibri"/>
                <a:cs typeface="Calibri"/>
                <a:sym typeface="Calibri"/>
              </a:rPr>
              <a:t>seguridad, confidencialidad, respeto y no discriminación</a:t>
            </a:r>
            <a:r>
              <a:rPr b="0" i="0" lang="es-ES" sz="1200" u="none" strike="noStrike">
                <a:solidFill>
                  <a:schemeClr val="dk1"/>
                </a:solidFill>
                <a:latin typeface="Calibri"/>
                <a:ea typeface="Calibri"/>
                <a:cs typeface="Calibri"/>
                <a:sym typeface="Calibri"/>
              </a:rPr>
              <a:t>. En la próxima sesión, se analizarán en profundidad los principios rectores. Aplique los principios rectores en todas las etapas de planificación e implementación de los servicios para personas sobrevivientes de violencia sexual.</a:t>
            </a:r>
            <a:endParaRPr/>
          </a:p>
          <a:p>
            <a:pPr indent="0" lvl="0" marL="0" rtl="0" algn="l">
              <a:lnSpc>
                <a:spcPct val="100000"/>
              </a:lnSpc>
              <a:spcBef>
                <a:spcPts val="0"/>
              </a:spcBef>
              <a:spcAft>
                <a:spcPts val="0"/>
              </a:spcAft>
              <a:buSzPts val="1400"/>
              <a:buNone/>
            </a:pPr>
            <a:r>
              <a:t/>
            </a:r>
            <a:endParaRPr b="0" i="0" sz="1200" u="none" strike="noStrike">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b="1" i="0" lang="es-ES" sz="1200" u="none" strike="noStrike">
                <a:solidFill>
                  <a:schemeClr val="dk1"/>
                </a:solidFill>
                <a:latin typeface="Calibri"/>
                <a:ea typeface="Calibri"/>
                <a:cs typeface="Calibri"/>
                <a:sym typeface="Calibri"/>
              </a:rPr>
              <a:t>4. Remítase</a:t>
            </a:r>
            <a:r>
              <a:rPr b="0" i="0" lang="es-ES" sz="1200" u="none" strike="noStrike">
                <a:solidFill>
                  <a:schemeClr val="dk1"/>
                </a:solidFill>
                <a:latin typeface="Calibri"/>
                <a:ea typeface="Calibri"/>
                <a:cs typeface="Calibri"/>
                <a:sym typeface="Calibri"/>
              </a:rPr>
              <a:t> a los</a:t>
            </a:r>
            <a:r>
              <a:rPr b="1" i="0" lang="es-ES" sz="1200" u="none" strike="noStrike">
                <a:solidFill>
                  <a:schemeClr val="dk1"/>
                </a:solidFill>
                <a:latin typeface="Calibri"/>
                <a:ea typeface="Calibri"/>
                <a:cs typeface="Calibri"/>
                <a:sym typeface="Calibri"/>
              </a:rPr>
              <a:t> </a:t>
            </a:r>
            <a:r>
              <a:rPr b="0" i="0" lang="es-ES" sz="1200" u="none" strike="noStrike">
                <a:solidFill>
                  <a:schemeClr val="dk1"/>
                </a:solidFill>
                <a:latin typeface="Calibri"/>
                <a:ea typeface="Calibri"/>
                <a:cs typeface="Calibri"/>
                <a:sym typeface="Calibri"/>
              </a:rPr>
              <a:t>principios rectores publicados durante las sesiones. </a:t>
            </a:r>
            <a:r>
              <a:rPr lang="es-ES"/>
              <a:t>El objetivo de este debate es invitar a los participantes a reflexionar acerca de los obstáculos que se presentan para acceder a los servicios y a tener en cuenta los principios rectores que sustentan las acciones para superar dichos obstáculos. Aliente a los participantes a debatir los problemas de estigma, derivaciones a otros servicios sin consentimiento de la persona sobreviviente, confidencialidad, etcétera.</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6" name="Shape 736"/>
        <p:cNvGrpSpPr/>
        <p:nvPr/>
      </p:nvGrpSpPr>
      <p:grpSpPr>
        <a:xfrm>
          <a:off x="0" y="0"/>
          <a:ext cx="0" cy="0"/>
          <a:chOff x="0" y="0"/>
          <a:chExt cx="0" cy="0"/>
        </a:xfrm>
      </p:grpSpPr>
      <p:sp>
        <p:nvSpPr>
          <p:cNvPr id="737" name="Google Shape;737;p5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738" name="Google Shape;738;p5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s-ES"/>
              <a:t>No hay pruebas suficientes de que el cribado universal ayude a disminuir la violencia ni tenga beneficios para la salud y bien puede agobiar a los proveedores y sistemas de salud que, de por sí, están sobrecargados. Por ende, la Organización Mundial de la Salud (OMS) </a:t>
            </a:r>
            <a:r>
              <a:rPr b="1" lang="es-ES"/>
              <a:t>NO </a:t>
            </a:r>
            <a:r>
              <a:rPr lang="es-ES"/>
              <a:t>recomienda el cribado universal. No obstante, la OMS </a:t>
            </a:r>
            <a:r>
              <a:rPr b="1" lang="es-ES"/>
              <a:t>ALIENTA </a:t>
            </a:r>
            <a:r>
              <a:rPr lang="es-ES"/>
              <a:t>a los proveedores de atención de la salud a estar muy alertas respecto del tema y conversarlo con pacientes que presentan lesiones o afecciones que, según sospechan, podrían relacionarse con hechos de violencia.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739" name="Google Shape;739;p5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i="0" lang="es-ES" sz="1200" u="none" cap="none" strike="noStrike">
                <a:solidFill>
                  <a:srgbClr val="000000"/>
                </a:solidFill>
                <a:latin typeface="Times New Roman"/>
                <a:ea typeface="Times New Roman"/>
                <a:cs typeface="Times New Roman"/>
                <a:sym typeface="Times New Roman"/>
              </a:rPr>
              <a:t>‹#›</a:t>
            </a:fld>
            <a:endParaRPr b="0" i="0" sz="1200" u="none" cap="none" strike="noStrik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4" name="Shape 744"/>
        <p:cNvGrpSpPr/>
        <p:nvPr/>
      </p:nvGrpSpPr>
      <p:grpSpPr>
        <a:xfrm>
          <a:off x="0" y="0"/>
          <a:ext cx="0" cy="0"/>
          <a:chOff x="0" y="0"/>
          <a:chExt cx="0" cy="0"/>
        </a:xfrm>
      </p:grpSpPr>
      <p:sp>
        <p:nvSpPr>
          <p:cNvPr id="745" name="Google Shape;745;p5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746" name="Google Shape;746;p5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Arial"/>
              <a:buNone/>
            </a:pPr>
            <a:r>
              <a:rPr lang="es-ES"/>
              <a:t>Explique que lo mejor es sacar el tema de la violencia antes de hacer preguntas directas al o a la paciente. Por ejemplo, puede decir algo general como: “lamentablemente, es muy habitual que en esta comunidad se produzcan actos de violencia, inclusive de violencia en el hogar” o “a veces, las personas que queremos nos lastiman”.</a:t>
            </a:r>
            <a:endParaRPr/>
          </a:p>
          <a:p>
            <a:pPr indent="0" lvl="0" marL="0" rtl="0" algn="l">
              <a:lnSpc>
                <a:spcPct val="100000"/>
              </a:lnSpc>
              <a:spcBef>
                <a:spcPts val="600"/>
              </a:spcBef>
              <a:spcAft>
                <a:spcPts val="0"/>
              </a:spcAft>
              <a:buClr>
                <a:schemeClr val="dk1"/>
              </a:buClr>
              <a:buSzPts val="1200"/>
              <a:buFont typeface="Arial"/>
              <a:buNone/>
            </a:pPr>
            <a:r>
              <a:t/>
            </a:r>
            <a:endParaRPr/>
          </a:p>
          <a:p>
            <a:pPr indent="0" lvl="0" marL="0" rtl="0" algn="l">
              <a:lnSpc>
                <a:spcPct val="100000"/>
              </a:lnSpc>
              <a:spcBef>
                <a:spcPts val="600"/>
              </a:spcBef>
              <a:spcAft>
                <a:spcPts val="0"/>
              </a:spcAft>
              <a:buClr>
                <a:schemeClr val="dk1"/>
              </a:buClr>
              <a:buSzPts val="1200"/>
              <a:buFont typeface="Arial"/>
              <a:buNone/>
            </a:pPr>
            <a:r>
              <a:rPr lang="es-ES"/>
              <a:t>Recuerde:</a:t>
            </a:r>
            <a:endParaRPr/>
          </a:p>
          <a:p>
            <a:pPr indent="-171450" lvl="0" marL="171450" rtl="0" algn="l">
              <a:lnSpc>
                <a:spcPct val="100000"/>
              </a:lnSpc>
              <a:spcBef>
                <a:spcPts val="600"/>
              </a:spcBef>
              <a:spcAft>
                <a:spcPts val="0"/>
              </a:spcAft>
              <a:buClr>
                <a:schemeClr val="dk1"/>
              </a:buClr>
              <a:buSzPts val="1200"/>
              <a:buFont typeface="Arial"/>
              <a:buChar char="•"/>
            </a:pPr>
            <a:r>
              <a:rPr lang="es-ES"/>
              <a:t>Que los problemas de salud pueden ser producto de hechos de violencia o empeorar debido a ellos</a:t>
            </a:r>
            <a:endParaRPr/>
          </a:p>
          <a:p>
            <a:pPr indent="-171450" lvl="0" marL="171450" rtl="0" algn="l">
              <a:lnSpc>
                <a:spcPct val="100000"/>
              </a:lnSpc>
              <a:spcBef>
                <a:spcPts val="600"/>
              </a:spcBef>
              <a:spcAft>
                <a:spcPts val="0"/>
              </a:spcAft>
              <a:buClr>
                <a:schemeClr val="dk1"/>
              </a:buClr>
              <a:buSzPts val="1200"/>
              <a:buFont typeface="Arial"/>
              <a:buChar char="•"/>
            </a:pPr>
            <a:r>
              <a:rPr lang="es-ES"/>
              <a:t>Que la mujer que experimenta violencia infligida por la pareja suele buscar atención de la salud por afecciones físicas o emocionales relacionadas</a:t>
            </a:r>
            <a:endParaRPr/>
          </a:p>
          <a:p>
            <a:pPr indent="-171450" lvl="0" marL="171450" rtl="0" algn="l">
              <a:lnSpc>
                <a:spcPct val="100000"/>
              </a:lnSpc>
              <a:spcBef>
                <a:spcPts val="600"/>
              </a:spcBef>
              <a:spcAft>
                <a:spcPts val="0"/>
              </a:spcAft>
              <a:buClr>
                <a:schemeClr val="dk1"/>
              </a:buClr>
              <a:buSzPts val="1200"/>
              <a:buFont typeface="Arial"/>
              <a:buChar char="•"/>
            </a:pPr>
            <a:r>
              <a:rPr lang="es-ES"/>
              <a:t>Que las personas sobreviviente suelen </a:t>
            </a:r>
            <a:r>
              <a:rPr b="1" lang="es-ES"/>
              <a:t>no </a:t>
            </a:r>
            <a:r>
              <a:rPr lang="es-ES"/>
              <a:t>contarles a los proveedores de atención de la salud acerca de los hechos de violencia</a:t>
            </a:r>
            <a:endParaRPr/>
          </a:p>
          <a:p>
            <a:pPr indent="-171450" lvl="0" marL="171450" rtl="0" algn="l">
              <a:lnSpc>
                <a:spcPct val="100000"/>
              </a:lnSpc>
              <a:spcBef>
                <a:spcPts val="600"/>
              </a:spcBef>
              <a:spcAft>
                <a:spcPts val="0"/>
              </a:spcAft>
              <a:buClr>
                <a:schemeClr val="dk1"/>
              </a:buClr>
              <a:buSzPts val="1200"/>
              <a:buFont typeface="Arial"/>
              <a:buChar char="•"/>
            </a:pPr>
            <a:r>
              <a:rPr b="1" lang="es-ES"/>
              <a:t>Nunca</a:t>
            </a:r>
            <a:r>
              <a:rPr lang="es-ES"/>
              <a:t> hable de violencia de pareja a menos que el o la paciente esté solo/a</a:t>
            </a:r>
            <a:endParaRPr/>
          </a:p>
          <a:p>
            <a:pPr indent="-171450" lvl="0" marL="171450" rtl="0" algn="l">
              <a:lnSpc>
                <a:spcPct val="100000"/>
              </a:lnSpc>
              <a:spcBef>
                <a:spcPts val="600"/>
              </a:spcBef>
              <a:spcAft>
                <a:spcPts val="0"/>
              </a:spcAft>
              <a:buClr>
                <a:schemeClr val="dk1"/>
              </a:buClr>
              <a:buSzPts val="1200"/>
              <a:buFont typeface="Arial"/>
              <a:buChar char="•"/>
            </a:pPr>
            <a:r>
              <a:rPr lang="es-ES"/>
              <a:t>Usar un lenguaje acorde con la cultura/comunidad </a:t>
            </a:r>
            <a:r>
              <a:rPr b="1" lang="es-ES"/>
              <a:t>y</a:t>
            </a:r>
            <a:endParaRPr/>
          </a:p>
          <a:p>
            <a:pPr indent="-171450" lvl="0" marL="171450" rtl="0" algn="l">
              <a:lnSpc>
                <a:spcPct val="100000"/>
              </a:lnSpc>
              <a:spcBef>
                <a:spcPts val="600"/>
              </a:spcBef>
              <a:spcAft>
                <a:spcPts val="0"/>
              </a:spcAft>
              <a:buClr>
                <a:schemeClr val="dk1"/>
              </a:buClr>
              <a:buSzPts val="1200"/>
              <a:buFont typeface="Arial"/>
              <a:buChar char="•"/>
            </a:pPr>
            <a:r>
              <a:rPr lang="es-ES"/>
              <a:t>Hacerlo con </a:t>
            </a:r>
            <a:r>
              <a:rPr b="1" lang="es-ES"/>
              <a:t>empatía y sin prejuicios</a:t>
            </a:r>
            <a:r>
              <a:rPr lang="es-ES"/>
              <a:t>  </a:t>
            </a:r>
            <a:endParaRPr/>
          </a:p>
          <a:p>
            <a:pPr indent="0" lvl="0" marL="0" rtl="0" algn="l">
              <a:lnSpc>
                <a:spcPct val="100000"/>
              </a:lnSpc>
              <a:spcBef>
                <a:spcPts val="0"/>
              </a:spcBef>
              <a:spcAft>
                <a:spcPts val="0"/>
              </a:spcAft>
              <a:buSzPts val="1400"/>
              <a:buNone/>
            </a:pPr>
            <a:r>
              <a:t/>
            </a:r>
            <a:endParaRPr/>
          </a:p>
        </p:txBody>
      </p:sp>
      <p:sp>
        <p:nvSpPr>
          <p:cNvPr id="747" name="Google Shape;747;p5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i="0" lang="es-ES" sz="1200" u="none" cap="none" strike="noStrike">
                <a:solidFill>
                  <a:srgbClr val="000000"/>
                </a:solidFill>
                <a:latin typeface="Times New Roman"/>
                <a:ea typeface="Times New Roman"/>
                <a:cs typeface="Times New Roman"/>
                <a:sym typeface="Times New Roman"/>
              </a:rPr>
              <a:t>‹#›</a:t>
            </a:fld>
            <a:endParaRPr b="0" i="0" sz="1200" u="none" cap="none" strike="noStrik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2" name="Shape 752"/>
        <p:cNvGrpSpPr/>
        <p:nvPr/>
      </p:nvGrpSpPr>
      <p:grpSpPr>
        <a:xfrm>
          <a:off x="0" y="0"/>
          <a:ext cx="0" cy="0"/>
          <a:chOff x="0" y="0"/>
          <a:chExt cx="0" cy="0"/>
        </a:xfrm>
      </p:grpSpPr>
      <p:sp>
        <p:nvSpPr>
          <p:cNvPr id="753" name="Google Shape;753;p5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754" name="Google Shape;754;p5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s-ES"/>
              <a:t>Repase los puntos</a:t>
            </a:r>
            <a:endParaRPr/>
          </a:p>
        </p:txBody>
      </p:sp>
      <p:sp>
        <p:nvSpPr>
          <p:cNvPr id="755" name="Google Shape;755;p5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i="0" lang="es-ES" sz="1200" u="none" cap="none" strike="noStrike">
                <a:solidFill>
                  <a:srgbClr val="000000"/>
                </a:solidFill>
                <a:latin typeface="Times New Roman"/>
                <a:ea typeface="Times New Roman"/>
                <a:cs typeface="Times New Roman"/>
                <a:sym typeface="Times New Roman"/>
              </a:rPr>
              <a:t>‹#›</a:t>
            </a:fld>
            <a:endParaRPr b="0" i="0" sz="1200" u="none" cap="none" strike="noStrik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0" name="Shape 760"/>
        <p:cNvGrpSpPr/>
        <p:nvPr/>
      </p:nvGrpSpPr>
      <p:grpSpPr>
        <a:xfrm>
          <a:off x="0" y="0"/>
          <a:ext cx="0" cy="0"/>
          <a:chOff x="0" y="0"/>
          <a:chExt cx="0" cy="0"/>
        </a:xfrm>
      </p:grpSpPr>
      <p:sp>
        <p:nvSpPr>
          <p:cNvPr id="761" name="Google Shape;761;p5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762" name="Google Shape;762;p5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63" name="Google Shape;763;p5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i="0" lang="es-ES" sz="1200" u="none" cap="none" strike="noStrike">
                <a:solidFill>
                  <a:srgbClr val="000000"/>
                </a:solidFill>
                <a:latin typeface="Times New Roman"/>
                <a:ea typeface="Times New Roman"/>
                <a:cs typeface="Times New Roman"/>
                <a:sym typeface="Times New Roman"/>
              </a:rPr>
              <a:t>‹#›</a:t>
            </a:fld>
            <a:endParaRPr b="0" i="0" sz="1200" u="none" cap="none" strike="noStrik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8" name="Shape 768"/>
        <p:cNvGrpSpPr/>
        <p:nvPr/>
      </p:nvGrpSpPr>
      <p:grpSpPr>
        <a:xfrm>
          <a:off x="0" y="0"/>
          <a:ext cx="0" cy="0"/>
          <a:chOff x="0" y="0"/>
          <a:chExt cx="0" cy="0"/>
        </a:xfrm>
      </p:grpSpPr>
      <p:sp>
        <p:nvSpPr>
          <p:cNvPr id="769" name="Google Shape;769;p5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70" name="Google Shape;770;p5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71" name="Google Shape;771;p5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s-ES"/>
              <a:t>‹#›</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6" name="Shape 776"/>
        <p:cNvGrpSpPr/>
        <p:nvPr/>
      </p:nvGrpSpPr>
      <p:grpSpPr>
        <a:xfrm>
          <a:off x="0" y="0"/>
          <a:ext cx="0" cy="0"/>
          <a:chOff x="0" y="0"/>
          <a:chExt cx="0" cy="0"/>
        </a:xfrm>
      </p:grpSpPr>
      <p:sp>
        <p:nvSpPr>
          <p:cNvPr id="777" name="Google Shape;777;p5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778" name="Google Shape;778;p5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s-ES"/>
              <a:t>Una vez identificada la persona sobreviviente, el primer paso en la atención clínica es prestar apoyo de primera línea (LIVES, parte 1)</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779" name="Google Shape;779;p5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i="0" lang="es-ES" sz="1200" u="none" cap="none" strike="noStrike">
                <a:solidFill>
                  <a:srgbClr val="000000"/>
                </a:solidFill>
                <a:latin typeface="Times New Roman"/>
                <a:ea typeface="Times New Roman"/>
                <a:cs typeface="Times New Roman"/>
                <a:sym typeface="Times New Roman"/>
              </a:rPr>
              <a:t>‹#›</a:t>
            </a:fld>
            <a:endParaRPr b="0" i="0" sz="1200" u="none" cap="none" strike="noStrik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4" name="Shape 784"/>
        <p:cNvGrpSpPr/>
        <p:nvPr/>
      </p:nvGrpSpPr>
      <p:grpSpPr>
        <a:xfrm>
          <a:off x="0" y="0"/>
          <a:ext cx="0" cy="0"/>
          <a:chOff x="0" y="0"/>
          <a:chExt cx="0" cy="0"/>
        </a:xfrm>
      </p:grpSpPr>
      <p:sp>
        <p:nvSpPr>
          <p:cNvPr id="785" name="Google Shape;785;p5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786" name="Google Shape;786;p5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s-ES"/>
              <a:t>Un proveedor de atención de la salud puede ser la primera o única persona a la que se acerque una persona sobreviviente. La calidad de la atención proporcionada puede tener efectos a corto y a largo plazo sobre el bienestar de la persona sobreviviente y sobre su deseo de hablar. Por lo tanto, todos los proveedores de salud (incluso quienes no trabajen en establecimientos equipados para brindar atención clínica a sobrevivientes de violencia sexual) </a:t>
            </a:r>
            <a:r>
              <a:rPr b="1" lang="es-ES"/>
              <a:t>deben estar preparados para brindar la ayuda inicial, que incluye escuchar con empatía y validar, identificar las necesidades emocionales, psicológicas y físicas de la persona sobreviviente, e identificar los servicios de apoyo disponibles. </a:t>
            </a:r>
            <a:r>
              <a:rPr lang="es-ES"/>
              <a:t>Esto también incluye atender la situación de seguridad (protección) y salud inmediata de la persona sobreviviente en ese momento, incluidas sus necesidades de salud mental.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s-ES"/>
              <a:t>Los proveedores deben:</a:t>
            </a:r>
            <a:endParaRPr/>
          </a:p>
          <a:p>
            <a:pPr indent="-171450" lvl="0" marL="171450" rtl="0" algn="l">
              <a:lnSpc>
                <a:spcPct val="100000"/>
              </a:lnSpc>
              <a:spcBef>
                <a:spcPts val="0"/>
              </a:spcBef>
              <a:spcAft>
                <a:spcPts val="0"/>
              </a:spcAft>
              <a:buClr>
                <a:schemeClr val="dk1"/>
              </a:buClr>
              <a:buSzPts val="1200"/>
              <a:buFont typeface="Arial"/>
              <a:buChar char="•"/>
            </a:pPr>
            <a:r>
              <a:rPr lang="es-ES"/>
              <a:t>Escuchar con respeto y empatía la historia de esa persona sin prejuicios</a:t>
            </a:r>
            <a:endParaRPr/>
          </a:p>
          <a:p>
            <a:pPr indent="-171450" lvl="0" marL="171450" rtl="0" algn="l">
              <a:lnSpc>
                <a:spcPct val="100000"/>
              </a:lnSpc>
              <a:spcBef>
                <a:spcPts val="0"/>
              </a:spcBef>
              <a:spcAft>
                <a:spcPts val="0"/>
              </a:spcAft>
              <a:buClr>
                <a:schemeClr val="dk1"/>
              </a:buClr>
              <a:buSzPts val="1200"/>
              <a:buFont typeface="Arial"/>
              <a:buChar char="•"/>
            </a:pPr>
            <a:r>
              <a:rPr lang="es-ES"/>
              <a:t>Tranquilizar a la persona sobreviviente diciéndole que lo ocurrido no es su culpa o que no tiene que culparse</a:t>
            </a:r>
            <a:endParaRPr/>
          </a:p>
          <a:p>
            <a:pPr indent="-171450" lvl="0" marL="171450" rtl="0" algn="l">
              <a:lnSpc>
                <a:spcPct val="100000"/>
              </a:lnSpc>
              <a:spcBef>
                <a:spcPts val="0"/>
              </a:spcBef>
              <a:spcAft>
                <a:spcPts val="0"/>
              </a:spcAft>
              <a:buClr>
                <a:schemeClr val="dk1"/>
              </a:buClr>
              <a:buSzPts val="1200"/>
              <a:buFont typeface="Arial"/>
              <a:buChar char="•"/>
            </a:pPr>
            <a:r>
              <a:rPr lang="es-ES"/>
              <a:t>Preguntarle a la persona sobreviviente qué necesita o qué le preocupa</a:t>
            </a:r>
            <a:endParaRPr/>
          </a:p>
          <a:p>
            <a:pPr indent="-171450" lvl="0" marL="171450" rtl="0" algn="l">
              <a:lnSpc>
                <a:spcPct val="100000"/>
              </a:lnSpc>
              <a:spcBef>
                <a:spcPts val="0"/>
              </a:spcBef>
              <a:spcAft>
                <a:spcPts val="0"/>
              </a:spcAft>
              <a:buClr>
                <a:schemeClr val="dk1"/>
              </a:buClr>
              <a:buSzPts val="1200"/>
              <a:buFont typeface="Arial"/>
              <a:buChar char="•"/>
            </a:pPr>
            <a:r>
              <a:rPr lang="es-ES"/>
              <a:t>Ofrecer información sobre otros servicios de apoyo</a:t>
            </a:r>
            <a:endParaRPr/>
          </a:p>
          <a:p>
            <a:pPr indent="-171450" lvl="0" marL="171450" rtl="0" algn="l">
              <a:lnSpc>
                <a:spcPct val="100000"/>
              </a:lnSpc>
              <a:spcBef>
                <a:spcPts val="0"/>
              </a:spcBef>
              <a:spcAft>
                <a:spcPts val="0"/>
              </a:spcAft>
              <a:buClr>
                <a:schemeClr val="dk1"/>
              </a:buClr>
              <a:buSzPts val="1200"/>
              <a:buFont typeface="Arial"/>
              <a:buChar char="•"/>
            </a:pPr>
            <a:r>
              <a:rPr lang="es-ES"/>
              <a:t>Siempre apoyar las decisiones de la persona sobreviviente</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s-ES"/>
              <a:t>El apoyo de primera línea puede ser la atención más importante que brinde y quizás sea lo único que necesite la persona sobreviviente </a:t>
            </a:r>
            <a:r>
              <a:rPr b="1" lang="es-ES"/>
              <a:t>Se puede prestar apoyo de primera línea independientemente del tiempo que haya transcurrido desde que la persona sobreviviente experimentó el hecho de violencia.</a:t>
            </a:r>
            <a:r>
              <a:rPr lang="es-ES"/>
              <a:t> Responde a necesidades prácticas y emocionales. Las letras que componen el acrónimo LIVES en inglés pueden ayudar a recordar los 5 elementos que protegen la vida de una persona sobreviviente:</a:t>
            </a:r>
            <a:endParaRPr/>
          </a:p>
          <a:p>
            <a:pPr indent="0" lvl="0" marL="0" rtl="0" algn="l">
              <a:lnSpc>
                <a:spcPct val="100000"/>
              </a:lnSpc>
              <a:spcBef>
                <a:spcPts val="0"/>
              </a:spcBef>
              <a:spcAft>
                <a:spcPts val="0"/>
              </a:spcAft>
              <a:buSzPts val="1400"/>
              <a:buNone/>
            </a:pPr>
            <a:r>
              <a:t/>
            </a:r>
            <a:endParaRPr/>
          </a:p>
          <a:p>
            <a:pPr indent="-228600" lvl="0" marL="228600" rtl="0" algn="l">
              <a:lnSpc>
                <a:spcPct val="100000"/>
              </a:lnSpc>
              <a:spcBef>
                <a:spcPts val="0"/>
              </a:spcBef>
              <a:spcAft>
                <a:spcPts val="0"/>
              </a:spcAft>
              <a:buClr>
                <a:schemeClr val="dk1"/>
              </a:buClr>
              <a:buSzPts val="1200"/>
              <a:buFont typeface="Calibri"/>
              <a:buAutoNum type="arabicPeriod"/>
            </a:pPr>
            <a:r>
              <a:rPr lang="es-ES"/>
              <a:t>Escuche atentamente a la persona sobreviviente, con empatía y sin prejuicios. </a:t>
            </a:r>
            <a:r>
              <a:rPr b="1" lang="es-ES"/>
              <a:t>Escuchar es la parte más importante de una buena comunicación y la base del apoyo de primera línea. </a:t>
            </a:r>
            <a:r>
              <a:rPr lang="es-ES"/>
              <a:t>Implica prestar atención a los sentimientos que encierran las palabras, escuchar lo que se dice y lo que no se dice y prestar atención al lenguaje corporal.</a:t>
            </a:r>
            <a:endParaRPr/>
          </a:p>
          <a:p>
            <a:pPr indent="-228600" lvl="0" marL="228600" rtl="0" algn="l">
              <a:lnSpc>
                <a:spcPct val="100000"/>
              </a:lnSpc>
              <a:spcBef>
                <a:spcPts val="0"/>
              </a:spcBef>
              <a:spcAft>
                <a:spcPts val="0"/>
              </a:spcAft>
              <a:buClr>
                <a:schemeClr val="dk1"/>
              </a:buClr>
              <a:buSzPts val="1200"/>
              <a:buFont typeface="Calibri"/>
              <a:buAutoNum type="arabicPeriod"/>
            </a:pPr>
            <a:r>
              <a:rPr lang="es-ES"/>
              <a:t>Indague y dé respuesta a las diversas necesidades y preocupaciones tanto emocionales como físicas, sociales y prácticas de la persona sobreviviente. Junto con el propósito de la capacitación, recuerde lo que es más importante para la persona: respetar sus deseos y responder a sus necesidades.</a:t>
            </a:r>
            <a:endParaRPr/>
          </a:p>
          <a:p>
            <a:pPr indent="-228600" lvl="0" marL="228600" rtl="0" algn="l">
              <a:lnSpc>
                <a:spcPct val="100000"/>
              </a:lnSpc>
              <a:spcBef>
                <a:spcPts val="0"/>
              </a:spcBef>
              <a:spcAft>
                <a:spcPts val="0"/>
              </a:spcAft>
              <a:buClr>
                <a:schemeClr val="dk1"/>
              </a:buClr>
              <a:buSzPts val="1200"/>
              <a:buFont typeface="Calibri"/>
              <a:buAutoNum type="arabicPeriod"/>
            </a:pPr>
            <a:r>
              <a:rPr lang="es-ES"/>
              <a:t>Demuestre a la persona sobreviviente que la comprende y le cree. Déjele en claro que no debe culparse. La validación les hace saber que lo que sienten es normal y que tienen derecho a vivir sin violencia ni temor.</a:t>
            </a:r>
            <a:endParaRPr/>
          </a:p>
          <a:p>
            <a:pPr indent="-228600" lvl="0" marL="228600" rtl="0" algn="l">
              <a:lnSpc>
                <a:spcPct val="100000"/>
              </a:lnSpc>
              <a:spcBef>
                <a:spcPts val="0"/>
              </a:spcBef>
              <a:spcAft>
                <a:spcPts val="0"/>
              </a:spcAft>
              <a:buClr>
                <a:schemeClr val="dk1"/>
              </a:buClr>
              <a:buSzPts val="1200"/>
              <a:buFont typeface="Calibri"/>
              <a:buAutoNum type="arabicPeriod"/>
            </a:pPr>
            <a:r>
              <a:rPr lang="es-ES"/>
              <a:t>Mejorar la seguridad y garantizar la asistencia es un paso posterior en la interacción entre el proveedor de atención de la salud y el o la paciente y se verán más adelante en este curso de actualización.</a:t>
            </a:r>
            <a:endParaRPr/>
          </a:p>
          <a:p>
            <a:pPr indent="-152400" lvl="0" marL="228600" rtl="0" algn="l">
              <a:lnSpc>
                <a:spcPct val="100000"/>
              </a:lnSpc>
              <a:spcBef>
                <a:spcPts val="0"/>
              </a:spcBef>
              <a:spcAft>
                <a:spcPts val="0"/>
              </a:spcAft>
              <a:buClr>
                <a:schemeClr val="dk1"/>
              </a:buClr>
              <a:buSzPts val="1200"/>
              <a:buFont typeface="Calibri"/>
              <a:buNone/>
            </a:pPr>
            <a:r>
              <a:t/>
            </a:r>
            <a:endParaRPr/>
          </a:p>
          <a:p>
            <a:pPr indent="0" lvl="0" marL="0" rtl="0" algn="l">
              <a:lnSpc>
                <a:spcPct val="100000"/>
              </a:lnSpc>
              <a:spcBef>
                <a:spcPts val="0"/>
              </a:spcBef>
              <a:spcAft>
                <a:spcPts val="0"/>
              </a:spcAft>
              <a:buSzPts val="1400"/>
              <a:buNone/>
            </a:pPr>
            <a:r>
              <a:rPr b="1" lang="es-ES"/>
              <a:t>Haga hincapié en lo siguiente: </a:t>
            </a:r>
            <a:r>
              <a:rPr lang="es-ES"/>
              <a:t>La mayoría de las personas sobrevivientes </a:t>
            </a:r>
            <a:r>
              <a:rPr b="1" lang="es-ES"/>
              <a:t>no </a:t>
            </a:r>
            <a:r>
              <a:rPr lang="es-ES"/>
              <a:t>le cuentan a nadie que han experimentado actos de violencia sexual. Recurrir a usted y contarle lo ocurrido es una demostración de confianza. No la traicione. El primer paso para la recuperación suele ser reafirmarle a la persona que no merecía experimentar una violación, que lo ocurrido no fue culpa suya y que no fue producto de su comportamiento ni de la forma en que se viste. Esto implica reconocer sus propios sentimientos y preconceptos.</a:t>
            </a:r>
            <a:endParaRPr/>
          </a:p>
          <a:p>
            <a:pPr indent="0" lvl="0" marL="0" rtl="0" algn="l">
              <a:lnSpc>
                <a:spcPct val="100000"/>
              </a:lnSpc>
              <a:spcBef>
                <a:spcPts val="0"/>
              </a:spcBef>
              <a:spcAft>
                <a:spcPts val="0"/>
              </a:spcAft>
              <a:buSzPts val="1400"/>
              <a:buNone/>
            </a:pPr>
            <a:r>
              <a:t/>
            </a:r>
            <a:endParaRPr/>
          </a:p>
        </p:txBody>
      </p:sp>
      <p:sp>
        <p:nvSpPr>
          <p:cNvPr id="787" name="Google Shape;787;p5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i="0" lang="es-ES" sz="1200" u="none" cap="none" strike="noStrike">
                <a:solidFill>
                  <a:srgbClr val="000000"/>
                </a:solidFill>
                <a:latin typeface="Times New Roman"/>
                <a:ea typeface="Times New Roman"/>
                <a:cs typeface="Times New Roman"/>
                <a:sym typeface="Times New Roman"/>
              </a:rPr>
              <a:t>‹#›</a:t>
            </a:fld>
            <a:endParaRPr b="0" i="0" sz="1200" u="none" cap="none" strike="noStrik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9" name="Shape 799"/>
        <p:cNvGrpSpPr/>
        <p:nvPr/>
      </p:nvGrpSpPr>
      <p:grpSpPr>
        <a:xfrm>
          <a:off x="0" y="0"/>
          <a:ext cx="0" cy="0"/>
          <a:chOff x="0" y="0"/>
          <a:chExt cx="0" cy="0"/>
        </a:xfrm>
      </p:grpSpPr>
      <p:sp>
        <p:nvSpPr>
          <p:cNvPr id="800" name="Google Shape;800;p5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801" name="Google Shape;801;p5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02" name="Google Shape;802;p5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i="0" lang="es-ES" sz="1200" u="none" cap="none" strike="noStrike">
                <a:solidFill>
                  <a:srgbClr val="000000"/>
                </a:solidFill>
                <a:latin typeface="Times New Roman"/>
                <a:ea typeface="Times New Roman"/>
                <a:cs typeface="Times New Roman"/>
                <a:sym typeface="Times New Roman"/>
              </a:rPr>
              <a:t>‹#›</a:t>
            </a:fld>
            <a:endParaRPr b="0" i="0" sz="1200" u="none" cap="none" strike="noStrik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8" name="Shape 808"/>
        <p:cNvGrpSpPr/>
        <p:nvPr/>
      </p:nvGrpSpPr>
      <p:grpSpPr>
        <a:xfrm>
          <a:off x="0" y="0"/>
          <a:ext cx="0" cy="0"/>
          <a:chOff x="0" y="0"/>
          <a:chExt cx="0" cy="0"/>
        </a:xfrm>
      </p:grpSpPr>
      <p:sp>
        <p:nvSpPr>
          <p:cNvPr id="809" name="Google Shape;809;p5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810" name="Google Shape;810;p5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s-ES"/>
              <a:t>Review bullets</a:t>
            </a:r>
            <a:endParaRPr/>
          </a:p>
        </p:txBody>
      </p:sp>
      <p:sp>
        <p:nvSpPr>
          <p:cNvPr id="811" name="Google Shape;811;p5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i="0" lang="es-ES" sz="1200" u="none" cap="none" strike="noStrike">
                <a:solidFill>
                  <a:srgbClr val="000000"/>
                </a:solidFill>
                <a:latin typeface="Times New Roman"/>
                <a:ea typeface="Times New Roman"/>
                <a:cs typeface="Times New Roman"/>
                <a:sym typeface="Times New Roman"/>
              </a:rPr>
              <a:t>‹#›</a:t>
            </a:fld>
            <a:endParaRPr b="0" i="0" sz="1200" u="none" cap="none" strike="noStrik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7" name="Shape 817"/>
        <p:cNvGrpSpPr/>
        <p:nvPr/>
      </p:nvGrpSpPr>
      <p:grpSpPr>
        <a:xfrm>
          <a:off x="0" y="0"/>
          <a:ext cx="0" cy="0"/>
          <a:chOff x="0" y="0"/>
          <a:chExt cx="0" cy="0"/>
        </a:xfrm>
      </p:grpSpPr>
      <p:sp>
        <p:nvSpPr>
          <p:cNvPr id="818" name="Google Shape;818;p5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819" name="Google Shape;819;p5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20" name="Google Shape;820;p5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i="0" lang="es-ES" sz="1200" u="none" cap="none" strike="noStrike">
                <a:solidFill>
                  <a:srgbClr val="000000"/>
                </a:solidFill>
                <a:latin typeface="Times New Roman"/>
                <a:ea typeface="Times New Roman"/>
                <a:cs typeface="Times New Roman"/>
                <a:sym typeface="Times New Roman"/>
              </a:rPr>
              <a:t>‹#›</a:t>
            </a:fld>
            <a:endParaRPr b="0" i="0" sz="1200" u="none" cap="none" strike="noStrik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p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8" name="Google Shape;298;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es-ES"/>
              <a:t>Haga hincapié</a:t>
            </a:r>
            <a:r>
              <a:rPr lang="es-ES"/>
              <a:t> en el hecho de que todos nacemos con derechos humanos, independientemente de dónde nos encontremos y quiénes seamos. Nadie nos otorga ni puede quitarnos derechos humanos No podemos gozar de determinados derechos y ser privados de otros. La privación de un derecho lleva a la privación de muchos otros. Destaque el hecho de que todos los actos de violencia de género son violaciones de derechos humanos fundamentales.</a:t>
            </a:r>
            <a:endParaRPr/>
          </a:p>
        </p:txBody>
      </p:sp>
      <p:sp>
        <p:nvSpPr>
          <p:cNvPr id="299" name="Google Shape;299;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s-ES"/>
              <a:t>‹#›</a:t>
            </a:fld>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6" name="Shape 826"/>
        <p:cNvGrpSpPr/>
        <p:nvPr/>
      </p:nvGrpSpPr>
      <p:grpSpPr>
        <a:xfrm>
          <a:off x="0" y="0"/>
          <a:ext cx="0" cy="0"/>
          <a:chOff x="0" y="0"/>
          <a:chExt cx="0" cy="0"/>
        </a:xfrm>
      </p:grpSpPr>
      <p:sp>
        <p:nvSpPr>
          <p:cNvPr id="827" name="Google Shape;827;p6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828" name="Google Shape;828;p6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29" name="Google Shape;829;p6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i="0" lang="es-ES" sz="1200" u="none" cap="none" strike="noStrike">
                <a:solidFill>
                  <a:srgbClr val="000000"/>
                </a:solidFill>
                <a:latin typeface="Times New Roman"/>
                <a:ea typeface="Times New Roman"/>
                <a:cs typeface="Times New Roman"/>
                <a:sym typeface="Times New Roman"/>
              </a:rPr>
              <a:t>‹#›</a:t>
            </a:fld>
            <a:endParaRPr b="0" i="0" sz="1200" u="none" cap="none" strike="noStrik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5" name="Shape 835"/>
        <p:cNvGrpSpPr/>
        <p:nvPr/>
      </p:nvGrpSpPr>
      <p:grpSpPr>
        <a:xfrm>
          <a:off x="0" y="0"/>
          <a:ext cx="0" cy="0"/>
          <a:chOff x="0" y="0"/>
          <a:chExt cx="0" cy="0"/>
        </a:xfrm>
      </p:grpSpPr>
      <p:sp>
        <p:nvSpPr>
          <p:cNvPr id="836" name="Google Shape;836;p6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837" name="Google Shape;837;p6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s-ES"/>
              <a:t>El objetivo de esta indagación es averiguar qué es lo más importante para la persona sobreviviente.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s-ES"/>
              <a:t>Qué se debe </a:t>
            </a:r>
            <a:r>
              <a:rPr b="1" lang="es-ES"/>
              <a:t>evitar</a:t>
            </a:r>
            <a:r>
              <a:rPr lang="es-ES"/>
              <a:t>:</a:t>
            </a:r>
            <a:endParaRPr/>
          </a:p>
          <a:p>
            <a:pPr indent="-171450" lvl="0" marL="171450" rtl="0" algn="l">
              <a:lnSpc>
                <a:spcPct val="100000"/>
              </a:lnSpc>
              <a:spcBef>
                <a:spcPts val="0"/>
              </a:spcBef>
              <a:spcAft>
                <a:spcPts val="0"/>
              </a:spcAft>
              <a:buClr>
                <a:schemeClr val="dk1"/>
              </a:buClr>
              <a:buSzPts val="1200"/>
              <a:buFont typeface="Arial"/>
              <a:buChar char="•"/>
            </a:pPr>
            <a:r>
              <a:rPr lang="es-ES"/>
              <a:t>Hacer preguntas tendenciosas, como “imagino que eso te puso triste, ¿verdad?”</a:t>
            </a:r>
            <a:endParaRPr/>
          </a:p>
          <a:p>
            <a:pPr indent="-171450" lvl="0" marL="171450" rtl="0" algn="l">
              <a:lnSpc>
                <a:spcPct val="100000"/>
              </a:lnSpc>
              <a:spcBef>
                <a:spcPts val="0"/>
              </a:spcBef>
              <a:spcAft>
                <a:spcPts val="0"/>
              </a:spcAft>
              <a:buClr>
                <a:schemeClr val="dk1"/>
              </a:buClr>
              <a:buSzPts val="1200"/>
              <a:buFont typeface="Arial"/>
              <a:buChar char="•"/>
            </a:pPr>
            <a:r>
              <a:rPr lang="es-ES"/>
              <a:t>Hacer preguntas que contengan “por qué”, como “¿por qué hiciste eso…?” Pueden reflejar un tono acusador.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838" name="Google Shape;838;p6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i="0" lang="es-ES" sz="1200" u="none" cap="none" strike="noStrike">
                <a:solidFill>
                  <a:srgbClr val="000000"/>
                </a:solidFill>
                <a:latin typeface="Times New Roman"/>
                <a:ea typeface="Times New Roman"/>
                <a:cs typeface="Times New Roman"/>
                <a:sym typeface="Times New Roman"/>
              </a:rPr>
              <a:t>‹#›</a:t>
            </a:fld>
            <a:endParaRPr b="0" i="0" sz="1200" u="none" cap="none" strike="noStrik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4" name="Shape 844"/>
        <p:cNvGrpSpPr/>
        <p:nvPr/>
      </p:nvGrpSpPr>
      <p:grpSpPr>
        <a:xfrm>
          <a:off x="0" y="0"/>
          <a:ext cx="0" cy="0"/>
          <a:chOff x="0" y="0"/>
          <a:chExt cx="0" cy="0"/>
        </a:xfrm>
      </p:grpSpPr>
      <p:sp>
        <p:nvSpPr>
          <p:cNvPr id="845" name="Google Shape;845;p6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846" name="Google Shape;846;p6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847" name="Google Shape;847;p6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i="0" lang="es-ES" sz="1200" u="none" cap="none" strike="noStrike">
                <a:solidFill>
                  <a:srgbClr val="000000"/>
                </a:solidFill>
                <a:latin typeface="Times New Roman"/>
                <a:ea typeface="Times New Roman"/>
                <a:cs typeface="Times New Roman"/>
                <a:sym typeface="Times New Roman"/>
              </a:rPr>
              <a:t>‹#›</a:t>
            </a:fld>
            <a:endParaRPr b="0" i="0" sz="1200" u="none" cap="none" strike="noStrik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3" name="Shape 853"/>
        <p:cNvGrpSpPr/>
        <p:nvPr/>
      </p:nvGrpSpPr>
      <p:grpSpPr>
        <a:xfrm>
          <a:off x="0" y="0"/>
          <a:ext cx="0" cy="0"/>
          <a:chOff x="0" y="0"/>
          <a:chExt cx="0" cy="0"/>
        </a:xfrm>
      </p:grpSpPr>
      <p:sp>
        <p:nvSpPr>
          <p:cNvPr id="854" name="Google Shape;854;p6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55" name="Google Shape;855;p6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56" name="Google Shape;856;p6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s-ES"/>
              <a:t>‹#›</a:t>
            </a:fld>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2" name="Shape 862"/>
        <p:cNvGrpSpPr/>
        <p:nvPr/>
      </p:nvGrpSpPr>
      <p:grpSpPr>
        <a:xfrm>
          <a:off x="0" y="0"/>
          <a:ext cx="0" cy="0"/>
          <a:chOff x="0" y="0"/>
          <a:chExt cx="0" cy="0"/>
        </a:xfrm>
      </p:grpSpPr>
      <p:sp>
        <p:nvSpPr>
          <p:cNvPr id="863" name="Google Shape;863;p6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864" name="Google Shape;864;p6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s-ES" sz="1200">
                <a:solidFill>
                  <a:schemeClr val="dk1"/>
                </a:solidFill>
                <a:latin typeface="Calibri"/>
                <a:ea typeface="Calibri"/>
                <a:cs typeface="Calibri"/>
                <a:sym typeface="Calibri"/>
              </a:rPr>
              <a:t>Invite a un voluntario a que pase al frente del grupo para hacer una demostración de una interacción de apoyo entre una persona sobreviviente y un proveedor, siguiendo un modelo de guion. El facilitador representará al proveedor y el voluntario, a la persona sobreviviente. Aquí es donde el facilitador puede demostrar las técnicas de escucha activa y los principios de comunicación de apoyo del programa LIVES.</a:t>
            </a:r>
            <a:endParaRPr/>
          </a:p>
          <a:p>
            <a:pPr indent="0" lvl="0" marL="0" rtl="0" algn="l">
              <a:lnSpc>
                <a:spcPct val="100000"/>
              </a:lnSpc>
              <a:spcBef>
                <a:spcPts val="0"/>
              </a:spcBef>
              <a:spcAft>
                <a:spcPts val="0"/>
              </a:spcAft>
              <a:buSzPts val="1400"/>
              <a:buNone/>
            </a:pPr>
            <a:r>
              <a:t/>
            </a:r>
            <a:endParaRPr sz="1200">
              <a:solidFill>
                <a:schemeClr val="dk1"/>
              </a:solidFill>
              <a:latin typeface="Calibri"/>
              <a:ea typeface="Calibri"/>
              <a:cs typeface="Calibri"/>
              <a:sym typeface="Calibri"/>
            </a:endParaRPr>
          </a:p>
        </p:txBody>
      </p:sp>
      <p:sp>
        <p:nvSpPr>
          <p:cNvPr id="865" name="Google Shape;865;p6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i="0" lang="es-ES" sz="1200" u="none" cap="none" strike="noStrike">
                <a:solidFill>
                  <a:srgbClr val="000000"/>
                </a:solidFill>
                <a:latin typeface="Times New Roman"/>
                <a:ea typeface="Times New Roman"/>
                <a:cs typeface="Times New Roman"/>
                <a:sym typeface="Times New Roman"/>
              </a:rPr>
              <a:t>‹#›</a:t>
            </a:fld>
            <a:endParaRPr b="0" i="0" sz="1200" u="none" cap="none" strike="noStrik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9" name="Shape 869"/>
        <p:cNvGrpSpPr/>
        <p:nvPr/>
      </p:nvGrpSpPr>
      <p:grpSpPr>
        <a:xfrm>
          <a:off x="0" y="0"/>
          <a:ext cx="0" cy="0"/>
          <a:chOff x="0" y="0"/>
          <a:chExt cx="0" cy="0"/>
        </a:xfrm>
      </p:grpSpPr>
      <p:sp>
        <p:nvSpPr>
          <p:cNvPr id="870" name="Google Shape;870;p6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71" name="Google Shape;871;p6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72" name="Google Shape;872;p6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s-ES"/>
              <a:t>‹#›</a:t>
            </a:fld>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7" name="Shape 877"/>
        <p:cNvGrpSpPr/>
        <p:nvPr/>
      </p:nvGrpSpPr>
      <p:grpSpPr>
        <a:xfrm>
          <a:off x="0" y="0"/>
          <a:ext cx="0" cy="0"/>
          <a:chOff x="0" y="0"/>
          <a:chExt cx="0" cy="0"/>
        </a:xfrm>
      </p:grpSpPr>
      <p:sp>
        <p:nvSpPr>
          <p:cNvPr id="878" name="Google Shape;878;p6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879" name="Google Shape;879;p6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80" name="Google Shape;880;p6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s-ES" sz="1200">
                <a:solidFill>
                  <a:srgbClr val="000000"/>
                </a:solidFill>
                <a:latin typeface="Times New Roman"/>
                <a:ea typeface="Times New Roman"/>
                <a:cs typeface="Times New Roman"/>
                <a:sym typeface="Times New Roman"/>
              </a:rPr>
              <a:t>‹#›</a:t>
            </a:fld>
            <a:endParaRPr sz="1200">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4" name="Shape 884"/>
        <p:cNvGrpSpPr/>
        <p:nvPr/>
      </p:nvGrpSpPr>
      <p:grpSpPr>
        <a:xfrm>
          <a:off x="0" y="0"/>
          <a:ext cx="0" cy="0"/>
          <a:chOff x="0" y="0"/>
          <a:chExt cx="0" cy="0"/>
        </a:xfrm>
      </p:grpSpPr>
      <p:sp>
        <p:nvSpPr>
          <p:cNvPr id="885" name="Google Shape;885;p6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886" name="Google Shape;886;p6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87" name="Google Shape;887;p6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s-E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2" name="Shape 892"/>
        <p:cNvGrpSpPr/>
        <p:nvPr/>
      </p:nvGrpSpPr>
      <p:grpSpPr>
        <a:xfrm>
          <a:off x="0" y="0"/>
          <a:ext cx="0" cy="0"/>
          <a:chOff x="0" y="0"/>
          <a:chExt cx="0" cy="0"/>
        </a:xfrm>
      </p:grpSpPr>
      <p:sp>
        <p:nvSpPr>
          <p:cNvPr id="893" name="Google Shape;893;p6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s-ES" sz="1200">
                <a:solidFill>
                  <a:srgbClr val="000000"/>
                </a:solidFill>
                <a:latin typeface="Times New Roman"/>
                <a:ea typeface="Times New Roman"/>
                <a:cs typeface="Times New Roman"/>
                <a:sym typeface="Times New Roman"/>
              </a:rPr>
              <a:t>‹#›</a:t>
            </a:fld>
            <a:endParaRPr sz="1200">
              <a:solidFill>
                <a:srgbClr val="000000"/>
              </a:solidFill>
              <a:latin typeface="Times New Roman"/>
              <a:ea typeface="Times New Roman"/>
              <a:cs typeface="Times New Roman"/>
              <a:sym typeface="Times New Roman"/>
            </a:endParaRPr>
          </a:p>
        </p:txBody>
      </p:sp>
      <p:sp>
        <p:nvSpPr>
          <p:cNvPr id="894" name="Google Shape;894;p6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895" name="Google Shape;895;p68:notes"/>
          <p:cNvSpPr txBox="1"/>
          <p:nvPr>
            <p:ph idx="1" type="body"/>
          </p:nvPr>
        </p:nvSpPr>
        <p:spPr>
          <a:xfrm>
            <a:off x="685800" y="4400550"/>
            <a:ext cx="5486400" cy="3600450"/>
          </a:xfrm>
          <a:prstGeom prst="rect">
            <a:avLst/>
          </a:prstGeom>
          <a:solidFill>
            <a:srgbClr val="FFFFFF"/>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s-ES" sz="1400"/>
              <a:t>Ahora continuaremos analizando los siguientes pasos que forman parte del manejo clínico de personas sobrevivientes de violencia sexual. En la sesión anterior, analizamos el Paso 1: prestar apoyo de primera línea. Ahora veremos los pasos 2 a 4: obtener el consentimiento informado, elaborar la historia clínica y realizar el examen físico.</a:t>
            </a: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0" name="Shape 900"/>
        <p:cNvGrpSpPr/>
        <p:nvPr/>
      </p:nvGrpSpPr>
      <p:grpSpPr>
        <a:xfrm>
          <a:off x="0" y="0"/>
          <a:ext cx="0" cy="0"/>
          <a:chOff x="0" y="0"/>
          <a:chExt cx="0" cy="0"/>
        </a:xfrm>
      </p:grpSpPr>
      <p:sp>
        <p:nvSpPr>
          <p:cNvPr id="901" name="Google Shape;901;p6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902" name="Google Shape;902;p6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s-ES"/>
              <a:t>Un elemento fundamental del enfoque basado en la persona sobreviviente es el </a:t>
            </a:r>
            <a:r>
              <a:rPr b="1" lang="es-ES"/>
              <a:t>consentimiento informado</a:t>
            </a:r>
            <a:r>
              <a:rPr lang="es-ES"/>
              <a:t>. Para el personal que trabaja con salud sexual y reproductiva, esto implica brindarles a los sobrevivientes de violencia de género, con imparcialidad, información precisa sobre todos los servicios disponibles, así como los beneficios y las posibles consecuencias de acceder a esos servicios. Esto también implica compartir información para que la persona sobreviviente pueda tomar las decisiones informadas sobre lo que sea más conveniente para ella. Nunca debe forzarse a una persona sobreviviente a acceder a un servicio si no lo desea. Además, los proveedores de servicios de salud sexual y reproductiva deben informar a las personas sobrevivientes que pueden retirar su consentimiento para el servicio o para que su información se comparta en cualquier momento (incluso mientras se esté brindando el servicio o después de haberse compartido la información sobre el incidente).</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s-ES"/>
              <a:t>El material para los participantes contiene una copia de un </a:t>
            </a:r>
            <a:r>
              <a:rPr i="1" lang="es-ES"/>
              <a:t>Modelo de formulario de consentimiento informado</a:t>
            </a:r>
            <a:r>
              <a:rPr lang="es-ES"/>
              <a:t> para consultar.</a:t>
            </a:r>
            <a:endParaRPr/>
          </a:p>
        </p:txBody>
      </p:sp>
      <p:sp>
        <p:nvSpPr>
          <p:cNvPr id="903" name="Google Shape;903;p6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s-E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p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6" name="Google Shape;306;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s-ES"/>
              <a:t>Antes de mostrar las respuestas de la diapositiva, </a:t>
            </a:r>
            <a:r>
              <a:rPr b="1" lang="es-ES"/>
              <a:t>pregunte:</a:t>
            </a:r>
            <a:r>
              <a:rPr lang="es-ES"/>
              <a:t> “¿Cuáles son los derechos humanos que se vulneran ante un caso de violencia de género?” Genere un breve intercambio de opiniones y, luego, haga clic para mostrar las respuestas. No lea todos los puntos.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307" name="Google Shape;307;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s-ES"/>
              <a:t>‹#›</a:t>
            </a:fld>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9" name="Shape 909"/>
        <p:cNvGrpSpPr/>
        <p:nvPr/>
      </p:nvGrpSpPr>
      <p:grpSpPr>
        <a:xfrm>
          <a:off x="0" y="0"/>
          <a:ext cx="0" cy="0"/>
          <a:chOff x="0" y="0"/>
          <a:chExt cx="0" cy="0"/>
        </a:xfrm>
      </p:grpSpPr>
      <p:sp>
        <p:nvSpPr>
          <p:cNvPr id="910" name="Google Shape;910;p7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911" name="Google Shape;911;p7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s-ES"/>
              <a:t>La salud y el bienestar de la persona sobreviviente son la principal prioridad. Permita que ella, si lo desea, elija a otra de persona de su confianza para que esté presente al momento del examen. En el caso de niños y niñas, esa persona puede ser su tutor (siempre que no haya sido el que cometió la agresión) o, si este no existiera, una persona de apoyo capacitada. El sobreviviente siempre debe poder elegir el sexo de esa persona; esto es obligatorio en el caso de niños y niñas. Informe a la persona sobreviviente que la persona está allí para apoyarla, pero solo si esta lo solicita.</a:t>
            </a:r>
            <a:endParaRPr/>
          </a:p>
        </p:txBody>
      </p:sp>
      <p:sp>
        <p:nvSpPr>
          <p:cNvPr id="912" name="Google Shape;912;p7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s-E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7" name="Shape 917"/>
        <p:cNvGrpSpPr/>
        <p:nvPr/>
      </p:nvGrpSpPr>
      <p:grpSpPr>
        <a:xfrm>
          <a:off x="0" y="0"/>
          <a:ext cx="0" cy="0"/>
          <a:chOff x="0" y="0"/>
          <a:chExt cx="0" cy="0"/>
        </a:xfrm>
      </p:grpSpPr>
      <p:sp>
        <p:nvSpPr>
          <p:cNvPr id="918" name="Google Shape;918;p7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919" name="Google Shape;919;p7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s-ES"/>
              <a:t>Repase los puntos</a:t>
            </a:r>
            <a:endParaRPr/>
          </a:p>
        </p:txBody>
      </p:sp>
      <p:sp>
        <p:nvSpPr>
          <p:cNvPr id="920" name="Google Shape;920;p7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s-ES" sz="1200">
                <a:solidFill>
                  <a:srgbClr val="000000"/>
                </a:solidFill>
                <a:latin typeface="Times New Roman"/>
                <a:ea typeface="Times New Roman"/>
                <a:cs typeface="Times New Roman"/>
                <a:sym typeface="Times New Roman"/>
              </a:rPr>
              <a:t>‹#›</a:t>
            </a:fld>
            <a:endParaRPr sz="1200">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6" name="Shape 926"/>
        <p:cNvGrpSpPr/>
        <p:nvPr/>
      </p:nvGrpSpPr>
      <p:grpSpPr>
        <a:xfrm>
          <a:off x="0" y="0"/>
          <a:ext cx="0" cy="0"/>
          <a:chOff x="0" y="0"/>
          <a:chExt cx="0" cy="0"/>
        </a:xfrm>
      </p:grpSpPr>
      <p:sp>
        <p:nvSpPr>
          <p:cNvPr id="927" name="Google Shape;927;p7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s-E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928" name="Google Shape;928;p7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929" name="Google Shape;929;p72:notes"/>
          <p:cNvSpPr txBox="1"/>
          <p:nvPr>
            <p:ph idx="1" type="body"/>
          </p:nvPr>
        </p:nvSpPr>
        <p:spPr>
          <a:xfrm>
            <a:off x="685800" y="4400550"/>
            <a:ext cx="5486400" cy="3600450"/>
          </a:xfrm>
          <a:prstGeom prst="rect">
            <a:avLst/>
          </a:prstGeom>
          <a:solidFill>
            <a:srgbClr val="FFFFFF"/>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s-ES" sz="1400"/>
              <a:t>Los formularios preimpresos para la indagación sobre antecedentes y sobre los exámenes deben orientar el proceso, y todos los hallazgos deben documentarse exhaustivamente. El objetivo principal de la indagación de antecedentes y del examen es determinar qué atención clínica se necesita. La indagación sobre los antecedentes y el examen deben realizarse al ritmo que marque el sobreviviente. </a:t>
            </a:r>
            <a:endParaRPr/>
          </a:p>
          <a:p>
            <a:pPr indent="0" lvl="0" marL="0" rtl="0" algn="l">
              <a:lnSpc>
                <a:spcPct val="100000"/>
              </a:lnSpc>
              <a:spcBef>
                <a:spcPts val="0"/>
              </a:spcBef>
              <a:spcAft>
                <a:spcPts val="0"/>
              </a:spcAft>
              <a:buSzPts val="1400"/>
              <a:buNone/>
            </a:pPr>
            <a:r>
              <a:t/>
            </a:r>
            <a:endParaRPr sz="1400"/>
          </a:p>
          <a:p>
            <a:pPr indent="0" lvl="0" marL="0" rtl="0" algn="l">
              <a:lnSpc>
                <a:spcPct val="100000"/>
              </a:lnSpc>
              <a:spcBef>
                <a:spcPts val="0"/>
              </a:spcBef>
              <a:spcAft>
                <a:spcPts val="0"/>
              </a:spcAft>
              <a:buSzPts val="1400"/>
              <a:buNone/>
            </a:pPr>
            <a:r>
              <a:rPr lang="es-ES" sz="1400"/>
              <a:t>El material para los participantes contiene una copia de un </a:t>
            </a:r>
            <a:r>
              <a:rPr i="1" lang="es-ES" sz="1400"/>
              <a:t>Modelo de formulario de antecedentes y examen </a:t>
            </a:r>
            <a:r>
              <a:rPr lang="es-ES" sz="1400"/>
              <a:t>y se utilizará para la actividad que figura al final de esta sesión.</a:t>
            </a:r>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4" name="Shape 934"/>
        <p:cNvGrpSpPr/>
        <p:nvPr/>
      </p:nvGrpSpPr>
      <p:grpSpPr>
        <a:xfrm>
          <a:off x="0" y="0"/>
          <a:ext cx="0" cy="0"/>
          <a:chOff x="0" y="0"/>
          <a:chExt cx="0" cy="0"/>
        </a:xfrm>
      </p:grpSpPr>
      <p:sp>
        <p:nvSpPr>
          <p:cNvPr id="935" name="Google Shape;935;p7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936" name="Google Shape;936;p7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s-ES"/>
              <a:t>La salud y el bienestar de la persona sobreviviente son la principal prioridad. </a:t>
            </a:r>
            <a:endParaRPr/>
          </a:p>
        </p:txBody>
      </p:sp>
      <p:sp>
        <p:nvSpPr>
          <p:cNvPr id="937" name="Google Shape;937;p7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s-E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2" name="Shape 942"/>
        <p:cNvGrpSpPr/>
        <p:nvPr/>
      </p:nvGrpSpPr>
      <p:grpSpPr>
        <a:xfrm>
          <a:off x="0" y="0"/>
          <a:ext cx="0" cy="0"/>
          <a:chOff x="0" y="0"/>
          <a:chExt cx="0" cy="0"/>
        </a:xfrm>
      </p:grpSpPr>
      <p:sp>
        <p:nvSpPr>
          <p:cNvPr id="943" name="Google Shape;943;p7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s-E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944" name="Google Shape;944;p7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945" name="Google Shape;945;p74:notes"/>
          <p:cNvSpPr txBox="1"/>
          <p:nvPr>
            <p:ph idx="1" type="body"/>
          </p:nvPr>
        </p:nvSpPr>
        <p:spPr>
          <a:xfrm>
            <a:off x="685800" y="4400550"/>
            <a:ext cx="5486400" cy="3600450"/>
          </a:xfrm>
          <a:prstGeom prst="rect">
            <a:avLst/>
          </a:prstGeom>
          <a:solidFill>
            <a:srgbClr val="FFFFFF"/>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s-ES" sz="1400"/>
              <a:t>Es posible que la persona sobreviviente ya haya denunciado lo ocurrido a la policía o a servicios de la comunidad. Lea detenidamente toda la documentación disponible y no haga repetir la historia a la persona sobreviviente a menos que sea absolutamente imprescindible.</a:t>
            </a:r>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0" name="Shape 950"/>
        <p:cNvGrpSpPr/>
        <p:nvPr/>
      </p:nvGrpSpPr>
      <p:grpSpPr>
        <a:xfrm>
          <a:off x="0" y="0"/>
          <a:ext cx="0" cy="0"/>
          <a:chOff x="0" y="0"/>
          <a:chExt cx="0" cy="0"/>
        </a:xfrm>
      </p:grpSpPr>
      <p:sp>
        <p:nvSpPr>
          <p:cNvPr id="951" name="Google Shape;951;p7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952" name="Google Shape;952;p7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s-ES"/>
              <a:t>Repase el propósito de cada tema principal y los puntos clave que se deben incluir en la historia clínica.</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s-ES"/>
              <a:t>Este cuadro también está en el Libro de actividades para participantes: </a:t>
            </a:r>
            <a:r>
              <a:rPr i="1" lang="es-ES"/>
              <a:t>Temas que se deben tratar en la historia clínica.</a:t>
            </a:r>
            <a:endParaRPr/>
          </a:p>
        </p:txBody>
      </p:sp>
      <p:sp>
        <p:nvSpPr>
          <p:cNvPr id="953" name="Google Shape;953;p7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s-E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0" name="Shape 960"/>
        <p:cNvGrpSpPr/>
        <p:nvPr/>
      </p:nvGrpSpPr>
      <p:grpSpPr>
        <a:xfrm>
          <a:off x="0" y="0"/>
          <a:ext cx="0" cy="0"/>
          <a:chOff x="0" y="0"/>
          <a:chExt cx="0" cy="0"/>
        </a:xfrm>
      </p:grpSpPr>
      <p:sp>
        <p:nvSpPr>
          <p:cNvPr id="961" name="Google Shape;961;p7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s-E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962" name="Google Shape;962;p7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963" name="Google Shape;963;p76:notes"/>
          <p:cNvSpPr txBox="1"/>
          <p:nvPr>
            <p:ph idx="1" type="body"/>
          </p:nvPr>
        </p:nvSpPr>
        <p:spPr>
          <a:xfrm>
            <a:off x="685800" y="4400550"/>
            <a:ext cx="5486400" cy="3600450"/>
          </a:xfrm>
          <a:prstGeom prst="rect">
            <a:avLst/>
          </a:prstGeom>
          <a:solidFill>
            <a:srgbClr val="FFFFFF"/>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s-ES"/>
              <a:t>La Convención de la Naciones Unidas sobre los Derechos del Niño define a los niños y las niñas como toda persona menor de 18 años. El rol fundamental de un proveedor de atención de la salud es el mismo para niños o niñas sobrevivientes de violencia sexual que para adultos: prestar apoyo de primera línea y atención adicional de calidad. No obstante, las necesidades y capacidades de los niños y el modo de responder a esas necesidades son diferentes.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s-ES"/>
              <a:t>Puede haber leyes específicas que determinen quién puede dar consentimiento para el tratamiento de menores. Por lo general, es alguno de los progenitores o el tutor legal, a menos que se sospeche que alguno de ellos es el agresor. </a:t>
            </a:r>
            <a:r>
              <a:rPr b="1" lang="es-ES"/>
              <a:t>¿Qué establece la ley en el país donde se está impartiendo la capacitación?</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s-ES"/>
              <a:t>Si no hay una ley nacional, por lo general, los niños y las niñas menores de 15 años necesitan consentimiento del cuidador. En este caso, puede firmar el formulario de consentimiento un representante de la policía, de los servicios de apoyo comunitarios o del tribunal.</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b="1" lang="es-ES"/>
              <a:t>El personal sanitario que suele tratar con sobrevivientes de abuso infantil deben recibir capacitación específica adicional.</a:t>
            </a:r>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1" name="Shape 971"/>
        <p:cNvGrpSpPr/>
        <p:nvPr/>
      </p:nvGrpSpPr>
      <p:grpSpPr>
        <a:xfrm>
          <a:off x="0" y="0"/>
          <a:ext cx="0" cy="0"/>
          <a:chOff x="0" y="0"/>
          <a:chExt cx="0" cy="0"/>
        </a:xfrm>
      </p:grpSpPr>
      <p:sp>
        <p:nvSpPr>
          <p:cNvPr id="972" name="Google Shape;972;p7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s-E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973" name="Google Shape;973;p7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974" name="Google Shape;974;p77:notes"/>
          <p:cNvSpPr txBox="1"/>
          <p:nvPr>
            <p:ph idx="1" type="body"/>
          </p:nvPr>
        </p:nvSpPr>
        <p:spPr>
          <a:xfrm>
            <a:off x="685800" y="4400550"/>
            <a:ext cx="5486400" cy="3600450"/>
          </a:xfrm>
          <a:prstGeom prst="rect">
            <a:avLst/>
          </a:prstGeom>
          <a:solidFill>
            <a:srgbClr val="FFFFFF"/>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s-ES"/>
              <a:t>Para realizar la entrevista y el examen, establezca un entorno seguro y de confianza. Comience la entrevista presentándose y siéntese al mismo nivel del niño o la niña para mantener contacto visual. Déjele en claro que no se ha metido en problemas. Haga algunas preguntas sobre temas generales como la escuela, los amigos, sus actividades favoritas y con quién vive. Comience con preguntas generales, como: “¿quiénes son tus amigos de la escuela?”</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s-ES"/>
              <a:t>La indagación de antecedentes debe comenzar con preguntas abiertas, como: “¿cuál es el motivo de tu visita?” o “¿cuál te dijeron que era el motivo de tu visita?”. Las preguntas abiertas permitirán obtener información sobre el incidente. Las preguntas que admiten “sí/no” como respuesta solo deben utilizarse para aclarar detalles. No haga preguntas tendenciosas ni sugestivas. Déjele en claro que puede responder “no lo sé”. Respete el ritmo del niño o la niña y no interrumpa su hilo de pensamiento.</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s-ES"/>
              <a:t>Según la edad de una niña, pregúntele acerca de sus antecedentes menstruales y obstétricos.</a:t>
            </a:r>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9" name="Shape 979"/>
        <p:cNvGrpSpPr/>
        <p:nvPr/>
      </p:nvGrpSpPr>
      <p:grpSpPr>
        <a:xfrm>
          <a:off x="0" y="0"/>
          <a:ext cx="0" cy="0"/>
          <a:chOff x="0" y="0"/>
          <a:chExt cx="0" cy="0"/>
        </a:xfrm>
      </p:grpSpPr>
      <p:sp>
        <p:nvSpPr>
          <p:cNvPr id="980" name="Google Shape;980;p7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981" name="Google Shape;981;p7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s-ES"/>
              <a:t>Al interactuar con un niño o niña es importante evaluar si dio información sobre violencia sexual con un adulto (relato voluntario) o si la agresión fue descubierta por otra persona o mediante un diagnóstico de embarazo donde el cuidador trajo al niño o la niña para que reciba tratamiento médico (relato involuntario). El modo en que se descubrió e informó el hecho de violencia, la reacción del niño o la niña ante la información y la cantidad de personas que han hablado con él o ella pueden afectar su deseo de hablar con el proveedor de atención.</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s-ES"/>
              <a:t>Algunos niños pueden estar dispuestos a hablar mientras que otros pueden tener miedo de hablar sobre este tema. Los niños también pueden sentirse más a gusto con métodos no verbales. Por ejemplo, puede pedirle a un niño o niña que dibuje dónde y con quién viven. También pueden dibujar un círculo de seguridad y colocar adentro a las personas o los elementos que les dan seguridad y colocar lo que los asusta fuera del círculo.</a:t>
            </a:r>
            <a:endParaRPr/>
          </a:p>
        </p:txBody>
      </p:sp>
      <p:sp>
        <p:nvSpPr>
          <p:cNvPr id="982" name="Google Shape;982;p7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s-E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7" name="Shape 987"/>
        <p:cNvGrpSpPr/>
        <p:nvPr/>
      </p:nvGrpSpPr>
      <p:grpSpPr>
        <a:xfrm>
          <a:off x="0" y="0"/>
          <a:ext cx="0" cy="0"/>
          <a:chOff x="0" y="0"/>
          <a:chExt cx="0" cy="0"/>
        </a:xfrm>
      </p:grpSpPr>
      <p:sp>
        <p:nvSpPr>
          <p:cNvPr id="988" name="Google Shape;988;p7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989" name="Google Shape;989;p7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s-ES"/>
              <a:t>El patrón de violencia sexual infantil es diferente al de los adultos. Por ejemplo, suelen ser amenazas o abusos reiterados para mantener el abuso en secreto. Para tener una imagen más clara de lo ocurrido, intente obtener información sobre la situación del hogar (el lugar seguro a donde regresar), cómo se descubrió el abuso, si hay antecedentes de sangrado y si el niño o la niña ha tenido dificultad para caminar. </a:t>
            </a:r>
            <a:r>
              <a:rPr b="1" lang="es-ES"/>
              <a:t>Es importante resaltar que esta información debe provenir de los registros médicos o de un adulto de confianza. </a:t>
            </a:r>
            <a:endParaRPr/>
          </a:p>
          <a:p>
            <a:pPr indent="0" lvl="0" marL="0" rtl="0" algn="l">
              <a:lnSpc>
                <a:spcPct val="100000"/>
              </a:lnSpc>
              <a:spcBef>
                <a:spcPts val="0"/>
              </a:spcBef>
              <a:spcAft>
                <a:spcPts val="0"/>
              </a:spcAft>
              <a:buSzPts val="1400"/>
              <a:buNone/>
            </a:pPr>
            <a:r>
              <a:t/>
            </a:r>
            <a:endParaRPr/>
          </a:p>
        </p:txBody>
      </p:sp>
      <p:sp>
        <p:nvSpPr>
          <p:cNvPr id="990" name="Google Shape;990;p7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s-E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p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4" name="Google Shape;314;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b="1" lang="es-ES"/>
              <a:t>Esta dispositiva es opcional. Ocúltela antes de empezar la presentación si no va a usarla y no se ha actualizado con información específica del contexto. Busque las estadísticas que haya, en lo posible, sobre la prevalencia de la violencia sexual en el contexto de la región para incluirla en la diapositiva.</a:t>
            </a:r>
            <a:endParaRPr/>
          </a:p>
          <a:p>
            <a:pPr indent="0" lvl="0" marL="0" rtl="0" algn="l">
              <a:lnSpc>
                <a:spcPct val="100000"/>
              </a:lnSpc>
              <a:spcBef>
                <a:spcPts val="0"/>
              </a:spcBef>
              <a:spcAft>
                <a:spcPts val="0"/>
              </a:spcAft>
              <a:buSzPts val="1400"/>
              <a:buNone/>
            </a:pPr>
            <a:r>
              <a:t/>
            </a:r>
            <a:endParaRPr b="1"/>
          </a:p>
          <a:p>
            <a:pPr indent="0" lvl="0" marL="0" rtl="0" algn="l">
              <a:lnSpc>
                <a:spcPct val="100000"/>
              </a:lnSpc>
              <a:spcBef>
                <a:spcPts val="0"/>
              </a:spcBef>
              <a:spcAft>
                <a:spcPts val="0"/>
              </a:spcAft>
              <a:buSzPts val="1400"/>
              <a:buNone/>
            </a:pPr>
            <a:r>
              <a:rPr b="1" lang="es-ES"/>
              <a:t>Pida </a:t>
            </a:r>
            <a:r>
              <a:rPr b="0" lang="es-ES"/>
              <a:t>a los participantes que lean las estadísticas para sí. Mencione que la violencia sexual ocurre en todas las sociedades y culturas y que a menudo se ve exacerbada en contextos de emergencia. Las referencias a estos estudios se enumeran al final de esta presentación.</a:t>
            </a:r>
            <a:endParaRPr/>
          </a:p>
          <a:p>
            <a:pPr indent="0" lvl="0" marL="0" rtl="0" algn="l">
              <a:lnSpc>
                <a:spcPct val="100000"/>
              </a:lnSpc>
              <a:spcBef>
                <a:spcPts val="0"/>
              </a:spcBef>
              <a:spcAft>
                <a:spcPts val="0"/>
              </a:spcAft>
              <a:buSzPts val="1400"/>
              <a:buNone/>
            </a:pPr>
            <a:r>
              <a:t/>
            </a:r>
            <a:endParaRPr b="0"/>
          </a:p>
          <a:p>
            <a:pPr indent="0" lvl="0" marL="0" rtl="0" algn="l">
              <a:lnSpc>
                <a:spcPct val="100000"/>
              </a:lnSpc>
              <a:spcBef>
                <a:spcPts val="0"/>
              </a:spcBef>
              <a:spcAft>
                <a:spcPts val="0"/>
              </a:spcAft>
              <a:buSzPts val="1400"/>
              <a:buNone/>
            </a:pPr>
            <a:r>
              <a:rPr b="1" lang="es-ES"/>
              <a:t>Se puede consultar una aproximación a datos sobre incidencia o prevalencia a través de estudios minuciosamente diseñados. Es importante enfatizar que la violencia sexual es un fenómeno generalizado en todos lados. </a:t>
            </a:r>
            <a:r>
              <a:rPr b="0" lang="es-ES"/>
              <a:t>No es necesario conocer o dedicar tiempo a recabar datos sobre incidencia o prevalencia para establecer servicios para la comunidad.</a:t>
            </a:r>
            <a:endParaRPr b="1"/>
          </a:p>
        </p:txBody>
      </p:sp>
      <p:sp>
        <p:nvSpPr>
          <p:cNvPr id="315" name="Google Shape;315;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s-ES"/>
              <a:t>‹#›</a:t>
            </a:fld>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5" name="Shape 995"/>
        <p:cNvGrpSpPr/>
        <p:nvPr/>
      </p:nvGrpSpPr>
      <p:grpSpPr>
        <a:xfrm>
          <a:off x="0" y="0"/>
          <a:ext cx="0" cy="0"/>
          <a:chOff x="0" y="0"/>
          <a:chExt cx="0" cy="0"/>
        </a:xfrm>
      </p:grpSpPr>
      <p:sp>
        <p:nvSpPr>
          <p:cNvPr id="996" name="Google Shape;996;p8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s-E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997" name="Google Shape;997;p8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998" name="Google Shape;998;p80:notes"/>
          <p:cNvSpPr txBox="1"/>
          <p:nvPr>
            <p:ph idx="1" type="body"/>
          </p:nvPr>
        </p:nvSpPr>
        <p:spPr>
          <a:xfrm>
            <a:off x="685800" y="4400550"/>
            <a:ext cx="5486400" cy="3600450"/>
          </a:xfrm>
          <a:prstGeom prst="rect">
            <a:avLst/>
          </a:prstGeom>
          <a:solidFill>
            <a:srgbClr val="FFFFFF"/>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s-ES"/>
              <a:t>En muchos países, es obligatorio denunciar casos de abuso infantil. </a:t>
            </a:r>
            <a:r>
              <a:rPr b="1" lang="es-ES"/>
              <a:t>Debe haber un modelo del protocolo nacional sobre abuso infantil e información sobre trámites policiales y judiciales habituales disponible en el lugar donde está trabajando</a:t>
            </a:r>
            <a:r>
              <a:rPr lang="es-ES"/>
              <a:t>. Responda estas preguntas para el contexto en el que se imparte la capacitación.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s-ES"/>
              <a:t>En contextos afectados por crisis, la notificación obligatoria puede exponer a un niño o una niña a un riesgo aún mayor de daño y puede no mantener su interés superior. Por ejemplo, si los investigadores se presentan en la casa del niño o la niña, puede producirse una violación de la privacidad del niño o la niña en su comunidad o familia y generar represalias. También es posible que los servicios sean inexistentes y que las autoridades locales no conozcan ni respeten las mejores prácticas y procedimientos. Además, se debe tomar en cuenta la edad psicológica del niño o la niña. Por ejemplo, si se presenta una niña de 14 años para solicitar un anticonceptivo de emergencia y no quiere que sus progenitores lo sepan, el proveedor debe tomar una decisión subjetiva. Es importante mantener en mente el interés superior del niño o la niña.</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b="1" lang="es-ES"/>
              <a:t>Haga estas tres preguntas para determinar qué medida tomar a fin de mantener el interés superior del niño o la niña</a:t>
            </a:r>
            <a:r>
              <a:rPr lang="es-ES"/>
              <a:t>. Consulte con el gerente del programa para tomar una decisión y desarrollar un plan de acción. Documente los motivos para notificar el caso o bien los problemas de seguridad y protección que descarten esa opción. </a:t>
            </a:r>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3" name="Shape 1003"/>
        <p:cNvGrpSpPr/>
        <p:nvPr/>
      </p:nvGrpSpPr>
      <p:grpSpPr>
        <a:xfrm>
          <a:off x="0" y="0"/>
          <a:ext cx="0" cy="0"/>
          <a:chOff x="0" y="0"/>
          <a:chExt cx="0" cy="0"/>
        </a:xfrm>
      </p:grpSpPr>
      <p:sp>
        <p:nvSpPr>
          <p:cNvPr id="1004" name="Google Shape;1004;p8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005" name="Google Shape;1005;p8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es-ES"/>
              <a:t>Pregunte: </a:t>
            </a:r>
            <a:r>
              <a:rPr b="0" lang="es-ES"/>
              <a:t>¿Qué factores pueden evitar que un hombre o niño cuenten que experimentaron violencia sexual? </a:t>
            </a:r>
            <a:r>
              <a:rPr lang="es-ES"/>
              <a:t>Es importante hablar sobre la vergüenza, la confusión o falta de conocimiento, la culpa, el temor y el aislamiento. Anote estas palabras en un rotafolio mientras desarrolla el ejercicio.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b="1" lang="es-ES"/>
              <a:t>Vergüenza: </a:t>
            </a:r>
            <a:r>
              <a:rPr lang="es-ES"/>
              <a:t>es posible que a los hombres les resulte difícil contar que fueron victimizados y hablar sobre la dificultad que implica enfrentar el acontecimiento traumático. También pueden sentirse avergonzados por una respuesta física involuntaria ante una agresión (erección u orgasmo durante una agresión) y es preciso asegurarles que es un reflejo normal que no podrían controlar.</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b="1" lang="es-ES"/>
              <a:t>Confusión o falta de conocimiento: </a:t>
            </a:r>
            <a:r>
              <a:rPr lang="es-ES"/>
              <a:t>es posible que existan dudas respecto de a quién recurrir para obtener asistencia o de qué hacer para buscar ayudar después de experimentar un acto de violencia sexual. La falta de conocimiento o capacitación en los servicios sociales y el sistema de salud también puede ser causa de falta de disponibilidad de servicios.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b="1" lang="es-ES"/>
              <a:t>Culpa: </a:t>
            </a:r>
            <a:r>
              <a:rPr lang="es-ES"/>
              <a:t>los hombres pueden ser forzados a cometer actos de violencia sexual contra otras personas o bien los varones adolescentes pueden ser manipulados para tener relaciones sexuales que consideran tabú y les generan culpa.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b="1" lang="es-ES"/>
              <a:t>Temor: </a:t>
            </a:r>
            <a:r>
              <a:rPr lang="es-ES"/>
              <a:t>los hombres pueden pensar que su esposa los abandonará o que la familia o los proveedores de atención clínica no les creerán. Es posible que también les preocupen las repercusiones legales o tengan temor al estigma de ser catalogados como homosexuales si el hecho de violencia fue perpetrado por otro hombre. </a:t>
            </a:r>
            <a:endParaRPr/>
          </a:p>
          <a:p>
            <a:pPr indent="0" lvl="0" marL="0" rtl="0" algn="l">
              <a:lnSpc>
                <a:spcPct val="100000"/>
              </a:lnSpc>
              <a:spcBef>
                <a:spcPts val="0"/>
              </a:spcBef>
              <a:spcAft>
                <a:spcPts val="0"/>
              </a:spcAft>
              <a:buSzPts val="1400"/>
              <a:buNone/>
            </a:pPr>
            <a:r>
              <a:t/>
            </a:r>
            <a:endParaRPr b="1"/>
          </a:p>
          <a:p>
            <a:pPr indent="0" lvl="0" marL="0" rtl="0" algn="l">
              <a:lnSpc>
                <a:spcPct val="100000"/>
              </a:lnSpc>
              <a:spcBef>
                <a:spcPts val="0"/>
              </a:spcBef>
              <a:spcAft>
                <a:spcPts val="0"/>
              </a:spcAft>
              <a:buSzPts val="1400"/>
              <a:buNone/>
            </a:pPr>
            <a:r>
              <a:rPr b="1" lang="es-ES"/>
              <a:t>Aislamiento: </a:t>
            </a:r>
            <a:r>
              <a:rPr lang="es-ES"/>
              <a:t>los hombres pueden creer que están solos después de lo que debieron experimentar si no pueden hablar al respecto, si no pueden conectarse con servicios de atención y apoyo o si, al dar información, los demás no les creen. </a:t>
            </a:r>
            <a:endParaRPr/>
          </a:p>
          <a:p>
            <a:pPr indent="0" lvl="0" marL="0" rtl="0" algn="l">
              <a:lnSpc>
                <a:spcPct val="100000"/>
              </a:lnSpc>
              <a:spcBef>
                <a:spcPts val="0"/>
              </a:spcBef>
              <a:spcAft>
                <a:spcPts val="0"/>
              </a:spcAft>
              <a:buSzPts val="1400"/>
              <a:buNone/>
            </a:pPr>
            <a:r>
              <a:t/>
            </a:r>
            <a:endParaRPr b="1"/>
          </a:p>
          <a:p>
            <a:pPr indent="0" lvl="0" marL="0" rtl="0" algn="l">
              <a:lnSpc>
                <a:spcPct val="100000"/>
              </a:lnSpc>
              <a:spcBef>
                <a:spcPts val="0"/>
              </a:spcBef>
              <a:spcAft>
                <a:spcPts val="0"/>
              </a:spcAft>
              <a:buSzPts val="1400"/>
              <a:buNone/>
            </a:pPr>
            <a:r>
              <a:rPr lang="es-ES"/>
              <a:t>Por lo general, es menos probable que los hombres cuenten que experimentaron un acto de violencia sexual o hablen de ello. </a:t>
            </a:r>
            <a:r>
              <a:rPr b="1" lang="es-ES"/>
              <a:t>Es importante comprender que la forma en que una persona sobreviviente explica su experiencia se basa en una interpretación personal de lo ocurrido más la influencia de sus creencias culturales y sociales. </a:t>
            </a:r>
            <a:endParaRPr/>
          </a:p>
        </p:txBody>
      </p:sp>
      <p:sp>
        <p:nvSpPr>
          <p:cNvPr id="1006" name="Google Shape;1006;p8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s-E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1" name="Shape 1011"/>
        <p:cNvGrpSpPr/>
        <p:nvPr/>
      </p:nvGrpSpPr>
      <p:grpSpPr>
        <a:xfrm>
          <a:off x="0" y="0"/>
          <a:ext cx="0" cy="0"/>
          <a:chOff x="0" y="0"/>
          <a:chExt cx="0" cy="0"/>
        </a:xfrm>
      </p:grpSpPr>
      <p:sp>
        <p:nvSpPr>
          <p:cNvPr id="1012" name="Google Shape;1012;p8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s-ES" sz="1200">
                <a:solidFill>
                  <a:srgbClr val="000000"/>
                </a:solidFill>
                <a:latin typeface="Times New Roman"/>
                <a:ea typeface="Times New Roman"/>
                <a:cs typeface="Times New Roman"/>
                <a:sym typeface="Times New Roman"/>
              </a:rPr>
              <a:t>‹#›</a:t>
            </a:fld>
            <a:endParaRPr sz="1200">
              <a:solidFill>
                <a:srgbClr val="000000"/>
              </a:solidFill>
              <a:latin typeface="Times New Roman"/>
              <a:ea typeface="Times New Roman"/>
              <a:cs typeface="Times New Roman"/>
              <a:sym typeface="Times New Roman"/>
            </a:endParaRPr>
          </a:p>
        </p:txBody>
      </p:sp>
      <p:sp>
        <p:nvSpPr>
          <p:cNvPr id="1013" name="Google Shape;1013;p8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1014" name="Google Shape;1014;p82:notes"/>
          <p:cNvSpPr txBox="1"/>
          <p:nvPr>
            <p:ph idx="1" type="body"/>
          </p:nvPr>
        </p:nvSpPr>
        <p:spPr>
          <a:xfrm>
            <a:off x="685800" y="4400550"/>
            <a:ext cx="5486400" cy="3600450"/>
          </a:xfrm>
          <a:prstGeom prst="rect">
            <a:avLst/>
          </a:prstGeom>
          <a:solidFill>
            <a:srgbClr val="FFFFFF"/>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s-ES" sz="1400"/>
              <a:t>El objetivo principal del examen físico es brindar atención médica. Sin embargo, también es una oportunidad para recolectar evidencia forense que ayudará a la persona sobreviviente a intentar obtener un resarcimiento legal si así lo desea. Observe el estado mental de la persona sobreviviente. Es importante pedir permiso para hacer el examen físico y obtener el consentimiento informado para cada paso. Documente todo de forma minuciosa y objetiva.</a:t>
            </a:r>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9" name="Shape 1019"/>
        <p:cNvGrpSpPr/>
        <p:nvPr/>
      </p:nvGrpSpPr>
      <p:grpSpPr>
        <a:xfrm>
          <a:off x="0" y="0"/>
          <a:ext cx="0" cy="0"/>
          <a:chOff x="0" y="0"/>
          <a:chExt cx="0" cy="0"/>
        </a:xfrm>
      </p:grpSpPr>
      <p:sp>
        <p:nvSpPr>
          <p:cNvPr id="1020" name="Google Shape;1020;p8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s-ES" sz="1200">
                <a:solidFill>
                  <a:srgbClr val="000000"/>
                </a:solidFill>
                <a:latin typeface="Times New Roman"/>
                <a:ea typeface="Times New Roman"/>
                <a:cs typeface="Times New Roman"/>
                <a:sym typeface="Times New Roman"/>
              </a:rPr>
              <a:t>‹#›</a:t>
            </a:fld>
            <a:endParaRPr sz="1200">
              <a:solidFill>
                <a:srgbClr val="000000"/>
              </a:solidFill>
              <a:latin typeface="Times New Roman"/>
              <a:ea typeface="Times New Roman"/>
              <a:cs typeface="Times New Roman"/>
              <a:sym typeface="Times New Roman"/>
            </a:endParaRPr>
          </a:p>
        </p:txBody>
      </p:sp>
      <p:sp>
        <p:nvSpPr>
          <p:cNvPr id="1021" name="Google Shape;1021;p8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1022" name="Google Shape;1022;p83:notes"/>
          <p:cNvSpPr txBox="1"/>
          <p:nvPr>
            <p:ph idx="1" type="body"/>
          </p:nvPr>
        </p:nvSpPr>
        <p:spPr>
          <a:xfrm>
            <a:off x="685800" y="4400550"/>
            <a:ext cx="5486400" cy="3600450"/>
          </a:xfrm>
          <a:prstGeom prst="rect">
            <a:avLst/>
          </a:prstGeom>
          <a:solidFill>
            <a:srgbClr val="FFFFFF"/>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s-ES" sz="1400"/>
              <a:t>Los pictogramas se utilizan para la documentación objetiva de la ubicación y el tamaño de las lesiones. El formulario de antecedentes y examen ya contiene una descripción escrita detallada de las lesiones. Utilice terminología médica estándar para documentar los hallazgos del examen físico. </a:t>
            </a:r>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6" name="Shape 1036"/>
        <p:cNvGrpSpPr/>
        <p:nvPr/>
      </p:nvGrpSpPr>
      <p:grpSpPr>
        <a:xfrm>
          <a:off x="0" y="0"/>
          <a:ext cx="0" cy="0"/>
          <a:chOff x="0" y="0"/>
          <a:chExt cx="0" cy="0"/>
        </a:xfrm>
      </p:grpSpPr>
      <p:sp>
        <p:nvSpPr>
          <p:cNvPr id="1037" name="Google Shape;1037;p8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038" name="Google Shape;1038;p8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s-ES"/>
              <a:t>Haga el examen físico en forma sistemática. Comience por la parte superior del cuerpo y de ahí hacia abajo. Comience por la parte delantera del cuerpo y luego pase a la trasera. El examen genital y anal es el último paso. </a:t>
            </a:r>
            <a:endParaRPr/>
          </a:p>
          <a:p>
            <a:pPr indent="-171450" lvl="0" marL="171450" rtl="0" algn="l">
              <a:lnSpc>
                <a:spcPct val="100000"/>
              </a:lnSpc>
              <a:spcBef>
                <a:spcPts val="0"/>
              </a:spcBef>
              <a:spcAft>
                <a:spcPts val="0"/>
              </a:spcAft>
              <a:buClr>
                <a:schemeClr val="dk1"/>
              </a:buClr>
              <a:buSzPts val="1200"/>
              <a:buFont typeface="Arial"/>
              <a:buChar char="•"/>
            </a:pPr>
            <a:r>
              <a:rPr lang="es-ES"/>
              <a:t>Recuerde revisar los ojos, la nariz y la boca (parte interna de los labios, encías y paladar, dentro y detrás de las orejas y el cuello).  </a:t>
            </a:r>
            <a:endParaRPr/>
          </a:p>
          <a:p>
            <a:pPr indent="-171450" lvl="0" marL="171450" rtl="0" algn="l">
              <a:lnSpc>
                <a:spcPct val="100000"/>
              </a:lnSpc>
              <a:spcBef>
                <a:spcPts val="0"/>
              </a:spcBef>
              <a:spcAft>
                <a:spcPts val="0"/>
              </a:spcAft>
              <a:buClr>
                <a:schemeClr val="dk1"/>
              </a:buClr>
              <a:buSzPts val="1200"/>
              <a:buFont typeface="Arial"/>
              <a:buChar char="•"/>
            </a:pPr>
            <a:r>
              <a:rPr lang="es-ES"/>
              <a:t>Busque signos que concuerden con la historia de la persona sobreviviente, como moretones, marcas de mordidas y puñetazos, marcas de amarras en las muñecas, parches de falta de cabello en la cabeza o perforación de tímpanos, que puede ser consecuencia de una bofetada. </a:t>
            </a:r>
            <a:endParaRPr/>
          </a:p>
          <a:p>
            <a:pPr indent="-171450" lvl="0" marL="171450" rtl="0" algn="l">
              <a:lnSpc>
                <a:spcPct val="100000"/>
              </a:lnSpc>
              <a:spcBef>
                <a:spcPts val="0"/>
              </a:spcBef>
              <a:spcAft>
                <a:spcPts val="0"/>
              </a:spcAft>
              <a:buClr>
                <a:schemeClr val="dk1"/>
              </a:buClr>
              <a:buSzPts val="1200"/>
              <a:buFont typeface="Arial"/>
              <a:buChar char="•"/>
            </a:pPr>
            <a:r>
              <a:rPr lang="es-ES"/>
              <a:t>Si la persona sobreviviente informa que la estrangularon o asfixiaron, revise los ojos, el paladar blando de la boca y detrás de las orejas para identificar hemorragias petequiales y revise el cuello para identificar moretones y marcas dactilares. </a:t>
            </a:r>
            <a:endParaRPr/>
          </a:p>
          <a:p>
            <a:pPr indent="-171450" lvl="0" marL="171450" rtl="0" algn="l">
              <a:lnSpc>
                <a:spcPct val="100000"/>
              </a:lnSpc>
              <a:spcBef>
                <a:spcPts val="0"/>
              </a:spcBef>
              <a:spcAft>
                <a:spcPts val="0"/>
              </a:spcAft>
              <a:buClr>
                <a:schemeClr val="dk1"/>
              </a:buClr>
              <a:buSzPts val="1200"/>
              <a:buFont typeface="Arial"/>
              <a:buChar char="•"/>
            </a:pPr>
            <a:r>
              <a:rPr lang="es-ES"/>
              <a:t>Examine la zona del cuerpo que estuvo en contacto con la superficie sobre la que se produjo el acto de violencia sexual para ver si hay lesiones. </a:t>
            </a:r>
            <a:endParaRPr/>
          </a:p>
          <a:p>
            <a:pPr indent="-171450" lvl="0" marL="171450" rtl="0" algn="l">
              <a:lnSpc>
                <a:spcPct val="100000"/>
              </a:lnSpc>
              <a:spcBef>
                <a:spcPts val="0"/>
              </a:spcBef>
              <a:spcAft>
                <a:spcPts val="0"/>
              </a:spcAft>
              <a:buClr>
                <a:schemeClr val="dk1"/>
              </a:buClr>
              <a:buSzPts val="1200"/>
              <a:buFont typeface="Arial"/>
              <a:buChar char="•"/>
            </a:pPr>
            <a:r>
              <a:rPr lang="es-ES"/>
              <a:t>Registre todos sus hallazgos y las observaciones de forma clara y cabal en el formulario de examen físico y los pictogramas; recuerde documentar y registrar el tipo, tamaño, color, ubicación y forma de los moretones, laceraciones, lesiones, equimosis y petequias, ya que pueden ser evidencia importante </a:t>
            </a:r>
            <a:endParaRPr/>
          </a:p>
          <a:p>
            <a:pPr indent="-95250" lvl="0" marL="171450" rtl="0" algn="l">
              <a:lnSpc>
                <a:spcPct val="100000"/>
              </a:lnSpc>
              <a:spcBef>
                <a:spcPts val="0"/>
              </a:spcBef>
              <a:spcAft>
                <a:spcPts val="0"/>
              </a:spcAft>
              <a:buClr>
                <a:schemeClr val="dk1"/>
              </a:buClr>
              <a:buSzPts val="1200"/>
              <a:buFont typeface="Arial"/>
              <a:buNone/>
            </a:pPr>
            <a:r>
              <a:t/>
            </a:r>
            <a:endParaRPr/>
          </a:p>
          <a:p>
            <a:pPr indent="0" lvl="0" marL="0" rtl="0" algn="l">
              <a:lnSpc>
                <a:spcPct val="100000"/>
              </a:lnSpc>
              <a:spcBef>
                <a:spcPts val="0"/>
              </a:spcBef>
              <a:spcAft>
                <a:spcPts val="0"/>
              </a:spcAft>
              <a:buClr>
                <a:schemeClr val="dk1"/>
              </a:buClr>
              <a:buSzPts val="1200"/>
              <a:buFont typeface="Arial"/>
              <a:buNone/>
            </a:pPr>
            <a:r>
              <a:rPr lang="es-ES"/>
              <a:t>Si la persona sobreviviente tiene un/a acompañante, pídale que se pare en la cabecera de la camilla al lado del sobreviviente para ofrecer la mayor privacidad posible. </a:t>
            </a:r>
            <a:endParaRPr/>
          </a:p>
          <a:p>
            <a:pPr indent="0" lvl="0" marL="0" rtl="0" algn="l">
              <a:lnSpc>
                <a:spcPct val="100000"/>
              </a:lnSpc>
              <a:spcBef>
                <a:spcPts val="0"/>
              </a:spcBef>
              <a:spcAft>
                <a:spcPts val="0"/>
              </a:spcAft>
              <a:buSzPts val="1400"/>
              <a:buNone/>
            </a:pPr>
            <a:r>
              <a:t/>
            </a:r>
            <a:endParaRPr/>
          </a:p>
        </p:txBody>
      </p:sp>
      <p:sp>
        <p:nvSpPr>
          <p:cNvPr id="1039" name="Google Shape;1039;p8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s-E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4" name="Shape 1044"/>
        <p:cNvGrpSpPr/>
        <p:nvPr/>
      </p:nvGrpSpPr>
      <p:grpSpPr>
        <a:xfrm>
          <a:off x="0" y="0"/>
          <a:ext cx="0" cy="0"/>
          <a:chOff x="0" y="0"/>
          <a:chExt cx="0" cy="0"/>
        </a:xfrm>
      </p:grpSpPr>
      <p:sp>
        <p:nvSpPr>
          <p:cNvPr id="1045" name="Google Shape;1045;p8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046" name="Google Shape;1046;p8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s-ES"/>
              <a:t>El examen de órganos genitales es un examen delicado, especialmente el examen con espéculo. Recuerde avisarle a la persona sobreviviente cuándo y dónde la tocará y pedir su permiso al realizar cada parte del examen. La violencia sexual es un hecho traumático. Las personas sobrevivientes pueden ser muy susceptibles a que las examinen o toquen, especialmente las sobrevivientes que son atendidas por proveedores de atención de la salud que son hombres.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s-ES"/>
              <a:t>Hágalo lentamente. Pregúntele con frecuencia si se encuentra bien y si pueden seguir adelante. Tenga cuidado de no generarle más angustia. [Nota al margen: la prueba de virginidad (o “de dos dedos”) no tiene validez médica ni científica. No debe realizarse </a:t>
            </a:r>
            <a:r>
              <a:rPr b="1" lang="es-ES"/>
              <a:t>nunca</a:t>
            </a:r>
            <a:r>
              <a:rPr lang="es-ES"/>
              <a:t>].</a:t>
            </a:r>
            <a:endParaRPr/>
          </a:p>
          <a:p>
            <a:pPr indent="0" lvl="0" marL="0" rtl="0" algn="l">
              <a:lnSpc>
                <a:spcPct val="100000"/>
              </a:lnSpc>
              <a:spcBef>
                <a:spcPts val="0"/>
              </a:spcBef>
              <a:spcAft>
                <a:spcPts val="0"/>
              </a:spcAft>
              <a:buSzPts val="1400"/>
              <a:buNone/>
            </a:pPr>
            <a:r>
              <a:t/>
            </a:r>
            <a:endParaRPr/>
          </a:p>
          <a:p>
            <a:pPr indent="-171450" lvl="0" marL="171450" rtl="0" algn="l">
              <a:lnSpc>
                <a:spcPct val="100000"/>
              </a:lnSpc>
              <a:spcBef>
                <a:spcPts val="0"/>
              </a:spcBef>
              <a:spcAft>
                <a:spcPts val="0"/>
              </a:spcAft>
              <a:buClr>
                <a:schemeClr val="dk1"/>
              </a:buClr>
              <a:buSzPts val="1200"/>
              <a:buFont typeface="Arial"/>
              <a:buChar char="•"/>
            </a:pPr>
            <a:r>
              <a:rPr lang="es-ES"/>
              <a:t>Inspeccione, en el siguiente orden, el monte de Venus, la parte interna de los muslos, el perineo, el ano, los labios mayores y menores, el clítoris, la uretra y el orificio vaginal. </a:t>
            </a:r>
            <a:endParaRPr/>
          </a:p>
          <a:p>
            <a:pPr indent="-171450" lvl="0" marL="171450" rtl="0" algn="l">
              <a:lnSpc>
                <a:spcPct val="100000"/>
              </a:lnSpc>
              <a:spcBef>
                <a:spcPts val="0"/>
              </a:spcBef>
              <a:spcAft>
                <a:spcPts val="0"/>
              </a:spcAft>
              <a:buClr>
                <a:schemeClr val="dk1"/>
              </a:buClr>
              <a:buSzPts val="1200"/>
              <a:buFont typeface="Arial"/>
              <a:buChar char="•"/>
            </a:pPr>
            <a:r>
              <a:rPr lang="es-ES"/>
              <a:t>Observe si hay cicatrices anteriores de mutilación genital femenina o partos.  </a:t>
            </a:r>
            <a:endParaRPr/>
          </a:p>
          <a:p>
            <a:pPr indent="-171450" lvl="0" marL="171450" rtl="0" algn="l">
              <a:lnSpc>
                <a:spcPct val="100000"/>
              </a:lnSpc>
              <a:spcBef>
                <a:spcPts val="0"/>
              </a:spcBef>
              <a:spcAft>
                <a:spcPts val="0"/>
              </a:spcAft>
              <a:buClr>
                <a:schemeClr val="dk1"/>
              </a:buClr>
              <a:buSzPts val="1200"/>
              <a:buFont typeface="Arial"/>
              <a:buChar char="•"/>
            </a:pPr>
            <a:r>
              <a:rPr lang="es-ES"/>
              <a:t>Procure identificar lesiones genitales como moretones, escarificaciones, rozaduras y desgarros (que suelen encontrarse en la horquilla). Anote la ubicación de desgarros, rozaduras y moretones en el pictograma y en el formulario de examen físico. </a:t>
            </a:r>
            <a:endParaRPr/>
          </a:p>
          <a:p>
            <a:pPr indent="-171450" lvl="0" marL="171450" rtl="0" algn="l">
              <a:lnSpc>
                <a:spcPct val="100000"/>
              </a:lnSpc>
              <a:spcBef>
                <a:spcPts val="0"/>
              </a:spcBef>
              <a:spcAft>
                <a:spcPts val="0"/>
              </a:spcAft>
              <a:buClr>
                <a:schemeClr val="dk1"/>
              </a:buClr>
              <a:buSzPts val="1200"/>
              <a:buFont typeface="Arial"/>
              <a:buChar char="•"/>
            </a:pPr>
            <a:r>
              <a:rPr lang="es-ES"/>
              <a:t>Verifique si hay signos de infección, como úlceras, flujo vaginal o verrugas. </a:t>
            </a:r>
            <a:endParaRPr/>
          </a:p>
          <a:p>
            <a:pPr indent="-171450" lvl="0" marL="171450" rtl="0" algn="l">
              <a:lnSpc>
                <a:spcPct val="100000"/>
              </a:lnSpc>
              <a:spcBef>
                <a:spcPts val="0"/>
              </a:spcBef>
              <a:spcAft>
                <a:spcPts val="0"/>
              </a:spcAft>
              <a:buClr>
                <a:schemeClr val="dk1"/>
              </a:buClr>
              <a:buSzPts val="1200"/>
              <a:buFont typeface="Arial"/>
              <a:buChar char="•"/>
            </a:pPr>
            <a:r>
              <a:rPr lang="es-ES"/>
              <a:t>Controle si hay lesiones en la vulva, el orificio vaginal y la vagina sosteniendo los labios en el extremo posterior entre el dedo índice y el pulgar y jalando delicadamente hacia afuera y abajo.  </a:t>
            </a:r>
            <a:endParaRPr/>
          </a:p>
          <a:p>
            <a:pPr indent="-171450" lvl="0" marL="171450" rtl="0" algn="l">
              <a:lnSpc>
                <a:spcPct val="100000"/>
              </a:lnSpc>
              <a:spcBef>
                <a:spcPts val="0"/>
              </a:spcBef>
              <a:spcAft>
                <a:spcPts val="0"/>
              </a:spcAft>
              <a:buClr>
                <a:schemeClr val="dk1"/>
              </a:buClr>
              <a:buSzPts val="1200"/>
              <a:buFont typeface="Arial"/>
              <a:buChar char="•"/>
            </a:pPr>
            <a:r>
              <a:rPr lang="es-ES"/>
              <a:t>Si debe recolectar evidencia forense, tome muestras según lo establecido en el protocolo local para recolección de evidencia. </a:t>
            </a:r>
            <a:endParaRPr/>
          </a:p>
          <a:p>
            <a:pPr indent="-171450" lvl="0" marL="171450" rtl="0" algn="l">
              <a:lnSpc>
                <a:spcPct val="100000"/>
              </a:lnSpc>
              <a:spcBef>
                <a:spcPts val="0"/>
              </a:spcBef>
              <a:spcAft>
                <a:spcPts val="0"/>
              </a:spcAft>
              <a:buClr>
                <a:schemeClr val="dk1"/>
              </a:buClr>
              <a:buSzPts val="1200"/>
              <a:buFont typeface="Arial"/>
              <a:buChar char="•"/>
            </a:pPr>
            <a:r>
              <a:rPr lang="es-ES"/>
              <a:t>Observe la forma y dilatación del ano, si se observan fisuras alrededor del ano, presencia de materia fecal en la piel perineal y sangrado de desgarros anales.</a:t>
            </a:r>
            <a:endParaRPr/>
          </a:p>
          <a:p>
            <a:pPr indent="-171450" lvl="0" marL="171450" rtl="0" algn="l">
              <a:lnSpc>
                <a:spcPct val="100000"/>
              </a:lnSpc>
              <a:spcBef>
                <a:spcPts val="0"/>
              </a:spcBef>
              <a:spcAft>
                <a:spcPts val="0"/>
              </a:spcAft>
              <a:buClr>
                <a:schemeClr val="dk1"/>
              </a:buClr>
              <a:buSzPts val="1200"/>
              <a:buFont typeface="Arial"/>
              <a:buChar char="•"/>
            </a:pPr>
            <a:r>
              <a:rPr lang="es-ES"/>
              <a:t>Si debe recolectar evidencia forense, y la persona sobreviviente está de acuerdo y esto figura en la historia clínica, tome muestras del recto según lo establecido en el protocolo local para recolección de evidencias. Más adelante en esta unidad, seguiremos hablando sobre evidencia forense.</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1047" name="Google Shape;1047;p8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s-E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2" name="Shape 1052"/>
        <p:cNvGrpSpPr/>
        <p:nvPr/>
      </p:nvGrpSpPr>
      <p:grpSpPr>
        <a:xfrm>
          <a:off x="0" y="0"/>
          <a:ext cx="0" cy="0"/>
          <a:chOff x="0" y="0"/>
          <a:chExt cx="0" cy="0"/>
        </a:xfrm>
      </p:grpSpPr>
      <p:sp>
        <p:nvSpPr>
          <p:cNvPr id="1053" name="Google Shape;1053;p8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054" name="Google Shape;1054;p8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s-ES"/>
              <a:t>Un examen interno con espéculo en un examen delicado que solo se debe realizar en caso de penetración vaginal y ante la presencia de alguno de los siguientes factores: sangrado, dolor, secreción con mal olor o bien para reafirmarle a la sobreviviente que no hay lesiones graves. A continuación se incluyen los procedimientos adecuados: </a:t>
            </a:r>
            <a:endParaRPr/>
          </a:p>
          <a:p>
            <a:pPr indent="-171450" lvl="0" marL="171450" rtl="0" algn="l">
              <a:lnSpc>
                <a:spcPct val="100000"/>
              </a:lnSpc>
              <a:spcBef>
                <a:spcPts val="0"/>
              </a:spcBef>
              <a:spcAft>
                <a:spcPts val="0"/>
              </a:spcAft>
              <a:buClr>
                <a:schemeClr val="dk1"/>
              </a:buClr>
              <a:buSzPts val="1200"/>
              <a:buFont typeface="Arial"/>
              <a:buChar char="•"/>
            </a:pPr>
            <a:r>
              <a:rPr lang="es-ES"/>
              <a:t>Introduzca delicadamente un espéculo, de ser posible tibio y lubricado con agua o solución salina normal. No se recomienda usar lubricantes ya que pueden interferir con la recolección de muestras. Nunca use un espéculo al examinar niñas en edad prepuberal.</a:t>
            </a:r>
            <a:endParaRPr/>
          </a:p>
          <a:p>
            <a:pPr indent="-171450" lvl="0" marL="171450" rtl="0" algn="l">
              <a:lnSpc>
                <a:spcPct val="100000"/>
              </a:lnSpc>
              <a:spcBef>
                <a:spcPts val="0"/>
              </a:spcBef>
              <a:spcAft>
                <a:spcPts val="0"/>
              </a:spcAft>
              <a:buClr>
                <a:schemeClr val="dk1"/>
              </a:buClr>
              <a:buSzPts val="1200"/>
              <a:buFont typeface="Arial"/>
              <a:buChar char="•"/>
            </a:pPr>
            <a:r>
              <a:rPr lang="es-ES"/>
              <a:t>Con ayuda de buena iluminación, inspeccione el cuello uterino, luego el fondo de saco posterior y la mucosa vaginal para identificar si se produjo traumatismo, sangrado o si hay signos de infección  </a:t>
            </a:r>
            <a:endParaRPr/>
          </a:p>
          <a:p>
            <a:pPr indent="-171450" lvl="0" marL="171450" rtl="0" algn="l">
              <a:lnSpc>
                <a:spcPct val="100000"/>
              </a:lnSpc>
              <a:spcBef>
                <a:spcPts val="0"/>
              </a:spcBef>
              <a:spcAft>
                <a:spcPts val="0"/>
              </a:spcAft>
              <a:buClr>
                <a:schemeClr val="dk1"/>
              </a:buClr>
              <a:buSzPts val="1200"/>
              <a:buFont typeface="Arial"/>
              <a:buChar char="•"/>
            </a:pPr>
            <a:r>
              <a:rPr lang="es-ES"/>
              <a:t>Si debe recolectar evidencia forense, utilice cotonetes y tome muestras de secreciones vaginales según lo establecido en el protocolo local para recolección de evidencia. Recuerde informar a la paciente antes de cada paso y asegúrese de que esté cómoda durante el procedimiento ya que puede dar lugar a una reacción sensible. </a:t>
            </a:r>
            <a:endParaRPr/>
          </a:p>
          <a:p>
            <a:pPr indent="-171450" lvl="0" marL="171450" rtl="0" algn="l">
              <a:lnSpc>
                <a:spcPct val="100000"/>
              </a:lnSpc>
              <a:spcBef>
                <a:spcPts val="0"/>
              </a:spcBef>
              <a:spcAft>
                <a:spcPts val="0"/>
              </a:spcAft>
              <a:buClr>
                <a:schemeClr val="dk1"/>
              </a:buClr>
              <a:buSzPts val="1200"/>
              <a:buFont typeface="Arial"/>
              <a:buChar char="•"/>
            </a:pPr>
            <a:r>
              <a:rPr lang="es-ES"/>
              <a:t>Si así lo indican la historia clínica y los hallazgos obtenidos del examen hasta el momento, realice un examen bimanual y palpe el cuello uterino, el útero y los anejos uterinos para identificar signos de trauma abdominal, embarazo o infección. </a:t>
            </a:r>
            <a:endParaRPr/>
          </a:p>
          <a:p>
            <a:pPr indent="-171450" lvl="0" marL="171450" rtl="0" algn="l">
              <a:lnSpc>
                <a:spcPct val="100000"/>
              </a:lnSpc>
              <a:spcBef>
                <a:spcPts val="0"/>
              </a:spcBef>
              <a:spcAft>
                <a:spcPts val="0"/>
              </a:spcAft>
              <a:buClr>
                <a:schemeClr val="dk1"/>
              </a:buClr>
              <a:buSzPts val="1200"/>
              <a:buFont typeface="Arial"/>
              <a:buChar char="•"/>
            </a:pPr>
            <a:r>
              <a:rPr lang="es-ES"/>
              <a:t>Si fue indicado, haga un examen rectovaginal e inspeccione el área rectal para identificar traumatismos, desgarros o fístulas, sangrado o secreciones rectovaginales. Observe el tono del esfínter. Si hay sangrado, dolor o se sospecha que hay un cuerpo extraño, derive al o la paciente a un hospital. </a:t>
            </a:r>
            <a:endParaRPr/>
          </a:p>
          <a:p>
            <a:pPr indent="-171450" lvl="0" marL="171450" rtl="0" algn="l">
              <a:lnSpc>
                <a:spcPct val="100000"/>
              </a:lnSpc>
              <a:spcBef>
                <a:spcPts val="0"/>
              </a:spcBef>
              <a:spcAft>
                <a:spcPts val="0"/>
              </a:spcAft>
              <a:buClr>
                <a:schemeClr val="dk1"/>
              </a:buClr>
              <a:buSzPts val="1200"/>
              <a:buFont typeface="Arial"/>
              <a:buChar char="•"/>
            </a:pPr>
            <a:r>
              <a:rPr lang="es-ES"/>
              <a:t>Registre todos sus hallazgos y observaciones claramente en los formularios de indagación de antecedentes y examen físico.</a:t>
            </a:r>
            <a:endParaRPr/>
          </a:p>
        </p:txBody>
      </p:sp>
      <p:sp>
        <p:nvSpPr>
          <p:cNvPr id="1055" name="Google Shape;1055;p8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s-E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0" name="Shape 1060"/>
        <p:cNvGrpSpPr/>
        <p:nvPr/>
      </p:nvGrpSpPr>
      <p:grpSpPr>
        <a:xfrm>
          <a:off x="0" y="0"/>
          <a:ext cx="0" cy="0"/>
          <a:chOff x="0" y="0"/>
          <a:chExt cx="0" cy="0"/>
        </a:xfrm>
      </p:grpSpPr>
      <p:sp>
        <p:nvSpPr>
          <p:cNvPr id="1061" name="Google Shape;1061;p8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062" name="Google Shape;1062;p8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s-ES"/>
              <a:t>Al examinar a sobrevivientes de sexo masculino: </a:t>
            </a:r>
            <a:endParaRPr/>
          </a:p>
          <a:p>
            <a:pPr indent="-171450" lvl="0" marL="171450" rtl="0" algn="l">
              <a:lnSpc>
                <a:spcPct val="100000"/>
              </a:lnSpc>
              <a:spcBef>
                <a:spcPts val="0"/>
              </a:spcBef>
              <a:spcAft>
                <a:spcPts val="0"/>
              </a:spcAft>
              <a:buClr>
                <a:schemeClr val="dk1"/>
              </a:buClr>
              <a:buSzPts val="1200"/>
              <a:buFont typeface="Arial"/>
              <a:buChar char="•"/>
            </a:pPr>
            <a:r>
              <a:rPr lang="es-ES"/>
              <a:t>Examine el escroto, los testículos, el pene, el tejido periuretral, la uretra y el ano. Observe si el paciente está circuncidado. </a:t>
            </a:r>
            <a:endParaRPr/>
          </a:p>
          <a:p>
            <a:pPr indent="-171450" lvl="0" marL="171450" rtl="0" algn="l">
              <a:lnSpc>
                <a:spcPct val="100000"/>
              </a:lnSpc>
              <a:spcBef>
                <a:spcPts val="0"/>
              </a:spcBef>
              <a:spcAft>
                <a:spcPts val="0"/>
              </a:spcAft>
              <a:buClr>
                <a:schemeClr val="dk1"/>
              </a:buClr>
              <a:buSzPts val="1200"/>
              <a:buFont typeface="Arial"/>
              <a:buChar char="•"/>
            </a:pPr>
            <a:r>
              <a:rPr lang="es-ES"/>
              <a:t>Verifique si existe hiperemia, hinchazón (distinga entre hernia inguinal, hidrocele y hematocele), moretones, torsión testicular, desgarro anal, etcétera. </a:t>
            </a:r>
            <a:endParaRPr/>
          </a:p>
          <a:p>
            <a:pPr indent="-171450" lvl="0" marL="171450" rtl="0" algn="l">
              <a:lnSpc>
                <a:spcPct val="100000"/>
              </a:lnSpc>
              <a:spcBef>
                <a:spcPts val="0"/>
              </a:spcBef>
              <a:spcAft>
                <a:spcPts val="0"/>
              </a:spcAft>
              <a:buClr>
                <a:schemeClr val="dk1"/>
              </a:buClr>
              <a:buSzPts val="1200"/>
              <a:buFont typeface="Arial"/>
              <a:buChar char="•"/>
            </a:pPr>
            <a:r>
              <a:rPr lang="es-ES"/>
              <a:t>La torsión testicular es una emergencia médica que debe derivarse a cirugía de inmediato.</a:t>
            </a:r>
            <a:endParaRPr/>
          </a:p>
          <a:p>
            <a:pPr indent="-171450" lvl="0" marL="171450" rtl="0" algn="l">
              <a:lnSpc>
                <a:spcPct val="100000"/>
              </a:lnSpc>
              <a:spcBef>
                <a:spcPts val="0"/>
              </a:spcBef>
              <a:spcAft>
                <a:spcPts val="0"/>
              </a:spcAft>
              <a:buClr>
                <a:schemeClr val="dk1"/>
              </a:buClr>
              <a:buSzPts val="1200"/>
              <a:buFont typeface="Arial"/>
              <a:buChar char="•"/>
            </a:pPr>
            <a:r>
              <a:rPr lang="es-ES"/>
              <a:t>Si la orina contiene gran cantidad de sangre, verifique si hay traumatismo en el pene o la uretra.</a:t>
            </a:r>
            <a:endParaRPr/>
          </a:p>
          <a:p>
            <a:pPr indent="-171450" lvl="0" marL="171450" rtl="0" algn="l">
              <a:lnSpc>
                <a:spcPct val="100000"/>
              </a:lnSpc>
              <a:spcBef>
                <a:spcPts val="0"/>
              </a:spcBef>
              <a:spcAft>
                <a:spcPts val="0"/>
              </a:spcAft>
              <a:buClr>
                <a:schemeClr val="dk1"/>
              </a:buClr>
              <a:buSzPts val="1200"/>
              <a:buFont typeface="Arial"/>
              <a:buChar char="•"/>
            </a:pPr>
            <a:r>
              <a:rPr lang="es-ES"/>
              <a:t>Si fue indicado, realice un examen rectal y verifique si hay traumatismo o signos de infección en el recto y la próstata.</a:t>
            </a:r>
            <a:endParaRPr/>
          </a:p>
          <a:p>
            <a:pPr indent="-171450" lvl="0" marL="171450" rtl="0" algn="l">
              <a:lnSpc>
                <a:spcPct val="100000"/>
              </a:lnSpc>
              <a:spcBef>
                <a:spcPts val="0"/>
              </a:spcBef>
              <a:spcAft>
                <a:spcPts val="0"/>
              </a:spcAft>
              <a:buClr>
                <a:schemeClr val="dk1"/>
              </a:buClr>
              <a:buSzPts val="1200"/>
              <a:buFont typeface="Arial"/>
              <a:buChar char="•"/>
            </a:pPr>
            <a:r>
              <a:rPr lang="es-ES"/>
              <a:t>Si corresponde, recolecte materia del ano para hacer un examen directo que indique si hay presencia de esperma con un microscopio.</a:t>
            </a:r>
            <a:endParaRPr/>
          </a:p>
        </p:txBody>
      </p:sp>
      <p:sp>
        <p:nvSpPr>
          <p:cNvPr id="1063" name="Google Shape;1063;p8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s-E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8" name="Shape 1068"/>
        <p:cNvGrpSpPr/>
        <p:nvPr/>
      </p:nvGrpSpPr>
      <p:grpSpPr>
        <a:xfrm>
          <a:off x="0" y="0"/>
          <a:ext cx="0" cy="0"/>
          <a:chOff x="0" y="0"/>
          <a:chExt cx="0" cy="0"/>
        </a:xfrm>
      </p:grpSpPr>
      <p:sp>
        <p:nvSpPr>
          <p:cNvPr id="1069" name="Google Shape;1069;p8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s-ES" sz="1200">
                <a:solidFill>
                  <a:srgbClr val="000000"/>
                </a:solidFill>
                <a:latin typeface="Times New Roman"/>
                <a:ea typeface="Times New Roman"/>
                <a:cs typeface="Times New Roman"/>
                <a:sym typeface="Times New Roman"/>
              </a:rPr>
              <a:t>‹#›</a:t>
            </a:fld>
            <a:endParaRPr sz="1200">
              <a:solidFill>
                <a:srgbClr val="000000"/>
              </a:solidFill>
              <a:latin typeface="Times New Roman"/>
              <a:ea typeface="Times New Roman"/>
              <a:cs typeface="Times New Roman"/>
              <a:sym typeface="Times New Roman"/>
            </a:endParaRPr>
          </a:p>
        </p:txBody>
      </p:sp>
      <p:sp>
        <p:nvSpPr>
          <p:cNvPr id="1070" name="Google Shape;1070;p8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1071" name="Google Shape;1071;p88:notes"/>
          <p:cNvSpPr txBox="1"/>
          <p:nvPr>
            <p:ph idx="1" type="body"/>
          </p:nvPr>
        </p:nvSpPr>
        <p:spPr>
          <a:xfrm>
            <a:off x="685800" y="4400550"/>
            <a:ext cx="5486400" cy="3600450"/>
          </a:xfrm>
          <a:prstGeom prst="rect">
            <a:avLst/>
          </a:prstGeom>
          <a:solidFill>
            <a:srgbClr val="FFFFFF"/>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s-ES" sz="1400"/>
              <a:t>La mayoría de los niños y niñas, si reciben la preparación adecuada, pueden relajarse y someterse al examen. No obstante, es posible que el niño o la niña tenga dolores que le impida relajarse. Si tiene la sospecha de que el niño o la niña tienen dolor, administre primero un analgésico, como paracetamol, y espere a que haga efecto.</a:t>
            </a:r>
            <a:endParaRPr/>
          </a:p>
          <a:p>
            <a:pPr indent="0" lvl="0" marL="0" rtl="0" algn="l">
              <a:lnSpc>
                <a:spcPct val="100000"/>
              </a:lnSpc>
              <a:spcBef>
                <a:spcPts val="0"/>
              </a:spcBef>
              <a:spcAft>
                <a:spcPts val="0"/>
              </a:spcAft>
              <a:buSzPts val="1400"/>
              <a:buNone/>
            </a:pPr>
            <a:r>
              <a:t/>
            </a:r>
            <a:endParaRPr sz="1400"/>
          </a:p>
          <a:p>
            <a:pPr indent="0" lvl="0" marL="0" rtl="0" algn="l">
              <a:lnSpc>
                <a:spcPct val="100000"/>
              </a:lnSpc>
              <a:spcBef>
                <a:spcPts val="0"/>
              </a:spcBef>
              <a:spcAft>
                <a:spcPts val="0"/>
              </a:spcAft>
              <a:buSzPts val="1400"/>
              <a:buNone/>
            </a:pPr>
            <a:r>
              <a:rPr lang="es-ES" sz="1400"/>
              <a:t>Nunca se debe examinar a un niño o niña contra su voluntad, independientemente de la edad que tenga, a menos que el tratamiento sea esencial. Nunca sujete ni fuerce a un niño o niña a que le hagan un examen si no quiere. Solo si no es posible calmar al niño o la niña y el tratamiento es esencial, un proveedor capacitado podrá realizar el examen sedando al niño o la niña con diazepam o clorhidrato de prometazina.</a:t>
            </a:r>
            <a:endParaRPr/>
          </a:p>
          <a:p>
            <a:pPr indent="0" lvl="0" marL="0" rtl="0" algn="l">
              <a:lnSpc>
                <a:spcPct val="100000"/>
              </a:lnSpc>
              <a:spcBef>
                <a:spcPts val="0"/>
              </a:spcBef>
              <a:spcAft>
                <a:spcPts val="0"/>
              </a:spcAft>
              <a:buSzPts val="1400"/>
              <a:buNone/>
            </a:pPr>
            <a:r>
              <a:t/>
            </a:r>
            <a:endParaRPr sz="1400"/>
          </a:p>
          <a:p>
            <a:pPr indent="0" lvl="0" marL="0" rtl="0" algn="l">
              <a:lnSpc>
                <a:spcPct val="100000"/>
              </a:lnSpc>
              <a:spcBef>
                <a:spcPts val="0"/>
              </a:spcBef>
              <a:spcAft>
                <a:spcPts val="0"/>
              </a:spcAft>
              <a:buSzPts val="1400"/>
              <a:buNone/>
            </a:pPr>
            <a:r>
              <a:rPr lang="es-ES" sz="1400"/>
              <a:t>El examen físico se realiza en el mismo orden que en el caso de un adulto con algunos aspectos especiales a tener en cuenta:</a:t>
            </a:r>
            <a:endParaRPr/>
          </a:p>
          <a:p>
            <a:pPr indent="-285750" lvl="0" marL="285750" rtl="0" algn="l">
              <a:lnSpc>
                <a:spcPct val="100000"/>
              </a:lnSpc>
              <a:spcBef>
                <a:spcPts val="0"/>
              </a:spcBef>
              <a:spcAft>
                <a:spcPts val="0"/>
              </a:spcAft>
              <a:buClr>
                <a:schemeClr val="dk1"/>
              </a:buClr>
              <a:buSzPts val="1400"/>
              <a:buFont typeface="Arial"/>
              <a:buChar char="•"/>
            </a:pPr>
            <a:r>
              <a:rPr lang="es-ES" sz="1400"/>
              <a:t>Se debe anotar el peso, la altura y la fase de pubertad del niño o la niña. Las niñas que ya tienen la menstruación pueden correr riesgo de estar embarazadas.</a:t>
            </a:r>
            <a:endParaRPr/>
          </a:p>
          <a:p>
            <a:pPr indent="-285750" lvl="0" marL="285750" rtl="0" algn="l">
              <a:lnSpc>
                <a:spcPct val="100000"/>
              </a:lnSpc>
              <a:spcBef>
                <a:spcPts val="0"/>
              </a:spcBef>
              <a:spcAft>
                <a:spcPts val="0"/>
              </a:spcAft>
              <a:buClr>
                <a:schemeClr val="dk1"/>
              </a:buClr>
              <a:buSzPts val="1400"/>
              <a:buFont typeface="Arial"/>
              <a:buChar char="•"/>
            </a:pPr>
            <a:r>
              <a:rPr lang="es-ES" sz="1400"/>
              <a:t>Es posible examinar a los niños o niñas pequeños sentados en la falda de su madre o cuidador. Los niños o niñas grandes tienen la opción de sentarse en una silla, sobre la falda o de recostarse en una camilla.</a:t>
            </a:r>
            <a:endParaRPr/>
          </a:p>
          <a:p>
            <a:pPr indent="0" lvl="0" marL="0" rtl="0" algn="l">
              <a:lnSpc>
                <a:spcPct val="100000"/>
              </a:lnSpc>
              <a:spcBef>
                <a:spcPts val="0"/>
              </a:spcBef>
              <a:spcAft>
                <a:spcPts val="0"/>
              </a:spcAft>
              <a:buSzPts val="1400"/>
              <a:buNone/>
            </a:pPr>
            <a:r>
              <a:t/>
            </a:r>
            <a:endParaRPr sz="1400"/>
          </a:p>
          <a:p>
            <a:pPr indent="0" lvl="0" marL="0" rtl="0" algn="l">
              <a:lnSpc>
                <a:spcPct val="100000"/>
              </a:lnSpc>
              <a:spcBef>
                <a:spcPts val="0"/>
              </a:spcBef>
              <a:spcAft>
                <a:spcPts val="0"/>
              </a:spcAft>
              <a:buSzPts val="1400"/>
              <a:buNone/>
            </a:pPr>
            <a:r>
              <a:rPr lang="es-ES" sz="1400"/>
              <a:t>Es preciso realizar una inspección anal y genital visual a todos los niños y las niñas. Inspeccione el ano en decúbito supino o lateral. </a:t>
            </a:r>
            <a:r>
              <a:rPr b="1" lang="es-ES" sz="1400"/>
              <a:t>Evite la posición genupectoral </a:t>
            </a:r>
            <a:r>
              <a:rPr lang="es-ES" sz="1400"/>
              <a:t>ya que es la que suelen utilizar los agresores. Anote en el pictograma la ubicación de fisuras o desgarros anales. </a:t>
            </a:r>
            <a:r>
              <a:rPr lang="es-ES" sz="1400" u="sng"/>
              <a:t>No</a:t>
            </a:r>
            <a:r>
              <a:rPr lang="es-ES" sz="1400"/>
              <a:t> haga un tacto. La dilatación anal refleja (con retracción lateral de los glúteos) puede indicar penetración o estreñimiento.</a:t>
            </a:r>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6" name="Shape 1076"/>
        <p:cNvGrpSpPr/>
        <p:nvPr/>
      </p:nvGrpSpPr>
      <p:grpSpPr>
        <a:xfrm>
          <a:off x="0" y="0"/>
          <a:ext cx="0" cy="0"/>
          <a:chOff x="0" y="0"/>
          <a:chExt cx="0" cy="0"/>
        </a:xfrm>
      </p:grpSpPr>
      <p:sp>
        <p:nvSpPr>
          <p:cNvPr id="1077" name="Google Shape;1077;p8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078" name="Google Shape;1078;p8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s-ES"/>
              <a:t>Los niños varones pueden tener lesiones en el frenillo prepucial o secreciones del ano o la uretra.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s-ES"/>
              <a:t>En el caso de las niñas, la cantidad de tejido himeneal y el tamaño del orificio vaginal </a:t>
            </a:r>
            <a:r>
              <a:rPr b="1" lang="es-ES"/>
              <a:t>no</a:t>
            </a:r>
            <a:r>
              <a:rPr lang="es-ES"/>
              <a:t> son indicadores sensibles de penetración. Parar realizar un examen, sostenga los labios en el extremo posterior entre el dedo índice y el pulgar y jale delicadamente hacia afuera y abajo. Recuerde que las heridas nuevas o cicatrizadas en el himen o la mucosa vaginal indican un traumatismo reciente o reiterado.</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s-ES"/>
              <a:t>Nunca haga un tacto (introduciendo los dedos) para evaluar la dilatación del orificio vaginal o el ano.</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s-ES"/>
              <a:t>Nunca use un espéculo en niñas en edad prepuberal. Si se sospecha que se trata de una lesión vaginal por penetración y sangrado interno, se podrá utilizar un espéculo bajo anestesia general. En caso de ser necesario, es posible derivar a la niña a que reciba un nivel de atención más alto. </a:t>
            </a:r>
            <a:endParaRPr/>
          </a:p>
          <a:p>
            <a:pPr indent="0" lvl="0" marL="0" rtl="0" algn="l">
              <a:lnSpc>
                <a:spcPct val="100000"/>
              </a:lnSpc>
              <a:spcBef>
                <a:spcPts val="0"/>
              </a:spcBef>
              <a:spcAft>
                <a:spcPts val="0"/>
              </a:spcAft>
              <a:buSzPts val="1400"/>
              <a:buNone/>
            </a:pPr>
            <a:r>
              <a:t/>
            </a:r>
            <a:endParaRPr/>
          </a:p>
        </p:txBody>
      </p:sp>
      <p:sp>
        <p:nvSpPr>
          <p:cNvPr id="1079" name="Google Shape;1079;p8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s-ES" sz="1200">
                <a:solidFill>
                  <a:srgbClr val="000000"/>
                </a:solidFill>
                <a:latin typeface="Times New Roman"/>
                <a:ea typeface="Times New Roman"/>
                <a:cs typeface="Times New Roman"/>
                <a:sym typeface="Times New Roman"/>
              </a:rPr>
              <a:t>‹#›</a:t>
            </a:fld>
            <a:endParaRPr sz="1200">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s-ES"/>
              <a:t>‹#›</a:t>
            </a:fld>
            <a:endParaRPr/>
          </a:p>
        </p:txBody>
      </p:sp>
      <p:sp>
        <p:nvSpPr>
          <p:cNvPr id="322" name="Google Shape;322;p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23" name="Google Shape;323;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s-ES"/>
              <a:t>Pida a algunos participantes </a:t>
            </a:r>
            <a:r>
              <a:rPr lang="es-ES"/>
              <a:t>que lean cada uno de los puntos en voz alta para el resto del grupo.  Resuma las diapositivas diciendo que esas actitudes dan lugar a la violencia de género y representan obstáculos para prevenirla y responder a esos casos. </a:t>
            </a:r>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marR="0" rtl="0" algn="l">
              <a:lnSpc>
                <a:spcPct val="100000"/>
              </a:lnSpc>
              <a:spcBef>
                <a:spcPts val="0"/>
              </a:spcBef>
              <a:spcAft>
                <a:spcPts val="0"/>
              </a:spcAft>
              <a:buClr>
                <a:schemeClr val="dk1"/>
              </a:buClr>
              <a:buSzPts val="1200"/>
              <a:buFont typeface="Calibri"/>
              <a:buNone/>
            </a:pPr>
            <a:r>
              <a:rPr b="1" lang="es-ES"/>
              <a:t>Pregunte a los integrantes del grupo: </a:t>
            </a:r>
            <a:r>
              <a:rPr lang="es-ES"/>
              <a:t>¿Reconoce alguna de estas actitudes en su entorno? Explique que analizaremos en mayor profundidad estas actitudes y otras normas sociales durante el transcurso de la capacitación.</a:t>
            </a:r>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4" name="Shape 1084"/>
        <p:cNvGrpSpPr/>
        <p:nvPr/>
      </p:nvGrpSpPr>
      <p:grpSpPr>
        <a:xfrm>
          <a:off x="0" y="0"/>
          <a:ext cx="0" cy="0"/>
          <a:chOff x="0" y="0"/>
          <a:chExt cx="0" cy="0"/>
        </a:xfrm>
      </p:grpSpPr>
      <p:sp>
        <p:nvSpPr>
          <p:cNvPr id="1085" name="Google Shape;1085;p9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086" name="Google Shape;1086;p9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71450" lvl="0" marL="171450" rtl="0" algn="l">
              <a:lnSpc>
                <a:spcPct val="100000"/>
              </a:lnSpc>
              <a:spcBef>
                <a:spcPts val="0"/>
              </a:spcBef>
              <a:spcAft>
                <a:spcPts val="0"/>
              </a:spcAft>
              <a:buClr>
                <a:schemeClr val="dk1"/>
              </a:buClr>
              <a:buSzPts val="1200"/>
              <a:buFont typeface="Calibri"/>
              <a:buChar char="•"/>
            </a:pPr>
            <a:r>
              <a:rPr lang="es-ES"/>
              <a:t>Registre la entrevista y sus hallazgos del examen de manera clara, completa, objetiva y sin prejuicios.</a:t>
            </a:r>
            <a:endParaRPr/>
          </a:p>
          <a:p>
            <a:pPr indent="-171450" lvl="0" marL="171450" rtl="0" algn="l">
              <a:lnSpc>
                <a:spcPct val="100000"/>
              </a:lnSpc>
              <a:spcBef>
                <a:spcPts val="0"/>
              </a:spcBef>
              <a:spcAft>
                <a:spcPts val="0"/>
              </a:spcAft>
              <a:buClr>
                <a:schemeClr val="dk1"/>
              </a:buClr>
              <a:buSzPts val="1200"/>
              <a:buFont typeface="Calibri"/>
              <a:buChar char="•"/>
            </a:pPr>
            <a:r>
              <a:rPr b="1" lang="es-ES"/>
              <a:t>NO es responsabilidad del proveedor de atención de la salud determinar si una persona ha sido violada o no.</a:t>
            </a:r>
            <a:r>
              <a:rPr lang="es-ES"/>
              <a:t> Violación sexual es un término legal y no es necesario tomar esta determinación para proporcionar la atención adecuada. </a:t>
            </a:r>
            <a:endParaRPr/>
          </a:p>
          <a:p>
            <a:pPr indent="-171450" lvl="0" marL="171450" rtl="0" algn="l">
              <a:lnSpc>
                <a:spcPct val="100000"/>
              </a:lnSpc>
              <a:spcBef>
                <a:spcPts val="0"/>
              </a:spcBef>
              <a:spcAft>
                <a:spcPts val="0"/>
              </a:spcAft>
              <a:buClr>
                <a:schemeClr val="dk1"/>
              </a:buClr>
              <a:buSzPts val="1200"/>
              <a:buFont typeface="Calibri"/>
              <a:buChar char="•"/>
            </a:pPr>
            <a:r>
              <a:rPr lang="es-ES"/>
              <a:t>Documente sus hallazgos sin incluir conclusiones sobre la violencia sexual. </a:t>
            </a:r>
            <a:r>
              <a:rPr b="1" lang="es-ES"/>
              <a:t>Tenga en cuenta que en muchos casos de violación sexual no hay hallazgos clínicos. </a:t>
            </a:r>
            <a:endParaRPr/>
          </a:p>
          <a:p>
            <a:pPr indent="-171450" lvl="0" marL="171450" rtl="0" algn="l">
              <a:lnSpc>
                <a:spcPct val="100000"/>
              </a:lnSpc>
              <a:spcBef>
                <a:spcPts val="0"/>
              </a:spcBef>
              <a:spcAft>
                <a:spcPts val="0"/>
              </a:spcAft>
              <a:buClr>
                <a:schemeClr val="dk1"/>
              </a:buClr>
              <a:buSzPts val="1200"/>
              <a:buFont typeface="Calibri"/>
              <a:buChar char="•"/>
            </a:pPr>
            <a:r>
              <a:rPr lang="es-ES"/>
              <a:t>Documente todas las lesiones de manera clara y sistemática, utilizando terminología estándar y describiendo las características de las heridas. </a:t>
            </a:r>
            <a:endParaRPr/>
          </a:p>
          <a:p>
            <a:pPr indent="-171450" lvl="0" marL="171450" rtl="0" algn="l">
              <a:lnSpc>
                <a:spcPct val="100000"/>
              </a:lnSpc>
              <a:spcBef>
                <a:spcPts val="0"/>
              </a:spcBef>
              <a:spcAft>
                <a:spcPts val="0"/>
              </a:spcAft>
              <a:buClr>
                <a:schemeClr val="dk1"/>
              </a:buClr>
              <a:buSzPts val="1200"/>
              <a:buFont typeface="Calibri"/>
              <a:buChar char="•"/>
            </a:pPr>
            <a:r>
              <a:rPr lang="es-ES"/>
              <a:t>Registre sus hallazgos en pictogramas. </a:t>
            </a:r>
            <a:endParaRPr/>
          </a:p>
          <a:p>
            <a:pPr indent="-171450" lvl="0" marL="171450" rtl="0" algn="l">
              <a:lnSpc>
                <a:spcPct val="100000"/>
              </a:lnSpc>
              <a:spcBef>
                <a:spcPts val="0"/>
              </a:spcBef>
              <a:spcAft>
                <a:spcPts val="0"/>
              </a:spcAft>
              <a:buClr>
                <a:schemeClr val="dk1"/>
              </a:buClr>
              <a:buSzPts val="1200"/>
              <a:buFont typeface="Calibri"/>
              <a:buChar char="•"/>
            </a:pPr>
            <a:r>
              <a:rPr lang="es-ES"/>
              <a:t>Los proveedores de atención de la salud que no hayan recibido capacitación para interpretar las lesiones deben limitar su rol a describir las lesiones de la manera más detallada posible, sin especular sobre la causa. Esto puede ocasionar grandes consecuencias para la persona sobreviviente y para el agresor acusado.</a:t>
            </a:r>
            <a:endParaRPr/>
          </a:p>
          <a:p>
            <a:pPr indent="-171450" lvl="0" marL="171450" rtl="0" algn="l">
              <a:lnSpc>
                <a:spcPct val="100000"/>
              </a:lnSpc>
              <a:spcBef>
                <a:spcPts val="0"/>
              </a:spcBef>
              <a:spcAft>
                <a:spcPts val="0"/>
              </a:spcAft>
              <a:buClr>
                <a:schemeClr val="dk1"/>
              </a:buClr>
              <a:buSzPts val="1200"/>
              <a:buFont typeface="Calibri"/>
              <a:buChar char="•"/>
            </a:pPr>
            <a:r>
              <a:rPr lang="es-ES"/>
              <a:t>Registre con precisión, usando las palabras del propio paciente, las declaraciones importantes, tales como las denuncias de amenazas hechas por el atacante. No tema incluir el nombre del atacante, pero use expresiones calificativas, como el/la “paciente declara” o el/la “paciente denuncia”. </a:t>
            </a:r>
            <a:endParaRPr/>
          </a:p>
          <a:p>
            <a:pPr indent="-171450" lvl="0" marL="171450" rtl="0" algn="l">
              <a:lnSpc>
                <a:spcPct val="100000"/>
              </a:lnSpc>
              <a:spcBef>
                <a:spcPts val="0"/>
              </a:spcBef>
              <a:spcAft>
                <a:spcPts val="0"/>
              </a:spcAft>
              <a:buClr>
                <a:schemeClr val="dk1"/>
              </a:buClr>
              <a:buSzPts val="1200"/>
              <a:buFont typeface="Calibri"/>
              <a:buChar char="•"/>
            </a:pPr>
            <a:r>
              <a:rPr lang="es-ES"/>
              <a:t>Evite el uso del término “presunto”, ya que puede interpretarse que significa que el/la paciente exageró o mintió. </a:t>
            </a:r>
            <a:endParaRPr/>
          </a:p>
          <a:p>
            <a:pPr indent="-171450" lvl="0" marL="171450" rtl="0" algn="l">
              <a:lnSpc>
                <a:spcPct val="100000"/>
              </a:lnSpc>
              <a:spcBef>
                <a:spcPts val="0"/>
              </a:spcBef>
              <a:spcAft>
                <a:spcPts val="0"/>
              </a:spcAft>
              <a:buClr>
                <a:schemeClr val="dk1"/>
              </a:buClr>
              <a:buSzPts val="1200"/>
              <a:buFont typeface="Calibri"/>
              <a:buChar char="•"/>
            </a:pPr>
            <a:r>
              <a:rPr lang="es-ES"/>
              <a:t>Tome nota de cualquier muestra recolectada como evidencia.</a:t>
            </a:r>
            <a:endParaRPr/>
          </a:p>
          <a:p>
            <a:pPr indent="-95250" lvl="0" marL="171450" rtl="0" algn="l">
              <a:lnSpc>
                <a:spcPct val="100000"/>
              </a:lnSpc>
              <a:spcBef>
                <a:spcPts val="0"/>
              </a:spcBef>
              <a:spcAft>
                <a:spcPts val="0"/>
              </a:spcAft>
              <a:buClr>
                <a:schemeClr val="dk1"/>
              </a:buClr>
              <a:buSzPts val="1200"/>
              <a:buFont typeface="Calibri"/>
              <a:buNone/>
            </a:pPr>
            <a:r>
              <a:t/>
            </a:r>
            <a:endParaRPr/>
          </a:p>
        </p:txBody>
      </p:sp>
      <p:sp>
        <p:nvSpPr>
          <p:cNvPr id="1087" name="Google Shape;1087;p9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s-E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2" name="Shape 1092"/>
        <p:cNvGrpSpPr/>
        <p:nvPr/>
      </p:nvGrpSpPr>
      <p:grpSpPr>
        <a:xfrm>
          <a:off x="0" y="0"/>
          <a:ext cx="0" cy="0"/>
          <a:chOff x="0" y="0"/>
          <a:chExt cx="0" cy="0"/>
        </a:xfrm>
      </p:grpSpPr>
      <p:sp>
        <p:nvSpPr>
          <p:cNvPr id="1093" name="Google Shape;1093;p9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094" name="Google Shape;1094;p9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95" name="Google Shape;1095;p9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s-E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1" name="Shape 1101"/>
        <p:cNvGrpSpPr/>
        <p:nvPr/>
      </p:nvGrpSpPr>
      <p:grpSpPr>
        <a:xfrm>
          <a:off x="0" y="0"/>
          <a:ext cx="0" cy="0"/>
          <a:chOff x="0" y="0"/>
          <a:chExt cx="0" cy="0"/>
        </a:xfrm>
      </p:grpSpPr>
      <p:sp>
        <p:nvSpPr>
          <p:cNvPr id="1102" name="Google Shape;1102;p9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s-E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1103" name="Google Shape;1103;p92:notes"/>
          <p:cNvSpPr/>
          <p:nvPr>
            <p:ph idx="2" type="sldImg"/>
          </p:nvPr>
        </p:nvSpPr>
        <p:spPr>
          <a:xfrm>
            <a:off x="1143000" y="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104" name="Google Shape;1104;p92:notes"/>
          <p:cNvSpPr txBox="1"/>
          <p:nvPr>
            <p:ph idx="1" type="body"/>
          </p:nvPr>
        </p:nvSpPr>
        <p:spPr>
          <a:xfrm>
            <a:off x="914400" y="4141788"/>
            <a:ext cx="5029200" cy="4430712"/>
          </a:xfrm>
          <a:prstGeom prst="rect">
            <a:avLst/>
          </a:prstGeom>
          <a:noFill/>
          <a:ln cap="flat" cmpd="sng" w="12700">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Arial"/>
              <a:buNone/>
            </a:pPr>
            <a:r>
              <a:rPr lang="es-ES"/>
              <a:t>Es importante documentar las lesiones con el lenguaje apropiado en la historia clínica y utilizar un pictograma para consignar la ubicación y el tamaño de las lesiones.</a:t>
            </a:r>
            <a:endParaRPr/>
          </a:p>
          <a:p>
            <a:pPr indent="0" lvl="0" marL="0" rtl="0" algn="l">
              <a:lnSpc>
                <a:spcPct val="100000"/>
              </a:lnSpc>
              <a:spcBef>
                <a:spcPts val="0"/>
              </a:spcBef>
              <a:spcAft>
                <a:spcPts val="0"/>
              </a:spcAft>
              <a:buClr>
                <a:schemeClr val="dk1"/>
              </a:buClr>
              <a:buSzPts val="1200"/>
              <a:buFont typeface="Arial"/>
              <a:buNone/>
            </a:pPr>
            <a:r>
              <a:t/>
            </a:r>
            <a:endParaRPr/>
          </a:p>
          <a:p>
            <a:pPr indent="0" lvl="0" marL="0" rtl="0" algn="l">
              <a:lnSpc>
                <a:spcPct val="100000"/>
              </a:lnSpc>
              <a:spcBef>
                <a:spcPts val="0"/>
              </a:spcBef>
              <a:spcAft>
                <a:spcPts val="0"/>
              </a:spcAft>
              <a:buClr>
                <a:schemeClr val="dk1"/>
              </a:buClr>
              <a:buSzPts val="1200"/>
              <a:buFont typeface="Arial"/>
              <a:buNone/>
            </a:pPr>
            <a:r>
              <a:rPr lang="es-ES"/>
              <a:t>Los traumatismos cerrados suelen presentarse con contusiones, rozaduras o laceraciones.</a:t>
            </a:r>
            <a:endParaRPr/>
          </a:p>
          <a:p>
            <a:pPr indent="0" lvl="0" marL="0" rtl="0" algn="l">
              <a:lnSpc>
                <a:spcPct val="100000"/>
              </a:lnSpc>
              <a:spcBef>
                <a:spcPts val="0"/>
              </a:spcBef>
              <a:spcAft>
                <a:spcPts val="0"/>
              </a:spcAft>
              <a:buClr>
                <a:schemeClr val="dk1"/>
              </a:buClr>
              <a:buSzPts val="1200"/>
              <a:buFont typeface="Arial"/>
              <a:buNone/>
            </a:pPr>
            <a:r>
              <a:t/>
            </a:r>
            <a:endParaRPr/>
          </a:p>
          <a:p>
            <a:pPr indent="0" lvl="0" marL="0" rtl="0" algn="l">
              <a:lnSpc>
                <a:spcPct val="100000"/>
              </a:lnSpc>
              <a:spcBef>
                <a:spcPts val="0"/>
              </a:spcBef>
              <a:spcAft>
                <a:spcPts val="0"/>
              </a:spcAft>
              <a:buClr>
                <a:schemeClr val="dk1"/>
              </a:buClr>
              <a:buSzPts val="1200"/>
              <a:buFont typeface="Arial"/>
              <a:buNone/>
            </a:pPr>
            <a:r>
              <a:rPr lang="es-ES"/>
              <a:t>Una</a:t>
            </a:r>
            <a:r>
              <a:rPr b="1" lang="es-ES"/>
              <a:t> contusión</a:t>
            </a:r>
            <a:r>
              <a:rPr lang="es-ES"/>
              <a:t> es un área de sangrado en la piel o el tejido blando como resultado de la ruptura de vasos sanguíneos debido a un traumatismo cerrado o presión. La extensión y la gravedad de la contusión dependen de la cantidad de fuerza y de la estructura y la vascularización del tejido lesionado.</a:t>
            </a:r>
            <a:endParaRPr/>
          </a:p>
          <a:p>
            <a:pPr indent="-171450" lvl="0" marL="171450" rtl="0" algn="l">
              <a:lnSpc>
                <a:spcPct val="100000"/>
              </a:lnSpc>
              <a:spcBef>
                <a:spcPts val="0"/>
              </a:spcBef>
              <a:spcAft>
                <a:spcPts val="0"/>
              </a:spcAft>
              <a:buClr>
                <a:schemeClr val="dk1"/>
              </a:buClr>
              <a:buSzPts val="1200"/>
              <a:buFont typeface="Arial"/>
              <a:buChar char="•"/>
            </a:pPr>
            <a:r>
              <a:rPr lang="es-ES"/>
              <a:t>El lugar de la contusión no se corresponde necesariamente con el punto de impacto.</a:t>
            </a:r>
            <a:endParaRPr/>
          </a:p>
          <a:p>
            <a:pPr indent="-171450" lvl="0" marL="171450" rtl="0" algn="l">
              <a:lnSpc>
                <a:spcPct val="100000"/>
              </a:lnSpc>
              <a:spcBef>
                <a:spcPts val="0"/>
              </a:spcBef>
              <a:spcAft>
                <a:spcPts val="0"/>
              </a:spcAft>
              <a:buClr>
                <a:schemeClr val="dk1"/>
              </a:buClr>
              <a:buSzPts val="1200"/>
              <a:buFont typeface="Arial"/>
              <a:buChar char="•"/>
            </a:pPr>
            <a:r>
              <a:rPr lang="es-ES"/>
              <a:t>El sangrado en el tejido blando se presentará seguido de planos fasciales (p. ej., signo de Battle, contusión ocular).</a:t>
            </a:r>
            <a:endParaRPr/>
          </a:p>
          <a:p>
            <a:pPr indent="-171450" lvl="0" marL="171450" rtl="0" algn="l">
              <a:lnSpc>
                <a:spcPct val="100000"/>
              </a:lnSpc>
              <a:spcBef>
                <a:spcPts val="0"/>
              </a:spcBef>
              <a:spcAft>
                <a:spcPts val="0"/>
              </a:spcAft>
              <a:buClr>
                <a:schemeClr val="dk1"/>
              </a:buClr>
              <a:buSzPts val="1200"/>
              <a:buFont typeface="Arial"/>
              <a:buChar char="•"/>
            </a:pPr>
            <a:r>
              <a:rPr lang="es-ES"/>
              <a:t>Puede ser difícil de ver o mostrar en personas de piel oscura.</a:t>
            </a:r>
            <a:endParaRPr/>
          </a:p>
          <a:p>
            <a:pPr indent="-171450" lvl="0" marL="171450" rtl="0" algn="l">
              <a:lnSpc>
                <a:spcPct val="100000"/>
              </a:lnSpc>
              <a:spcBef>
                <a:spcPts val="0"/>
              </a:spcBef>
              <a:spcAft>
                <a:spcPts val="0"/>
              </a:spcAft>
              <a:buClr>
                <a:schemeClr val="dk1"/>
              </a:buClr>
              <a:buSzPts val="1200"/>
              <a:buFont typeface="Arial"/>
              <a:buChar char="•"/>
            </a:pPr>
            <a:r>
              <a:rPr lang="es-ES"/>
              <a:t>Si está presente, una contusión siempre indica una fuerza contundente. Sin embargo, es posible que la aplicación de una fuerza contundente no siempre genere una contusión (p. ej., daño abdominal interno grave después de la aplicación de una fuerza contundente, pero sin moretones externos).</a:t>
            </a:r>
            <a:endParaRPr/>
          </a:p>
          <a:p>
            <a:pPr indent="0" lvl="0" marL="0" rtl="0" algn="l">
              <a:lnSpc>
                <a:spcPct val="100000"/>
              </a:lnSpc>
              <a:spcBef>
                <a:spcPts val="0"/>
              </a:spcBef>
              <a:spcAft>
                <a:spcPts val="0"/>
              </a:spcAft>
              <a:buClr>
                <a:schemeClr val="dk1"/>
              </a:buClr>
              <a:buSzPts val="1200"/>
              <a:buFont typeface="Arial"/>
              <a:buNone/>
            </a:pPr>
            <a:r>
              <a:t/>
            </a:r>
            <a:endParaRPr/>
          </a:p>
          <a:p>
            <a:pPr indent="0" lvl="0" marL="0" rtl="0" algn="l">
              <a:lnSpc>
                <a:spcPct val="100000"/>
              </a:lnSpc>
              <a:spcBef>
                <a:spcPts val="0"/>
              </a:spcBef>
              <a:spcAft>
                <a:spcPts val="0"/>
              </a:spcAft>
              <a:buClr>
                <a:schemeClr val="dk1"/>
              </a:buClr>
              <a:buSzPts val="1200"/>
              <a:buFont typeface="Arial"/>
              <a:buNone/>
            </a:pPr>
            <a:r>
              <a:rPr lang="es-ES"/>
              <a:t>Una </a:t>
            </a:r>
            <a:r>
              <a:rPr b="1" lang="es-ES"/>
              <a:t>rozadura</a:t>
            </a:r>
            <a:r>
              <a:rPr lang="es-ES"/>
              <a:t> se produce cuando la capa superficial (epitelial) de la piel sufre un raspón, se destruye o se desprende debido al contacto de la piel con una superficie áspera, un movimiento deslizante u, ocasionalmente, por compresión o presión. Repase los diversos tipos de rozaduras en la diapositiva.</a:t>
            </a:r>
            <a:endParaRPr/>
          </a:p>
          <a:p>
            <a:pPr indent="0" lvl="0" marL="0" rtl="0" algn="l">
              <a:lnSpc>
                <a:spcPct val="100000"/>
              </a:lnSpc>
              <a:spcBef>
                <a:spcPts val="0"/>
              </a:spcBef>
              <a:spcAft>
                <a:spcPts val="0"/>
              </a:spcAft>
              <a:buClr>
                <a:schemeClr val="dk1"/>
              </a:buClr>
              <a:buSzPts val="1200"/>
              <a:buFont typeface="Arial"/>
              <a:buNone/>
            </a:pPr>
            <a:r>
              <a:t/>
            </a:r>
            <a:endParaRPr/>
          </a:p>
          <a:p>
            <a:pPr indent="0" lvl="0" marL="0" rtl="0" algn="l">
              <a:lnSpc>
                <a:spcPct val="100000"/>
              </a:lnSpc>
              <a:spcBef>
                <a:spcPts val="0"/>
              </a:spcBef>
              <a:spcAft>
                <a:spcPts val="0"/>
              </a:spcAft>
              <a:buClr>
                <a:schemeClr val="dk1"/>
              </a:buClr>
              <a:buSzPts val="1200"/>
              <a:buFont typeface="Arial"/>
              <a:buNone/>
            </a:pPr>
            <a:r>
              <a:rPr lang="es-ES"/>
              <a:t>Una</a:t>
            </a:r>
            <a:r>
              <a:rPr b="1" lang="es-ES"/>
              <a:t> laceración</a:t>
            </a:r>
            <a:r>
              <a:rPr lang="es-ES"/>
              <a:t> es el desgarro del tejido causado por una fuerza contundente que hace que el tejido se aplaste, se estire, se corte o se arranque.</a:t>
            </a:r>
            <a:endParaRPr/>
          </a:p>
          <a:p>
            <a:pPr indent="-171450" lvl="0" marL="171450" rtl="0" algn="l">
              <a:lnSpc>
                <a:spcPct val="100000"/>
              </a:lnSpc>
              <a:spcBef>
                <a:spcPts val="0"/>
              </a:spcBef>
              <a:spcAft>
                <a:spcPts val="0"/>
              </a:spcAft>
              <a:buClr>
                <a:schemeClr val="dk1"/>
              </a:buClr>
              <a:buSzPts val="1200"/>
              <a:buFont typeface="Arial"/>
              <a:buChar char="•"/>
            </a:pPr>
            <a:r>
              <a:rPr lang="es-ES"/>
              <a:t>Comúnmente sucede sobre prominencias óseas.</a:t>
            </a:r>
            <a:endParaRPr/>
          </a:p>
          <a:p>
            <a:pPr indent="-171450" lvl="0" marL="171450" rtl="0" algn="l">
              <a:lnSpc>
                <a:spcPct val="100000"/>
              </a:lnSpc>
              <a:spcBef>
                <a:spcPts val="0"/>
              </a:spcBef>
              <a:spcAft>
                <a:spcPts val="0"/>
              </a:spcAft>
              <a:buClr>
                <a:schemeClr val="dk1"/>
              </a:buClr>
              <a:buSzPts val="1200"/>
              <a:buFont typeface="Arial"/>
              <a:buChar char="•"/>
            </a:pPr>
            <a:r>
              <a:rPr lang="es-ES"/>
              <a:t>Se caracteriza por hebras de tejido “en puente” dentro de las profundidades de la herida.</a:t>
            </a:r>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3" name="Shape 1113"/>
        <p:cNvGrpSpPr/>
        <p:nvPr/>
      </p:nvGrpSpPr>
      <p:grpSpPr>
        <a:xfrm>
          <a:off x="0" y="0"/>
          <a:ext cx="0" cy="0"/>
          <a:chOff x="0" y="0"/>
          <a:chExt cx="0" cy="0"/>
        </a:xfrm>
      </p:grpSpPr>
      <p:sp>
        <p:nvSpPr>
          <p:cNvPr id="1114" name="Google Shape;1114;p9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s-E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1115" name="Google Shape;1115;p93:notes"/>
          <p:cNvSpPr/>
          <p:nvPr>
            <p:ph idx="2" type="sldImg"/>
          </p:nvPr>
        </p:nvSpPr>
        <p:spPr>
          <a:xfrm>
            <a:off x="1143000" y="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116" name="Google Shape;1116;p93:notes"/>
          <p:cNvSpPr txBox="1"/>
          <p:nvPr>
            <p:ph idx="1" type="body"/>
          </p:nvPr>
        </p:nvSpPr>
        <p:spPr>
          <a:xfrm>
            <a:off x="685800" y="4400550"/>
            <a:ext cx="5486400" cy="3600450"/>
          </a:xfrm>
          <a:prstGeom prst="rect">
            <a:avLst/>
          </a:prstGeom>
          <a:noFill/>
          <a:ln cap="flat" cmpd="sng" w="12700">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s-ES"/>
              <a:t>Las heridas punzocortantes se producen justamente por eso: una fuerza punzocortante.</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s-ES"/>
              <a:t>Una </a:t>
            </a:r>
            <a:r>
              <a:rPr b="1" lang="es-ES"/>
              <a:t>herida con incisión</a:t>
            </a:r>
            <a:r>
              <a:rPr lang="es-ES"/>
              <a:t> puede ser superficial o profunda.</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s-ES"/>
              <a:t>Una </a:t>
            </a:r>
            <a:r>
              <a:rPr b="1" lang="es-ES"/>
              <a:t>herida con incisión profunda, o puñalada,</a:t>
            </a:r>
            <a:r>
              <a:rPr lang="es-ES"/>
              <a:t> se produce con un instrumento puntiagudo en el que la profundidad de penetración es mayor que la longitud de la herida en la piel. En estos tipos de heridas, no se ven puentes de tejidos.</a:t>
            </a:r>
            <a:endParaRPr/>
          </a:p>
          <a:p>
            <a:pPr indent="0" lvl="0" marL="0" rtl="0" algn="l">
              <a:lnSpc>
                <a:spcPct val="100000"/>
              </a:lnSpc>
              <a:spcBef>
                <a:spcPts val="0"/>
              </a:spcBef>
              <a:spcAft>
                <a:spcPts val="0"/>
              </a:spcAft>
              <a:buSzPts val="1400"/>
              <a:buNone/>
            </a:pPr>
            <a:r>
              <a:t/>
            </a:r>
            <a:endParaRPr b="1"/>
          </a:p>
          <a:p>
            <a:pPr indent="0" lvl="0" marL="0" rtl="0" algn="l">
              <a:lnSpc>
                <a:spcPct val="100000"/>
              </a:lnSpc>
              <a:spcBef>
                <a:spcPts val="0"/>
              </a:spcBef>
              <a:spcAft>
                <a:spcPts val="0"/>
              </a:spcAft>
              <a:buSzPts val="1400"/>
              <a:buNone/>
            </a:pPr>
            <a:r>
              <a:rPr lang="es-ES"/>
              <a:t>Las </a:t>
            </a:r>
            <a:r>
              <a:rPr b="1" lang="es-ES"/>
              <a:t>heridas con tajos</a:t>
            </a:r>
            <a:r>
              <a:rPr lang="es-ES"/>
              <a:t> se realizan con un instrumento pesado que tiene por lo menos un borde filoso. </a:t>
            </a:r>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2" name="Shape 1122"/>
        <p:cNvGrpSpPr/>
        <p:nvPr/>
      </p:nvGrpSpPr>
      <p:grpSpPr>
        <a:xfrm>
          <a:off x="0" y="0"/>
          <a:ext cx="0" cy="0"/>
          <a:chOff x="0" y="0"/>
          <a:chExt cx="0" cy="0"/>
        </a:xfrm>
      </p:grpSpPr>
      <p:sp>
        <p:nvSpPr>
          <p:cNvPr id="1123" name="Google Shape;1123;p9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s-E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1124" name="Google Shape;1124;p94:notes"/>
          <p:cNvSpPr/>
          <p:nvPr>
            <p:ph idx="2" type="sldImg"/>
          </p:nvPr>
        </p:nvSpPr>
        <p:spPr>
          <a:xfrm>
            <a:off x="1154113" y="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125" name="Google Shape;1125;p94:notes"/>
          <p:cNvSpPr txBox="1"/>
          <p:nvPr>
            <p:ph idx="1" type="body"/>
          </p:nvPr>
        </p:nvSpPr>
        <p:spPr>
          <a:xfrm>
            <a:off x="685800" y="4400550"/>
            <a:ext cx="5486400" cy="3600450"/>
          </a:xfrm>
          <a:prstGeom prst="rect">
            <a:avLst/>
          </a:prstGeom>
          <a:noFill/>
          <a:ln cap="flat" cmpd="sng" w="12700">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228600" lvl="0" marL="228600" rtl="0" algn="l">
              <a:lnSpc>
                <a:spcPct val="100000"/>
              </a:lnSpc>
              <a:spcBef>
                <a:spcPts val="0"/>
              </a:spcBef>
              <a:spcAft>
                <a:spcPts val="0"/>
              </a:spcAft>
              <a:buSzPts val="1400"/>
              <a:buNone/>
            </a:pPr>
            <a:r>
              <a:rPr lang="es-ES"/>
              <a:t>La marca de una herida en la piel reflejará el tipo de arma que causó la lesión, aunque es imposible saberlo con certeza sin información adicional. </a:t>
            </a:r>
            <a:endParaRPr/>
          </a:p>
          <a:p>
            <a:pPr indent="-228600" lvl="0" marL="228600" rtl="0" algn="l">
              <a:lnSpc>
                <a:spcPct val="100000"/>
              </a:lnSpc>
              <a:spcBef>
                <a:spcPts val="0"/>
              </a:spcBef>
              <a:spcAft>
                <a:spcPts val="0"/>
              </a:spcAft>
              <a:buSzPts val="1400"/>
              <a:buNone/>
            </a:pPr>
            <a:r>
              <a:t/>
            </a:r>
            <a:endParaRPr/>
          </a:p>
          <a:p>
            <a:pPr indent="-228600" lvl="0" marL="228600" rtl="0" algn="l">
              <a:lnSpc>
                <a:spcPct val="100000"/>
              </a:lnSpc>
              <a:spcBef>
                <a:spcPts val="0"/>
              </a:spcBef>
              <a:spcAft>
                <a:spcPts val="0"/>
              </a:spcAft>
              <a:buSzPts val="1400"/>
              <a:buNone/>
            </a:pPr>
            <a:r>
              <a:rPr lang="es-ES"/>
              <a:t>Observe las formas de las heridas en la imagen. </a:t>
            </a:r>
            <a:endParaRPr/>
          </a:p>
          <a:p>
            <a:pPr indent="-228600" lvl="0" marL="228600" rtl="0" algn="l">
              <a:lnSpc>
                <a:spcPct val="100000"/>
              </a:lnSpc>
              <a:spcBef>
                <a:spcPts val="0"/>
              </a:spcBef>
              <a:spcAft>
                <a:spcPts val="0"/>
              </a:spcAft>
              <a:buClr>
                <a:schemeClr val="dk1"/>
              </a:buClr>
              <a:buSzPts val="1200"/>
              <a:buFont typeface="Calibri"/>
              <a:buAutoNum type="alphaLcParenR"/>
            </a:pPr>
            <a:r>
              <a:rPr lang="es-ES"/>
              <a:t>Cuchillo con un solo borde</a:t>
            </a:r>
            <a:endParaRPr/>
          </a:p>
          <a:p>
            <a:pPr indent="-228600" lvl="0" marL="228600" rtl="0" algn="l">
              <a:lnSpc>
                <a:spcPct val="100000"/>
              </a:lnSpc>
              <a:spcBef>
                <a:spcPts val="0"/>
              </a:spcBef>
              <a:spcAft>
                <a:spcPts val="0"/>
              </a:spcAft>
              <a:buClr>
                <a:schemeClr val="dk1"/>
              </a:buClr>
              <a:buSzPts val="1200"/>
              <a:buFont typeface="Calibri"/>
              <a:buAutoNum type="alphaLcParenR"/>
            </a:pPr>
            <a:r>
              <a:rPr lang="es-ES"/>
              <a:t>Puñal con doble borde</a:t>
            </a:r>
            <a:endParaRPr/>
          </a:p>
          <a:p>
            <a:pPr indent="-228600" lvl="0" marL="228600" rtl="0" algn="l">
              <a:lnSpc>
                <a:spcPct val="100000"/>
              </a:lnSpc>
              <a:spcBef>
                <a:spcPts val="0"/>
              </a:spcBef>
              <a:spcAft>
                <a:spcPts val="0"/>
              </a:spcAft>
              <a:buClr>
                <a:schemeClr val="dk1"/>
              </a:buClr>
              <a:buSzPts val="1200"/>
              <a:buFont typeface="Calibri"/>
              <a:buAutoNum type="alphaLcParenR"/>
            </a:pPr>
            <a:r>
              <a:rPr lang="es-ES"/>
              <a:t>Destornillador Phillips</a:t>
            </a:r>
            <a:endParaRPr/>
          </a:p>
          <a:p>
            <a:pPr indent="-228600" lvl="0" marL="228600" rtl="0" algn="l">
              <a:lnSpc>
                <a:spcPct val="100000"/>
              </a:lnSpc>
              <a:spcBef>
                <a:spcPts val="0"/>
              </a:spcBef>
              <a:spcAft>
                <a:spcPts val="0"/>
              </a:spcAft>
              <a:buClr>
                <a:schemeClr val="dk1"/>
              </a:buClr>
              <a:buSzPts val="1200"/>
              <a:buFont typeface="Calibri"/>
              <a:buAutoNum type="alphaLcParenR"/>
            </a:pPr>
            <a:r>
              <a:rPr lang="es-ES"/>
              <a:t>Picahielo</a:t>
            </a:r>
            <a:endParaRPr/>
          </a:p>
          <a:p>
            <a:pPr indent="-228600" lvl="0" marL="228600" rtl="0" algn="l">
              <a:lnSpc>
                <a:spcPct val="100000"/>
              </a:lnSpc>
              <a:spcBef>
                <a:spcPts val="0"/>
              </a:spcBef>
              <a:spcAft>
                <a:spcPts val="0"/>
              </a:spcAft>
              <a:buClr>
                <a:schemeClr val="dk1"/>
              </a:buClr>
              <a:buSzPts val="1200"/>
              <a:buFont typeface="Calibri"/>
              <a:buAutoNum type="alphaLcParenR"/>
            </a:pPr>
            <a:r>
              <a:rPr lang="es-ES"/>
              <a:t>Tenedor con cuatro puntas</a:t>
            </a:r>
            <a:endParaRPr/>
          </a:p>
          <a:p>
            <a:pPr indent="-228600" lvl="0" marL="228600" rtl="0" algn="l">
              <a:lnSpc>
                <a:spcPct val="100000"/>
              </a:lnSpc>
              <a:spcBef>
                <a:spcPts val="0"/>
              </a:spcBef>
              <a:spcAft>
                <a:spcPts val="0"/>
              </a:spcAft>
              <a:buClr>
                <a:schemeClr val="dk1"/>
              </a:buClr>
              <a:buSzPts val="1200"/>
              <a:buFont typeface="Calibri"/>
              <a:buAutoNum type="alphaLcParenR"/>
            </a:pPr>
            <a:r>
              <a:rPr lang="es-ES"/>
              <a:t>Cuchillo dentado con ángulo tangencial a la piel</a:t>
            </a:r>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3" name="Shape 1133"/>
        <p:cNvGrpSpPr/>
        <p:nvPr/>
      </p:nvGrpSpPr>
      <p:grpSpPr>
        <a:xfrm>
          <a:off x="0" y="0"/>
          <a:ext cx="0" cy="0"/>
          <a:chOff x="0" y="0"/>
          <a:chExt cx="0" cy="0"/>
        </a:xfrm>
      </p:grpSpPr>
      <p:sp>
        <p:nvSpPr>
          <p:cNvPr id="1134" name="Google Shape;1134;p9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s-E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1135" name="Google Shape;1135;p95:notes"/>
          <p:cNvSpPr/>
          <p:nvPr>
            <p:ph idx="2" type="sldImg"/>
          </p:nvPr>
        </p:nvSpPr>
        <p:spPr>
          <a:xfrm>
            <a:off x="1143000" y="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136" name="Google Shape;1136;p95:notes"/>
          <p:cNvSpPr txBox="1"/>
          <p:nvPr>
            <p:ph idx="1" type="body"/>
          </p:nvPr>
        </p:nvSpPr>
        <p:spPr>
          <a:xfrm>
            <a:off x="685800" y="4400550"/>
            <a:ext cx="5486400" cy="3600450"/>
          </a:xfrm>
          <a:prstGeom prst="rect">
            <a:avLst/>
          </a:prstGeom>
          <a:noFill/>
          <a:ln cap="flat" cmpd="sng" w="12700">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s-ES"/>
              <a:t>Esta diapositiva muestra las diferentes marcas de heridas en la piel dependiendo de la penetración de un objeto punzocortante. Observe la herida en la piel que corresponde a la parte del cuchillo. </a:t>
            </a:r>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6" name="Shape 1146"/>
        <p:cNvGrpSpPr/>
        <p:nvPr/>
      </p:nvGrpSpPr>
      <p:grpSpPr>
        <a:xfrm>
          <a:off x="0" y="0"/>
          <a:ext cx="0" cy="0"/>
          <a:chOff x="0" y="0"/>
          <a:chExt cx="0" cy="0"/>
        </a:xfrm>
      </p:grpSpPr>
      <p:sp>
        <p:nvSpPr>
          <p:cNvPr id="1147" name="Google Shape;1147;p9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148" name="Google Shape;1148;p9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s-ES"/>
              <a:t>Esta diapositiva muestra que puede mirar el interior de la boca de un paciente y ver petequias si ha habido antecedentes de estrangulación. Las petequias también pueden estar presentes en la esclerótica de los ojos y detrás de las orejas. </a:t>
            </a:r>
            <a:endParaRPr/>
          </a:p>
        </p:txBody>
      </p:sp>
      <p:sp>
        <p:nvSpPr>
          <p:cNvPr id="1149" name="Google Shape;1149;p9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s-E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8" name="Shape 1158"/>
        <p:cNvGrpSpPr/>
        <p:nvPr/>
      </p:nvGrpSpPr>
      <p:grpSpPr>
        <a:xfrm>
          <a:off x="0" y="0"/>
          <a:ext cx="0" cy="0"/>
          <a:chOff x="0" y="0"/>
          <a:chExt cx="0" cy="0"/>
        </a:xfrm>
      </p:grpSpPr>
      <p:sp>
        <p:nvSpPr>
          <p:cNvPr id="1159" name="Google Shape;1159;p9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160" name="Google Shape;1160;p9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s-ES"/>
              <a:t>Esta diapositiva muestra una laceración con un puente de tejido habitual que atraviesa la laceración. Fue provocada por un objeto cortopunzante que da contra la piel. Se puede ver un vestigio (cuerpo extraño) en la herida que debe documentarse o recolectarse como evidencia, dependiendo del contexto.</a:t>
            </a:r>
            <a:endParaRPr/>
          </a:p>
        </p:txBody>
      </p:sp>
      <p:sp>
        <p:nvSpPr>
          <p:cNvPr id="1161" name="Google Shape;1161;p9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s-E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7" name="Shape 1167"/>
        <p:cNvGrpSpPr/>
        <p:nvPr/>
      </p:nvGrpSpPr>
      <p:grpSpPr>
        <a:xfrm>
          <a:off x="0" y="0"/>
          <a:ext cx="0" cy="0"/>
          <a:chOff x="0" y="0"/>
          <a:chExt cx="0" cy="0"/>
        </a:xfrm>
      </p:grpSpPr>
      <p:sp>
        <p:nvSpPr>
          <p:cNvPr id="1168" name="Google Shape;1168;p9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169" name="Google Shape;1169;p9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s-ES"/>
              <a:t>Aquí puede ver un aclaramiento central como resultado de la fuerza de la mano que golpeó la mejilla. Esto se denomina lesión con marcas. </a:t>
            </a:r>
            <a:endParaRPr/>
          </a:p>
        </p:txBody>
      </p:sp>
      <p:sp>
        <p:nvSpPr>
          <p:cNvPr id="1170" name="Google Shape;1170;p9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s-E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1" name="Shape 1181"/>
        <p:cNvGrpSpPr/>
        <p:nvPr/>
      </p:nvGrpSpPr>
      <p:grpSpPr>
        <a:xfrm>
          <a:off x="0" y="0"/>
          <a:ext cx="0" cy="0"/>
          <a:chOff x="0" y="0"/>
          <a:chExt cx="0" cy="0"/>
        </a:xfrm>
      </p:grpSpPr>
      <p:sp>
        <p:nvSpPr>
          <p:cNvPr id="1182" name="Google Shape;1182;p9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83" name="Google Shape;1183;p9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s-ES"/>
              <a:t>Consulte la</a:t>
            </a:r>
            <a:r>
              <a:rPr i="1" lang="es-ES"/>
              <a:t> Guía del facilitador</a:t>
            </a:r>
            <a:r>
              <a:rPr lang="es-ES"/>
              <a:t> para obtener más instrucciones. </a:t>
            </a:r>
            <a:endParaRPr/>
          </a:p>
        </p:txBody>
      </p:sp>
      <p:sp>
        <p:nvSpPr>
          <p:cNvPr id="1184" name="Google Shape;1184;p9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s-E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0.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3" name="Shape 13"/>
        <p:cNvGrpSpPr/>
        <p:nvPr/>
      </p:nvGrpSpPr>
      <p:grpSpPr>
        <a:xfrm>
          <a:off x="0" y="0"/>
          <a:ext cx="0" cy="0"/>
          <a:chOff x="0" y="0"/>
          <a:chExt cx="0" cy="0"/>
        </a:xfrm>
      </p:grpSpPr>
      <p:sp>
        <p:nvSpPr>
          <p:cNvPr id="14" name="Google Shape;14;p2"/>
          <p:cNvSpPr txBox="1"/>
          <p:nvPr>
            <p:ph type="ctrTitle"/>
          </p:nvPr>
        </p:nvSpPr>
        <p:spPr>
          <a:xfrm>
            <a:off x="777240" y="271145"/>
            <a:ext cx="7772400" cy="1470025"/>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accent1"/>
              </a:buClr>
              <a:buSzPts val="4400"/>
              <a:buFont typeface="Calibri"/>
              <a:buNone/>
              <a:defRPr b="1">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2"/>
          <p:cNvSpPr txBox="1"/>
          <p:nvPr>
            <p:ph idx="1" type="subTitle"/>
          </p:nvPr>
        </p:nvSpPr>
        <p:spPr>
          <a:xfrm>
            <a:off x="1524000" y="5731509"/>
            <a:ext cx="6278880" cy="989966"/>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16" name="Google Shape;16;p2"/>
          <p:cNvSpPr txBox="1"/>
          <p:nvPr>
            <p:ph idx="10" type="dt"/>
          </p:nvPr>
        </p:nvSpPr>
        <p:spPr>
          <a:xfrm>
            <a:off x="457200" y="6356350"/>
            <a:ext cx="21336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7" name="Google Shape;17;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r>
              <a:rPr lang="es-ES"/>
              <a:t>&lt;#&gt;</a:t>
            </a:r>
            <a:endParaRPr/>
          </a:p>
        </p:txBody>
      </p:sp>
      <p:pic>
        <p:nvPicPr>
          <p:cNvPr descr="Two people standing next to each other and smiling. " id="18" name="Google Shape;18;p2"/>
          <p:cNvPicPr preferRelativeResize="0"/>
          <p:nvPr/>
        </p:nvPicPr>
        <p:blipFill rotWithShape="1">
          <a:blip r:embed="rId2">
            <a:alphaModFix/>
          </a:blip>
          <a:srcRect b="25389" l="28333" r="28331" t="19703"/>
          <a:stretch/>
        </p:blipFill>
        <p:spPr>
          <a:xfrm>
            <a:off x="2590800" y="1853564"/>
            <a:ext cx="3962400" cy="3765551"/>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3_Title Slide 2">
    <p:spTree>
      <p:nvGrpSpPr>
        <p:cNvPr id="64" name="Shape 64"/>
        <p:cNvGrpSpPr/>
        <p:nvPr/>
      </p:nvGrpSpPr>
      <p:grpSpPr>
        <a:xfrm>
          <a:off x="0" y="0"/>
          <a:ext cx="0" cy="0"/>
          <a:chOff x="0" y="0"/>
          <a:chExt cx="0" cy="0"/>
        </a:xfrm>
      </p:grpSpPr>
      <p:sp>
        <p:nvSpPr>
          <p:cNvPr id="65" name="Google Shape;65;p11"/>
          <p:cNvSpPr txBox="1"/>
          <p:nvPr>
            <p:ph type="ctrTitle"/>
          </p:nvPr>
        </p:nvSpPr>
        <p:spPr>
          <a:xfrm>
            <a:off x="777240" y="271145"/>
            <a:ext cx="7772400" cy="1470025"/>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accent1"/>
              </a:buClr>
              <a:buSzPts val="4400"/>
              <a:buFont typeface="Calibri"/>
              <a:buNone/>
              <a:defRPr b="1">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11"/>
          <p:cNvSpPr txBox="1"/>
          <p:nvPr>
            <p:ph idx="1" type="subTitle"/>
          </p:nvPr>
        </p:nvSpPr>
        <p:spPr>
          <a:xfrm>
            <a:off x="1524000" y="5731509"/>
            <a:ext cx="6278880" cy="989966"/>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67" name="Google Shape;67;p11"/>
          <p:cNvSpPr txBox="1"/>
          <p:nvPr>
            <p:ph idx="10" type="dt"/>
          </p:nvPr>
        </p:nvSpPr>
        <p:spPr>
          <a:xfrm>
            <a:off x="457200" y="6356350"/>
            <a:ext cx="21336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68" name="Google Shape;68;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r>
              <a:rPr lang="es-ES"/>
              <a:t>&lt;#&gt;</a:t>
            </a:r>
            <a:endParaRPr/>
          </a:p>
        </p:txBody>
      </p:sp>
      <p:pic>
        <p:nvPicPr>
          <p:cNvPr descr="A drawing of a child looking over the shoulder of a woman who is carrying them. " id="69" name="Google Shape;69;p11"/>
          <p:cNvPicPr preferRelativeResize="0"/>
          <p:nvPr/>
        </p:nvPicPr>
        <p:blipFill rotWithShape="1">
          <a:blip r:embed="rId2">
            <a:alphaModFix/>
          </a:blip>
          <a:srcRect b="25389" l="28333" r="28332" t="19858"/>
          <a:stretch/>
        </p:blipFill>
        <p:spPr>
          <a:xfrm>
            <a:off x="2590800" y="1858860"/>
            <a:ext cx="3962400" cy="3754959"/>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2_Title Slide 2">
    <p:spTree>
      <p:nvGrpSpPr>
        <p:cNvPr id="70" name="Shape 70"/>
        <p:cNvGrpSpPr/>
        <p:nvPr/>
      </p:nvGrpSpPr>
      <p:grpSpPr>
        <a:xfrm>
          <a:off x="0" y="0"/>
          <a:ext cx="0" cy="0"/>
          <a:chOff x="0" y="0"/>
          <a:chExt cx="0" cy="0"/>
        </a:xfrm>
      </p:grpSpPr>
      <p:sp>
        <p:nvSpPr>
          <p:cNvPr id="71" name="Google Shape;71;p12"/>
          <p:cNvSpPr txBox="1"/>
          <p:nvPr>
            <p:ph type="ctrTitle"/>
          </p:nvPr>
        </p:nvSpPr>
        <p:spPr>
          <a:xfrm>
            <a:off x="777240" y="271145"/>
            <a:ext cx="7772400" cy="1470025"/>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accent1"/>
              </a:buClr>
              <a:buSzPts val="4400"/>
              <a:buFont typeface="Calibri"/>
              <a:buNone/>
              <a:defRPr b="1">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12"/>
          <p:cNvSpPr txBox="1"/>
          <p:nvPr>
            <p:ph idx="1" type="subTitle"/>
          </p:nvPr>
        </p:nvSpPr>
        <p:spPr>
          <a:xfrm>
            <a:off x="1524000" y="5731509"/>
            <a:ext cx="6278880" cy="989966"/>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73" name="Google Shape;73;p12"/>
          <p:cNvSpPr txBox="1"/>
          <p:nvPr>
            <p:ph idx="10" type="dt"/>
          </p:nvPr>
        </p:nvSpPr>
        <p:spPr>
          <a:xfrm>
            <a:off x="457200" y="6356350"/>
            <a:ext cx="21336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74" name="Google Shape;74;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r>
              <a:rPr lang="es-ES"/>
              <a:t>&lt;#&gt;</a:t>
            </a:r>
            <a:endParaRPr/>
          </a:p>
        </p:txBody>
      </p:sp>
      <p:pic>
        <p:nvPicPr>
          <p:cNvPr descr="A humanitarian aid worker in a vest filling out a form in a tent. " id="75" name="Google Shape;75;p12"/>
          <p:cNvPicPr preferRelativeResize="0"/>
          <p:nvPr/>
        </p:nvPicPr>
        <p:blipFill rotWithShape="1">
          <a:blip r:embed="rId2">
            <a:alphaModFix/>
          </a:blip>
          <a:srcRect b="25389" l="28333" r="28331" t="20295"/>
          <a:stretch/>
        </p:blipFill>
        <p:spPr>
          <a:xfrm>
            <a:off x="2590800" y="1873884"/>
            <a:ext cx="3962400" cy="3724911"/>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2_Title Slide 3">
    <p:spTree>
      <p:nvGrpSpPr>
        <p:cNvPr id="76" name="Shape 76"/>
        <p:cNvGrpSpPr/>
        <p:nvPr/>
      </p:nvGrpSpPr>
      <p:grpSpPr>
        <a:xfrm>
          <a:off x="0" y="0"/>
          <a:ext cx="0" cy="0"/>
          <a:chOff x="0" y="0"/>
          <a:chExt cx="0" cy="0"/>
        </a:xfrm>
      </p:grpSpPr>
      <p:sp>
        <p:nvSpPr>
          <p:cNvPr id="77" name="Google Shape;77;p13"/>
          <p:cNvSpPr txBox="1"/>
          <p:nvPr>
            <p:ph type="ctrTitle"/>
          </p:nvPr>
        </p:nvSpPr>
        <p:spPr>
          <a:xfrm>
            <a:off x="777240" y="271145"/>
            <a:ext cx="7772400" cy="1470025"/>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accent1"/>
              </a:buClr>
              <a:buSzPts val="4400"/>
              <a:buFont typeface="Calibri"/>
              <a:buNone/>
              <a:defRPr b="1">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13"/>
          <p:cNvSpPr txBox="1"/>
          <p:nvPr>
            <p:ph idx="1" type="subTitle"/>
          </p:nvPr>
        </p:nvSpPr>
        <p:spPr>
          <a:xfrm>
            <a:off x="1524000" y="5731509"/>
            <a:ext cx="6278880" cy="989966"/>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79" name="Google Shape;79;p13"/>
          <p:cNvSpPr txBox="1"/>
          <p:nvPr>
            <p:ph idx="10" type="dt"/>
          </p:nvPr>
        </p:nvSpPr>
        <p:spPr>
          <a:xfrm>
            <a:off x="457200" y="6356350"/>
            <a:ext cx="21336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80" name="Google Shape;80;p1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r>
              <a:rPr lang="es-ES"/>
              <a:t>&lt;#&gt;</a:t>
            </a:r>
            <a:endParaRPr/>
          </a:p>
        </p:txBody>
      </p:sp>
      <p:pic>
        <p:nvPicPr>
          <p:cNvPr descr="A group of people seated around a table with computers and papers listening to a standing woman speak. " id="81" name="Google Shape;81;p13"/>
          <p:cNvPicPr preferRelativeResize="0"/>
          <p:nvPr/>
        </p:nvPicPr>
        <p:blipFill rotWithShape="1">
          <a:blip r:embed="rId2">
            <a:alphaModFix/>
          </a:blip>
          <a:srcRect b="25389" l="28333" r="28331" t="20148"/>
          <a:stretch/>
        </p:blipFill>
        <p:spPr>
          <a:xfrm>
            <a:off x="2560320" y="1824989"/>
            <a:ext cx="3962400" cy="3735071"/>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2_Title Slide 4">
    <p:spTree>
      <p:nvGrpSpPr>
        <p:cNvPr id="82" name="Shape 82"/>
        <p:cNvGrpSpPr/>
        <p:nvPr/>
      </p:nvGrpSpPr>
      <p:grpSpPr>
        <a:xfrm>
          <a:off x="0" y="0"/>
          <a:ext cx="0" cy="0"/>
          <a:chOff x="0" y="0"/>
          <a:chExt cx="0" cy="0"/>
        </a:xfrm>
      </p:grpSpPr>
      <p:sp>
        <p:nvSpPr>
          <p:cNvPr id="83" name="Google Shape;83;p14"/>
          <p:cNvSpPr txBox="1"/>
          <p:nvPr>
            <p:ph type="ctrTitle"/>
          </p:nvPr>
        </p:nvSpPr>
        <p:spPr>
          <a:xfrm>
            <a:off x="777240" y="271145"/>
            <a:ext cx="7772400" cy="1470025"/>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accent1"/>
              </a:buClr>
              <a:buSzPts val="4400"/>
              <a:buFont typeface="Calibri"/>
              <a:buNone/>
              <a:defRPr b="1">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p14"/>
          <p:cNvSpPr txBox="1"/>
          <p:nvPr>
            <p:ph idx="1" type="subTitle"/>
          </p:nvPr>
        </p:nvSpPr>
        <p:spPr>
          <a:xfrm>
            <a:off x="1524000" y="5731509"/>
            <a:ext cx="6278880" cy="989966"/>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85" name="Google Shape;85;p14"/>
          <p:cNvSpPr txBox="1"/>
          <p:nvPr>
            <p:ph idx="10" type="dt"/>
          </p:nvPr>
        </p:nvSpPr>
        <p:spPr>
          <a:xfrm>
            <a:off x="457200" y="6356350"/>
            <a:ext cx="21336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86" name="Google Shape;86;p1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r>
              <a:rPr lang="es-ES"/>
              <a:t>&lt;#&gt;</a:t>
            </a:r>
            <a:endParaRPr/>
          </a:p>
        </p:txBody>
      </p:sp>
      <p:pic>
        <p:nvPicPr>
          <p:cNvPr descr="A group of people of different ages, genders, and ethnicities. " id="87" name="Google Shape;87;p14"/>
          <p:cNvPicPr preferRelativeResize="0"/>
          <p:nvPr/>
        </p:nvPicPr>
        <p:blipFill rotWithShape="1">
          <a:blip r:embed="rId2">
            <a:alphaModFix/>
          </a:blip>
          <a:srcRect b="25389" l="28333" r="28331" t="19556"/>
          <a:stretch/>
        </p:blipFill>
        <p:spPr>
          <a:xfrm>
            <a:off x="2590800" y="1848484"/>
            <a:ext cx="3962400" cy="3775711"/>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2_Title Slide">
    <p:spTree>
      <p:nvGrpSpPr>
        <p:cNvPr id="88" name="Shape 88"/>
        <p:cNvGrpSpPr/>
        <p:nvPr/>
      </p:nvGrpSpPr>
      <p:grpSpPr>
        <a:xfrm>
          <a:off x="0" y="0"/>
          <a:ext cx="0" cy="0"/>
          <a:chOff x="0" y="0"/>
          <a:chExt cx="0" cy="0"/>
        </a:xfrm>
      </p:grpSpPr>
      <p:sp>
        <p:nvSpPr>
          <p:cNvPr id="89" name="Google Shape;89;p15"/>
          <p:cNvSpPr txBox="1"/>
          <p:nvPr>
            <p:ph type="ctrTitle"/>
          </p:nvPr>
        </p:nvSpPr>
        <p:spPr>
          <a:xfrm>
            <a:off x="777240" y="271145"/>
            <a:ext cx="7772400" cy="1470025"/>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accent1"/>
              </a:buClr>
              <a:buSzPts val="4400"/>
              <a:buFont typeface="Calibri"/>
              <a:buNone/>
              <a:defRPr b="1">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0" name="Google Shape;90;p15"/>
          <p:cNvSpPr txBox="1"/>
          <p:nvPr>
            <p:ph idx="1" type="subTitle"/>
          </p:nvPr>
        </p:nvSpPr>
        <p:spPr>
          <a:xfrm>
            <a:off x="1524000" y="5731509"/>
            <a:ext cx="6278880" cy="989966"/>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91" name="Google Shape;91;p15"/>
          <p:cNvSpPr txBox="1"/>
          <p:nvPr>
            <p:ph idx="10" type="dt"/>
          </p:nvPr>
        </p:nvSpPr>
        <p:spPr>
          <a:xfrm>
            <a:off x="457200" y="6356350"/>
            <a:ext cx="21336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92" name="Google Shape;92;p1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r>
              <a:rPr lang="es-ES"/>
              <a:t>&lt;#&gt;</a:t>
            </a:r>
            <a:endParaRPr/>
          </a:p>
        </p:txBody>
      </p:sp>
      <p:pic>
        <p:nvPicPr>
          <p:cNvPr descr="A man in nurses scrubs wearing a mask and holding a digital thermometer. " id="93" name="Google Shape;93;p15"/>
          <p:cNvPicPr preferRelativeResize="0"/>
          <p:nvPr/>
        </p:nvPicPr>
        <p:blipFill rotWithShape="1">
          <a:blip r:embed="rId2">
            <a:alphaModFix/>
          </a:blip>
          <a:srcRect b="25389" l="28333" r="28331" t="20000"/>
          <a:stretch/>
        </p:blipFill>
        <p:spPr>
          <a:xfrm>
            <a:off x="2590800" y="1863724"/>
            <a:ext cx="3962400" cy="3745231"/>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2_Title Slide 5">
    <p:spTree>
      <p:nvGrpSpPr>
        <p:cNvPr id="94" name="Shape 94"/>
        <p:cNvGrpSpPr/>
        <p:nvPr/>
      </p:nvGrpSpPr>
      <p:grpSpPr>
        <a:xfrm>
          <a:off x="0" y="0"/>
          <a:ext cx="0" cy="0"/>
          <a:chOff x="0" y="0"/>
          <a:chExt cx="0" cy="0"/>
        </a:xfrm>
      </p:grpSpPr>
      <p:sp>
        <p:nvSpPr>
          <p:cNvPr id="95" name="Google Shape;95;p16"/>
          <p:cNvSpPr txBox="1"/>
          <p:nvPr>
            <p:ph type="ctrTitle"/>
          </p:nvPr>
        </p:nvSpPr>
        <p:spPr>
          <a:xfrm>
            <a:off x="1143000" y="1122363"/>
            <a:ext cx="6858000" cy="2387600"/>
          </a:xfrm>
          <a:prstGeom prst="rect">
            <a:avLst/>
          </a:prstGeom>
          <a:noFill/>
          <a:ln>
            <a:noFill/>
          </a:ln>
        </p:spPr>
        <p:txBody>
          <a:bodyPr anchorCtr="0" anchor="b" bIns="45700" lIns="91425" spcFirstLastPara="1" rIns="91425" wrap="square" tIns="45700">
            <a:normAutofit/>
          </a:bodyPr>
          <a:lstStyle>
            <a:lvl1pPr lvl="0" algn="ctr">
              <a:lnSpc>
                <a:spcPct val="100000"/>
              </a:lnSpc>
              <a:spcBef>
                <a:spcPts val="0"/>
              </a:spcBef>
              <a:spcAft>
                <a:spcPts val="0"/>
              </a:spcAft>
              <a:buSzPts val="4400"/>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6" name="Google Shape;96;p16"/>
          <p:cNvSpPr txBox="1"/>
          <p:nvPr>
            <p:ph idx="1" type="subTitle"/>
          </p:nvPr>
        </p:nvSpPr>
        <p:spPr>
          <a:xfrm>
            <a:off x="1143000" y="3602038"/>
            <a:ext cx="6858000" cy="1655762"/>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640"/>
              </a:spcBef>
              <a:spcAft>
                <a:spcPts val="0"/>
              </a:spcAft>
              <a:buSzPts val="3200"/>
              <a:buNone/>
              <a:defRPr sz="1800"/>
            </a:lvl1pPr>
            <a:lvl2pPr lvl="1" algn="ctr">
              <a:lnSpc>
                <a:spcPct val="100000"/>
              </a:lnSpc>
              <a:spcBef>
                <a:spcPts val="560"/>
              </a:spcBef>
              <a:spcAft>
                <a:spcPts val="0"/>
              </a:spcAft>
              <a:buSzPts val="2800"/>
              <a:buNone/>
              <a:defRPr sz="1500"/>
            </a:lvl2pPr>
            <a:lvl3pPr lvl="2" algn="ctr">
              <a:lnSpc>
                <a:spcPct val="100000"/>
              </a:lnSpc>
              <a:spcBef>
                <a:spcPts val="480"/>
              </a:spcBef>
              <a:spcAft>
                <a:spcPts val="0"/>
              </a:spcAft>
              <a:buSzPts val="2400"/>
              <a:buNone/>
              <a:defRPr sz="1350"/>
            </a:lvl3pPr>
            <a:lvl4pPr lvl="3" algn="ctr">
              <a:lnSpc>
                <a:spcPct val="100000"/>
              </a:lnSpc>
              <a:spcBef>
                <a:spcPts val="400"/>
              </a:spcBef>
              <a:spcAft>
                <a:spcPts val="0"/>
              </a:spcAft>
              <a:buSzPts val="2000"/>
              <a:buNone/>
              <a:defRPr sz="1200"/>
            </a:lvl4pPr>
            <a:lvl5pPr lvl="4" algn="ctr">
              <a:lnSpc>
                <a:spcPct val="100000"/>
              </a:lnSpc>
              <a:spcBef>
                <a:spcPts val="400"/>
              </a:spcBef>
              <a:spcAft>
                <a:spcPts val="0"/>
              </a:spcAft>
              <a:buSzPts val="2000"/>
              <a:buNone/>
              <a:defRPr sz="1200"/>
            </a:lvl5pPr>
            <a:lvl6pPr lvl="5" algn="ctr">
              <a:lnSpc>
                <a:spcPct val="100000"/>
              </a:lnSpc>
              <a:spcBef>
                <a:spcPts val="400"/>
              </a:spcBef>
              <a:spcAft>
                <a:spcPts val="0"/>
              </a:spcAft>
              <a:buSzPts val="2000"/>
              <a:buNone/>
              <a:defRPr sz="1200"/>
            </a:lvl6pPr>
            <a:lvl7pPr lvl="6" algn="ctr">
              <a:lnSpc>
                <a:spcPct val="100000"/>
              </a:lnSpc>
              <a:spcBef>
                <a:spcPts val="400"/>
              </a:spcBef>
              <a:spcAft>
                <a:spcPts val="0"/>
              </a:spcAft>
              <a:buSzPts val="2000"/>
              <a:buNone/>
              <a:defRPr sz="1200"/>
            </a:lvl7pPr>
            <a:lvl8pPr lvl="7" algn="ctr">
              <a:lnSpc>
                <a:spcPct val="100000"/>
              </a:lnSpc>
              <a:spcBef>
                <a:spcPts val="400"/>
              </a:spcBef>
              <a:spcAft>
                <a:spcPts val="0"/>
              </a:spcAft>
              <a:buSzPts val="2000"/>
              <a:buNone/>
              <a:defRPr sz="1200"/>
            </a:lvl8pPr>
            <a:lvl9pPr lvl="8" algn="ctr">
              <a:lnSpc>
                <a:spcPct val="100000"/>
              </a:lnSpc>
              <a:spcBef>
                <a:spcPts val="400"/>
              </a:spcBef>
              <a:spcAft>
                <a:spcPts val="0"/>
              </a:spcAft>
              <a:buSzPts val="2000"/>
              <a:buNone/>
              <a:defRPr sz="1200"/>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and Content">
  <p:cSld name="2_Title and Content">
    <p:spTree>
      <p:nvGrpSpPr>
        <p:cNvPr id="97" name="Shape 97"/>
        <p:cNvGrpSpPr/>
        <p:nvPr/>
      </p:nvGrpSpPr>
      <p:grpSpPr>
        <a:xfrm>
          <a:off x="0" y="0"/>
          <a:ext cx="0" cy="0"/>
          <a:chOff x="0" y="0"/>
          <a:chExt cx="0" cy="0"/>
        </a:xfrm>
      </p:grpSpPr>
      <p:sp>
        <p:nvSpPr>
          <p:cNvPr id="98" name="Google Shape;98;p17"/>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SzPts val="4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9" name="Google Shape;99;p17"/>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640"/>
              </a:spcBef>
              <a:spcAft>
                <a:spcPts val="0"/>
              </a:spcAft>
              <a:buSzPts val="3200"/>
              <a:buChar char="•"/>
              <a:defRPr/>
            </a:lvl1pPr>
            <a:lvl2pPr indent="-406400" lvl="1" marL="914400" algn="l">
              <a:lnSpc>
                <a:spcPct val="100000"/>
              </a:lnSpc>
              <a:spcBef>
                <a:spcPts val="560"/>
              </a:spcBef>
              <a:spcAft>
                <a:spcPts val="0"/>
              </a:spcAft>
              <a:buSzPts val="2800"/>
              <a:buChar char="–"/>
              <a:defRPr/>
            </a:lvl2pPr>
            <a:lvl3pPr indent="-381000" lvl="2" marL="1371600" algn="l">
              <a:lnSpc>
                <a:spcPct val="100000"/>
              </a:lnSpc>
              <a:spcBef>
                <a:spcPts val="480"/>
              </a:spcBef>
              <a:spcAft>
                <a:spcPts val="0"/>
              </a:spcAft>
              <a:buSzPts val="2400"/>
              <a:buChar char="•"/>
              <a:defRPr/>
            </a:lvl3pPr>
            <a:lvl4pPr indent="-355600" lvl="3" marL="1828800" algn="l">
              <a:lnSpc>
                <a:spcPct val="100000"/>
              </a:lnSpc>
              <a:spcBef>
                <a:spcPts val="400"/>
              </a:spcBef>
              <a:spcAft>
                <a:spcPts val="0"/>
              </a:spcAft>
              <a:buSzPts val="2000"/>
              <a:buChar char="–"/>
              <a:defRPr/>
            </a:lvl4pPr>
            <a:lvl5pPr indent="-355600" lvl="4" marL="2286000" algn="l">
              <a:lnSpc>
                <a:spcPct val="100000"/>
              </a:lnSpc>
              <a:spcBef>
                <a:spcPts val="400"/>
              </a:spcBef>
              <a:spcAft>
                <a:spcPts val="0"/>
              </a:spcAft>
              <a:buSzPts val="2000"/>
              <a:buChar char="»"/>
              <a:defRPr/>
            </a:lvl5pPr>
            <a:lvl6pPr indent="-355600" lvl="5" marL="2743200" algn="l">
              <a:lnSpc>
                <a:spcPct val="100000"/>
              </a:lnSpc>
              <a:spcBef>
                <a:spcPts val="400"/>
              </a:spcBef>
              <a:spcAft>
                <a:spcPts val="0"/>
              </a:spcAft>
              <a:buSzPts val="2000"/>
              <a:buChar char="•"/>
              <a:defRPr/>
            </a:lvl6pPr>
            <a:lvl7pPr indent="-355600" lvl="6" marL="3200400" algn="l">
              <a:lnSpc>
                <a:spcPct val="100000"/>
              </a:lnSpc>
              <a:spcBef>
                <a:spcPts val="400"/>
              </a:spcBef>
              <a:spcAft>
                <a:spcPts val="0"/>
              </a:spcAft>
              <a:buSzPts val="2000"/>
              <a:buChar char="•"/>
              <a:defRPr/>
            </a:lvl7pPr>
            <a:lvl8pPr indent="-355600" lvl="7" marL="3657600" algn="l">
              <a:lnSpc>
                <a:spcPct val="100000"/>
              </a:lnSpc>
              <a:spcBef>
                <a:spcPts val="400"/>
              </a:spcBef>
              <a:spcAft>
                <a:spcPts val="0"/>
              </a:spcAft>
              <a:buSzPts val="2000"/>
              <a:buChar char="•"/>
              <a:defRPr/>
            </a:lvl8pPr>
            <a:lvl9pPr indent="-355600" lvl="8" marL="4114800" algn="l">
              <a:lnSpc>
                <a:spcPct val="100000"/>
              </a:lnSpc>
              <a:spcBef>
                <a:spcPts val="400"/>
              </a:spcBef>
              <a:spcAft>
                <a:spcPts val="0"/>
              </a:spcAft>
              <a:buSzPts val="2000"/>
              <a:buChar char="•"/>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Section Header" type="secHead">
  <p:cSld name="SECTION_HEADER">
    <p:spTree>
      <p:nvGrpSpPr>
        <p:cNvPr id="100" name="Shape 100"/>
        <p:cNvGrpSpPr/>
        <p:nvPr/>
      </p:nvGrpSpPr>
      <p:grpSpPr>
        <a:xfrm>
          <a:off x="0" y="0"/>
          <a:ext cx="0" cy="0"/>
          <a:chOff x="0" y="0"/>
          <a:chExt cx="0" cy="0"/>
        </a:xfrm>
      </p:grpSpPr>
      <p:sp>
        <p:nvSpPr>
          <p:cNvPr id="101" name="Google Shape;101;p18"/>
          <p:cNvSpPr txBox="1"/>
          <p:nvPr>
            <p:ph type="title"/>
          </p:nvPr>
        </p:nvSpPr>
        <p:spPr>
          <a:xfrm>
            <a:off x="623888" y="1709739"/>
            <a:ext cx="7886700" cy="2852737"/>
          </a:xfrm>
          <a:prstGeom prst="rect">
            <a:avLst/>
          </a:prstGeom>
          <a:noFill/>
          <a:ln>
            <a:noFill/>
          </a:ln>
        </p:spPr>
        <p:txBody>
          <a:bodyPr anchorCtr="0" anchor="b" bIns="45700" lIns="91425" spcFirstLastPara="1" rIns="91425" wrap="square" tIns="45700">
            <a:normAutofit/>
          </a:bodyPr>
          <a:lstStyle>
            <a:lvl1pPr lvl="0" algn="ctr">
              <a:lnSpc>
                <a:spcPct val="100000"/>
              </a:lnSpc>
              <a:spcBef>
                <a:spcPts val="0"/>
              </a:spcBef>
              <a:spcAft>
                <a:spcPts val="0"/>
              </a:spcAft>
              <a:buSzPts val="4400"/>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2" name="Google Shape;102;p18"/>
          <p:cNvSpPr txBox="1"/>
          <p:nvPr>
            <p:ph idx="1" type="body"/>
          </p:nvPr>
        </p:nvSpPr>
        <p:spPr>
          <a:xfrm>
            <a:off x="623888" y="4589464"/>
            <a:ext cx="78867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640"/>
              </a:spcBef>
              <a:spcAft>
                <a:spcPts val="0"/>
              </a:spcAft>
              <a:buSzPts val="3200"/>
              <a:buNone/>
              <a:defRPr sz="1800">
                <a:solidFill>
                  <a:srgbClr val="888888"/>
                </a:solidFill>
              </a:defRPr>
            </a:lvl1pPr>
            <a:lvl2pPr indent="-228600" lvl="1" marL="914400" algn="l">
              <a:lnSpc>
                <a:spcPct val="100000"/>
              </a:lnSpc>
              <a:spcBef>
                <a:spcPts val="560"/>
              </a:spcBef>
              <a:spcAft>
                <a:spcPts val="0"/>
              </a:spcAft>
              <a:buSzPts val="2800"/>
              <a:buNone/>
              <a:defRPr sz="1500">
                <a:solidFill>
                  <a:srgbClr val="888888"/>
                </a:solidFill>
              </a:defRPr>
            </a:lvl2pPr>
            <a:lvl3pPr indent="-228600" lvl="2" marL="1371600" algn="l">
              <a:lnSpc>
                <a:spcPct val="100000"/>
              </a:lnSpc>
              <a:spcBef>
                <a:spcPts val="480"/>
              </a:spcBef>
              <a:spcAft>
                <a:spcPts val="0"/>
              </a:spcAft>
              <a:buSzPts val="2400"/>
              <a:buNone/>
              <a:defRPr sz="1350">
                <a:solidFill>
                  <a:srgbClr val="888888"/>
                </a:solidFill>
              </a:defRPr>
            </a:lvl3pPr>
            <a:lvl4pPr indent="-228600" lvl="3" marL="1828800" algn="l">
              <a:lnSpc>
                <a:spcPct val="100000"/>
              </a:lnSpc>
              <a:spcBef>
                <a:spcPts val="400"/>
              </a:spcBef>
              <a:spcAft>
                <a:spcPts val="0"/>
              </a:spcAft>
              <a:buSzPts val="2000"/>
              <a:buNone/>
              <a:defRPr sz="1200">
                <a:solidFill>
                  <a:srgbClr val="888888"/>
                </a:solidFill>
              </a:defRPr>
            </a:lvl4pPr>
            <a:lvl5pPr indent="-228600" lvl="4" marL="2286000" algn="l">
              <a:lnSpc>
                <a:spcPct val="100000"/>
              </a:lnSpc>
              <a:spcBef>
                <a:spcPts val="400"/>
              </a:spcBef>
              <a:spcAft>
                <a:spcPts val="0"/>
              </a:spcAft>
              <a:buSzPts val="2000"/>
              <a:buNone/>
              <a:defRPr sz="1200">
                <a:solidFill>
                  <a:srgbClr val="888888"/>
                </a:solidFill>
              </a:defRPr>
            </a:lvl5pPr>
            <a:lvl6pPr indent="-228600" lvl="5" marL="2743200" algn="l">
              <a:lnSpc>
                <a:spcPct val="100000"/>
              </a:lnSpc>
              <a:spcBef>
                <a:spcPts val="400"/>
              </a:spcBef>
              <a:spcAft>
                <a:spcPts val="0"/>
              </a:spcAft>
              <a:buSzPts val="2000"/>
              <a:buNone/>
              <a:defRPr sz="1200">
                <a:solidFill>
                  <a:srgbClr val="888888"/>
                </a:solidFill>
              </a:defRPr>
            </a:lvl6pPr>
            <a:lvl7pPr indent="-228600" lvl="6" marL="3200400" algn="l">
              <a:lnSpc>
                <a:spcPct val="100000"/>
              </a:lnSpc>
              <a:spcBef>
                <a:spcPts val="400"/>
              </a:spcBef>
              <a:spcAft>
                <a:spcPts val="0"/>
              </a:spcAft>
              <a:buSzPts val="2000"/>
              <a:buNone/>
              <a:defRPr sz="1200">
                <a:solidFill>
                  <a:srgbClr val="888888"/>
                </a:solidFill>
              </a:defRPr>
            </a:lvl7pPr>
            <a:lvl8pPr indent="-228600" lvl="7" marL="3657600" algn="l">
              <a:lnSpc>
                <a:spcPct val="100000"/>
              </a:lnSpc>
              <a:spcBef>
                <a:spcPts val="400"/>
              </a:spcBef>
              <a:spcAft>
                <a:spcPts val="0"/>
              </a:spcAft>
              <a:buSzPts val="2000"/>
              <a:buNone/>
              <a:defRPr sz="1200">
                <a:solidFill>
                  <a:srgbClr val="888888"/>
                </a:solidFill>
              </a:defRPr>
            </a:lvl8pPr>
            <a:lvl9pPr indent="-228600" lvl="8" marL="4114800" algn="l">
              <a:lnSpc>
                <a:spcPct val="100000"/>
              </a:lnSpc>
              <a:spcBef>
                <a:spcPts val="400"/>
              </a:spcBef>
              <a:spcAft>
                <a:spcPts val="0"/>
              </a:spcAft>
              <a:buSzPts val="2000"/>
              <a:buNone/>
              <a:defRPr sz="1200">
                <a:solidFill>
                  <a:srgbClr val="888888"/>
                </a:solidFill>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wo Content">
  <p:cSld name="2_Two Content">
    <p:spTree>
      <p:nvGrpSpPr>
        <p:cNvPr id="103" name="Shape 103"/>
        <p:cNvGrpSpPr/>
        <p:nvPr/>
      </p:nvGrpSpPr>
      <p:grpSpPr>
        <a:xfrm>
          <a:off x="0" y="0"/>
          <a:ext cx="0" cy="0"/>
          <a:chOff x="0" y="0"/>
          <a:chExt cx="0" cy="0"/>
        </a:xfrm>
      </p:grpSpPr>
      <p:sp>
        <p:nvSpPr>
          <p:cNvPr id="104" name="Google Shape;104;p19"/>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SzPts val="4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5" name="Google Shape;105;p19"/>
          <p:cNvSpPr txBox="1"/>
          <p:nvPr>
            <p:ph idx="1" type="body"/>
          </p:nvPr>
        </p:nvSpPr>
        <p:spPr>
          <a:xfrm>
            <a:off x="628650" y="1825625"/>
            <a:ext cx="3886200" cy="4351338"/>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640"/>
              </a:spcBef>
              <a:spcAft>
                <a:spcPts val="0"/>
              </a:spcAft>
              <a:buSzPts val="3200"/>
              <a:buChar char="•"/>
              <a:defRPr/>
            </a:lvl1pPr>
            <a:lvl2pPr indent="-406400" lvl="1" marL="914400" algn="l">
              <a:lnSpc>
                <a:spcPct val="100000"/>
              </a:lnSpc>
              <a:spcBef>
                <a:spcPts val="560"/>
              </a:spcBef>
              <a:spcAft>
                <a:spcPts val="0"/>
              </a:spcAft>
              <a:buSzPts val="2800"/>
              <a:buChar char="–"/>
              <a:defRPr/>
            </a:lvl2pPr>
            <a:lvl3pPr indent="-381000" lvl="2" marL="1371600" algn="l">
              <a:lnSpc>
                <a:spcPct val="100000"/>
              </a:lnSpc>
              <a:spcBef>
                <a:spcPts val="480"/>
              </a:spcBef>
              <a:spcAft>
                <a:spcPts val="0"/>
              </a:spcAft>
              <a:buSzPts val="2400"/>
              <a:buChar char="•"/>
              <a:defRPr/>
            </a:lvl3pPr>
            <a:lvl4pPr indent="-355600" lvl="3" marL="1828800" algn="l">
              <a:lnSpc>
                <a:spcPct val="100000"/>
              </a:lnSpc>
              <a:spcBef>
                <a:spcPts val="400"/>
              </a:spcBef>
              <a:spcAft>
                <a:spcPts val="0"/>
              </a:spcAft>
              <a:buSzPts val="2000"/>
              <a:buChar char="–"/>
              <a:defRPr/>
            </a:lvl4pPr>
            <a:lvl5pPr indent="-355600" lvl="4" marL="2286000" algn="l">
              <a:lnSpc>
                <a:spcPct val="100000"/>
              </a:lnSpc>
              <a:spcBef>
                <a:spcPts val="400"/>
              </a:spcBef>
              <a:spcAft>
                <a:spcPts val="0"/>
              </a:spcAft>
              <a:buSzPts val="2000"/>
              <a:buChar char="»"/>
              <a:defRPr/>
            </a:lvl5pPr>
            <a:lvl6pPr indent="-355600" lvl="5" marL="2743200" algn="l">
              <a:lnSpc>
                <a:spcPct val="100000"/>
              </a:lnSpc>
              <a:spcBef>
                <a:spcPts val="400"/>
              </a:spcBef>
              <a:spcAft>
                <a:spcPts val="0"/>
              </a:spcAft>
              <a:buSzPts val="2000"/>
              <a:buChar char="•"/>
              <a:defRPr/>
            </a:lvl6pPr>
            <a:lvl7pPr indent="-355600" lvl="6" marL="3200400" algn="l">
              <a:lnSpc>
                <a:spcPct val="100000"/>
              </a:lnSpc>
              <a:spcBef>
                <a:spcPts val="400"/>
              </a:spcBef>
              <a:spcAft>
                <a:spcPts val="0"/>
              </a:spcAft>
              <a:buSzPts val="2000"/>
              <a:buChar char="•"/>
              <a:defRPr/>
            </a:lvl7pPr>
            <a:lvl8pPr indent="-355600" lvl="7" marL="3657600" algn="l">
              <a:lnSpc>
                <a:spcPct val="100000"/>
              </a:lnSpc>
              <a:spcBef>
                <a:spcPts val="400"/>
              </a:spcBef>
              <a:spcAft>
                <a:spcPts val="0"/>
              </a:spcAft>
              <a:buSzPts val="2000"/>
              <a:buChar char="•"/>
              <a:defRPr/>
            </a:lvl8pPr>
            <a:lvl9pPr indent="-355600" lvl="8" marL="4114800" algn="l">
              <a:lnSpc>
                <a:spcPct val="100000"/>
              </a:lnSpc>
              <a:spcBef>
                <a:spcPts val="400"/>
              </a:spcBef>
              <a:spcAft>
                <a:spcPts val="0"/>
              </a:spcAft>
              <a:buSzPts val="2000"/>
              <a:buChar char="•"/>
              <a:defRPr/>
            </a:lvl9pPr>
          </a:lstStyle>
          <a:p/>
        </p:txBody>
      </p:sp>
      <p:sp>
        <p:nvSpPr>
          <p:cNvPr id="106" name="Google Shape;106;p19"/>
          <p:cNvSpPr txBox="1"/>
          <p:nvPr>
            <p:ph idx="2" type="body"/>
          </p:nvPr>
        </p:nvSpPr>
        <p:spPr>
          <a:xfrm>
            <a:off x="4629150" y="1825625"/>
            <a:ext cx="3886200" cy="4351338"/>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640"/>
              </a:spcBef>
              <a:spcAft>
                <a:spcPts val="0"/>
              </a:spcAft>
              <a:buSzPts val="3200"/>
              <a:buChar char="•"/>
              <a:defRPr/>
            </a:lvl1pPr>
            <a:lvl2pPr indent="-406400" lvl="1" marL="914400" algn="l">
              <a:lnSpc>
                <a:spcPct val="100000"/>
              </a:lnSpc>
              <a:spcBef>
                <a:spcPts val="560"/>
              </a:spcBef>
              <a:spcAft>
                <a:spcPts val="0"/>
              </a:spcAft>
              <a:buSzPts val="2800"/>
              <a:buChar char="–"/>
              <a:defRPr/>
            </a:lvl2pPr>
            <a:lvl3pPr indent="-381000" lvl="2" marL="1371600" algn="l">
              <a:lnSpc>
                <a:spcPct val="100000"/>
              </a:lnSpc>
              <a:spcBef>
                <a:spcPts val="480"/>
              </a:spcBef>
              <a:spcAft>
                <a:spcPts val="0"/>
              </a:spcAft>
              <a:buSzPts val="2400"/>
              <a:buChar char="•"/>
              <a:defRPr/>
            </a:lvl3pPr>
            <a:lvl4pPr indent="-355600" lvl="3" marL="1828800" algn="l">
              <a:lnSpc>
                <a:spcPct val="100000"/>
              </a:lnSpc>
              <a:spcBef>
                <a:spcPts val="400"/>
              </a:spcBef>
              <a:spcAft>
                <a:spcPts val="0"/>
              </a:spcAft>
              <a:buSzPts val="2000"/>
              <a:buChar char="–"/>
              <a:defRPr/>
            </a:lvl4pPr>
            <a:lvl5pPr indent="-355600" lvl="4" marL="2286000" algn="l">
              <a:lnSpc>
                <a:spcPct val="100000"/>
              </a:lnSpc>
              <a:spcBef>
                <a:spcPts val="400"/>
              </a:spcBef>
              <a:spcAft>
                <a:spcPts val="0"/>
              </a:spcAft>
              <a:buSzPts val="2000"/>
              <a:buChar char="»"/>
              <a:defRPr/>
            </a:lvl5pPr>
            <a:lvl6pPr indent="-355600" lvl="5" marL="2743200" algn="l">
              <a:lnSpc>
                <a:spcPct val="100000"/>
              </a:lnSpc>
              <a:spcBef>
                <a:spcPts val="400"/>
              </a:spcBef>
              <a:spcAft>
                <a:spcPts val="0"/>
              </a:spcAft>
              <a:buSzPts val="2000"/>
              <a:buChar char="•"/>
              <a:defRPr/>
            </a:lvl6pPr>
            <a:lvl7pPr indent="-355600" lvl="6" marL="3200400" algn="l">
              <a:lnSpc>
                <a:spcPct val="100000"/>
              </a:lnSpc>
              <a:spcBef>
                <a:spcPts val="400"/>
              </a:spcBef>
              <a:spcAft>
                <a:spcPts val="0"/>
              </a:spcAft>
              <a:buSzPts val="2000"/>
              <a:buChar char="•"/>
              <a:defRPr/>
            </a:lvl7pPr>
            <a:lvl8pPr indent="-355600" lvl="7" marL="3657600" algn="l">
              <a:lnSpc>
                <a:spcPct val="100000"/>
              </a:lnSpc>
              <a:spcBef>
                <a:spcPts val="400"/>
              </a:spcBef>
              <a:spcAft>
                <a:spcPts val="0"/>
              </a:spcAft>
              <a:buSzPts val="2000"/>
              <a:buChar char="•"/>
              <a:defRPr/>
            </a:lvl8pPr>
            <a:lvl9pPr indent="-355600" lvl="8" marL="4114800" algn="l">
              <a:lnSpc>
                <a:spcPct val="100000"/>
              </a:lnSpc>
              <a:spcBef>
                <a:spcPts val="400"/>
              </a:spcBef>
              <a:spcAft>
                <a:spcPts val="0"/>
              </a:spcAft>
              <a:buSzPts val="2000"/>
              <a:buChar char="•"/>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omparison" type="twoTxTwoObj">
  <p:cSld name="TWO_OBJECTS_WITH_TEXT">
    <p:spTree>
      <p:nvGrpSpPr>
        <p:cNvPr id="107" name="Shape 107"/>
        <p:cNvGrpSpPr/>
        <p:nvPr/>
      </p:nvGrpSpPr>
      <p:grpSpPr>
        <a:xfrm>
          <a:off x="0" y="0"/>
          <a:ext cx="0" cy="0"/>
          <a:chOff x="0" y="0"/>
          <a:chExt cx="0" cy="0"/>
        </a:xfrm>
      </p:grpSpPr>
      <p:sp>
        <p:nvSpPr>
          <p:cNvPr id="108" name="Google Shape;108;p20"/>
          <p:cNvSpPr txBox="1"/>
          <p:nvPr>
            <p:ph type="title"/>
          </p:nvPr>
        </p:nvSpPr>
        <p:spPr>
          <a:xfrm>
            <a:off x="629841" y="365126"/>
            <a:ext cx="7886700" cy="1325563"/>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SzPts val="4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9" name="Google Shape;109;p20"/>
          <p:cNvSpPr txBox="1"/>
          <p:nvPr>
            <p:ph idx="1" type="body"/>
          </p:nvPr>
        </p:nvSpPr>
        <p:spPr>
          <a:xfrm>
            <a:off x="629842" y="1681163"/>
            <a:ext cx="3868340" cy="82391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640"/>
              </a:spcBef>
              <a:spcAft>
                <a:spcPts val="0"/>
              </a:spcAft>
              <a:buSzPts val="3200"/>
              <a:buNone/>
              <a:defRPr b="1" sz="1800"/>
            </a:lvl1pPr>
            <a:lvl2pPr indent="-228600" lvl="1" marL="914400" algn="l">
              <a:lnSpc>
                <a:spcPct val="100000"/>
              </a:lnSpc>
              <a:spcBef>
                <a:spcPts val="560"/>
              </a:spcBef>
              <a:spcAft>
                <a:spcPts val="0"/>
              </a:spcAft>
              <a:buSzPts val="2800"/>
              <a:buNone/>
              <a:defRPr b="1" sz="1500"/>
            </a:lvl2pPr>
            <a:lvl3pPr indent="-228600" lvl="2" marL="1371600" algn="l">
              <a:lnSpc>
                <a:spcPct val="100000"/>
              </a:lnSpc>
              <a:spcBef>
                <a:spcPts val="480"/>
              </a:spcBef>
              <a:spcAft>
                <a:spcPts val="0"/>
              </a:spcAft>
              <a:buSzPts val="2400"/>
              <a:buNone/>
              <a:defRPr b="1" sz="1350"/>
            </a:lvl3pPr>
            <a:lvl4pPr indent="-228600" lvl="3" marL="1828800" algn="l">
              <a:lnSpc>
                <a:spcPct val="100000"/>
              </a:lnSpc>
              <a:spcBef>
                <a:spcPts val="400"/>
              </a:spcBef>
              <a:spcAft>
                <a:spcPts val="0"/>
              </a:spcAft>
              <a:buSzPts val="2000"/>
              <a:buNone/>
              <a:defRPr b="1" sz="1200"/>
            </a:lvl4pPr>
            <a:lvl5pPr indent="-228600" lvl="4" marL="2286000" algn="l">
              <a:lnSpc>
                <a:spcPct val="100000"/>
              </a:lnSpc>
              <a:spcBef>
                <a:spcPts val="400"/>
              </a:spcBef>
              <a:spcAft>
                <a:spcPts val="0"/>
              </a:spcAft>
              <a:buSzPts val="2000"/>
              <a:buNone/>
              <a:defRPr b="1" sz="1200"/>
            </a:lvl5pPr>
            <a:lvl6pPr indent="-228600" lvl="5" marL="2743200" algn="l">
              <a:lnSpc>
                <a:spcPct val="100000"/>
              </a:lnSpc>
              <a:spcBef>
                <a:spcPts val="400"/>
              </a:spcBef>
              <a:spcAft>
                <a:spcPts val="0"/>
              </a:spcAft>
              <a:buSzPts val="2000"/>
              <a:buNone/>
              <a:defRPr b="1" sz="1200"/>
            </a:lvl6pPr>
            <a:lvl7pPr indent="-228600" lvl="6" marL="3200400" algn="l">
              <a:lnSpc>
                <a:spcPct val="100000"/>
              </a:lnSpc>
              <a:spcBef>
                <a:spcPts val="400"/>
              </a:spcBef>
              <a:spcAft>
                <a:spcPts val="0"/>
              </a:spcAft>
              <a:buSzPts val="2000"/>
              <a:buNone/>
              <a:defRPr b="1" sz="1200"/>
            </a:lvl7pPr>
            <a:lvl8pPr indent="-228600" lvl="7" marL="3657600" algn="l">
              <a:lnSpc>
                <a:spcPct val="100000"/>
              </a:lnSpc>
              <a:spcBef>
                <a:spcPts val="400"/>
              </a:spcBef>
              <a:spcAft>
                <a:spcPts val="0"/>
              </a:spcAft>
              <a:buSzPts val="2000"/>
              <a:buNone/>
              <a:defRPr b="1" sz="1200"/>
            </a:lvl8pPr>
            <a:lvl9pPr indent="-228600" lvl="8" marL="4114800" algn="l">
              <a:lnSpc>
                <a:spcPct val="100000"/>
              </a:lnSpc>
              <a:spcBef>
                <a:spcPts val="400"/>
              </a:spcBef>
              <a:spcAft>
                <a:spcPts val="0"/>
              </a:spcAft>
              <a:buSzPts val="2000"/>
              <a:buNone/>
              <a:defRPr b="1" sz="1200"/>
            </a:lvl9pPr>
          </a:lstStyle>
          <a:p/>
        </p:txBody>
      </p:sp>
      <p:sp>
        <p:nvSpPr>
          <p:cNvPr id="110" name="Google Shape;110;p20"/>
          <p:cNvSpPr txBox="1"/>
          <p:nvPr>
            <p:ph idx="2" type="body"/>
          </p:nvPr>
        </p:nvSpPr>
        <p:spPr>
          <a:xfrm>
            <a:off x="629842" y="2505075"/>
            <a:ext cx="3868340" cy="3684588"/>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640"/>
              </a:spcBef>
              <a:spcAft>
                <a:spcPts val="0"/>
              </a:spcAft>
              <a:buSzPts val="3200"/>
              <a:buChar char="•"/>
              <a:defRPr/>
            </a:lvl1pPr>
            <a:lvl2pPr indent="-406400" lvl="1" marL="914400" algn="l">
              <a:lnSpc>
                <a:spcPct val="100000"/>
              </a:lnSpc>
              <a:spcBef>
                <a:spcPts val="560"/>
              </a:spcBef>
              <a:spcAft>
                <a:spcPts val="0"/>
              </a:spcAft>
              <a:buSzPts val="2800"/>
              <a:buChar char="–"/>
              <a:defRPr/>
            </a:lvl2pPr>
            <a:lvl3pPr indent="-381000" lvl="2" marL="1371600" algn="l">
              <a:lnSpc>
                <a:spcPct val="100000"/>
              </a:lnSpc>
              <a:spcBef>
                <a:spcPts val="480"/>
              </a:spcBef>
              <a:spcAft>
                <a:spcPts val="0"/>
              </a:spcAft>
              <a:buSzPts val="2400"/>
              <a:buChar char="•"/>
              <a:defRPr/>
            </a:lvl3pPr>
            <a:lvl4pPr indent="-355600" lvl="3" marL="1828800" algn="l">
              <a:lnSpc>
                <a:spcPct val="100000"/>
              </a:lnSpc>
              <a:spcBef>
                <a:spcPts val="400"/>
              </a:spcBef>
              <a:spcAft>
                <a:spcPts val="0"/>
              </a:spcAft>
              <a:buSzPts val="2000"/>
              <a:buChar char="–"/>
              <a:defRPr/>
            </a:lvl4pPr>
            <a:lvl5pPr indent="-355600" lvl="4" marL="2286000" algn="l">
              <a:lnSpc>
                <a:spcPct val="100000"/>
              </a:lnSpc>
              <a:spcBef>
                <a:spcPts val="400"/>
              </a:spcBef>
              <a:spcAft>
                <a:spcPts val="0"/>
              </a:spcAft>
              <a:buSzPts val="2000"/>
              <a:buChar char="»"/>
              <a:defRPr/>
            </a:lvl5pPr>
            <a:lvl6pPr indent="-355600" lvl="5" marL="2743200" algn="l">
              <a:lnSpc>
                <a:spcPct val="100000"/>
              </a:lnSpc>
              <a:spcBef>
                <a:spcPts val="400"/>
              </a:spcBef>
              <a:spcAft>
                <a:spcPts val="0"/>
              </a:spcAft>
              <a:buSzPts val="2000"/>
              <a:buChar char="•"/>
              <a:defRPr/>
            </a:lvl6pPr>
            <a:lvl7pPr indent="-355600" lvl="6" marL="3200400" algn="l">
              <a:lnSpc>
                <a:spcPct val="100000"/>
              </a:lnSpc>
              <a:spcBef>
                <a:spcPts val="400"/>
              </a:spcBef>
              <a:spcAft>
                <a:spcPts val="0"/>
              </a:spcAft>
              <a:buSzPts val="2000"/>
              <a:buChar char="•"/>
              <a:defRPr/>
            </a:lvl7pPr>
            <a:lvl8pPr indent="-355600" lvl="7" marL="3657600" algn="l">
              <a:lnSpc>
                <a:spcPct val="100000"/>
              </a:lnSpc>
              <a:spcBef>
                <a:spcPts val="400"/>
              </a:spcBef>
              <a:spcAft>
                <a:spcPts val="0"/>
              </a:spcAft>
              <a:buSzPts val="2000"/>
              <a:buChar char="•"/>
              <a:defRPr/>
            </a:lvl8pPr>
            <a:lvl9pPr indent="-355600" lvl="8" marL="4114800" algn="l">
              <a:lnSpc>
                <a:spcPct val="100000"/>
              </a:lnSpc>
              <a:spcBef>
                <a:spcPts val="400"/>
              </a:spcBef>
              <a:spcAft>
                <a:spcPts val="0"/>
              </a:spcAft>
              <a:buSzPts val="2000"/>
              <a:buChar char="•"/>
              <a:defRPr/>
            </a:lvl9pPr>
          </a:lstStyle>
          <a:p/>
        </p:txBody>
      </p:sp>
      <p:sp>
        <p:nvSpPr>
          <p:cNvPr id="111" name="Google Shape;111;p20"/>
          <p:cNvSpPr txBox="1"/>
          <p:nvPr>
            <p:ph idx="3" type="body"/>
          </p:nvPr>
        </p:nvSpPr>
        <p:spPr>
          <a:xfrm>
            <a:off x="4629150" y="1681163"/>
            <a:ext cx="3887391" cy="82391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640"/>
              </a:spcBef>
              <a:spcAft>
                <a:spcPts val="0"/>
              </a:spcAft>
              <a:buSzPts val="3200"/>
              <a:buNone/>
              <a:defRPr b="1" sz="1800"/>
            </a:lvl1pPr>
            <a:lvl2pPr indent="-228600" lvl="1" marL="914400" algn="l">
              <a:lnSpc>
                <a:spcPct val="100000"/>
              </a:lnSpc>
              <a:spcBef>
                <a:spcPts val="560"/>
              </a:spcBef>
              <a:spcAft>
                <a:spcPts val="0"/>
              </a:spcAft>
              <a:buSzPts val="2800"/>
              <a:buNone/>
              <a:defRPr b="1" sz="1500"/>
            </a:lvl2pPr>
            <a:lvl3pPr indent="-228600" lvl="2" marL="1371600" algn="l">
              <a:lnSpc>
                <a:spcPct val="100000"/>
              </a:lnSpc>
              <a:spcBef>
                <a:spcPts val="480"/>
              </a:spcBef>
              <a:spcAft>
                <a:spcPts val="0"/>
              </a:spcAft>
              <a:buSzPts val="2400"/>
              <a:buNone/>
              <a:defRPr b="1" sz="1350"/>
            </a:lvl3pPr>
            <a:lvl4pPr indent="-228600" lvl="3" marL="1828800" algn="l">
              <a:lnSpc>
                <a:spcPct val="100000"/>
              </a:lnSpc>
              <a:spcBef>
                <a:spcPts val="400"/>
              </a:spcBef>
              <a:spcAft>
                <a:spcPts val="0"/>
              </a:spcAft>
              <a:buSzPts val="2000"/>
              <a:buNone/>
              <a:defRPr b="1" sz="1200"/>
            </a:lvl4pPr>
            <a:lvl5pPr indent="-228600" lvl="4" marL="2286000" algn="l">
              <a:lnSpc>
                <a:spcPct val="100000"/>
              </a:lnSpc>
              <a:spcBef>
                <a:spcPts val="400"/>
              </a:spcBef>
              <a:spcAft>
                <a:spcPts val="0"/>
              </a:spcAft>
              <a:buSzPts val="2000"/>
              <a:buNone/>
              <a:defRPr b="1" sz="1200"/>
            </a:lvl5pPr>
            <a:lvl6pPr indent="-228600" lvl="5" marL="2743200" algn="l">
              <a:lnSpc>
                <a:spcPct val="100000"/>
              </a:lnSpc>
              <a:spcBef>
                <a:spcPts val="400"/>
              </a:spcBef>
              <a:spcAft>
                <a:spcPts val="0"/>
              </a:spcAft>
              <a:buSzPts val="2000"/>
              <a:buNone/>
              <a:defRPr b="1" sz="1200"/>
            </a:lvl6pPr>
            <a:lvl7pPr indent="-228600" lvl="6" marL="3200400" algn="l">
              <a:lnSpc>
                <a:spcPct val="100000"/>
              </a:lnSpc>
              <a:spcBef>
                <a:spcPts val="400"/>
              </a:spcBef>
              <a:spcAft>
                <a:spcPts val="0"/>
              </a:spcAft>
              <a:buSzPts val="2000"/>
              <a:buNone/>
              <a:defRPr b="1" sz="1200"/>
            </a:lvl7pPr>
            <a:lvl8pPr indent="-228600" lvl="7" marL="3657600" algn="l">
              <a:lnSpc>
                <a:spcPct val="100000"/>
              </a:lnSpc>
              <a:spcBef>
                <a:spcPts val="400"/>
              </a:spcBef>
              <a:spcAft>
                <a:spcPts val="0"/>
              </a:spcAft>
              <a:buSzPts val="2000"/>
              <a:buNone/>
              <a:defRPr b="1" sz="1200"/>
            </a:lvl8pPr>
            <a:lvl9pPr indent="-228600" lvl="8" marL="4114800" algn="l">
              <a:lnSpc>
                <a:spcPct val="100000"/>
              </a:lnSpc>
              <a:spcBef>
                <a:spcPts val="400"/>
              </a:spcBef>
              <a:spcAft>
                <a:spcPts val="0"/>
              </a:spcAft>
              <a:buSzPts val="2000"/>
              <a:buNone/>
              <a:defRPr b="1" sz="1200"/>
            </a:lvl9pPr>
          </a:lstStyle>
          <a:p/>
        </p:txBody>
      </p:sp>
      <p:sp>
        <p:nvSpPr>
          <p:cNvPr id="112" name="Google Shape;112;p20"/>
          <p:cNvSpPr txBox="1"/>
          <p:nvPr>
            <p:ph idx="4" type="body"/>
          </p:nvPr>
        </p:nvSpPr>
        <p:spPr>
          <a:xfrm>
            <a:off x="4629150" y="2505075"/>
            <a:ext cx="3887391" cy="3684588"/>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640"/>
              </a:spcBef>
              <a:spcAft>
                <a:spcPts val="0"/>
              </a:spcAft>
              <a:buSzPts val="3200"/>
              <a:buChar char="•"/>
              <a:defRPr/>
            </a:lvl1pPr>
            <a:lvl2pPr indent="-406400" lvl="1" marL="914400" algn="l">
              <a:lnSpc>
                <a:spcPct val="100000"/>
              </a:lnSpc>
              <a:spcBef>
                <a:spcPts val="560"/>
              </a:spcBef>
              <a:spcAft>
                <a:spcPts val="0"/>
              </a:spcAft>
              <a:buSzPts val="2800"/>
              <a:buChar char="–"/>
              <a:defRPr/>
            </a:lvl2pPr>
            <a:lvl3pPr indent="-381000" lvl="2" marL="1371600" algn="l">
              <a:lnSpc>
                <a:spcPct val="100000"/>
              </a:lnSpc>
              <a:spcBef>
                <a:spcPts val="480"/>
              </a:spcBef>
              <a:spcAft>
                <a:spcPts val="0"/>
              </a:spcAft>
              <a:buSzPts val="2400"/>
              <a:buChar char="•"/>
              <a:defRPr/>
            </a:lvl3pPr>
            <a:lvl4pPr indent="-355600" lvl="3" marL="1828800" algn="l">
              <a:lnSpc>
                <a:spcPct val="100000"/>
              </a:lnSpc>
              <a:spcBef>
                <a:spcPts val="400"/>
              </a:spcBef>
              <a:spcAft>
                <a:spcPts val="0"/>
              </a:spcAft>
              <a:buSzPts val="2000"/>
              <a:buChar char="–"/>
              <a:defRPr/>
            </a:lvl4pPr>
            <a:lvl5pPr indent="-355600" lvl="4" marL="2286000" algn="l">
              <a:lnSpc>
                <a:spcPct val="100000"/>
              </a:lnSpc>
              <a:spcBef>
                <a:spcPts val="400"/>
              </a:spcBef>
              <a:spcAft>
                <a:spcPts val="0"/>
              </a:spcAft>
              <a:buSzPts val="2000"/>
              <a:buChar char="»"/>
              <a:defRPr/>
            </a:lvl5pPr>
            <a:lvl6pPr indent="-355600" lvl="5" marL="2743200" algn="l">
              <a:lnSpc>
                <a:spcPct val="100000"/>
              </a:lnSpc>
              <a:spcBef>
                <a:spcPts val="400"/>
              </a:spcBef>
              <a:spcAft>
                <a:spcPts val="0"/>
              </a:spcAft>
              <a:buSzPts val="2000"/>
              <a:buChar char="•"/>
              <a:defRPr/>
            </a:lvl6pPr>
            <a:lvl7pPr indent="-355600" lvl="6" marL="3200400" algn="l">
              <a:lnSpc>
                <a:spcPct val="100000"/>
              </a:lnSpc>
              <a:spcBef>
                <a:spcPts val="400"/>
              </a:spcBef>
              <a:spcAft>
                <a:spcPts val="0"/>
              </a:spcAft>
              <a:buSzPts val="2000"/>
              <a:buChar char="•"/>
              <a:defRPr/>
            </a:lvl7pPr>
            <a:lvl8pPr indent="-355600" lvl="7" marL="3657600" algn="l">
              <a:lnSpc>
                <a:spcPct val="100000"/>
              </a:lnSpc>
              <a:spcBef>
                <a:spcPts val="400"/>
              </a:spcBef>
              <a:spcAft>
                <a:spcPts val="0"/>
              </a:spcAft>
              <a:buSzPts val="2000"/>
              <a:buChar char="•"/>
              <a:defRPr/>
            </a:lvl8pPr>
            <a:lvl9pPr indent="-355600" lvl="8" marL="4114800" algn="l">
              <a:lnSpc>
                <a:spcPct val="100000"/>
              </a:lnSpc>
              <a:spcBef>
                <a:spcPts val="400"/>
              </a:spcBef>
              <a:spcAft>
                <a:spcPts val="0"/>
              </a:spcAft>
              <a:buSzPts val="2000"/>
              <a:buChar char="•"/>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2">
    <p:spTree>
      <p:nvGrpSpPr>
        <p:cNvPr id="19" name="Shape 19"/>
        <p:cNvGrpSpPr/>
        <p:nvPr/>
      </p:nvGrpSpPr>
      <p:grpSpPr>
        <a:xfrm>
          <a:off x="0" y="0"/>
          <a:ext cx="0" cy="0"/>
          <a:chOff x="0" y="0"/>
          <a:chExt cx="0" cy="0"/>
        </a:xfrm>
      </p:grpSpPr>
      <p:sp>
        <p:nvSpPr>
          <p:cNvPr id="20" name="Google Shape;20;p3"/>
          <p:cNvSpPr txBox="1"/>
          <p:nvPr>
            <p:ph type="ctrTitle"/>
          </p:nvPr>
        </p:nvSpPr>
        <p:spPr>
          <a:xfrm>
            <a:off x="777240" y="271145"/>
            <a:ext cx="7772400" cy="1470025"/>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accent1"/>
              </a:buClr>
              <a:buSzPts val="4400"/>
              <a:buFont typeface="Calibri"/>
              <a:buNone/>
              <a:defRPr b="1">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3"/>
          <p:cNvSpPr txBox="1"/>
          <p:nvPr>
            <p:ph idx="1" type="subTitle"/>
          </p:nvPr>
        </p:nvSpPr>
        <p:spPr>
          <a:xfrm>
            <a:off x="1524000" y="5731509"/>
            <a:ext cx="6278880" cy="989966"/>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22" name="Google Shape;22;p3"/>
          <p:cNvSpPr txBox="1"/>
          <p:nvPr>
            <p:ph idx="10" type="dt"/>
          </p:nvPr>
        </p:nvSpPr>
        <p:spPr>
          <a:xfrm>
            <a:off x="457200" y="6356350"/>
            <a:ext cx="21336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3" name="Google Shape;23;p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r>
              <a:rPr lang="es-ES"/>
              <a:t>&lt;#&gt;</a:t>
            </a:r>
            <a:endParaRPr/>
          </a:p>
        </p:txBody>
      </p:sp>
      <p:pic>
        <p:nvPicPr>
          <p:cNvPr id="24" name="Google Shape;24;p3"/>
          <p:cNvPicPr preferRelativeResize="0"/>
          <p:nvPr/>
        </p:nvPicPr>
        <p:blipFill rotWithShape="1">
          <a:blip r:embed="rId2">
            <a:alphaModFix/>
          </a:blip>
          <a:srcRect b="14175" l="29223" r="28331" t="14769"/>
          <a:stretch/>
        </p:blipFill>
        <p:spPr>
          <a:xfrm>
            <a:off x="2722880" y="1907539"/>
            <a:ext cx="3881120" cy="3657601"/>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Only">
  <p:cSld name="2_Title Only">
    <p:spTree>
      <p:nvGrpSpPr>
        <p:cNvPr id="113" name="Shape 113"/>
        <p:cNvGrpSpPr/>
        <p:nvPr/>
      </p:nvGrpSpPr>
      <p:grpSpPr>
        <a:xfrm>
          <a:off x="0" y="0"/>
          <a:ext cx="0" cy="0"/>
          <a:chOff x="0" y="0"/>
          <a:chExt cx="0" cy="0"/>
        </a:xfrm>
      </p:grpSpPr>
      <p:sp>
        <p:nvSpPr>
          <p:cNvPr id="114" name="Google Shape;114;p21"/>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SzPts val="4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Blank">
  <p:cSld name="2_Blank">
    <p:spTree>
      <p:nvGrpSpPr>
        <p:cNvPr id="115" name="Shape 115"/>
        <p:cNvGrpSpPr/>
        <p:nvPr/>
      </p:nvGrpSpPr>
      <p:grpSpPr>
        <a:xfrm>
          <a:off x="0" y="0"/>
          <a:ext cx="0" cy="0"/>
          <a:chOff x="0" y="0"/>
          <a:chExt cx="0" cy="0"/>
        </a:xfrm>
      </p:grpSpPr>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ontent with Caption" type="objTx">
  <p:cSld name="OBJECT_WITH_CAPTION_TEXT">
    <p:spTree>
      <p:nvGrpSpPr>
        <p:cNvPr id="116" name="Shape 116"/>
        <p:cNvGrpSpPr/>
        <p:nvPr/>
      </p:nvGrpSpPr>
      <p:grpSpPr>
        <a:xfrm>
          <a:off x="0" y="0"/>
          <a:ext cx="0" cy="0"/>
          <a:chOff x="0" y="0"/>
          <a:chExt cx="0" cy="0"/>
        </a:xfrm>
      </p:grpSpPr>
      <p:sp>
        <p:nvSpPr>
          <p:cNvPr id="117" name="Google Shape;117;p23"/>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rmAutofit/>
          </a:bodyPr>
          <a:lstStyle>
            <a:lvl1pPr lvl="0" algn="ctr">
              <a:lnSpc>
                <a:spcPct val="100000"/>
              </a:lnSpc>
              <a:spcBef>
                <a:spcPts val="0"/>
              </a:spcBef>
              <a:spcAft>
                <a:spcPts val="0"/>
              </a:spcAft>
              <a:buSzPts val="4400"/>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8" name="Google Shape;118;p23"/>
          <p:cNvSpPr txBox="1"/>
          <p:nvPr>
            <p:ph idx="1" type="body"/>
          </p:nvPr>
        </p:nvSpPr>
        <p:spPr>
          <a:xfrm>
            <a:off x="3887391" y="987426"/>
            <a:ext cx="462915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640"/>
              </a:spcBef>
              <a:spcAft>
                <a:spcPts val="0"/>
              </a:spcAft>
              <a:buSzPts val="3200"/>
              <a:buChar char="•"/>
              <a:defRPr sz="2400"/>
            </a:lvl1pPr>
            <a:lvl2pPr indent="-406400" lvl="1" marL="914400" algn="l">
              <a:lnSpc>
                <a:spcPct val="100000"/>
              </a:lnSpc>
              <a:spcBef>
                <a:spcPts val="560"/>
              </a:spcBef>
              <a:spcAft>
                <a:spcPts val="0"/>
              </a:spcAft>
              <a:buSzPts val="2800"/>
              <a:buChar char="–"/>
              <a:defRPr sz="2100"/>
            </a:lvl2pPr>
            <a:lvl3pPr indent="-381000" lvl="2" marL="1371600" algn="l">
              <a:lnSpc>
                <a:spcPct val="100000"/>
              </a:lnSpc>
              <a:spcBef>
                <a:spcPts val="480"/>
              </a:spcBef>
              <a:spcAft>
                <a:spcPts val="0"/>
              </a:spcAft>
              <a:buSzPts val="2400"/>
              <a:buChar char="•"/>
              <a:defRPr sz="1800"/>
            </a:lvl3pPr>
            <a:lvl4pPr indent="-355600" lvl="3" marL="1828800" algn="l">
              <a:lnSpc>
                <a:spcPct val="100000"/>
              </a:lnSpc>
              <a:spcBef>
                <a:spcPts val="400"/>
              </a:spcBef>
              <a:spcAft>
                <a:spcPts val="0"/>
              </a:spcAft>
              <a:buSzPts val="2000"/>
              <a:buChar char="–"/>
              <a:defRPr sz="1500"/>
            </a:lvl4pPr>
            <a:lvl5pPr indent="-355600" lvl="4" marL="2286000" algn="l">
              <a:lnSpc>
                <a:spcPct val="100000"/>
              </a:lnSpc>
              <a:spcBef>
                <a:spcPts val="400"/>
              </a:spcBef>
              <a:spcAft>
                <a:spcPts val="0"/>
              </a:spcAft>
              <a:buSzPts val="2000"/>
              <a:buChar char="»"/>
              <a:defRPr sz="1500"/>
            </a:lvl5pPr>
            <a:lvl6pPr indent="-355600" lvl="5" marL="2743200" algn="l">
              <a:lnSpc>
                <a:spcPct val="100000"/>
              </a:lnSpc>
              <a:spcBef>
                <a:spcPts val="400"/>
              </a:spcBef>
              <a:spcAft>
                <a:spcPts val="0"/>
              </a:spcAft>
              <a:buSzPts val="2000"/>
              <a:buChar char="•"/>
              <a:defRPr sz="1500"/>
            </a:lvl6pPr>
            <a:lvl7pPr indent="-355600" lvl="6" marL="3200400" algn="l">
              <a:lnSpc>
                <a:spcPct val="100000"/>
              </a:lnSpc>
              <a:spcBef>
                <a:spcPts val="400"/>
              </a:spcBef>
              <a:spcAft>
                <a:spcPts val="0"/>
              </a:spcAft>
              <a:buSzPts val="2000"/>
              <a:buChar char="•"/>
              <a:defRPr sz="1500"/>
            </a:lvl7pPr>
            <a:lvl8pPr indent="-355600" lvl="7" marL="3657600" algn="l">
              <a:lnSpc>
                <a:spcPct val="100000"/>
              </a:lnSpc>
              <a:spcBef>
                <a:spcPts val="400"/>
              </a:spcBef>
              <a:spcAft>
                <a:spcPts val="0"/>
              </a:spcAft>
              <a:buSzPts val="2000"/>
              <a:buChar char="•"/>
              <a:defRPr sz="1500"/>
            </a:lvl8pPr>
            <a:lvl9pPr indent="-355600" lvl="8" marL="4114800" algn="l">
              <a:lnSpc>
                <a:spcPct val="100000"/>
              </a:lnSpc>
              <a:spcBef>
                <a:spcPts val="400"/>
              </a:spcBef>
              <a:spcAft>
                <a:spcPts val="0"/>
              </a:spcAft>
              <a:buSzPts val="2000"/>
              <a:buChar char="•"/>
              <a:defRPr sz="1500"/>
            </a:lvl9pPr>
          </a:lstStyle>
          <a:p/>
        </p:txBody>
      </p:sp>
      <p:sp>
        <p:nvSpPr>
          <p:cNvPr id="119" name="Google Shape;119;p23"/>
          <p:cNvSpPr txBox="1"/>
          <p:nvPr>
            <p:ph idx="2" type="body"/>
          </p:nvPr>
        </p:nvSpPr>
        <p:spPr>
          <a:xfrm>
            <a:off x="629841" y="2057400"/>
            <a:ext cx="2949178"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640"/>
              </a:spcBef>
              <a:spcAft>
                <a:spcPts val="0"/>
              </a:spcAft>
              <a:buSzPts val="3200"/>
              <a:buNone/>
              <a:defRPr sz="1200"/>
            </a:lvl1pPr>
            <a:lvl2pPr indent="-228600" lvl="1" marL="914400" algn="l">
              <a:lnSpc>
                <a:spcPct val="100000"/>
              </a:lnSpc>
              <a:spcBef>
                <a:spcPts val="560"/>
              </a:spcBef>
              <a:spcAft>
                <a:spcPts val="0"/>
              </a:spcAft>
              <a:buSzPts val="2800"/>
              <a:buNone/>
              <a:defRPr sz="1050"/>
            </a:lvl2pPr>
            <a:lvl3pPr indent="-228600" lvl="2" marL="1371600" algn="l">
              <a:lnSpc>
                <a:spcPct val="100000"/>
              </a:lnSpc>
              <a:spcBef>
                <a:spcPts val="480"/>
              </a:spcBef>
              <a:spcAft>
                <a:spcPts val="0"/>
              </a:spcAft>
              <a:buSzPts val="2400"/>
              <a:buNone/>
              <a:defRPr sz="900"/>
            </a:lvl3pPr>
            <a:lvl4pPr indent="-228600" lvl="3" marL="1828800" algn="l">
              <a:lnSpc>
                <a:spcPct val="100000"/>
              </a:lnSpc>
              <a:spcBef>
                <a:spcPts val="400"/>
              </a:spcBef>
              <a:spcAft>
                <a:spcPts val="0"/>
              </a:spcAft>
              <a:buSzPts val="2000"/>
              <a:buNone/>
              <a:defRPr sz="750"/>
            </a:lvl4pPr>
            <a:lvl5pPr indent="-228600" lvl="4" marL="2286000" algn="l">
              <a:lnSpc>
                <a:spcPct val="100000"/>
              </a:lnSpc>
              <a:spcBef>
                <a:spcPts val="400"/>
              </a:spcBef>
              <a:spcAft>
                <a:spcPts val="0"/>
              </a:spcAft>
              <a:buSzPts val="2000"/>
              <a:buNone/>
              <a:defRPr sz="750"/>
            </a:lvl5pPr>
            <a:lvl6pPr indent="-228600" lvl="5" marL="2743200" algn="l">
              <a:lnSpc>
                <a:spcPct val="100000"/>
              </a:lnSpc>
              <a:spcBef>
                <a:spcPts val="400"/>
              </a:spcBef>
              <a:spcAft>
                <a:spcPts val="0"/>
              </a:spcAft>
              <a:buSzPts val="2000"/>
              <a:buNone/>
              <a:defRPr sz="750"/>
            </a:lvl6pPr>
            <a:lvl7pPr indent="-228600" lvl="6" marL="3200400" algn="l">
              <a:lnSpc>
                <a:spcPct val="100000"/>
              </a:lnSpc>
              <a:spcBef>
                <a:spcPts val="400"/>
              </a:spcBef>
              <a:spcAft>
                <a:spcPts val="0"/>
              </a:spcAft>
              <a:buSzPts val="2000"/>
              <a:buNone/>
              <a:defRPr sz="750"/>
            </a:lvl7pPr>
            <a:lvl8pPr indent="-228600" lvl="7" marL="3657600" algn="l">
              <a:lnSpc>
                <a:spcPct val="100000"/>
              </a:lnSpc>
              <a:spcBef>
                <a:spcPts val="400"/>
              </a:spcBef>
              <a:spcAft>
                <a:spcPts val="0"/>
              </a:spcAft>
              <a:buSzPts val="2000"/>
              <a:buNone/>
              <a:defRPr sz="750"/>
            </a:lvl8pPr>
            <a:lvl9pPr indent="-228600" lvl="8" marL="4114800" algn="l">
              <a:lnSpc>
                <a:spcPct val="100000"/>
              </a:lnSpc>
              <a:spcBef>
                <a:spcPts val="400"/>
              </a:spcBef>
              <a:spcAft>
                <a:spcPts val="0"/>
              </a:spcAft>
              <a:buSzPts val="2000"/>
              <a:buNone/>
              <a:defRPr sz="750"/>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Picture with Caption" type="picTx">
  <p:cSld name="PICTURE_WITH_CAPTION_TEXT">
    <p:spTree>
      <p:nvGrpSpPr>
        <p:cNvPr id="120" name="Shape 120"/>
        <p:cNvGrpSpPr/>
        <p:nvPr/>
      </p:nvGrpSpPr>
      <p:grpSpPr>
        <a:xfrm>
          <a:off x="0" y="0"/>
          <a:ext cx="0" cy="0"/>
          <a:chOff x="0" y="0"/>
          <a:chExt cx="0" cy="0"/>
        </a:xfrm>
      </p:grpSpPr>
      <p:sp>
        <p:nvSpPr>
          <p:cNvPr id="121" name="Google Shape;121;p24"/>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rmAutofit/>
          </a:bodyPr>
          <a:lstStyle>
            <a:lvl1pPr lvl="0" algn="ctr">
              <a:lnSpc>
                <a:spcPct val="100000"/>
              </a:lnSpc>
              <a:spcBef>
                <a:spcPts val="0"/>
              </a:spcBef>
              <a:spcAft>
                <a:spcPts val="0"/>
              </a:spcAft>
              <a:buSzPts val="4400"/>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2" name="Google Shape;122;p24"/>
          <p:cNvSpPr/>
          <p:nvPr>
            <p:ph idx="2" type="pic"/>
          </p:nvPr>
        </p:nvSpPr>
        <p:spPr>
          <a:xfrm>
            <a:off x="3887391" y="987426"/>
            <a:ext cx="4629150" cy="4873625"/>
          </a:xfrm>
          <a:prstGeom prst="rect">
            <a:avLst/>
          </a:prstGeom>
          <a:noFill/>
          <a:ln>
            <a:noFill/>
          </a:ln>
        </p:spPr>
      </p:sp>
      <p:sp>
        <p:nvSpPr>
          <p:cNvPr id="123" name="Google Shape;123;p24"/>
          <p:cNvSpPr txBox="1"/>
          <p:nvPr>
            <p:ph idx="1" type="body"/>
          </p:nvPr>
        </p:nvSpPr>
        <p:spPr>
          <a:xfrm>
            <a:off x="629841" y="2057400"/>
            <a:ext cx="2949178"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640"/>
              </a:spcBef>
              <a:spcAft>
                <a:spcPts val="0"/>
              </a:spcAft>
              <a:buSzPts val="3200"/>
              <a:buNone/>
              <a:defRPr sz="1200"/>
            </a:lvl1pPr>
            <a:lvl2pPr indent="-228600" lvl="1" marL="914400" algn="l">
              <a:lnSpc>
                <a:spcPct val="100000"/>
              </a:lnSpc>
              <a:spcBef>
                <a:spcPts val="560"/>
              </a:spcBef>
              <a:spcAft>
                <a:spcPts val="0"/>
              </a:spcAft>
              <a:buSzPts val="2800"/>
              <a:buNone/>
              <a:defRPr sz="1050"/>
            </a:lvl2pPr>
            <a:lvl3pPr indent="-228600" lvl="2" marL="1371600" algn="l">
              <a:lnSpc>
                <a:spcPct val="100000"/>
              </a:lnSpc>
              <a:spcBef>
                <a:spcPts val="480"/>
              </a:spcBef>
              <a:spcAft>
                <a:spcPts val="0"/>
              </a:spcAft>
              <a:buSzPts val="2400"/>
              <a:buNone/>
              <a:defRPr sz="900"/>
            </a:lvl3pPr>
            <a:lvl4pPr indent="-228600" lvl="3" marL="1828800" algn="l">
              <a:lnSpc>
                <a:spcPct val="100000"/>
              </a:lnSpc>
              <a:spcBef>
                <a:spcPts val="400"/>
              </a:spcBef>
              <a:spcAft>
                <a:spcPts val="0"/>
              </a:spcAft>
              <a:buSzPts val="2000"/>
              <a:buNone/>
              <a:defRPr sz="750"/>
            </a:lvl4pPr>
            <a:lvl5pPr indent="-228600" lvl="4" marL="2286000" algn="l">
              <a:lnSpc>
                <a:spcPct val="100000"/>
              </a:lnSpc>
              <a:spcBef>
                <a:spcPts val="400"/>
              </a:spcBef>
              <a:spcAft>
                <a:spcPts val="0"/>
              </a:spcAft>
              <a:buSzPts val="2000"/>
              <a:buNone/>
              <a:defRPr sz="750"/>
            </a:lvl5pPr>
            <a:lvl6pPr indent="-228600" lvl="5" marL="2743200" algn="l">
              <a:lnSpc>
                <a:spcPct val="100000"/>
              </a:lnSpc>
              <a:spcBef>
                <a:spcPts val="400"/>
              </a:spcBef>
              <a:spcAft>
                <a:spcPts val="0"/>
              </a:spcAft>
              <a:buSzPts val="2000"/>
              <a:buNone/>
              <a:defRPr sz="750"/>
            </a:lvl6pPr>
            <a:lvl7pPr indent="-228600" lvl="6" marL="3200400" algn="l">
              <a:lnSpc>
                <a:spcPct val="100000"/>
              </a:lnSpc>
              <a:spcBef>
                <a:spcPts val="400"/>
              </a:spcBef>
              <a:spcAft>
                <a:spcPts val="0"/>
              </a:spcAft>
              <a:buSzPts val="2000"/>
              <a:buNone/>
              <a:defRPr sz="750"/>
            </a:lvl7pPr>
            <a:lvl8pPr indent="-228600" lvl="7" marL="3657600" algn="l">
              <a:lnSpc>
                <a:spcPct val="100000"/>
              </a:lnSpc>
              <a:spcBef>
                <a:spcPts val="400"/>
              </a:spcBef>
              <a:spcAft>
                <a:spcPts val="0"/>
              </a:spcAft>
              <a:buSzPts val="2000"/>
              <a:buNone/>
              <a:defRPr sz="750"/>
            </a:lvl8pPr>
            <a:lvl9pPr indent="-228600" lvl="8" marL="4114800" algn="l">
              <a:lnSpc>
                <a:spcPct val="100000"/>
              </a:lnSpc>
              <a:spcBef>
                <a:spcPts val="400"/>
              </a:spcBef>
              <a:spcAft>
                <a:spcPts val="0"/>
              </a:spcAft>
              <a:buSzPts val="2000"/>
              <a:buNone/>
              <a:defRPr sz="750"/>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and Vertical Text" type="vertTx">
  <p:cSld name="VERTICAL_TEXT">
    <p:spTree>
      <p:nvGrpSpPr>
        <p:cNvPr id="124" name="Shape 124"/>
        <p:cNvGrpSpPr/>
        <p:nvPr/>
      </p:nvGrpSpPr>
      <p:grpSpPr>
        <a:xfrm>
          <a:off x="0" y="0"/>
          <a:ext cx="0" cy="0"/>
          <a:chOff x="0" y="0"/>
          <a:chExt cx="0" cy="0"/>
        </a:xfrm>
      </p:grpSpPr>
      <p:sp>
        <p:nvSpPr>
          <p:cNvPr id="125" name="Google Shape;125;p25"/>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SzPts val="4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6" name="Google Shape;126;p25"/>
          <p:cNvSpPr txBox="1"/>
          <p:nvPr>
            <p:ph idx="1" type="body"/>
          </p:nvPr>
        </p:nvSpPr>
        <p:spPr>
          <a:xfrm rot="5400000">
            <a:off x="2396331" y="57944"/>
            <a:ext cx="4351338" cy="7886700"/>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640"/>
              </a:spcBef>
              <a:spcAft>
                <a:spcPts val="0"/>
              </a:spcAft>
              <a:buSzPts val="3200"/>
              <a:buChar char="•"/>
              <a:defRPr/>
            </a:lvl1pPr>
            <a:lvl2pPr indent="-406400" lvl="1" marL="914400" algn="l">
              <a:lnSpc>
                <a:spcPct val="100000"/>
              </a:lnSpc>
              <a:spcBef>
                <a:spcPts val="560"/>
              </a:spcBef>
              <a:spcAft>
                <a:spcPts val="0"/>
              </a:spcAft>
              <a:buSzPts val="2800"/>
              <a:buChar char="–"/>
              <a:defRPr/>
            </a:lvl2pPr>
            <a:lvl3pPr indent="-381000" lvl="2" marL="1371600" algn="l">
              <a:lnSpc>
                <a:spcPct val="100000"/>
              </a:lnSpc>
              <a:spcBef>
                <a:spcPts val="480"/>
              </a:spcBef>
              <a:spcAft>
                <a:spcPts val="0"/>
              </a:spcAft>
              <a:buSzPts val="2400"/>
              <a:buChar char="•"/>
              <a:defRPr/>
            </a:lvl3pPr>
            <a:lvl4pPr indent="-355600" lvl="3" marL="1828800" algn="l">
              <a:lnSpc>
                <a:spcPct val="100000"/>
              </a:lnSpc>
              <a:spcBef>
                <a:spcPts val="400"/>
              </a:spcBef>
              <a:spcAft>
                <a:spcPts val="0"/>
              </a:spcAft>
              <a:buSzPts val="2000"/>
              <a:buChar char="–"/>
              <a:defRPr/>
            </a:lvl4pPr>
            <a:lvl5pPr indent="-355600" lvl="4" marL="2286000" algn="l">
              <a:lnSpc>
                <a:spcPct val="100000"/>
              </a:lnSpc>
              <a:spcBef>
                <a:spcPts val="400"/>
              </a:spcBef>
              <a:spcAft>
                <a:spcPts val="0"/>
              </a:spcAft>
              <a:buSzPts val="2000"/>
              <a:buChar char="»"/>
              <a:defRPr/>
            </a:lvl5pPr>
            <a:lvl6pPr indent="-355600" lvl="5" marL="2743200" algn="l">
              <a:lnSpc>
                <a:spcPct val="100000"/>
              </a:lnSpc>
              <a:spcBef>
                <a:spcPts val="400"/>
              </a:spcBef>
              <a:spcAft>
                <a:spcPts val="0"/>
              </a:spcAft>
              <a:buSzPts val="2000"/>
              <a:buChar char="•"/>
              <a:defRPr/>
            </a:lvl6pPr>
            <a:lvl7pPr indent="-355600" lvl="6" marL="3200400" algn="l">
              <a:lnSpc>
                <a:spcPct val="100000"/>
              </a:lnSpc>
              <a:spcBef>
                <a:spcPts val="400"/>
              </a:spcBef>
              <a:spcAft>
                <a:spcPts val="0"/>
              </a:spcAft>
              <a:buSzPts val="2000"/>
              <a:buChar char="•"/>
              <a:defRPr/>
            </a:lvl7pPr>
            <a:lvl8pPr indent="-355600" lvl="7" marL="3657600" algn="l">
              <a:lnSpc>
                <a:spcPct val="100000"/>
              </a:lnSpc>
              <a:spcBef>
                <a:spcPts val="400"/>
              </a:spcBef>
              <a:spcAft>
                <a:spcPts val="0"/>
              </a:spcAft>
              <a:buSzPts val="2000"/>
              <a:buChar char="•"/>
              <a:defRPr/>
            </a:lvl8pPr>
            <a:lvl9pPr indent="-355600" lvl="8" marL="4114800" algn="l">
              <a:lnSpc>
                <a:spcPct val="100000"/>
              </a:lnSpc>
              <a:spcBef>
                <a:spcPts val="400"/>
              </a:spcBef>
              <a:spcAft>
                <a:spcPts val="0"/>
              </a:spcAft>
              <a:buSzPts val="2000"/>
              <a:buChar char="•"/>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Vertical Title and Text" type="vertTitleAndTx">
  <p:cSld name="VERTICAL_TITLE_AND_VERTICAL_TEXT">
    <p:spTree>
      <p:nvGrpSpPr>
        <p:cNvPr id="127" name="Shape 127"/>
        <p:cNvGrpSpPr/>
        <p:nvPr/>
      </p:nvGrpSpPr>
      <p:grpSpPr>
        <a:xfrm>
          <a:off x="0" y="0"/>
          <a:ext cx="0" cy="0"/>
          <a:chOff x="0" y="0"/>
          <a:chExt cx="0" cy="0"/>
        </a:xfrm>
      </p:grpSpPr>
      <p:sp>
        <p:nvSpPr>
          <p:cNvPr id="128" name="Google Shape;128;p26"/>
          <p:cNvSpPr txBox="1"/>
          <p:nvPr>
            <p:ph type="title"/>
          </p:nvPr>
        </p:nvSpPr>
        <p:spPr>
          <a:xfrm rot="5400000">
            <a:off x="4623593" y="2285206"/>
            <a:ext cx="5811838" cy="1971675"/>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SzPts val="4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9" name="Google Shape;129;p26"/>
          <p:cNvSpPr txBox="1"/>
          <p:nvPr>
            <p:ph idx="1" type="body"/>
          </p:nvPr>
        </p:nvSpPr>
        <p:spPr>
          <a:xfrm rot="5400000">
            <a:off x="623093" y="370681"/>
            <a:ext cx="5811838" cy="5800725"/>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640"/>
              </a:spcBef>
              <a:spcAft>
                <a:spcPts val="0"/>
              </a:spcAft>
              <a:buSzPts val="3200"/>
              <a:buChar char="•"/>
              <a:defRPr/>
            </a:lvl1pPr>
            <a:lvl2pPr indent="-406400" lvl="1" marL="914400" algn="l">
              <a:lnSpc>
                <a:spcPct val="100000"/>
              </a:lnSpc>
              <a:spcBef>
                <a:spcPts val="560"/>
              </a:spcBef>
              <a:spcAft>
                <a:spcPts val="0"/>
              </a:spcAft>
              <a:buSzPts val="2800"/>
              <a:buChar char="–"/>
              <a:defRPr/>
            </a:lvl2pPr>
            <a:lvl3pPr indent="-381000" lvl="2" marL="1371600" algn="l">
              <a:lnSpc>
                <a:spcPct val="100000"/>
              </a:lnSpc>
              <a:spcBef>
                <a:spcPts val="480"/>
              </a:spcBef>
              <a:spcAft>
                <a:spcPts val="0"/>
              </a:spcAft>
              <a:buSzPts val="2400"/>
              <a:buChar char="•"/>
              <a:defRPr/>
            </a:lvl3pPr>
            <a:lvl4pPr indent="-355600" lvl="3" marL="1828800" algn="l">
              <a:lnSpc>
                <a:spcPct val="100000"/>
              </a:lnSpc>
              <a:spcBef>
                <a:spcPts val="400"/>
              </a:spcBef>
              <a:spcAft>
                <a:spcPts val="0"/>
              </a:spcAft>
              <a:buSzPts val="2000"/>
              <a:buChar char="–"/>
              <a:defRPr/>
            </a:lvl4pPr>
            <a:lvl5pPr indent="-355600" lvl="4" marL="2286000" algn="l">
              <a:lnSpc>
                <a:spcPct val="100000"/>
              </a:lnSpc>
              <a:spcBef>
                <a:spcPts val="400"/>
              </a:spcBef>
              <a:spcAft>
                <a:spcPts val="0"/>
              </a:spcAft>
              <a:buSzPts val="2000"/>
              <a:buChar char="»"/>
              <a:defRPr/>
            </a:lvl5pPr>
            <a:lvl6pPr indent="-355600" lvl="5" marL="2743200" algn="l">
              <a:lnSpc>
                <a:spcPct val="100000"/>
              </a:lnSpc>
              <a:spcBef>
                <a:spcPts val="400"/>
              </a:spcBef>
              <a:spcAft>
                <a:spcPts val="0"/>
              </a:spcAft>
              <a:buSzPts val="2000"/>
              <a:buChar char="•"/>
              <a:defRPr/>
            </a:lvl6pPr>
            <a:lvl7pPr indent="-355600" lvl="6" marL="3200400" algn="l">
              <a:lnSpc>
                <a:spcPct val="100000"/>
              </a:lnSpc>
              <a:spcBef>
                <a:spcPts val="400"/>
              </a:spcBef>
              <a:spcAft>
                <a:spcPts val="0"/>
              </a:spcAft>
              <a:buSzPts val="2000"/>
              <a:buChar char="•"/>
              <a:defRPr/>
            </a:lvl7pPr>
            <a:lvl8pPr indent="-355600" lvl="7" marL="3657600" algn="l">
              <a:lnSpc>
                <a:spcPct val="100000"/>
              </a:lnSpc>
              <a:spcBef>
                <a:spcPts val="400"/>
              </a:spcBef>
              <a:spcAft>
                <a:spcPts val="0"/>
              </a:spcAft>
              <a:buSzPts val="2000"/>
              <a:buChar char="•"/>
              <a:defRPr/>
            </a:lvl8pPr>
            <a:lvl9pPr indent="-355600" lvl="8" marL="4114800" algn="l">
              <a:lnSpc>
                <a:spcPct val="100000"/>
              </a:lnSpc>
              <a:spcBef>
                <a:spcPts val="400"/>
              </a:spcBef>
              <a:spcAft>
                <a:spcPts val="0"/>
              </a:spcAft>
              <a:buSzPts val="2000"/>
              <a:buChar char="•"/>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3_Title Slide 3">
    <p:spTree>
      <p:nvGrpSpPr>
        <p:cNvPr id="130" name="Shape 130"/>
        <p:cNvGrpSpPr/>
        <p:nvPr/>
      </p:nvGrpSpPr>
      <p:grpSpPr>
        <a:xfrm>
          <a:off x="0" y="0"/>
          <a:ext cx="0" cy="0"/>
          <a:chOff x="0" y="0"/>
          <a:chExt cx="0" cy="0"/>
        </a:xfrm>
      </p:grpSpPr>
      <p:sp>
        <p:nvSpPr>
          <p:cNvPr id="131" name="Google Shape;131;p27"/>
          <p:cNvSpPr txBox="1"/>
          <p:nvPr>
            <p:ph type="ctrTitle"/>
          </p:nvPr>
        </p:nvSpPr>
        <p:spPr>
          <a:xfrm>
            <a:off x="777240" y="271145"/>
            <a:ext cx="7772400" cy="1470025"/>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accent1"/>
              </a:buClr>
              <a:buSzPts val="4400"/>
              <a:buFont typeface="Calibri"/>
              <a:buNone/>
              <a:defRPr b="1">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2" name="Google Shape;132;p27"/>
          <p:cNvSpPr txBox="1"/>
          <p:nvPr>
            <p:ph idx="1" type="subTitle"/>
          </p:nvPr>
        </p:nvSpPr>
        <p:spPr>
          <a:xfrm>
            <a:off x="1524000" y="5731509"/>
            <a:ext cx="6278880" cy="989966"/>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133" name="Google Shape;133;p27"/>
          <p:cNvSpPr txBox="1"/>
          <p:nvPr>
            <p:ph idx="10" type="dt"/>
          </p:nvPr>
        </p:nvSpPr>
        <p:spPr>
          <a:xfrm>
            <a:off x="457200" y="6356350"/>
            <a:ext cx="21336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34" name="Google Shape;134;p2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r>
              <a:rPr lang="es-ES"/>
              <a:t>&lt;#&gt;</a:t>
            </a:r>
            <a:endParaRPr/>
          </a:p>
        </p:txBody>
      </p:sp>
      <p:sp>
        <p:nvSpPr>
          <p:cNvPr descr="A close up image of a pill pack." id="135" name="Google Shape;135;p27"/>
          <p:cNvSpPr/>
          <p:nvPr/>
        </p:nvSpPr>
        <p:spPr>
          <a:xfrm>
            <a:off x="2590800" y="1868588"/>
            <a:ext cx="3962400" cy="3735503"/>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spTree>
      <p:nvGrpSpPr>
        <p:cNvPr id="136" name="Shape 136"/>
        <p:cNvGrpSpPr/>
        <p:nvPr/>
      </p:nvGrpSpPr>
      <p:grpSpPr>
        <a:xfrm>
          <a:off x="0" y="0"/>
          <a:ext cx="0" cy="0"/>
          <a:chOff x="0" y="0"/>
          <a:chExt cx="0" cy="0"/>
        </a:xfrm>
      </p:grpSpPr>
      <p:sp>
        <p:nvSpPr>
          <p:cNvPr id="137" name="Google Shape;137;p28"/>
          <p:cNvSpPr txBox="1"/>
          <p:nvPr>
            <p:ph type="ctrTitle"/>
          </p:nvPr>
        </p:nvSpPr>
        <p:spPr>
          <a:xfrm>
            <a:off x="1143000" y="1122363"/>
            <a:ext cx="6858000" cy="2387600"/>
          </a:xfrm>
          <a:prstGeom prst="rect">
            <a:avLst/>
          </a:prstGeom>
          <a:noFill/>
          <a:ln>
            <a:noFill/>
          </a:ln>
        </p:spPr>
        <p:txBody>
          <a:bodyPr anchorCtr="0" anchor="b" bIns="45700" lIns="91425" spcFirstLastPara="1" rIns="91425" wrap="square" tIns="45700">
            <a:normAutofit/>
          </a:bodyPr>
          <a:lstStyle>
            <a:lvl1pPr lvl="0" algn="ctr">
              <a:lnSpc>
                <a:spcPct val="100000"/>
              </a:lnSpc>
              <a:spcBef>
                <a:spcPts val="0"/>
              </a:spcBef>
              <a:spcAft>
                <a:spcPts val="0"/>
              </a:spcAft>
              <a:buSzPts val="4400"/>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8" name="Google Shape;138;p28"/>
          <p:cNvSpPr txBox="1"/>
          <p:nvPr>
            <p:ph idx="1" type="subTitle"/>
          </p:nvPr>
        </p:nvSpPr>
        <p:spPr>
          <a:xfrm>
            <a:off x="1143000" y="3602038"/>
            <a:ext cx="6858000" cy="1655762"/>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640"/>
              </a:spcBef>
              <a:spcAft>
                <a:spcPts val="0"/>
              </a:spcAft>
              <a:buSzPts val="3200"/>
              <a:buNone/>
              <a:defRPr sz="1800"/>
            </a:lvl1pPr>
            <a:lvl2pPr lvl="1" algn="ctr">
              <a:lnSpc>
                <a:spcPct val="100000"/>
              </a:lnSpc>
              <a:spcBef>
                <a:spcPts val="560"/>
              </a:spcBef>
              <a:spcAft>
                <a:spcPts val="0"/>
              </a:spcAft>
              <a:buSzPts val="2800"/>
              <a:buNone/>
              <a:defRPr sz="1500"/>
            </a:lvl2pPr>
            <a:lvl3pPr lvl="2" algn="ctr">
              <a:lnSpc>
                <a:spcPct val="100000"/>
              </a:lnSpc>
              <a:spcBef>
                <a:spcPts val="480"/>
              </a:spcBef>
              <a:spcAft>
                <a:spcPts val="0"/>
              </a:spcAft>
              <a:buSzPts val="2400"/>
              <a:buNone/>
              <a:defRPr sz="1350"/>
            </a:lvl3pPr>
            <a:lvl4pPr lvl="3" algn="ctr">
              <a:lnSpc>
                <a:spcPct val="100000"/>
              </a:lnSpc>
              <a:spcBef>
                <a:spcPts val="400"/>
              </a:spcBef>
              <a:spcAft>
                <a:spcPts val="0"/>
              </a:spcAft>
              <a:buSzPts val="2000"/>
              <a:buNone/>
              <a:defRPr sz="1200"/>
            </a:lvl4pPr>
            <a:lvl5pPr lvl="4" algn="ctr">
              <a:lnSpc>
                <a:spcPct val="100000"/>
              </a:lnSpc>
              <a:spcBef>
                <a:spcPts val="400"/>
              </a:spcBef>
              <a:spcAft>
                <a:spcPts val="0"/>
              </a:spcAft>
              <a:buSzPts val="2000"/>
              <a:buNone/>
              <a:defRPr sz="1200"/>
            </a:lvl5pPr>
            <a:lvl6pPr lvl="5" algn="ctr">
              <a:lnSpc>
                <a:spcPct val="100000"/>
              </a:lnSpc>
              <a:spcBef>
                <a:spcPts val="400"/>
              </a:spcBef>
              <a:spcAft>
                <a:spcPts val="0"/>
              </a:spcAft>
              <a:buSzPts val="2000"/>
              <a:buNone/>
              <a:defRPr sz="1200"/>
            </a:lvl6pPr>
            <a:lvl7pPr lvl="6" algn="ctr">
              <a:lnSpc>
                <a:spcPct val="100000"/>
              </a:lnSpc>
              <a:spcBef>
                <a:spcPts val="400"/>
              </a:spcBef>
              <a:spcAft>
                <a:spcPts val="0"/>
              </a:spcAft>
              <a:buSzPts val="2000"/>
              <a:buNone/>
              <a:defRPr sz="1200"/>
            </a:lvl7pPr>
            <a:lvl8pPr lvl="7" algn="ctr">
              <a:lnSpc>
                <a:spcPct val="100000"/>
              </a:lnSpc>
              <a:spcBef>
                <a:spcPts val="400"/>
              </a:spcBef>
              <a:spcAft>
                <a:spcPts val="0"/>
              </a:spcAft>
              <a:buSzPts val="2000"/>
              <a:buNone/>
              <a:defRPr sz="1200"/>
            </a:lvl8pPr>
            <a:lvl9pPr lvl="8" algn="ctr">
              <a:lnSpc>
                <a:spcPct val="100000"/>
              </a:lnSpc>
              <a:spcBef>
                <a:spcPts val="400"/>
              </a:spcBef>
              <a:spcAft>
                <a:spcPts val="0"/>
              </a:spcAft>
              <a:buSzPts val="2000"/>
              <a:buNone/>
              <a:defRPr sz="1200"/>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spTree>
      <p:nvGrpSpPr>
        <p:cNvPr id="139" name="Shape 139"/>
        <p:cNvGrpSpPr/>
        <p:nvPr/>
      </p:nvGrpSpPr>
      <p:grpSpPr>
        <a:xfrm>
          <a:off x="0" y="0"/>
          <a:ext cx="0" cy="0"/>
          <a:chOff x="0" y="0"/>
          <a:chExt cx="0" cy="0"/>
        </a:xfrm>
      </p:grpSpPr>
      <p:sp>
        <p:nvSpPr>
          <p:cNvPr id="140" name="Google Shape;140;p29"/>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SzPts val="4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1" name="Google Shape;141;p29"/>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640"/>
              </a:spcBef>
              <a:spcAft>
                <a:spcPts val="0"/>
              </a:spcAft>
              <a:buSzPts val="3200"/>
              <a:buChar char="•"/>
              <a:defRPr/>
            </a:lvl1pPr>
            <a:lvl2pPr indent="-406400" lvl="1" marL="914400" algn="l">
              <a:lnSpc>
                <a:spcPct val="100000"/>
              </a:lnSpc>
              <a:spcBef>
                <a:spcPts val="560"/>
              </a:spcBef>
              <a:spcAft>
                <a:spcPts val="0"/>
              </a:spcAft>
              <a:buSzPts val="2800"/>
              <a:buChar char="–"/>
              <a:defRPr/>
            </a:lvl2pPr>
            <a:lvl3pPr indent="-381000" lvl="2" marL="1371600" algn="l">
              <a:lnSpc>
                <a:spcPct val="100000"/>
              </a:lnSpc>
              <a:spcBef>
                <a:spcPts val="480"/>
              </a:spcBef>
              <a:spcAft>
                <a:spcPts val="0"/>
              </a:spcAft>
              <a:buSzPts val="2400"/>
              <a:buChar char="•"/>
              <a:defRPr/>
            </a:lvl3pPr>
            <a:lvl4pPr indent="-355600" lvl="3" marL="1828800" algn="l">
              <a:lnSpc>
                <a:spcPct val="100000"/>
              </a:lnSpc>
              <a:spcBef>
                <a:spcPts val="400"/>
              </a:spcBef>
              <a:spcAft>
                <a:spcPts val="0"/>
              </a:spcAft>
              <a:buSzPts val="2000"/>
              <a:buChar char="–"/>
              <a:defRPr/>
            </a:lvl4pPr>
            <a:lvl5pPr indent="-355600" lvl="4" marL="2286000" algn="l">
              <a:lnSpc>
                <a:spcPct val="100000"/>
              </a:lnSpc>
              <a:spcBef>
                <a:spcPts val="400"/>
              </a:spcBef>
              <a:spcAft>
                <a:spcPts val="0"/>
              </a:spcAft>
              <a:buSzPts val="2000"/>
              <a:buChar char="»"/>
              <a:defRPr/>
            </a:lvl5pPr>
            <a:lvl6pPr indent="-355600" lvl="5" marL="2743200" algn="l">
              <a:lnSpc>
                <a:spcPct val="100000"/>
              </a:lnSpc>
              <a:spcBef>
                <a:spcPts val="400"/>
              </a:spcBef>
              <a:spcAft>
                <a:spcPts val="0"/>
              </a:spcAft>
              <a:buSzPts val="2000"/>
              <a:buChar char="•"/>
              <a:defRPr/>
            </a:lvl6pPr>
            <a:lvl7pPr indent="-355600" lvl="6" marL="3200400" algn="l">
              <a:lnSpc>
                <a:spcPct val="100000"/>
              </a:lnSpc>
              <a:spcBef>
                <a:spcPts val="400"/>
              </a:spcBef>
              <a:spcAft>
                <a:spcPts val="0"/>
              </a:spcAft>
              <a:buSzPts val="2000"/>
              <a:buChar char="•"/>
              <a:defRPr/>
            </a:lvl7pPr>
            <a:lvl8pPr indent="-355600" lvl="7" marL="3657600" algn="l">
              <a:lnSpc>
                <a:spcPct val="100000"/>
              </a:lnSpc>
              <a:spcBef>
                <a:spcPts val="400"/>
              </a:spcBef>
              <a:spcAft>
                <a:spcPts val="0"/>
              </a:spcAft>
              <a:buSzPts val="2000"/>
              <a:buChar char="•"/>
              <a:defRPr/>
            </a:lvl8pPr>
            <a:lvl9pPr indent="-355600" lvl="8" marL="4114800" algn="l">
              <a:lnSpc>
                <a:spcPct val="100000"/>
              </a:lnSpc>
              <a:spcBef>
                <a:spcPts val="400"/>
              </a:spcBef>
              <a:spcAft>
                <a:spcPts val="0"/>
              </a:spcAft>
              <a:buSzPts val="2000"/>
              <a:buChar char="•"/>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Section Header">
  <p:cSld name="SECTION_HEADER 2">
    <p:spTree>
      <p:nvGrpSpPr>
        <p:cNvPr id="142" name="Shape 142"/>
        <p:cNvGrpSpPr/>
        <p:nvPr/>
      </p:nvGrpSpPr>
      <p:grpSpPr>
        <a:xfrm>
          <a:off x="0" y="0"/>
          <a:ext cx="0" cy="0"/>
          <a:chOff x="0" y="0"/>
          <a:chExt cx="0" cy="0"/>
        </a:xfrm>
      </p:grpSpPr>
      <p:sp>
        <p:nvSpPr>
          <p:cNvPr id="143" name="Google Shape;143;p30"/>
          <p:cNvSpPr txBox="1"/>
          <p:nvPr>
            <p:ph type="title"/>
          </p:nvPr>
        </p:nvSpPr>
        <p:spPr>
          <a:xfrm>
            <a:off x="623888" y="1709739"/>
            <a:ext cx="7886700" cy="2852737"/>
          </a:xfrm>
          <a:prstGeom prst="rect">
            <a:avLst/>
          </a:prstGeom>
          <a:noFill/>
          <a:ln>
            <a:noFill/>
          </a:ln>
        </p:spPr>
        <p:txBody>
          <a:bodyPr anchorCtr="0" anchor="b" bIns="45700" lIns="91425" spcFirstLastPara="1" rIns="91425" wrap="square" tIns="45700">
            <a:normAutofit/>
          </a:bodyPr>
          <a:lstStyle>
            <a:lvl1pPr lvl="0" algn="ctr">
              <a:lnSpc>
                <a:spcPct val="100000"/>
              </a:lnSpc>
              <a:spcBef>
                <a:spcPts val="0"/>
              </a:spcBef>
              <a:spcAft>
                <a:spcPts val="0"/>
              </a:spcAft>
              <a:buSzPts val="4400"/>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4" name="Google Shape;144;p30"/>
          <p:cNvSpPr txBox="1"/>
          <p:nvPr>
            <p:ph idx="1" type="body"/>
          </p:nvPr>
        </p:nvSpPr>
        <p:spPr>
          <a:xfrm>
            <a:off x="623888" y="4589464"/>
            <a:ext cx="78867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640"/>
              </a:spcBef>
              <a:spcAft>
                <a:spcPts val="0"/>
              </a:spcAft>
              <a:buSzPts val="3200"/>
              <a:buNone/>
              <a:defRPr sz="1800">
                <a:solidFill>
                  <a:srgbClr val="888888"/>
                </a:solidFill>
              </a:defRPr>
            </a:lvl1pPr>
            <a:lvl2pPr indent="-228600" lvl="1" marL="914400" algn="l">
              <a:lnSpc>
                <a:spcPct val="100000"/>
              </a:lnSpc>
              <a:spcBef>
                <a:spcPts val="560"/>
              </a:spcBef>
              <a:spcAft>
                <a:spcPts val="0"/>
              </a:spcAft>
              <a:buSzPts val="2800"/>
              <a:buNone/>
              <a:defRPr sz="1500">
                <a:solidFill>
                  <a:srgbClr val="888888"/>
                </a:solidFill>
              </a:defRPr>
            </a:lvl2pPr>
            <a:lvl3pPr indent="-228600" lvl="2" marL="1371600" algn="l">
              <a:lnSpc>
                <a:spcPct val="100000"/>
              </a:lnSpc>
              <a:spcBef>
                <a:spcPts val="480"/>
              </a:spcBef>
              <a:spcAft>
                <a:spcPts val="0"/>
              </a:spcAft>
              <a:buSzPts val="2400"/>
              <a:buNone/>
              <a:defRPr sz="1350">
                <a:solidFill>
                  <a:srgbClr val="888888"/>
                </a:solidFill>
              </a:defRPr>
            </a:lvl3pPr>
            <a:lvl4pPr indent="-228600" lvl="3" marL="1828800" algn="l">
              <a:lnSpc>
                <a:spcPct val="100000"/>
              </a:lnSpc>
              <a:spcBef>
                <a:spcPts val="400"/>
              </a:spcBef>
              <a:spcAft>
                <a:spcPts val="0"/>
              </a:spcAft>
              <a:buSzPts val="2000"/>
              <a:buNone/>
              <a:defRPr sz="1200">
                <a:solidFill>
                  <a:srgbClr val="888888"/>
                </a:solidFill>
              </a:defRPr>
            </a:lvl4pPr>
            <a:lvl5pPr indent="-228600" lvl="4" marL="2286000" algn="l">
              <a:lnSpc>
                <a:spcPct val="100000"/>
              </a:lnSpc>
              <a:spcBef>
                <a:spcPts val="400"/>
              </a:spcBef>
              <a:spcAft>
                <a:spcPts val="0"/>
              </a:spcAft>
              <a:buSzPts val="2000"/>
              <a:buNone/>
              <a:defRPr sz="1200">
                <a:solidFill>
                  <a:srgbClr val="888888"/>
                </a:solidFill>
              </a:defRPr>
            </a:lvl5pPr>
            <a:lvl6pPr indent="-228600" lvl="5" marL="2743200" algn="l">
              <a:lnSpc>
                <a:spcPct val="100000"/>
              </a:lnSpc>
              <a:spcBef>
                <a:spcPts val="400"/>
              </a:spcBef>
              <a:spcAft>
                <a:spcPts val="0"/>
              </a:spcAft>
              <a:buSzPts val="2000"/>
              <a:buNone/>
              <a:defRPr sz="1200">
                <a:solidFill>
                  <a:srgbClr val="888888"/>
                </a:solidFill>
              </a:defRPr>
            </a:lvl6pPr>
            <a:lvl7pPr indent="-228600" lvl="6" marL="3200400" algn="l">
              <a:lnSpc>
                <a:spcPct val="100000"/>
              </a:lnSpc>
              <a:spcBef>
                <a:spcPts val="400"/>
              </a:spcBef>
              <a:spcAft>
                <a:spcPts val="0"/>
              </a:spcAft>
              <a:buSzPts val="2000"/>
              <a:buNone/>
              <a:defRPr sz="1200">
                <a:solidFill>
                  <a:srgbClr val="888888"/>
                </a:solidFill>
              </a:defRPr>
            </a:lvl7pPr>
            <a:lvl8pPr indent="-228600" lvl="7" marL="3657600" algn="l">
              <a:lnSpc>
                <a:spcPct val="100000"/>
              </a:lnSpc>
              <a:spcBef>
                <a:spcPts val="400"/>
              </a:spcBef>
              <a:spcAft>
                <a:spcPts val="0"/>
              </a:spcAft>
              <a:buSzPts val="2000"/>
              <a:buNone/>
              <a:defRPr sz="1200">
                <a:solidFill>
                  <a:srgbClr val="888888"/>
                </a:solidFill>
              </a:defRPr>
            </a:lvl8pPr>
            <a:lvl9pPr indent="-228600" lvl="8" marL="4114800" algn="l">
              <a:lnSpc>
                <a:spcPct val="100000"/>
              </a:lnSpc>
              <a:spcBef>
                <a:spcPts val="400"/>
              </a:spcBef>
              <a:spcAft>
                <a:spcPts val="0"/>
              </a:spcAft>
              <a:buSzPts val="2000"/>
              <a:buNone/>
              <a:defRPr sz="1200">
                <a:solidFill>
                  <a:srgbClr val="888888"/>
                </a:solidFil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able" type="tbl">
  <p:cSld name="TABLE">
    <p:spTree>
      <p:nvGrpSpPr>
        <p:cNvPr id="25" name="Shape 25"/>
        <p:cNvGrpSpPr/>
        <p:nvPr/>
      </p:nvGrpSpPr>
      <p:grpSpPr>
        <a:xfrm>
          <a:off x="0" y="0"/>
          <a:ext cx="0" cy="0"/>
          <a:chOff x="0" y="0"/>
          <a:chExt cx="0" cy="0"/>
        </a:xfrm>
      </p:grpSpPr>
      <p:sp>
        <p:nvSpPr>
          <p:cNvPr id="26" name="Google Shape;26;p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accent2"/>
              </a:buClr>
              <a:buSzPts val="1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4"/>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8" name="Google Shape;28;p4"/>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9" name="Google Shape;29;p4"/>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ES"/>
              <a:t>‹#›</a:t>
            </a:fld>
            <a:endParaRPr/>
          </a:p>
        </p:txBody>
      </p:sp>
      <p:pic>
        <p:nvPicPr>
          <p:cNvPr descr="A picture containing text&#10;&#10;Description automatically generated" id="30" name="Google Shape;30;p4"/>
          <p:cNvPicPr preferRelativeResize="0"/>
          <p:nvPr/>
        </p:nvPicPr>
        <p:blipFill rotWithShape="1">
          <a:blip r:embed="rId2">
            <a:alphaModFix/>
          </a:blip>
          <a:srcRect b="24635" l="27934" r="27173" t="19128"/>
          <a:stretch/>
        </p:blipFill>
        <p:spPr>
          <a:xfrm>
            <a:off x="2519570" y="1759226"/>
            <a:ext cx="4104860" cy="3856384"/>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wo Content">
  <p:cSld name="1_Two Content">
    <p:spTree>
      <p:nvGrpSpPr>
        <p:cNvPr id="145" name="Shape 145"/>
        <p:cNvGrpSpPr/>
        <p:nvPr/>
      </p:nvGrpSpPr>
      <p:grpSpPr>
        <a:xfrm>
          <a:off x="0" y="0"/>
          <a:ext cx="0" cy="0"/>
          <a:chOff x="0" y="0"/>
          <a:chExt cx="0" cy="0"/>
        </a:xfrm>
      </p:grpSpPr>
      <p:sp>
        <p:nvSpPr>
          <p:cNvPr id="146" name="Google Shape;146;p31"/>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SzPts val="4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7" name="Google Shape;147;p31"/>
          <p:cNvSpPr txBox="1"/>
          <p:nvPr>
            <p:ph idx="1" type="body"/>
          </p:nvPr>
        </p:nvSpPr>
        <p:spPr>
          <a:xfrm>
            <a:off x="628650" y="1825625"/>
            <a:ext cx="3886200" cy="4351338"/>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640"/>
              </a:spcBef>
              <a:spcAft>
                <a:spcPts val="0"/>
              </a:spcAft>
              <a:buSzPts val="3200"/>
              <a:buChar char="•"/>
              <a:defRPr/>
            </a:lvl1pPr>
            <a:lvl2pPr indent="-406400" lvl="1" marL="914400" algn="l">
              <a:lnSpc>
                <a:spcPct val="100000"/>
              </a:lnSpc>
              <a:spcBef>
                <a:spcPts val="560"/>
              </a:spcBef>
              <a:spcAft>
                <a:spcPts val="0"/>
              </a:spcAft>
              <a:buSzPts val="2800"/>
              <a:buChar char="–"/>
              <a:defRPr/>
            </a:lvl2pPr>
            <a:lvl3pPr indent="-381000" lvl="2" marL="1371600" algn="l">
              <a:lnSpc>
                <a:spcPct val="100000"/>
              </a:lnSpc>
              <a:spcBef>
                <a:spcPts val="480"/>
              </a:spcBef>
              <a:spcAft>
                <a:spcPts val="0"/>
              </a:spcAft>
              <a:buSzPts val="2400"/>
              <a:buChar char="•"/>
              <a:defRPr/>
            </a:lvl3pPr>
            <a:lvl4pPr indent="-355600" lvl="3" marL="1828800" algn="l">
              <a:lnSpc>
                <a:spcPct val="100000"/>
              </a:lnSpc>
              <a:spcBef>
                <a:spcPts val="400"/>
              </a:spcBef>
              <a:spcAft>
                <a:spcPts val="0"/>
              </a:spcAft>
              <a:buSzPts val="2000"/>
              <a:buChar char="–"/>
              <a:defRPr/>
            </a:lvl4pPr>
            <a:lvl5pPr indent="-355600" lvl="4" marL="2286000" algn="l">
              <a:lnSpc>
                <a:spcPct val="100000"/>
              </a:lnSpc>
              <a:spcBef>
                <a:spcPts val="400"/>
              </a:spcBef>
              <a:spcAft>
                <a:spcPts val="0"/>
              </a:spcAft>
              <a:buSzPts val="2000"/>
              <a:buChar char="»"/>
              <a:defRPr/>
            </a:lvl5pPr>
            <a:lvl6pPr indent="-355600" lvl="5" marL="2743200" algn="l">
              <a:lnSpc>
                <a:spcPct val="100000"/>
              </a:lnSpc>
              <a:spcBef>
                <a:spcPts val="400"/>
              </a:spcBef>
              <a:spcAft>
                <a:spcPts val="0"/>
              </a:spcAft>
              <a:buSzPts val="2000"/>
              <a:buChar char="•"/>
              <a:defRPr/>
            </a:lvl6pPr>
            <a:lvl7pPr indent="-355600" lvl="6" marL="3200400" algn="l">
              <a:lnSpc>
                <a:spcPct val="100000"/>
              </a:lnSpc>
              <a:spcBef>
                <a:spcPts val="400"/>
              </a:spcBef>
              <a:spcAft>
                <a:spcPts val="0"/>
              </a:spcAft>
              <a:buSzPts val="2000"/>
              <a:buChar char="•"/>
              <a:defRPr/>
            </a:lvl7pPr>
            <a:lvl8pPr indent="-355600" lvl="7" marL="3657600" algn="l">
              <a:lnSpc>
                <a:spcPct val="100000"/>
              </a:lnSpc>
              <a:spcBef>
                <a:spcPts val="400"/>
              </a:spcBef>
              <a:spcAft>
                <a:spcPts val="0"/>
              </a:spcAft>
              <a:buSzPts val="2000"/>
              <a:buChar char="•"/>
              <a:defRPr/>
            </a:lvl8pPr>
            <a:lvl9pPr indent="-355600" lvl="8" marL="4114800" algn="l">
              <a:lnSpc>
                <a:spcPct val="100000"/>
              </a:lnSpc>
              <a:spcBef>
                <a:spcPts val="400"/>
              </a:spcBef>
              <a:spcAft>
                <a:spcPts val="0"/>
              </a:spcAft>
              <a:buSzPts val="2000"/>
              <a:buChar char="•"/>
              <a:defRPr/>
            </a:lvl9pPr>
          </a:lstStyle>
          <a:p/>
        </p:txBody>
      </p:sp>
      <p:sp>
        <p:nvSpPr>
          <p:cNvPr id="148" name="Google Shape;148;p31"/>
          <p:cNvSpPr txBox="1"/>
          <p:nvPr>
            <p:ph idx="2" type="body"/>
          </p:nvPr>
        </p:nvSpPr>
        <p:spPr>
          <a:xfrm>
            <a:off x="4629150" y="1825625"/>
            <a:ext cx="3886200" cy="4351338"/>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640"/>
              </a:spcBef>
              <a:spcAft>
                <a:spcPts val="0"/>
              </a:spcAft>
              <a:buSzPts val="3200"/>
              <a:buChar char="•"/>
              <a:defRPr/>
            </a:lvl1pPr>
            <a:lvl2pPr indent="-406400" lvl="1" marL="914400" algn="l">
              <a:lnSpc>
                <a:spcPct val="100000"/>
              </a:lnSpc>
              <a:spcBef>
                <a:spcPts val="560"/>
              </a:spcBef>
              <a:spcAft>
                <a:spcPts val="0"/>
              </a:spcAft>
              <a:buSzPts val="2800"/>
              <a:buChar char="–"/>
              <a:defRPr/>
            </a:lvl2pPr>
            <a:lvl3pPr indent="-381000" lvl="2" marL="1371600" algn="l">
              <a:lnSpc>
                <a:spcPct val="100000"/>
              </a:lnSpc>
              <a:spcBef>
                <a:spcPts val="480"/>
              </a:spcBef>
              <a:spcAft>
                <a:spcPts val="0"/>
              </a:spcAft>
              <a:buSzPts val="2400"/>
              <a:buChar char="•"/>
              <a:defRPr/>
            </a:lvl3pPr>
            <a:lvl4pPr indent="-355600" lvl="3" marL="1828800" algn="l">
              <a:lnSpc>
                <a:spcPct val="100000"/>
              </a:lnSpc>
              <a:spcBef>
                <a:spcPts val="400"/>
              </a:spcBef>
              <a:spcAft>
                <a:spcPts val="0"/>
              </a:spcAft>
              <a:buSzPts val="2000"/>
              <a:buChar char="–"/>
              <a:defRPr/>
            </a:lvl4pPr>
            <a:lvl5pPr indent="-355600" lvl="4" marL="2286000" algn="l">
              <a:lnSpc>
                <a:spcPct val="100000"/>
              </a:lnSpc>
              <a:spcBef>
                <a:spcPts val="400"/>
              </a:spcBef>
              <a:spcAft>
                <a:spcPts val="0"/>
              </a:spcAft>
              <a:buSzPts val="2000"/>
              <a:buChar char="»"/>
              <a:defRPr/>
            </a:lvl5pPr>
            <a:lvl6pPr indent="-355600" lvl="5" marL="2743200" algn="l">
              <a:lnSpc>
                <a:spcPct val="100000"/>
              </a:lnSpc>
              <a:spcBef>
                <a:spcPts val="400"/>
              </a:spcBef>
              <a:spcAft>
                <a:spcPts val="0"/>
              </a:spcAft>
              <a:buSzPts val="2000"/>
              <a:buChar char="•"/>
              <a:defRPr/>
            </a:lvl6pPr>
            <a:lvl7pPr indent="-355600" lvl="6" marL="3200400" algn="l">
              <a:lnSpc>
                <a:spcPct val="100000"/>
              </a:lnSpc>
              <a:spcBef>
                <a:spcPts val="400"/>
              </a:spcBef>
              <a:spcAft>
                <a:spcPts val="0"/>
              </a:spcAft>
              <a:buSzPts val="2000"/>
              <a:buChar char="•"/>
              <a:defRPr/>
            </a:lvl7pPr>
            <a:lvl8pPr indent="-355600" lvl="7" marL="3657600" algn="l">
              <a:lnSpc>
                <a:spcPct val="100000"/>
              </a:lnSpc>
              <a:spcBef>
                <a:spcPts val="400"/>
              </a:spcBef>
              <a:spcAft>
                <a:spcPts val="0"/>
              </a:spcAft>
              <a:buSzPts val="2000"/>
              <a:buChar char="•"/>
              <a:defRPr/>
            </a:lvl8pPr>
            <a:lvl9pPr indent="-355600" lvl="8" marL="4114800" algn="l">
              <a:lnSpc>
                <a:spcPct val="100000"/>
              </a:lnSpc>
              <a:spcBef>
                <a:spcPts val="400"/>
              </a:spcBef>
              <a:spcAft>
                <a:spcPts val="0"/>
              </a:spcAft>
              <a:buSzPts val="2000"/>
              <a:buChar char="•"/>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mparison">
  <p:cSld name="TWO_OBJECTS_WITH_TEXT 2">
    <p:spTree>
      <p:nvGrpSpPr>
        <p:cNvPr id="149" name="Shape 149"/>
        <p:cNvGrpSpPr/>
        <p:nvPr/>
      </p:nvGrpSpPr>
      <p:grpSpPr>
        <a:xfrm>
          <a:off x="0" y="0"/>
          <a:ext cx="0" cy="0"/>
          <a:chOff x="0" y="0"/>
          <a:chExt cx="0" cy="0"/>
        </a:xfrm>
      </p:grpSpPr>
      <p:sp>
        <p:nvSpPr>
          <p:cNvPr id="150" name="Google Shape;150;p32"/>
          <p:cNvSpPr txBox="1"/>
          <p:nvPr>
            <p:ph type="title"/>
          </p:nvPr>
        </p:nvSpPr>
        <p:spPr>
          <a:xfrm>
            <a:off x="629841" y="365126"/>
            <a:ext cx="7886700" cy="1325563"/>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SzPts val="4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1" name="Google Shape;151;p32"/>
          <p:cNvSpPr txBox="1"/>
          <p:nvPr>
            <p:ph idx="1" type="body"/>
          </p:nvPr>
        </p:nvSpPr>
        <p:spPr>
          <a:xfrm>
            <a:off x="629842" y="1681163"/>
            <a:ext cx="3868340" cy="82391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640"/>
              </a:spcBef>
              <a:spcAft>
                <a:spcPts val="0"/>
              </a:spcAft>
              <a:buSzPts val="3200"/>
              <a:buNone/>
              <a:defRPr b="1" sz="1800"/>
            </a:lvl1pPr>
            <a:lvl2pPr indent="-228600" lvl="1" marL="914400" algn="l">
              <a:lnSpc>
                <a:spcPct val="100000"/>
              </a:lnSpc>
              <a:spcBef>
                <a:spcPts val="560"/>
              </a:spcBef>
              <a:spcAft>
                <a:spcPts val="0"/>
              </a:spcAft>
              <a:buSzPts val="2800"/>
              <a:buNone/>
              <a:defRPr b="1" sz="1500"/>
            </a:lvl2pPr>
            <a:lvl3pPr indent="-228600" lvl="2" marL="1371600" algn="l">
              <a:lnSpc>
                <a:spcPct val="100000"/>
              </a:lnSpc>
              <a:spcBef>
                <a:spcPts val="480"/>
              </a:spcBef>
              <a:spcAft>
                <a:spcPts val="0"/>
              </a:spcAft>
              <a:buSzPts val="2400"/>
              <a:buNone/>
              <a:defRPr b="1" sz="1350"/>
            </a:lvl3pPr>
            <a:lvl4pPr indent="-228600" lvl="3" marL="1828800" algn="l">
              <a:lnSpc>
                <a:spcPct val="100000"/>
              </a:lnSpc>
              <a:spcBef>
                <a:spcPts val="400"/>
              </a:spcBef>
              <a:spcAft>
                <a:spcPts val="0"/>
              </a:spcAft>
              <a:buSzPts val="2000"/>
              <a:buNone/>
              <a:defRPr b="1" sz="1200"/>
            </a:lvl4pPr>
            <a:lvl5pPr indent="-228600" lvl="4" marL="2286000" algn="l">
              <a:lnSpc>
                <a:spcPct val="100000"/>
              </a:lnSpc>
              <a:spcBef>
                <a:spcPts val="400"/>
              </a:spcBef>
              <a:spcAft>
                <a:spcPts val="0"/>
              </a:spcAft>
              <a:buSzPts val="2000"/>
              <a:buNone/>
              <a:defRPr b="1" sz="1200"/>
            </a:lvl5pPr>
            <a:lvl6pPr indent="-228600" lvl="5" marL="2743200" algn="l">
              <a:lnSpc>
                <a:spcPct val="100000"/>
              </a:lnSpc>
              <a:spcBef>
                <a:spcPts val="400"/>
              </a:spcBef>
              <a:spcAft>
                <a:spcPts val="0"/>
              </a:spcAft>
              <a:buSzPts val="2000"/>
              <a:buNone/>
              <a:defRPr b="1" sz="1200"/>
            </a:lvl6pPr>
            <a:lvl7pPr indent="-228600" lvl="6" marL="3200400" algn="l">
              <a:lnSpc>
                <a:spcPct val="100000"/>
              </a:lnSpc>
              <a:spcBef>
                <a:spcPts val="400"/>
              </a:spcBef>
              <a:spcAft>
                <a:spcPts val="0"/>
              </a:spcAft>
              <a:buSzPts val="2000"/>
              <a:buNone/>
              <a:defRPr b="1" sz="1200"/>
            </a:lvl7pPr>
            <a:lvl8pPr indent="-228600" lvl="7" marL="3657600" algn="l">
              <a:lnSpc>
                <a:spcPct val="100000"/>
              </a:lnSpc>
              <a:spcBef>
                <a:spcPts val="400"/>
              </a:spcBef>
              <a:spcAft>
                <a:spcPts val="0"/>
              </a:spcAft>
              <a:buSzPts val="2000"/>
              <a:buNone/>
              <a:defRPr b="1" sz="1200"/>
            </a:lvl8pPr>
            <a:lvl9pPr indent="-228600" lvl="8" marL="4114800" algn="l">
              <a:lnSpc>
                <a:spcPct val="100000"/>
              </a:lnSpc>
              <a:spcBef>
                <a:spcPts val="400"/>
              </a:spcBef>
              <a:spcAft>
                <a:spcPts val="0"/>
              </a:spcAft>
              <a:buSzPts val="2000"/>
              <a:buNone/>
              <a:defRPr b="1" sz="1200"/>
            </a:lvl9pPr>
          </a:lstStyle>
          <a:p/>
        </p:txBody>
      </p:sp>
      <p:sp>
        <p:nvSpPr>
          <p:cNvPr id="152" name="Google Shape;152;p32"/>
          <p:cNvSpPr txBox="1"/>
          <p:nvPr>
            <p:ph idx="2" type="body"/>
          </p:nvPr>
        </p:nvSpPr>
        <p:spPr>
          <a:xfrm>
            <a:off x="629842" y="2505075"/>
            <a:ext cx="3868340" cy="3684588"/>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640"/>
              </a:spcBef>
              <a:spcAft>
                <a:spcPts val="0"/>
              </a:spcAft>
              <a:buSzPts val="3200"/>
              <a:buChar char="•"/>
              <a:defRPr/>
            </a:lvl1pPr>
            <a:lvl2pPr indent="-406400" lvl="1" marL="914400" algn="l">
              <a:lnSpc>
                <a:spcPct val="100000"/>
              </a:lnSpc>
              <a:spcBef>
                <a:spcPts val="560"/>
              </a:spcBef>
              <a:spcAft>
                <a:spcPts val="0"/>
              </a:spcAft>
              <a:buSzPts val="2800"/>
              <a:buChar char="–"/>
              <a:defRPr/>
            </a:lvl2pPr>
            <a:lvl3pPr indent="-381000" lvl="2" marL="1371600" algn="l">
              <a:lnSpc>
                <a:spcPct val="100000"/>
              </a:lnSpc>
              <a:spcBef>
                <a:spcPts val="480"/>
              </a:spcBef>
              <a:spcAft>
                <a:spcPts val="0"/>
              </a:spcAft>
              <a:buSzPts val="2400"/>
              <a:buChar char="•"/>
              <a:defRPr/>
            </a:lvl3pPr>
            <a:lvl4pPr indent="-355600" lvl="3" marL="1828800" algn="l">
              <a:lnSpc>
                <a:spcPct val="100000"/>
              </a:lnSpc>
              <a:spcBef>
                <a:spcPts val="400"/>
              </a:spcBef>
              <a:spcAft>
                <a:spcPts val="0"/>
              </a:spcAft>
              <a:buSzPts val="2000"/>
              <a:buChar char="–"/>
              <a:defRPr/>
            </a:lvl4pPr>
            <a:lvl5pPr indent="-355600" lvl="4" marL="2286000" algn="l">
              <a:lnSpc>
                <a:spcPct val="100000"/>
              </a:lnSpc>
              <a:spcBef>
                <a:spcPts val="400"/>
              </a:spcBef>
              <a:spcAft>
                <a:spcPts val="0"/>
              </a:spcAft>
              <a:buSzPts val="2000"/>
              <a:buChar char="»"/>
              <a:defRPr/>
            </a:lvl5pPr>
            <a:lvl6pPr indent="-355600" lvl="5" marL="2743200" algn="l">
              <a:lnSpc>
                <a:spcPct val="100000"/>
              </a:lnSpc>
              <a:spcBef>
                <a:spcPts val="400"/>
              </a:spcBef>
              <a:spcAft>
                <a:spcPts val="0"/>
              </a:spcAft>
              <a:buSzPts val="2000"/>
              <a:buChar char="•"/>
              <a:defRPr/>
            </a:lvl6pPr>
            <a:lvl7pPr indent="-355600" lvl="6" marL="3200400" algn="l">
              <a:lnSpc>
                <a:spcPct val="100000"/>
              </a:lnSpc>
              <a:spcBef>
                <a:spcPts val="400"/>
              </a:spcBef>
              <a:spcAft>
                <a:spcPts val="0"/>
              </a:spcAft>
              <a:buSzPts val="2000"/>
              <a:buChar char="•"/>
              <a:defRPr/>
            </a:lvl7pPr>
            <a:lvl8pPr indent="-355600" lvl="7" marL="3657600" algn="l">
              <a:lnSpc>
                <a:spcPct val="100000"/>
              </a:lnSpc>
              <a:spcBef>
                <a:spcPts val="400"/>
              </a:spcBef>
              <a:spcAft>
                <a:spcPts val="0"/>
              </a:spcAft>
              <a:buSzPts val="2000"/>
              <a:buChar char="•"/>
              <a:defRPr/>
            </a:lvl8pPr>
            <a:lvl9pPr indent="-355600" lvl="8" marL="4114800" algn="l">
              <a:lnSpc>
                <a:spcPct val="100000"/>
              </a:lnSpc>
              <a:spcBef>
                <a:spcPts val="400"/>
              </a:spcBef>
              <a:spcAft>
                <a:spcPts val="0"/>
              </a:spcAft>
              <a:buSzPts val="2000"/>
              <a:buChar char="•"/>
              <a:defRPr/>
            </a:lvl9pPr>
          </a:lstStyle>
          <a:p/>
        </p:txBody>
      </p:sp>
      <p:sp>
        <p:nvSpPr>
          <p:cNvPr id="153" name="Google Shape;153;p32"/>
          <p:cNvSpPr txBox="1"/>
          <p:nvPr>
            <p:ph idx="3" type="body"/>
          </p:nvPr>
        </p:nvSpPr>
        <p:spPr>
          <a:xfrm>
            <a:off x="4629150" y="1681163"/>
            <a:ext cx="3887391" cy="82391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640"/>
              </a:spcBef>
              <a:spcAft>
                <a:spcPts val="0"/>
              </a:spcAft>
              <a:buSzPts val="3200"/>
              <a:buNone/>
              <a:defRPr b="1" sz="1800"/>
            </a:lvl1pPr>
            <a:lvl2pPr indent="-228600" lvl="1" marL="914400" algn="l">
              <a:lnSpc>
                <a:spcPct val="100000"/>
              </a:lnSpc>
              <a:spcBef>
                <a:spcPts val="560"/>
              </a:spcBef>
              <a:spcAft>
                <a:spcPts val="0"/>
              </a:spcAft>
              <a:buSzPts val="2800"/>
              <a:buNone/>
              <a:defRPr b="1" sz="1500"/>
            </a:lvl2pPr>
            <a:lvl3pPr indent="-228600" lvl="2" marL="1371600" algn="l">
              <a:lnSpc>
                <a:spcPct val="100000"/>
              </a:lnSpc>
              <a:spcBef>
                <a:spcPts val="480"/>
              </a:spcBef>
              <a:spcAft>
                <a:spcPts val="0"/>
              </a:spcAft>
              <a:buSzPts val="2400"/>
              <a:buNone/>
              <a:defRPr b="1" sz="1350"/>
            </a:lvl3pPr>
            <a:lvl4pPr indent="-228600" lvl="3" marL="1828800" algn="l">
              <a:lnSpc>
                <a:spcPct val="100000"/>
              </a:lnSpc>
              <a:spcBef>
                <a:spcPts val="400"/>
              </a:spcBef>
              <a:spcAft>
                <a:spcPts val="0"/>
              </a:spcAft>
              <a:buSzPts val="2000"/>
              <a:buNone/>
              <a:defRPr b="1" sz="1200"/>
            </a:lvl4pPr>
            <a:lvl5pPr indent="-228600" lvl="4" marL="2286000" algn="l">
              <a:lnSpc>
                <a:spcPct val="100000"/>
              </a:lnSpc>
              <a:spcBef>
                <a:spcPts val="400"/>
              </a:spcBef>
              <a:spcAft>
                <a:spcPts val="0"/>
              </a:spcAft>
              <a:buSzPts val="2000"/>
              <a:buNone/>
              <a:defRPr b="1" sz="1200"/>
            </a:lvl5pPr>
            <a:lvl6pPr indent="-228600" lvl="5" marL="2743200" algn="l">
              <a:lnSpc>
                <a:spcPct val="100000"/>
              </a:lnSpc>
              <a:spcBef>
                <a:spcPts val="400"/>
              </a:spcBef>
              <a:spcAft>
                <a:spcPts val="0"/>
              </a:spcAft>
              <a:buSzPts val="2000"/>
              <a:buNone/>
              <a:defRPr b="1" sz="1200"/>
            </a:lvl6pPr>
            <a:lvl7pPr indent="-228600" lvl="6" marL="3200400" algn="l">
              <a:lnSpc>
                <a:spcPct val="100000"/>
              </a:lnSpc>
              <a:spcBef>
                <a:spcPts val="400"/>
              </a:spcBef>
              <a:spcAft>
                <a:spcPts val="0"/>
              </a:spcAft>
              <a:buSzPts val="2000"/>
              <a:buNone/>
              <a:defRPr b="1" sz="1200"/>
            </a:lvl7pPr>
            <a:lvl8pPr indent="-228600" lvl="7" marL="3657600" algn="l">
              <a:lnSpc>
                <a:spcPct val="100000"/>
              </a:lnSpc>
              <a:spcBef>
                <a:spcPts val="400"/>
              </a:spcBef>
              <a:spcAft>
                <a:spcPts val="0"/>
              </a:spcAft>
              <a:buSzPts val="2000"/>
              <a:buNone/>
              <a:defRPr b="1" sz="1200"/>
            </a:lvl8pPr>
            <a:lvl9pPr indent="-228600" lvl="8" marL="4114800" algn="l">
              <a:lnSpc>
                <a:spcPct val="100000"/>
              </a:lnSpc>
              <a:spcBef>
                <a:spcPts val="400"/>
              </a:spcBef>
              <a:spcAft>
                <a:spcPts val="0"/>
              </a:spcAft>
              <a:buSzPts val="2000"/>
              <a:buNone/>
              <a:defRPr b="1" sz="1200"/>
            </a:lvl9pPr>
          </a:lstStyle>
          <a:p/>
        </p:txBody>
      </p:sp>
      <p:sp>
        <p:nvSpPr>
          <p:cNvPr id="154" name="Google Shape;154;p32"/>
          <p:cNvSpPr txBox="1"/>
          <p:nvPr>
            <p:ph idx="4" type="body"/>
          </p:nvPr>
        </p:nvSpPr>
        <p:spPr>
          <a:xfrm>
            <a:off x="4629150" y="2505075"/>
            <a:ext cx="3887391" cy="3684588"/>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640"/>
              </a:spcBef>
              <a:spcAft>
                <a:spcPts val="0"/>
              </a:spcAft>
              <a:buSzPts val="3200"/>
              <a:buChar char="•"/>
              <a:defRPr/>
            </a:lvl1pPr>
            <a:lvl2pPr indent="-406400" lvl="1" marL="914400" algn="l">
              <a:lnSpc>
                <a:spcPct val="100000"/>
              </a:lnSpc>
              <a:spcBef>
                <a:spcPts val="560"/>
              </a:spcBef>
              <a:spcAft>
                <a:spcPts val="0"/>
              </a:spcAft>
              <a:buSzPts val="2800"/>
              <a:buChar char="–"/>
              <a:defRPr/>
            </a:lvl2pPr>
            <a:lvl3pPr indent="-381000" lvl="2" marL="1371600" algn="l">
              <a:lnSpc>
                <a:spcPct val="100000"/>
              </a:lnSpc>
              <a:spcBef>
                <a:spcPts val="480"/>
              </a:spcBef>
              <a:spcAft>
                <a:spcPts val="0"/>
              </a:spcAft>
              <a:buSzPts val="2400"/>
              <a:buChar char="•"/>
              <a:defRPr/>
            </a:lvl3pPr>
            <a:lvl4pPr indent="-355600" lvl="3" marL="1828800" algn="l">
              <a:lnSpc>
                <a:spcPct val="100000"/>
              </a:lnSpc>
              <a:spcBef>
                <a:spcPts val="400"/>
              </a:spcBef>
              <a:spcAft>
                <a:spcPts val="0"/>
              </a:spcAft>
              <a:buSzPts val="2000"/>
              <a:buChar char="–"/>
              <a:defRPr/>
            </a:lvl4pPr>
            <a:lvl5pPr indent="-355600" lvl="4" marL="2286000" algn="l">
              <a:lnSpc>
                <a:spcPct val="100000"/>
              </a:lnSpc>
              <a:spcBef>
                <a:spcPts val="400"/>
              </a:spcBef>
              <a:spcAft>
                <a:spcPts val="0"/>
              </a:spcAft>
              <a:buSzPts val="2000"/>
              <a:buChar char="»"/>
              <a:defRPr/>
            </a:lvl5pPr>
            <a:lvl6pPr indent="-355600" lvl="5" marL="2743200" algn="l">
              <a:lnSpc>
                <a:spcPct val="100000"/>
              </a:lnSpc>
              <a:spcBef>
                <a:spcPts val="400"/>
              </a:spcBef>
              <a:spcAft>
                <a:spcPts val="0"/>
              </a:spcAft>
              <a:buSzPts val="2000"/>
              <a:buChar char="•"/>
              <a:defRPr/>
            </a:lvl6pPr>
            <a:lvl7pPr indent="-355600" lvl="6" marL="3200400" algn="l">
              <a:lnSpc>
                <a:spcPct val="100000"/>
              </a:lnSpc>
              <a:spcBef>
                <a:spcPts val="400"/>
              </a:spcBef>
              <a:spcAft>
                <a:spcPts val="0"/>
              </a:spcAft>
              <a:buSzPts val="2000"/>
              <a:buChar char="•"/>
              <a:defRPr/>
            </a:lvl7pPr>
            <a:lvl8pPr indent="-355600" lvl="7" marL="3657600" algn="l">
              <a:lnSpc>
                <a:spcPct val="100000"/>
              </a:lnSpc>
              <a:spcBef>
                <a:spcPts val="400"/>
              </a:spcBef>
              <a:spcAft>
                <a:spcPts val="0"/>
              </a:spcAft>
              <a:buSzPts val="2000"/>
              <a:buChar char="•"/>
              <a:defRPr/>
            </a:lvl8pPr>
            <a:lvl9pPr indent="-355600" lvl="8" marL="4114800" algn="l">
              <a:lnSpc>
                <a:spcPct val="100000"/>
              </a:lnSpc>
              <a:spcBef>
                <a:spcPts val="400"/>
              </a:spcBef>
              <a:spcAft>
                <a:spcPts val="0"/>
              </a:spcAft>
              <a:buSzPts val="2000"/>
              <a:buChar char="•"/>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Only">
  <p:cSld name="1_Title Only">
    <p:spTree>
      <p:nvGrpSpPr>
        <p:cNvPr id="155" name="Shape 155"/>
        <p:cNvGrpSpPr/>
        <p:nvPr/>
      </p:nvGrpSpPr>
      <p:grpSpPr>
        <a:xfrm>
          <a:off x="0" y="0"/>
          <a:ext cx="0" cy="0"/>
          <a:chOff x="0" y="0"/>
          <a:chExt cx="0" cy="0"/>
        </a:xfrm>
      </p:grpSpPr>
      <p:sp>
        <p:nvSpPr>
          <p:cNvPr id="156" name="Google Shape;156;p33"/>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SzPts val="4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p:cSld name="1_Blank">
    <p:spTree>
      <p:nvGrpSpPr>
        <p:cNvPr id="157" name="Shape 157"/>
        <p:cNvGrpSpPr/>
        <p:nvPr/>
      </p:nvGrpSpPr>
      <p:grpSpPr>
        <a:xfrm>
          <a:off x="0" y="0"/>
          <a:ext cx="0" cy="0"/>
          <a:chOff x="0" y="0"/>
          <a:chExt cx="0" cy="0"/>
        </a:xfrm>
      </p:grpSpPr>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ntent with Caption">
  <p:cSld name="OBJECT_WITH_CAPTION_TEXT 2">
    <p:spTree>
      <p:nvGrpSpPr>
        <p:cNvPr id="158" name="Shape 158"/>
        <p:cNvGrpSpPr/>
        <p:nvPr/>
      </p:nvGrpSpPr>
      <p:grpSpPr>
        <a:xfrm>
          <a:off x="0" y="0"/>
          <a:ext cx="0" cy="0"/>
          <a:chOff x="0" y="0"/>
          <a:chExt cx="0" cy="0"/>
        </a:xfrm>
      </p:grpSpPr>
      <p:sp>
        <p:nvSpPr>
          <p:cNvPr id="159" name="Google Shape;159;p35"/>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rmAutofit/>
          </a:bodyPr>
          <a:lstStyle>
            <a:lvl1pPr lvl="0" algn="ctr">
              <a:lnSpc>
                <a:spcPct val="100000"/>
              </a:lnSpc>
              <a:spcBef>
                <a:spcPts val="0"/>
              </a:spcBef>
              <a:spcAft>
                <a:spcPts val="0"/>
              </a:spcAft>
              <a:buSzPts val="4400"/>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0" name="Google Shape;160;p35"/>
          <p:cNvSpPr txBox="1"/>
          <p:nvPr>
            <p:ph idx="1" type="body"/>
          </p:nvPr>
        </p:nvSpPr>
        <p:spPr>
          <a:xfrm>
            <a:off x="3887391" y="987426"/>
            <a:ext cx="462915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640"/>
              </a:spcBef>
              <a:spcAft>
                <a:spcPts val="0"/>
              </a:spcAft>
              <a:buSzPts val="3200"/>
              <a:buChar char="•"/>
              <a:defRPr sz="2400"/>
            </a:lvl1pPr>
            <a:lvl2pPr indent="-406400" lvl="1" marL="914400" algn="l">
              <a:lnSpc>
                <a:spcPct val="100000"/>
              </a:lnSpc>
              <a:spcBef>
                <a:spcPts val="560"/>
              </a:spcBef>
              <a:spcAft>
                <a:spcPts val="0"/>
              </a:spcAft>
              <a:buSzPts val="2800"/>
              <a:buChar char="–"/>
              <a:defRPr sz="2100"/>
            </a:lvl2pPr>
            <a:lvl3pPr indent="-381000" lvl="2" marL="1371600" algn="l">
              <a:lnSpc>
                <a:spcPct val="100000"/>
              </a:lnSpc>
              <a:spcBef>
                <a:spcPts val="480"/>
              </a:spcBef>
              <a:spcAft>
                <a:spcPts val="0"/>
              </a:spcAft>
              <a:buSzPts val="2400"/>
              <a:buChar char="•"/>
              <a:defRPr sz="1800"/>
            </a:lvl3pPr>
            <a:lvl4pPr indent="-355600" lvl="3" marL="1828800" algn="l">
              <a:lnSpc>
                <a:spcPct val="100000"/>
              </a:lnSpc>
              <a:spcBef>
                <a:spcPts val="400"/>
              </a:spcBef>
              <a:spcAft>
                <a:spcPts val="0"/>
              </a:spcAft>
              <a:buSzPts val="2000"/>
              <a:buChar char="–"/>
              <a:defRPr sz="1500"/>
            </a:lvl4pPr>
            <a:lvl5pPr indent="-355600" lvl="4" marL="2286000" algn="l">
              <a:lnSpc>
                <a:spcPct val="100000"/>
              </a:lnSpc>
              <a:spcBef>
                <a:spcPts val="400"/>
              </a:spcBef>
              <a:spcAft>
                <a:spcPts val="0"/>
              </a:spcAft>
              <a:buSzPts val="2000"/>
              <a:buChar char="»"/>
              <a:defRPr sz="1500"/>
            </a:lvl5pPr>
            <a:lvl6pPr indent="-355600" lvl="5" marL="2743200" algn="l">
              <a:lnSpc>
                <a:spcPct val="100000"/>
              </a:lnSpc>
              <a:spcBef>
                <a:spcPts val="400"/>
              </a:spcBef>
              <a:spcAft>
                <a:spcPts val="0"/>
              </a:spcAft>
              <a:buSzPts val="2000"/>
              <a:buChar char="•"/>
              <a:defRPr sz="1500"/>
            </a:lvl6pPr>
            <a:lvl7pPr indent="-355600" lvl="6" marL="3200400" algn="l">
              <a:lnSpc>
                <a:spcPct val="100000"/>
              </a:lnSpc>
              <a:spcBef>
                <a:spcPts val="400"/>
              </a:spcBef>
              <a:spcAft>
                <a:spcPts val="0"/>
              </a:spcAft>
              <a:buSzPts val="2000"/>
              <a:buChar char="•"/>
              <a:defRPr sz="1500"/>
            </a:lvl7pPr>
            <a:lvl8pPr indent="-355600" lvl="7" marL="3657600" algn="l">
              <a:lnSpc>
                <a:spcPct val="100000"/>
              </a:lnSpc>
              <a:spcBef>
                <a:spcPts val="400"/>
              </a:spcBef>
              <a:spcAft>
                <a:spcPts val="0"/>
              </a:spcAft>
              <a:buSzPts val="2000"/>
              <a:buChar char="•"/>
              <a:defRPr sz="1500"/>
            </a:lvl8pPr>
            <a:lvl9pPr indent="-355600" lvl="8" marL="4114800" algn="l">
              <a:lnSpc>
                <a:spcPct val="100000"/>
              </a:lnSpc>
              <a:spcBef>
                <a:spcPts val="400"/>
              </a:spcBef>
              <a:spcAft>
                <a:spcPts val="0"/>
              </a:spcAft>
              <a:buSzPts val="2000"/>
              <a:buChar char="•"/>
              <a:defRPr sz="1500"/>
            </a:lvl9pPr>
          </a:lstStyle>
          <a:p/>
        </p:txBody>
      </p:sp>
      <p:sp>
        <p:nvSpPr>
          <p:cNvPr id="161" name="Google Shape;161;p35"/>
          <p:cNvSpPr txBox="1"/>
          <p:nvPr>
            <p:ph idx="2" type="body"/>
          </p:nvPr>
        </p:nvSpPr>
        <p:spPr>
          <a:xfrm>
            <a:off x="629841" y="2057400"/>
            <a:ext cx="2949178"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640"/>
              </a:spcBef>
              <a:spcAft>
                <a:spcPts val="0"/>
              </a:spcAft>
              <a:buSzPts val="3200"/>
              <a:buNone/>
              <a:defRPr sz="1200"/>
            </a:lvl1pPr>
            <a:lvl2pPr indent="-228600" lvl="1" marL="914400" algn="l">
              <a:lnSpc>
                <a:spcPct val="100000"/>
              </a:lnSpc>
              <a:spcBef>
                <a:spcPts val="560"/>
              </a:spcBef>
              <a:spcAft>
                <a:spcPts val="0"/>
              </a:spcAft>
              <a:buSzPts val="2800"/>
              <a:buNone/>
              <a:defRPr sz="1050"/>
            </a:lvl2pPr>
            <a:lvl3pPr indent="-228600" lvl="2" marL="1371600" algn="l">
              <a:lnSpc>
                <a:spcPct val="100000"/>
              </a:lnSpc>
              <a:spcBef>
                <a:spcPts val="480"/>
              </a:spcBef>
              <a:spcAft>
                <a:spcPts val="0"/>
              </a:spcAft>
              <a:buSzPts val="2400"/>
              <a:buNone/>
              <a:defRPr sz="900"/>
            </a:lvl3pPr>
            <a:lvl4pPr indent="-228600" lvl="3" marL="1828800" algn="l">
              <a:lnSpc>
                <a:spcPct val="100000"/>
              </a:lnSpc>
              <a:spcBef>
                <a:spcPts val="400"/>
              </a:spcBef>
              <a:spcAft>
                <a:spcPts val="0"/>
              </a:spcAft>
              <a:buSzPts val="2000"/>
              <a:buNone/>
              <a:defRPr sz="750"/>
            </a:lvl4pPr>
            <a:lvl5pPr indent="-228600" lvl="4" marL="2286000" algn="l">
              <a:lnSpc>
                <a:spcPct val="100000"/>
              </a:lnSpc>
              <a:spcBef>
                <a:spcPts val="400"/>
              </a:spcBef>
              <a:spcAft>
                <a:spcPts val="0"/>
              </a:spcAft>
              <a:buSzPts val="2000"/>
              <a:buNone/>
              <a:defRPr sz="750"/>
            </a:lvl5pPr>
            <a:lvl6pPr indent="-228600" lvl="5" marL="2743200" algn="l">
              <a:lnSpc>
                <a:spcPct val="100000"/>
              </a:lnSpc>
              <a:spcBef>
                <a:spcPts val="400"/>
              </a:spcBef>
              <a:spcAft>
                <a:spcPts val="0"/>
              </a:spcAft>
              <a:buSzPts val="2000"/>
              <a:buNone/>
              <a:defRPr sz="750"/>
            </a:lvl6pPr>
            <a:lvl7pPr indent="-228600" lvl="6" marL="3200400" algn="l">
              <a:lnSpc>
                <a:spcPct val="100000"/>
              </a:lnSpc>
              <a:spcBef>
                <a:spcPts val="400"/>
              </a:spcBef>
              <a:spcAft>
                <a:spcPts val="0"/>
              </a:spcAft>
              <a:buSzPts val="2000"/>
              <a:buNone/>
              <a:defRPr sz="750"/>
            </a:lvl7pPr>
            <a:lvl8pPr indent="-228600" lvl="7" marL="3657600" algn="l">
              <a:lnSpc>
                <a:spcPct val="100000"/>
              </a:lnSpc>
              <a:spcBef>
                <a:spcPts val="400"/>
              </a:spcBef>
              <a:spcAft>
                <a:spcPts val="0"/>
              </a:spcAft>
              <a:buSzPts val="2000"/>
              <a:buNone/>
              <a:defRPr sz="750"/>
            </a:lvl8pPr>
            <a:lvl9pPr indent="-228600" lvl="8" marL="4114800" algn="l">
              <a:lnSpc>
                <a:spcPct val="100000"/>
              </a:lnSpc>
              <a:spcBef>
                <a:spcPts val="400"/>
              </a:spcBef>
              <a:spcAft>
                <a:spcPts val="0"/>
              </a:spcAft>
              <a:buSzPts val="2000"/>
              <a:buNone/>
              <a:defRPr sz="750"/>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Picture with Caption">
  <p:cSld name="PICTURE_WITH_CAPTION_TEXT 2">
    <p:spTree>
      <p:nvGrpSpPr>
        <p:cNvPr id="162" name="Shape 162"/>
        <p:cNvGrpSpPr/>
        <p:nvPr/>
      </p:nvGrpSpPr>
      <p:grpSpPr>
        <a:xfrm>
          <a:off x="0" y="0"/>
          <a:ext cx="0" cy="0"/>
          <a:chOff x="0" y="0"/>
          <a:chExt cx="0" cy="0"/>
        </a:xfrm>
      </p:grpSpPr>
      <p:sp>
        <p:nvSpPr>
          <p:cNvPr id="163" name="Google Shape;163;p36"/>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rmAutofit/>
          </a:bodyPr>
          <a:lstStyle>
            <a:lvl1pPr lvl="0" algn="ctr">
              <a:lnSpc>
                <a:spcPct val="100000"/>
              </a:lnSpc>
              <a:spcBef>
                <a:spcPts val="0"/>
              </a:spcBef>
              <a:spcAft>
                <a:spcPts val="0"/>
              </a:spcAft>
              <a:buSzPts val="4400"/>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4" name="Google Shape;164;p36"/>
          <p:cNvSpPr/>
          <p:nvPr>
            <p:ph idx="2" type="pic"/>
          </p:nvPr>
        </p:nvSpPr>
        <p:spPr>
          <a:xfrm>
            <a:off x="3887391" y="987426"/>
            <a:ext cx="4629150" cy="4873625"/>
          </a:xfrm>
          <a:prstGeom prst="rect">
            <a:avLst/>
          </a:prstGeom>
          <a:noFill/>
          <a:ln>
            <a:noFill/>
          </a:ln>
        </p:spPr>
      </p:sp>
      <p:sp>
        <p:nvSpPr>
          <p:cNvPr id="165" name="Google Shape;165;p36"/>
          <p:cNvSpPr txBox="1"/>
          <p:nvPr>
            <p:ph idx="1" type="body"/>
          </p:nvPr>
        </p:nvSpPr>
        <p:spPr>
          <a:xfrm>
            <a:off x="629841" y="2057400"/>
            <a:ext cx="2949178"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640"/>
              </a:spcBef>
              <a:spcAft>
                <a:spcPts val="0"/>
              </a:spcAft>
              <a:buSzPts val="3200"/>
              <a:buNone/>
              <a:defRPr sz="1200"/>
            </a:lvl1pPr>
            <a:lvl2pPr indent="-228600" lvl="1" marL="914400" algn="l">
              <a:lnSpc>
                <a:spcPct val="100000"/>
              </a:lnSpc>
              <a:spcBef>
                <a:spcPts val="560"/>
              </a:spcBef>
              <a:spcAft>
                <a:spcPts val="0"/>
              </a:spcAft>
              <a:buSzPts val="2800"/>
              <a:buNone/>
              <a:defRPr sz="1050"/>
            </a:lvl2pPr>
            <a:lvl3pPr indent="-228600" lvl="2" marL="1371600" algn="l">
              <a:lnSpc>
                <a:spcPct val="100000"/>
              </a:lnSpc>
              <a:spcBef>
                <a:spcPts val="480"/>
              </a:spcBef>
              <a:spcAft>
                <a:spcPts val="0"/>
              </a:spcAft>
              <a:buSzPts val="2400"/>
              <a:buNone/>
              <a:defRPr sz="900"/>
            </a:lvl3pPr>
            <a:lvl4pPr indent="-228600" lvl="3" marL="1828800" algn="l">
              <a:lnSpc>
                <a:spcPct val="100000"/>
              </a:lnSpc>
              <a:spcBef>
                <a:spcPts val="400"/>
              </a:spcBef>
              <a:spcAft>
                <a:spcPts val="0"/>
              </a:spcAft>
              <a:buSzPts val="2000"/>
              <a:buNone/>
              <a:defRPr sz="750"/>
            </a:lvl4pPr>
            <a:lvl5pPr indent="-228600" lvl="4" marL="2286000" algn="l">
              <a:lnSpc>
                <a:spcPct val="100000"/>
              </a:lnSpc>
              <a:spcBef>
                <a:spcPts val="400"/>
              </a:spcBef>
              <a:spcAft>
                <a:spcPts val="0"/>
              </a:spcAft>
              <a:buSzPts val="2000"/>
              <a:buNone/>
              <a:defRPr sz="750"/>
            </a:lvl5pPr>
            <a:lvl6pPr indent="-228600" lvl="5" marL="2743200" algn="l">
              <a:lnSpc>
                <a:spcPct val="100000"/>
              </a:lnSpc>
              <a:spcBef>
                <a:spcPts val="400"/>
              </a:spcBef>
              <a:spcAft>
                <a:spcPts val="0"/>
              </a:spcAft>
              <a:buSzPts val="2000"/>
              <a:buNone/>
              <a:defRPr sz="750"/>
            </a:lvl6pPr>
            <a:lvl7pPr indent="-228600" lvl="6" marL="3200400" algn="l">
              <a:lnSpc>
                <a:spcPct val="100000"/>
              </a:lnSpc>
              <a:spcBef>
                <a:spcPts val="400"/>
              </a:spcBef>
              <a:spcAft>
                <a:spcPts val="0"/>
              </a:spcAft>
              <a:buSzPts val="2000"/>
              <a:buNone/>
              <a:defRPr sz="750"/>
            </a:lvl7pPr>
            <a:lvl8pPr indent="-228600" lvl="7" marL="3657600" algn="l">
              <a:lnSpc>
                <a:spcPct val="100000"/>
              </a:lnSpc>
              <a:spcBef>
                <a:spcPts val="400"/>
              </a:spcBef>
              <a:spcAft>
                <a:spcPts val="0"/>
              </a:spcAft>
              <a:buSzPts val="2000"/>
              <a:buNone/>
              <a:defRPr sz="750"/>
            </a:lvl8pPr>
            <a:lvl9pPr indent="-228600" lvl="8" marL="4114800" algn="l">
              <a:lnSpc>
                <a:spcPct val="100000"/>
              </a:lnSpc>
              <a:spcBef>
                <a:spcPts val="400"/>
              </a:spcBef>
              <a:spcAft>
                <a:spcPts val="0"/>
              </a:spcAft>
              <a:buSzPts val="2000"/>
              <a:buNone/>
              <a:defRPr sz="750"/>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Vertical Text">
  <p:cSld name="VERTICAL_TEXT 2">
    <p:spTree>
      <p:nvGrpSpPr>
        <p:cNvPr id="166" name="Shape 166"/>
        <p:cNvGrpSpPr/>
        <p:nvPr/>
      </p:nvGrpSpPr>
      <p:grpSpPr>
        <a:xfrm>
          <a:off x="0" y="0"/>
          <a:ext cx="0" cy="0"/>
          <a:chOff x="0" y="0"/>
          <a:chExt cx="0" cy="0"/>
        </a:xfrm>
      </p:grpSpPr>
      <p:sp>
        <p:nvSpPr>
          <p:cNvPr id="167" name="Google Shape;167;p37"/>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SzPts val="4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8" name="Google Shape;168;p37"/>
          <p:cNvSpPr txBox="1"/>
          <p:nvPr>
            <p:ph idx="1" type="body"/>
          </p:nvPr>
        </p:nvSpPr>
        <p:spPr>
          <a:xfrm rot="5400000">
            <a:off x="2396331" y="57944"/>
            <a:ext cx="4351338" cy="7886700"/>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640"/>
              </a:spcBef>
              <a:spcAft>
                <a:spcPts val="0"/>
              </a:spcAft>
              <a:buSzPts val="3200"/>
              <a:buChar char="•"/>
              <a:defRPr/>
            </a:lvl1pPr>
            <a:lvl2pPr indent="-406400" lvl="1" marL="914400" algn="l">
              <a:lnSpc>
                <a:spcPct val="100000"/>
              </a:lnSpc>
              <a:spcBef>
                <a:spcPts val="560"/>
              </a:spcBef>
              <a:spcAft>
                <a:spcPts val="0"/>
              </a:spcAft>
              <a:buSzPts val="2800"/>
              <a:buChar char="–"/>
              <a:defRPr/>
            </a:lvl2pPr>
            <a:lvl3pPr indent="-381000" lvl="2" marL="1371600" algn="l">
              <a:lnSpc>
                <a:spcPct val="100000"/>
              </a:lnSpc>
              <a:spcBef>
                <a:spcPts val="480"/>
              </a:spcBef>
              <a:spcAft>
                <a:spcPts val="0"/>
              </a:spcAft>
              <a:buSzPts val="2400"/>
              <a:buChar char="•"/>
              <a:defRPr/>
            </a:lvl3pPr>
            <a:lvl4pPr indent="-355600" lvl="3" marL="1828800" algn="l">
              <a:lnSpc>
                <a:spcPct val="100000"/>
              </a:lnSpc>
              <a:spcBef>
                <a:spcPts val="400"/>
              </a:spcBef>
              <a:spcAft>
                <a:spcPts val="0"/>
              </a:spcAft>
              <a:buSzPts val="2000"/>
              <a:buChar char="–"/>
              <a:defRPr/>
            </a:lvl4pPr>
            <a:lvl5pPr indent="-355600" lvl="4" marL="2286000" algn="l">
              <a:lnSpc>
                <a:spcPct val="100000"/>
              </a:lnSpc>
              <a:spcBef>
                <a:spcPts val="400"/>
              </a:spcBef>
              <a:spcAft>
                <a:spcPts val="0"/>
              </a:spcAft>
              <a:buSzPts val="2000"/>
              <a:buChar char="»"/>
              <a:defRPr/>
            </a:lvl5pPr>
            <a:lvl6pPr indent="-355600" lvl="5" marL="2743200" algn="l">
              <a:lnSpc>
                <a:spcPct val="100000"/>
              </a:lnSpc>
              <a:spcBef>
                <a:spcPts val="400"/>
              </a:spcBef>
              <a:spcAft>
                <a:spcPts val="0"/>
              </a:spcAft>
              <a:buSzPts val="2000"/>
              <a:buChar char="•"/>
              <a:defRPr/>
            </a:lvl6pPr>
            <a:lvl7pPr indent="-355600" lvl="6" marL="3200400" algn="l">
              <a:lnSpc>
                <a:spcPct val="100000"/>
              </a:lnSpc>
              <a:spcBef>
                <a:spcPts val="400"/>
              </a:spcBef>
              <a:spcAft>
                <a:spcPts val="0"/>
              </a:spcAft>
              <a:buSzPts val="2000"/>
              <a:buChar char="•"/>
              <a:defRPr/>
            </a:lvl7pPr>
            <a:lvl8pPr indent="-355600" lvl="7" marL="3657600" algn="l">
              <a:lnSpc>
                <a:spcPct val="100000"/>
              </a:lnSpc>
              <a:spcBef>
                <a:spcPts val="400"/>
              </a:spcBef>
              <a:spcAft>
                <a:spcPts val="0"/>
              </a:spcAft>
              <a:buSzPts val="2000"/>
              <a:buChar char="•"/>
              <a:defRPr/>
            </a:lvl8pPr>
            <a:lvl9pPr indent="-355600" lvl="8" marL="4114800" algn="l">
              <a:lnSpc>
                <a:spcPct val="100000"/>
              </a:lnSpc>
              <a:spcBef>
                <a:spcPts val="400"/>
              </a:spcBef>
              <a:spcAft>
                <a:spcPts val="0"/>
              </a:spcAft>
              <a:buSzPts val="2000"/>
              <a:buChar char="•"/>
              <a:defRPr/>
            </a:lvl9pPr>
          </a:lstStyl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Vertical Title and Text">
  <p:cSld name="VERTICAL_TITLE_AND_VERTICAL_TEXT 2">
    <p:spTree>
      <p:nvGrpSpPr>
        <p:cNvPr id="169" name="Shape 169"/>
        <p:cNvGrpSpPr/>
        <p:nvPr/>
      </p:nvGrpSpPr>
      <p:grpSpPr>
        <a:xfrm>
          <a:off x="0" y="0"/>
          <a:ext cx="0" cy="0"/>
          <a:chOff x="0" y="0"/>
          <a:chExt cx="0" cy="0"/>
        </a:xfrm>
      </p:grpSpPr>
      <p:sp>
        <p:nvSpPr>
          <p:cNvPr id="170" name="Google Shape;170;p38"/>
          <p:cNvSpPr txBox="1"/>
          <p:nvPr>
            <p:ph type="title"/>
          </p:nvPr>
        </p:nvSpPr>
        <p:spPr>
          <a:xfrm rot="5400000">
            <a:off x="4623593" y="2285206"/>
            <a:ext cx="5811838" cy="1971675"/>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SzPts val="4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1" name="Google Shape;171;p38"/>
          <p:cNvSpPr txBox="1"/>
          <p:nvPr>
            <p:ph idx="1" type="body"/>
          </p:nvPr>
        </p:nvSpPr>
        <p:spPr>
          <a:xfrm rot="5400000">
            <a:off x="623093" y="370681"/>
            <a:ext cx="5811838" cy="5800725"/>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640"/>
              </a:spcBef>
              <a:spcAft>
                <a:spcPts val="0"/>
              </a:spcAft>
              <a:buSzPts val="3200"/>
              <a:buChar char="•"/>
              <a:defRPr/>
            </a:lvl1pPr>
            <a:lvl2pPr indent="-406400" lvl="1" marL="914400" algn="l">
              <a:lnSpc>
                <a:spcPct val="100000"/>
              </a:lnSpc>
              <a:spcBef>
                <a:spcPts val="560"/>
              </a:spcBef>
              <a:spcAft>
                <a:spcPts val="0"/>
              </a:spcAft>
              <a:buSzPts val="2800"/>
              <a:buChar char="–"/>
              <a:defRPr/>
            </a:lvl2pPr>
            <a:lvl3pPr indent="-381000" lvl="2" marL="1371600" algn="l">
              <a:lnSpc>
                <a:spcPct val="100000"/>
              </a:lnSpc>
              <a:spcBef>
                <a:spcPts val="480"/>
              </a:spcBef>
              <a:spcAft>
                <a:spcPts val="0"/>
              </a:spcAft>
              <a:buSzPts val="2400"/>
              <a:buChar char="•"/>
              <a:defRPr/>
            </a:lvl3pPr>
            <a:lvl4pPr indent="-355600" lvl="3" marL="1828800" algn="l">
              <a:lnSpc>
                <a:spcPct val="100000"/>
              </a:lnSpc>
              <a:spcBef>
                <a:spcPts val="400"/>
              </a:spcBef>
              <a:spcAft>
                <a:spcPts val="0"/>
              </a:spcAft>
              <a:buSzPts val="2000"/>
              <a:buChar char="–"/>
              <a:defRPr/>
            </a:lvl4pPr>
            <a:lvl5pPr indent="-355600" lvl="4" marL="2286000" algn="l">
              <a:lnSpc>
                <a:spcPct val="100000"/>
              </a:lnSpc>
              <a:spcBef>
                <a:spcPts val="400"/>
              </a:spcBef>
              <a:spcAft>
                <a:spcPts val="0"/>
              </a:spcAft>
              <a:buSzPts val="2000"/>
              <a:buChar char="»"/>
              <a:defRPr/>
            </a:lvl5pPr>
            <a:lvl6pPr indent="-355600" lvl="5" marL="2743200" algn="l">
              <a:lnSpc>
                <a:spcPct val="100000"/>
              </a:lnSpc>
              <a:spcBef>
                <a:spcPts val="400"/>
              </a:spcBef>
              <a:spcAft>
                <a:spcPts val="0"/>
              </a:spcAft>
              <a:buSzPts val="2000"/>
              <a:buChar char="•"/>
              <a:defRPr/>
            </a:lvl6pPr>
            <a:lvl7pPr indent="-355600" lvl="6" marL="3200400" algn="l">
              <a:lnSpc>
                <a:spcPct val="100000"/>
              </a:lnSpc>
              <a:spcBef>
                <a:spcPts val="400"/>
              </a:spcBef>
              <a:spcAft>
                <a:spcPts val="0"/>
              </a:spcAft>
              <a:buSzPts val="2000"/>
              <a:buChar char="•"/>
              <a:defRPr/>
            </a:lvl7pPr>
            <a:lvl8pPr indent="-355600" lvl="7" marL="3657600" algn="l">
              <a:lnSpc>
                <a:spcPct val="100000"/>
              </a:lnSpc>
              <a:spcBef>
                <a:spcPts val="400"/>
              </a:spcBef>
              <a:spcAft>
                <a:spcPts val="0"/>
              </a:spcAft>
              <a:buSzPts val="2000"/>
              <a:buChar char="•"/>
              <a:defRPr/>
            </a:lvl8pPr>
            <a:lvl9pPr indent="-355600" lvl="8" marL="4114800" algn="l">
              <a:lnSpc>
                <a:spcPct val="100000"/>
              </a:lnSpc>
              <a:spcBef>
                <a:spcPts val="400"/>
              </a:spcBef>
              <a:spcAft>
                <a:spcPts val="0"/>
              </a:spcAft>
              <a:buSzPts val="2000"/>
              <a:buChar char="•"/>
              <a:defRPr/>
            </a:lvl9pPr>
          </a:lstStyl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2_Title Slide 5 2">
    <p:spTree>
      <p:nvGrpSpPr>
        <p:cNvPr id="172" name="Shape 172"/>
        <p:cNvGrpSpPr/>
        <p:nvPr/>
      </p:nvGrpSpPr>
      <p:grpSpPr>
        <a:xfrm>
          <a:off x="0" y="0"/>
          <a:ext cx="0" cy="0"/>
          <a:chOff x="0" y="0"/>
          <a:chExt cx="0" cy="0"/>
        </a:xfrm>
      </p:grpSpPr>
      <p:sp>
        <p:nvSpPr>
          <p:cNvPr id="173" name="Google Shape;173;p39"/>
          <p:cNvSpPr txBox="1"/>
          <p:nvPr>
            <p:ph type="ctrTitle"/>
          </p:nvPr>
        </p:nvSpPr>
        <p:spPr>
          <a:xfrm>
            <a:off x="777240" y="271145"/>
            <a:ext cx="7772400" cy="1470025"/>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accent1"/>
              </a:buClr>
              <a:buSzPts val="4400"/>
              <a:buFont typeface="Calibri"/>
              <a:buNone/>
              <a:defRPr b="1">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4" name="Google Shape;174;p39"/>
          <p:cNvSpPr txBox="1"/>
          <p:nvPr>
            <p:ph idx="1" type="subTitle"/>
          </p:nvPr>
        </p:nvSpPr>
        <p:spPr>
          <a:xfrm>
            <a:off x="1524000" y="5731509"/>
            <a:ext cx="6278880" cy="989966"/>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175" name="Google Shape;175;p39"/>
          <p:cNvSpPr txBox="1"/>
          <p:nvPr>
            <p:ph idx="10" type="dt"/>
          </p:nvPr>
        </p:nvSpPr>
        <p:spPr>
          <a:xfrm>
            <a:off x="457200" y="6356350"/>
            <a:ext cx="21336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76" name="Google Shape;176;p3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r>
              <a:rPr lang="es-ES"/>
              <a:t>&lt;#&gt;</a:t>
            </a:r>
            <a:endParaRPr/>
          </a:p>
        </p:txBody>
      </p:sp>
      <p:pic>
        <p:nvPicPr>
          <p:cNvPr descr="Two pill bottles labeled misoprostol and mifepristone. " id="177" name="Google Shape;177;p39"/>
          <p:cNvPicPr preferRelativeResize="0"/>
          <p:nvPr/>
        </p:nvPicPr>
        <p:blipFill rotWithShape="1">
          <a:blip r:embed="rId2">
            <a:alphaModFix/>
          </a:blip>
          <a:srcRect b="25389" l="28333" r="28331" t="20295"/>
          <a:stretch/>
        </p:blipFill>
        <p:spPr>
          <a:xfrm>
            <a:off x="2540000" y="1873884"/>
            <a:ext cx="3962400" cy="3724911"/>
          </a:xfrm>
          <a:prstGeom prst="rect">
            <a:avLst/>
          </a:prstGeom>
          <a:noFill/>
          <a:ln>
            <a:noFill/>
          </a:ln>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2_Title Slide 6">
    <p:spTree>
      <p:nvGrpSpPr>
        <p:cNvPr id="178" name="Shape 178"/>
        <p:cNvGrpSpPr/>
        <p:nvPr/>
      </p:nvGrpSpPr>
      <p:grpSpPr>
        <a:xfrm>
          <a:off x="0" y="0"/>
          <a:ext cx="0" cy="0"/>
          <a:chOff x="0" y="0"/>
          <a:chExt cx="0" cy="0"/>
        </a:xfrm>
      </p:grpSpPr>
      <p:sp>
        <p:nvSpPr>
          <p:cNvPr id="179" name="Google Shape;179;p40"/>
          <p:cNvSpPr txBox="1"/>
          <p:nvPr>
            <p:ph type="ctrTitle"/>
          </p:nvPr>
        </p:nvSpPr>
        <p:spPr>
          <a:xfrm>
            <a:off x="777240" y="271145"/>
            <a:ext cx="7772400" cy="1470025"/>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accent1"/>
              </a:buClr>
              <a:buSzPts val="4400"/>
              <a:buFont typeface="Calibri"/>
              <a:buNone/>
              <a:defRPr b="1">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0" name="Google Shape;180;p40"/>
          <p:cNvSpPr txBox="1"/>
          <p:nvPr>
            <p:ph idx="1" type="subTitle"/>
          </p:nvPr>
        </p:nvSpPr>
        <p:spPr>
          <a:xfrm>
            <a:off x="1524000" y="5731509"/>
            <a:ext cx="6278880" cy="989966"/>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181" name="Google Shape;181;p40"/>
          <p:cNvSpPr txBox="1"/>
          <p:nvPr>
            <p:ph idx="10" type="dt"/>
          </p:nvPr>
        </p:nvSpPr>
        <p:spPr>
          <a:xfrm>
            <a:off x="457200" y="6356350"/>
            <a:ext cx="21336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82" name="Google Shape;182;p4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r>
              <a:rPr lang="es-ES"/>
              <a:t>&lt;#&gt;</a:t>
            </a:r>
            <a:endParaRPr/>
          </a:p>
        </p:txBody>
      </p:sp>
      <p:pic>
        <p:nvPicPr>
          <p:cNvPr descr="A seated woman with a headscarf holding a sleeping boy in her lap. " id="183" name="Google Shape;183;p40"/>
          <p:cNvPicPr preferRelativeResize="0"/>
          <p:nvPr/>
        </p:nvPicPr>
        <p:blipFill rotWithShape="1">
          <a:blip r:embed="rId2">
            <a:alphaModFix/>
          </a:blip>
          <a:srcRect b="25389" l="28333" r="28331" t="20000"/>
          <a:stretch/>
        </p:blipFill>
        <p:spPr>
          <a:xfrm>
            <a:off x="2590800" y="1863724"/>
            <a:ext cx="3962400" cy="3745231"/>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1" name="Shape 31"/>
        <p:cNvGrpSpPr/>
        <p:nvPr/>
      </p:nvGrpSpPr>
      <p:grpSpPr>
        <a:xfrm>
          <a:off x="0" y="0"/>
          <a:ext cx="0" cy="0"/>
          <a:chOff x="0" y="0"/>
          <a:chExt cx="0" cy="0"/>
        </a:xfrm>
      </p:grpSpPr>
      <p:sp>
        <p:nvSpPr>
          <p:cNvPr id="32" name="Google Shape;32;p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2"/>
              </a:buClr>
              <a:buSzPts val="4400"/>
              <a:buFont typeface="Calibri"/>
              <a:buNone/>
              <a:defRPr b="1">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5"/>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34" name="Google Shape;34;p5"/>
          <p:cNvSpPr txBox="1"/>
          <p:nvPr>
            <p:ph idx="10" type="dt"/>
          </p:nvPr>
        </p:nvSpPr>
        <p:spPr>
          <a:xfrm>
            <a:off x="457200" y="6356350"/>
            <a:ext cx="21336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35" name="Google Shape;35;p5"/>
          <p:cNvSpPr txBox="1"/>
          <p:nvPr>
            <p:ph idx="11" type="ftr"/>
          </p:nvPr>
        </p:nvSpPr>
        <p:spPr>
          <a:xfrm>
            <a:off x="3124200" y="6356350"/>
            <a:ext cx="28956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36" name="Google Shape;36;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2_Title Slide 7">
    <p:spTree>
      <p:nvGrpSpPr>
        <p:cNvPr id="184" name="Shape 184"/>
        <p:cNvGrpSpPr/>
        <p:nvPr/>
      </p:nvGrpSpPr>
      <p:grpSpPr>
        <a:xfrm>
          <a:off x="0" y="0"/>
          <a:ext cx="0" cy="0"/>
          <a:chOff x="0" y="0"/>
          <a:chExt cx="0" cy="0"/>
        </a:xfrm>
      </p:grpSpPr>
      <p:sp>
        <p:nvSpPr>
          <p:cNvPr id="185" name="Google Shape;185;p41"/>
          <p:cNvSpPr txBox="1"/>
          <p:nvPr>
            <p:ph type="ctrTitle"/>
          </p:nvPr>
        </p:nvSpPr>
        <p:spPr>
          <a:xfrm>
            <a:off x="777240" y="271145"/>
            <a:ext cx="7772400" cy="1470025"/>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accent1"/>
              </a:buClr>
              <a:buSzPts val="4400"/>
              <a:buFont typeface="Calibri"/>
              <a:buNone/>
              <a:defRPr b="1">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6" name="Google Shape;186;p41"/>
          <p:cNvSpPr txBox="1"/>
          <p:nvPr>
            <p:ph idx="1" type="subTitle"/>
          </p:nvPr>
        </p:nvSpPr>
        <p:spPr>
          <a:xfrm>
            <a:off x="1524000" y="5731509"/>
            <a:ext cx="6278880" cy="989966"/>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187" name="Google Shape;187;p41"/>
          <p:cNvSpPr txBox="1"/>
          <p:nvPr>
            <p:ph idx="10" type="dt"/>
          </p:nvPr>
        </p:nvSpPr>
        <p:spPr>
          <a:xfrm>
            <a:off x="457200" y="6356350"/>
            <a:ext cx="21336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88" name="Google Shape;188;p4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r>
              <a:rPr lang="es-ES"/>
              <a:t>&lt;#&gt;</a:t>
            </a:r>
            <a:endParaRPr/>
          </a:p>
        </p:txBody>
      </p:sp>
      <p:pic>
        <p:nvPicPr>
          <p:cNvPr descr="A man with glasses talking to a humanitarian aid worker wearing a vest. " id="189" name="Google Shape;189;p41"/>
          <p:cNvPicPr preferRelativeResize="0"/>
          <p:nvPr/>
        </p:nvPicPr>
        <p:blipFill rotWithShape="1">
          <a:blip r:embed="rId2">
            <a:alphaModFix/>
          </a:blip>
          <a:srcRect b="25389" l="28333" r="28331" t="19703"/>
          <a:stretch/>
        </p:blipFill>
        <p:spPr>
          <a:xfrm>
            <a:off x="2590800" y="1853564"/>
            <a:ext cx="3962400" cy="3765551"/>
          </a:xfrm>
          <a:prstGeom prst="rect">
            <a:avLst/>
          </a:prstGeom>
          <a:noFill/>
          <a:ln>
            <a:noFill/>
          </a:ln>
        </p:spPr>
      </p:pic>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2_Title Slide 8">
    <p:spTree>
      <p:nvGrpSpPr>
        <p:cNvPr id="190" name="Shape 190"/>
        <p:cNvGrpSpPr/>
        <p:nvPr/>
      </p:nvGrpSpPr>
      <p:grpSpPr>
        <a:xfrm>
          <a:off x="0" y="0"/>
          <a:ext cx="0" cy="0"/>
          <a:chOff x="0" y="0"/>
          <a:chExt cx="0" cy="0"/>
        </a:xfrm>
      </p:grpSpPr>
      <p:sp>
        <p:nvSpPr>
          <p:cNvPr id="191" name="Google Shape;191;p42"/>
          <p:cNvSpPr txBox="1"/>
          <p:nvPr>
            <p:ph type="ctrTitle"/>
          </p:nvPr>
        </p:nvSpPr>
        <p:spPr>
          <a:xfrm>
            <a:off x="777240" y="271145"/>
            <a:ext cx="7772400" cy="1470025"/>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accent1"/>
              </a:buClr>
              <a:buSzPts val="4400"/>
              <a:buFont typeface="Calibri"/>
              <a:buNone/>
              <a:defRPr b="1">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2" name="Google Shape;192;p42"/>
          <p:cNvSpPr txBox="1"/>
          <p:nvPr>
            <p:ph idx="1" type="subTitle"/>
          </p:nvPr>
        </p:nvSpPr>
        <p:spPr>
          <a:xfrm>
            <a:off x="1524000" y="5731509"/>
            <a:ext cx="6278880" cy="989966"/>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193" name="Google Shape;193;p42"/>
          <p:cNvSpPr txBox="1"/>
          <p:nvPr>
            <p:ph idx="10" type="dt"/>
          </p:nvPr>
        </p:nvSpPr>
        <p:spPr>
          <a:xfrm>
            <a:off x="457200" y="6356350"/>
            <a:ext cx="21336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94" name="Google Shape;194;p4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r>
              <a:rPr lang="es-ES"/>
              <a:t>&lt;#&gt;</a:t>
            </a:r>
            <a:endParaRPr/>
          </a:p>
        </p:txBody>
      </p:sp>
      <p:sp>
        <p:nvSpPr>
          <p:cNvPr descr="A nurse holding a woman's arm and a contracteptive implant. " id="195" name="Google Shape;195;p42"/>
          <p:cNvSpPr/>
          <p:nvPr/>
        </p:nvSpPr>
        <p:spPr>
          <a:xfrm>
            <a:off x="2590800" y="1858644"/>
            <a:ext cx="3962400" cy="3755391"/>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2_Title Slide 9">
    <p:spTree>
      <p:nvGrpSpPr>
        <p:cNvPr id="196" name="Shape 196"/>
        <p:cNvGrpSpPr/>
        <p:nvPr/>
      </p:nvGrpSpPr>
      <p:grpSpPr>
        <a:xfrm>
          <a:off x="0" y="0"/>
          <a:ext cx="0" cy="0"/>
          <a:chOff x="0" y="0"/>
          <a:chExt cx="0" cy="0"/>
        </a:xfrm>
      </p:grpSpPr>
      <p:sp>
        <p:nvSpPr>
          <p:cNvPr id="197" name="Google Shape;197;p43"/>
          <p:cNvSpPr txBox="1"/>
          <p:nvPr>
            <p:ph type="ctrTitle"/>
          </p:nvPr>
        </p:nvSpPr>
        <p:spPr>
          <a:xfrm>
            <a:off x="777240" y="271145"/>
            <a:ext cx="7772400" cy="1470025"/>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accent1"/>
              </a:buClr>
              <a:buSzPts val="4400"/>
              <a:buFont typeface="Calibri"/>
              <a:buNone/>
              <a:defRPr b="1">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8" name="Google Shape;198;p43"/>
          <p:cNvSpPr txBox="1"/>
          <p:nvPr>
            <p:ph idx="1" type="subTitle"/>
          </p:nvPr>
        </p:nvSpPr>
        <p:spPr>
          <a:xfrm>
            <a:off x="1524000" y="5731509"/>
            <a:ext cx="6278880" cy="989966"/>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199" name="Google Shape;199;p43"/>
          <p:cNvSpPr txBox="1"/>
          <p:nvPr>
            <p:ph idx="10" type="dt"/>
          </p:nvPr>
        </p:nvSpPr>
        <p:spPr>
          <a:xfrm>
            <a:off x="457200" y="6356350"/>
            <a:ext cx="21336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00" name="Google Shape;200;p4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r>
              <a:rPr lang="es-ES"/>
              <a:t>&lt;#&gt;</a:t>
            </a:r>
            <a:endParaRPr/>
          </a:p>
        </p:txBody>
      </p:sp>
      <p:pic>
        <p:nvPicPr>
          <p:cNvPr descr="A group of people of different ages, genders, and ethnicities. " id="201" name="Google Shape;201;p43"/>
          <p:cNvPicPr preferRelativeResize="0"/>
          <p:nvPr/>
        </p:nvPicPr>
        <p:blipFill rotWithShape="1">
          <a:blip r:embed="rId2">
            <a:alphaModFix/>
          </a:blip>
          <a:srcRect b="25389" l="28333" r="28331" t="20148"/>
          <a:stretch/>
        </p:blipFill>
        <p:spPr>
          <a:xfrm>
            <a:off x="2590800" y="1868804"/>
            <a:ext cx="3962400" cy="3735071"/>
          </a:xfrm>
          <a:prstGeom prst="rect">
            <a:avLst/>
          </a:prstGeom>
          <a:noFill/>
          <a:ln>
            <a:noFill/>
          </a:ln>
        </p:spPr>
      </p:pic>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2_Title Slide 10">
    <p:spTree>
      <p:nvGrpSpPr>
        <p:cNvPr id="202" name="Shape 202"/>
        <p:cNvGrpSpPr/>
        <p:nvPr/>
      </p:nvGrpSpPr>
      <p:grpSpPr>
        <a:xfrm>
          <a:off x="0" y="0"/>
          <a:ext cx="0" cy="0"/>
          <a:chOff x="0" y="0"/>
          <a:chExt cx="0" cy="0"/>
        </a:xfrm>
      </p:grpSpPr>
      <p:sp>
        <p:nvSpPr>
          <p:cNvPr id="203" name="Google Shape;203;p44"/>
          <p:cNvSpPr txBox="1"/>
          <p:nvPr>
            <p:ph type="ctrTitle"/>
          </p:nvPr>
        </p:nvSpPr>
        <p:spPr>
          <a:xfrm>
            <a:off x="777240" y="271145"/>
            <a:ext cx="7772400" cy="1470025"/>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accent1"/>
              </a:buClr>
              <a:buSzPts val="4400"/>
              <a:buFont typeface="Calibri"/>
              <a:buNone/>
              <a:defRPr b="1">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4" name="Google Shape;204;p44"/>
          <p:cNvSpPr txBox="1"/>
          <p:nvPr>
            <p:ph idx="1" type="subTitle"/>
          </p:nvPr>
        </p:nvSpPr>
        <p:spPr>
          <a:xfrm>
            <a:off x="1524000" y="5731509"/>
            <a:ext cx="6278880" cy="989966"/>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205" name="Google Shape;205;p44"/>
          <p:cNvSpPr txBox="1"/>
          <p:nvPr>
            <p:ph idx="10" type="dt"/>
          </p:nvPr>
        </p:nvSpPr>
        <p:spPr>
          <a:xfrm>
            <a:off x="457200" y="6356350"/>
            <a:ext cx="21336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06" name="Google Shape;206;p4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r>
              <a:rPr lang="es-ES"/>
              <a:t>&lt;#&gt;</a:t>
            </a:r>
            <a:endParaRPr/>
          </a:p>
        </p:txBody>
      </p:sp>
      <p:pic>
        <p:nvPicPr>
          <p:cNvPr descr="A woman in a hijab and doctors coat helping a young girl fill out a form. " id="207" name="Google Shape;207;p44"/>
          <p:cNvPicPr preferRelativeResize="0"/>
          <p:nvPr/>
        </p:nvPicPr>
        <p:blipFill rotWithShape="1">
          <a:blip r:embed="rId2">
            <a:alphaModFix/>
          </a:blip>
          <a:srcRect b="25389" l="28333" r="28331" t="20295"/>
          <a:stretch/>
        </p:blipFill>
        <p:spPr>
          <a:xfrm>
            <a:off x="2590800" y="1873884"/>
            <a:ext cx="3962400" cy="3724911"/>
          </a:xfrm>
          <a:prstGeom prst="rect">
            <a:avLst/>
          </a:prstGeom>
          <a:noFill/>
          <a:ln>
            <a:noFill/>
          </a:ln>
        </p:spPr>
      </p:pic>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2_Title Slide 11">
    <p:spTree>
      <p:nvGrpSpPr>
        <p:cNvPr id="208" name="Shape 208"/>
        <p:cNvGrpSpPr/>
        <p:nvPr/>
      </p:nvGrpSpPr>
      <p:grpSpPr>
        <a:xfrm>
          <a:off x="0" y="0"/>
          <a:ext cx="0" cy="0"/>
          <a:chOff x="0" y="0"/>
          <a:chExt cx="0" cy="0"/>
        </a:xfrm>
      </p:grpSpPr>
      <p:sp>
        <p:nvSpPr>
          <p:cNvPr id="209" name="Google Shape;209;p45"/>
          <p:cNvSpPr txBox="1"/>
          <p:nvPr>
            <p:ph type="ctrTitle"/>
          </p:nvPr>
        </p:nvSpPr>
        <p:spPr>
          <a:xfrm>
            <a:off x="777240" y="271145"/>
            <a:ext cx="7772400" cy="1470025"/>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accent1"/>
              </a:buClr>
              <a:buSzPts val="4400"/>
              <a:buFont typeface="Calibri"/>
              <a:buNone/>
              <a:defRPr b="1">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0" name="Google Shape;210;p45"/>
          <p:cNvSpPr txBox="1"/>
          <p:nvPr>
            <p:ph idx="1" type="subTitle"/>
          </p:nvPr>
        </p:nvSpPr>
        <p:spPr>
          <a:xfrm>
            <a:off x="1524000" y="5731509"/>
            <a:ext cx="6278880" cy="989966"/>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211" name="Google Shape;211;p45"/>
          <p:cNvSpPr txBox="1"/>
          <p:nvPr>
            <p:ph idx="10" type="dt"/>
          </p:nvPr>
        </p:nvSpPr>
        <p:spPr>
          <a:xfrm>
            <a:off x="457200" y="6356350"/>
            <a:ext cx="21336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12" name="Google Shape;212;p4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r>
              <a:rPr lang="es-ES"/>
              <a:t>&lt;#&gt;</a:t>
            </a:r>
            <a:endParaRPr/>
          </a:p>
        </p:txBody>
      </p:sp>
      <p:pic>
        <p:nvPicPr>
          <p:cNvPr descr="A picture containing text, linedrawing&#10;&#10;Description automatically generated" id="213" name="Google Shape;213;p45"/>
          <p:cNvPicPr preferRelativeResize="0"/>
          <p:nvPr/>
        </p:nvPicPr>
        <p:blipFill rotWithShape="1">
          <a:blip r:embed="rId2">
            <a:alphaModFix/>
          </a:blip>
          <a:srcRect b="0" l="0" r="0" t="0"/>
          <a:stretch/>
        </p:blipFill>
        <p:spPr>
          <a:xfrm>
            <a:off x="2590800" y="1853564"/>
            <a:ext cx="3765550" cy="3765550"/>
          </a:xfrm>
          <a:prstGeom prst="ellipse">
            <a:avLst/>
          </a:prstGeom>
          <a:noFill/>
          <a:ln cap="rnd" cmpd="sng" w="190500">
            <a:solidFill>
              <a:schemeClr val="dk2"/>
            </a:solidFill>
            <a:prstDash val="solid"/>
            <a:round/>
            <a:headEnd len="sm" w="sm" type="none"/>
            <a:tailEnd len="sm" w="sm" type="none"/>
          </a:ln>
        </p:spPr>
      </p:pic>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 Header">
    <p:spTree>
      <p:nvGrpSpPr>
        <p:cNvPr id="214" name="Shape 214"/>
        <p:cNvGrpSpPr/>
        <p:nvPr/>
      </p:nvGrpSpPr>
      <p:grpSpPr>
        <a:xfrm>
          <a:off x="0" y="0"/>
          <a:ext cx="0" cy="0"/>
          <a:chOff x="0" y="0"/>
          <a:chExt cx="0" cy="0"/>
        </a:xfrm>
      </p:grpSpPr>
      <p:sp>
        <p:nvSpPr>
          <p:cNvPr id="215" name="Google Shape;215;p46"/>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0"/>
              </a:spcBef>
              <a:spcAft>
                <a:spcPts val="0"/>
              </a:spcAft>
              <a:buClr>
                <a:schemeClr val="accent1"/>
              </a:buClr>
              <a:buSzPts val="4000"/>
              <a:buFont typeface="Calibri"/>
              <a:buNone/>
              <a:defRPr b="1" sz="4000" cap="none">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6" name="Google Shape;216;p46"/>
          <p:cNvSpPr txBox="1"/>
          <p:nvPr>
            <p:ph idx="10" type="dt"/>
          </p:nvPr>
        </p:nvSpPr>
        <p:spPr>
          <a:xfrm>
            <a:off x="457200" y="6356350"/>
            <a:ext cx="21336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17" name="Google Shape;217;p46"/>
          <p:cNvSpPr txBox="1"/>
          <p:nvPr>
            <p:ph idx="11" type="ftr"/>
          </p:nvPr>
        </p:nvSpPr>
        <p:spPr>
          <a:xfrm>
            <a:off x="3124200" y="6356350"/>
            <a:ext cx="28956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18" name="Google Shape;218;p4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TWO_OBJECTS_WITH_TEXT 2 2">
    <p:spTree>
      <p:nvGrpSpPr>
        <p:cNvPr id="219" name="Shape 219"/>
        <p:cNvGrpSpPr/>
        <p:nvPr/>
      </p:nvGrpSpPr>
      <p:grpSpPr>
        <a:xfrm>
          <a:off x="0" y="0"/>
          <a:ext cx="0" cy="0"/>
          <a:chOff x="0" y="0"/>
          <a:chExt cx="0" cy="0"/>
        </a:xfrm>
      </p:grpSpPr>
      <p:sp>
        <p:nvSpPr>
          <p:cNvPr id="220" name="Google Shape;220;p4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2"/>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1" name="Google Shape;221;p47"/>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222" name="Google Shape;222;p47"/>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223" name="Google Shape;223;p47"/>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224" name="Google Shape;224;p47"/>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225" name="Google Shape;225;p47"/>
          <p:cNvSpPr txBox="1"/>
          <p:nvPr>
            <p:ph idx="10" type="dt"/>
          </p:nvPr>
        </p:nvSpPr>
        <p:spPr>
          <a:xfrm>
            <a:off x="457200" y="6356350"/>
            <a:ext cx="21336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26" name="Google Shape;226;p47"/>
          <p:cNvSpPr txBox="1"/>
          <p:nvPr>
            <p:ph idx="11" type="ftr"/>
          </p:nvPr>
        </p:nvSpPr>
        <p:spPr>
          <a:xfrm>
            <a:off x="3124200" y="6356350"/>
            <a:ext cx="28956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27" name="Google Shape;227;p4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OBJECT_WITH_CAPTION_TEXT 2 2">
    <p:spTree>
      <p:nvGrpSpPr>
        <p:cNvPr id="228" name="Shape 228"/>
        <p:cNvGrpSpPr/>
        <p:nvPr/>
      </p:nvGrpSpPr>
      <p:grpSpPr>
        <a:xfrm>
          <a:off x="0" y="0"/>
          <a:ext cx="0" cy="0"/>
          <a:chOff x="0" y="0"/>
          <a:chExt cx="0" cy="0"/>
        </a:xfrm>
      </p:grpSpPr>
      <p:sp>
        <p:nvSpPr>
          <p:cNvPr id="229" name="Google Shape;229;p48"/>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2"/>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0" name="Google Shape;230;p48"/>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640"/>
              </a:spcBef>
              <a:spcAft>
                <a:spcPts val="0"/>
              </a:spcAft>
              <a:buClr>
                <a:schemeClr val="dk1"/>
              </a:buClr>
              <a:buSzPts val="3200"/>
              <a:buChar char="•"/>
              <a:defRPr sz="3200"/>
            </a:lvl1pPr>
            <a:lvl2pPr indent="-406400" lvl="1" marL="914400" algn="l">
              <a:lnSpc>
                <a:spcPct val="100000"/>
              </a:lnSpc>
              <a:spcBef>
                <a:spcPts val="560"/>
              </a:spcBef>
              <a:spcAft>
                <a:spcPts val="0"/>
              </a:spcAft>
              <a:buClr>
                <a:schemeClr val="dk1"/>
              </a:buClr>
              <a:buSzPts val="2800"/>
              <a:buChar char="–"/>
              <a:defRPr sz="2800"/>
            </a:lvl2pPr>
            <a:lvl3pPr indent="-381000" lvl="2" marL="1371600" algn="l">
              <a:lnSpc>
                <a:spcPct val="100000"/>
              </a:lnSpc>
              <a:spcBef>
                <a:spcPts val="480"/>
              </a:spcBef>
              <a:spcAft>
                <a:spcPts val="0"/>
              </a:spcAft>
              <a:buClr>
                <a:schemeClr val="dk1"/>
              </a:buClr>
              <a:buSzPts val="2400"/>
              <a:buChar char="•"/>
              <a:defRPr sz="2400"/>
            </a:lvl3pPr>
            <a:lvl4pPr indent="-355600" lvl="3" marL="1828800" algn="l">
              <a:lnSpc>
                <a:spcPct val="100000"/>
              </a:lnSpc>
              <a:spcBef>
                <a:spcPts val="400"/>
              </a:spcBef>
              <a:spcAft>
                <a:spcPts val="0"/>
              </a:spcAft>
              <a:buClr>
                <a:schemeClr val="dk1"/>
              </a:buClr>
              <a:buSzPts val="2000"/>
              <a:buChar char="–"/>
              <a:defRPr sz="2000"/>
            </a:lvl4pPr>
            <a:lvl5pPr indent="-355600" lvl="4" marL="2286000" algn="l">
              <a:lnSpc>
                <a:spcPct val="100000"/>
              </a:lnSpc>
              <a:spcBef>
                <a:spcPts val="400"/>
              </a:spcBef>
              <a:spcAft>
                <a:spcPts val="0"/>
              </a:spcAft>
              <a:buClr>
                <a:schemeClr val="dk1"/>
              </a:buClr>
              <a:buSzPts val="2000"/>
              <a:buChar char="»"/>
              <a:defRPr sz="2000"/>
            </a:lvl5pPr>
            <a:lvl6pPr indent="-355600" lvl="5" marL="2743200" algn="l">
              <a:lnSpc>
                <a:spcPct val="100000"/>
              </a:lnSpc>
              <a:spcBef>
                <a:spcPts val="400"/>
              </a:spcBef>
              <a:spcAft>
                <a:spcPts val="0"/>
              </a:spcAft>
              <a:buClr>
                <a:schemeClr val="dk1"/>
              </a:buClr>
              <a:buSzPts val="2000"/>
              <a:buChar char="•"/>
              <a:defRPr sz="2000"/>
            </a:lvl6pPr>
            <a:lvl7pPr indent="-355600" lvl="6" marL="3200400" algn="l">
              <a:lnSpc>
                <a:spcPct val="100000"/>
              </a:lnSpc>
              <a:spcBef>
                <a:spcPts val="400"/>
              </a:spcBef>
              <a:spcAft>
                <a:spcPts val="0"/>
              </a:spcAft>
              <a:buClr>
                <a:schemeClr val="dk1"/>
              </a:buClr>
              <a:buSzPts val="2000"/>
              <a:buChar char="•"/>
              <a:defRPr sz="2000"/>
            </a:lvl7pPr>
            <a:lvl8pPr indent="-355600" lvl="7" marL="3657600" algn="l">
              <a:lnSpc>
                <a:spcPct val="100000"/>
              </a:lnSpc>
              <a:spcBef>
                <a:spcPts val="400"/>
              </a:spcBef>
              <a:spcAft>
                <a:spcPts val="0"/>
              </a:spcAft>
              <a:buClr>
                <a:schemeClr val="dk1"/>
              </a:buClr>
              <a:buSzPts val="2000"/>
              <a:buChar char="•"/>
              <a:defRPr sz="2000"/>
            </a:lvl8pPr>
            <a:lvl9pPr indent="-355600" lvl="8" marL="4114800" algn="l">
              <a:lnSpc>
                <a:spcPct val="100000"/>
              </a:lnSpc>
              <a:spcBef>
                <a:spcPts val="400"/>
              </a:spcBef>
              <a:spcAft>
                <a:spcPts val="0"/>
              </a:spcAft>
              <a:buClr>
                <a:schemeClr val="dk1"/>
              </a:buClr>
              <a:buSzPts val="2000"/>
              <a:buChar char="•"/>
              <a:defRPr sz="2000"/>
            </a:lvl9pPr>
          </a:lstStyle>
          <a:p/>
        </p:txBody>
      </p:sp>
      <p:sp>
        <p:nvSpPr>
          <p:cNvPr id="231" name="Google Shape;231;p48"/>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232" name="Google Shape;232;p48"/>
          <p:cNvSpPr txBox="1"/>
          <p:nvPr>
            <p:ph idx="10" type="dt"/>
          </p:nvPr>
        </p:nvSpPr>
        <p:spPr>
          <a:xfrm>
            <a:off x="457200" y="6356350"/>
            <a:ext cx="21336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33" name="Google Shape;233;p48"/>
          <p:cNvSpPr txBox="1"/>
          <p:nvPr>
            <p:ph idx="11" type="ftr"/>
          </p:nvPr>
        </p:nvSpPr>
        <p:spPr>
          <a:xfrm>
            <a:off x="3124200" y="6356350"/>
            <a:ext cx="28956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34" name="Google Shape;234;p4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PICTURE_WITH_CAPTION_TEXT 2 2">
    <p:spTree>
      <p:nvGrpSpPr>
        <p:cNvPr id="235" name="Shape 235"/>
        <p:cNvGrpSpPr/>
        <p:nvPr/>
      </p:nvGrpSpPr>
      <p:grpSpPr>
        <a:xfrm>
          <a:off x="0" y="0"/>
          <a:ext cx="0" cy="0"/>
          <a:chOff x="0" y="0"/>
          <a:chExt cx="0" cy="0"/>
        </a:xfrm>
      </p:grpSpPr>
      <p:sp>
        <p:nvSpPr>
          <p:cNvPr id="236" name="Google Shape;236;p49"/>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2"/>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7" name="Google Shape;237;p49"/>
          <p:cNvSpPr/>
          <p:nvPr>
            <p:ph idx="2" type="pic"/>
          </p:nvPr>
        </p:nvSpPr>
        <p:spPr>
          <a:xfrm>
            <a:off x="1792288" y="612775"/>
            <a:ext cx="5486400" cy="4114800"/>
          </a:xfrm>
          <a:prstGeom prst="rect">
            <a:avLst/>
          </a:prstGeom>
          <a:noFill/>
          <a:ln>
            <a:noFill/>
          </a:ln>
        </p:spPr>
      </p:sp>
      <p:sp>
        <p:nvSpPr>
          <p:cNvPr id="238" name="Google Shape;238;p49"/>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239" name="Google Shape;239;p49"/>
          <p:cNvSpPr txBox="1"/>
          <p:nvPr>
            <p:ph idx="10" type="dt"/>
          </p:nvPr>
        </p:nvSpPr>
        <p:spPr>
          <a:xfrm>
            <a:off x="457200" y="6356350"/>
            <a:ext cx="21336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40" name="Google Shape;240;p49"/>
          <p:cNvSpPr txBox="1"/>
          <p:nvPr>
            <p:ph idx="11" type="ftr"/>
          </p:nvPr>
        </p:nvSpPr>
        <p:spPr>
          <a:xfrm>
            <a:off x="3124200" y="6356350"/>
            <a:ext cx="28956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41" name="Google Shape;241;p4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p:cSld name="VERTICAL_TEXT 2 2">
    <p:spTree>
      <p:nvGrpSpPr>
        <p:cNvPr id="242" name="Shape 242"/>
        <p:cNvGrpSpPr/>
        <p:nvPr/>
      </p:nvGrpSpPr>
      <p:grpSpPr>
        <a:xfrm>
          <a:off x="0" y="0"/>
          <a:ext cx="0" cy="0"/>
          <a:chOff x="0" y="0"/>
          <a:chExt cx="0" cy="0"/>
        </a:xfrm>
      </p:grpSpPr>
      <p:sp>
        <p:nvSpPr>
          <p:cNvPr id="243" name="Google Shape;243;p5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4" name="Google Shape;244;p50"/>
          <p:cNvSpPr txBox="1"/>
          <p:nvPr>
            <p:ph idx="1" type="body"/>
          </p:nvPr>
        </p:nvSpPr>
        <p:spPr>
          <a:xfrm rot="5400000">
            <a:off x="2309018" y="-251619"/>
            <a:ext cx="4525963" cy="82296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45" name="Google Shape;245;p50"/>
          <p:cNvSpPr txBox="1"/>
          <p:nvPr>
            <p:ph idx="10" type="dt"/>
          </p:nvPr>
        </p:nvSpPr>
        <p:spPr>
          <a:xfrm>
            <a:off x="457200" y="6356350"/>
            <a:ext cx="21336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46" name="Google Shape;246;p50"/>
          <p:cNvSpPr txBox="1"/>
          <p:nvPr>
            <p:ph idx="11" type="ftr"/>
          </p:nvPr>
        </p:nvSpPr>
        <p:spPr>
          <a:xfrm>
            <a:off x="3124200" y="6356350"/>
            <a:ext cx="28956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47" name="Google Shape;247;p5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7" name="Shape 37"/>
        <p:cNvGrpSpPr/>
        <p:nvPr/>
      </p:nvGrpSpPr>
      <p:grpSpPr>
        <a:xfrm>
          <a:off x="0" y="0"/>
          <a:ext cx="0" cy="0"/>
          <a:chOff x="0" y="0"/>
          <a:chExt cx="0" cy="0"/>
        </a:xfrm>
      </p:grpSpPr>
      <p:sp>
        <p:nvSpPr>
          <p:cNvPr id="38" name="Google Shape;38;p6"/>
          <p:cNvSpPr txBox="1"/>
          <p:nvPr>
            <p:ph idx="10" type="dt"/>
          </p:nvPr>
        </p:nvSpPr>
        <p:spPr>
          <a:xfrm>
            <a:off x="457200" y="6356350"/>
            <a:ext cx="21336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39" name="Google Shape;39;p6"/>
          <p:cNvSpPr txBox="1"/>
          <p:nvPr>
            <p:ph idx="11" type="ftr"/>
          </p:nvPr>
        </p:nvSpPr>
        <p:spPr>
          <a:xfrm>
            <a:off x="3124200" y="6356350"/>
            <a:ext cx="28956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40" name="Google Shape;40;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p:cSld name="VERTICAL_TITLE_AND_VERTICAL_TEXT 2 2">
    <p:spTree>
      <p:nvGrpSpPr>
        <p:cNvPr id="248" name="Shape 248"/>
        <p:cNvGrpSpPr/>
        <p:nvPr/>
      </p:nvGrpSpPr>
      <p:grpSpPr>
        <a:xfrm>
          <a:off x="0" y="0"/>
          <a:ext cx="0" cy="0"/>
          <a:chOff x="0" y="0"/>
          <a:chExt cx="0" cy="0"/>
        </a:xfrm>
      </p:grpSpPr>
      <p:sp>
        <p:nvSpPr>
          <p:cNvPr id="249" name="Google Shape;249;p51"/>
          <p:cNvSpPr txBox="1"/>
          <p:nvPr>
            <p:ph type="title"/>
          </p:nvPr>
        </p:nvSpPr>
        <p:spPr>
          <a:xfrm rot="5400000">
            <a:off x="4732337" y="2171700"/>
            <a:ext cx="5851525" cy="20574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0" name="Google Shape;250;p51"/>
          <p:cNvSpPr txBox="1"/>
          <p:nvPr>
            <p:ph idx="1" type="body"/>
          </p:nvPr>
        </p:nvSpPr>
        <p:spPr>
          <a:xfrm rot="5400000">
            <a:off x="541338" y="190501"/>
            <a:ext cx="5851525" cy="60198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51" name="Google Shape;251;p51"/>
          <p:cNvSpPr txBox="1"/>
          <p:nvPr>
            <p:ph idx="10" type="dt"/>
          </p:nvPr>
        </p:nvSpPr>
        <p:spPr>
          <a:xfrm>
            <a:off x="457200" y="6356350"/>
            <a:ext cx="21336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52" name="Google Shape;252;p51"/>
          <p:cNvSpPr txBox="1"/>
          <p:nvPr>
            <p:ph idx="11" type="ftr"/>
          </p:nvPr>
        </p:nvSpPr>
        <p:spPr>
          <a:xfrm>
            <a:off x="3124200" y="6356350"/>
            <a:ext cx="28956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53" name="Google Shape;253;p5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showMasterSp="0">
  <p:cSld name="1_Custom Layout">
    <p:spTree>
      <p:nvGrpSpPr>
        <p:cNvPr id="41" name="Shape 41"/>
        <p:cNvGrpSpPr/>
        <p:nvPr/>
      </p:nvGrpSpPr>
      <p:grpSpPr>
        <a:xfrm>
          <a:off x="0" y="0"/>
          <a:ext cx="0" cy="0"/>
          <a:chOff x="0" y="0"/>
          <a:chExt cx="0" cy="0"/>
        </a:xfrm>
      </p:grpSpPr>
      <p:sp>
        <p:nvSpPr>
          <p:cNvPr id="42" name="Google Shape;42;p7"/>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2"/>
              </a:buClr>
              <a:buSzPts val="4400"/>
              <a:buFont typeface="Calibri"/>
              <a:buNone/>
              <a:defRPr b="1">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7"/>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1"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44" name="Google Shape;44;p7"/>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1"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45" name="Google Shape;45;p7"/>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1"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1"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1"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1"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1"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1"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1"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1"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1"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3_Title Slide">
    <p:spTree>
      <p:nvGrpSpPr>
        <p:cNvPr id="46" name="Shape 46"/>
        <p:cNvGrpSpPr/>
        <p:nvPr/>
      </p:nvGrpSpPr>
      <p:grpSpPr>
        <a:xfrm>
          <a:off x="0" y="0"/>
          <a:ext cx="0" cy="0"/>
          <a:chOff x="0" y="0"/>
          <a:chExt cx="0" cy="0"/>
        </a:xfrm>
      </p:grpSpPr>
      <p:sp>
        <p:nvSpPr>
          <p:cNvPr id="47" name="Google Shape;47;p8"/>
          <p:cNvSpPr txBox="1"/>
          <p:nvPr>
            <p:ph type="ctrTitle"/>
          </p:nvPr>
        </p:nvSpPr>
        <p:spPr>
          <a:xfrm>
            <a:off x="777240" y="271145"/>
            <a:ext cx="7772400" cy="1470025"/>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accent1"/>
              </a:buClr>
              <a:buSzPts val="4400"/>
              <a:buFont typeface="Calibri"/>
              <a:buNone/>
              <a:defRPr b="1">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8"/>
          <p:cNvSpPr txBox="1"/>
          <p:nvPr>
            <p:ph idx="1" type="subTitle"/>
          </p:nvPr>
        </p:nvSpPr>
        <p:spPr>
          <a:xfrm>
            <a:off x="1524000" y="5731509"/>
            <a:ext cx="6278880" cy="989966"/>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49" name="Google Shape;49;p8"/>
          <p:cNvSpPr txBox="1"/>
          <p:nvPr>
            <p:ph idx="10" type="dt"/>
          </p:nvPr>
        </p:nvSpPr>
        <p:spPr>
          <a:xfrm>
            <a:off x="457200" y="6356350"/>
            <a:ext cx="21336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50" name="Google Shape;50;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r>
              <a:rPr lang="es-ES"/>
              <a:t>&lt;#&gt;</a:t>
            </a:r>
            <a:endParaRPr/>
          </a:p>
        </p:txBody>
      </p:sp>
      <p:pic>
        <p:nvPicPr>
          <p:cNvPr descr="A drawing of a doctor checking a patient's blood pressure. " id="51" name="Google Shape;51;p8"/>
          <p:cNvPicPr preferRelativeResize="0"/>
          <p:nvPr/>
        </p:nvPicPr>
        <p:blipFill rotWithShape="1">
          <a:blip r:embed="rId2">
            <a:alphaModFix/>
          </a:blip>
          <a:srcRect b="25389" l="28333" r="28332" t="20142"/>
          <a:stretch/>
        </p:blipFill>
        <p:spPr>
          <a:xfrm>
            <a:off x="2590800" y="1868588"/>
            <a:ext cx="3962400" cy="3735503"/>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2" name="Shape 52"/>
        <p:cNvGrpSpPr/>
        <p:nvPr/>
      </p:nvGrpSpPr>
      <p:grpSpPr>
        <a:xfrm>
          <a:off x="0" y="0"/>
          <a:ext cx="0" cy="0"/>
          <a:chOff x="0" y="0"/>
          <a:chExt cx="0" cy="0"/>
        </a:xfrm>
      </p:grpSpPr>
      <p:sp>
        <p:nvSpPr>
          <p:cNvPr id="53" name="Google Shape;53;p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9"/>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55" name="Google Shape;55;p9"/>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56" name="Google Shape;56;p9"/>
          <p:cNvSpPr txBox="1"/>
          <p:nvPr>
            <p:ph idx="10" type="dt"/>
          </p:nvPr>
        </p:nvSpPr>
        <p:spPr>
          <a:xfrm>
            <a:off x="457200" y="6356350"/>
            <a:ext cx="21336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57" name="Google Shape;57;p9"/>
          <p:cNvSpPr txBox="1"/>
          <p:nvPr>
            <p:ph idx="11" type="ftr"/>
          </p:nvPr>
        </p:nvSpPr>
        <p:spPr>
          <a:xfrm>
            <a:off x="3124200" y="6356350"/>
            <a:ext cx="28956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58" name="Google Shape;58;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9" name="Shape 59"/>
        <p:cNvGrpSpPr/>
        <p:nvPr/>
      </p:nvGrpSpPr>
      <p:grpSpPr>
        <a:xfrm>
          <a:off x="0" y="0"/>
          <a:ext cx="0" cy="0"/>
          <a:chOff x="0" y="0"/>
          <a:chExt cx="0" cy="0"/>
        </a:xfrm>
      </p:grpSpPr>
      <p:sp>
        <p:nvSpPr>
          <p:cNvPr id="60" name="Google Shape;60;p1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10"/>
          <p:cNvSpPr txBox="1"/>
          <p:nvPr>
            <p:ph idx="10" type="dt"/>
          </p:nvPr>
        </p:nvSpPr>
        <p:spPr>
          <a:xfrm>
            <a:off x="457200" y="6356350"/>
            <a:ext cx="21336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62" name="Google Shape;62;p10"/>
          <p:cNvSpPr txBox="1"/>
          <p:nvPr>
            <p:ph idx="11" type="ftr"/>
          </p:nvPr>
        </p:nvSpPr>
        <p:spPr>
          <a:xfrm>
            <a:off x="3124200" y="6356350"/>
            <a:ext cx="28956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63" name="Google Shape;63;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40" Type="http://schemas.openxmlformats.org/officeDocument/2006/relationships/slideLayout" Target="../slideLayouts/slideLayout39.xml"/><Relationship Id="rId42" Type="http://schemas.openxmlformats.org/officeDocument/2006/relationships/slideLayout" Target="../slideLayouts/slideLayout41.xml"/><Relationship Id="rId41" Type="http://schemas.openxmlformats.org/officeDocument/2006/relationships/slideLayout" Target="../slideLayouts/slideLayout40.xml"/><Relationship Id="rId44" Type="http://schemas.openxmlformats.org/officeDocument/2006/relationships/slideLayout" Target="../slideLayouts/slideLayout43.xml"/><Relationship Id="rId43" Type="http://schemas.openxmlformats.org/officeDocument/2006/relationships/slideLayout" Target="../slideLayouts/slideLayout42.xml"/><Relationship Id="rId46" Type="http://schemas.openxmlformats.org/officeDocument/2006/relationships/slideLayout" Target="../slideLayouts/slideLayout45.xml"/><Relationship Id="rId45" Type="http://schemas.openxmlformats.org/officeDocument/2006/relationships/slideLayout" Target="../slideLayouts/slideLayout44.xml"/><Relationship Id="rId1" Type="http://schemas.openxmlformats.org/officeDocument/2006/relationships/image" Target="../media/image2.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48" Type="http://schemas.openxmlformats.org/officeDocument/2006/relationships/slideLayout" Target="../slideLayouts/slideLayout47.xml"/><Relationship Id="rId47" Type="http://schemas.openxmlformats.org/officeDocument/2006/relationships/slideLayout" Target="../slideLayouts/slideLayout46.xml"/><Relationship Id="rId49" Type="http://schemas.openxmlformats.org/officeDocument/2006/relationships/slideLayout" Target="../slideLayouts/slideLayout4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31" Type="http://schemas.openxmlformats.org/officeDocument/2006/relationships/slideLayout" Target="../slideLayouts/slideLayout30.xml"/><Relationship Id="rId30" Type="http://schemas.openxmlformats.org/officeDocument/2006/relationships/slideLayout" Target="../slideLayouts/slideLayout29.xml"/><Relationship Id="rId33" Type="http://schemas.openxmlformats.org/officeDocument/2006/relationships/slideLayout" Target="../slideLayouts/slideLayout32.xml"/><Relationship Id="rId32" Type="http://schemas.openxmlformats.org/officeDocument/2006/relationships/slideLayout" Target="../slideLayouts/slideLayout31.xml"/><Relationship Id="rId35" Type="http://schemas.openxmlformats.org/officeDocument/2006/relationships/slideLayout" Target="../slideLayouts/slideLayout34.xml"/><Relationship Id="rId34" Type="http://schemas.openxmlformats.org/officeDocument/2006/relationships/slideLayout" Target="../slideLayouts/slideLayout33.xml"/><Relationship Id="rId37" Type="http://schemas.openxmlformats.org/officeDocument/2006/relationships/slideLayout" Target="../slideLayouts/slideLayout36.xml"/><Relationship Id="rId36" Type="http://schemas.openxmlformats.org/officeDocument/2006/relationships/slideLayout" Target="../slideLayouts/slideLayout35.xml"/><Relationship Id="rId39" Type="http://schemas.openxmlformats.org/officeDocument/2006/relationships/slideLayout" Target="../slideLayouts/slideLayout38.xml"/><Relationship Id="rId38" Type="http://schemas.openxmlformats.org/officeDocument/2006/relationships/slideLayout" Target="../slideLayouts/slideLayout37.xml"/><Relationship Id="rId20" Type="http://schemas.openxmlformats.org/officeDocument/2006/relationships/slideLayout" Target="../slideLayouts/slideLayout19.xml"/><Relationship Id="rId22" Type="http://schemas.openxmlformats.org/officeDocument/2006/relationships/slideLayout" Target="../slideLayouts/slideLayout21.xml"/><Relationship Id="rId21" Type="http://schemas.openxmlformats.org/officeDocument/2006/relationships/slideLayout" Target="../slideLayouts/slideLayout20.xml"/><Relationship Id="rId24" Type="http://schemas.openxmlformats.org/officeDocument/2006/relationships/slideLayout" Target="../slideLayouts/slideLayout23.xml"/><Relationship Id="rId23" Type="http://schemas.openxmlformats.org/officeDocument/2006/relationships/slideLayout" Target="../slideLayouts/slideLayout22.xml"/><Relationship Id="rId26" Type="http://schemas.openxmlformats.org/officeDocument/2006/relationships/slideLayout" Target="../slideLayouts/slideLayout25.xml"/><Relationship Id="rId25" Type="http://schemas.openxmlformats.org/officeDocument/2006/relationships/slideLayout" Target="../slideLayouts/slideLayout24.xml"/><Relationship Id="rId28" Type="http://schemas.openxmlformats.org/officeDocument/2006/relationships/slideLayout" Target="../slideLayouts/slideLayout27.xml"/><Relationship Id="rId27" Type="http://schemas.openxmlformats.org/officeDocument/2006/relationships/slideLayout" Target="../slideLayouts/slideLayout26.xml"/><Relationship Id="rId29" Type="http://schemas.openxmlformats.org/officeDocument/2006/relationships/slideLayout" Target="../slideLayouts/slideLayout28.xml"/><Relationship Id="rId51" Type="http://schemas.openxmlformats.org/officeDocument/2006/relationships/slideLayout" Target="../slideLayouts/slideLayout50.xml"/><Relationship Id="rId50" Type="http://schemas.openxmlformats.org/officeDocument/2006/relationships/slideLayout" Target="../slideLayouts/slideLayout49.xml"/><Relationship Id="rId52" Type="http://schemas.openxmlformats.org/officeDocument/2006/relationships/theme" Target="../theme/theme2.xml"/><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19" Type="http://schemas.openxmlformats.org/officeDocument/2006/relationships/slideLayout" Target="../slideLayouts/slideLayout18.xml"/><Relationship Id="rId18"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2"/>
              </a:buClr>
              <a:buSzPts val="4400"/>
              <a:buFont typeface="Calibri"/>
              <a:buNone/>
              <a:defRPr b="1" i="0" sz="4400" u="none" cap="none" strike="noStrike">
                <a:solidFill>
                  <a:schemeClr val="dk2"/>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 id="2147483666" r:id="rId20"/>
    <p:sldLayoutId id="2147483667" r:id="rId21"/>
    <p:sldLayoutId id="2147483668" r:id="rId22"/>
    <p:sldLayoutId id="2147483669" r:id="rId23"/>
    <p:sldLayoutId id="2147483670" r:id="rId24"/>
    <p:sldLayoutId id="2147483671" r:id="rId25"/>
    <p:sldLayoutId id="2147483672" r:id="rId26"/>
    <p:sldLayoutId id="2147483673" r:id="rId27"/>
    <p:sldLayoutId id="2147483674" r:id="rId28"/>
    <p:sldLayoutId id="2147483675" r:id="rId29"/>
    <p:sldLayoutId id="2147483676" r:id="rId30"/>
    <p:sldLayoutId id="2147483677" r:id="rId31"/>
    <p:sldLayoutId id="2147483678" r:id="rId32"/>
    <p:sldLayoutId id="2147483679" r:id="rId33"/>
    <p:sldLayoutId id="2147483680" r:id="rId34"/>
    <p:sldLayoutId id="2147483681" r:id="rId35"/>
    <p:sldLayoutId id="2147483682" r:id="rId36"/>
    <p:sldLayoutId id="2147483683" r:id="rId37"/>
    <p:sldLayoutId id="2147483684" r:id="rId38"/>
    <p:sldLayoutId id="2147483685" r:id="rId39"/>
    <p:sldLayoutId id="2147483686" r:id="rId40"/>
    <p:sldLayoutId id="2147483687" r:id="rId41"/>
    <p:sldLayoutId id="2147483688" r:id="rId42"/>
    <p:sldLayoutId id="2147483689" r:id="rId43"/>
    <p:sldLayoutId id="2147483690" r:id="rId44"/>
    <p:sldLayoutId id="2147483691" r:id="rId45"/>
    <p:sldLayoutId id="2147483692" r:id="rId46"/>
    <p:sldLayoutId id="2147483693" r:id="rId47"/>
    <p:sldLayoutId id="2147483694" r:id="rId48"/>
    <p:sldLayoutId id="2147483695" r:id="rId49"/>
    <p:sldLayoutId id="2147483696" r:id="rId50"/>
    <p:sldLayoutId id="2147483697" r:id="rId5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15.pn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0.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4.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5.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6.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8.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0.xml"/><Relationship Id="rId3" Type="http://schemas.openxmlformats.org/officeDocument/2006/relationships/image" Target="../media/image9.png"/><Relationship Id="rId4" Type="http://schemas.openxmlformats.org/officeDocument/2006/relationships/image" Target="../media/image13.jpg"/></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3.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4.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5.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6.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8.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0.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2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3.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4.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5.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6.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7.xml"/><Relationship Id="rId3" Type="http://schemas.openxmlformats.org/officeDocument/2006/relationships/image" Target="../media/image33.png"/></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8.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0.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3.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4.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5.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6.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7.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8.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12.png"/></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40.xml"/><Relationship Id="rId3" Type="http://schemas.openxmlformats.org/officeDocument/2006/relationships/image" Target="../media/image13.jpg"/></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3.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4.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5.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6.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7.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8.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0.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1.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3.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4.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5.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6.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7.xml"/><Relationship Id="rId3" Type="http://schemas.openxmlformats.org/officeDocument/2006/relationships/image" Target="../media/image39.png"/></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8.xml"/><Relationship Id="rId3" Type="http://schemas.openxmlformats.org/officeDocument/2006/relationships/image" Target="../media/image40.png"/><Relationship Id="rId4" Type="http://schemas.openxmlformats.org/officeDocument/2006/relationships/hyperlink" Target="https://gbvguidelines.org/en/pocketguide/" TargetMode="External"/><Relationship Id="rId5" Type="http://schemas.openxmlformats.org/officeDocument/2006/relationships/image" Target="../media/image35.jpg"/></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0.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1.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3.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4.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5.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6.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7.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68.xml"/><Relationship Id="rId3" Type="http://schemas.openxmlformats.org/officeDocument/2006/relationships/image" Target="../media/image13.jpg"/></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 Id="rId3" Type="http://schemas.openxmlformats.org/officeDocument/2006/relationships/image" Target="../media/image21.jpg"/></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0.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1.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3.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4.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5.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6.xml"/><Relationship Id="rId3" Type="http://schemas.openxmlformats.org/officeDocument/2006/relationships/image" Target="../media/image13.jpg"/></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7.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8.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80.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1.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8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3.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84.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85.xml"/><Relationship Id="rId3" Type="http://schemas.openxmlformats.org/officeDocument/2006/relationships/image" Target="../media/image36.png"/></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86.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7.xml"/><Relationship Id="rId3" Type="http://schemas.openxmlformats.org/officeDocument/2006/relationships/image" Target="../media/image41.png"/></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8.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0.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1.xml"/><Relationship Id="rId3" Type="http://schemas.openxmlformats.org/officeDocument/2006/relationships/image" Target="../media/image38.png"/><Relationship Id="rId4" Type="http://schemas.openxmlformats.org/officeDocument/2006/relationships/image" Target="../media/image43.png"/><Relationship Id="rId5" Type="http://schemas.openxmlformats.org/officeDocument/2006/relationships/image" Target="../media/image42.png"/></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3.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4.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5.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6.xml"/><Relationship Id="rId3" Type="http://schemas.openxmlformats.org/officeDocument/2006/relationships/image" Target="../media/image37.jpg"/></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7.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8.xml"/><Relationship Id="rId3" Type="http://schemas.openxmlformats.org/officeDocument/2006/relationships/image" Target="../media/image13.jpg"/></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0.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1.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02.xml"/><Relationship Id="rId3" Type="http://schemas.openxmlformats.org/officeDocument/2006/relationships/image" Target="../media/image13.jpg"/></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3.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4.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5.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6.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7.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8.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0.xml"/><Relationship Id="rId3" Type="http://schemas.openxmlformats.org/officeDocument/2006/relationships/hyperlink" Target="http://iawg.net/iafm/" TargetMode="Externa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1.xml"/><Relationship Id="rId3" Type="http://schemas.openxmlformats.org/officeDocument/2006/relationships/image" Target="../media/image13.jpg"/></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2.xml"/><Relationship Id="rId3" Type="http://schemas.openxmlformats.org/officeDocument/2006/relationships/hyperlink" Target="http://www.gbvguidelines.org/" TargetMode="External"/><Relationship Id="rId4" Type="http://schemas.openxmlformats.org/officeDocument/2006/relationships/image" Target="../media/image13.jpg"/></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3.xml"/><Relationship Id="rId3" Type="http://schemas.openxmlformats.org/officeDocument/2006/relationships/image" Target="../media/image13.jpg"/></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4.xml"/><Relationship Id="rId3" Type="http://schemas.openxmlformats.org/officeDocument/2006/relationships/hyperlink" Target="http://iawg.net/iafm/" TargetMode="External"/><Relationship Id="rId4" Type="http://schemas.openxmlformats.org/officeDocument/2006/relationships/hyperlink" Target="https://www.unfpa.org/video/reproductive-health-kits-shelving" TargetMode="External"/><Relationship Id="rId5" Type="http://schemas.openxmlformats.org/officeDocument/2006/relationships/image" Target="../media/image13.jpg"/></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5.xml"/><Relationship Id="rId3" Type="http://schemas.openxmlformats.org/officeDocument/2006/relationships/image" Target="../media/image13.jpg"/></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6.xml"/><Relationship Id="rId3" Type="http://schemas.openxmlformats.org/officeDocument/2006/relationships/image" Target="../media/image13.jpg"/></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7.xml"/><Relationship Id="rId3" Type="http://schemas.openxmlformats.org/officeDocument/2006/relationships/image" Target="../media/image13.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3.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23.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5.xml"/><Relationship Id="rId3" Type="http://schemas.openxmlformats.org/officeDocument/2006/relationships/image" Target="../media/image11.png"/><Relationship Id="rId4" Type="http://schemas.openxmlformats.org/officeDocument/2006/relationships/image" Target="../media/image13.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6.xml"/><Relationship Id="rId3" Type="http://schemas.openxmlformats.org/officeDocument/2006/relationships/image" Target="../media/image24.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6.xml"/><Relationship Id="rId3" Type="http://schemas.openxmlformats.org/officeDocument/2006/relationships/image" Target="../media/image13.jp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6.xml"/><Relationship Id="rId3" Type="http://schemas.openxmlformats.org/officeDocument/2006/relationships/image" Target="../media/image5.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0.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3.xml"/><Relationship Id="rId3" Type="http://schemas.openxmlformats.org/officeDocument/2006/relationships/image" Target="../media/image26.pn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8.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0.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94.xml"/><Relationship Id="rId3" Type="http://schemas.openxmlformats.org/officeDocument/2006/relationships/image" Target="../media/image28.png"/></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95.xml"/><Relationship Id="rId3" Type="http://schemas.openxmlformats.org/officeDocument/2006/relationships/image" Target="../media/image34.png"/></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96.xml"/><Relationship Id="rId3" Type="http://schemas.openxmlformats.org/officeDocument/2006/relationships/image" Target="../media/image29.jpg"/></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97.xml"/><Relationship Id="rId3" Type="http://schemas.openxmlformats.org/officeDocument/2006/relationships/image" Target="../media/image31.jpg"/></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98.xml"/><Relationship Id="rId3" Type="http://schemas.openxmlformats.org/officeDocument/2006/relationships/image" Target="../media/image32.jpg"/></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52"/>
          <p:cNvSpPr txBox="1"/>
          <p:nvPr>
            <p:ph type="ctrTitle"/>
          </p:nvPr>
        </p:nvSpPr>
        <p:spPr>
          <a:xfrm>
            <a:off x="0" y="376493"/>
            <a:ext cx="9144000" cy="1470025"/>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accent2"/>
              </a:buClr>
              <a:buSzPts val="5400"/>
              <a:buNone/>
            </a:pPr>
            <a:br>
              <a:rPr lang="es-ES" sz="3500"/>
            </a:br>
            <a:br>
              <a:rPr lang="es-ES" sz="3500"/>
            </a:br>
            <a:br>
              <a:rPr lang="es-ES" sz="3500"/>
            </a:br>
            <a:br>
              <a:rPr lang="es-ES" sz="3500"/>
            </a:br>
            <a:br>
              <a:rPr lang="es-ES" sz="3500"/>
            </a:br>
            <a:br>
              <a:rPr lang="es-ES" sz="3500"/>
            </a:br>
            <a:r>
              <a:rPr lang="es-ES" sz="3500"/>
              <a:t>MANEJO CLÍNICO DE PERSONAS </a:t>
            </a:r>
            <a:br>
              <a:rPr lang="es-ES" sz="3500"/>
            </a:br>
            <a:r>
              <a:rPr lang="es-ES" sz="3500"/>
              <a:t>SOBREVIVIENTES DE VIOLENCIA SEXUAL </a:t>
            </a:r>
            <a:br>
              <a:rPr lang="es-ES" sz="3500"/>
            </a:br>
            <a:r>
              <a:rPr lang="es-ES" sz="3500"/>
              <a:t>EN CONTEXTOS AFECTADOS POR CRISIS</a:t>
            </a:r>
            <a:endParaRPr sz="3500"/>
          </a:p>
        </p:txBody>
      </p:sp>
      <p:sp>
        <p:nvSpPr>
          <p:cNvPr id="260" name="Google Shape;260;p52"/>
          <p:cNvSpPr txBox="1"/>
          <p:nvPr>
            <p:ph idx="1" type="subTitle"/>
          </p:nvPr>
        </p:nvSpPr>
        <p:spPr>
          <a:xfrm>
            <a:off x="1928979" y="5615900"/>
            <a:ext cx="5354688" cy="989966"/>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2"/>
              </a:buClr>
              <a:buSzPts val="1800"/>
              <a:buNone/>
            </a:pPr>
            <a:r>
              <a:rPr b="1" lang="es-ES" sz="1600">
                <a:solidFill>
                  <a:schemeClr val="dk2"/>
                </a:solidFill>
              </a:rPr>
              <a:t>Módulo de capacitación de extensión para actualización clínica destinado a proveedores de atención de la salud que implementen el Paquete de Servicios Iniciales Mínimos (PSIM) para la Salud Sexual y Reproductiva</a:t>
            </a:r>
            <a:endParaRPr sz="1600"/>
          </a:p>
        </p:txBody>
      </p:sp>
      <p:sp>
        <p:nvSpPr>
          <p:cNvPr id="261" name="Google Shape;261;p5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r>
              <a:rPr lang="es-ES"/>
              <a:t>1</a:t>
            </a:r>
            <a:endParaRPr/>
          </a:p>
        </p:txBody>
      </p:sp>
      <p:pic>
        <p:nvPicPr>
          <p:cNvPr descr="Logo, JHPIEGO&#10;&#10;" id="262" name="Google Shape;262;p52"/>
          <p:cNvPicPr preferRelativeResize="0"/>
          <p:nvPr/>
        </p:nvPicPr>
        <p:blipFill rotWithShape="1">
          <a:blip r:embed="rId3">
            <a:alphaModFix/>
          </a:blip>
          <a:srcRect b="0" l="0" r="0" t="0"/>
          <a:stretch/>
        </p:blipFill>
        <p:spPr>
          <a:xfrm>
            <a:off x="7681872" y="5616697"/>
            <a:ext cx="1066573" cy="90560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pic>
        <p:nvPicPr>
          <p:cNvPr descr="Image of a tree showing examples of GBV as the leaves, contributing factors as the trunk, and root causes as the roots. " id="333" name="Google Shape;333;p61"/>
          <p:cNvPicPr preferRelativeResize="0"/>
          <p:nvPr>
            <p:ph idx="4294967295" type="body"/>
          </p:nvPr>
        </p:nvPicPr>
        <p:blipFill rotWithShape="1">
          <a:blip r:embed="rId3">
            <a:alphaModFix amt="70000"/>
          </a:blip>
          <a:srcRect b="28584" l="0" r="0" t="0"/>
          <a:stretch/>
        </p:blipFill>
        <p:spPr>
          <a:xfrm>
            <a:off x="119743" y="355301"/>
            <a:ext cx="9144000" cy="6444000"/>
          </a:xfrm>
          <a:prstGeom prst="rect">
            <a:avLst/>
          </a:prstGeom>
          <a:noFill/>
          <a:ln>
            <a:noFill/>
          </a:ln>
        </p:spPr>
      </p:pic>
      <p:sp>
        <p:nvSpPr>
          <p:cNvPr id="334" name="Google Shape;334;p61"/>
          <p:cNvSpPr txBox="1"/>
          <p:nvPr/>
        </p:nvSpPr>
        <p:spPr>
          <a:xfrm>
            <a:off x="393557" y="2169530"/>
            <a:ext cx="1468174" cy="105079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s-ES" sz="2000" u="none" cap="none" strike="noStrike">
                <a:solidFill>
                  <a:schemeClr val="dk2"/>
                </a:solidFill>
                <a:latin typeface="Calibri"/>
                <a:ea typeface="Calibri"/>
                <a:cs typeface="Calibri"/>
                <a:sym typeface="Calibri"/>
              </a:rPr>
              <a:t>Ejemplos </a:t>
            </a:r>
            <a:endParaRPr/>
          </a:p>
          <a:p>
            <a:pPr indent="0" lvl="0" marL="0" marR="0" rtl="0" algn="l">
              <a:lnSpc>
                <a:spcPct val="100000"/>
              </a:lnSpc>
              <a:spcBef>
                <a:spcPts val="0"/>
              </a:spcBef>
              <a:spcAft>
                <a:spcPts val="0"/>
              </a:spcAft>
              <a:buNone/>
            </a:pPr>
            <a:r>
              <a:rPr b="1" i="0" lang="es-ES" sz="2000" u="none" cap="none" strike="noStrike">
                <a:solidFill>
                  <a:schemeClr val="dk2"/>
                </a:solidFill>
                <a:latin typeface="Calibri"/>
                <a:ea typeface="Calibri"/>
                <a:cs typeface="Calibri"/>
                <a:sym typeface="Calibri"/>
              </a:rPr>
              <a:t>de violencia de género</a:t>
            </a:r>
            <a:endParaRPr b="0" i="0" sz="2000" u="none" cap="none" strike="noStrike">
              <a:solidFill>
                <a:srgbClr val="000000"/>
              </a:solidFill>
              <a:latin typeface="Arial"/>
              <a:ea typeface="Arial"/>
              <a:cs typeface="Arial"/>
              <a:sym typeface="Arial"/>
            </a:endParaRPr>
          </a:p>
        </p:txBody>
      </p:sp>
      <p:sp>
        <p:nvSpPr>
          <p:cNvPr id="335" name="Google Shape;335;p61"/>
          <p:cNvSpPr txBox="1"/>
          <p:nvPr/>
        </p:nvSpPr>
        <p:spPr>
          <a:xfrm>
            <a:off x="3923420" y="548680"/>
            <a:ext cx="1728192" cy="36933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s-ES" sz="1800" u="none" cap="none" strike="noStrike">
                <a:solidFill>
                  <a:schemeClr val="dk1"/>
                </a:solidFill>
                <a:latin typeface="Calibri"/>
                <a:ea typeface="Calibri"/>
                <a:cs typeface="Calibri"/>
                <a:sym typeface="Calibri"/>
              </a:rPr>
              <a:t>Abuso verbal</a:t>
            </a:r>
            <a:endParaRPr b="0" i="0" sz="1800" u="none" cap="none" strike="noStrike">
              <a:solidFill>
                <a:srgbClr val="000000"/>
              </a:solidFill>
              <a:latin typeface="Arial"/>
              <a:ea typeface="Arial"/>
              <a:cs typeface="Arial"/>
              <a:sym typeface="Arial"/>
            </a:endParaRPr>
          </a:p>
        </p:txBody>
      </p:sp>
      <p:sp>
        <p:nvSpPr>
          <p:cNvPr id="336" name="Google Shape;336;p61"/>
          <p:cNvSpPr txBox="1"/>
          <p:nvPr/>
        </p:nvSpPr>
        <p:spPr>
          <a:xfrm>
            <a:off x="2104258" y="2200612"/>
            <a:ext cx="1152128" cy="36933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s-ES" sz="1800" u="none" cap="none" strike="noStrike">
                <a:solidFill>
                  <a:schemeClr val="dk1"/>
                </a:solidFill>
                <a:latin typeface="Calibri"/>
                <a:ea typeface="Calibri"/>
                <a:cs typeface="Calibri"/>
                <a:sym typeface="Calibri"/>
              </a:rPr>
              <a:t>Abuso por causa de dote</a:t>
            </a:r>
            <a:endParaRPr b="0" i="0" sz="1800" u="none" cap="none" strike="noStrike">
              <a:solidFill>
                <a:srgbClr val="000000"/>
              </a:solidFill>
              <a:latin typeface="Arial"/>
              <a:ea typeface="Arial"/>
              <a:cs typeface="Arial"/>
              <a:sym typeface="Arial"/>
            </a:endParaRPr>
          </a:p>
        </p:txBody>
      </p:sp>
      <p:sp>
        <p:nvSpPr>
          <p:cNvPr id="337" name="Google Shape;337;p61"/>
          <p:cNvSpPr txBox="1"/>
          <p:nvPr/>
        </p:nvSpPr>
        <p:spPr>
          <a:xfrm>
            <a:off x="3542015" y="2016022"/>
            <a:ext cx="1440160" cy="335933"/>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s-ES" sz="1800" u="none" cap="none" strike="noStrike">
                <a:solidFill>
                  <a:schemeClr val="dk1"/>
                </a:solidFill>
                <a:latin typeface="Calibri"/>
                <a:ea typeface="Calibri"/>
                <a:cs typeface="Calibri"/>
                <a:sym typeface="Calibri"/>
              </a:rPr>
              <a:t>Abuso sexual</a:t>
            </a:r>
            <a:endParaRPr b="0" i="0" sz="1800" u="none" cap="none" strike="noStrike">
              <a:solidFill>
                <a:srgbClr val="000000"/>
              </a:solidFill>
              <a:latin typeface="Arial"/>
              <a:ea typeface="Arial"/>
              <a:cs typeface="Arial"/>
              <a:sym typeface="Arial"/>
            </a:endParaRPr>
          </a:p>
        </p:txBody>
      </p:sp>
      <p:sp>
        <p:nvSpPr>
          <p:cNvPr id="338" name="Google Shape;338;p61"/>
          <p:cNvSpPr txBox="1"/>
          <p:nvPr/>
        </p:nvSpPr>
        <p:spPr>
          <a:xfrm>
            <a:off x="5359638" y="2413870"/>
            <a:ext cx="1152128" cy="36933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s-ES" sz="1800" u="none" cap="none" strike="noStrike">
                <a:solidFill>
                  <a:schemeClr val="dk1"/>
                </a:solidFill>
                <a:latin typeface="Calibri"/>
                <a:ea typeface="Calibri"/>
                <a:cs typeface="Calibri"/>
                <a:sym typeface="Calibri"/>
              </a:rPr>
              <a:t>Violación</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chemeClr val="dk1"/>
              </a:solidFill>
              <a:latin typeface="Calibri"/>
              <a:ea typeface="Calibri"/>
              <a:cs typeface="Calibri"/>
              <a:sym typeface="Calibri"/>
            </a:endParaRPr>
          </a:p>
        </p:txBody>
      </p:sp>
      <p:sp>
        <p:nvSpPr>
          <p:cNvPr id="339" name="Google Shape;339;p61"/>
          <p:cNvSpPr txBox="1"/>
          <p:nvPr/>
        </p:nvSpPr>
        <p:spPr>
          <a:xfrm>
            <a:off x="6812638" y="2406100"/>
            <a:ext cx="1346829" cy="64633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s-ES" sz="1800" u="none" cap="none" strike="noStrike">
                <a:solidFill>
                  <a:schemeClr val="dk1"/>
                </a:solidFill>
                <a:latin typeface="Calibri"/>
                <a:ea typeface="Calibri"/>
                <a:cs typeface="Calibri"/>
                <a:sym typeface="Calibri"/>
              </a:rPr>
              <a:t>Matrimonio forzado</a:t>
            </a:r>
            <a:endParaRPr b="0" i="0" sz="1800" u="none" cap="none" strike="noStrike">
              <a:solidFill>
                <a:srgbClr val="000000"/>
              </a:solidFill>
              <a:latin typeface="Arial"/>
              <a:ea typeface="Arial"/>
              <a:cs typeface="Arial"/>
              <a:sym typeface="Arial"/>
            </a:endParaRPr>
          </a:p>
        </p:txBody>
      </p:sp>
      <p:sp>
        <p:nvSpPr>
          <p:cNvPr id="340" name="Google Shape;340;p61"/>
          <p:cNvSpPr txBox="1"/>
          <p:nvPr/>
        </p:nvSpPr>
        <p:spPr>
          <a:xfrm>
            <a:off x="6228184" y="1330186"/>
            <a:ext cx="1246494" cy="92333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s-ES" sz="1800" u="none" cap="none" strike="noStrike">
                <a:solidFill>
                  <a:schemeClr val="dk1"/>
                </a:solidFill>
                <a:latin typeface="Calibri"/>
                <a:ea typeface="Calibri"/>
                <a:cs typeface="Calibri"/>
                <a:sym typeface="Calibri"/>
              </a:rPr>
              <a:t>Mutilación genital femenina</a:t>
            </a:r>
            <a:endParaRPr b="0" i="0" sz="1800" u="none" cap="none" strike="noStrike">
              <a:solidFill>
                <a:srgbClr val="000000"/>
              </a:solidFill>
              <a:latin typeface="Arial"/>
              <a:ea typeface="Arial"/>
              <a:cs typeface="Arial"/>
              <a:sym typeface="Arial"/>
            </a:endParaRPr>
          </a:p>
        </p:txBody>
      </p:sp>
      <p:sp>
        <p:nvSpPr>
          <p:cNvPr id="341" name="Google Shape;341;p61"/>
          <p:cNvSpPr txBox="1"/>
          <p:nvPr/>
        </p:nvSpPr>
        <p:spPr>
          <a:xfrm>
            <a:off x="2754494" y="1273589"/>
            <a:ext cx="1458416" cy="64633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s-ES" sz="1800" u="none" cap="none" strike="noStrike">
                <a:solidFill>
                  <a:schemeClr val="dk1"/>
                </a:solidFill>
                <a:latin typeface="Calibri"/>
                <a:ea typeface="Calibri"/>
                <a:cs typeface="Calibri"/>
                <a:sym typeface="Calibri"/>
              </a:rPr>
              <a:t>Violencia doméstica</a:t>
            </a:r>
            <a:endParaRPr b="0" i="0" sz="1800" u="none" cap="none" strike="noStrike">
              <a:solidFill>
                <a:srgbClr val="000000"/>
              </a:solidFill>
              <a:latin typeface="Arial"/>
              <a:ea typeface="Arial"/>
              <a:cs typeface="Arial"/>
              <a:sym typeface="Arial"/>
            </a:endParaRPr>
          </a:p>
        </p:txBody>
      </p:sp>
      <p:sp>
        <p:nvSpPr>
          <p:cNvPr id="342" name="Google Shape;342;p61"/>
          <p:cNvSpPr txBox="1"/>
          <p:nvPr/>
        </p:nvSpPr>
        <p:spPr>
          <a:xfrm>
            <a:off x="4691743" y="1485698"/>
            <a:ext cx="1458416" cy="36933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s-ES" sz="1800" u="none" cap="none" strike="noStrike">
                <a:solidFill>
                  <a:schemeClr val="dk1"/>
                </a:solidFill>
                <a:latin typeface="Calibri"/>
                <a:ea typeface="Calibri"/>
                <a:cs typeface="Calibri"/>
                <a:sym typeface="Calibri"/>
              </a:rPr>
              <a:t>Aislamiento</a:t>
            </a:r>
            <a:endParaRPr b="0" i="0" sz="1800" u="none" cap="none" strike="noStrike">
              <a:solidFill>
                <a:srgbClr val="000000"/>
              </a:solidFill>
              <a:latin typeface="Arial"/>
              <a:ea typeface="Arial"/>
              <a:cs typeface="Arial"/>
              <a:sym typeface="Arial"/>
            </a:endParaRPr>
          </a:p>
        </p:txBody>
      </p:sp>
      <p:sp>
        <p:nvSpPr>
          <p:cNvPr id="343" name="Google Shape;343;p61"/>
          <p:cNvSpPr txBox="1"/>
          <p:nvPr/>
        </p:nvSpPr>
        <p:spPr>
          <a:xfrm>
            <a:off x="393557" y="4099898"/>
            <a:ext cx="1599463" cy="70788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s-ES" sz="2000" u="none" cap="none" strike="noStrike">
                <a:solidFill>
                  <a:schemeClr val="dk2"/>
                </a:solidFill>
                <a:latin typeface="Calibri"/>
                <a:ea typeface="Calibri"/>
                <a:cs typeface="Calibri"/>
                <a:sym typeface="Calibri"/>
              </a:rPr>
              <a:t>Factores que contribuyen al problema</a:t>
            </a:r>
            <a:endParaRPr b="0" i="0" sz="2000" u="none" cap="none" strike="noStrike">
              <a:solidFill>
                <a:srgbClr val="000000"/>
              </a:solidFill>
              <a:latin typeface="Arial"/>
              <a:ea typeface="Arial"/>
              <a:cs typeface="Arial"/>
              <a:sym typeface="Arial"/>
            </a:endParaRPr>
          </a:p>
        </p:txBody>
      </p:sp>
      <p:sp>
        <p:nvSpPr>
          <p:cNvPr id="344" name="Google Shape;344;p61"/>
          <p:cNvSpPr txBox="1"/>
          <p:nvPr/>
        </p:nvSpPr>
        <p:spPr>
          <a:xfrm>
            <a:off x="4447177" y="3900882"/>
            <a:ext cx="1945232" cy="1885131"/>
          </a:xfrm>
          <a:prstGeom prst="rect">
            <a:avLst/>
          </a:prstGeom>
          <a:noFill/>
          <a:ln>
            <a:noFill/>
          </a:ln>
        </p:spPr>
        <p:txBody>
          <a:bodyPr anchorCtr="0" anchor="t" bIns="45700" lIns="91425" spcFirstLastPara="1" rIns="91425" wrap="square" tIns="45700">
            <a:noAutofit/>
          </a:bodyPr>
          <a:lstStyle/>
          <a:p>
            <a:pPr indent="-168275" lvl="0" marL="168275" marR="0" rtl="0" algn="l">
              <a:lnSpc>
                <a:spcPct val="100000"/>
              </a:lnSpc>
              <a:spcBef>
                <a:spcPts val="0"/>
              </a:spcBef>
              <a:spcAft>
                <a:spcPts val="0"/>
              </a:spcAft>
              <a:buClr>
                <a:schemeClr val="accent2"/>
              </a:buClr>
              <a:buSzPts val="1900"/>
              <a:buFont typeface="Arial"/>
              <a:buChar char="•"/>
            </a:pPr>
            <a:r>
              <a:rPr b="1" i="0" lang="es-ES" sz="1900" u="none" cap="none" strike="noStrike">
                <a:solidFill>
                  <a:schemeClr val="dk2"/>
                </a:solidFill>
                <a:latin typeface="Calibri"/>
                <a:ea typeface="Calibri"/>
                <a:cs typeface="Calibri"/>
                <a:sym typeface="Calibri"/>
              </a:rPr>
              <a:t>Sexuales</a:t>
            </a:r>
            <a:endParaRPr b="0" i="0" sz="1400" u="none" cap="none" strike="noStrike">
              <a:solidFill>
                <a:schemeClr val="dk2"/>
              </a:solidFill>
              <a:latin typeface="Calibri"/>
              <a:ea typeface="Calibri"/>
              <a:cs typeface="Calibri"/>
              <a:sym typeface="Calibri"/>
            </a:endParaRPr>
          </a:p>
          <a:p>
            <a:pPr indent="-168275" lvl="0" marL="168275" marR="0" rtl="0" algn="l">
              <a:lnSpc>
                <a:spcPct val="100000"/>
              </a:lnSpc>
              <a:spcBef>
                <a:spcPts val="100"/>
              </a:spcBef>
              <a:spcAft>
                <a:spcPts val="0"/>
              </a:spcAft>
              <a:buClr>
                <a:srgbClr val="171616"/>
              </a:buClr>
              <a:buSzPts val="1900"/>
              <a:buFont typeface="Arial"/>
              <a:buChar char="•"/>
            </a:pPr>
            <a:r>
              <a:rPr b="1" i="0" lang="es-ES" sz="1900" u="none" cap="none" strike="noStrike">
                <a:solidFill>
                  <a:srgbClr val="171616"/>
                </a:solidFill>
                <a:latin typeface="Calibri"/>
                <a:ea typeface="Calibri"/>
                <a:cs typeface="Calibri"/>
                <a:sym typeface="Calibri"/>
              </a:rPr>
              <a:t>Físicos</a:t>
            </a:r>
            <a:endParaRPr b="0" i="0" sz="1400" u="none" cap="none" strike="noStrike">
              <a:solidFill>
                <a:srgbClr val="000000"/>
              </a:solidFill>
              <a:latin typeface="Calibri"/>
              <a:ea typeface="Calibri"/>
              <a:cs typeface="Calibri"/>
              <a:sym typeface="Calibri"/>
            </a:endParaRPr>
          </a:p>
          <a:p>
            <a:pPr indent="-168275" lvl="0" marL="168275" marR="0" rtl="0" algn="l">
              <a:lnSpc>
                <a:spcPct val="100000"/>
              </a:lnSpc>
              <a:spcBef>
                <a:spcPts val="100"/>
              </a:spcBef>
              <a:spcAft>
                <a:spcPts val="0"/>
              </a:spcAft>
              <a:buClr>
                <a:srgbClr val="171616"/>
              </a:buClr>
              <a:buSzPts val="1900"/>
              <a:buFont typeface="Arial"/>
              <a:buChar char="•"/>
            </a:pPr>
            <a:r>
              <a:rPr b="1" i="0" lang="es-ES" sz="1900" u="none" cap="none" strike="noStrike">
                <a:solidFill>
                  <a:srgbClr val="171616"/>
                </a:solidFill>
                <a:latin typeface="Calibri"/>
                <a:ea typeface="Calibri"/>
                <a:cs typeface="Calibri"/>
                <a:sym typeface="Calibri"/>
              </a:rPr>
              <a:t>Emocionales</a:t>
            </a:r>
            <a:endParaRPr b="1" i="0" sz="1900" u="none" cap="none" strike="noStrike">
              <a:solidFill>
                <a:srgbClr val="171616"/>
              </a:solidFill>
              <a:latin typeface="Calibri"/>
              <a:ea typeface="Calibri"/>
              <a:cs typeface="Calibri"/>
              <a:sym typeface="Calibri"/>
            </a:endParaRPr>
          </a:p>
          <a:p>
            <a:pPr indent="-168275" lvl="0" marL="168275" marR="0" rtl="0" algn="l">
              <a:lnSpc>
                <a:spcPct val="100000"/>
              </a:lnSpc>
              <a:spcBef>
                <a:spcPts val="100"/>
              </a:spcBef>
              <a:spcAft>
                <a:spcPts val="0"/>
              </a:spcAft>
              <a:buClr>
                <a:srgbClr val="171616"/>
              </a:buClr>
              <a:buSzPts val="1900"/>
              <a:buFont typeface="Arial"/>
              <a:buChar char="•"/>
            </a:pPr>
            <a:r>
              <a:rPr b="1" i="0" lang="es-ES" sz="1900" u="none" cap="none" strike="noStrike">
                <a:solidFill>
                  <a:srgbClr val="171616"/>
                </a:solidFill>
                <a:latin typeface="Calibri"/>
                <a:ea typeface="Calibri"/>
                <a:cs typeface="Calibri"/>
                <a:sym typeface="Calibri"/>
              </a:rPr>
              <a:t>Económicos</a:t>
            </a:r>
            <a:endParaRPr b="1" i="0" sz="1900" u="none" cap="none" strike="noStrike">
              <a:solidFill>
                <a:srgbClr val="171616"/>
              </a:solidFill>
              <a:latin typeface="Calibri"/>
              <a:ea typeface="Calibri"/>
              <a:cs typeface="Calibri"/>
              <a:sym typeface="Calibri"/>
            </a:endParaRPr>
          </a:p>
          <a:p>
            <a:pPr indent="-168275" lvl="0" marL="168275" marR="0" rtl="0" algn="l">
              <a:lnSpc>
                <a:spcPct val="100000"/>
              </a:lnSpc>
              <a:spcBef>
                <a:spcPts val="100"/>
              </a:spcBef>
              <a:spcAft>
                <a:spcPts val="0"/>
              </a:spcAft>
              <a:buClr>
                <a:srgbClr val="171616"/>
              </a:buClr>
              <a:buSzPts val="1900"/>
              <a:buFont typeface="Arial"/>
              <a:buChar char="•"/>
            </a:pPr>
            <a:r>
              <a:rPr b="1" i="0" lang="es-ES" sz="1900" u="none" cap="none" strike="noStrike">
                <a:solidFill>
                  <a:srgbClr val="171616"/>
                </a:solidFill>
                <a:latin typeface="Calibri"/>
                <a:ea typeface="Calibri"/>
                <a:cs typeface="Calibri"/>
                <a:sym typeface="Calibri"/>
              </a:rPr>
              <a:t>Prácticas perniciosas</a:t>
            </a:r>
            <a:endParaRPr b="0" i="0" sz="2000" u="none" cap="none" strike="noStrike">
              <a:solidFill>
                <a:srgbClr val="000000"/>
              </a:solidFill>
              <a:latin typeface="Arial"/>
              <a:ea typeface="Arial"/>
              <a:cs typeface="Arial"/>
              <a:sym typeface="Arial"/>
            </a:endParaRPr>
          </a:p>
        </p:txBody>
      </p:sp>
      <p:sp>
        <p:nvSpPr>
          <p:cNvPr id="345" name="Google Shape;345;p61"/>
          <p:cNvSpPr txBox="1"/>
          <p:nvPr/>
        </p:nvSpPr>
        <p:spPr>
          <a:xfrm>
            <a:off x="2244606" y="4946813"/>
            <a:ext cx="1224136" cy="36933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s-ES" sz="1800" u="none" cap="none" strike="noStrike">
                <a:solidFill>
                  <a:schemeClr val="dk2"/>
                </a:solidFill>
                <a:latin typeface="Calibri"/>
                <a:ea typeface="Calibri"/>
                <a:cs typeface="Calibri"/>
                <a:sym typeface="Calibri"/>
              </a:rPr>
              <a:t>Conflicto</a:t>
            </a:r>
            <a:endParaRPr b="0" i="0" sz="1800" u="none" cap="none" strike="noStrike">
              <a:solidFill>
                <a:srgbClr val="000000"/>
              </a:solidFill>
              <a:latin typeface="Arial"/>
              <a:ea typeface="Arial"/>
              <a:cs typeface="Arial"/>
              <a:sym typeface="Arial"/>
            </a:endParaRPr>
          </a:p>
        </p:txBody>
      </p:sp>
      <p:sp>
        <p:nvSpPr>
          <p:cNvPr id="346" name="Google Shape;346;p61"/>
          <p:cNvSpPr txBox="1"/>
          <p:nvPr/>
        </p:nvSpPr>
        <p:spPr>
          <a:xfrm>
            <a:off x="2231232" y="3835335"/>
            <a:ext cx="1296144" cy="36933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s-ES" sz="1800" u="none" cap="none" strike="noStrike">
                <a:solidFill>
                  <a:schemeClr val="dk1"/>
                </a:solidFill>
                <a:latin typeface="Calibri"/>
                <a:ea typeface="Calibri"/>
                <a:cs typeface="Calibri"/>
                <a:sym typeface="Calibri"/>
              </a:rPr>
              <a:t>Pobreza</a:t>
            </a:r>
            <a:endParaRPr b="1" i="0" sz="1800" u="none" cap="none" strike="noStrike">
              <a:solidFill>
                <a:schemeClr val="dk1"/>
              </a:solidFill>
              <a:latin typeface="Calibri"/>
              <a:ea typeface="Calibri"/>
              <a:cs typeface="Calibri"/>
              <a:sym typeface="Calibri"/>
            </a:endParaRPr>
          </a:p>
        </p:txBody>
      </p:sp>
      <p:sp>
        <p:nvSpPr>
          <p:cNvPr id="347" name="Google Shape;347;p61"/>
          <p:cNvSpPr txBox="1"/>
          <p:nvPr/>
        </p:nvSpPr>
        <p:spPr>
          <a:xfrm>
            <a:off x="2231232" y="4269124"/>
            <a:ext cx="1800200" cy="64633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s-ES" sz="1800" u="none" cap="none" strike="noStrike">
                <a:solidFill>
                  <a:schemeClr val="dk1"/>
                </a:solidFill>
                <a:latin typeface="Calibri"/>
                <a:ea typeface="Calibri"/>
                <a:cs typeface="Calibri"/>
                <a:sym typeface="Calibri"/>
              </a:rPr>
              <a:t>Falta de educación</a:t>
            </a:r>
            <a:endParaRPr b="0" i="0" sz="1800" u="none" cap="none" strike="noStrike">
              <a:solidFill>
                <a:srgbClr val="000000"/>
              </a:solidFill>
              <a:latin typeface="Arial"/>
              <a:ea typeface="Arial"/>
              <a:cs typeface="Arial"/>
              <a:sym typeface="Arial"/>
            </a:endParaRPr>
          </a:p>
        </p:txBody>
      </p:sp>
      <p:sp>
        <p:nvSpPr>
          <p:cNvPr id="348" name="Google Shape;348;p61"/>
          <p:cNvSpPr txBox="1"/>
          <p:nvPr/>
        </p:nvSpPr>
        <p:spPr>
          <a:xfrm>
            <a:off x="6747442" y="4557156"/>
            <a:ext cx="1835696" cy="64633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s-ES" sz="1800" u="none" cap="none" strike="noStrike">
                <a:solidFill>
                  <a:schemeClr val="dk1"/>
                </a:solidFill>
                <a:latin typeface="Calibri"/>
                <a:ea typeface="Calibri"/>
                <a:cs typeface="Calibri"/>
                <a:sym typeface="Calibri"/>
              </a:rPr>
              <a:t>Falta de protección policial</a:t>
            </a:r>
            <a:endParaRPr b="0" i="0" sz="1800" u="none" cap="none" strike="noStrike">
              <a:solidFill>
                <a:srgbClr val="000000"/>
              </a:solidFill>
              <a:latin typeface="Arial"/>
              <a:ea typeface="Arial"/>
              <a:cs typeface="Arial"/>
              <a:sym typeface="Arial"/>
            </a:endParaRPr>
          </a:p>
        </p:txBody>
      </p:sp>
      <p:sp>
        <p:nvSpPr>
          <p:cNvPr id="349" name="Google Shape;349;p61"/>
          <p:cNvSpPr txBox="1"/>
          <p:nvPr/>
        </p:nvSpPr>
        <p:spPr>
          <a:xfrm>
            <a:off x="6747442" y="3763327"/>
            <a:ext cx="2170584" cy="64633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s-ES" sz="1800" u="none" cap="none" strike="noStrike">
                <a:solidFill>
                  <a:schemeClr val="dk1"/>
                </a:solidFill>
                <a:latin typeface="Calibri"/>
                <a:ea typeface="Calibri"/>
                <a:cs typeface="Calibri"/>
                <a:sym typeface="Calibri"/>
              </a:rPr>
              <a:t>Consumo excesivo de alcohol y drogas</a:t>
            </a:r>
            <a:endParaRPr b="0" i="0" sz="1800" u="none" cap="none" strike="noStrike">
              <a:solidFill>
                <a:srgbClr val="000000"/>
              </a:solidFill>
              <a:latin typeface="Arial"/>
              <a:ea typeface="Arial"/>
              <a:cs typeface="Arial"/>
              <a:sym typeface="Arial"/>
            </a:endParaRPr>
          </a:p>
        </p:txBody>
      </p:sp>
      <p:sp>
        <p:nvSpPr>
          <p:cNvPr id="350" name="Google Shape;350;p61"/>
          <p:cNvSpPr txBox="1"/>
          <p:nvPr/>
        </p:nvSpPr>
        <p:spPr>
          <a:xfrm>
            <a:off x="7398832" y="5679237"/>
            <a:ext cx="1720017" cy="40011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s-ES" sz="2000" u="none" cap="none" strike="noStrike">
                <a:solidFill>
                  <a:schemeClr val="dk2"/>
                </a:solidFill>
                <a:latin typeface="Calibri"/>
                <a:ea typeface="Calibri"/>
                <a:cs typeface="Calibri"/>
                <a:sym typeface="Calibri"/>
              </a:rPr>
              <a:t>Causas subyacentes</a:t>
            </a:r>
            <a:endParaRPr b="0" i="0" sz="2000" u="none" cap="none" strike="noStrike">
              <a:solidFill>
                <a:srgbClr val="000000"/>
              </a:solidFill>
              <a:latin typeface="Arial"/>
              <a:ea typeface="Arial"/>
              <a:cs typeface="Arial"/>
              <a:sym typeface="Arial"/>
            </a:endParaRPr>
          </a:p>
        </p:txBody>
      </p:sp>
      <p:sp>
        <p:nvSpPr>
          <p:cNvPr id="351" name="Google Shape;351;p61"/>
          <p:cNvSpPr txBox="1"/>
          <p:nvPr/>
        </p:nvSpPr>
        <p:spPr>
          <a:xfrm>
            <a:off x="2239806" y="5882853"/>
            <a:ext cx="1440160" cy="64633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s-ES" sz="1800" u="none" cap="none" strike="noStrike">
                <a:solidFill>
                  <a:schemeClr val="accent1"/>
                </a:solidFill>
                <a:latin typeface="Calibri"/>
                <a:ea typeface="Calibri"/>
                <a:cs typeface="Calibri"/>
                <a:sym typeface="Calibri"/>
              </a:rPr>
              <a:t>Abuso de poder</a:t>
            </a:r>
            <a:endParaRPr b="0" i="0" sz="1800" u="none" cap="none" strike="noStrike">
              <a:solidFill>
                <a:srgbClr val="000000"/>
              </a:solidFill>
              <a:latin typeface="Arial"/>
              <a:ea typeface="Arial"/>
              <a:cs typeface="Arial"/>
              <a:sym typeface="Arial"/>
            </a:endParaRPr>
          </a:p>
        </p:txBody>
      </p:sp>
      <p:sp>
        <p:nvSpPr>
          <p:cNvPr id="352" name="Google Shape;352;p61"/>
          <p:cNvSpPr txBox="1"/>
          <p:nvPr/>
        </p:nvSpPr>
        <p:spPr>
          <a:xfrm>
            <a:off x="3809700" y="5782891"/>
            <a:ext cx="1990330" cy="64633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s-ES" sz="1800" u="none" cap="none" strike="noStrike">
                <a:solidFill>
                  <a:schemeClr val="accent1"/>
                </a:solidFill>
                <a:latin typeface="Calibri"/>
                <a:ea typeface="Calibri"/>
                <a:cs typeface="Calibri"/>
                <a:sym typeface="Calibri"/>
              </a:rPr>
              <a:t>Desprecio por los derechos humanos</a:t>
            </a:r>
            <a:endParaRPr b="0" i="0" sz="1800" u="none" cap="none" strike="noStrike">
              <a:solidFill>
                <a:srgbClr val="000000"/>
              </a:solidFill>
              <a:latin typeface="Arial"/>
              <a:ea typeface="Arial"/>
              <a:cs typeface="Arial"/>
              <a:sym typeface="Arial"/>
            </a:endParaRPr>
          </a:p>
        </p:txBody>
      </p:sp>
      <p:sp>
        <p:nvSpPr>
          <p:cNvPr id="353" name="Google Shape;353;p61"/>
          <p:cNvSpPr txBox="1"/>
          <p:nvPr/>
        </p:nvSpPr>
        <p:spPr>
          <a:xfrm>
            <a:off x="6007468" y="5958403"/>
            <a:ext cx="1583170" cy="64633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s-ES" sz="1800" u="none" cap="none" strike="noStrike">
                <a:solidFill>
                  <a:schemeClr val="accent1"/>
                </a:solidFill>
                <a:latin typeface="Calibri"/>
                <a:ea typeface="Calibri"/>
                <a:cs typeface="Calibri"/>
                <a:sym typeface="Calibri"/>
              </a:rPr>
              <a:t>Desigualdad de género</a:t>
            </a:r>
            <a:endParaRPr b="0" i="0" sz="1800" u="none" cap="none" strike="noStrike">
              <a:solidFill>
                <a:srgbClr val="000000"/>
              </a:solidFill>
              <a:latin typeface="Arial"/>
              <a:ea typeface="Arial"/>
              <a:cs typeface="Arial"/>
              <a:sym typeface="Arial"/>
            </a:endParaRPr>
          </a:p>
        </p:txBody>
      </p:sp>
      <p:cxnSp>
        <p:nvCxnSpPr>
          <p:cNvPr id="354" name="Google Shape;354;p61"/>
          <p:cNvCxnSpPr/>
          <p:nvPr/>
        </p:nvCxnSpPr>
        <p:spPr>
          <a:xfrm>
            <a:off x="3527376" y="4051359"/>
            <a:ext cx="576064" cy="0"/>
          </a:xfrm>
          <a:prstGeom prst="straightConnector1">
            <a:avLst/>
          </a:prstGeom>
          <a:noFill/>
          <a:ln cap="flat" cmpd="sng" w="19050">
            <a:solidFill>
              <a:schemeClr val="dk1"/>
            </a:solidFill>
            <a:prstDash val="solid"/>
            <a:miter lim="800000"/>
            <a:headEnd len="sm" w="sm" type="none"/>
            <a:tailEnd len="med" w="med" type="stealth"/>
          </a:ln>
        </p:spPr>
      </p:cxnSp>
      <p:cxnSp>
        <p:nvCxnSpPr>
          <p:cNvPr id="355" name="Google Shape;355;p61"/>
          <p:cNvCxnSpPr/>
          <p:nvPr/>
        </p:nvCxnSpPr>
        <p:spPr>
          <a:xfrm>
            <a:off x="3527376" y="4555415"/>
            <a:ext cx="576064" cy="0"/>
          </a:xfrm>
          <a:prstGeom prst="straightConnector1">
            <a:avLst/>
          </a:prstGeom>
          <a:noFill/>
          <a:ln cap="flat" cmpd="sng" w="19050">
            <a:solidFill>
              <a:schemeClr val="dk1"/>
            </a:solidFill>
            <a:prstDash val="solid"/>
            <a:miter lim="800000"/>
            <a:headEnd len="sm" w="sm" type="none"/>
            <a:tailEnd len="med" w="med" type="stealth"/>
          </a:ln>
        </p:spPr>
      </p:cxnSp>
      <p:cxnSp>
        <p:nvCxnSpPr>
          <p:cNvPr id="356" name="Google Shape;356;p61"/>
          <p:cNvCxnSpPr/>
          <p:nvPr/>
        </p:nvCxnSpPr>
        <p:spPr>
          <a:xfrm rot="10800000">
            <a:off x="6062858" y="4699431"/>
            <a:ext cx="576064" cy="144016"/>
          </a:xfrm>
          <a:prstGeom prst="straightConnector1">
            <a:avLst/>
          </a:prstGeom>
          <a:noFill/>
          <a:ln cap="flat" cmpd="sng" w="19050">
            <a:solidFill>
              <a:schemeClr val="dk1"/>
            </a:solidFill>
            <a:prstDash val="solid"/>
            <a:miter lim="800000"/>
            <a:headEnd len="sm" w="sm" type="none"/>
            <a:tailEnd len="med" w="med" type="stealth"/>
          </a:ln>
        </p:spPr>
      </p:cxnSp>
      <p:cxnSp>
        <p:nvCxnSpPr>
          <p:cNvPr id="357" name="Google Shape;357;p61"/>
          <p:cNvCxnSpPr/>
          <p:nvPr/>
        </p:nvCxnSpPr>
        <p:spPr>
          <a:xfrm flipH="1" rot="10800000">
            <a:off x="3527376" y="4915455"/>
            <a:ext cx="576064" cy="216024"/>
          </a:xfrm>
          <a:prstGeom prst="straightConnector1">
            <a:avLst/>
          </a:prstGeom>
          <a:noFill/>
          <a:ln cap="flat" cmpd="sng" w="19050">
            <a:solidFill>
              <a:schemeClr val="dk2"/>
            </a:solidFill>
            <a:prstDash val="solid"/>
            <a:miter lim="800000"/>
            <a:headEnd len="sm" w="sm" type="none"/>
            <a:tailEnd len="med" w="med" type="stealth"/>
          </a:ln>
        </p:spPr>
      </p:cxnSp>
      <p:cxnSp>
        <p:nvCxnSpPr>
          <p:cNvPr id="358" name="Google Shape;358;p61"/>
          <p:cNvCxnSpPr/>
          <p:nvPr/>
        </p:nvCxnSpPr>
        <p:spPr>
          <a:xfrm rot="10800000">
            <a:off x="6062858" y="4123367"/>
            <a:ext cx="576064" cy="0"/>
          </a:xfrm>
          <a:prstGeom prst="straightConnector1">
            <a:avLst/>
          </a:prstGeom>
          <a:noFill/>
          <a:ln cap="flat" cmpd="sng" w="19050">
            <a:solidFill>
              <a:schemeClr val="dk1"/>
            </a:solidFill>
            <a:prstDash val="solid"/>
            <a:miter lim="800000"/>
            <a:headEnd len="sm" w="sm" type="none"/>
            <a:tailEnd len="med" w="med" type="stealth"/>
          </a:ln>
        </p:spPr>
      </p:cxnSp>
      <p:sp>
        <p:nvSpPr>
          <p:cNvPr id="359" name="Google Shape;359;p6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s-ES"/>
              <a:t>‹#›</a:t>
            </a:fld>
            <a:endParaRPr/>
          </a:p>
        </p:txBody>
      </p:sp>
      <p:sp>
        <p:nvSpPr>
          <p:cNvPr id="360" name="Google Shape;360;p61"/>
          <p:cNvSpPr txBox="1"/>
          <p:nvPr/>
        </p:nvSpPr>
        <p:spPr>
          <a:xfrm>
            <a:off x="393557" y="416541"/>
            <a:ext cx="2339063" cy="1325563"/>
          </a:xfrm>
          <a:prstGeom prst="rect">
            <a:avLst/>
          </a:prstGeom>
          <a:noFill/>
          <a:ln>
            <a:noFill/>
          </a:ln>
        </p:spPr>
        <p:txBody>
          <a:bodyPr anchorCtr="0" anchor="ctr" bIns="45700" lIns="91425" spcFirstLastPara="1" rIns="91425" wrap="square" tIns="45700">
            <a:noAutofit/>
          </a:bodyPr>
          <a:lstStyle/>
          <a:p>
            <a:pPr indent="0" lvl="0" marL="0" marR="0" rtl="0" algn="l">
              <a:lnSpc>
                <a:spcPct val="80000"/>
              </a:lnSpc>
              <a:spcBef>
                <a:spcPts val="0"/>
              </a:spcBef>
              <a:spcAft>
                <a:spcPts val="0"/>
              </a:spcAft>
              <a:buNone/>
            </a:pPr>
            <a:r>
              <a:rPr b="1" i="0" lang="es-ES" sz="3500" u="none" cap="none" strike="noStrike">
                <a:solidFill>
                  <a:schemeClr val="dk2"/>
                </a:solidFill>
                <a:latin typeface="Calibri"/>
                <a:ea typeface="Calibri"/>
                <a:cs typeface="Calibri"/>
                <a:sym typeface="Calibri"/>
              </a:rPr>
              <a:t>Él árbol de la violencia de género</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3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4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3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3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3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4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3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5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5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5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5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5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5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5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3" name="Shape 1193"/>
        <p:cNvGrpSpPr/>
        <p:nvPr/>
      </p:nvGrpSpPr>
      <p:grpSpPr>
        <a:xfrm>
          <a:off x="0" y="0"/>
          <a:ext cx="0" cy="0"/>
          <a:chOff x="0" y="0"/>
          <a:chExt cx="0" cy="0"/>
        </a:xfrm>
      </p:grpSpPr>
      <p:sp>
        <p:nvSpPr>
          <p:cNvPr id="1194" name="Google Shape;1194;p151"/>
          <p:cNvSpPr txBox="1"/>
          <p:nvPr>
            <p:ph type="title"/>
          </p:nvPr>
        </p:nvSpPr>
        <p:spPr>
          <a:xfrm>
            <a:off x="796366" y="519434"/>
            <a:ext cx="5320656" cy="11430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2"/>
              </a:buClr>
              <a:buSzPts val="4400"/>
              <a:buNone/>
            </a:pPr>
            <a:r>
              <a:rPr lang="es-ES"/>
              <a:t>4 – Examen físico: investigación forense</a:t>
            </a:r>
            <a:endParaRPr/>
          </a:p>
        </p:txBody>
      </p:sp>
      <p:sp>
        <p:nvSpPr>
          <p:cNvPr id="1195" name="Google Shape;1195;p151"/>
          <p:cNvSpPr txBox="1"/>
          <p:nvPr>
            <p:ph idx="1" type="body"/>
          </p:nvPr>
        </p:nvSpPr>
        <p:spPr>
          <a:xfrm>
            <a:off x="333909" y="1928973"/>
            <a:ext cx="8105897" cy="4525963"/>
          </a:xfrm>
          <a:prstGeom prst="rect">
            <a:avLst/>
          </a:prstGeom>
          <a:noFill/>
          <a:ln>
            <a:noFill/>
          </a:ln>
        </p:spPr>
        <p:txBody>
          <a:bodyPr anchorCtr="0" anchor="t" bIns="45700" lIns="91425" spcFirstLastPara="1" rIns="91425" wrap="square" tIns="45700">
            <a:noAutofit/>
          </a:bodyPr>
          <a:lstStyle/>
          <a:p>
            <a:pPr indent="-228600" lvl="0" marL="685800" rtl="0" algn="l">
              <a:lnSpc>
                <a:spcPct val="90000"/>
              </a:lnSpc>
              <a:spcBef>
                <a:spcPts val="600"/>
              </a:spcBef>
              <a:spcAft>
                <a:spcPts val="0"/>
              </a:spcAft>
              <a:buClr>
                <a:schemeClr val="dk2"/>
              </a:buClr>
              <a:buSzPts val="3200"/>
              <a:buChar char="•"/>
            </a:pPr>
            <a:r>
              <a:rPr lang="es-ES">
                <a:solidFill>
                  <a:schemeClr val="dk2"/>
                </a:solidFill>
              </a:rPr>
              <a:t>El manejo clínico tiene prioridad en relación con el proceso médico-legal</a:t>
            </a:r>
            <a:endParaRPr/>
          </a:p>
          <a:p>
            <a:pPr indent="-228600" lvl="0" marL="685800" rtl="0" algn="l">
              <a:lnSpc>
                <a:spcPct val="90000"/>
              </a:lnSpc>
              <a:spcBef>
                <a:spcPts val="1200"/>
              </a:spcBef>
              <a:spcAft>
                <a:spcPts val="0"/>
              </a:spcAft>
              <a:buClr>
                <a:schemeClr val="dk2"/>
              </a:buClr>
              <a:buSzPts val="3200"/>
              <a:buChar char="•"/>
            </a:pPr>
            <a:r>
              <a:rPr lang="es-ES">
                <a:solidFill>
                  <a:schemeClr val="dk2"/>
                </a:solidFill>
              </a:rPr>
              <a:t>SOLO se debe realizar la recolección de evidencia SI dichos datos pueden obtenerse, evaluarse, analizarse y utilizarse de manera segura y con el consentimiento del/de la paciente.</a:t>
            </a:r>
            <a:endParaRPr/>
          </a:p>
          <a:p>
            <a:pPr indent="-228600" lvl="0" marL="685800" rtl="0" algn="l">
              <a:lnSpc>
                <a:spcPct val="90000"/>
              </a:lnSpc>
              <a:spcBef>
                <a:spcPts val="1200"/>
              </a:spcBef>
              <a:spcAft>
                <a:spcPts val="0"/>
              </a:spcAft>
              <a:buClr>
                <a:schemeClr val="dk2"/>
              </a:buClr>
              <a:buSzPts val="3200"/>
              <a:buChar char="•"/>
            </a:pPr>
            <a:r>
              <a:rPr lang="es-ES">
                <a:solidFill>
                  <a:schemeClr val="dk2"/>
                </a:solidFill>
              </a:rPr>
              <a:t>El rol del proveedor es documentar el examen y los hallazgos; no es determinar si se produjo una violación desde el punto de vista legal</a:t>
            </a:r>
            <a:endParaRPr/>
          </a:p>
          <a:p>
            <a:pPr indent="-25400" lvl="0" marL="228600" rtl="0" algn="l">
              <a:lnSpc>
                <a:spcPct val="90000"/>
              </a:lnSpc>
              <a:spcBef>
                <a:spcPts val="1600"/>
              </a:spcBef>
              <a:spcAft>
                <a:spcPts val="0"/>
              </a:spcAft>
              <a:buClr>
                <a:schemeClr val="dk2"/>
              </a:buClr>
              <a:buSzPts val="3200"/>
              <a:buNone/>
            </a:pPr>
            <a:r>
              <a:t/>
            </a:r>
            <a:endParaRPr b="0"/>
          </a:p>
        </p:txBody>
      </p:sp>
      <p:sp>
        <p:nvSpPr>
          <p:cNvPr id="1196" name="Google Shape;1196;p15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s-ES"/>
              <a:t>‹#›</a:t>
            </a:fld>
            <a:endParaRPr/>
          </a:p>
        </p:txBody>
      </p:sp>
    </p:spTree>
  </p:cSld>
  <p:clrMapOvr>
    <a:masterClrMapping/>
  </p:clrMapOvr>
</p:sld>
</file>

<file path=ppt/slides/slide1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1" name="Shape 1201"/>
        <p:cNvGrpSpPr/>
        <p:nvPr/>
      </p:nvGrpSpPr>
      <p:grpSpPr>
        <a:xfrm>
          <a:off x="0" y="0"/>
          <a:ext cx="0" cy="0"/>
          <a:chOff x="0" y="0"/>
          <a:chExt cx="0" cy="0"/>
        </a:xfrm>
      </p:grpSpPr>
      <p:sp>
        <p:nvSpPr>
          <p:cNvPr id="1202" name="Google Shape;1202;p152"/>
          <p:cNvSpPr txBox="1"/>
          <p:nvPr>
            <p:ph type="title"/>
          </p:nvPr>
        </p:nvSpPr>
        <p:spPr>
          <a:xfrm>
            <a:off x="457200" y="593137"/>
            <a:ext cx="8229600" cy="11430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2"/>
              </a:buClr>
              <a:buSzPts val="4400"/>
              <a:buNone/>
            </a:pPr>
            <a:r>
              <a:rPr lang="es-ES"/>
              <a:t>Evidencia forense: principios</a:t>
            </a:r>
            <a:endParaRPr/>
          </a:p>
        </p:txBody>
      </p:sp>
      <p:sp>
        <p:nvSpPr>
          <p:cNvPr id="1203" name="Google Shape;1203;p152"/>
          <p:cNvSpPr txBox="1"/>
          <p:nvPr>
            <p:ph idx="1" type="body"/>
          </p:nvPr>
        </p:nvSpPr>
        <p:spPr>
          <a:xfrm>
            <a:off x="938048" y="1830387"/>
            <a:ext cx="7267903" cy="452596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2"/>
              </a:buClr>
              <a:buSzPts val="3200"/>
              <a:buNone/>
            </a:pPr>
            <a:r>
              <a:rPr lang="es-ES">
                <a:solidFill>
                  <a:schemeClr val="dk2"/>
                </a:solidFill>
              </a:rPr>
              <a:t>Como mínimo registre: </a:t>
            </a:r>
            <a:endParaRPr/>
          </a:p>
          <a:p>
            <a:pPr indent="-228600" lvl="1" marL="685800" rtl="0" algn="l">
              <a:lnSpc>
                <a:spcPct val="90000"/>
              </a:lnSpc>
              <a:spcBef>
                <a:spcPts val="500"/>
              </a:spcBef>
              <a:spcAft>
                <a:spcPts val="0"/>
              </a:spcAft>
              <a:buClr>
                <a:schemeClr val="dk2"/>
              </a:buClr>
              <a:buSzPts val="3200"/>
              <a:buChar char="•"/>
            </a:pPr>
            <a:r>
              <a:rPr lang="es-ES" sz="2800">
                <a:solidFill>
                  <a:schemeClr val="dk2"/>
                </a:solidFill>
              </a:rPr>
              <a:t>Declaración de los hechos por parte del/de la paciente</a:t>
            </a:r>
            <a:endParaRPr/>
          </a:p>
          <a:p>
            <a:pPr indent="-228600" lvl="1" marL="685800" rtl="0" algn="l">
              <a:lnSpc>
                <a:spcPct val="90000"/>
              </a:lnSpc>
              <a:spcBef>
                <a:spcPts val="500"/>
              </a:spcBef>
              <a:spcAft>
                <a:spcPts val="0"/>
              </a:spcAft>
              <a:buClr>
                <a:schemeClr val="dk2"/>
              </a:buClr>
              <a:buSzPts val="3200"/>
              <a:buChar char="•"/>
            </a:pPr>
            <a:r>
              <a:rPr lang="es-ES" sz="2800">
                <a:solidFill>
                  <a:schemeClr val="dk2"/>
                </a:solidFill>
              </a:rPr>
              <a:t>Descripción de la ropa que llevaba puesta en el momento del hecho (si la trajo o la tenía puesta en ese momento)</a:t>
            </a:r>
            <a:endParaRPr/>
          </a:p>
          <a:p>
            <a:pPr indent="-228600" lvl="1" marL="685800" rtl="0" algn="l">
              <a:lnSpc>
                <a:spcPct val="90000"/>
              </a:lnSpc>
              <a:spcBef>
                <a:spcPts val="500"/>
              </a:spcBef>
              <a:spcAft>
                <a:spcPts val="0"/>
              </a:spcAft>
              <a:buClr>
                <a:schemeClr val="dk2"/>
              </a:buClr>
              <a:buSzPts val="3200"/>
              <a:buChar char="•"/>
            </a:pPr>
            <a:r>
              <a:rPr lang="es-ES" sz="2800">
                <a:solidFill>
                  <a:schemeClr val="dk2"/>
                </a:solidFill>
              </a:rPr>
              <a:t>Lugar y hora del incidente</a:t>
            </a:r>
            <a:endParaRPr/>
          </a:p>
          <a:p>
            <a:pPr indent="-228600" lvl="1" marL="685800" rtl="0" algn="l">
              <a:lnSpc>
                <a:spcPct val="90000"/>
              </a:lnSpc>
              <a:spcBef>
                <a:spcPts val="500"/>
              </a:spcBef>
              <a:spcAft>
                <a:spcPts val="0"/>
              </a:spcAft>
              <a:buClr>
                <a:schemeClr val="dk2"/>
              </a:buClr>
              <a:buSzPts val="3200"/>
              <a:buChar char="•"/>
            </a:pPr>
            <a:r>
              <a:rPr lang="es-ES" sz="2800">
                <a:solidFill>
                  <a:schemeClr val="dk2"/>
                </a:solidFill>
              </a:rPr>
              <a:t>Descripción detallada de las lesiones</a:t>
            </a:r>
            <a:endParaRPr/>
          </a:p>
        </p:txBody>
      </p:sp>
      <p:sp>
        <p:nvSpPr>
          <p:cNvPr id="1204" name="Google Shape;1204;p15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s-ES"/>
              <a:t>‹#›</a:t>
            </a:fld>
            <a:endParaRPr/>
          </a:p>
        </p:txBody>
      </p:sp>
    </p:spTree>
  </p:cSld>
  <p:clrMapOvr>
    <a:masterClrMapping/>
  </p:clrMapOvr>
</p:sld>
</file>

<file path=ppt/slides/slide1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209" name="Shape 1209"/>
        <p:cNvGrpSpPr/>
        <p:nvPr/>
      </p:nvGrpSpPr>
      <p:grpSpPr>
        <a:xfrm>
          <a:off x="0" y="0"/>
          <a:ext cx="0" cy="0"/>
          <a:chOff x="0" y="0"/>
          <a:chExt cx="0" cy="0"/>
        </a:xfrm>
      </p:grpSpPr>
      <p:sp>
        <p:nvSpPr>
          <p:cNvPr id="1210" name="Google Shape;1210;p153"/>
          <p:cNvSpPr txBox="1"/>
          <p:nvPr>
            <p:ph type="title"/>
          </p:nvPr>
        </p:nvSpPr>
        <p:spPr>
          <a:xfrm>
            <a:off x="381000" y="434359"/>
            <a:ext cx="8367713" cy="647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2"/>
              </a:buClr>
              <a:buSzPts val="3959"/>
              <a:buNone/>
            </a:pPr>
            <a:r>
              <a:rPr lang="es-ES"/>
              <a:t>Evidencia forense</a:t>
            </a:r>
            <a:endParaRPr/>
          </a:p>
        </p:txBody>
      </p:sp>
      <p:sp>
        <p:nvSpPr>
          <p:cNvPr id="1211" name="Google Shape;1211;p153"/>
          <p:cNvSpPr txBox="1"/>
          <p:nvPr>
            <p:ph idx="1" type="body"/>
          </p:nvPr>
        </p:nvSpPr>
        <p:spPr>
          <a:xfrm>
            <a:off x="357188" y="1391266"/>
            <a:ext cx="4000500" cy="4708525"/>
          </a:xfrm>
          <a:prstGeom prst="rect">
            <a:avLst/>
          </a:prstGeom>
          <a:noFill/>
          <a:ln>
            <a:noFill/>
          </a:ln>
        </p:spPr>
        <p:txBody>
          <a:bodyPr anchorCtr="0" anchor="t" bIns="45700" lIns="91425" spcFirstLastPara="1" rIns="91425" wrap="square" tIns="45700">
            <a:noAutofit/>
          </a:bodyPr>
          <a:lstStyle/>
          <a:p>
            <a:pPr indent="-228600" lvl="0" marL="228600" rtl="0" algn="l">
              <a:lnSpc>
                <a:spcPct val="80000"/>
              </a:lnSpc>
              <a:spcBef>
                <a:spcPts val="1200"/>
              </a:spcBef>
              <a:spcAft>
                <a:spcPts val="0"/>
              </a:spcAft>
              <a:buClr>
                <a:schemeClr val="dk2"/>
              </a:buClr>
              <a:buSzPts val="2100"/>
              <a:buNone/>
            </a:pPr>
            <a:r>
              <a:rPr b="1" lang="es-ES" sz="2200">
                <a:solidFill>
                  <a:schemeClr val="dk2"/>
                </a:solidFill>
              </a:rPr>
              <a:t>La evidencia forense se recaba</a:t>
            </a:r>
            <a:endParaRPr/>
          </a:p>
          <a:p>
            <a:pPr indent="-228600" lvl="0" marL="228600" rtl="0" algn="l">
              <a:lnSpc>
                <a:spcPct val="80000"/>
              </a:lnSpc>
              <a:spcBef>
                <a:spcPts val="1200"/>
              </a:spcBef>
              <a:spcAft>
                <a:spcPts val="0"/>
              </a:spcAft>
              <a:buClr>
                <a:schemeClr val="dk2"/>
              </a:buClr>
              <a:buSzPts val="2100"/>
              <a:buNone/>
            </a:pPr>
            <a:r>
              <a:rPr b="1" lang="es-ES" sz="2200" u="sng">
                <a:solidFill>
                  <a:schemeClr val="dk2"/>
                </a:solidFill>
              </a:rPr>
              <a:t>durante </a:t>
            </a:r>
            <a:r>
              <a:rPr b="1" lang="es-ES" sz="2200">
                <a:solidFill>
                  <a:schemeClr val="dk2"/>
                </a:solidFill>
              </a:rPr>
              <a:t>el examen físico para:</a:t>
            </a:r>
            <a:endParaRPr/>
          </a:p>
          <a:p>
            <a:pPr indent="-228600" lvl="0" marL="228600" rtl="0" algn="l">
              <a:lnSpc>
                <a:spcPct val="80000"/>
              </a:lnSpc>
              <a:spcBef>
                <a:spcPts val="1200"/>
              </a:spcBef>
              <a:spcAft>
                <a:spcPts val="0"/>
              </a:spcAft>
              <a:buClr>
                <a:schemeClr val="dk2"/>
              </a:buClr>
              <a:buSzPts val="2100"/>
              <a:buNone/>
            </a:pPr>
            <a:r>
              <a:t/>
            </a:r>
            <a:endParaRPr b="1" sz="2200">
              <a:solidFill>
                <a:schemeClr val="dk2"/>
              </a:solidFill>
            </a:endParaRPr>
          </a:p>
          <a:p>
            <a:pPr indent="0" lvl="1" marL="306388" rtl="0" algn="l">
              <a:lnSpc>
                <a:spcPct val="90000"/>
              </a:lnSpc>
              <a:spcBef>
                <a:spcPts val="700"/>
              </a:spcBef>
              <a:spcAft>
                <a:spcPts val="0"/>
              </a:spcAft>
              <a:buClr>
                <a:schemeClr val="dk2"/>
              </a:buClr>
              <a:buSzPts val="2000"/>
              <a:buNone/>
            </a:pPr>
            <a:r>
              <a:rPr lang="es-ES" sz="2200">
                <a:solidFill>
                  <a:schemeClr val="dk2"/>
                </a:solidFill>
              </a:rPr>
              <a:t>•	confirmar si hubo contacto sexual reciente</a:t>
            </a:r>
            <a:endParaRPr/>
          </a:p>
          <a:p>
            <a:pPr indent="0" lvl="1" marL="306388" rtl="0" algn="l">
              <a:lnSpc>
                <a:spcPct val="90000"/>
              </a:lnSpc>
              <a:spcBef>
                <a:spcPts val="700"/>
              </a:spcBef>
              <a:spcAft>
                <a:spcPts val="0"/>
              </a:spcAft>
              <a:buClr>
                <a:schemeClr val="dk2"/>
              </a:buClr>
              <a:buSzPts val="2000"/>
              <a:buNone/>
            </a:pPr>
            <a:r>
              <a:rPr lang="es-ES" sz="2200">
                <a:solidFill>
                  <a:schemeClr val="dk2"/>
                </a:solidFill>
              </a:rPr>
              <a:t>•	demostrar que se ejerció coacción o fuerza</a:t>
            </a:r>
            <a:endParaRPr/>
          </a:p>
          <a:p>
            <a:pPr indent="0" lvl="1" marL="306388" rtl="0" algn="l">
              <a:lnSpc>
                <a:spcPct val="90000"/>
              </a:lnSpc>
              <a:spcBef>
                <a:spcPts val="700"/>
              </a:spcBef>
              <a:spcAft>
                <a:spcPts val="0"/>
              </a:spcAft>
              <a:buClr>
                <a:schemeClr val="dk2"/>
              </a:buClr>
              <a:buSzPts val="2000"/>
              <a:buNone/>
            </a:pPr>
            <a:r>
              <a:rPr lang="es-ES" sz="2200">
                <a:solidFill>
                  <a:schemeClr val="dk2"/>
                </a:solidFill>
              </a:rPr>
              <a:t>•	posiblemente identificar al agresor</a:t>
            </a:r>
            <a:endParaRPr/>
          </a:p>
          <a:p>
            <a:pPr indent="0" lvl="1" marL="306388" rtl="0" algn="l">
              <a:lnSpc>
                <a:spcPct val="90000"/>
              </a:lnSpc>
              <a:spcBef>
                <a:spcPts val="700"/>
              </a:spcBef>
              <a:spcAft>
                <a:spcPts val="0"/>
              </a:spcAft>
              <a:buClr>
                <a:schemeClr val="dk2"/>
              </a:buClr>
              <a:buSzPts val="2000"/>
              <a:buNone/>
            </a:pPr>
            <a:r>
              <a:rPr lang="es-ES" sz="2200">
                <a:solidFill>
                  <a:schemeClr val="dk2"/>
                </a:solidFill>
              </a:rPr>
              <a:t>•	corroborar lo relatado por la persona sobreviviente</a:t>
            </a:r>
            <a:endParaRPr/>
          </a:p>
        </p:txBody>
      </p:sp>
      <p:sp>
        <p:nvSpPr>
          <p:cNvPr id="1212" name="Google Shape;1212;p153"/>
          <p:cNvSpPr txBox="1"/>
          <p:nvPr>
            <p:ph idx="2" type="body"/>
          </p:nvPr>
        </p:nvSpPr>
        <p:spPr>
          <a:xfrm>
            <a:off x="4714875" y="1391266"/>
            <a:ext cx="4105275" cy="4895850"/>
          </a:xfrm>
          <a:prstGeom prst="rect">
            <a:avLst/>
          </a:prstGeom>
          <a:noFill/>
          <a:ln>
            <a:noFill/>
          </a:ln>
        </p:spPr>
        <p:txBody>
          <a:bodyPr anchorCtr="0" anchor="t" bIns="45700" lIns="91425" spcFirstLastPara="1" rIns="91425" wrap="square" tIns="45700">
            <a:noAutofit/>
          </a:bodyPr>
          <a:lstStyle/>
          <a:p>
            <a:pPr indent="-228600" lvl="0" marL="228600" rtl="0" algn="l">
              <a:lnSpc>
                <a:spcPct val="80000"/>
              </a:lnSpc>
              <a:spcBef>
                <a:spcPts val="1200"/>
              </a:spcBef>
              <a:spcAft>
                <a:spcPts val="0"/>
              </a:spcAft>
              <a:buClr>
                <a:schemeClr val="dk2"/>
              </a:buClr>
              <a:buSzPts val="2100"/>
              <a:buNone/>
            </a:pPr>
            <a:r>
              <a:rPr b="1" lang="es-ES" sz="2200">
                <a:solidFill>
                  <a:schemeClr val="dk2"/>
                </a:solidFill>
              </a:rPr>
              <a:t>Tipos de evidencias que  </a:t>
            </a:r>
            <a:endParaRPr/>
          </a:p>
          <a:p>
            <a:pPr indent="-228600" lvl="0" marL="228600" rtl="0" algn="l">
              <a:lnSpc>
                <a:spcPct val="80000"/>
              </a:lnSpc>
              <a:spcBef>
                <a:spcPts val="1200"/>
              </a:spcBef>
              <a:spcAft>
                <a:spcPts val="0"/>
              </a:spcAft>
              <a:buClr>
                <a:schemeClr val="dk2"/>
              </a:buClr>
              <a:buSzPts val="2100"/>
              <a:buNone/>
            </a:pPr>
            <a:r>
              <a:rPr b="1" lang="es-ES" sz="2200">
                <a:solidFill>
                  <a:schemeClr val="dk2"/>
                </a:solidFill>
              </a:rPr>
              <a:t>pueden recabarse:</a:t>
            </a:r>
            <a:endParaRPr/>
          </a:p>
          <a:p>
            <a:pPr indent="0" lvl="1" marL="306388" rtl="0" algn="l">
              <a:lnSpc>
                <a:spcPct val="90000"/>
              </a:lnSpc>
              <a:spcBef>
                <a:spcPts val="600"/>
              </a:spcBef>
              <a:spcAft>
                <a:spcPts val="0"/>
              </a:spcAft>
              <a:buClr>
                <a:schemeClr val="dk2"/>
              </a:buClr>
              <a:buSzPts val="2000"/>
              <a:buFont typeface="Arial"/>
              <a:buNone/>
            </a:pPr>
            <a:r>
              <a:t/>
            </a:r>
            <a:endParaRPr sz="2200">
              <a:solidFill>
                <a:schemeClr val="dk2"/>
              </a:solidFill>
            </a:endParaRPr>
          </a:p>
          <a:p>
            <a:pPr indent="0" lvl="1" marL="306388" rtl="0" algn="l">
              <a:lnSpc>
                <a:spcPct val="90000"/>
              </a:lnSpc>
              <a:spcBef>
                <a:spcPts val="900"/>
              </a:spcBef>
              <a:spcAft>
                <a:spcPts val="0"/>
              </a:spcAft>
              <a:buClr>
                <a:schemeClr val="dk2"/>
              </a:buClr>
              <a:buSzPts val="2000"/>
              <a:buNone/>
            </a:pPr>
            <a:r>
              <a:rPr lang="es-ES" sz="2200">
                <a:solidFill>
                  <a:schemeClr val="dk2"/>
                </a:solidFill>
              </a:rPr>
              <a:t>•	Ropa</a:t>
            </a:r>
            <a:endParaRPr/>
          </a:p>
          <a:p>
            <a:pPr indent="0" lvl="1" marL="306388" rtl="0" algn="l">
              <a:lnSpc>
                <a:spcPct val="90000"/>
              </a:lnSpc>
              <a:spcBef>
                <a:spcPts val="900"/>
              </a:spcBef>
              <a:spcAft>
                <a:spcPts val="0"/>
              </a:spcAft>
              <a:buClr>
                <a:schemeClr val="dk2"/>
              </a:buClr>
              <a:buSzPts val="2000"/>
              <a:buNone/>
            </a:pPr>
            <a:r>
              <a:rPr lang="es-ES" sz="2200">
                <a:solidFill>
                  <a:schemeClr val="dk2"/>
                </a:solidFill>
              </a:rPr>
              <a:t>•	Materiales extraños </a:t>
            </a:r>
            <a:endParaRPr/>
          </a:p>
          <a:p>
            <a:pPr indent="0" lvl="1" marL="306388" rtl="0" algn="l">
              <a:lnSpc>
                <a:spcPct val="90000"/>
              </a:lnSpc>
              <a:spcBef>
                <a:spcPts val="900"/>
              </a:spcBef>
              <a:spcAft>
                <a:spcPts val="0"/>
              </a:spcAft>
              <a:buClr>
                <a:schemeClr val="dk2"/>
              </a:buClr>
              <a:buSzPts val="2000"/>
              <a:buNone/>
            </a:pPr>
            <a:r>
              <a:rPr lang="es-ES" sz="2200">
                <a:solidFill>
                  <a:schemeClr val="dk2"/>
                </a:solidFill>
              </a:rPr>
              <a:t>•	¿Cabellos ajenos?</a:t>
            </a:r>
            <a:endParaRPr/>
          </a:p>
          <a:p>
            <a:pPr indent="0" lvl="1" marL="306388" rtl="0" algn="l">
              <a:lnSpc>
                <a:spcPct val="90000"/>
              </a:lnSpc>
              <a:spcBef>
                <a:spcPts val="900"/>
              </a:spcBef>
              <a:spcAft>
                <a:spcPts val="0"/>
              </a:spcAft>
              <a:buClr>
                <a:schemeClr val="dk2"/>
              </a:buClr>
              <a:buSzPts val="2000"/>
              <a:buNone/>
            </a:pPr>
            <a:r>
              <a:rPr lang="es-ES" sz="2200">
                <a:solidFill>
                  <a:schemeClr val="dk2"/>
                </a:solidFill>
              </a:rPr>
              <a:t>•	¿Preservativo?</a:t>
            </a:r>
            <a:endParaRPr/>
          </a:p>
          <a:p>
            <a:pPr indent="0" lvl="1" marL="306388" rtl="0" algn="l">
              <a:lnSpc>
                <a:spcPct val="90000"/>
              </a:lnSpc>
              <a:spcBef>
                <a:spcPts val="900"/>
              </a:spcBef>
              <a:spcAft>
                <a:spcPts val="0"/>
              </a:spcAft>
              <a:buClr>
                <a:schemeClr val="dk2"/>
              </a:buClr>
              <a:buSzPts val="2000"/>
              <a:buNone/>
            </a:pPr>
            <a:r>
              <a:rPr lang="es-ES" sz="2200">
                <a:solidFill>
                  <a:schemeClr val="dk2"/>
                </a:solidFill>
              </a:rPr>
              <a:t>•	¿Análisis de ADN?</a:t>
            </a:r>
            <a:endParaRPr/>
          </a:p>
          <a:p>
            <a:pPr indent="0" lvl="1" marL="306388" rtl="0" algn="l">
              <a:lnSpc>
                <a:spcPct val="90000"/>
              </a:lnSpc>
              <a:spcBef>
                <a:spcPts val="900"/>
              </a:spcBef>
              <a:spcAft>
                <a:spcPts val="0"/>
              </a:spcAft>
              <a:buClr>
                <a:schemeClr val="dk2"/>
              </a:buClr>
              <a:buSzPts val="2000"/>
              <a:buNone/>
            </a:pPr>
            <a:r>
              <a:rPr lang="es-ES" sz="2200">
                <a:solidFill>
                  <a:schemeClr val="dk2"/>
                </a:solidFill>
              </a:rPr>
              <a:t>•	¿Sangre u orina para examen toxicológico?</a:t>
            </a:r>
            <a:endParaRPr/>
          </a:p>
        </p:txBody>
      </p:sp>
      <p:cxnSp>
        <p:nvCxnSpPr>
          <p:cNvPr id="1213" name="Google Shape;1213;p153"/>
          <p:cNvCxnSpPr/>
          <p:nvPr/>
        </p:nvCxnSpPr>
        <p:spPr>
          <a:xfrm>
            <a:off x="4430090" y="1410690"/>
            <a:ext cx="0" cy="4036620"/>
          </a:xfrm>
          <a:prstGeom prst="straightConnector1">
            <a:avLst/>
          </a:prstGeom>
          <a:noFill/>
          <a:ln cap="flat" cmpd="sng" w="25400">
            <a:solidFill>
              <a:schemeClr val="accent1"/>
            </a:solidFill>
            <a:prstDash val="solid"/>
            <a:round/>
            <a:headEnd len="sm" w="sm" type="none"/>
            <a:tailEnd len="sm" w="sm" type="none"/>
          </a:ln>
          <a:effectLst>
            <a:outerShdw blurRad="40000" rotWithShape="0" dir="5400000" dist="20000">
              <a:srgbClr val="000000">
                <a:alpha val="36078"/>
              </a:srgbClr>
            </a:outerShdw>
          </a:effectLst>
        </p:spPr>
      </p:cxnSp>
      <p:sp>
        <p:nvSpPr>
          <p:cNvPr id="1214" name="Google Shape;1214;p15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s-E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12">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12">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12">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12">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12">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12">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12">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12">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12">
                                            <p:txEl>
                                              <p:pRg end="8" st="8"/>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9" name="Shape 1219"/>
        <p:cNvGrpSpPr/>
        <p:nvPr/>
      </p:nvGrpSpPr>
      <p:grpSpPr>
        <a:xfrm>
          <a:off x="0" y="0"/>
          <a:ext cx="0" cy="0"/>
          <a:chOff x="0" y="0"/>
          <a:chExt cx="0" cy="0"/>
        </a:xfrm>
      </p:grpSpPr>
      <p:sp>
        <p:nvSpPr>
          <p:cNvPr id="1220" name="Google Shape;1220;p154"/>
          <p:cNvSpPr txBox="1"/>
          <p:nvPr>
            <p:ph type="title"/>
          </p:nvPr>
        </p:nvSpPr>
        <p:spPr>
          <a:xfrm>
            <a:off x="685800" y="457200"/>
            <a:ext cx="7772400" cy="9906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2"/>
              </a:buClr>
              <a:buSzPts val="4400"/>
              <a:buNone/>
            </a:pPr>
            <a:r>
              <a:rPr lang="es-ES"/>
              <a:t>Evidencia forense</a:t>
            </a:r>
            <a:endParaRPr/>
          </a:p>
        </p:txBody>
      </p:sp>
      <p:sp>
        <p:nvSpPr>
          <p:cNvPr id="1221" name="Google Shape;1221;p154"/>
          <p:cNvSpPr txBox="1"/>
          <p:nvPr>
            <p:ph idx="1" type="body"/>
          </p:nvPr>
        </p:nvSpPr>
        <p:spPr>
          <a:xfrm>
            <a:off x="914400" y="1626741"/>
            <a:ext cx="7543800" cy="3886200"/>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2"/>
              </a:buClr>
              <a:buSzPts val="2800"/>
              <a:buChar char="•"/>
            </a:pPr>
            <a:r>
              <a:rPr lang="es-ES" sz="2800">
                <a:solidFill>
                  <a:schemeClr val="dk2"/>
                </a:solidFill>
              </a:rPr>
              <a:t>Durante el examen clínico</a:t>
            </a:r>
            <a:endParaRPr/>
          </a:p>
          <a:p>
            <a:pPr indent="-228600" lvl="0" marL="228600" rtl="0" algn="l">
              <a:lnSpc>
                <a:spcPct val="90000"/>
              </a:lnSpc>
              <a:spcBef>
                <a:spcPts val="1400"/>
              </a:spcBef>
              <a:spcAft>
                <a:spcPts val="0"/>
              </a:spcAft>
              <a:buClr>
                <a:schemeClr val="dk2"/>
              </a:buClr>
              <a:buSzPts val="2800"/>
              <a:buChar char="•"/>
            </a:pPr>
            <a:r>
              <a:rPr lang="es-ES" sz="2800">
                <a:solidFill>
                  <a:schemeClr val="dk2"/>
                </a:solidFill>
              </a:rPr>
              <a:t>Documentar </a:t>
            </a:r>
            <a:r>
              <a:rPr lang="es-ES" sz="2800" u="sng">
                <a:solidFill>
                  <a:schemeClr val="dk2"/>
                </a:solidFill>
              </a:rPr>
              <a:t>SIEMPRE</a:t>
            </a:r>
            <a:r>
              <a:rPr lang="es-ES" sz="2800">
                <a:solidFill>
                  <a:schemeClr val="dk2"/>
                </a:solidFill>
              </a:rPr>
              <a:t> los hallazgos </a:t>
            </a:r>
            <a:endParaRPr/>
          </a:p>
          <a:p>
            <a:pPr indent="-228600" lvl="0" marL="228600" rtl="0" algn="l">
              <a:lnSpc>
                <a:spcPct val="90000"/>
              </a:lnSpc>
              <a:spcBef>
                <a:spcPts val="1400"/>
              </a:spcBef>
              <a:spcAft>
                <a:spcPts val="0"/>
              </a:spcAft>
              <a:buClr>
                <a:schemeClr val="dk2"/>
              </a:buClr>
              <a:buSzPts val="2800"/>
              <a:buChar char="•"/>
            </a:pPr>
            <a:r>
              <a:rPr lang="es-ES" sz="2800">
                <a:solidFill>
                  <a:schemeClr val="dk2"/>
                </a:solidFill>
              </a:rPr>
              <a:t>Otra evidencia </a:t>
            </a:r>
            <a:r>
              <a:rPr lang="es-ES" sz="2800" u="sng">
                <a:solidFill>
                  <a:schemeClr val="dk2"/>
                </a:solidFill>
              </a:rPr>
              <a:t>SOLO SI</a:t>
            </a:r>
            <a:endParaRPr/>
          </a:p>
          <a:p>
            <a:pPr indent="-228600" lvl="1" marL="685800" rtl="0" algn="l">
              <a:lnSpc>
                <a:spcPct val="90000"/>
              </a:lnSpc>
              <a:spcBef>
                <a:spcPts val="500"/>
              </a:spcBef>
              <a:spcAft>
                <a:spcPts val="0"/>
              </a:spcAft>
              <a:buClr>
                <a:schemeClr val="dk2"/>
              </a:buClr>
              <a:buSzPts val="2400"/>
              <a:buChar char="•"/>
            </a:pPr>
            <a:r>
              <a:rPr lang="es-ES" sz="2400">
                <a:solidFill>
                  <a:schemeClr val="dk2"/>
                </a:solidFill>
              </a:rPr>
              <a:t>No ha transcurrido el plazo establecido (¿menos de 72 horas?)</a:t>
            </a:r>
            <a:endParaRPr/>
          </a:p>
          <a:p>
            <a:pPr indent="-228600" lvl="1" marL="685800" rtl="0" algn="l">
              <a:lnSpc>
                <a:spcPct val="90000"/>
              </a:lnSpc>
              <a:spcBef>
                <a:spcPts val="500"/>
              </a:spcBef>
              <a:spcAft>
                <a:spcPts val="0"/>
              </a:spcAft>
              <a:buClr>
                <a:schemeClr val="dk2"/>
              </a:buClr>
              <a:buSzPts val="2400"/>
              <a:buChar char="•"/>
            </a:pPr>
            <a:r>
              <a:rPr lang="es-ES" sz="2400">
                <a:solidFill>
                  <a:schemeClr val="dk2"/>
                </a:solidFill>
              </a:rPr>
              <a:t>Existen posibilidades locales para analizar muestras</a:t>
            </a:r>
            <a:endParaRPr/>
          </a:p>
          <a:p>
            <a:pPr indent="-228600" lvl="1" marL="685800" rtl="0" algn="l">
              <a:lnSpc>
                <a:spcPct val="90000"/>
              </a:lnSpc>
              <a:spcBef>
                <a:spcPts val="500"/>
              </a:spcBef>
              <a:spcAft>
                <a:spcPts val="0"/>
              </a:spcAft>
              <a:buClr>
                <a:schemeClr val="dk2"/>
              </a:buClr>
              <a:buSzPts val="2400"/>
              <a:buChar char="•"/>
            </a:pPr>
            <a:r>
              <a:rPr lang="es-ES" sz="2400">
                <a:solidFill>
                  <a:schemeClr val="dk2"/>
                </a:solidFill>
              </a:rPr>
              <a:t>Se respetan las políticas gubernamentales</a:t>
            </a:r>
            <a:endParaRPr/>
          </a:p>
          <a:p>
            <a:pPr indent="-228600" lvl="1" marL="685800" rtl="0" algn="l">
              <a:lnSpc>
                <a:spcPct val="90000"/>
              </a:lnSpc>
              <a:spcBef>
                <a:spcPts val="500"/>
              </a:spcBef>
              <a:spcAft>
                <a:spcPts val="0"/>
              </a:spcAft>
              <a:buClr>
                <a:schemeClr val="dk2"/>
              </a:buClr>
              <a:buSzPts val="2400"/>
              <a:buChar char="•"/>
            </a:pPr>
            <a:r>
              <a:rPr lang="es-ES" sz="2400">
                <a:solidFill>
                  <a:schemeClr val="dk2"/>
                </a:solidFill>
              </a:rPr>
              <a:t>Se obtiene el consentimiento </a:t>
            </a:r>
            <a:endParaRPr/>
          </a:p>
          <a:p>
            <a:pPr indent="-228600" lvl="1" marL="685800" rtl="0" algn="l">
              <a:lnSpc>
                <a:spcPct val="90000"/>
              </a:lnSpc>
              <a:spcBef>
                <a:spcPts val="500"/>
              </a:spcBef>
              <a:spcAft>
                <a:spcPts val="0"/>
              </a:spcAft>
              <a:buClr>
                <a:schemeClr val="dk2"/>
              </a:buClr>
              <a:buSzPts val="2400"/>
              <a:buChar char="•"/>
            </a:pPr>
            <a:r>
              <a:rPr lang="es-ES" sz="2400">
                <a:solidFill>
                  <a:schemeClr val="dk2"/>
                </a:solidFill>
              </a:rPr>
              <a:t>La cadena de custodia de la evidencia puede mantenerse</a:t>
            </a:r>
            <a:endParaRPr>
              <a:solidFill>
                <a:schemeClr val="dk2"/>
              </a:solidFill>
            </a:endParaRPr>
          </a:p>
        </p:txBody>
      </p:sp>
      <p:sp>
        <p:nvSpPr>
          <p:cNvPr id="1222" name="Google Shape;1222;p15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s-E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21">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21">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21">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21">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21">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21">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21">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21">
                                            <p:txEl>
                                              <p:pRg end="7" st="7"/>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227" name="Shape 1227"/>
        <p:cNvGrpSpPr/>
        <p:nvPr/>
      </p:nvGrpSpPr>
      <p:grpSpPr>
        <a:xfrm>
          <a:off x="0" y="0"/>
          <a:ext cx="0" cy="0"/>
          <a:chOff x="0" y="0"/>
          <a:chExt cx="0" cy="0"/>
        </a:xfrm>
      </p:grpSpPr>
      <p:sp>
        <p:nvSpPr>
          <p:cNvPr id="1228" name="Google Shape;1228;p155"/>
          <p:cNvSpPr txBox="1"/>
          <p:nvPr>
            <p:ph type="title"/>
          </p:nvPr>
        </p:nvSpPr>
        <p:spPr>
          <a:xfrm>
            <a:off x="800100" y="408202"/>
            <a:ext cx="8229600" cy="11430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2"/>
              </a:buClr>
              <a:buSzPts val="4400"/>
              <a:buFont typeface="Calibri"/>
              <a:buNone/>
            </a:pPr>
            <a:r>
              <a:rPr lang="es-ES"/>
              <a:t>Evidencia forense</a:t>
            </a:r>
            <a:endParaRPr/>
          </a:p>
        </p:txBody>
      </p:sp>
      <p:sp>
        <p:nvSpPr>
          <p:cNvPr id="1229" name="Google Shape;1229;p155"/>
          <p:cNvSpPr txBox="1"/>
          <p:nvPr>
            <p:ph idx="1" type="body"/>
          </p:nvPr>
        </p:nvSpPr>
        <p:spPr>
          <a:xfrm>
            <a:off x="800100" y="1541285"/>
            <a:ext cx="7715250" cy="4351338"/>
          </a:xfrm>
          <a:prstGeom prst="rect">
            <a:avLst/>
          </a:prstGeom>
          <a:noFill/>
          <a:ln>
            <a:noFill/>
          </a:ln>
        </p:spPr>
        <p:txBody>
          <a:bodyPr anchorCtr="0" anchor="t" bIns="45700" lIns="91425" spcFirstLastPara="1" rIns="91425" wrap="square" tIns="45700">
            <a:noAutofit/>
          </a:bodyPr>
          <a:lstStyle/>
          <a:p>
            <a:pPr indent="-342900" lvl="0" marL="342900" rtl="0" algn="l">
              <a:lnSpc>
                <a:spcPct val="70000"/>
              </a:lnSpc>
              <a:spcBef>
                <a:spcPts val="0"/>
              </a:spcBef>
              <a:spcAft>
                <a:spcPts val="0"/>
              </a:spcAft>
              <a:buClr>
                <a:schemeClr val="dk2"/>
              </a:buClr>
              <a:buSzPts val="2720"/>
              <a:buChar char="•"/>
            </a:pPr>
            <a:r>
              <a:rPr b="1" lang="es-ES" sz="2800">
                <a:solidFill>
                  <a:schemeClr val="dk2"/>
                </a:solidFill>
              </a:rPr>
              <a:t>Adultos</a:t>
            </a:r>
            <a:endParaRPr b="1" sz="2800">
              <a:solidFill>
                <a:schemeClr val="dk2"/>
              </a:solidFill>
            </a:endParaRPr>
          </a:p>
          <a:p>
            <a:pPr indent="-228600" lvl="1" marL="685800" rtl="0" algn="l">
              <a:lnSpc>
                <a:spcPct val="70000"/>
              </a:lnSpc>
              <a:spcBef>
                <a:spcPts val="600"/>
              </a:spcBef>
              <a:spcAft>
                <a:spcPts val="0"/>
              </a:spcAft>
              <a:buClr>
                <a:schemeClr val="dk2"/>
              </a:buClr>
              <a:buSzPts val="2720"/>
              <a:buChar char="•"/>
            </a:pPr>
            <a:r>
              <a:rPr lang="es-ES" sz="2600">
                <a:solidFill>
                  <a:schemeClr val="dk2"/>
                </a:solidFill>
              </a:rPr>
              <a:t>El examen de VIH y ETS </a:t>
            </a:r>
            <a:r>
              <a:rPr b="1" lang="es-ES" sz="2600" u="sng">
                <a:solidFill>
                  <a:schemeClr val="dk2"/>
                </a:solidFill>
              </a:rPr>
              <a:t>no se realiza </a:t>
            </a:r>
            <a:r>
              <a:rPr lang="es-ES" sz="2600">
                <a:solidFill>
                  <a:schemeClr val="dk2"/>
                </a:solidFill>
              </a:rPr>
              <a:t>con fines forensess</a:t>
            </a:r>
            <a:endParaRPr sz="2600">
              <a:solidFill>
                <a:schemeClr val="dk2"/>
              </a:solidFill>
            </a:endParaRPr>
          </a:p>
          <a:p>
            <a:pPr indent="-342900" lvl="0" marL="342900" rtl="0" algn="l">
              <a:lnSpc>
                <a:spcPct val="70000"/>
              </a:lnSpc>
              <a:spcBef>
                <a:spcPts val="600"/>
              </a:spcBef>
              <a:spcAft>
                <a:spcPts val="0"/>
              </a:spcAft>
              <a:buClr>
                <a:schemeClr val="dk2"/>
              </a:buClr>
              <a:buSzPts val="2720"/>
              <a:buChar char="•"/>
            </a:pPr>
            <a:r>
              <a:rPr b="1" lang="es-ES" sz="2800">
                <a:solidFill>
                  <a:schemeClr val="dk2"/>
                </a:solidFill>
              </a:rPr>
              <a:t>Niños y niñas</a:t>
            </a:r>
            <a:endParaRPr b="1" sz="2800">
              <a:solidFill>
                <a:schemeClr val="dk2"/>
              </a:solidFill>
            </a:endParaRPr>
          </a:p>
          <a:p>
            <a:pPr indent="-228600" lvl="1" marL="685800" rtl="0" algn="l">
              <a:lnSpc>
                <a:spcPct val="70000"/>
              </a:lnSpc>
              <a:spcBef>
                <a:spcPts val="600"/>
              </a:spcBef>
              <a:spcAft>
                <a:spcPts val="0"/>
              </a:spcAft>
              <a:buClr>
                <a:schemeClr val="dk2"/>
              </a:buClr>
              <a:buSzPts val="2720"/>
              <a:buChar char="•"/>
            </a:pPr>
            <a:r>
              <a:rPr lang="es-ES" sz="2600">
                <a:solidFill>
                  <a:schemeClr val="dk2"/>
                </a:solidFill>
              </a:rPr>
              <a:t>Pruebas de detección de ETS según el caso</a:t>
            </a:r>
            <a:endParaRPr sz="2600">
              <a:solidFill>
                <a:schemeClr val="dk2"/>
              </a:solidFill>
            </a:endParaRPr>
          </a:p>
          <a:p>
            <a:pPr indent="-228600" lvl="2" marL="1143000" rtl="0" algn="l">
              <a:lnSpc>
                <a:spcPct val="70000"/>
              </a:lnSpc>
              <a:spcBef>
                <a:spcPts val="600"/>
              </a:spcBef>
              <a:spcAft>
                <a:spcPts val="0"/>
              </a:spcAft>
              <a:buClr>
                <a:schemeClr val="dk2"/>
              </a:buClr>
              <a:buSzPts val="2720"/>
              <a:buChar char="•"/>
            </a:pPr>
            <a:r>
              <a:rPr lang="es-ES" sz="2600">
                <a:solidFill>
                  <a:schemeClr val="dk2"/>
                </a:solidFill>
              </a:rPr>
              <a:t>Presencia de signos/síntomas</a:t>
            </a:r>
            <a:endParaRPr sz="2600">
              <a:solidFill>
                <a:schemeClr val="dk2"/>
              </a:solidFill>
            </a:endParaRPr>
          </a:p>
          <a:p>
            <a:pPr indent="-228600" lvl="2" marL="1143000" rtl="0" algn="l">
              <a:lnSpc>
                <a:spcPct val="70000"/>
              </a:lnSpc>
              <a:spcBef>
                <a:spcPts val="600"/>
              </a:spcBef>
              <a:spcAft>
                <a:spcPts val="0"/>
              </a:spcAft>
              <a:buClr>
                <a:schemeClr val="dk2"/>
              </a:buClr>
              <a:buSzPts val="2720"/>
              <a:buChar char="•"/>
            </a:pPr>
            <a:r>
              <a:rPr lang="es-ES" sz="2600">
                <a:solidFill>
                  <a:schemeClr val="dk2"/>
                </a:solidFill>
              </a:rPr>
              <a:t>Presunto agresor con riesgo alto de ETS o ETS confirmada</a:t>
            </a:r>
            <a:endParaRPr sz="2600">
              <a:solidFill>
                <a:schemeClr val="dk2"/>
              </a:solidFill>
            </a:endParaRPr>
          </a:p>
          <a:p>
            <a:pPr indent="-228600" lvl="2" marL="1143000" rtl="0" algn="l">
              <a:lnSpc>
                <a:spcPct val="70000"/>
              </a:lnSpc>
              <a:spcBef>
                <a:spcPts val="600"/>
              </a:spcBef>
              <a:spcAft>
                <a:spcPts val="0"/>
              </a:spcAft>
              <a:buClr>
                <a:schemeClr val="dk2"/>
              </a:buClr>
              <a:buSzPts val="2720"/>
              <a:buChar char="•"/>
            </a:pPr>
            <a:r>
              <a:rPr lang="es-ES" sz="2600">
                <a:solidFill>
                  <a:schemeClr val="dk2"/>
                </a:solidFill>
              </a:rPr>
              <a:t>Alta prevalencia de ETS en la comunidad</a:t>
            </a:r>
            <a:endParaRPr sz="2600">
              <a:solidFill>
                <a:schemeClr val="dk2"/>
              </a:solidFill>
            </a:endParaRPr>
          </a:p>
          <a:p>
            <a:pPr indent="-228600" lvl="2" marL="1143000" rtl="0" algn="l">
              <a:lnSpc>
                <a:spcPct val="70000"/>
              </a:lnSpc>
              <a:spcBef>
                <a:spcPts val="600"/>
              </a:spcBef>
              <a:spcAft>
                <a:spcPts val="0"/>
              </a:spcAft>
              <a:buClr>
                <a:schemeClr val="dk2"/>
              </a:buClr>
              <a:buSzPts val="2720"/>
              <a:buChar char="•"/>
            </a:pPr>
            <a:r>
              <a:rPr lang="es-ES" sz="2600">
                <a:solidFill>
                  <a:schemeClr val="dk2"/>
                </a:solidFill>
              </a:rPr>
              <a:t>El niño, la niña o uno de sus padres pide el examen</a:t>
            </a:r>
            <a:endParaRPr/>
          </a:p>
          <a:p>
            <a:pPr indent="-457200" lvl="1" marL="457200" rtl="0" algn="l">
              <a:lnSpc>
                <a:spcPct val="70000"/>
              </a:lnSpc>
              <a:spcBef>
                <a:spcPts val="600"/>
              </a:spcBef>
              <a:spcAft>
                <a:spcPts val="0"/>
              </a:spcAft>
              <a:buClr>
                <a:schemeClr val="dk2"/>
              </a:buClr>
              <a:buSzPts val="2720"/>
              <a:buFont typeface="Arial"/>
              <a:buChar char="•"/>
            </a:pPr>
            <a:r>
              <a:rPr b="1" lang="es-ES">
                <a:solidFill>
                  <a:schemeClr val="dk2"/>
                </a:solidFill>
              </a:rPr>
              <a:t>La presencia de infección puede confirmar la violación sexual</a:t>
            </a:r>
            <a:endParaRPr/>
          </a:p>
          <a:p>
            <a:pPr indent="-457200" lvl="1" marL="457200" rtl="0" algn="l">
              <a:lnSpc>
                <a:spcPct val="70000"/>
              </a:lnSpc>
              <a:spcBef>
                <a:spcPts val="600"/>
              </a:spcBef>
              <a:spcAft>
                <a:spcPts val="600"/>
              </a:spcAft>
              <a:buClr>
                <a:schemeClr val="dk2"/>
              </a:buClr>
              <a:buSzPts val="2720"/>
              <a:buFont typeface="Arial"/>
              <a:buChar char="•"/>
            </a:pPr>
            <a:r>
              <a:rPr b="1" lang="es-ES">
                <a:solidFill>
                  <a:schemeClr val="dk2"/>
                </a:solidFill>
              </a:rPr>
              <a:t>Respete los protocolos locales</a:t>
            </a:r>
            <a:endParaRPr b="1">
              <a:solidFill>
                <a:schemeClr val="dk2"/>
              </a:solidFill>
            </a:endParaRPr>
          </a:p>
        </p:txBody>
      </p:sp>
      <p:sp>
        <p:nvSpPr>
          <p:cNvPr id="1230" name="Google Shape;1230;p15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s-ES"/>
              <a:t>‹#›</a:t>
            </a:fld>
            <a:endParaRPr/>
          </a:p>
        </p:txBody>
      </p:sp>
    </p:spTree>
  </p:cSld>
  <p:clrMapOvr>
    <a:masterClrMapping/>
  </p:clrMapOvr>
</p:sld>
</file>

<file path=ppt/slides/slide10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5" name="Shape 1235"/>
        <p:cNvGrpSpPr/>
        <p:nvPr/>
      </p:nvGrpSpPr>
      <p:grpSpPr>
        <a:xfrm>
          <a:off x="0" y="0"/>
          <a:ext cx="0" cy="0"/>
          <a:chOff x="0" y="0"/>
          <a:chExt cx="0" cy="0"/>
        </a:xfrm>
      </p:grpSpPr>
      <p:sp>
        <p:nvSpPr>
          <p:cNvPr id="1236" name="Google Shape;1236;p156"/>
          <p:cNvSpPr txBox="1"/>
          <p:nvPr>
            <p:ph type="title"/>
          </p:nvPr>
        </p:nvSpPr>
        <p:spPr>
          <a:xfrm>
            <a:off x="762000" y="300519"/>
            <a:ext cx="7772400" cy="9144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2"/>
              </a:buClr>
              <a:buSzPts val="4400"/>
              <a:buNone/>
            </a:pPr>
            <a:r>
              <a:rPr lang="es-ES"/>
              <a:t>Certificado médico</a:t>
            </a:r>
            <a:endParaRPr/>
          </a:p>
        </p:txBody>
      </p:sp>
      <p:sp>
        <p:nvSpPr>
          <p:cNvPr id="1237" name="Google Shape;1237;p156"/>
          <p:cNvSpPr txBox="1"/>
          <p:nvPr>
            <p:ph idx="1" type="body"/>
          </p:nvPr>
        </p:nvSpPr>
        <p:spPr>
          <a:xfrm>
            <a:off x="762000" y="1143000"/>
            <a:ext cx="7888840" cy="5257800"/>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600"/>
              </a:spcBef>
              <a:spcAft>
                <a:spcPts val="0"/>
              </a:spcAft>
              <a:buClr>
                <a:schemeClr val="dk2"/>
              </a:buClr>
              <a:buSzPts val="2800"/>
              <a:buChar char="•"/>
            </a:pPr>
            <a:r>
              <a:rPr lang="es-ES" sz="2600">
                <a:solidFill>
                  <a:schemeClr val="dk2"/>
                </a:solidFill>
              </a:rPr>
              <a:t>Requisito legal en muchos países</a:t>
            </a:r>
            <a:endParaRPr/>
          </a:p>
          <a:p>
            <a:pPr indent="-228600" lvl="0" marL="228600" rtl="0" algn="l">
              <a:lnSpc>
                <a:spcPct val="90000"/>
              </a:lnSpc>
              <a:spcBef>
                <a:spcPts val="600"/>
              </a:spcBef>
              <a:spcAft>
                <a:spcPts val="0"/>
              </a:spcAft>
              <a:buClr>
                <a:schemeClr val="dk2"/>
              </a:buClr>
              <a:buSzPts val="2800"/>
              <a:buChar char="•"/>
            </a:pPr>
            <a:r>
              <a:rPr lang="es-ES" sz="2600">
                <a:solidFill>
                  <a:schemeClr val="dk2"/>
                </a:solidFill>
              </a:rPr>
              <a:t>Documento médico confidencial; debe ser gratuito</a:t>
            </a:r>
            <a:endParaRPr/>
          </a:p>
          <a:p>
            <a:pPr indent="-228600" lvl="0" marL="228600" rtl="0" algn="l">
              <a:lnSpc>
                <a:spcPct val="90000"/>
              </a:lnSpc>
              <a:spcBef>
                <a:spcPts val="600"/>
              </a:spcBef>
              <a:spcAft>
                <a:spcPts val="0"/>
              </a:spcAft>
              <a:buClr>
                <a:schemeClr val="dk2"/>
              </a:buClr>
              <a:buSzPts val="2800"/>
              <a:buChar char="•"/>
            </a:pPr>
            <a:r>
              <a:rPr lang="es-ES" sz="2600">
                <a:solidFill>
                  <a:schemeClr val="dk2"/>
                </a:solidFill>
              </a:rPr>
              <a:t>A veces, solo hay disponible evidencia física</a:t>
            </a:r>
            <a:endParaRPr/>
          </a:p>
          <a:p>
            <a:pPr indent="-228600" lvl="0" marL="228600" rtl="0" algn="l">
              <a:lnSpc>
                <a:spcPct val="90000"/>
              </a:lnSpc>
              <a:spcBef>
                <a:spcPts val="600"/>
              </a:spcBef>
              <a:spcAft>
                <a:spcPts val="0"/>
              </a:spcAft>
              <a:buClr>
                <a:schemeClr val="dk2"/>
              </a:buClr>
              <a:buSzPts val="2800"/>
              <a:buChar char="•"/>
            </a:pPr>
            <a:r>
              <a:rPr lang="es-ES" sz="2600">
                <a:solidFill>
                  <a:schemeClr val="dk2"/>
                </a:solidFill>
              </a:rPr>
              <a:t>Completado por el proveedor de servicios clínicos</a:t>
            </a:r>
            <a:endParaRPr/>
          </a:p>
          <a:p>
            <a:pPr indent="-228600" lvl="0" marL="228600" rtl="0" algn="l">
              <a:lnSpc>
                <a:spcPct val="90000"/>
              </a:lnSpc>
              <a:spcBef>
                <a:spcPts val="600"/>
              </a:spcBef>
              <a:spcAft>
                <a:spcPts val="0"/>
              </a:spcAft>
              <a:buClr>
                <a:schemeClr val="dk2"/>
              </a:buClr>
              <a:buSzPts val="2800"/>
              <a:buChar char="•"/>
            </a:pPr>
            <a:r>
              <a:rPr lang="es-ES" sz="2600">
                <a:solidFill>
                  <a:schemeClr val="dk2"/>
                </a:solidFill>
              </a:rPr>
              <a:t>1 copia para el/la paciente, 1 copia guardada bajo llave con el expediente en un lugar seguro</a:t>
            </a:r>
            <a:endParaRPr/>
          </a:p>
          <a:p>
            <a:pPr indent="-228600" lvl="0" marL="228600" rtl="0" algn="l">
              <a:lnSpc>
                <a:spcPct val="90000"/>
              </a:lnSpc>
              <a:spcBef>
                <a:spcPts val="600"/>
              </a:spcBef>
              <a:spcAft>
                <a:spcPts val="0"/>
              </a:spcAft>
              <a:buClr>
                <a:schemeClr val="dk2"/>
              </a:buClr>
              <a:buSzPts val="2800"/>
              <a:buChar char="•"/>
            </a:pPr>
            <a:r>
              <a:rPr lang="es-ES" sz="2600">
                <a:solidFill>
                  <a:schemeClr val="dk2"/>
                </a:solidFill>
              </a:rPr>
              <a:t>Entregar </a:t>
            </a:r>
            <a:r>
              <a:rPr i="1" lang="es-ES" sz="2600">
                <a:solidFill>
                  <a:schemeClr val="dk2"/>
                </a:solidFill>
              </a:rPr>
              <a:t>con el consentimiento</a:t>
            </a:r>
            <a:r>
              <a:rPr lang="es-ES" sz="2600">
                <a:solidFill>
                  <a:schemeClr val="dk2"/>
                </a:solidFill>
              </a:rPr>
              <a:t> del/de la paciente a </a:t>
            </a:r>
            <a:endParaRPr/>
          </a:p>
          <a:p>
            <a:pPr indent="-228600" lvl="1" marL="685800" rtl="0" algn="l">
              <a:lnSpc>
                <a:spcPct val="90000"/>
              </a:lnSpc>
              <a:spcBef>
                <a:spcPts val="600"/>
              </a:spcBef>
              <a:spcAft>
                <a:spcPts val="0"/>
              </a:spcAft>
              <a:buClr>
                <a:schemeClr val="dk2"/>
              </a:buClr>
              <a:buSzPts val="2800"/>
              <a:buChar char="•"/>
            </a:pPr>
            <a:r>
              <a:rPr lang="es-ES" sz="2400">
                <a:solidFill>
                  <a:schemeClr val="dk2"/>
                </a:solidFill>
              </a:rPr>
              <a:t>servicios legales</a:t>
            </a:r>
            <a:endParaRPr/>
          </a:p>
          <a:p>
            <a:pPr indent="-228600" lvl="1" marL="685800" rtl="0" algn="l">
              <a:lnSpc>
                <a:spcPct val="90000"/>
              </a:lnSpc>
              <a:spcBef>
                <a:spcPts val="600"/>
              </a:spcBef>
              <a:spcAft>
                <a:spcPts val="0"/>
              </a:spcAft>
              <a:buClr>
                <a:schemeClr val="dk2"/>
              </a:buClr>
              <a:buSzPts val="2800"/>
              <a:buChar char="•"/>
            </a:pPr>
            <a:r>
              <a:rPr lang="es-ES" sz="2400">
                <a:solidFill>
                  <a:schemeClr val="dk2"/>
                </a:solidFill>
              </a:rPr>
              <a:t>organizaciones con funciones de protección</a:t>
            </a:r>
            <a:endParaRPr/>
          </a:p>
          <a:p>
            <a:pPr indent="-228600" lvl="0" marL="228600" rtl="0" algn="ctr">
              <a:lnSpc>
                <a:spcPct val="50000"/>
              </a:lnSpc>
              <a:spcBef>
                <a:spcPts val="1540"/>
              </a:spcBef>
              <a:spcAft>
                <a:spcPts val="0"/>
              </a:spcAft>
              <a:buClr>
                <a:schemeClr val="accent2"/>
              </a:buClr>
              <a:buSzPts val="2800"/>
              <a:buNone/>
            </a:pPr>
            <a:r>
              <a:rPr b="1" i="1" lang="es-ES" sz="2600">
                <a:solidFill>
                  <a:schemeClr val="accent1"/>
                </a:solidFill>
              </a:rPr>
              <a:t>¡Solo la persona sobreviviente decide </a:t>
            </a:r>
            <a:endParaRPr/>
          </a:p>
          <a:p>
            <a:pPr indent="-228600" lvl="0" marL="228600" rtl="0" algn="ctr">
              <a:lnSpc>
                <a:spcPct val="50000"/>
              </a:lnSpc>
              <a:spcBef>
                <a:spcPts val="1540"/>
              </a:spcBef>
              <a:spcAft>
                <a:spcPts val="0"/>
              </a:spcAft>
              <a:buClr>
                <a:schemeClr val="accent2"/>
              </a:buClr>
              <a:buSzPts val="2800"/>
              <a:buNone/>
            </a:pPr>
            <a:r>
              <a:rPr b="1" i="1" lang="es-ES" sz="2600">
                <a:solidFill>
                  <a:schemeClr val="accent1"/>
                </a:solidFill>
              </a:rPr>
              <a:t>cuándo y dónde usar este documento!</a:t>
            </a:r>
            <a:endParaRPr b="1" sz="2600">
              <a:solidFill>
                <a:schemeClr val="accent1"/>
              </a:solidFill>
            </a:endParaRPr>
          </a:p>
        </p:txBody>
      </p:sp>
      <p:sp>
        <p:nvSpPr>
          <p:cNvPr id="1238" name="Google Shape;1238;p15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s-E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37">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37">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37">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37">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37">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37">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37">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37">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37">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37">
                                            <p:txEl>
                                              <p:pRg end="9" st="9"/>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3" name="Shape 1243"/>
        <p:cNvGrpSpPr/>
        <p:nvPr/>
      </p:nvGrpSpPr>
      <p:grpSpPr>
        <a:xfrm>
          <a:off x="0" y="0"/>
          <a:ext cx="0" cy="0"/>
          <a:chOff x="0" y="0"/>
          <a:chExt cx="0" cy="0"/>
        </a:xfrm>
      </p:grpSpPr>
      <p:sp>
        <p:nvSpPr>
          <p:cNvPr id="1244" name="Google Shape;1244;p157"/>
          <p:cNvSpPr txBox="1"/>
          <p:nvPr>
            <p:ph idx="1" type="body"/>
          </p:nvPr>
        </p:nvSpPr>
        <p:spPr>
          <a:xfrm>
            <a:off x="762000" y="1324899"/>
            <a:ext cx="7104993" cy="46482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2"/>
              </a:buClr>
              <a:buSzPts val="3200"/>
              <a:buNone/>
            </a:pPr>
            <a:r>
              <a:rPr b="1" lang="es-ES" sz="2800">
                <a:solidFill>
                  <a:schemeClr val="accent1"/>
                </a:solidFill>
              </a:rPr>
              <a:t>Un certificado médico debe incluir:</a:t>
            </a:r>
            <a:endParaRPr/>
          </a:p>
          <a:p>
            <a:pPr indent="-228600" lvl="1" marL="685800" rtl="0" algn="l">
              <a:lnSpc>
                <a:spcPct val="90000"/>
              </a:lnSpc>
              <a:spcBef>
                <a:spcPts val="500"/>
              </a:spcBef>
              <a:spcAft>
                <a:spcPts val="0"/>
              </a:spcAft>
              <a:buClr>
                <a:schemeClr val="dk2"/>
              </a:buClr>
              <a:buSzPts val="3200"/>
              <a:buChar char="•"/>
            </a:pPr>
            <a:r>
              <a:rPr lang="es-ES">
                <a:solidFill>
                  <a:schemeClr val="dk2"/>
                </a:solidFill>
              </a:rPr>
              <a:t>La declaración del/de la paciente en sus propias palabras</a:t>
            </a:r>
            <a:endParaRPr/>
          </a:p>
          <a:p>
            <a:pPr indent="-228600" lvl="1" marL="685800" rtl="0" algn="l">
              <a:lnSpc>
                <a:spcPct val="90000"/>
              </a:lnSpc>
              <a:spcBef>
                <a:spcPts val="500"/>
              </a:spcBef>
              <a:spcAft>
                <a:spcPts val="0"/>
              </a:spcAft>
              <a:buClr>
                <a:schemeClr val="dk2"/>
              </a:buClr>
              <a:buSzPts val="3200"/>
              <a:buChar char="•"/>
            </a:pPr>
            <a:r>
              <a:rPr lang="es-ES">
                <a:solidFill>
                  <a:schemeClr val="dk2"/>
                </a:solidFill>
              </a:rPr>
              <a:t>Los hallazgos del examen</a:t>
            </a:r>
            <a:endParaRPr/>
          </a:p>
          <a:p>
            <a:pPr indent="-228600" lvl="1" marL="685800" rtl="0" algn="l">
              <a:lnSpc>
                <a:spcPct val="90000"/>
              </a:lnSpc>
              <a:spcBef>
                <a:spcPts val="500"/>
              </a:spcBef>
              <a:spcAft>
                <a:spcPts val="0"/>
              </a:spcAft>
              <a:buClr>
                <a:schemeClr val="dk2"/>
              </a:buClr>
              <a:buSzPts val="3200"/>
              <a:buChar char="•"/>
            </a:pPr>
            <a:r>
              <a:rPr lang="es-ES">
                <a:solidFill>
                  <a:schemeClr val="dk2"/>
                </a:solidFill>
              </a:rPr>
              <a:t>La naturaleza de las muestras obtenidas</a:t>
            </a:r>
            <a:endParaRPr/>
          </a:p>
          <a:p>
            <a:pPr indent="-228600" lvl="1" marL="685800" rtl="0" algn="l">
              <a:lnSpc>
                <a:spcPct val="90000"/>
              </a:lnSpc>
              <a:spcBef>
                <a:spcPts val="500"/>
              </a:spcBef>
              <a:spcAft>
                <a:spcPts val="0"/>
              </a:spcAft>
              <a:buClr>
                <a:schemeClr val="dk2"/>
              </a:buClr>
              <a:buSzPts val="3200"/>
              <a:buChar char="•"/>
            </a:pPr>
            <a:r>
              <a:rPr lang="es-ES">
                <a:solidFill>
                  <a:schemeClr val="dk2"/>
                </a:solidFill>
              </a:rPr>
              <a:t>Una conclusión</a:t>
            </a:r>
            <a:endParaRPr/>
          </a:p>
          <a:p>
            <a:pPr indent="-228600" lvl="1" marL="685800" rtl="0" algn="l">
              <a:lnSpc>
                <a:spcPct val="90000"/>
              </a:lnSpc>
              <a:spcBef>
                <a:spcPts val="500"/>
              </a:spcBef>
              <a:spcAft>
                <a:spcPts val="0"/>
              </a:spcAft>
              <a:buClr>
                <a:schemeClr val="dk2"/>
              </a:buClr>
              <a:buSzPts val="3200"/>
              <a:buChar char="•"/>
            </a:pPr>
            <a:r>
              <a:rPr lang="es-ES">
                <a:solidFill>
                  <a:schemeClr val="dk2"/>
                </a:solidFill>
              </a:rPr>
              <a:t>En </a:t>
            </a:r>
            <a:r>
              <a:rPr lang="es-ES" u="sng">
                <a:solidFill>
                  <a:schemeClr val="dk2"/>
                </a:solidFill>
              </a:rPr>
              <a:t>cada</a:t>
            </a:r>
            <a:r>
              <a:rPr lang="es-ES">
                <a:solidFill>
                  <a:schemeClr val="dk2"/>
                </a:solidFill>
              </a:rPr>
              <a:t> página debe figurar:</a:t>
            </a:r>
            <a:endParaRPr/>
          </a:p>
          <a:p>
            <a:pPr indent="-228600" lvl="2" marL="1143000" rtl="0" algn="l">
              <a:lnSpc>
                <a:spcPct val="90000"/>
              </a:lnSpc>
              <a:spcBef>
                <a:spcPts val="500"/>
              </a:spcBef>
              <a:spcAft>
                <a:spcPts val="0"/>
              </a:spcAft>
              <a:buClr>
                <a:schemeClr val="dk2"/>
              </a:buClr>
              <a:buSzPts val="3200"/>
              <a:buChar char="•"/>
            </a:pPr>
            <a:r>
              <a:rPr lang="es-ES" sz="2600">
                <a:solidFill>
                  <a:schemeClr val="dk2"/>
                </a:solidFill>
              </a:rPr>
              <a:t>Nombre y firma del examinador</a:t>
            </a:r>
            <a:endParaRPr/>
          </a:p>
          <a:p>
            <a:pPr indent="-228600" lvl="2" marL="1143000" rtl="0" algn="l">
              <a:lnSpc>
                <a:spcPct val="90000"/>
              </a:lnSpc>
              <a:spcBef>
                <a:spcPts val="500"/>
              </a:spcBef>
              <a:spcAft>
                <a:spcPts val="0"/>
              </a:spcAft>
              <a:buClr>
                <a:schemeClr val="dk2"/>
              </a:buClr>
              <a:buSzPts val="3200"/>
              <a:buChar char="•"/>
            </a:pPr>
            <a:r>
              <a:rPr lang="es-ES" sz="2600">
                <a:solidFill>
                  <a:schemeClr val="dk2"/>
                </a:solidFill>
              </a:rPr>
              <a:t>Nombre del/de la paciente</a:t>
            </a:r>
            <a:endParaRPr/>
          </a:p>
          <a:p>
            <a:pPr indent="-228600" lvl="2" marL="1143000" rtl="0" algn="l">
              <a:lnSpc>
                <a:spcPct val="90000"/>
              </a:lnSpc>
              <a:spcBef>
                <a:spcPts val="500"/>
              </a:spcBef>
              <a:spcAft>
                <a:spcPts val="0"/>
              </a:spcAft>
              <a:buClr>
                <a:schemeClr val="dk2"/>
              </a:buClr>
              <a:buSzPts val="3200"/>
              <a:buChar char="•"/>
            </a:pPr>
            <a:r>
              <a:rPr lang="es-ES" sz="2600">
                <a:solidFill>
                  <a:schemeClr val="dk2"/>
                </a:solidFill>
              </a:rPr>
              <a:t>Fecha y hora del examen </a:t>
            </a:r>
            <a:r>
              <a:rPr lang="es-ES" sz="2800">
                <a:solidFill>
                  <a:schemeClr val="dk2"/>
                </a:solidFill>
              </a:rPr>
              <a:t>	</a:t>
            </a:r>
            <a:endParaRPr/>
          </a:p>
        </p:txBody>
      </p:sp>
      <p:sp>
        <p:nvSpPr>
          <p:cNvPr id="1245" name="Google Shape;1245;p15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s-ES"/>
              <a:t>‹#›</a:t>
            </a:fld>
            <a:endParaRPr/>
          </a:p>
        </p:txBody>
      </p:sp>
      <p:sp>
        <p:nvSpPr>
          <p:cNvPr id="1246" name="Google Shape;1246;p157"/>
          <p:cNvSpPr txBox="1"/>
          <p:nvPr>
            <p:ph type="title"/>
          </p:nvPr>
        </p:nvSpPr>
        <p:spPr>
          <a:xfrm>
            <a:off x="762000" y="300519"/>
            <a:ext cx="7772400" cy="9144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2"/>
              </a:buClr>
              <a:buSzPts val="4400"/>
              <a:buNone/>
            </a:pPr>
            <a:r>
              <a:rPr lang="es-ES"/>
              <a:t>Certificado médico</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44">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44">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44">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44">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44">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44">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44">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44">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44">
                                            <p:txEl>
                                              <p:pRg end="8" st="8"/>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0" name="Shape 1250"/>
        <p:cNvGrpSpPr/>
        <p:nvPr/>
      </p:nvGrpSpPr>
      <p:grpSpPr>
        <a:xfrm>
          <a:off x="0" y="0"/>
          <a:ext cx="0" cy="0"/>
          <a:chOff x="0" y="0"/>
          <a:chExt cx="0" cy="0"/>
        </a:xfrm>
      </p:grpSpPr>
      <p:sp>
        <p:nvSpPr>
          <p:cNvPr id="1251" name="Google Shape;1251;p158"/>
          <p:cNvSpPr txBox="1"/>
          <p:nvPr>
            <p:ph idx="1" type="body"/>
          </p:nvPr>
        </p:nvSpPr>
        <p:spPr>
          <a:xfrm>
            <a:off x="762000" y="1320022"/>
            <a:ext cx="7415047" cy="453548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2"/>
              </a:buClr>
              <a:buSzPts val="3200"/>
              <a:buNone/>
            </a:pPr>
            <a:r>
              <a:rPr b="1" lang="es-ES" sz="2800">
                <a:solidFill>
                  <a:schemeClr val="accent1"/>
                </a:solidFill>
              </a:rPr>
              <a:t>Cómo completar el certificado:</a:t>
            </a:r>
            <a:endParaRPr/>
          </a:p>
          <a:p>
            <a:pPr indent="-228600" lvl="1" marL="685800" rtl="0" algn="l">
              <a:lnSpc>
                <a:spcPct val="100000"/>
              </a:lnSpc>
              <a:spcBef>
                <a:spcPts val="0"/>
              </a:spcBef>
              <a:spcAft>
                <a:spcPts val="0"/>
              </a:spcAft>
              <a:buClr>
                <a:schemeClr val="dk2"/>
              </a:buClr>
              <a:buSzPts val="3200"/>
              <a:buChar char="•"/>
            </a:pPr>
            <a:r>
              <a:rPr lang="es-ES">
                <a:solidFill>
                  <a:schemeClr val="dk2"/>
                </a:solidFill>
              </a:rPr>
              <a:t>Complételo usted mismo en forma manuscrita</a:t>
            </a:r>
            <a:endParaRPr/>
          </a:p>
          <a:p>
            <a:pPr indent="-228600" lvl="1" marL="685800" rtl="0" algn="l">
              <a:lnSpc>
                <a:spcPct val="100000"/>
              </a:lnSpc>
              <a:spcBef>
                <a:spcPts val="0"/>
              </a:spcBef>
              <a:spcAft>
                <a:spcPts val="0"/>
              </a:spcAft>
              <a:buClr>
                <a:schemeClr val="dk2"/>
              </a:buClr>
              <a:buSzPts val="3200"/>
              <a:buChar char="•"/>
            </a:pPr>
            <a:r>
              <a:rPr lang="es-ES">
                <a:solidFill>
                  <a:schemeClr val="dk2"/>
                </a:solidFill>
              </a:rPr>
              <a:t>Escriba con la mayor claridad posible</a:t>
            </a:r>
            <a:endParaRPr/>
          </a:p>
          <a:p>
            <a:pPr indent="-228600" lvl="1" marL="685800" rtl="0" algn="l">
              <a:lnSpc>
                <a:spcPct val="100000"/>
              </a:lnSpc>
              <a:spcBef>
                <a:spcPts val="0"/>
              </a:spcBef>
              <a:spcAft>
                <a:spcPts val="0"/>
              </a:spcAft>
              <a:buClr>
                <a:schemeClr val="dk2"/>
              </a:buClr>
              <a:buSzPts val="3200"/>
              <a:buChar char="•"/>
            </a:pPr>
            <a:r>
              <a:rPr lang="es-ES">
                <a:solidFill>
                  <a:schemeClr val="dk2"/>
                </a:solidFill>
              </a:rPr>
              <a:t>No use abreviaturas </a:t>
            </a:r>
            <a:endParaRPr/>
          </a:p>
          <a:p>
            <a:pPr indent="-228600" lvl="1" marL="685800" rtl="0" algn="l">
              <a:lnSpc>
                <a:spcPct val="100000"/>
              </a:lnSpc>
              <a:spcBef>
                <a:spcPts val="0"/>
              </a:spcBef>
              <a:spcAft>
                <a:spcPts val="0"/>
              </a:spcAft>
              <a:buClr>
                <a:schemeClr val="dk2"/>
              </a:buClr>
              <a:buSzPts val="3200"/>
              <a:buChar char="•"/>
            </a:pPr>
            <a:r>
              <a:rPr lang="es-ES">
                <a:solidFill>
                  <a:schemeClr val="dk2"/>
                </a:solidFill>
              </a:rPr>
              <a:t>No use palabras tales como violación sexual o virgen</a:t>
            </a:r>
            <a:endParaRPr/>
          </a:p>
          <a:p>
            <a:pPr indent="-228600" lvl="1" marL="685800" rtl="0" algn="l">
              <a:lnSpc>
                <a:spcPct val="100000"/>
              </a:lnSpc>
              <a:spcBef>
                <a:spcPts val="0"/>
              </a:spcBef>
              <a:spcAft>
                <a:spcPts val="0"/>
              </a:spcAft>
              <a:buClr>
                <a:schemeClr val="dk2"/>
              </a:buClr>
              <a:buSzPts val="3200"/>
              <a:buChar char="•"/>
            </a:pPr>
            <a:r>
              <a:rPr lang="es-ES">
                <a:solidFill>
                  <a:schemeClr val="dk2"/>
                </a:solidFill>
              </a:rPr>
              <a:t>Cuanto mejor se complete el formulario, menos probable será que reciba una citación judicial</a:t>
            </a:r>
            <a:endParaRPr/>
          </a:p>
          <a:p>
            <a:pPr indent="-25400" lvl="1" marL="685800" rtl="0" algn="l">
              <a:lnSpc>
                <a:spcPct val="100000"/>
              </a:lnSpc>
              <a:spcBef>
                <a:spcPts val="0"/>
              </a:spcBef>
              <a:spcAft>
                <a:spcPts val="0"/>
              </a:spcAft>
              <a:buClr>
                <a:schemeClr val="dk2"/>
              </a:buClr>
              <a:buSzPts val="3200"/>
              <a:buNone/>
            </a:pPr>
            <a:r>
              <a:t/>
            </a:r>
            <a:endParaRPr>
              <a:solidFill>
                <a:schemeClr val="dk2"/>
              </a:solidFill>
            </a:endParaRPr>
          </a:p>
        </p:txBody>
      </p:sp>
      <p:sp>
        <p:nvSpPr>
          <p:cNvPr id="1252" name="Google Shape;1252;p15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s-ES"/>
              <a:t>‹#›</a:t>
            </a:fld>
            <a:endParaRPr/>
          </a:p>
        </p:txBody>
      </p:sp>
      <p:sp>
        <p:nvSpPr>
          <p:cNvPr id="1253" name="Google Shape;1253;p158"/>
          <p:cNvSpPr txBox="1"/>
          <p:nvPr>
            <p:ph type="title"/>
          </p:nvPr>
        </p:nvSpPr>
        <p:spPr>
          <a:xfrm>
            <a:off x="762000" y="300519"/>
            <a:ext cx="7772400" cy="9144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2"/>
              </a:buClr>
              <a:buSzPts val="4400"/>
              <a:buNone/>
            </a:pPr>
            <a:r>
              <a:rPr lang="es-ES"/>
              <a:t>Certificado médico</a:t>
            </a:r>
            <a:endParaRPr/>
          </a:p>
        </p:txBody>
      </p:sp>
      <p:sp>
        <p:nvSpPr>
          <p:cNvPr id="1254" name="Google Shape;1254;p158"/>
          <p:cNvSpPr txBox="1"/>
          <p:nvPr/>
        </p:nvSpPr>
        <p:spPr>
          <a:xfrm>
            <a:off x="1628384" y="6390307"/>
            <a:ext cx="6563638" cy="160679"/>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0" i="0" lang="es-ES" sz="1000" u="none" cap="none" strike="noStrike">
                <a:solidFill>
                  <a:schemeClr val="dk2"/>
                </a:solidFill>
                <a:latin typeface="Calibri"/>
                <a:ea typeface="Calibri"/>
                <a:cs typeface="Calibri"/>
                <a:sym typeface="Calibri"/>
              </a:rPr>
              <a:t>De: Profesora Lorna J. Martin, División de Medicina Forense de HOD, Universidad de Ciudad del Cabo</a:t>
            </a:r>
            <a:endParaRPr b="0" i="0" sz="1000" u="none" cap="none" strike="noStrike">
              <a:solidFill>
                <a:srgbClr val="000000"/>
              </a:solidFill>
              <a:latin typeface="Arial"/>
              <a:ea typeface="Arial"/>
              <a:cs typeface="Arial"/>
              <a:sym typeface="Arial"/>
            </a:endParaRPr>
          </a:p>
        </p:txBody>
      </p:sp>
    </p:spTree>
  </p:cSld>
  <p:clrMapOvr>
    <a:masterClrMapping/>
  </p:clrMapOvr>
</p:sld>
</file>

<file path=ppt/slides/slide10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8" name="Shape 1258"/>
        <p:cNvGrpSpPr/>
        <p:nvPr/>
      </p:nvGrpSpPr>
      <p:grpSpPr>
        <a:xfrm>
          <a:off x="0" y="0"/>
          <a:ext cx="0" cy="0"/>
          <a:chOff x="0" y="0"/>
          <a:chExt cx="0" cy="0"/>
        </a:xfrm>
      </p:grpSpPr>
      <p:sp>
        <p:nvSpPr>
          <p:cNvPr id="1259" name="Google Shape;1259;p159"/>
          <p:cNvSpPr txBox="1"/>
          <p:nvPr>
            <p:ph idx="1" type="body"/>
          </p:nvPr>
        </p:nvSpPr>
        <p:spPr>
          <a:xfrm>
            <a:off x="762000" y="1284907"/>
            <a:ext cx="7656786" cy="4343400"/>
          </a:xfrm>
          <a:prstGeom prst="rect">
            <a:avLst/>
          </a:prstGeom>
          <a:noFill/>
          <a:ln>
            <a:noFill/>
          </a:ln>
        </p:spPr>
        <p:txBody>
          <a:bodyPr anchorCtr="0" anchor="t" bIns="45700" lIns="91425" spcFirstLastPara="1" rIns="91425" wrap="square" tIns="45700">
            <a:noAutofit/>
          </a:bodyPr>
          <a:lstStyle/>
          <a:p>
            <a:pPr indent="0" lvl="0" marL="0" rtl="0" algn="l">
              <a:lnSpc>
                <a:spcPct val="85000"/>
              </a:lnSpc>
              <a:spcBef>
                <a:spcPts val="1200"/>
              </a:spcBef>
              <a:spcAft>
                <a:spcPts val="0"/>
              </a:spcAft>
              <a:buClr>
                <a:schemeClr val="dk2"/>
              </a:buClr>
              <a:buSzPts val="3200"/>
              <a:buNone/>
            </a:pPr>
            <a:r>
              <a:rPr b="1" lang="es-ES" sz="2800" u="sng">
                <a:solidFill>
                  <a:schemeClr val="accent1"/>
                </a:solidFill>
              </a:rPr>
              <a:t>No</a:t>
            </a:r>
            <a:r>
              <a:rPr b="1" lang="es-ES" sz="2800">
                <a:solidFill>
                  <a:schemeClr val="accent1"/>
                </a:solidFill>
              </a:rPr>
              <a:t> olvide su conclusión:</a:t>
            </a:r>
            <a:endParaRPr/>
          </a:p>
          <a:p>
            <a:pPr indent="-228600" lvl="1" marL="685800" rtl="0" algn="l">
              <a:lnSpc>
                <a:spcPct val="85000"/>
              </a:lnSpc>
              <a:spcBef>
                <a:spcPts val="1200"/>
              </a:spcBef>
              <a:spcAft>
                <a:spcPts val="0"/>
              </a:spcAft>
              <a:buClr>
                <a:schemeClr val="dk2"/>
              </a:buClr>
              <a:buSzPts val="3200"/>
              <a:buChar char="•"/>
            </a:pPr>
            <a:r>
              <a:rPr lang="es-ES">
                <a:solidFill>
                  <a:schemeClr val="dk2"/>
                </a:solidFill>
              </a:rPr>
              <a:t>“Las lesiones observadas son/no son compatibles con el momento y las circunstancias del incidente”</a:t>
            </a:r>
            <a:endParaRPr/>
          </a:p>
          <a:p>
            <a:pPr indent="-228600" lvl="1" marL="685800" rtl="0" algn="l">
              <a:lnSpc>
                <a:spcPct val="85000"/>
              </a:lnSpc>
              <a:spcBef>
                <a:spcPts val="1200"/>
              </a:spcBef>
              <a:spcAft>
                <a:spcPts val="0"/>
              </a:spcAft>
              <a:buClr>
                <a:schemeClr val="dk2"/>
              </a:buClr>
              <a:buSzPts val="3200"/>
              <a:buChar char="•"/>
            </a:pPr>
            <a:r>
              <a:rPr lang="es-ES">
                <a:solidFill>
                  <a:schemeClr val="dk2"/>
                </a:solidFill>
              </a:rPr>
              <a:t>“Las lesiones son compatibles con la aplicación de fuerza contundente, penetración con un objeto punzocortante…”</a:t>
            </a:r>
            <a:endParaRPr/>
          </a:p>
          <a:p>
            <a:pPr indent="-228600" lvl="1" marL="685800" rtl="0" algn="l">
              <a:lnSpc>
                <a:spcPct val="85000"/>
              </a:lnSpc>
              <a:spcBef>
                <a:spcPts val="1200"/>
              </a:spcBef>
              <a:spcAft>
                <a:spcPts val="600"/>
              </a:spcAft>
              <a:buClr>
                <a:schemeClr val="dk2"/>
              </a:buClr>
              <a:buSzPts val="3200"/>
              <a:buChar char="•"/>
            </a:pPr>
            <a:r>
              <a:rPr lang="es-ES">
                <a:solidFill>
                  <a:schemeClr val="dk2"/>
                </a:solidFill>
              </a:rPr>
              <a:t>“La ausencia de lesiones no excluye la penetración sexual forzada”</a:t>
            </a:r>
            <a:endParaRPr/>
          </a:p>
        </p:txBody>
      </p:sp>
      <p:sp>
        <p:nvSpPr>
          <p:cNvPr id="1260" name="Google Shape;1260;p15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s-ES"/>
              <a:t>‹#›</a:t>
            </a:fld>
            <a:endParaRPr/>
          </a:p>
        </p:txBody>
      </p:sp>
      <p:sp>
        <p:nvSpPr>
          <p:cNvPr id="1261" name="Google Shape;1261;p159"/>
          <p:cNvSpPr txBox="1"/>
          <p:nvPr>
            <p:ph type="title"/>
          </p:nvPr>
        </p:nvSpPr>
        <p:spPr>
          <a:xfrm>
            <a:off x="762000" y="300519"/>
            <a:ext cx="7772400" cy="9144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2"/>
              </a:buClr>
              <a:buSzPts val="4400"/>
              <a:buNone/>
            </a:pPr>
            <a:r>
              <a:rPr lang="es-ES"/>
              <a:t>Certificado médico</a:t>
            </a:r>
            <a:endParaRPr/>
          </a:p>
        </p:txBody>
      </p:sp>
      <p:sp>
        <p:nvSpPr>
          <p:cNvPr id="1262" name="Google Shape;1262;p159"/>
          <p:cNvSpPr txBox="1"/>
          <p:nvPr/>
        </p:nvSpPr>
        <p:spPr>
          <a:xfrm>
            <a:off x="1628384" y="6390307"/>
            <a:ext cx="6563638" cy="160679"/>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0" i="0" lang="es-ES" sz="1000" u="none" cap="none" strike="noStrike">
                <a:solidFill>
                  <a:schemeClr val="dk2"/>
                </a:solidFill>
                <a:latin typeface="Calibri"/>
                <a:ea typeface="Calibri"/>
                <a:cs typeface="Calibri"/>
                <a:sym typeface="Calibri"/>
              </a:rPr>
              <a:t>De: Profesora Lorna J. Martin, División de Medicina Forense de HOD, Universidad de Ciudad del Cabo</a:t>
            </a:r>
            <a:endParaRPr b="0" i="0" sz="1000" u="none" cap="none" strike="noStrike">
              <a:solidFill>
                <a:srgbClr val="000000"/>
              </a:solidFill>
              <a:latin typeface="Arial"/>
              <a:ea typeface="Arial"/>
              <a:cs typeface="Arial"/>
              <a:sym typeface="Arial"/>
            </a:endParaRPr>
          </a:p>
        </p:txBody>
      </p:sp>
    </p:spTree>
  </p:cSld>
  <p:clrMapOvr>
    <a:masterClrMapping/>
  </p:clrMapOvr>
</p:sld>
</file>

<file path=ppt/slides/slide10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7" name="Shape 1267"/>
        <p:cNvGrpSpPr/>
        <p:nvPr/>
      </p:nvGrpSpPr>
      <p:grpSpPr>
        <a:xfrm>
          <a:off x="0" y="0"/>
          <a:ext cx="0" cy="0"/>
          <a:chOff x="0" y="0"/>
          <a:chExt cx="0" cy="0"/>
        </a:xfrm>
      </p:grpSpPr>
      <p:sp>
        <p:nvSpPr>
          <p:cNvPr id="1268" name="Google Shape;1268;p160"/>
          <p:cNvSpPr txBox="1"/>
          <p:nvPr>
            <p:ph type="title"/>
          </p:nvPr>
        </p:nvSpPr>
        <p:spPr>
          <a:xfrm>
            <a:off x="762000" y="838200"/>
            <a:ext cx="8382000" cy="8382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2"/>
              </a:buClr>
              <a:buSzPts val="4400"/>
              <a:buNone/>
            </a:pPr>
            <a:r>
              <a:rPr lang="es-ES"/>
              <a:t>Informe de los hallazgos médicos</a:t>
            </a:r>
            <a:endParaRPr/>
          </a:p>
        </p:txBody>
      </p:sp>
      <p:sp>
        <p:nvSpPr>
          <p:cNvPr id="1269" name="Google Shape;1269;p160"/>
          <p:cNvSpPr txBox="1"/>
          <p:nvPr>
            <p:ph idx="1" type="body"/>
          </p:nvPr>
        </p:nvSpPr>
        <p:spPr>
          <a:xfrm>
            <a:off x="844193" y="1879315"/>
            <a:ext cx="7924800" cy="4724400"/>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600"/>
              </a:spcBef>
              <a:spcAft>
                <a:spcPts val="0"/>
              </a:spcAft>
              <a:buClr>
                <a:schemeClr val="dk2"/>
              </a:buClr>
              <a:buSzPts val="3200"/>
              <a:buChar char="•"/>
            </a:pPr>
            <a:r>
              <a:rPr lang="es-ES" sz="2800" u="sng">
                <a:solidFill>
                  <a:schemeClr val="dk2"/>
                </a:solidFill>
              </a:rPr>
              <a:t>SOLO</a:t>
            </a:r>
            <a:r>
              <a:rPr lang="es-ES" sz="2800">
                <a:solidFill>
                  <a:schemeClr val="dk2"/>
                </a:solidFill>
              </a:rPr>
              <a:t> con el consentimiento del/de la paciente</a:t>
            </a:r>
            <a:endParaRPr/>
          </a:p>
          <a:p>
            <a:pPr indent="-228600" lvl="0" marL="228600" rtl="0" algn="l">
              <a:lnSpc>
                <a:spcPct val="90000"/>
              </a:lnSpc>
              <a:spcBef>
                <a:spcPts val="1200"/>
              </a:spcBef>
              <a:spcAft>
                <a:spcPts val="0"/>
              </a:spcAft>
              <a:buClr>
                <a:schemeClr val="dk2"/>
              </a:buClr>
              <a:buSzPts val="3200"/>
              <a:buChar char="•"/>
            </a:pPr>
            <a:r>
              <a:rPr lang="es-ES" sz="2800">
                <a:solidFill>
                  <a:schemeClr val="dk2"/>
                </a:solidFill>
              </a:rPr>
              <a:t>Funcionario de protección o autoridad local designados</a:t>
            </a:r>
            <a:endParaRPr/>
          </a:p>
          <a:p>
            <a:pPr indent="-228600" lvl="0" marL="228600" rtl="0" algn="l">
              <a:lnSpc>
                <a:spcPct val="90000"/>
              </a:lnSpc>
              <a:spcBef>
                <a:spcPts val="1200"/>
              </a:spcBef>
              <a:spcAft>
                <a:spcPts val="0"/>
              </a:spcAft>
              <a:buClr>
                <a:schemeClr val="dk2"/>
              </a:buClr>
              <a:buSzPts val="3200"/>
              <a:buChar char="•"/>
            </a:pPr>
            <a:r>
              <a:rPr lang="es-ES" sz="2800">
                <a:solidFill>
                  <a:schemeClr val="dk2"/>
                </a:solidFill>
              </a:rPr>
              <a:t>Cómo presentar la evidencia en el tribunal</a:t>
            </a:r>
            <a:endParaRPr/>
          </a:p>
          <a:p>
            <a:pPr indent="-228600" lvl="1" marL="685800" rtl="0" algn="l">
              <a:lnSpc>
                <a:spcPct val="90000"/>
              </a:lnSpc>
              <a:spcBef>
                <a:spcPts val="1200"/>
              </a:spcBef>
              <a:spcAft>
                <a:spcPts val="0"/>
              </a:spcAft>
              <a:buClr>
                <a:schemeClr val="dk2"/>
              </a:buClr>
              <a:buSzPts val="3200"/>
              <a:buChar char="•"/>
            </a:pPr>
            <a:r>
              <a:rPr lang="es-ES">
                <a:solidFill>
                  <a:schemeClr val="dk2"/>
                </a:solidFill>
              </a:rPr>
              <a:t>Prepárese </a:t>
            </a:r>
            <a:endParaRPr/>
          </a:p>
          <a:p>
            <a:pPr indent="-228600" lvl="1" marL="685800" rtl="0" algn="l">
              <a:lnSpc>
                <a:spcPct val="90000"/>
              </a:lnSpc>
              <a:spcBef>
                <a:spcPts val="1200"/>
              </a:spcBef>
              <a:spcAft>
                <a:spcPts val="600"/>
              </a:spcAft>
              <a:buClr>
                <a:schemeClr val="dk2"/>
              </a:buClr>
              <a:buSzPts val="3200"/>
              <a:buChar char="•"/>
            </a:pPr>
            <a:r>
              <a:rPr lang="es-ES">
                <a:solidFill>
                  <a:schemeClr val="dk2"/>
                </a:solidFill>
              </a:rPr>
              <a:t>Las notas claras son el pilar del informe</a:t>
            </a:r>
            <a:endParaRPr/>
          </a:p>
        </p:txBody>
      </p:sp>
      <p:sp>
        <p:nvSpPr>
          <p:cNvPr id="1270" name="Google Shape;1270;p16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s-ES"/>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5" name="Shape 365"/>
        <p:cNvGrpSpPr/>
        <p:nvPr/>
      </p:nvGrpSpPr>
      <p:grpSpPr>
        <a:xfrm>
          <a:off x="0" y="0"/>
          <a:ext cx="0" cy="0"/>
          <a:chOff x="0" y="0"/>
          <a:chExt cx="0" cy="0"/>
        </a:xfrm>
      </p:grpSpPr>
      <p:sp>
        <p:nvSpPr>
          <p:cNvPr id="366" name="Google Shape;366;p62"/>
          <p:cNvSpPr txBox="1"/>
          <p:nvPr/>
        </p:nvSpPr>
        <p:spPr>
          <a:xfrm>
            <a:off x="713226" y="2207056"/>
            <a:ext cx="8083932" cy="2312013"/>
          </a:xfrm>
          <a:prstGeom prst="rect">
            <a:avLst/>
          </a:prstGeom>
          <a:noFill/>
          <a:ln>
            <a:noFill/>
          </a:ln>
        </p:spPr>
        <p:txBody>
          <a:bodyPr anchorCtr="0" anchor="t" bIns="45700" lIns="91425" spcFirstLastPara="1" rIns="91425" wrap="square" tIns="45700">
            <a:noAutofit/>
          </a:bodyPr>
          <a:lstStyle/>
          <a:p>
            <a:pPr indent="-533400" lvl="1" marL="990600" marR="0" rtl="0" algn="l">
              <a:lnSpc>
                <a:spcPct val="100000"/>
              </a:lnSpc>
              <a:spcBef>
                <a:spcPts val="0"/>
              </a:spcBef>
              <a:spcAft>
                <a:spcPts val="0"/>
              </a:spcAft>
              <a:buClr>
                <a:schemeClr val="dk2"/>
              </a:buClr>
              <a:buSzPts val="2000"/>
              <a:buFont typeface="Noto Sans Symbols"/>
              <a:buChar char="❑"/>
            </a:pPr>
            <a:r>
              <a:rPr b="0" i="0" lang="es-ES" sz="1900" u="none" cap="none" strike="noStrike">
                <a:solidFill>
                  <a:schemeClr val="dk2"/>
                </a:solidFill>
                <a:latin typeface="Calibri"/>
                <a:ea typeface="Calibri"/>
                <a:cs typeface="Calibri"/>
                <a:sym typeface="Calibri"/>
              </a:rPr>
              <a:t>Desigualdad de género, normas sociales y desequilibrio de poder</a:t>
            </a:r>
            <a:endParaRPr b="0" i="0" sz="1900" u="none" cap="none" strike="noStrike">
              <a:solidFill>
                <a:srgbClr val="000000"/>
              </a:solidFill>
              <a:latin typeface="Arial"/>
              <a:ea typeface="Arial"/>
              <a:cs typeface="Arial"/>
              <a:sym typeface="Arial"/>
            </a:endParaRPr>
          </a:p>
          <a:p>
            <a:pPr indent="-533400" lvl="1" marL="990600" marR="0" rtl="0" algn="l">
              <a:lnSpc>
                <a:spcPct val="100000"/>
              </a:lnSpc>
              <a:spcBef>
                <a:spcPts val="800"/>
              </a:spcBef>
              <a:spcAft>
                <a:spcPts val="0"/>
              </a:spcAft>
              <a:buClr>
                <a:schemeClr val="dk2"/>
              </a:buClr>
              <a:buSzPts val="2000"/>
              <a:buFont typeface="Noto Sans Symbols"/>
              <a:buChar char="❑"/>
            </a:pPr>
            <a:r>
              <a:rPr b="0" i="0" lang="es-ES" sz="1900" u="none" cap="none" strike="noStrike">
                <a:solidFill>
                  <a:schemeClr val="dk2"/>
                </a:solidFill>
                <a:latin typeface="Calibri"/>
                <a:ea typeface="Calibri"/>
                <a:cs typeface="Calibri"/>
                <a:sym typeface="Calibri"/>
              </a:rPr>
              <a:t>Seguridad alimentaria</a:t>
            </a:r>
            <a:endParaRPr b="0" i="0" sz="1900" u="none" cap="none" strike="noStrike">
              <a:solidFill>
                <a:srgbClr val="000000"/>
              </a:solidFill>
              <a:latin typeface="Arial"/>
              <a:ea typeface="Arial"/>
              <a:cs typeface="Arial"/>
              <a:sym typeface="Arial"/>
            </a:endParaRPr>
          </a:p>
          <a:p>
            <a:pPr indent="-533400" lvl="1" marL="990600" marR="0" rtl="0" algn="l">
              <a:lnSpc>
                <a:spcPct val="100000"/>
              </a:lnSpc>
              <a:spcBef>
                <a:spcPts val="800"/>
              </a:spcBef>
              <a:spcAft>
                <a:spcPts val="0"/>
              </a:spcAft>
              <a:buClr>
                <a:schemeClr val="dk2"/>
              </a:buClr>
              <a:buSzPts val="2000"/>
              <a:buFont typeface="Noto Sans Symbols"/>
              <a:buChar char="❑"/>
            </a:pPr>
            <a:r>
              <a:rPr b="0" i="0" lang="es-ES" sz="1900" u="none" cap="none" strike="noStrike">
                <a:solidFill>
                  <a:schemeClr val="dk2"/>
                </a:solidFill>
                <a:latin typeface="Calibri"/>
                <a:ea typeface="Calibri"/>
                <a:cs typeface="Calibri"/>
                <a:sym typeface="Calibri"/>
              </a:rPr>
              <a:t>Protección</a:t>
            </a:r>
            <a:endParaRPr b="0" i="0" sz="1900" u="none" cap="none" strike="noStrike">
              <a:solidFill>
                <a:srgbClr val="000000"/>
              </a:solidFill>
              <a:latin typeface="Arial"/>
              <a:ea typeface="Arial"/>
              <a:cs typeface="Arial"/>
              <a:sym typeface="Arial"/>
            </a:endParaRPr>
          </a:p>
          <a:p>
            <a:pPr indent="-533400" lvl="1" marL="990600" marR="0" rtl="0" algn="l">
              <a:lnSpc>
                <a:spcPct val="100000"/>
              </a:lnSpc>
              <a:spcBef>
                <a:spcPts val="800"/>
              </a:spcBef>
              <a:spcAft>
                <a:spcPts val="0"/>
              </a:spcAft>
              <a:buClr>
                <a:schemeClr val="dk2"/>
              </a:buClr>
              <a:buSzPts val="2000"/>
              <a:buFont typeface="Noto Sans Symbols"/>
              <a:buChar char="❑"/>
            </a:pPr>
            <a:r>
              <a:rPr b="0" i="0" lang="es-ES" sz="1900" u="none" cap="none" strike="noStrike">
                <a:solidFill>
                  <a:schemeClr val="dk2"/>
                </a:solidFill>
                <a:latin typeface="Calibri"/>
                <a:ea typeface="Calibri"/>
                <a:cs typeface="Calibri"/>
                <a:sym typeface="Calibri"/>
              </a:rPr>
              <a:t>Educación</a:t>
            </a:r>
            <a:endParaRPr b="0" i="0" sz="1900" u="none" cap="none" strike="noStrike">
              <a:solidFill>
                <a:srgbClr val="000000"/>
              </a:solidFill>
              <a:latin typeface="Arial"/>
              <a:ea typeface="Arial"/>
              <a:cs typeface="Arial"/>
              <a:sym typeface="Arial"/>
            </a:endParaRPr>
          </a:p>
          <a:p>
            <a:pPr indent="-533400" lvl="1" marL="990600" marR="0" rtl="0" algn="l">
              <a:lnSpc>
                <a:spcPct val="100000"/>
              </a:lnSpc>
              <a:spcBef>
                <a:spcPts val="800"/>
              </a:spcBef>
              <a:spcAft>
                <a:spcPts val="0"/>
              </a:spcAft>
              <a:buClr>
                <a:schemeClr val="dk2"/>
              </a:buClr>
              <a:buSzPts val="2000"/>
              <a:buFont typeface="Noto Sans Symbols"/>
              <a:buChar char="❑"/>
            </a:pPr>
            <a:r>
              <a:rPr b="0" i="0" lang="es-ES" sz="1900" u="none" cap="none" strike="noStrike">
                <a:solidFill>
                  <a:schemeClr val="dk2"/>
                </a:solidFill>
                <a:latin typeface="Calibri"/>
                <a:ea typeface="Calibri"/>
                <a:cs typeface="Calibri"/>
                <a:sym typeface="Calibri"/>
              </a:rPr>
              <a:t>Agua y saneamiento</a:t>
            </a:r>
            <a:endParaRPr b="0" i="0" sz="1900" u="none" cap="none" strike="noStrike">
              <a:solidFill>
                <a:srgbClr val="000000"/>
              </a:solidFill>
              <a:latin typeface="Arial"/>
              <a:ea typeface="Arial"/>
              <a:cs typeface="Arial"/>
              <a:sym typeface="Arial"/>
            </a:endParaRPr>
          </a:p>
          <a:p>
            <a:pPr indent="-533400" lvl="1" marL="990600" marR="0" rtl="0" algn="l">
              <a:lnSpc>
                <a:spcPct val="100000"/>
              </a:lnSpc>
              <a:spcBef>
                <a:spcPts val="800"/>
              </a:spcBef>
              <a:spcAft>
                <a:spcPts val="0"/>
              </a:spcAft>
              <a:buClr>
                <a:schemeClr val="dk2"/>
              </a:buClr>
              <a:buSzPts val="2000"/>
              <a:buFont typeface="Noto Sans Symbols"/>
              <a:buChar char="❑"/>
            </a:pPr>
            <a:r>
              <a:rPr b="0" i="0" lang="es-ES" sz="1900" u="none" cap="none" strike="noStrike">
                <a:solidFill>
                  <a:schemeClr val="dk2"/>
                </a:solidFill>
                <a:latin typeface="Calibri"/>
                <a:ea typeface="Calibri"/>
                <a:cs typeface="Calibri"/>
                <a:sym typeface="Calibri"/>
              </a:rPr>
              <a:t>Administración de campamentos</a:t>
            </a:r>
            <a:endParaRPr b="0" i="0" sz="1900" u="none" cap="none" strike="noStrike">
              <a:solidFill>
                <a:srgbClr val="000000"/>
              </a:solidFill>
              <a:latin typeface="Arial"/>
              <a:ea typeface="Arial"/>
              <a:cs typeface="Arial"/>
              <a:sym typeface="Arial"/>
            </a:endParaRPr>
          </a:p>
          <a:p>
            <a:pPr indent="-533400" lvl="1" marL="990600" marR="0" rtl="0" algn="l">
              <a:lnSpc>
                <a:spcPct val="100000"/>
              </a:lnSpc>
              <a:spcBef>
                <a:spcPts val="800"/>
              </a:spcBef>
              <a:spcAft>
                <a:spcPts val="0"/>
              </a:spcAft>
              <a:buClr>
                <a:schemeClr val="dk2"/>
              </a:buClr>
              <a:buSzPts val="2000"/>
              <a:buFont typeface="Noto Sans Symbols"/>
              <a:buChar char="❑"/>
            </a:pPr>
            <a:r>
              <a:rPr b="0" i="0" lang="es-ES" sz="1900" u="none" cap="none" strike="noStrike">
                <a:solidFill>
                  <a:schemeClr val="dk2"/>
                </a:solidFill>
                <a:latin typeface="Calibri"/>
                <a:ea typeface="Calibri"/>
                <a:cs typeface="Calibri"/>
                <a:sym typeface="Calibri"/>
              </a:rPr>
              <a:t>Recursos humanos</a:t>
            </a:r>
            <a:endParaRPr b="0" i="0" sz="1900" u="none" cap="none" strike="noStrike">
              <a:solidFill>
                <a:srgbClr val="000000"/>
              </a:solidFill>
              <a:latin typeface="Arial"/>
              <a:ea typeface="Arial"/>
              <a:cs typeface="Arial"/>
              <a:sym typeface="Arial"/>
            </a:endParaRPr>
          </a:p>
          <a:p>
            <a:pPr indent="-533400" lvl="1" marL="990600" marR="0" rtl="0" algn="l">
              <a:lnSpc>
                <a:spcPct val="100000"/>
              </a:lnSpc>
              <a:spcBef>
                <a:spcPts val="800"/>
              </a:spcBef>
              <a:spcAft>
                <a:spcPts val="0"/>
              </a:spcAft>
              <a:buClr>
                <a:schemeClr val="dk2"/>
              </a:buClr>
              <a:buSzPts val="2000"/>
              <a:buFont typeface="Noto Sans Symbols"/>
              <a:buChar char="❑"/>
            </a:pPr>
            <a:r>
              <a:rPr b="1" i="0" lang="es-ES" sz="1900" u="none" cap="none" strike="noStrike">
                <a:solidFill>
                  <a:schemeClr val="dk2"/>
                </a:solidFill>
                <a:latin typeface="Calibri"/>
                <a:ea typeface="Calibri"/>
                <a:cs typeface="Calibri"/>
                <a:sym typeface="Calibri"/>
              </a:rPr>
              <a:t>Salud </a:t>
            </a:r>
            <a:endParaRPr/>
          </a:p>
          <a:p>
            <a:pPr indent="-533400" lvl="1" marL="990600" marR="0" rtl="0" algn="l">
              <a:lnSpc>
                <a:spcPct val="100000"/>
              </a:lnSpc>
              <a:spcBef>
                <a:spcPts val="800"/>
              </a:spcBef>
              <a:spcAft>
                <a:spcPts val="0"/>
              </a:spcAft>
              <a:buClr>
                <a:schemeClr val="dk2"/>
              </a:buClr>
              <a:buSzPts val="2000"/>
              <a:buFont typeface="Noto Sans Symbols"/>
              <a:buChar char="❑"/>
            </a:pPr>
            <a:r>
              <a:rPr b="0" i="0" lang="es-ES" sz="1900" u="none" cap="none" strike="noStrike">
                <a:solidFill>
                  <a:schemeClr val="dk2"/>
                </a:solidFill>
                <a:latin typeface="Calibri"/>
                <a:ea typeface="Calibri"/>
                <a:cs typeface="Calibri"/>
                <a:sym typeface="Calibri"/>
              </a:rPr>
              <a:t>Comunidad</a:t>
            </a:r>
            <a:endParaRPr b="0" i="0" sz="1900" u="none" cap="none" strike="noStrike">
              <a:solidFill>
                <a:srgbClr val="000000"/>
              </a:solidFill>
              <a:latin typeface="Arial"/>
              <a:ea typeface="Arial"/>
              <a:cs typeface="Arial"/>
              <a:sym typeface="Arial"/>
            </a:endParaRPr>
          </a:p>
          <a:p>
            <a:pPr indent="-533400" lvl="1" marL="990600" marR="0" rtl="0" algn="l">
              <a:lnSpc>
                <a:spcPct val="100000"/>
              </a:lnSpc>
              <a:spcBef>
                <a:spcPts val="800"/>
              </a:spcBef>
              <a:spcAft>
                <a:spcPts val="0"/>
              </a:spcAft>
              <a:buClr>
                <a:schemeClr val="dk2"/>
              </a:buClr>
              <a:buSzPts val="2000"/>
              <a:buFont typeface="Noto Sans Symbols"/>
              <a:buChar char="❑"/>
            </a:pPr>
            <a:r>
              <a:rPr b="0" i="0" lang="es-ES" sz="1900" u="none" cap="none" strike="noStrike">
                <a:solidFill>
                  <a:schemeClr val="dk2"/>
                </a:solidFill>
                <a:latin typeface="Calibri"/>
                <a:ea typeface="Calibri"/>
                <a:cs typeface="Calibri"/>
                <a:sym typeface="Calibri"/>
              </a:rPr>
              <a:t>Distribución de productos no alimentarios</a:t>
            </a:r>
            <a:endParaRPr b="0" i="0" sz="1900" u="none" cap="none" strike="noStrike">
              <a:solidFill>
                <a:srgbClr val="000000"/>
              </a:solidFill>
              <a:latin typeface="Arial"/>
              <a:ea typeface="Arial"/>
              <a:cs typeface="Arial"/>
              <a:sym typeface="Arial"/>
            </a:endParaRPr>
          </a:p>
        </p:txBody>
      </p:sp>
      <p:sp>
        <p:nvSpPr>
          <p:cNvPr id="367" name="Google Shape;367;p62"/>
          <p:cNvSpPr txBox="1"/>
          <p:nvPr>
            <p:ph type="title"/>
          </p:nvPr>
        </p:nvSpPr>
        <p:spPr>
          <a:xfrm>
            <a:off x="507178" y="294876"/>
            <a:ext cx="7772400" cy="926976"/>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2"/>
              </a:buClr>
              <a:buSzPts val="3600"/>
              <a:buNone/>
            </a:pPr>
            <a:r>
              <a:rPr lang="es-ES" sz="3600"/>
              <a:t>Prevención</a:t>
            </a:r>
            <a:endParaRPr/>
          </a:p>
        </p:txBody>
      </p:sp>
      <p:sp>
        <p:nvSpPr>
          <p:cNvPr id="368" name="Google Shape;368;p62"/>
          <p:cNvSpPr txBox="1"/>
          <p:nvPr>
            <p:ph idx="1" type="body"/>
          </p:nvPr>
        </p:nvSpPr>
        <p:spPr>
          <a:xfrm>
            <a:off x="5596815" y="3727874"/>
            <a:ext cx="3275394" cy="189252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757070"/>
              </a:buClr>
              <a:buSzPts val="2400"/>
              <a:buNone/>
            </a:pPr>
            <a:r>
              <a:rPr lang="es-ES" sz="2000">
                <a:solidFill>
                  <a:schemeClr val="accent1"/>
                </a:solidFill>
              </a:rPr>
              <a:t>Para desarrollar una respuesta adecuada a la violencia sexual, es necesario comprender las posibles </a:t>
            </a:r>
            <a:r>
              <a:rPr lang="es-ES" sz="2000" u="sng">
                <a:solidFill>
                  <a:schemeClr val="accent1"/>
                </a:solidFill>
              </a:rPr>
              <a:t>consecuencias </a:t>
            </a:r>
            <a:r>
              <a:rPr lang="es-ES" sz="2000">
                <a:solidFill>
                  <a:schemeClr val="accent1"/>
                </a:solidFill>
              </a:rPr>
              <a:t>que esta tiene </a:t>
            </a:r>
            <a:endParaRPr sz="2000"/>
          </a:p>
        </p:txBody>
      </p:sp>
      <p:sp>
        <p:nvSpPr>
          <p:cNvPr id="369" name="Google Shape;369;p62"/>
          <p:cNvSpPr txBox="1"/>
          <p:nvPr/>
        </p:nvSpPr>
        <p:spPr>
          <a:xfrm>
            <a:off x="5417918" y="3130126"/>
            <a:ext cx="4534941" cy="647700"/>
          </a:xfrm>
          <a:prstGeom prst="rect">
            <a:avLst/>
          </a:prstGeom>
          <a:noFill/>
          <a:ln>
            <a:noFill/>
          </a:ln>
        </p:spPr>
        <p:txBody>
          <a:bodyPr anchorCtr="0" anchor="ctr" bIns="45700" lIns="91425" spcFirstLastPara="1" rIns="91425" wrap="square" tIns="45700">
            <a:noAutofit/>
          </a:bodyPr>
          <a:lstStyle/>
          <a:p>
            <a:pPr indent="0" lvl="0" marL="169863" marR="0" rtl="0" algn="l">
              <a:lnSpc>
                <a:spcPct val="100000"/>
              </a:lnSpc>
              <a:spcBef>
                <a:spcPts val="0"/>
              </a:spcBef>
              <a:spcAft>
                <a:spcPts val="0"/>
              </a:spcAft>
              <a:buNone/>
            </a:pPr>
            <a:r>
              <a:rPr b="1" i="0" lang="es-ES" sz="3600" u="none" cap="none" strike="noStrike">
                <a:solidFill>
                  <a:schemeClr val="accent1"/>
                </a:solidFill>
                <a:latin typeface="Calibri"/>
                <a:ea typeface="Calibri"/>
                <a:cs typeface="Calibri"/>
                <a:sym typeface="Calibri"/>
              </a:rPr>
              <a:t>Respuesta</a:t>
            </a:r>
            <a:endParaRPr b="0" i="0" sz="3600" u="none" cap="none" strike="noStrike">
              <a:solidFill>
                <a:srgbClr val="000000"/>
              </a:solidFill>
              <a:latin typeface="Arial"/>
              <a:ea typeface="Arial"/>
              <a:cs typeface="Arial"/>
              <a:sym typeface="Arial"/>
            </a:endParaRPr>
          </a:p>
        </p:txBody>
      </p:sp>
      <p:sp>
        <p:nvSpPr>
          <p:cNvPr id="370" name="Google Shape;370;p62"/>
          <p:cNvSpPr txBox="1"/>
          <p:nvPr/>
        </p:nvSpPr>
        <p:spPr>
          <a:xfrm>
            <a:off x="507178" y="1005504"/>
            <a:ext cx="7772400" cy="864095"/>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b="0" i="0" lang="es-ES" sz="2400" u="none" cap="none" strike="noStrike">
                <a:solidFill>
                  <a:schemeClr val="dk2"/>
                </a:solidFill>
                <a:latin typeface="Calibri"/>
                <a:ea typeface="Calibri"/>
                <a:cs typeface="Calibri"/>
                <a:sym typeface="Calibri"/>
              </a:rPr>
              <a:t>Para prevenir la violencia sexual es necesario abordar las </a:t>
            </a:r>
            <a:r>
              <a:rPr b="0" i="0" lang="es-ES" sz="2400" u="sng" cap="none" strike="noStrike">
                <a:solidFill>
                  <a:schemeClr val="dk2"/>
                </a:solidFill>
                <a:latin typeface="Calibri"/>
                <a:ea typeface="Calibri"/>
                <a:cs typeface="Calibri"/>
                <a:sym typeface="Calibri"/>
              </a:rPr>
              <a:t>causas subyacentes </a:t>
            </a:r>
            <a:r>
              <a:rPr b="0" i="0" lang="es-ES" sz="2400" u="none" cap="none" strike="noStrike">
                <a:solidFill>
                  <a:schemeClr val="dk2"/>
                </a:solidFill>
                <a:latin typeface="Calibri"/>
                <a:ea typeface="Calibri"/>
                <a:cs typeface="Calibri"/>
                <a:sym typeface="Calibri"/>
              </a:rPr>
              <a:t>y los </a:t>
            </a:r>
            <a:r>
              <a:rPr b="0" i="0" lang="es-ES" sz="2400" u="sng" cap="none" strike="noStrike">
                <a:solidFill>
                  <a:schemeClr val="dk2"/>
                </a:solidFill>
                <a:latin typeface="Calibri"/>
                <a:ea typeface="Calibri"/>
                <a:cs typeface="Calibri"/>
                <a:sym typeface="Calibri"/>
              </a:rPr>
              <a:t>factores que contribuyen</a:t>
            </a:r>
            <a:r>
              <a:rPr b="0" i="0" lang="es-ES" sz="2400" u="none" cap="none" strike="noStrike">
                <a:solidFill>
                  <a:schemeClr val="dk2"/>
                </a:solidFill>
                <a:latin typeface="Calibri"/>
                <a:ea typeface="Calibri"/>
                <a:cs typeface="Calibri"/>
                <a:sym typeface="Calibri"/>
              </a:rPr>
              <a:t> a poner en riesgo a personas de todos los sectores</a:t>
            </a:r>
            <a:endParaRPr b="0" i="0" sz="2400" u="none" cap="none" strike="noStrike">
              <a:solidFill>
                <a:srgbClr val="000000"/>
              </a:solidFill>
              <a:latin typeface="Arial"/>
              <a:ea typeface="Arial"/>
              <a:cs typeface="Arial"/>
              <a:sym typeface="Arial"/>
            </a:endParaRPr>
          </a:p>
          <a:p>
            <a:pPr indent="0" lvl="0" marL="0" marR="0" rtl="0" algn="l">
              <a:lnSpc>
                <a:spcPct val="90000"/>
              </a:lnSpc>
              <a:spcBef>
                <a:spcPts val="90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71" name="Google Shape;371;p6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s-E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68">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7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6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5" name="Shape 1275"/>
        <p:cNvGrpSpPr/>
        <p:nvPr/>
      </p:nvGrpSpPr>
      <p:grpSpPr>
        <a:xfrm>
          <a:off x="0" y="0"/>
          <a:ext cx="0" cy="0"/>
          <a:chOff x="0" y="0"/>
          <a:chExt cx="0" cy="0"/>
        </a:xfrm>
      </p:grpSpPr>
      <p:sp>
        <p:nvSpPr>
          <p:cNvPr id="1276" name="Google Shape;1276;p161"/>
          <p:cNvSpPr txBox="1"/>
          <p:nvPr>
            <p:ph idx="4294967295" type="ctrTitle"/>
          </p:nvPr>
        </p:nvSpPr>
        <p:spPr>
          <a:xfrm>
            <a:off x="685800" y="335694"/>
            <a:ext cx="7772400" cy="2187575"/>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accent2"/>
              </a:buClr>
              <a:buSzPts val="3509"/>
              <a:buFont typeface="Calibri"/>
              <a:buNone/>
            </a:pPr>
            <a:r>
              <a:rPr b="1" i="0" lang="es-ES" sz="4400" u="none" cap="none" strike="noStrike">
                <a:solidFill>
                  <a:schemeClr val="dk2"/>
                </a:solidFill>
                <a:latin typeface="Calibri"/>
                <a:ea typeface="Calibri"/>
                <a:cs typeface="Calibri"/>
                <a:sym typeface="Calibri"/>
              </a:rPr>
              <a:t>UNIDAD 5: </a:t>
            </a:r>
            <a:r>
              <a:rPr b="1" i="0" lang="es-ES" sz="4400" u="none" cap="none" strike="noStrike">
                <a:solidFill>
                  <a:schemeClr val="accent1"/>
                </a:solidFill>
                <a:latin typeface="Calibri"/>
                <a:ea typeface="Calibri"/>
                <a:cs typeface="Calibri"/>
                <a:sym typeface="Calibri"/>
              </a:rPr>
              <a:t>TRATAMIENTO COMPASIVO Y CONFIDENCIAL Y ORIENTACIÓN RELACIONADA</a:t>
            </a:r>
            <a:endParaRPr b="1" i="1" sz="2880" u="none" cap="none" strike="noStrike">
              <a:solidFill>
                <a:schemeClr val="dk2"/>
              </a:solidFill>
              <a:latin typeface="Calibri"/>
              <a:ea typeface="Calibri"/>
              <a:cs typeface="Calibri"/>
              <a:sym typeface="Calibri"/>
            </a:endParaRPr>
          </a:p>
        </p:txBody>
      </p:sp>
      <p:pic>
        <p:nvPicPr>
          <p:cNvPr descr="Picture of a man talking to a humanitarian worker in a vest. " id="1277" name="Google Shape;1277;p161"/>
          <p:cNvPicPr preferRelativeResize="0"/>
          <p:nvPr/>
        </p:nvPicPr>
        <p:blipFill rotWithShape="1">
          <a:blip r:embed="rId3">
            <a:alphaModFix/>
          </a:blip>
          <a:srcRect b="24512" l="26920" r="26613" t="19693"/>
          <a:stretch/>
        </p:blipFill>
        <p:spPr>
          <a:xfrm>
            <a:off x="2447778" y="2421525"/>
            <a:ext cx="4248443" cy="3826413"/>
          </a:xfrm>
          <a:prstGeom prst="rect">
            <a:avLst/>
          </a:prstGeom>
          <a:noFill/>
          <a:ln>
            <a:noFill/>
          </a:ln>
        </p:spPr>
      </p:pic>
      <p:pic>
        <p:nvPicPr>
          <p:cNvPr descr="Logo, JHPIEGO" id="1278" name="Google Shape;1278;p161"/>
          <p:cNvPicPr preferRelativeResize="0"/>
          <p:nvPr/>
        </p:nvPicPr>
        <p:blipFill rotWithShape="1">
          <a:blip r:embed="rId4">
            <a:alphaModFix/>
          </a:blip>
          <a:srcRect b="0" l="0" r="0" t="0"/>
          <a:stretch/>
        </p:blipFill>
        <p:spPr>
          <a:xfrm>
            <a:off x="7681872" y="5616697"/>
            <a:ext cx="1066573" cy="905609"/>
          </a:xfrm>
          <a:prstGeom prst="rect">
            <a:avLst/>
          </a:prstGeom>
          <a:noFill/>
          <a:ln>
            <a:noFill/>
          </a:ln>
        </p:spPr>
      </p:pic>
      <p:sp>
        <p:nvSpPr>
          <p:cNvPr id="1279" name="Google Shape;1279;p16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r>
              <a:rPr lang="es-ES"/>
              <a:t>112</a:t>
            </a:r>
            <a:endParaRPr/>
          </a:p>
        </p:txBody>
      </p:sp>
    </p:spTree>
  </p:cSld>
  <p:clrMapOvr>
    <a:masterClrMapping/>
  </p:clrMapOvr>
</p:sld>
</file>

<file path=ppt/slides/slide1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4" name="Shape 1284"/>
        <p:cNvGrpSpPr/>
        <p:nvPr/>
      </p:nvGrpSpPr>
      <p:grpSpPr>
        <a:xfrm>
          <a:off x="0" y="0"/>
          <a:ext cx="0" cy="0"/>
          <a:chOff x="0" y="0"/>
          <a:chExt cx="0" cy="0"/>
        </a:xfrm>
      </p:grpSpPr>
      <p:sp>
        <p:nvSpPr>
          <p:cNvPr id="1285" name="Google Shape;1285;p16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2"/>
              </a:buClr>
              <a:buSzPts val="4400"/>
              <a:buNone/>
            </a:pPr>
            <a:r>
              <a:rPr lang="es-ES"/>
              <a:t>Objetivos</a:t>
            </a:r>
            <a:endParaRPr/>
          </a:p>
        </p:txBody>
      </p:sp>
      <p:sp>
        <p:nvSpPr>
          <p:cNvPr id="1286" name="Google Shape;1286;p162"/>
          <p:cNvSpPr txBox="1"/>
          <p:nvPr>
            <p:ph idx="1" type="body"/>
          </p:nvPr>
        </p:nvSpPr>
        <p:spPr>
          <a:xfrm>
            <a:off x="1159208" y="1253331"/>
            <a:ext cx="7228047" cy="4351338"/>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Clr>
                <a:schemeClr val="dk2"/>
              </a:buClr>
              <a:buSzPts val="2960"/>
              <a:buFont typeface="Noto Sans Symbols"/>
              <a:buChar char="✔"/>
            </a:pPr>
            <a:r>
              <a:rPr lang="es-ES" sz="2500">
                <a:solidFill>
                  <a:schemeClr val="dk2"/>
                </a:solidFill>
              </a:rPr>
              <a:t>Proporcionar el tratamiento apropiado para personas sobrevivientes de violencia sexual adultas y niños y niñas, lo cual incluye:</a:t>
            </a:r>
            <a:endParaRPr sz="2500"/>
          </a:p>
          <a:p>
            <a:pPr indent="-228600" lvl="1" marL="685800" rtl="0" algn="l">
              <a:lnSpc>
                <a:spcPct val="90000"/>
              </a:lnSpc>
              <a:spcBef>
                <a:spcPts val="0"/>
              </a:spcBef>
              <a:spcAft>
                <a:spcPts val="0"/>
              </a:spcAft>
              <a:buClr>
                <a:schemeClr val="dk2"/>
              </a:buClr>
              <a:buSzPts val="2405"/>
              <a:buChar char="•"/>
            </a:pPr>
            <a:r>
              <a:rPr lang="es-ES" sz="2400">
                <a:solidFill>
                  <a:schemeClr val="dk2"/>
                </a:solidFill>
              </a:rPr>
              <a:t>Anticonceptivos de emergencia</a:t>
            </a:r>
            <a:endParaRPr sz="2400"/>
          </a:p>
          <a:p>
            <a:pPr indent="-228600" lvl="1" marL="685800" rtl="0" algn="l">
              <a:lnSpc>
                <a:spcPct val="90000"/>
              </a:lnSpc>
              <a:spcBef>
                <a:spcPts val="0"/>
              </a:spcBef>
              <a:spcAft>
                <a:spcPts val="0"/>
              </a:spcAft>
              <a:buClr>
                <a:schemeClr val="dk2"/>
              </a:buClr>
              <a:buSzPts val="2405"/>
              <a:buChar char="•"/>
            </a:pPr>
            <a:r>
              <a:rPr lang="es-ES" sz="2400">
                <a:solidFill>
                  <a:schemeClr val="dk2"/>
                </a:solidFill>
              </a:rPr>
              <a:t>Pruebas de embarazo, información sobre opciones con respecto al embarazo y servicios de aborto seguro/derivación, en la máxima medida que lo admita la ley</a:t>
            </a:r>
            <a:endParaRPr sz="2400"/>
          </a:p>
          <a:p>
            <a:pPr indent="-228600" lvl="1" marL="685800" rtl="0" algn="l">
              <a:lnSpc>
                <a:spcPct val="90000"/>
              </a:lnSpc>
              <a:spcBef>
                <a:spcPts val="0"/>
              </a:spcBef>
              <a:spcAft>
                <a:spcPts val="0"/>
              </a:spcAft>
              <a:buClr>
                <a:schemeClr val="dk2"/>
              </a:buClr>
              <a:buSzPts val="2405"/>
              <a:buChar char="•"/>
            </a:pPr>
            <a:r>
              <a:rPr lang="es-ES" sz="2400">
                <a:solidFill>
                  <a:schemeClr val="dk2"/>
                </a:solidFill>
              </a:rPr>
              <a:t>Tratamiento preventivo de ETS</a:t>
            </a:r>
            <a:endParaRPr sz="2400"/>
          </a:p>
          <a:p>
            <a:pPr indent="-228600" lvl="1" marL="685800" rtl="0" algn="l">
              <a:lnSpc>
                <a:spcPct val="90000"/>
              </a:lnSpc>
              <a:spcBef>
                <a:spcPts val="0"/>
              </a:spcBef>
              <a:spcAft>
                <a:spcPts val="0"/>
              </a:spcAft>
              <a:buClr>
                <a:schemeClr val="dk2"/>
              </a:buClr>
              <a:buSzPts val="2405"/>
              <a:buChar char="•"/>
            </a:pPr>
            <a:r>
              <a:rPr lang="es-ES" sz="2400">
                <a:solidFill>
                  <a:schemeClr val="dk2"/>
                </a:solidFill>
              </a:rPr>
              <a:t>Profilaxis posterior a la exposición (PPE) para prevenir la transmisión del VIH</a:t>
            </a:r>
            <a:endParaRPr sz="2400"/>
          </a:p>
          <a:p>
            <a:pPr indent="-228600" lvl="1" marL="685800" rtl="0" algn="l">
              <a:lnSpc>
                <a:spcPct val="90000"/>
              </a:lnSpc>
              <a:spcBef>
                <a:spcPts val="0"/>
              </a:spcBef>
              <a:spcAft>
                <a:spcPts val="0"/>
              </a:spcAft>
              <a:buClr>
                <a:schemeClr val="dk2"/>
              </a:buClr>
              <a:buSzPts val="2405"/>
              <a:buChar char="•"/>
            </a:pPr>
            <a:r>
              <a:rPr lang="es-ES" sz="2400">
                <a:solidFill>
                  <a:schemeClr val="dk2"/>
                </a:solidFill>
              </a:rPr>
              <a:t>Prevención de la hepatitis B y del VPH</a:t>
            </a:r>
            <a:endParaRPr sz="2400"/>
          </a:p>
          <a:p>
            <a:pPr indent="-228600" lvl="1" marL="685800" rtl="0" algn="l">
              <a:lnSpc>
                <a:spcPct val="90000"/>
              </a:lnSpc>
              <a:spcBef>
                <a:spcPts val="0"/>
              </a:spcBef>
              <a:spcAft>
                <a:spcPts val="0"/>
              </a:spcAft>
              <a:buClr>
                <a:schemeClr val="dk2"/>
              </a:buClr>
              <a:buSzPts val="2405"/>
              <a:buChar char="•"/>
            </a:pPr>
            <a:r>
              <a:rPr lang="es-ES" sz="2400">
                <a:solidFill>
                  <a:schemeClr val="dk2"/>
                </a:solidFill>
              </a:rPr>
              <a:t>Atención de heridas y prevención del tétanos</a:t>
            </a:r>
            <a:endParaRPr sz="2400"/>
          </a:p>
          <a:p>
            <a:pPr indent="-342900" lvl="0" marL="342900" rtl="0" algn="l">
              <a:lnSpc>
                <a:spcPct val="90000"/>
              </a:lnSpc>
              <a:spcBef>
                <a:spcPts val="0"/>
              </a:spcBef>
              <a:spcAft>
                <a:spcPts val="0"/>
              </a:spcAft>
              <a:buClr>
                <a:schemeClr val="dk2"/>
              </a:buClr>
              <a:buSzPts val="2960"/>
              <a:buFont typeface="Noto Sans Symbols"/>
              <a:buChar char="✔"/>
            </a:pPr>
            <a:r>
              <a:rPr lang="es-ES" sz="2500">
                <a:solidFill>
                  <a:schemeClr val="dk2"/>
                </a:solidFill>
              </a:rPr>
              <a:t>Ofrecer asesoramiento preciso y comprensivo a las personas sobrevivientes</a:t>
            </a:r>
            <a:endParaRPr sz="2500"/>
          </a:p>
          <a:p>
            <a:pPr indent="-40640" lvl="1" marL="685800" rtl="0" algn="l">
              <a:lnSpc>
                <a:spcPct val="90000"/>
              </a:lnSpc>
              <a:spcBef>
                <a:spcPts val="0"/>
              </a:spcBef>
              <a:spcAft>
                <a:spcPts val="0"/>
              </a:spcAft>
              <a:buClr>
                <a:schemeClr val="dk2"/>
              </a:buClr>
              <a:buSzPts val="2960"/>
              <a:buNone/>
            </a:pPr>
            <a:r>
              <a:t/>
            </a:r>
            <a:endParaRPr b="0" sz="2500">
              <a:latin typeface="Calibri"/>
              <a:ea typeface="Calibri"/>
              <a:cs typeface="Calibri"/>
              <a:sym typeface="Calibri"/>
            </a:endParaRPr>
          </a:p>
        </p:txBody>
      </p:sp>
      <p:sp>
        <p:nvSpPr>
          <p:cNvPr id="1287" name="Google Shape;1287;p16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s-ES"/>
              <a:t>‹#›</a:t>
            </a:fld>
            <a:endParaRPr/>
          </a:p>
        </p:txBody>
      </p:sp>
    </p:spTree>
  </p:cSld>
  <p:clrMapOvr>
    <a:masterClrMapping/>
  </p:clrMapOvr>
</p:sld>
</file>

<file path=ppt/slides/slide1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2" name="Shape 1292"/>
        <p:cNvGrpSpPr/>
        <p:nvPr/>
      </p:nvGrpSpPr>
      <p:grpSpPr>
        <a:xfrm>
          <a:off x="0" y="0"/>
          <a:ext cx="0" cy="0"/>
          <a:chOff x="0" y="0"/>
          <a:chExt cx="0" cy="0"/>
        </a:xfrm>
      </p:grpSpPr>
      <p:sp>
        <p:nvSpPr>
          <p:cNvPr id="1293" name="Google Shape;1293;p163"/>
          <p:cNvSpPr txBox="1"/>
          <p:nvPr>
            <p:ph type="title"/>
          </p:nvPr>
        </p:nvSpPr>
        <p:spPr>
          <a:xfrm>
            <a:off x="884433" y="349323"/>
            <a:ext cx="8153400" cy="10668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2"/>
              </a:buClr>
              <a:buSzPts val="4400"/>
              <a:buNone/>
            </a:pPr>
            <a:r>
              <a:rPr lang="es-ES"/>
              <a:t>Atención clínica </a:t>
            </a:r>
            <a:endParaRPr/>
          </a:p>
        </p:txBody>
      </p:sp>
      <p:sp>
        <p:nvSpPr>
          <p:cNvPr id="1294" name="Google Shape;1294;p163"/>
          <p:cNvSpPr txBox="1"/>
          <p:nvPr>
            <p:ph idx="1" type="body"/>
          </p:nvPr>
        </p:nvSpPr>
        <p:spPr>
          <a:xfrm>
            <a:off x="1015812" y="1371600"/>
            <a:ext cx="7670988" cy="4114800"/>
          </a:xfrm>
          <a:prstGeom prst="rect">
            <a:avLst/>
          </a:prstGeom>
          <a:noFill/>
          <a:ln>
            <a:noFill/>
          </a:ln>
        </p:spPr>
        <p:txBody>
          <a:bodyPr anchorCtr="0" anchor="t" bIns="45700" lIns="91425" spcFirstLastPara="1" rIns="91425" wrap="square" tIns="45700">
            <a:noAutofit/>
          </a:bodyPr>
          <a:lstStyle/>
          <a:p>
            <a:pPr indent="0" lvl="0" marL="0" rtl="0" algn="l">
              <a:lnSpc>
                <a:spcPct val="80000"/>
              </a:lnSpc>
              <a:spcBef>
                <a:spcPts val="0"/>
              </a:spcBef>
              <a:spcAft>
                <a:spcPts val="0"/>
              </a:spcAft>
              <a:buClr>
                <a:srgbClr val="ED7D31"/>
              </a:buClr>
              <a:buSzPts val="2035"/>
              <a:buNone/>
            </a:pPr>
            <a:r>
              <a:rPr lang="es-ES" sz="2200">
                <a:solidFill>
                  <a:schemeClr val="dk2"/>
                </a:solidFill>
              </a:rPr>
              <a:t>Preparación para prestar atención clínica</a:t>
            </a:r>
            <a:endParaRPr sz="2400"/>
          </a:p>
          <a:p>
            <a:pPr indent="0" lvl="0" marL="0" rtl="0" algn="l">
              <a:lnSpc>
                <a:spcPct val="80000"/>
              </a:lnSpc>
              <a:spcBef>
                <a:spcPts val="1000"/>
              </a:spcBef>
              <a:spcAft>
                <a:spcPts val="0"/>
              </a:spcAft>
              <a:buClr>
                <a:srgbClr val="ED7D31"/>
              </a:buClr>
              <a:buSzPts val="2035"/>
              <a:buNone/>
            </a:pPr>
            <a:r>
              <a:rPr lang="es-ES" sz="2200">
                <a:solidFill>
                  <a:schemeClr val="dk2"/>
                </a:solidFill>
              </a:rPr>
              <a:t>Identificación de personas sobrevivientes</a:t>
            </a:r>
            <a:endParaRPr sz="2400"/>
          </a:p>
          <a:p>
            <a:pPr indent="0" lvl="0" marL="0" rtl="0" algn="l">
              <a:lnSpc>
                <a:spcPct val="80000"/>
              </a:lnSpc>
              <a:spcBef>
                <a:spcPts val="1000"/>
              </a:spcBef>
              <a:spcAft>
                <a:spcPts val="0"/>
              </a:spcAft>
              <a:buClr>
                <a:schemeClr val="accent2"/>
              </a:buClr>
              <a:buSzPts val="2035"/>
              <a:buNone/>
            </a:pPr>
            <a:r>
              <a:rPr lang="es-ES" sz="2200">
                <a:solidFill>
                  <a:schemeClr val="dk2"/>
                </a:solidFill>
              </a:rPr>
              <a:t>Manejo clínico de personas sobrevivientes de violencia sexual</a:t>
            </a:r>
            <a:endParaRPr sz="2400"/>
          </a:p>
          <a:p>
            <a:pPr indent="-342900" lvl="0" marL="342900" rtl="0" algn="l">
              <a:lnSpc>
                <a:spcPct val="80000"/>
              </a:lnSpc>
              <a:spcBef>
                <a:spcPts val="1000"/>
              </a:spcBef>
              <a:spcAft>
                <a:spcPts val="0"/>
              </a:spcAft>
              <a:buClr>
                <a:schemeClr val="accent2"/>
              </a:buClr>
              <a:buSzPts val="2035"/>
              <a:buChar char="•"/>
            </a:pPr>
            <a:r>
              <a:rPr lang="es-ES" sz="2200">
                <a:solidFill>
                  <a:schemeClr val="accent1"/>
                </a:solidFill>
              </a:rPr>
              <a:t>Paso 1: prestar apoyo de primera línea (ANIMA, parte 1)</a:t>
            </a:r>
            <a:endParaRPr sz="2400"/>
          </a:p>
          <a:p>
            <a:pPr indent="-342900" lvl="0" marL="342900" rtl="0" algn="l">
              <a:lnSpc>
                <a:spcPct val="80000"/>
              </a:lnSpc>
              <a:spcBef>
                <a:spcPts val="1000"/>
              </a:spcBef>
              <a:spcAft>
                <a:spcPts val="0"/>
              </a:spcAft>
              <a:buClr>
                <a:schemeClr val="accent2"/>
              </a:buClr>
              <a:buSzPts val="2035"/>
              <a:buChar char="•"/>
            </a:pPr>
            <a:r>
              <a:rPr lang="es-ES" sz="2200">
                <a:solidFill>
                  <a:schemeClr val="accent1"/>
                </a:solidFill>
              </a:rPr>
              <a:t>Paso 2: obtener el consentimiento informado</a:t>
            </a:r>
            <a:endParaRPr sz="2400"/>
          </a:p>
          <a:p>
            <a:pPr indent="-342900" lvl="0" marL="342900" rtl="0" algn="l">
              <a:lnSpc>
                <a:spcPct val="80000"/>
              </a:lnSpc>
              <a:spcBef>
                <a:spcPts val="1000"/>
              </a:spcBef>
              <a:spcAft>
                <a:spcPts val="0"/>
              </a:spcAft>
              <a:buClr>
                <a:schemeClr val="accent2"/>
              </a:buClr>
              <a:buSzPts val="2035"/>
              <a:buChar char="•"/>
            </a:pPr>
            <a:r>
              <a:rPr lang="es-ES" sz="2200">
                <a:solidFill>
                  <a:schemeClr val="accent1"/>
                </a:solidFill>
              </a:rPr>
              <a:t>Paso 3: elaborar la historia clínica</a:t>
            </a:r>
            <a:endParaRPr sz="2400"/>
          </a:p>
          <a:p>
            <a:pPr indent="-342900" lvl="0" marL="342900" rtl="0" algn="l">
              <a:lnSpc>
                <a:spcPct val="80000"/>
              </a:lnSpc>
              <a:spcBef>
                <a:spcPts val="1000"/>
              </a:spcBef>
              <a:spcAft>
                <a:spcPts val="0"/>
              </a:spcAft>
              <a:buClr>
                <a:schemeClr val="accent2"/>
              </a:buClr>
              <a:buSzPts val="2035"/>
              <a:buChar char="•"/>
            </a:pPr>
            <a:r>
              <a:rPr lang="es-ES" sz="2200">
                <a:solidFill>
                  <a:schemeClr val="accent1"/>
                </a:solidFill>
              </a:rPr>
              <a:t>Paso 4: realizar el examen físico</a:t>
            </a:r>
            <a:endParaRPr sz="2400"/>
          </a:p>
          <a:p>
            <a:pPr indent="-342900" lvl="0" marL="342900" rtl="0" algn="l">
              <a:lnSpc>
                <a:spcPct val="80000"/>
              </a:lnSpc>
              <a:spcBef>
                <a:spcPts val="1000"/>
              </a:spcBef>
              <a:spcAft>
                <a:spcPts val="0"/>
              </a:spcAft>
              <a:buClr>
                <a:schemeClr val="accent2"/>
              </a:buClr>
              <a:buSzPts val="2035"/>
              <a:buChar char="•"/>
            </a:pPr>
            <a:r>
              <a:rPr b="1" lang="es-ES" sz="2200">
                <a:solidFill>
                  <a:schemeClr val="accent1"/>
                </a:solidFill>
              </a:rPr>
              <a:t>Paso 5: administrar el tratamiento</a:t>
            </a:r>
            <a:endParaRPr sz="2400"/>
          </a:p>
          <a:p>
            <a:pPr indent="-228600" lvl="0" marL="228600" rtl="0" algn="l">
              <a:lnSpc>
                <a:spcPct val="80000"/>
              </a:lnSpc>
              <a:spcBef>
                <a:spcPts val="1000"/>
              </a:spcBef>
              <a:spcAft>
                <a:spcPts val="0"/>
              </a:spcAft>
              <a:buClr>
                <a:srgbClr val="44546A"/>
              </a:buClr>
              <a:buSzPts val="2035"/>
              <a:buChar char="•"/>
            </a:pPr>
            <a:r>
              <a:rPr lang="es-ES" sz="2200">
                <a:solidFill>
                  <a:schemeClr val="accent1"/>
                </a:solidFill>
              </a:rPr>
              <a:t>Paso 6: mejorar la seguridad y realizar una derivación para recibir asistencia (ANIMA, parte 2)</a:t>
            </a:r>
            <a:endParaRPr sz="2400"/>
          </a:p>
          <a:p>
            <a:pPr indent="-228600" lvl="0" marL="228600" rtl="0" algn="l">
              <a:lnSpc>
                <a:spcPct val="80000"/>
              </a:lnSpc>
              <a:spcBef>
                <a:spcPts val="1000"/>
              </a:spcBef>
              <a:spcAft>
                <a:spcPts val="0"/>
              </a:spcAft>
              <a:buClr>
                <a:srgbClr val="44546A"/>
              </a:buClr>
              <a:buSzPts val="2035"/>
              <a:buChar char="•"/>
            </a:pPr>
            <a:r>
              <a:rPr lang="es-ES" sz="2200">
                <a:solidFill>
                  <a:schemeClr val="accent1"/>
                </a:solidFill>
              </a:rPr>
              <a:t>Paso 7: evaluar el estado de salud mental y el apoyo psicosocial</a:t>
            </a:r>
            <a:endParaRPr sz="2400"/>
          </a:p>
          <a:p>
            <a:pPr indent="-228600" lvl="0" marL="228600" rtl="0" algn="l">
              <a:lnSpc>
                <a:spcPct val="80000"/>
              </a:lnSpc>
              <a:spcBef>
                <a:spcPts val="1000"/>
              </a:spcBef>
              <a:spcAft>
                <a:spcPts val="0"/>
              </a:spcAft>
              <a:buClr>
                <a:srgbClr val="44546A"/>
              </a:buClr>
              <a:buSzPts val="2035"/>
              <a:buChar char="•"/>
            </a:pPr>
            <a:r>
              <a:rPr lang="es-ES" sz="2200">
                <a:solidFill>
                  <a:schemeClr val="accent1"/>
                </a:solidFill>
              </a:rPr>
              <a:t>Paso 8: brindar atención de seguimiento</a:t>
            </a:r>
            <a:endParaRPr sz="2400"/>
          </a:p>
          <a:p>
            <a:pPr indent="-64135" lvl="0" marL="228600" rtl="0" algn="l">
              <a:lnSpc>
                <a:spcPct val="80000"/>
              </a:lnSpc>
              <a:spcBef>
                <a:spcPts val="1000"/>
              </a:spcBef>
              <a:spcAft>
                <a:spcPts val="0"/>
              </a:spcAft>
              <a:buClr>
                <a:schemeClr val="dk2"/>
              </a:buClr>
              <a:buSzPts val="2590"/>
              <a:buNone/>
            </a:pPr>
            <a:r>
              <a:t/>
            </a:r>
            <a:endParaRPr sz="2200">
              <a:solidFill>
                <a:schemeClr val="accent2"/>
              </a:solidFill>
            </a:endParaRPr>
          </a:p>
        </p:txBody>
      </p:sp>
      <p:sp>
        <p:nvSpPr>
          <p:cNvPr id="1295" name="Google Shape;1295;p16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s-ES"/>
              <a:t>‹#›</a:t>
            </a:fld>
            <a:endParaRPr/>
          </a:p>
        </p:txBody>
      </p:sp>
    </p:spTree>
  </p:cSld>
  <p:clrMapOvr>
    <a:masterClrMapping/>
  </p:clrMapOvr>
</p:sld>
</file>

<file path=ppt/slides/slide1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0" name="Shape 1300"/>
        <p:cNvGrpSpPr/>
        <p:nvPr/>
      </p:nvGrpSpPr>
      <p:grpSpPr>
        <a:xfrm>
          <a:off x="0" y="0"/>
          <a:ext cx="0" cy="0"/>
          <a:chOff x="0" y="0"/>
          <a:chExt cx="0" cy="0"/>
        </a:xfrm>
      </p:grpSpPr>
      <p:sp>
        <p:nvSpPr>
          <p:cNvPr id="1301" name="Google Shape;1301;p164"/>
          <p:cNvSpPr txBox="1"/>
          <p:nvPr>
            <p:ph type="title"/>
          </p:nvPr>
        </p:nvSpPr>
        <p:spPr>
          <a:xfrm>
            <a:off x="617621" y="549442"/>
            <a:ext cx="7772400" cy="10668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2"/>
              </a:buClr>
              <a:buSzPts val="4400"/>
              <a:buNone/>
            </a:pPr>
            <a:r>
              <a:rPr lang="es-ES"/>
              <a:t>5 – Administrar el tratamiento</a:t>
            </a:r>
            <a:endParaRPr/>
          </a:p>
        </p:txBody>
      </p:sp>
      <p:sp>
        <p:nvSpPr>
          <p:cNvPr id="1302" name="Google Shape;1302;p164"/>
          <p:cNvSpPr txBox="1"/>
          <p:nvPr>
            <p:ph idx="1" type="body"/>
          </p:nvPr>
        </p:nvSpPr>
        <p:spPr>
          <a:xfrm>
            <a:off x="1272824" y="1430093"/>
            <a:ext cx="7413976" cy="4307864"/>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600"/>
              </a:spcBef>
              <a:spcAft>
                <a:spcPts val="0"/>
              </a:spcAft>
              <a:buClr>
                <a:schemeClr val="dk2"/>
              </a:buClr>
              <a:buSzPts val="3000"/>
              <a:buChar char="•"/>
            </a:pPr>
            <a:r>
              <a:rPr b="1" lang="es-ES" sz="2800">
                <a:solidFill>
                  <a:schemeClr val="accent1"/>
                </a:solidFill>
              </a:rPr>
              <a:t>Primero, trate las complicaciones que suponen un riesgo para la vida</a:t>
            </a:r>
            <a:endParaRPr/>
          </a:p>
          <a:p>
            <a:pPr indent="-457200" lvl="1" marL="914400" rtl="0" algn="l">
              <a:lnSpc>
                <a:spcPct val="100000"/>
              </a:lnSpc>
              <a:spcBef>
                <a:spcPts val="600"/>
              </a:spcBef>
              <a:spcAft>
                <a:spcPts val="0"/>
              </a:spcAft>
              <a:buClr>
                <a:schemeClr val="dk2"/>
              </a:buClr>
              <a:buSzPts val="3000"/>
              <a:buFont typeface="Noto Sans Symbols"/>
              <a:buChar char="❑"/>
            </a:pPr>
            <a:r>
              <a:rPr lang="es-ES"/>
              <a:t> </a:t>
            </a:r>
            <a:r>
              <a:rPr i="1" lang="es-ES" sz="2600">
                <a:solidFill>
                  <a:schemeClr val="accent1"/>
                </a:solidFill>
              </a:rPr>
              <a:t>Al llegar, controle los signos vitales (presión arterial, pulso)</a:t>
            </a:r>
            <a:endParaRPr/>
          </a:p>
          <a:p>
            <a:pPr indent="-352425" lvl="0" marL="352425" rtl="0" algn="l">
              <a:lnSpc>
                <a:spcPct val="100000"/>
              </a:lnSpc>
              <a:spcBef>
                <a:spcPts val="600"/>
              </a:spcBef>
              <a:spcAft>
                <a:spcPts val="0"/>
              </a:spcAft>
              <a:buClr>
                <a:schemeClr val="dk2"/>
              </a:buClr>
              <a:buSzPts val="3000"/>
              <a:buChar char="•"/>
            </a:pPr>
            <a:r>
              <a:rPr lang="es-ES" sz="2800">
                <a:solidFill>
                  <a:schemeClr val="dk2"/>
                </a:solidFill>
              </a:rPr>
              <a:t>Prevención de la transmisión del VIH</a:t>
            </a:r>
            <a:endParaRPr/>
          </a:p>
          <a:p>
            <a:pPr indent="-352425" lvl="0" marL="352425" rtl="0" algn="l">
              <a:lnSpc>
                <a:spcPct val="100000"/>
              </a:lnSpc>
              <a:spcBef>
                <a:spcPts val="600"/>
              </a:spcBef>
              <a:spcAft>
                <a:spcPts val="0"/>
              </a:spcAft>
              <a:buClr>
                <a:schemeClr val="dk2"/>
              </a:buClr>
              <a:buSzPts val="3000"/>
              <a:buChar char="•"/>
            </a:pPr>
            <a:r>
              <a:rPr lang="es-ES" sz="2800">
                <a:solidFill>
                  <a:schemeClr val="dk2"/>
                </a:solidFill>
              </a:rPr>
              <a:t>Prevención del embarazo: ofrezca o haga una derivación para servicios de aborto seguro, en la máxima medida que lo admita la ley</a:t>
            </a:r>
            <a:endParaRPr/>
          </a:p>
          <a:p>
            <a:pPr indent="-352425" lvl="0" marL="352425" rtl="0" algn="l">
              <a:lnSpc>
                <a:spcPct val="100000"/>
              </a:lnSpc>
              <a:spcBef>
                <a:spcPts val="600"/>
              </a:spcBef>
              <a:spcAft>
                <a:spcPts val="0"/>
              </a:spcAft>
              <a:buClr>
                <a:schemeClr val="dk2"/>
              </a:buClr>
              <a:buSzPts val="3000"/>
              <a:buChar char="•"/>
            </a:pPr>
            <a:r>
              <a:rPr lang="es-ES" sz="2800">
                <a:solidFill>
                  <a:schemeClr val="dk2"/>
                </a:solidFill>
              </a:rPr>
              <a:t>Tratamiento preventivo de ETS</a:t>
            </a:r>
            <a:endParaRPr/>
          </a:p>
          <a:p>
            <a:pPr indent="-352425" lvl="0" marL="352425" rtl="0" algn="l">
              <a:lnSpc>
                <a:spcPct val="100000"/>
              </a:lnSpc>
              <a:spcBef>
                <a:spcPts val="600"/>
              </a:spcBef>
              <a:spcAft>
                <a:spcPts val="0"/>
              </a:spcAft>
              <a:buClr>
                <a:schemeClr val="dk2"/>
              </a:buClr>
              <a:buSzPts val="3000"/>
              <a:buChar char="•"/>
            </a:pPr>
            <a:r>
              <a:rPr lang="es-ES" sz="2800">
                <a:solidFill>
                  <a:schemeClr val="dk2"/>
                </a:solidFill>
              </a:rPr>
              <a:t>Atención de lesiones</a:t>
            </a:r>
            <a:endParaRPr sz="2800">
              <a:solidFill>
                <a:schemeClr val="dk2"/>
              </a:solidFill>
            </a:endParaRPr>
          </a:p>
        </p:txBody>
      </p:sp>
      <p:sp>
        <p:nvSpPr>
          <p:cNvPr id="1303" name="Google Shape;1303;p16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s-E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1302">
                                            <p:txEl>
                                              <p:pRg end="0" st="0"/>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302">
                                            <p:txEl>
                                              <p:pRg end="1" st="1"/>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302">
                                            <p:txEl>
                                              <p:pRg end="2" st="2"/>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302">
                                            <p:txEl>
                                              <p:pRg end="3" st="3"/>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302">
                                            <p:txEl>
                                              <p:pRg end="4" st="4"/>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302">
                                            <p:txEl>
                                              <p:pRg end="5" st="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8" name="Shape 1308"/>
        <p:cNvGrpSpPr/>
        <p:nvPr/>
      </p:nvGrpSpPr>
      <p:grpSpPr>
        <a:xfrm>
          <a:off x="0" y="0"/>
          <a:ext cx="0" cy="0"/>
          <a:chOff x="0" y="0"/>
          <a:chExt cx="0" cy="0"/>
        </a:xfrm>
      </p:grpSpPr>
      <p:sp>
        <p:nvSpPr>
          <p:cNvPr id="1309" name="Google Shape;1309;p165"/>
          <p:cNvSpPr txBox="1"/>
          <p:nvPr>
            <p:ph type="title"/>
          </p:nvPr>
        </p:nvSpPr>
        <p:spPr>
          <a:xfrm>
            <a:off x="273269" y="759752"/>
            <a:ext cx="8870731" cy="719138"/>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2"/>
              </a:buClr>
              <a:buSzPts val="4400"/>
              <a:buNone/>
            </a:pPr>
            <a:r>
              <a:rPr lang="es-ES"/>
              <a:t>Prevención de la transmisión del VIH</a:t>
            </a:r>
            <a:endParaRPr/>
          </a:p>
        </p:txBody>
      </p:sp>
      <p:sp>
        <p:nvSpPr>
          <p:cNvPr id="1310" name="Google Shape;1310;p165"/>
          <p:cNvSpPr txBox="1"/>
          <p:nvPr>
            <p:ph idx="1" type="body"/>
          </p:nvPr>
        </p:nvSpPr>
        <p:spPr>
          <a:xfrm>
            <a:off x="472743" y="1478890"/>
            <a:ext cx="8471781" cy="4313365"/>
          </a:xfrm>
          <a:prstGeom prst="rect">
            <a:avLst/>
          </a:prstGeom>
          <a:noFill/>
          <a:ln>
            <a:noFill/>
          </a:ln>
        </p:spPr>
        <p:txBody>
          <a:bodyPr anchorCtr="0" anchor="t" bIns="45700" lIns="91425" spcFirstLastPara="1" rIns="91425" wrap="square" tIns="45700">
            <a:noAutofit/>
          </a:bodyPr>
          <a:lstStyle/>
          <a:p>
            <a:pPr indent="-352425" lvl="1" marL="352425" rtl="0" algn="l">
              <a:lnSpc>
                <a:spcPct val="100000"/>
              </a:lnSpc>
              <a:spcBef>
                <a:spcPts val="600"/>
              </a:spcBef>
              <a:spcAft>
                <a:spcPts val="0"/>
              </a:spcAft>
              <a:buClr>
                <a:schemeClr val="dk2"/>
              </a:buClr>
              <a:buSzPts val="2775"/>
              <a:buChar char="•"/>
            </a:pPr>
            <a:r>
              <a:rPr b="1" i="1" lang="es-ES" sz="2775">
                <a:solidFill>
                  <a:schemeClr val="dk2"/>
                </a:solidFill>
              </a:rPr>
              <a:t>Evalúe:</a:t>
            </a:r>
            <a:r>
              <a:rPr i="1" lang="es-ES" sz="2775">
                <a:solidFill>
                  <a:schemeClr val="dk2"/>
                </a:solidFill>
              </a:rPr>
              <a:t> </a:t>
            </a:r>
            <a:r>
              <a:rPr lang="es-ES" sz="2775">
                <a:solidFill>
                  <a:schemeClr val="dk2"/>
                </a:solidFill>
              </a:rPr>
              <a:t>¿El incidente ocurrió hace menos de 72 horas? </a:t>
            </a:r>
            <a:endParaRPr/>
          </a:p>
          <a:p>
            <a:pPr indent="-352425" lvl="1" marL="352425" rtl="0" algn="l">
              <a:lnSpc>
                <a:spcPct val="100000"/>
              </a:lnSpc>
              <a:spcBef>
                <a:spcPts val="600"/>
              </a:spcBef>
              <a:spcAft>
                <a:spcPts val="0"/>
              </a:spcAft>
              <a:buClr>
                <a:schemeClr val="dk2"/>
              </a:buClr>
              <a:buSzPts val="2775"/>
              <a:buChar char="•"/>
            </a:pPr>
            <a:r>
              <a:rPr b="1" i="1" lang="es-ES" sz="2775">
                <a:solidFill>
                  <a:schemeClr val="dk2"/>
                </a:solidFill>
              </a:rPr>
              <a:t>Evalúe: </a:t>
            </a:r>
            <a:r>
              <a:rPr lang="es-ES" sz="2775">
                <a:solidFill>
                  <a:schemeClr val="dk2"/>
                </a:solidFill>
              </a:rPr>
              <a:t>¿Hubo riesgo de transmisión del VIH?</a:t>
            </a:r>
            <a:endParaRPr/>
          </a:p>
          <a:p>
            <a:pPr indent="-260350" lvl="1" marL="355600" rtl="0" algn="l">
              <a:lnSpc>
                <a:spcPct val="90000"/>
              </a:lnSpc>
              <a:spcBef>
                <a:spcPts val="600"/>
              </a:spcBef>
              <a:spcAft>
                <a:spcPts val="0"/>
              </a:spcAft>
              <a:buClr>
                <a:schemeClr val="dk2"/>
              </a:buClr>
              <a:buSzPts val="2775"/>
              <a:buChar char="•"/>
            </a:pPr>
            <a:r>
              <a:rPr b="1" i="1" lang="es-ES" sz="2775">
                <a:solidFill>
                  <a:schemeClr val="dk2"/>
                </a:solidFill>
              </a:rPr>
              <a:t>Brinde tratamiento:</a:t>
            </a:r>
            <a:r>
              <a:rPr b="1" lang="es-ES" sz="2775">
                <a:solidFill>
                  <a:schemeClr val="dk2"/>
                </a:solidFill>
              </a:rPr>
              <a:t> </a:t>
            </a:r>
            <a:endParaRPr/>
          </a:p>
          <a:p>
            <a:pPr indent="-457200" lvl="2" marL="1009650" rtl="0" algn="l">
              <a:lnSpc>
                <a:spcPct val="90000"/>
              </a:lnSpc>
              <a:spcBef>
                <a:spcPts val="600"/>
              </a:spcBef>
              <a:spcAft>
                <a:spcPts val="0"/>
              </a:spcAft>
              <a:buClr>
                <a:schemeClr val="dk2"/>
              </a:buClr>
              <a:buSzPts val="2590"/>
              <a:buFont typeface="Noto Sans Symbols"/>
              <a:buChar char="▪"/>
            </a:pPr>
            <a:r>
              <a:rPr lang="es-ES" sz="2590">
                <a:solidFill>
                  <a:schemeClr val="dk2"/>
                </a:solidFill>
              </a:rPr>
              <a:t>2 medicamentos antirretrovirales («tratamiento de base») eficaces y aceptables </a:t>
            </a:r>
            <a:endParaRPr/>
          </a:p>
          <a:p>
            <a:pPr indent="-457200" lvl="2" marL="1009650" rtl="0" algn="l">
              <a:lnSpc>
                <a:spcPct val="90000"/>
              </a:lnSpc>
              <a:spcBef>
                <a:spcPts val="600"/>
              </a:spcBef>
              <a:spcAft>
                <a:spcPts val="0"/>
              </a:spcAft>
              <a:buClr>
                <a:schemeClr val="dk2"/>
              </a:buClr>
              <a:buSzPts val="2590"/>
              <a:buFont typeface="Noto Sans Symbols"/>
              <a:buChar char="▪"/>
            </a:pPr>
            <a:r>
              <a:rPr lang="es-ES" sz="2590">
                <a:solidFill>
                  <a:schemeClr val="dk2"/>
                </a:solidFill>
              </a:rPr>
              <a:t>Régimen de 3 medicamentos antirretrovirales preferidos</a:t>
            </a:r>
            <a:endParaRPr/>
          </a:p>
          <a:p>
            <a:pPr indent="-352425" lvl="1" marL="352425" rtl="0" algn="l">
              <a:lnSpc>
                <a:spcPct val="100000"/>
              </a:lnSpc>
              <a:spcBef>
                <a:spcPts val="600"/>
              </a:spcBef>
              <a:spcAft>
                <a:spcPts val="0"/>
              </a:spcAft>
              <a:buClr>
                <a:schemeClr val="dk2"/>
              </a:buClr>
              <a:buSzPts val="2775"/>
              <a:buChar char="•"/>
            </a:pPr>
            <a:r>
              <a:rPr b="1" i="1" lang="es-ES" sz="2775">
                <a:solidFill>
                  <a:schemeClr val="dk2"/>
                </a:solidFill>
              </a:rPr>
              <a:t>Recete:</a:t>
            </a:r>
            <a:r>
              <a:rPr lang="es-ES" sz="2775">
                <a:solidFill>
                  <a:schemeClr val="dk2"/>
                </a:solidFill>
              </a:rPr>
              <a:t> Durante 28 días</a:t>
            </a:r>
            <a:endParaRPr/>
          </a:p>
          <a:p>
            <a:pPr indent="-352425" lvl="1" marL="352425" rtl="0" algn="l">
              <a:lnSpc>
                <a:spcPct val="100000"/>
              </a:lnSpc>
              <a:spcBef>
                <a:spcPts val="600"/>
              </a:spcBef>
              <a:spcAft>
                <a:spcPts val="0"/>
              </a:spcAft>
              <a:buClr>
                <a:schemeClr val="dk2"/>
              </a:buClr>
              <a:buSzPts val="2775"/>
              <a:buChar char="•"/>
            </a:pPr>
            <a:r>
              <a:rPr b="1" i="1" lang="es-ES" sz="2775">
                <a:solidFill>
                  <a:schemeClr val="dk2"/>
                </a:solidFill>
              </a:rPr>
              <a:t>Ofrezca:</a:t>
            </a:r>
            <a:r>
              <a:rPr lang="es-ES" sz="2775">
                <a:solidFill>
                  <a:schemeClr val="dk2"/>
                </a:solidFill>
              </a:rPr>
              <a:t> Orientación y pruebas voluntarias de VIH</a:t>
            </a:r>
            <a:endParaRPr/>
          </a:p>
        </p:txBody>
      </p:sp>
      <p:sp>
        <p:nvSpPr>
          <p:cNvPr id="1311" name="Google Shape;1311;p16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s-E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1310">
                                            <p:txEl>
                                              <p:pRg end="0" st="0"/>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310">
                                            <p:txEl>
                                              <p:pRg end="1" st="1"/>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310">
                                            <p:txEl>
                                              <p:pRg end="2" st="2"/>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310">
                                            <p:txEl>
                                              <p:pRg end="3" st="3"/>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310">
                                            <p:txEl>
                                              <p:pRg end="4" st="4"/>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310">
                                            <p:txEl>
                                              <p:pRg end="5" st="5"/>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310">
                                            <p:txEl>
                                              <p:pRg end="6" st="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6" name="Shape 1316"/>
        <p:cNvGrpSpPr/>
        <p:nvPr/>
      </p:nvGrpSpPr>
      <p:grpSpPr>
        <a:xfrm>
          <a:off x="0" y="0"/>
          <a:ext cx="0" cy="0"/>
          <a:chOff x="0" y="0"/>
          <a:chExt cx="0" cy="0"/>
        </a:xfrm>
      </p:grpSpPr>
      <p:sp>
        <p:nvSpPr>
          <p:cNvPr id="1317" name="Google Shape;1317;p166"/>
          <p:cNvSpPr txBox="1"/>
          <p:nvPr>
            <p:ph type="title"/>
          </p:nvPr>
        </p:nvSpPr>
        <p:spPr>
          <a:xfrm>
            <a:off x="628650" y="365127"/>
            <a:ext cx="7886700" cy="752474"/>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2"/>
              </a:buClr>
              <a:buSzPts val="3959"/>
              <a:buNone/>
            </a:pPr>
            <a:r>
              <a:rPr lang="es-ES" sz="4000"/>
              <a:t>5 – Administrar el tratamiento:</a:t>
            </a:r>
            <a:r>
              <a:rPr lang="es-ES" sz="3959"/>
              <a:t> </a:t>
            </a:r>
            <a:r>
              <a:rPr lang="es-ES" sz="4000">
                <a:solidFill>
                  <a:schemeClr val="accent1"/>
                </a:solidFill>
              </a:rPr>
              <a:t>PPE</a:t>
            </a:r>
            <a:br>
              <a:rPr lang="es-ES" sz="3959"/>
            </a:br>
            <a:endParaRPr sz="2160"/>
          </a:p>
        </p:txBody>
      </p:sp>
      <p:graphicFrame>
        <p:nvGraphicFramePr>
          <p:cNvPr id="1318" name="Google Shape;1318;p166"/>
          <p:cNvGraphicFramePr/>
          <p:nvPr/>
        </p:nvGraphicFramePr>
        <p:xfrm>
          <a:off x="549822" y="1004585"/>
          <a:ext cx="3000000" cy="3000000"/>
        </p:xfrm>
        <a:graphic>
          <a:graphicData uri="http://schemas.openxmlformats.org/drawingml/2006/table">
            <a:tbl>
              <a:tblPr bandRow="1" firstRow="1">
                <a:noFill/>
                <a:tableStyleId>{F7FC3A87-7C86-4937-AAF8-D6A5FC9EC237}</a:tableStyleId>
              </a:tblPr>
              <a:tblGrid>
                <a:gridCol w="1662600"/>
                <a:gridCol w="3026975"/>
                <a:gridCol w="3447400"/>
              </a:tblGrid>
              <a:tr h="481725">
                <a:tc>
                  <a:txBody>
                    <a:bodyPr/>
                    <a:lstStyle/>
                    <a:p>
                      <a:pPr indent="0" lvl="0" marL="0" marR="0" rtl="0" algn="ctr">
                        <a:lnSpc>
                          <a:spcPct val="100000"/>
                        </a:lnSpc>
                        <a:spcBef>
                          <a:spcPts val="0"/>
                        </a:spcBef>
                        <a:spcAft>
                          <a:spcPts val="0"/>
                        </a:spcAft>
                        <a:buClr>
                          <a:schemeClr val="dk1"/>
                        </a:buClr>
                        <a:buSzPts val="2800"/>
                        <a:buFont typeface="Calibri"/>
                        <a:buNone/>
                      </a:pPr>
                      <a:r>
                        <a:t/>
                      </a:r>
                      <a:endParaRPr sz="2800" u="none" cap="none" strike="noStrike"/>
                    </a:p>
                  </a:txBody>
                  <a:tcPr marT="45725" marB="45725" marR="91450" marL="91450"/>
                </a:tc>
                <a:tc>
                  <a:txBody>
                    <a:bodyPr/>
                    <a:lstStyle/>
                    <a:p>
                      <a:pPr indent="0" lvl="0" marL="0" marR="0" rtl="0" algn="l">
                        <a:lnSpc>
                          <a:spcPct val="100000"/>
                        </a:lnSpc>
                        <a:spcBef>
                          <a:spcPts val="0"/>
                        </a:spcBef>
                        <a:spcAft>
                          <a:spcPts val="0"/>
                        </a:spcAft>
                        <a:buClr>
                          <a:schemeClr val="dk1"/>
                        </a:buClr>
                        <a:buSzPts val="2800"/>
                        <a:buFont typeface="Calibri"/>
                        <a:buNone/>
                      </a:pPr>
                      <a:r>
                        <a:rPr lang="es-ES" sz="2800" u="none" cap="none" strike="noStrike"/>
                        <a:t>“Régimen de base”</a:t>
                      </a:r>
                      <a:endParaRPr sz="2800" u="none" cap="none" strike="noStrike"/>
                    </a:p>
                  </a:txBody>
                  <a:tcPr marT="45725" marB="45725" marR="91450" marL="91450"/>
                </a:tc>
                <a:tc>
                  <a:txBody>
                    <a:bodyPr/>
                    <a:lstStyle/>
                    <a:p>
                      <a:pPr indent="0" lvl="0" marL="0" marR="0" rtl="0" algn="l">
                        <a:lnSpc>
                          <a:spcPct val="100000"/>
                        </a:lnSpc>
                        <a:spcBef>
                          <a:spcPts val="0"/>
                        </a:spcBef>
                        <a:spcAft>
                          <a:spcPts val="0"/>
                        </a:spcAft>
                        <a:buClr>
                          <a:schemeClr val="dk1"/>
                        </a:buClr>
                        <a:buSzPts val="2800"/>
                        <a:buFont typeface="Calibri"/>
                        <a:buNone/>
                      </a:pPr>
                      <a:r>
                        <a:rPr lang="es-ES" sz="2800" u="none" cap="none" strike="noStrike"/>
                        <a:t>Tercer medicamento</a:t>
                      </a:r>
                      <a:endParaRPr sz="2800" u="none" cap="none" strike="noStrike"/>
                    </a:p>
                  </a:txBody>
                  <a:tcPr marT="45725" marB="45725" marR="91450" marL="91450">
                    <a:solidFill>
                      <a:schemeClr val="accent1"/>
                    </a:solidFill>
                  </a:tcPr>
                </a:tc>
              </a:tr>
              <a:tr h="2680375">
                <a:tc>
                  <a:txBody>
                    <a:bodyPr/>
                    <a:lstStyle/>
                    <a:p>
                      <a:pPr indent="0" lvl="0" marL="0" marR="0" rtl="0" algn="ctr">
                        <a:lnSpc>
                          <a:spcPct val="100000"/>
                        </a:lnSpc>
                        <a:spcBef>
                          <a:spcPts val="0"/>
                        </a:spcBef>
                        <a:spcAft>
                          <a:spcPts val="0"/>
                        </a:spcAft>
                        <a:buClr>
                          <a:schemeClr val="dk1"/>
                        </a:buClr>
                        <a:buSzPts val="2000"/>
                        <a:buFont typeface="Calibri"/>
                        <a:buNone/>
                      </a:pPr>
                      <a:r>
                        <a:rPr b="1" lang="es-ES" sz="2000" u="none" cap="none" strike="noStrike"/>
                        <a:t>Adultos</a:t>
                      </a:r>
                      <a:endParaRPr sz="2000" u="none" cap="none" strike="noStrike"/>
                    </a:p>
                    <a:p>
                      <a:pPr indent="0" lvl="0" marL="0" marR="0" rtl="0" algn="ctr">
                        <a:lnSpc>
                          <a:spcPct val="100000"/>
                        </a:lnSpc>
                        <a:spcBef>
                          <a:spcPts val="0"/>
                        </a:spcBef>
                        <a:spcAft>
                          <a:spcPts val="0"/>
                        </a:spcAft>
                        <a:buClr>
                          <a:schemeClr val="dk1"/>
                        </a:buClr>
                        <a:buSzPts val="2000"/>
                        <a:buFont typeface="Calibri"/>
                        <a:buNone/>
                      </a:pPr>
                      <a:r>
                        <a:rPr b="1" lang="es-ES" sz="2000" u="none" cap="none" strike="noStrike"/>
                        <a:t>Adolescentes</a:t>
                      </a:r>
                      <a:endParaRPr sz="2000" u="none" cap="none" strike="noStrike"/>
                    </a:p>
                  </a:txBody>
                  <a:tcPr marT="45725" marB="45725" marR="91450" marL="91450"/>
                </a:tc>
                <a:tc>
                  <a:txBody>
                    <a:bodyPr/>
                    <a:lstStyle/>
                    <a:p>
                      <a:pPr indent="0" lvl="1" marL="0" marR="0" rtl="0" algn="l">
                        <a:lnSpc>
                          <a:spcPct val="100000"/>
                        </a:lnSpc>
                        <a:spcBef>
                          <a:spcPts val="0"/>
                        </a:spcBef>
                        <a:spcAft>
                          <a:spcPts val="0"/>
                        </a:spcAft>
                        <a:buClr>
                          <a:schemeClr val="dk1"/>
                        </a:buClr>
                        <a:buSzPts val="2000"/>
                        <a:buFont typeface="Calibri"/>
                        <a:buNone/>
                      </a:pPr>
                      <a:r>
                        <a:rPr b="1" lang="es-ES" sz="1900" u="none" cap="none" strike="noStrike"/>
                        <a:t>Tenofovir 300 mg + lamivudina* 300 mg (TDF + 3TC) una vez al día</a:t>
                      </a:r>
                      <a:endParaRPr sz="1900" u="none" cap="none" strike="noStrike"/>
                    </a:p>
                    <a:p>
                      <a:pPr indent="0" lvl="1" marL="0" marR="0" rtl="0" algn="l">
                        <a:lnSpc>
                          <a:spcPct val="100000"/>
                        </a:lnSpc>
                        <a:spcBef>
                          <a:spcPts val="0"/>
                        </a:spcBef>
                        <a:spcAft>
                          <a:spcPts val="0"/>
                        </a:spcAft>
                        <a:buClr>
                          <a:schemeClr val="dk1"/>
                        </a:buClr>
                        <a:buSzPts val="2000"/>
                        <a:buFont typeface="Calibri"/>
                        <a:buNone/>
                      </a:pPr>
                      <a:r>
                        <a:t/>
                      </a:r>
                      <a:endParaRPr b="1" sz="1900" u="none" cap="none" strike="noStrike"/>
                    </a:p>
                    <a:p>
                      <a:pPr indent="0" lvl="1" marL="0" marR="0" rtl="0" algn="l">
                        <a:lnSpc>
                          <a:spcPct val="100000"/>
                        </a:lnSpc>
                        <a:spcBef>
                          <a:spcPts val="0"/>
                        </a:spcBef>
                        <a:spcAft>
                          <a:spcPts val="0"/>
                        </a:spcAft>
                        <a:buClr>
                          <a:schemeClr val="dk1"/>
                        </a:buClr>
                        <a:buSzPts val="2000"/>
                        <a:buFont typeface="Calibri"/>
                        <a:buNone/>
                      </a:pPr>
                      <a:r>
                        <a:rPr b="1" lang="es-ES" sz="1900" u="none" cap="none" strike="noStrike"/>
                        <a:t>*o emtricitabina</a:t>
                      </a:r>
                      <a:endParaRPr b="1" sz="1900" u="none" cap="none" strike="noStrike"/>
                    </a:p>
                    <a:p>
                      <a:pPr indent="0" lvl="0" marL="0" marR="0" rtl="0" algn="l">
                        <a:lnSpc>
                          <a:spcPct val="100000"/>
                        </a:lnSpc>
                        <a:spcBef>
                          <a:spcPts val="0"/>
                        </a:spcBef>
                        <a:spcAft>
                          <a:spcPts val="0"/>
                        </a:spcAft>
                        <a:buClr>
                          <a:schemeClr val="dk1"/>
                        </a:buClr>
                        <a:buSzPts val="2000"/>
                        <a:buFont typeface="Calibri"/>
                        <a:buNone/>
                      </a:pPr>
                      <a:r>
                        <a:t/>
                      </a:r>
                      <a:endParaRPr b="1" sz="1900" u="none" cap="none" strike="noStrike">
                        <a:solidFill>
                          <a:schemeClr val="dk1"/>
                        </a:solidFill>
                      </a:endParaRPr>
                    </a:p>
                  </a:txBody>
                  <a:tcPr marT="45725" marB="45725" marR="91450" marL="91450"/>
                </a:tc>
                <a:tc>
                  <a:txBody>
                    <a:bodyPr/>
                    <a:lstStyle/>
                    <a:p>
                      <a:pPr indent="0" lvl="0" marL="0" marR="0" rtl="0" algn="l">
                        <a:lnSpc>
                          <a:spcPct val="100000"/>
                        </a:lnSpc>
                        <a:spcBef>
                          <a:spcPts val="0"/>
                        </a:spcBef>
                        <a:spcAft>
                          <a:spcPts val="0"/>
                        </a:spcAft>
                        <a:buClr>
                          <a:schemeClr val="lt1"/>
                        </a:buClr>
                        <a:buSzPts val="2000"/>
                        <a:buFont typeface="Calibri"/>
                        <a:buNone/>
                      </a:pPr>
                      <a:r>
                        <a:rPr b="1" lang="es-ES" sz="2000" u="none" cap="none" strike="noStrike">
                          <a:solidFill>
                            <a:schemeClr val="dk1"/>
                          </a:solidFill>
                        </a:rPr>
                        <a:t>Dolutegravir 50 mg</a:t>
                      </a:r>
                      <a:endParaRPr sz="2000" u="none" cap="none" strike="noStrike"/>
                    </a:p>
                    <a:p>
                      <a:pPr indent="0" lvl="0" marL="0" marR="0" rtl="0" algn="l">
                        <a:lnSpc>
                          <a:spcPct val="100000"/>
                        </a:lnSpc>
                        <a:spcBef>
                          <a:spcPts val="0"/>
                        </a:spcBef>
                        <a:spcAft>
                          <a:spcPts val="0"/>
                        </a:spcAft>
                        <a:buClr>
                          <a:schemeClr val="lt1"/>
                        </a:buClr>
                        <a:buSzPts val="2000"/>
                        <a:buFont typeface="Calibri"/>
                        <a:buNone/>
                      </a:pPr>
                      <a:r>
                        <a:rPr b="1" lang="es-ES" sz="2000" u="none" cap="none" strike="noStrike">
                          <a:solidFill>
                            <a:schemeClr val="dk1"/>
                          </a:solidFill>
                        </a:rPr>
                        <a:t>una vez al día</a:t>
                      </a:r>
                      <a:endParaRPr sz="2000" u="none" cap="none" strike="noStrike"/>
                    </a:p>
                    <a:p>
                      <a:pPr indent="0" lvl="0" marL="0" marR="0" rtl="0" algn="l">
                        <a:lnSpc>
                          <a:spcPct val="100000"/>
                        </a:lnSpc>
                        <a:spcBef>
                          <a:spcPts val="0"/>
                        </a:spcBef>
                        <a:spcAft>
                          <a:spcPts val="0"/>
                        </a:spcAft>
                        <a:buClr>
                          <a:schemeClr val="dk1"/>
                        </a:buClr>
                        <a:buSzPts val="2000"/>
                        <a:buFont typeface="Calibri"/>
                        <a:buNone/>
                      </a:pPr>
                      <a:r>
                        <a:t/>
                      </a:r>
                      <a:endParaRPr b="1" sz="2000" u="none" cap="none" strike="noStrike">
                        <a:solidFill>
                          <a:schemeClr val="dk1"/>
                        </a:solidFill>
                      </a:endParaRPr>
                    </a:p>
                    <a:p>
                      <a:pPr indent="0" lvl="0" marL="0" marR="0" rtl="0" algn="l">
                        <a:lnSpc>
                          <a:spcPct val="100000"/>
                        </a:lnSpc>
                        <a:spcBef>
                          <a:spcPts val="0"/>
                        </a:spcBef>
                        <a:spcAft>
                          <a:spcPts val="0"/>
                        </a:spcAft>
                        <a:buClr>
                          <a:schemeClr val="lt1"/>
                        </a:buClr>
                        <a:buSzPts val="2000"/>
                        <a:buFont typeface="Calibri"/>
                        <a:buNone/>
                      </a:pPr>
                      <a:r>
                        <a:rPr b="1" i="1" lang="es-ES" sz="2000" u="none" cap="none" strike="noStrike">
                          <a:solidFill>
                            <a:schemeClr val="dk1"/>
                          </a:solidFill>
                        </a:rPr>
                        <a:t>Alternativa: </a:t>
                      </a:r>
                      <a:endParaRPr sz="2000" u="none" cap="none" strike="noStrike"/>
                    </a:p>
                    <a:p>
                      <a:pPr indent="0" lvl="0" marL="0" marR="0" rtl="0" algn="l">
                        <a:lnSpc>
                          <a:spcPct val="100000"/>
                        </a:lnSpc>
                        <a:spcBef>
                          <a:spcPts val="0"/>
                        </a:spcBef>
                        <a:spcAft>
                          <a:spcPts val="0"/>
                        </a:spcAft>
                        <a:buClr>
                          <a:schemeClr val="lt1"/>
                        </a:buClr>
                        <a:buSzPts val="2000"/>
                        <a:buFont typeface="Calibri"/>
                        <a:buNone/>
                      </a:pPr>
                      <a:r>
                        <a:rPr b="1" lang="es-ES" sz="2000" u="none" cap="none" strike="noStrike">
                          <a:solidFill>
                            <a:schemeClr val="dk1"/>
                          </a:solidFill>
                        </a:rPr>
                        <a:t>Atazanavir + ritonavir </a:t>
                      </a:r>
                      <a:endParaRPr sz="2000" u="none" cap="none" strike="noStrike"/>
                    </a:p>
                    <a:p>
                      <a:pPr indent="0" lvl="0" marL="0" marR="0" rtl="0" algn="l">
                        <a:lnSpc>
                          <a:spcPct val="100000"/>
                        </a:lnSpc>
                        <a:spcBef>
                          <a:spcPts val="0"/>
                        </a:spcBef>
                        <a:spcAft>
                          <a:spcPts val="0"/>
                        </a:spcAft>
                        <a:buClr>
                          <a:schemeClr val="dk1"/>
                        </a:buClr>
                        <a:buSzPts val="2000"/>
                        <a:buFont typeface="Calibri"/>
                        <a:buNone/>
                      </a:pPr>
                      <a:r>
                        <a:t/>
                      </a:r>
                      <a:endParaRPr b="1" i="1" sz="2000" u="none" cap="none" strike="noStrike">
                        <a:solidFill>
                          <a:schemeClr val="dk1"/>
                        </a:solidFill>
                      </a:endParaRPr>
                    </a:p>
                    <a:p>
                      <a:pPr indent="0" lvl="0" marL="0" marR="0" rtl="0" algn="l">
                        <a:lnSpc>
                          <a:spcPct val="100000"/>
                        </a:lnSpc>
                        <a:spcBef>
                          <a:spcPts val="0"/>
                        </a:spcBef>
                        <a:spcAft>
                          <a:spcPts val="0"/>
                        </a:spcAft>
                        <a:buClr>
                          <a:schemeClr val="lt1"/>
                        </a:buClr>
                        <a:buSzPts val="2000"/>
                        <a:buFont typeface="Calibri"/>
                        <a:buNone/>
                      </a:pPr>
                      <a:r>
                        <a:rPr b="0" lang="es-ES" sz="2000" u="none" cap="none" strike="noStrike">
                          <a:solidFill>
                            <a:schemeClr val="dk1"/>
                          </a:solidFill>
                        </a:rPr>
                        <a:t>Lopinavir 200 mg + ritonavir 100 mg (LPV/r) dos veces al día</a:t>
                      </a:r>
                      <a:endParaRPr b="1" sz="2800" u="none" cap="none" strike="noStrike">
                        <a:solidFill>
                          <a:schemeClr val="dk1"/>
                        </a:solidFill>
                      </a:endParaRPr>
                    </a:p>
                  </a:txBody>
                  <a:tcPr marT="45725" marB="45725" marR="91450" marL="91450">
                    <a:solidFill>
                      <a:srgbClr val="F3DAD1"/>
                    </a:solidFill>
                  </a:tcPr>
                </a:tc>
              </a:tr>
              <a:tr h="1057950">
                <a:tc>
                  <a:txBody>
                    <a:bodyPr/>
                    <a:lstStyle/>
                    <a:p>
                      <a:pPr indent="0" lvl="0" marL="0" marR="0" rtl="0" algn="ctr">
                        <a:lnSpc>
                          <a:spcPct val="100000"/>
                        </a:lnSpc>
                        <a:spcBef>
                          <a:spcPts val="0"/>
                        </a:spcBef>
                        <a:spcAft>
                          <a:spcPts val="0"/>
                        </a:spcAft>
                        <a:buClr>
                          <a:schemeClr val="dk1"/>
                        </a:buClr>
                        <a:buSzPts val="2000"/>
                        <a:buFont typeface="Calibri"/>
                        <a:buNone/>
                      </a:pPr>
                      <a:r>
                        <a:rPr b="1" lang="es-ES" sz="2000" u="none" cap="none" strike="noStrike"/>
                        <a:t>Niños y niñas</a:t>
                      </a:r>
                      <a:endParaRPr sz="2000" u="none" cap="none" strike="noStrike"/>
                    </a:p>
                    <a:p>
                      <a:pPr indent="0" lvl="0" marL="0" marR="0" rtl="0" algn="ctr">
                        <a:lnSpc>
                          <a:spcPct val="100000"/>
                        </a:lnSpc>
                        <a:spcBef>
                          <a:spcPts val="0"/>
                        </a:spcBef>
                        <a:spcAft>
                          <a:spcPts val="0"/>
                        </a:spcAft>
                        <a:buClr>
                          <a:schemeClr val="dk1"/>
                        </a:buClr>
                        <a:buSzPts val="2000"/>
                        <a:buFont typeface="Calibri"/>
                        <a:buNone/>
                      </a:pPr>
                      <a:r>
                        <a:rPr b="1" lang="es-ES" sz="2000" u="sng" cap="none" strike="noStrike"/>
                        <a:t>&lt; </a:t>
                      </a:r>
                      <a:r>
                        <a:rPr b="1" lang="es-ES" sz="2000" u="none" cap="none" strike="noStrike"/>
                        <a:t>10</a:t>
                      </a:r>
                      <a:endParaRPr sz="2000" u="none" cap="none" strike="noStrike"/>
                    </a:p>
                  </a:txBody>
                  <a:tcPr marT="45725" marB="45725" marR="91450" marL="91450"/>
                </a:tc>
                <a:tc>
                  <a:txBody>
                    <a:bodyPr/>
                    <a:lstStyle/>
                    <a:p>
                      <a:pPr indent="0" lvl="0" marL="0" marR="0" rtl="0" algn="l">
                        <a:lnSpc>
                          <a:spcPct val="100000"/>
                        </a:lnSpc>
                        <a:spcBef>
                          <a:spcPts val="0"/>
                        </a:spcBef>
                        <a:spcAft>
                          <a:spcPts val="0"/>
                        </a:spcAft>
                        <a:buClr>
                          <a:schemeClr val="dk1"/>
                        </a:buClr>
                        <a:buSzPts val="2000"/>
                        <a:buFont typeface="Calibri"/>
                        <a:buNone/>
                      </a:pPr>
                      <a:r>
                        <a:rPr b="1" lang="es-ES" sz="2000" u="none" cap="none" strike="noStrike"/>
                        <a:t>Zidovudina + lamivudina (AZT+3TC) dos veces al día</a:t>
                      </a:r>
                      <a:endParaRPr sz="2000" u="none" cap="none" strike="noStrike"/>
                    </a:p>
                    <a:p>
                      <a:pPr indent="0" lvl="0" marL="0" marR="0" rtl="0" algn="l">
                        <a:lnSpc>
                          <a:spcPct val="100000"/>
                        </a:lnSpc>
                        <a:spcBef>
                          <a:spcPts val="0"/>
                        </a:spcBef>
                        <a:spcAft>
                          <a:spcPts val="0"/>
                        </a:spcAft>
                        <a:buClr>
                          <a:schemeClr val="dk1"/>
                        </a:buClr>
                        <a:buSzPts val="2000"/>
                        <a:buFont typeface="Calibri"/>
                        <a:buNone/>
                      </a:pPr>
                      <a:r>
                        <a:rPr b="0" lang="es-ES" sz="2000" u="none" cap="none" strike="noStrike"/>
                        <a:t>La dosis depende del peso</a:t>
                      </a:r>
                      <a:endParaRPr sz="2000" u="none" cap="none" strike="noStrike"/>
                    </a:p>
                  </a:txBody>
                  <a:tcPr marT="45725" marB="45725" marR="91450" marL="91450"/>
                </a:tc>
                <a:tc>
                  <a:txBody>
                    <a:bodyPr/>
                    <a:lstStyle/>
                    <a:p>
                      <a:pPr indent="0" lvl="0" marL="0" marR="0" rtl="0" algn="l">
                        <a:lnSpc>
                          <a:spcPct val="100000"/>
                        </a:lnSpc>
                        <a:spcBef>
                          <a:spcPts val="0"/>
                        </a:spcBef>
                        <a:spcAft>
                          <a:spcPts val="0"/>
                        </a:spcAft>
                        <a:buClr>
                          <a:schemeClr val="lt1"/>
                        </a:buClr>
                        <a:buSzPts val="2000"/>
                        <a:buFont typeface="Calibri"/>
                        <a:buNone/>
                      </a:pPr>
                      <a:r>
                        <a:rPr b="1" lang="es-ES" sz="2000" u="none" cap="none" strike="noStrike">
                          <a:solidFill>
                            <a:schemeClr val="dk1"/>
                          </a:solidFill>
                        </a:rPr>
                        <a:t>Lopinavir/ritonavir (LPV/r) dos veces al día </a:t>
                      </a:r>
                      <a:endParaRPr sz="2000" u="none" cap="none" strike="noStrike"/>
                    </a:p>
                    <a:p>
                      <a:pPr indent="0" lvl="0" marL="0" marR="0" rtl="0" algn="l">
                        <a:lnSpc>
                          <a:spcPct val="100000"/>
                        </a:lnSpc>
                        <a:spcBef>
                          <a:spcPts val="0"/>
                        </a:spcBef>
                        <a:spcAft>
                          <a:spcPts val="0"/>
                        </a:spcAft>
                        <a:buClr>
                          <a:schemeClr val="lt1"/>
                        </a:buClr>
                        <a:buSzPts val="2000"/>
                        <a:buFont typeface="Calibri"/>
                        <a:buNone/>
                      </a:pPr>
                      <a:r>
                        <a:rPr b="0" lang="es-ES" sz="2000" u="none" cap="none" strike="noStrike">
                          <a:solidFill>
                            <a:schemeClr val="dk1"/>
                          </a:solidFill>
                        </a:rPr>
                        <a:t>La dosis depende del peso</a:t>
                      </a:r>
                      <a:endParaRPr sz="2000" u="none" cap="none" strike="noStrike"/>
                    </a:p>
                  </a:txBody>
                  <a:tcPr marT="45725" marB="45725" marR="91450" marL="91450">
                    <a:solidFill>
                      <a:srgbClr val="F3DAD1"/>
                    </a:solidFill>
                  </a:tcPr>
                </a:tc>
              </a:tr>
            </a:tbl>
          </a:graphicData>
        </a:graphic>
      </p:graphicFrame>
      <p:sp>
        <p:nvSpPr>
          <p:cNvPr id="1319" name="Google Shape;1319;p166"/>
          <p:cNvSpPr/>
          <p:nvPr/>
        </p:nvSpPr>
        <p:spPr>
          <a:xfrm>
            <a:off x="895778" y="5759336"/>
            <a:ext cx="7806490" cy="46166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es-ES" sz="2400" u="none" cap="none" strike="noStrike">
                <a:solidFill>
                  <a:srgbClr val="C55A11"/>
                </a:solidFill>
                <a:latin typeface="Calibri"/>
                <a:ea typeface="Calibri"/>
                <a:cs typeface="Calibri"/>
                <a:sym typeface="Calibri"/>
              </a:rPr>
              <a:t>La nevirapina está contraindicada para PPE en &gt; 2 años</a:t>
            </a:r>
            <a:endParaRPr b="0" i="0" sz="2400" u="none" cap="none" strike="noStrike">
              <a:solidFill>
                <a:srgbClr val="000000"/>
              </a:solidFill>
              <a:latin typeface="Arial"/>
              <a:ea typeface="Arial"/>
              <a:cs typeface="Arial"/>
              <a:sym typeface="Arial"/>
            </a:endParaRPr>
          </a:p>
        </p:txBody>
      </p:sp>
      <p:sp>
        <p:nvSpPr>
          <p:cNvPr id="1320" name="Google Shape;1320;p16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s-ES"/>
              <a:t>‹#›</a:t>
            </a:fld>
            <a:endParaRPr/>
          </a:p>
        </p:txBody>
      </p:sp>
    </p:spTree>
  </p:cSld>
  <p:clrMapOvr>
    <a:masterClrMapping/>
  </p:clrMapOvr>
</p:sld>
</file>

<file path=ppt/slides/slide1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5" name="Shape 1325"/>
        <p:cNvGrpSpPr/>
        <p:nvPr/>
      </p:nvGrpSpPr>
      <p:grpSpPr>
        <a:xfrm>
          <a:off x="0" y="0"/>
          <a:ext cx="0" cy="0"/>
          <a:chOff x="0" y="0"/>
          <a:chExt cx="0" cy="0"/>
        </a:xfrm>
      </p:grpSpPr>
      <p:sp>
        <p:nvSpPr>
          <p:cNvPr id="1326" name="Google Shape;1326;p16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s-ES"/>
              <a:t>‹#›</a:t>
            </a:fld>
            <a:endParaRPr/>
          </a:p>
        </p:txBody>
      </p:sp>
      <p:graphicFrame>
        <p:nvGraphicFramePr>
          <p:cNvPr id="1327" name="Google Shape;1327;p167"/>
          <p:cNvGraphicFramePr/>
          <p:nvPr/>
        </p:nvGraphicFramePr>
        <p:xfrm>
          <a:off x="549822" y="1655953"/>
          <a:ext cx="3000000" cy="3000000"/>
        </p:xfrm>
        <a:graphic>
          <a:graphicData uri="http://schemas.openxmlformats.org/drawingml/2006/table">
            <a:tbl>
              <a:tblPr bandRow="1" firstRow="1">
                <a:noFill/>
                <a:tableStyleId>{F7FC3A87-7C86-4937-AAF8-D6A5FC9EC237}</a:tableStyleId>
              </a:tblPr>
              <a:tblGrid>
                <a:gridCol w="1662600"/>
                <a:gridCol w="3026975"/>
                <a:gridCol w="3447400"/>
              </a:tblGrid>
              <a:tr h="561000">
                <a:tc>
                  <a:txBody>
                    <a:bodyPr/>
                    <a:lstStyle/>
                    <a:p>
                      <a:pPr indent="0" lvl="0" marL="0" marR="0" rtl="0" algn="ctr">
                        <a:lnSpc>
                          <a:spcPct val="100000"/>
                        </a:lnSpc>
                        <a:spcBef>
                          <a:spcPts val="0"/>
                        </a:spcBef>
                        <a:spcAft>
                          <a:spcPts val="0"/>
                        </a:spcAft>
                        <a:buClr>
                          <a:schemeClr val="dk1"/>
                        </a:buClr>
                        <a:buSzPts val="2800"/>
                        <a:buFont typeface="Calibri"/>
                        <a:buNone/>
                      </a:pPr>
                      <a:r>
                        <a:t/>
                      </a:r>
                      <a:endParaRPr sz="2800" u="none" cap="none" strike="noStrike"/>
                    </a:p>
                  </a:txBody>
                  <a:tcPr marT="45725" marB="45725" marR="91450" marL="91450"/>
                </a:tc>
                <a:tc>
                  <a:txBody>
                    <a:bodyPr/>
                    <a:lstStyle/>
                    <a:p>
                      <a:pPr indent="0" lvl="0" marL="0" marR="0" rtl="0" algn="l">
                        <a:lnSpc>
                          <a:spcPct val="100000"/>
                        </a:lnSpc>
                        <a:spcBef>
                          <a:spcPts val="0"/>
                        </a:spcBef>
                        <a:spcAft>
                          <a:spcPts val="0"/>
                        </a:spcAft>
                        <a:buClr>
                          <a:schemeClr val="dk1"/>
                        </a:buClr>
                        <a:buSzPts val="2800"/>
                        <a:buFont typeface="Calibri"/>
                        <a:buNone/>
                      </a:pPr>
                      <a:r>
                        <a:rPr lang="es-ES" sz="2800" u="none" cap="none" strike="noStrike"/>
                        <a:t>“Régimen de base”</a:t>
                      </a:r>
                      <a:endParaRPr sz="2800" u="none" cap="none" strike="noStrike"/>
                    </a:p>
                  </a:txBody>
                  <a:tcPr marT="45725" marB="45725" marR="91450" marL="91450"/>
                </a:tc>
                <a:tc>
                  <a:txBody>
                    <a:bodyPr/>
                    <a:lstStyle/>
                    <a:p>
                      <a:pPr indent="0" lvl="0" marL="0" marR="0" rtl="0" algn="l">
                        <a:lnSpc>
                          <a:spcPct val="100000"/>
                        </a:lnSpc>
                        <a:spcBef>
                          <a:spcPts val="0"/>
                        </a:spcBef>
                        <a:spcAft>
                          <a:spcPts val="0"/>
                        </a:spcAft>
                        <a:buClr>
                          <a:schemeClr val="dk1"/>
                        </a:buClr>
                        <a:buSzPts val="2800"/>
                        <a:buFont typeface="Calibri"/>
                        <a:buNone/>
                      </a:pPr>
                      <a:r>
                        <a:rPr lang="es-ES" sz="2800" u="none" cap="none" strike="noStrike"/>
                        <a:t>Tercer medicamento</a:t>
                      </a:r>
                      <a:endParaRPr sz="2800" u="none" cap="none" strike="noStrike"/>
                    </a:p>
                  </a:txBody>
                  <a:tcPr marT="45725" marB="45725" marR="91450" marL="91450">
                    <a:solidFill>
                      <a:schemeClr val="accent1"/>
                    </a:solidFill>
                  </a:tcPr>
                </a:tc>
              </a:tr>
              <a:tr h="1369650">
                <a:tc>
                  <a:txBody>
                    <a:bodyPr/>
                    <a:lstStyle/>
                    <a:p>
                      <a:pPr indent="0" lvl="0" marL="0" marR="0" rtl="0" algn="ctr">
                        <a:lnSpc>
                          <a:spcPct val="100000"/>
                        </a:lnSpc>
                        <a:spcBef>
                          <a:spcPts val="0"/>
                        </a:spcBef>
                        <a:spcAft>
                          <a:spcPts val="0"/>
                        </a:spcAft>
                        <a:buClr>
                          <a:schemeClr val="dk1"/>
                        </a:buClr>
                        <a:buSzPts val="2000"/>
                        <a:buFont typeface="Calibri"/>
                        <a:buNone/>
                      </a:pPr>
                      <a:r>
                        <a:rPr b="1" lang="es-ES" sz="2000" u="none" cap="none" strike="noStrike"/>
                        <a:t>Adultos</a:t>
                      </a:r>
                      <a:endParaRPr sz="2000" u="none" cap="none" strike="noStrike"/>
                    </a:p>
                    <a:p>
                      <a:pPr indent="0" lvl="0" marL="0" marR="0" rtl="0" algn="ctr">
                        <a:lnSpc>
                          <a:spcPct val="100000"/>
                        </a:lnSpc>
                        <a:spcBef>
                          <a:spcPts val="0"/>
                        </a:spcBef>
                        <a:spcAft>
                          <a:spcPts val="0"/>
                        </a:spcAft>
                        <a:buClr>
                          <a:schemeClr val="dk1"/>
                        </a:buClr>
                        <a:buSzPts val="2000"/>
                        <a:buFont typeface="Calibri"/>
                        <a:buNone/>
                      </a:pPr>
                      <a:r>
                        <a:rPr b="1" lang="es-ES" sz="2000" u="none" cap="none" strike="noStrike"/>
                        <a:t>Adolescentes</a:t>
                      </a:r>
                      <a:endParaRPr sz="2000" u="none" cap="none" strike="noStrike"/>
                    </a:p>
                  </a:txBody>
                  <a:tcPr marT="45725" marB="45725" marR="91450" marL="91450"/>
                </a:tc>
                <a:tc>
                  <a:txBody>
                    <a:bodyPr/>
                    <a:lstStyle/>
                    <a:p>
                      <a:pPr indent="0" lvl="1" marL="0" marR="0" rtl="0" algn="l">
                        <a:lnSpc>
                          <a:spcPct val="100000"/>
                        </a:lnSpc>
                        <a:spcBef>
                          <a:spcPts val="0"/>
                        </a:spcBef>
                        <a:spcAft>
                          <a:spcPts val="0"/>
                        </a:spcAft>
                        <a:buClr>
                          <a:schemeClr val="dk1"/>
                        </a:buClr>
                        <a:buSzPts val="2000"/>
                        <a:buFont typeface="Calibri"/>
                        <a:buNone/>
                      </a:pPr>
                      <a:r>
                        <a:rPr b="1" lang="es-ES" sz="1900" u="none" cap="none" strike="noStrike"/>
                        <a:t>Tenofovir 300 mg + lamivudina 300 mg (TDF + 3TC) una vez al día</a:t>
                      </a:r>
                      <a:endParaRPr sz="1900" u="none" cap="none" strike="noStrike"/>
                    </a:p>
                  </a:txBody>
                  <a:tcPr marT="45725" marB="45725" marR="91450" marL="91450"/>
                </a:tc>
                <a:tc>
                  <a:txBody>
                    <a:bodyPr/>
                    <a:lstStyle/>
                    <a:p>
                      <a:pPr indent="0" lvl="0" marL="0" marR="0" rtl="0" algn="l">
                        <a:lnSpc>
                          <a:spcPct val="100000"/>
                        </a:lnSpc>
                        <a:spcBef>
                          <a:spcPts val="0"/>
                        </a:spcBef>
                        <a:spcAft>
                          <a:spcPts val="0"/>
                        </a:spcAft>
                        <a:buClr>
                          <a:schemeClr val="lt1"/>
                        </a:buClr>
                        <a:buSzPts val="2000"/>
                        <a:buFont typeface="Calibri"/>
                        <a:buNone/>
                      </a:pPr>
                      <a:r>
                        <a:rPr b="1" lang="es-ES" sz="2000" u="none" cap="none" strike="noStrike">
                          <a:solidFill>
                            <a:schemeClr val="dk1"/>
                          </a:solidFill>
                        </a:rPr>
                        <a:t>Atazanavir 300 mg + ritonavir 100 mg (ATV/r ) una vez al día</a:t>
                      </a:r>
                      <a:endParaRPr sz="2000" u="none" cap="none" strike="noStrike"/>
                    </a:p>
                  </a:txBody>
                  <a:tcPr marT="45725" marB="45725" marR="91450" marL="91450">
                    <a:solidFill>
                      <a:srgbClr val="F3DAD1"/>
                    </a:solidFill>
                  </a:tcPr>
                </a:tc>
              </a:tr>
              <a:tr h="1145400">
                <a:tc>
                  <a:txBody>
                    <a:bodyPr/>
                    <a:lstStyle/>
                    <a:p>
                      <a:pPr indent="0" lvl="0" marL="0" marR="0" rtl="0" algn="ctr">
                        <a:lnSpc>
                          <a:spcPct val="100000"/>
                        </a:lnSpc>
                        <a:spcBef>
                          <a:spcPts val="0"/>
                        </a:spcBef>
                        <a:spcAft>
                          <a:spcPts val="0"/>
                        </a:spcAft>
                        <a:buClr>
                          <a:schemeClr val="dk1"/>
                        </a:buClr>
                        <a:buSzPts val="2000"/>
                        <a:buFont typeface="Calibri"/>
                        <a:buNone/>
                      </a:pPr>
                      <a:r>
                        <a:rPr b="1" lang="es-ES" sz="2000" u="none" cap="none" strike="noStrike"/>
                        <a:t>Niños y niñas</a:t>
                      </a:r>
                      <a:endParaRPr sz="2000" u="none" cap="none" strike="noStrike"/>
                    </a:p>
                    <a:p>
                      <a:pPr indent="0" lvl="0" marL="0" marR="0" rtl="0" algn="ctr">
                        <a:lnSpc>
                          <a:spcPct val="100000"/>
                        </a:lnSpc>
                        <a:spcBef>
                          <a:spcPts val="0"/>
                        </a:spcBef>
                        <a:spcAft>
                          <a:spcPts val="0"/>
                        </a:spcAft>
                        <a:buClr>
                          <a:schemeClr val="dk1"/>
                        </a:buClr>
                        <a:buSzPts val="2000"/>
                        <a:buFont typeface="Calibri"/>
                        <a:buNone/>
                      </a:pPr>
                      <a:r>
                        <a:rPr b="1" lang="es-ES" sz="2000" u="sng" cap="none" strike="noStrike"/>
                        <a:t>&lt; </a:t>
                      </a:r>
                      <a:r>
                        <a:rPr b="1" lang="es-ES" sz="2000" u="none" cap="none" strike="noStrike"/>
                        <a:t>10</a:t>
                      </a:r>
                      <a:endParaRPr sz="2000" u="none" cap="none" strike="noStrike"/>
                    </a:p>
                  </a:txBody>
                  <a:tcPr marT="45725" marB="45725" marR="91450" marL="91450"/>
                </a:tc>
                <a:tc>
                  <a:txBody>
                    <a:bodyPr/>
                    <a:lstStyle/>
                    <a:p>
                      <a:pPr indent="0" lvl="0" marL="0" marR="0" rtl="0" algn="l">
                        <a:lnSpc>
                          <a:spcPct val="100000"/>
                        </a:lnSpc>
                        <a:spcBef>
                          <a:spcPts val="0"/>
                        </a:spcBef>
                        <a:spcAft>
                          <a:spcPts val="0"/>
                        </a:spcAft>
                        <a:buClr>
                          <a:schemeClr val="dk1"/>
                        </a:buClr>
                        <a:buSzPts val="2000"/>
                        <a:buFont typeface="Calibri"/>
                        <a:buNone/>
                      </a:pPr>
                      <a:r>
                        <a:rPr b="1" lang="es-ES" sz="2000" u="none" cap="none" strike="noStrike"/>
                        <a:t>Zidovudina + lamivudina (AZT+3TC</a:t>
                      </a:r>
                      <a:r>
                        <a:rPr b="1" lang="es-ES" sz="2000" u="none" cap="none" strike="noStrike">
                          <a:solidFill>
                            <a:schemeClr val="dk1"/>
                          </a:solidFill>
                        </a:rPr>
                        <a:t>)</a:t>
                      </a:r>
                      <a:r>
                        <a:rPr b="1" lang="es-ES" sz="2000" u="none" cap="none" strike="noStrike"/>
                        <a:t> dos veces al día</a:t>
                      </a:r>
                      <a:endParaRPr sz="2000" u="none" cap="none" strike="noStrike"/>
                    </a:p>
                    <a:p>
                      <a:pPr indent="0" lvl="0" marL="0" marR="0" rtl="0" algn="l">
                        <a:lnSpc>
                          <a:spcPct val="100000"/>
                        </a:lnSpc>
                        <a:spcBef>
                          <a:spcPts val="0"/>
                        </a:spcBef>
                        <a:spcAft>
                          <a:spcPts val="0"/>
                        </a:spcAft>
                        <a:buClr>
                          <a:schemeClr val="dk1"/>
                        </a:buClr>
                        <a:buSzPts val="2000"/>
                        <a:buFont typeface="Calibri"/>
                        <a:buNone/>
                      </a:pPr>
                      <a:r>
                        <a:rPr b="0" lang="es-ES" sz="2000" u="none" cap="none" strike="noStrike"/>
                        <a:t>La dosis depende del peso</a:t>
                      </a:r>
                      <a:endParaRPr/>
                    </a:p>
                    <a:p>
                      <a:pPr indent="0" lvl="0" marL="0" marR="0" rtl="0" algn="l">
                        <a:lnSpc>
                          <a:spcPct val="100000"/>
                        </a:lnSpc>
                        <a:spcBef>
                          <a:spcPts val="0"/>
                        </a:spcBef>
                        <a:spcAft>
                          <a:spcPts val="0"/>
                        </a:spcAft>
                        <a:buClr>
                          <a:schemeClr val="dk1"/>
                        </a:buClr>
                        <a:buSzPts val="2000"/>
                        <a:buFont typeface="Calibri"/>
                        <a:buNone/>
                      </a:pPr>
                      <a:r>
                        <a:t/>
                      </a:r>
                      <a:endParaRPr b="0" sz="2000" u="none" cap="none" strike="noStrike"/>
                    </a:p>
                  </a:txBody>
                  <a:tcPr marT="45725" marB="45725" marR="91450" marL="91450"/>
                </a:tc>
                <a:tc>
                  <a:txBody>
                    <a:bodyPr/>
                    <a:lstStyle/>
                    <a:p>
                      <a:pPr indent="0" lvl="0" marL="0" marR="0" rtl="0" algn="l">
                        <a:lnSpc>
                          <a:spcPct val="100000"/>
                        </a:lnSpc>
                        <a:spcBef>
                          <a:spcPts val="0"/>
                        </a:spcBef>
                        <a:spcAft>
                          <a:spcPts val="0"/>
                        </a:spcAft>
                        <a:buClr>
                          <a:schemeClr val="lt1"/>
                        </a:buClr>
                        <a:buSzPts val="2000"/>
                        <a:buFont typeface="Calibri"/>
                        <a:buNone/>
                      </a:pPr>
                      <a:r>
                        <a:rPr b="1" lang="es-ES" sz="2000" u="none" cap="none" strike="noStrike">
                          <a:solidFill>
                            <a:schemeClr val="dk1"/>
                          </a:solidFill>
                        </a:rPr>
                        <a:t>Lopinavir/ritonavir (LPV/r) dos veces al día </a:t>
                      </a:r>
                      <a:endParaRPr sz="2000" u="none" cap="none" strike="noStrike"/>
                    </a:p>
                    <a:p>
                      <a:pPr indent="0" lvl="0" marL="0" marR="0" rtl="0" algn="l">
                        <a:lnSpc>
                          <a:spcPct val="100000"/>
                        </a:lnSpc>
                        <a:spcBef>
                          <a:spcPts val="0"/>
                        </a:spcBef>
                        <a:spcAft>
                          <a:spcPts val="0"/>
                        </a:spcAft>
                        <a:buClr>
                          <a:schemeClr val="lt1"/>
                        </a:buClr>
                        <a:buSzPts val="2000"/>
                        <a:buFont typeface="Calibri"/>
                        <a:buNone/>
                      </a:pPr>
                      <a:r>
                        <a:rPr b="0" lang="es-ES" sz="2000" u="none" cap="none" strike="noStrike">
                          <a:solidFill>
                            <a:schemeClr val="dk1"/>
                          </a:solidFill>
                        </a:rPr>
                        <a:t>La dosis depende del peso</a:t>
                      </a:r>
                      <a:endParaRPr sz="2000" u="none" cap="none" strike="noStrike"/>
                    </a:p>
                  </a:txBody>
                  <a:tcPr marT="45725" marB="45725" marR="91450" marL="91450">
                    <a:solidFill>
                      <a:srgbClr val="F3DAD1"/>
                    </a:solidFill>
                  </a:tcPr>
                </a:tc>
              </a:tr>
            </a:tbl>
          </a:graphicData>
        </a:graphic>
      </p:graphicFrame>
      <p:sp>
        <p:nvSpPr>
          <p:cNvPr id="1328" name="Google Shape;1328;p167"/>
          <p:cNvSpPr/>
          <p:nvPr/>
        </p:nvSpPr>
        <p:spPr>
          <a:xfrm>
            <a:off x="880310" y="5395963"/>
            <a:ext cx="7806490" cy="461665"/>
          </a:xfrm>
          <a:prstGeom prst="rect">
            <a:avLst/>
          </a:prstGeom>
          <a:noFill/>
          <a:ln>
            <a:noFill/>
          </a:ln>
        </p:spPr>
        <p:txBody>
          <a:bodyPr anchorCtr="0" anchor="t" bIns="45700" lIns="91425" spcFirstLastPara="1" rIns="91425" wrap="square" tIns="45700">
            <a:noAutofit/>
          </a:bodyPr>
          <a:lstStyle/>
          <a:p>
            <a:pPr indent="0" lvl="2" marL="0" marR="0" rtl="0" algn="ctr">
              <a:lnSpc>
                <a:spcPct val="100000"/>
              </a:lnSpc>
              <a:spcBef>
                <a:spcPts val="0"/>
              </a:spcBef>
              <a:spcAft>
                <a:spcPts val="0"/>
              </a:spcAft>
              <a:buNone/>
            </a:pPr>
            <a:r>
              <a:rPr b="1" i="0" lang="es-ES" sz="2400" u="none" cap="none" strike="noStrike">
                <a:solidFill>
                  <a:srgbClr val="C55A11"/>
                </a:solidFill>
                <a:latin typeface="Calibri"/>
                <a:ea typeface="Calibri"/>
                <a:cs typeface="Calibri"/>
                <a:sym typeface="Calibri"/>
              </a:rPr>
              <a:t>Si solo hay ARV como régimen de base disponible, úselos</a:t>
            </a:r>
            <a:endParaRPr b="0" i="0" sz="1400" u="none" cap="none" strike="noStrike">
              <a:solidFill>
                <a:srgbClr val="000000"/>
              </a:solidFill>
              <a:latin typeface="Arial"/>
              <a:ea typeface="Arial"/>
              <a:cs typeface="Arial"/>
              <a:sym typeface="Arial"/>
            </a:endParaRPr>
          </a:p>
        </p:txBody>
      </p:sp>
      <p:sp>
        <p:nvSpPr>
          <p:cNvPr id="1329" name="Google Shape;1329;p167"/>
          <p:cNvSpPr txBox="1"/>
          <p:nvPr/>
        </p:nvSpPr>
        <p:spPr>
          <a:xfrm>
            <a:off x="628650" y="745825"/>
            <a:ext cx="7886700" cy="752474"/>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accent2"/>
              </a:buClr>
              <a:buSzPts val="3959"/>
              <a:buFont typeface="Calibri"/>
              <a:buNone/>
            </a:pPr>
            <a:r>
              <a:rPr b="1" i="0" lang="es-ES" sz="4000" u="none" cap="none" strike="noStrike">
                <a:solidFill>
                  <a:schemeClr val="dk2"/>
                </a:solidFill>
                <a:latin typeface="Calibri"/>
                <a:ea typeface="Calibri"/>
                <a:cs typeface="Calibri"/>
                <a:sym typeface="Calibri"/>
              </a:rPr>
              <a:t>5 – Administrar el tratamiento:</a:t>
            </a:r>
            <a:r>
              <a:rPr b="1" i="0" lang="es-ES" sz="3959" u="none" cap="none" strike="noStrike">
                <a:solidFill>
                  <a:schemeClr val="dk2"/>
                </a:solidFill>
                <a:latin typeface="Calibri"/>
                <a:ea typeface="Calibri"/>
                <a:cs typeface="Calibri"/>
                <a:sym typeface="Calibri"/>
              </a:rPr>
              <a:t> </a:t>
            </a:r>
            <a:r>
              <a:rPr b="1" i="0" lang="es-ES" sz="4000" u="none" cap="none" strike="noStrike">
                <a:solidFill>
                  <a:schemeClr val="accent1"/>
                </a:solidFill>
                <a:latin typeface="Calibri"/>
                <a:ea typeface="Calibri"/>
                <a:cs typeface="Calibri"/>
                <a:sym typeface="Calibri"/>
              </a:rPr>
              <a:t>PPE</a:t>
            </a:r>
            <a:br>
              <a:rPr b="1" i="0" lang="es-ES" sz="3959" u="none" cap="none" strike="noStrike">
                <a:solidFill>
                  <a:schemeClr val="dk2"/>
                </a:solidFill>
                <a:latin typeface="Calibri"/>
                <a:ea typeface="Calibri"/>
                <a:cs typeface="Calibri"/>
                <a:sym typeface="Calibri"/>
              </a:rPr>
            </a:br>
            <a:endParaRPr b="1" i="0" sz="2160" u="none" cap="none" strike="noStrike">
              <a:solidFill>
                <a:schemeClr val="dk2"/>
              </a:solidFill>
              <a:latin typeface="Calibri"/>
              <a:ea typeface="Calibri"/>
              <a:cs typeface="Calibri"/>
              <a:sym typeface="Calibri"/>
            </a:endParaRPr>
          </a:p>
        </p:txBody>
      </p:sp>
    </p:spTree>
  </p:cSld>
  <p:clrMapOvr>
    <a:masterClrMapping/>
  </p:clrMapOvr>
</p:sld>
</file>

<file path=ppt/slides/slide1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4" name="Shape 1334"/>
        <p:cNvGrpSpPr/>
        <p:nvPr/>
      </p:nvGrpSpPr>
      <p:grpSpPr>
        <a:xfrm>
          <a:off x="0" y="0"/>
          <a:ext cx="0" cy="0"/>
          <a:chOff x="0" y="0"/>
          <a:chExt cx="0" cy="0"/>
        </a:xfrm>
      </p:grpSpPr>
      <p:sp>
        <p:nvSpPr>
          <p:cNvPr id="1335" name="Google Shape;1335;p168"/>
          <p:cNvSpPr/>
          <p:nvPr/>
        </p:nvSpPr>
        <p:spPr>
          <a:xfrm>
            <a:off x="647056" y="1340546"/>
            <a:ext cx="8496944" cy="52322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s-ES" sz="2800" u="none" cap="none" strike="noStrike">
                <a:solidFill>
                  <a:schemeClr val="accent1"/>
                </a:solidFill>
                <a:latin typeface="Calibri"/>
                <a:ea typeface="Calibri"/>
                <a:cs typeface="Calibri"/>
                <a:sym typeface="Calibri"/>
              </a:rPr>
              <a:t>Cómo controlar los efectos secundarios</a:t>
            </a:r>
            <a:endParaRPr b="0" i="0" sz="2800" u="none" cap="none" strike="noStrike">
              <a:solidFill>
                <a:srgbClr val="000000"/>
              </a:solidFill>
              <a:latin typeface="Arial"/>
              <a:ea typeface="Arial"/>
              <a:cs typeface="Arial"/>
              <a:sym typeface="Arial"/>
            </a:endParaRPr>
          </a:p>
        </p:txBody>
      </p:sp>
      <p:sp>
        <p:nvSpPr>
          <p:cNvPr id="1336" name="Google Shape;1336;p168"/>
          <p:cNvSpPr/>
          <p:nvPr/>
        </p:nvSpPr>
        <p:spPr>
          <a:xfrm>
            <a:off x="877415" y="1853372"/>
            <a:ext cx="7809385" cy="3638236"/>
          </a:xfrm>
          <a:prstGeom prst="rect">
            <a:avLst/>
          </a:prstGeom>
          <a:noFill/>
          <a:ln>
            <a:noFill/>
          </a:ln>
        </p:spPr>
        <p:txBody>
          <a:bodyPr anchorCtr="0" anchor="t" bIns="45700" lIns="91425" spcFirstLastPara="1" rIns="91425" wrap="square" tIns="45700">
            <a:noAutofit/>
          </a:bodyPr>
          <a:lstStyle/>
          <a:p>
            <a:pPr indent="-260350" lvl="1" marL="355600" marR="0" rtl="0" algn="l">
              <a:lnSpc>
                <a:spcPct val="100000"/>
              </a:lnSpc>
              <a:spcBef>
                <a:spcPts val="600"/>
              </a:spcBef>
              <a:spcAft>
                <a:spcPts val="0"/>
              </a:spcAft>
              <a:buClr>
                <a:schemeClr val="dk2"/>
              </a:buClr>
              <a:buSzPts val="2600"/>
              <a:buFont typeface="Arial"/>
              <a:buChar char="•"/>
            </a:pPr>
            <a:r>
              <a:rPr b="0" i="0" lang="es-ES" sz="2800" u="none" cap="none" strike="noStrike">
                <a:solidFill>
                  <a:schemeClr val="dk2"/>
                </a:solidFill>
                <a:latin typeface="Calibri"/>
                <a:ea typeface="Calibri"/>
                <a:cs typeface="Calibri"/>
                <a:sym typeface="Calibri"/>
              </a:rPr>
              <a:t>Leves, si se producen </a:t>
            </a:r>
            <a:endParaRPr b="0" i="0" sz="1400" u="none" cap="none" strike="noStrike">
              <a:solidFill>
                <a:srgbClr val="000000"/>
              </a:solidFill>
              <a:latin typeface="Arial"/>
              <a:ea typeface="Arial"/>
              <a:cs typeface="Arial"/>
              <a:sym typeface="Arial"/>
            </a:endParaRPr>
          </a:p>
          <a:p>
            <a:pPr indent="-342900" lvl="2" marL="719138" marR="0" rtl="0" algn="l">
              <a:lnSpc>
                <a:spcPct val="100000"/>
              </a:lnSpc>
              <a:spcBef>
                <a:spcPts val="600"/>
              </a:spcBef>
              <a:spcAft>
                <a:spcPts val="0"/>
              </a:spcAft>
              <a:buClr>
                <a:schemeClr val="dk2"/>
              </a:buClr>
              <a:buSzPts val="2400"/>
              <a:buFont typeface="Courier New"/>
              <a:buChar char="o"/>
            </a:pPr>
            <a:r>
              <a:rPr b="0" i="0" lang="es-ES" sz="2800" u="none" cap="none" strike="noStrike">
                <a:solidFill>
                  <a:schemeClr val="dk2"/>
                </a:solidFill>
                <a:latin typeface="Calibri"/>
                <a:ea typeface="Calibri"/>
                <a:cs typeface="Calibri"/>
                <a:sym typeface="Calibri"/>
              </a:rPr>
              <a:t>Náuseas, vómitos, dolor de cabeza</a:t>
            </a:r>
            <a:endParaRPr b="0" i="0" sz="1400" u="none" cap="none" strike="noStrike">
              <a:solidFill>
                <a:srgbClr val="000000"/>
              </a:solidFill>
              <a:latin typeface="Arial"/>
              <a:ea typeface="Arial"/>
              <a:cs typeface="Arial"/>
              <a:sym typeface="Arial"/>
            </a:endParaRPr>
          </a:p>
          <a:p>
            <a:pPr indent="-342900" lvl="2" marL="719138" marR="0" rtl="0" algn="l">
              <a:lnSpc>
                <a:spcPct val="100000"/>
              </a:lnSpc>
              <a:spcBef>
                <a:spcPts val="600"/>
              </a:spcBef>
              <a:spcAft>
                <a:spcPts val="0"/>
              </a:spcAft>
              <a:buClr>
                <a:schemeClr val="dk2"/>
              </a:buClr>
              <a:buSzPts val="2400"/>
              <a:buFont typeface="Courier New"/>
              <a:buChar char="o"/>
            </a:pPr>
            <a:r>
              <a:rPr b="0" i="0" lang="es-ES" sz="2800" u="none" cap="none" strike="noStrike">
                <a:solidFill>
                  <a:schemeClr val="dk2"/>
                </a:solidFill>
                <a:latin typeface="Calibri"/>
                <a:ea typeface="Calibri"/>
                <a:cs typeface="Calibri"/>
                <a:sym typeface="Calibri"/>
              </a:rPr>
              <a:t>El atazanavir (ATV) puede provocar ictericia: continuar con el tratamiento</a:t>
            </a:r>
            <a:endParaRPr b="0" i="0" sz="1400" u="none" cap="none" strike="noStrike">
              <a:solidFill>
                <a:srgbClr val="000000"/>
              </a:solidFill>
              <a:latin typeface="Arial"/>
              <a:ea typeface="Arial"/>
              <a:cs typeface="Arial"/>
              <a:sym typeface="Arial"/>
            </a:endParaRPr>
          </a:p>
          <a:p>
            <a:pPr indent="-342900" lvl="1" marL="438150" marR="0" rtl="0" algn="l">
              <a:lnSpc>
                <a:spcPct val="100000"/>
              </a:lnSpc>
              <a:spcBef>
                <a:spcPts val="600"/>
              </a:spcBef>
              <a:spcAft>
                <a:spcPts val="0"/>
              </a:spcAft>
              <a:buClr>
                <a:schemeClr val="dk2"/>
              </a:buClr>
              <a:buSzPts val="2600"/>
              <a:buFont typeface="Arial"/>
              <a:buChar char="•"/>
            </a:pPr>
            <a:r>
              <a:rPr b="0" i="0" lang="es-ES" sz="2800" u="none" cap="none" strike="noStrike">
                <a:solidFill>
                  <a:schemeClr val="dk2"/>
                </a:solidFill>
                <a:latin typeface="Calibri"/>
                <a:ea typeface="Calibri"/>
                <a:cs typeface="Calibri"/>
                <a:sym typeface="Calibri"/>
              </a:rPr>
              <a:t>Infrecuentes</a:t>
            </a:r>
            <a:endParaRPr b="0" i="0" sz="1400" u="none" cap="none" strike="noStrike">
              <a:solidFill>
                <a:srgbClr val="000000"/>
              </a:solidFill>
              <a:latin typeface="Arial"/>
              <a:ea typeface="Arial"/>
              <a:cs typeface="Arial"/>
              <a:sym typeface="Arial"/>
            </a:endParaRPr>
          </a:p>
          <a:p>
            <a:pPr indent="-342900" lvl="2" marL="895350" marR="0" rtl="0" algn="l">
              <a:lnSpc>
                <a:spcPct val="100000"/>
              </a:lnSpc>
              <a:spcBef>
                <a:spcPts val="600"/>
              </a:spcBef>
              <a:spcAft>
                <a:spcPts val="0"/>
              </a:spcAft>
              <a:buClr>
                <a:schemeClr val="dk2"/>
              </a:buClr>
              <a:buSzPts val="2400"/>
              <a:buFont typeface="Courier New"/>
              <a:buChar char="o"/>
            </a:pPr>
            <a:r>
              <a:rPr b="0" i="0" lang="es-ES" sz="2800" u="none" cap="none" strike="noStrike">
                <a:solidFill>
                  <a:schemeClr val="dk2"/>
                </a:solidFill>
                <a:latin typeface="Calibri"/>
                <a:ea typeface="Calibri"/>
                <a:cs typeface="Calibri"/>
                <a:sym typeface="Calibri"/>
              </a:rPr>
              <a:t>El TDF o la 3TC pueden provocar el recrudecimiento de una infección por hepatitis B después de finalizada la PPE: derivar, de ser posible</a:t>
            </a:r>
            <a:endParaRPr b="0" i="0" sz="1400" u="none" cap="none" strike="noStrike">
              <a:solidFill>
                <a:srgbClr val="000000"/>
              </a:solidFill>
              <a:latin typeface="Arial"/>
              <a:ea typeface="Arial"/>
              <a:cs typeface="Arial"/>
              <a:sym typeface="Arial"/>
            </a:endParaRPr>
          </a:p>
        </p:txBody>
      </p:sp>
      <p:sp>
        <p:nvSpPr>
          <p:cNvPr id="1337" name="Google Shape;1337;p16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s-ES"/>
              <a:t>‹#›</a:t>
            </a:fld>
            <a:endParaRPr/>
          </a:p>
        </p:txBody>
      </p:sp>
      <p:sp>
        <p:nvSpPr>
          <p:cNvPr id="1338" name="Google Shape;1338;p168"/>
          <p:cNvSpPr txBox="1"/>
          <p:nvPr/>
        </p:nvSpPr>
        <p:spPr>
          <a:xfrm>
            <a:off x="628650" y="745825"/>
            <a:ext cx="7886700" cy="752474"/>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accent2"/>
              </a:buClr>
              <a:buSzPts val="3959"/>
              <a:buFont typeface="Calibri"/>
              <a:buNone/>
            </a:pPr>
            <a:r>
              <a:rPr b="1" i="0" lang="es-ES" sz="4000" u="none" cap="none" strike="noStrike">
                <a:solidFill>
                  <a:schemeClr val="dk2"/>
                </a:solidFill>
                <a:latin typeface="Calibri"/>
                <a:ea typeface="Calibri"/>
                <a:cs typeface="Calibri"/>
                <a:sym typeface="Calibri"/>
              </a:rPr>
              <a:t>5 – Administrar el tratamiento:</a:t>
            </a:r>
            <a:r>
              <a:rPr b="1" i="0" lang="es-ES" sz="3959" u="none" cap="none" strike="noStrike">
                <a:solidFill>
                  <a:schemeClr val="dk2"/>
                </a:solidFill>
                <a:latin typeface="Calibri"/>
                <a:ea typeface="Calibri"/>
                <a:cs typeface="Calibri"/>
                <a:sym typeface="Calibri"/>
              </a:rPr>
              <a:t> </a:t>
            </a:r>
            <a:r>
              <a:rPr b="1" i="0" lang="es-ES" sz="4000" u="none" cap="none" strike="noStrike">
                <a:solidFill>
                  <a:schemeClr val="accent1"/>
                </a:solidFill>
                <a:latin typeface="Calibri"/>
                <a:ea typeface="Calibri"/>
                <a:cs typeface="Calibri"/>
                <a:sym typeface="Calibri"/>
              </a:rPr>
              <a:t>PPE</a:t>
            </a:r>
            <a:br>
              <a:rPr b="1" i="0" lang="es-ES" sz="3959" u="none" cap="none" strike="noStrike">
                <a:solidFill>
                  <a:schemeClr val="dk2"/>
                </a:solidFill>
                <a:latin typeface="Calibri"/>
                <a:ea typeface="Calibri"/>
                <a:cs typeface="Calibri"/>
                <a:sym typeface="Calibri"/>
              </a:rPr>
            </a:br>
            <a:endParaRPr b="1" i="0" sz="2160" u="none" cap="none" strike="noStrike">
              <a:solidFill>
                <a:schemeClr val="dk2"/>
              </a:solidFill>
              <a:latin typeface="Calibri"/>
              <a:ea typeface="Calibri"/>
              <a:cs typeface="Calibri"/>
              <a:sym typeface="Calibri"/>
            </a:endParaRPr>
          </a:p>
        </p:txBody>
      </p:sp>
    </p:spTree>
  </p:cSld>
  <p:clrMapOvr>
    <a:masterClrMapping/>
  </p:clrMapOvr>
</p:sld>
</file>

<file path=ppt/slides/slide1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3" name="Shape 1343"/>
        <p:cNvGrpSpPr/>
        <p:nvPr/>
      </p:nvGrpSpPr>
      <p:grpSpPr>
        <a:xfrm>
          <a:off x="0" y="0"/>
          <a:ext cx="0" cy="0"/>
          <a:chOff x="0" y="0"/>
          <a:chExt cx="0" cy="0"/>
        </a:xfrm>
      </p:grpSpPr>
      <p:sp>
        <p:nvSpPr>
          <p:cNvPr id="1344" name="Google Shape;1344;p169"/>
          <p:cNvSpPr txBox="1"/>
          <p:nvPr>
            <p:ph type="title"/>
          </p:nvPr>
        </p:nvSpPr>
        <p:spPr>
          <a:xfrm>
            <a:off x="539750" y="539905"/>
            <a:ext cx="6565243" cy="752475"/>
          </a:xfrm>
          <a:prstGeom prst="rect">
            <a:avLst/>
          </a:prstGeom>
          <a:noFill/>
          <a:ln>
            <a:noFill/>
          </a:ln>
        </p:spPr>
        <p:txBody>
          <a:bodyPr anchorCtr="0" anchor="ctr" bIns="45700" lIns="91425" spcFirstLastPara="1" rIns="91425" wrap="square" tIns="45700">
            <a:noAutofit/>
          </a:bodyPr>
          <a:lstStyle/>
          <a:p>
            <a:pPr indent="0" lvl="0" marL="0" rtl="0" algn="l">
              <a:lnSpc>
                <a:spcPct val="80000"/>
              </a:lnSpc>
              <a:spcBef>
                <a:spcPts val="0"/>
              </a:spcBef>
              <a:spcAft>
                <a:spcPts val="0"/>
              </a:spcAft>
              <a:buClr>
                <a:schemeClr val="accent2"/>
              </a:buClr>
              <a:buSzPts val="3600"/>
              <a:buNone/>
            </a:pPr>
            <a:r>
              <a:rPr lang="es-ES"/>
              <a:t>Suministro de la PPE: puntos a tener en cuenta</a:t>
            </a:r>
            <a:endParaRPr/>
          </a:p>
        </p:txBody>
      </p:sp>
      <p:sp>
        <p:nvSpPr>
          <p:cNvPr id="1345" name="Google Shape;1345;p169"/>
          <p:cNvSpPr txBox="1"/>
          <p:nvPr>
            <p:ph idx="1" type="body"/>
          </p:nvPr>
        </p:nvSpPr>
        <p:spPr>
          <a:xfrm>
            <a:off x="673315" y="1481082"/>
            <a:ext cx="8239457" cy="5189877"/>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600"/>
              </a:spcBef>
              <a:spcAft>
                <a:spcPts val="0"/>
              </a:spcAft>
              <a:buClr>
                <a:schemeClr val="dk2"/>
              </a:buClr>
              <a:buSzPts val="2600"/>
              <a:buChar char="•"/>
            </a:pPr>
            <a:r>
              <a:rPr lang="es-ES" sz="2300">
                <a:solidFill>
                  <a:schemeClr val="dk2"/>
                </a:solidFill>
              </a:rPr>
              <a:t>La prueba de VIH</a:t>
            </a:r>
            <a:r>
              <a:rPr lang="es-ES" sz="2300"/>
              <a:t> </a:t>
            </a:r>
            <a:r>
              <a:rPr b="1" lang="es-ES" sz="2300" u="sng">
                <a:solidFill>
                  <a:schemeClr val="accent1"/>
                </a:solidFill>
              </a:rPr>
              <a:t>no es un requisito para el suministro de la PPE</a:t>
            </a:r>
            <a:endParaRPr sz="2300"/>
          </a:p>
          <a:p>
            <a:pPr indent="-228600" lvl="1" marL="685800" rtl="0" algn="l">
              <a:lnSpc>
                <a:spcPct val="100000"/>
              </a:lnSpc>
              <a:spcBef>
                <a:spcPts val="600"/>
              </a:spcBef>
              <a:spcAft>
                <a:spcPts val="0"/>
              </a:spcAft>
              <a:buClr>
                <a:schemeClr val="dk2"/>
              </a:buClr>
              <a:buSzPts val="2400"/>
              <a:buFont typeface="Courier New"/>
              <a:buChar char="o"/>
            </a:pPr>
            <a:r>
              <a:rPr lang="es-ES" sz="2300">
                <a:solidFill>
                  <a:schemeClr val="dk2"/>
                </a:solidFill>
              </a:rPr>
              <a:t>No administre la PPE si se sabe que el/la paciente es VIH+ o se realiza una prueba que lo confirma. </a:t>
            </a:r>
            <a:endParaRPr sz="2300"/>
          </a:p>
          <a:p>
            <a:pPr indent="-228600" lvl="0" marL="228600" rtl="0" algn="l">
              <a:lnSpc>
                <a:spcPct val="100000"/>
              </a:lnSpc>
              <a:spcBef>
                <a:spcPts val="600"/>
              </a:spcBef>
              <a:spcAft>
                <a:spcPts val="0"/>
              </a:spcAft>
              <a:buClr>
                <a:schemeClr val="dk2"/>
              </a:buClr>
              <a:buSzPts val="2600"/>
              <a:buChar char="•"/>
            </a:pPr>
            <a:r>
              <a:rPr lang="es-ES" sz="2300">
                <a:solidFill>
                  <a:schemeClr val="dk2"/>
                </a:solidFill>
              </a:rPr>
              <a:t>Suministre la PPE si el/la paciente se presenta menos de 72 horas después de sufrir violencia sexual, pero:</a:t>
            </a:r>
            <a:endParaRPr sz="2300"/>
          </a:p>
          <a:p>
            <a:pPr indent="-228600" lvl="0" marL="228600" rtl="0" algn="ctr">
              <a:lnSpc>
                <a:spcPct val="85000"/>
              </a:lnSpc>
              <a:spcBef>
                <a:spcPts val="600"/>
              </a:spcBef>
              <a:spcAft>
                <a:spcPts val="0"/>
              </a:spcAft>
              <a:buClr>
                <a:schemeClr val="dk2"/>
              </a:buClr>
              <a:buSzPts val="2600"/>
              <a:buNone/>
            </a:pPr>
            <a:r>
              <a:rPr b="1" lang="es-ES" sz="2300" u="sng">
                <a:solidFill>
                  <a:schemeClr val="accent1"/>
                </a:solidFill>
              </a:rPr>
              <a:t>Primera dosis lo antes posible</a:t>
            </a:r>
            <a:endParaRPr sz="2300"/>
          </a:p>
          <a:p>
            <a:pPr indent="-228600" lvl="0" marL="228600" rtl="0" algn="l">
              <a:lnSpc>
                <a:spcPct val="90000"/>
              </a:lnSpc>
              <a:spcBef>
                <a:spcPts val="600"/>
              </a:spcBef>
              <a:spcAft>
                <a:spcPts val="0"/>
              </a:spcAft>
              <a:buClr>
                <a:schemeClr val="dk2"/>
              </a:buClr>
              <a:buSzPts val="2262"/>
              <a:buFont typeface="Calibri"/>
              <a:buChar char="•"/>
            </a:pPr>
            <a:r>
              <a:rPr lang="es-ES" sz="2300">
                <a:solidFill>
                  <a:schemeClr val="dk2"/>
                </a:solidFill>
              </a:rPr>
              <a:t>En la visita inicial, entregue un</a:t>
            </a:r>
            <a:r>
              <a:rPr lang="es-ES" sz="2300"/>
              <a:t> </a:t>
            </a:r>
            <a:r>
              <a:rPr b="1" lang="es-ES" sz="2300" u="sng">
                <a:solidFill>
                  <a:schemeClr val="accent1"/>
                </a:solidFill>
              </a:rPr>
              <a:t>suministro completo para 28 días</a:t>
            </a:r>
            <a:r>
              <a:rPr lang="es-ES" sz="2300"/>
              <a:t> </a:t>
            </a:r>
            <a:r>
              <a:rPr lang="es-ES" sz="2300">
                <a:solidFill>
                  <a:schemeClr val="dk2"/>
                </a:solidFill>
              </a:rPr>
              <a:t>de los medicamentos</a:t>
            </a:r>
            <a:endParaRPr sz="2300"/>
          </a:p>
          <a:p>
            <a:pPr indent="-228600" lvl="0" marL="228600" rtl="0" algn="l">
              <a:lnSpc>
                <a:spcPct val="100000"/>
              </a:lnSpc>
              <a:spcBef>
                <a:spcPts val="0"/>
              </a:spcBef>
              <a:spcAft>
                <a:spcPts val="0"/>
              </a:spcAft>
              <a:buClr>
                <a:schemeClr val="dk2"/>
              </a:buClr>
              <a:buSzPts val="2600"/>
              <a:buChar char="•"/>
            </a:pPr>
            <a:r>
              <a:rPr lang="es-ES" sz="2300">
                <a:solidFill>
                  <a:schemeClr val="dk2"/>
                </a:solidFill>
              </a:rPr>
              <a:t>Brinde asesoramiento para que pueda </a:t>
            </a:r>
            <a:r>
              <a:rPr b="1" lang="es-ES" sz="2300" u="sng">
                <a:solidFill>
                  <a:schemeClr val="accent1"/>
                </a:solidFill>
              </a:rPr>
              <a:t>cumplir mejor con el tratamiento</a:t>
            </a:r>
            <a:endParaRPr sz="2300"/>
          </a:p>
          <a:p>
            <a:pPr indent="-228600" lvl="0" marL="228600" rtl="0" algn="l">
              <a:lnSpc>
                <a:spcPct val="100000"/>
              </a:lnSpc>
              <a:spcBef>
                <a:spcPts val="0"/>
              </a:spcBef>
              <a:spcAft>
                <a:spcPts val="0"/>
              </a:spcAft>
              <a:buClr>
                <a:schemeClr val="dk2"/>
              </a:buClr>
              <a:buSzPts val="2600"/>
              <a:buChar char="•"/>
            </a:pPr>
            <a:r>
              <a:rPr lang="es-ES" sz="2300">
                <a:solidFill>
                  <a:schemeClr val="dk2"/>
                </a:solidFill>
              </a:rPr>
              <a:t>Para exposiciones recurrentes que requieran repetir la PPE:</a:t>
            </a:r>
            <a:endParaRPr sz="2300"/>
          </a:p>
          <a:p>
            <a:pPr indent="-228600" lvl="0" marL="228600" rtl="0" algn="ctr">
              <a:lnSpc>
                <a:spcPct val="85000"/>
              </a:lnSpc>
              <a:spcBef>
                <a:spcPts val="600"/>
              </a:spcBef>
              <a:spcAft>
                <a:spcPts val="0"/>
              </a:spcAft>
              <a:buClr>
                <a:schemeClr val="dk2"/>
              </a:buClr>
              <a:buSzPts val="2600"/>
              <a:buNone/>
            </a:pPr>
            <a:r>
              <a:rPr b="1" lang="es-ES" sz="2300" u="sng">
                <a:solidFill>
                  <a:schemeClr val="accent1"/>
                </a:solidFill>
              </a:rPr>
              <a:t>Intervención de crisis: ofrezca protección</a:t>
            </a:r>
            <a:endParaRPr sz="2300"/>
          </a:p>
          <a:p>
            <a:pPr indent="0" lvl="0" marL="0" rtl="0" algn="l">
              <a:lnSpc>
                <a:spcPct val="130000"/>
              </a:lnSpc>
              <a:spcBef>
                <a:spcPts val="1800"/>
              </a:spcBef>
              <a:spcAft>
                <a:spcPts val="0"/>
              </a:spcAft>
              <a:buClr>
                <a:schemeClr val="dk2"/>
              </a:buClr>
              <a:buSzPts val="2400"/>
              <a:buNone/>
            </a:pPr>
            <a:r>
              <a:t/>
            </a:r>
            <a:endParaRPr sz="2300"/>
          </a:p>
        </p:txBody>
      </p:sp>
      <p:sp>
        <p:nvSpPr>
          <p:cNvPr id="1346" name="Google Shape;1346;p16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s-E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45">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45">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45">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45">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45">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45">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45">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45">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45">
                                            <p:txEl>
                                              <p:pRg end="8" st="8"/>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351" name="Shape 1351"/>
        <p:cNvGrpSpPr/>
        <p:nvPr/>
      </p:nvGrpSpPr>
      <p:grpSpPr>
        <a:xfrm>
          <a:off x="0" y="0"/>
          <a:ext cx="0" cy="0"/>
          <a:chOff x="0" y="0"/>
          <a:chExt cx="0" cy="0"/>
        </a:xfrm>
      </p:grpSpPr>
      <p:sp>
        <p:nvSpPr>
          <p:cNvPr id="1352" name="Google Shape;1352;p170"/>
          <p:cNvSpPr txBox="1"/>
          <p:nvPr>
            <p:ph type="title"/>
          </p:nvPr>
        </p:nvSpPr>
        <p:spPr>
          <a:xfrm>
            <a:off x="525462" y="512762"/>
            <a:ext cx="8367713" cy="935038"/>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2"/>
              </a:buClr>
              <a:buSzPts val="2800"/>
              <a:buNone/>
            </a:pPr>
            <a:r>
              <a:rPr lang="es-ES" sz="4000"/>
              <a:t>Análisis sobre PPE: ¿Se requieren los resultados del examen de VIH antes de empezar la PPE? </a:t>
            </a:r>
            <a:endParaRPr sz="4000"/>
          </a:p>
        </p:txBody>
      </p:sp>
      <p:sp>
        <p:nvSpPr>
          <p:cNvPr id="1353" name="Google Shape;1353;p170"/>
          <p:cNvSpPr txBox="1"/>
          <p:nvPr>
            <p:ph idx="1" type="body"/>
          </p:nvPr>
        </p:nvSpPr>
        <p:spPr>
          <a:xfrm>
            <a:off x="811657" y="1776573"/>
            <a:ext cx="7515913" cy="4860925"/>
          </a:xfrm>
          <a:prstGeom prst="rect">
            <a:avLst/>
          </a:prstGeom>
          <a:noFill/>
          <a:ln>
            <a:noFill/>
          </a:ln>
        </p:spPr>
        <p:txBody>
          <a:bodyPr anchorCtr="0" anchor="t" bIns="45700" lIns="91425" spcFirstLastPara="1" rIns="91425" wrap="square" tIns="45700">
            <a:noAutofit/>
          </a:bodyPr>
          <a:lstStyle/>
          <a:p>
            <a:pPr indent="-228600" lvl="0" marL="228600" rtl="0" algn="l">
              <a:lnSpc>
                <a:spcPct val="100000"/>
              </a:lnSpc>
              <a:spcBef>
                <a:spcPts val="600"/>
              </a:spcBef>
              <a:spcAft>
                <a:spcPts val="0"/>
              </a:spcAft>
              <a:buClr>
                <a:schemeClr val="dk2"/>
              </a:buClr>
              <a:buSzPts val="2500"/>
              <a:buChar char="•"/>
            </a:pPr>
            <a:r>
              <a:rPr lang="es-ES" sz="2600">
                <a:solidFill>
                  <a:schemeClr val="dk2"/>
                </a:solidFill>
              </a:rPr>
              <a:t>¿PPE en persona HIV+?</a:t>
            </a:r>
            <a:endParaRPr sz="2600">
              <a:solidFill>
                <a:schemeClr val="dk2"/>
              </a:solidFill>
            </a:endParaRPr>
          </a:p>
          <a:p>
            <a:pPr indent="-228600" lvl="1" marL="685800" rtl="0" algn="l">
              <a:lnSpc>
                <a:spcPct val="100000"/>
              </a:lnSpc>
              <a:spcBef>
                <a:spcPts val="600"/>
              </a:spcBef>
              <a:spcAft>
                <a:spcPts val="0"/>
              </a:spcAft>
              <a:buClr>
                <a:schemeClr val="dk2"/>
              </a:buClr>
              <a:buSzPts val="2100"/>
              <a:buChar char="•"/>
            </a:pPr>
            <a:r>
              <a:rPr lang="es-ES" sz="2400">
                <a:solidFill>
                  <a:schemeClr val="dk2"/>
                </a:solidFill>
              </a:rPr>
              <a:t>No implica beneficio ni perjuicio alguno</a:t>
            </a:r>
            <a:endParaRPr/>
          </a:p>
          <a:p>
            <a:pPr indent="-228600" lvl="1" marL="685800" rtl="0" algn="l">
              <a:lnSpc>
                <a:spcPct val="100000"/>
              </a:lnSpc>
              <a:spcBef>
                <a:spcPts val="600"/>
              </a:spcBef>
              <a:spcAft>
                <a:spcPts val="0"/>
              </a:spcAft>
              <a:buClr>
                <a:schemeClr val="dk2"/>
              </a:buClr>
              <a:buSzPts val="2100"/>
              <a:buChar char="•"/>
            </a:pPr>
            <a:r>
              <a:rPr lang="es-ES" sz="2400">
                <a:solidFill>
                  <a:schemeClr val="dk2"/>
                </a:solidFill>
              </a:rPr>
              <a:t>Posible resistencia después de PPE; desaparece en &lt; 6 meses</a:t>
            </a:r>
            <a:endParaRPr/>
          </a:p>
          <a:p>
            <a:pPr indent="-228600" lvl="1" marL="685800" rtl="0" algn="l">
              <a:lnSpc>
                <a:spcPct val="100000"/>
              </a:lnSpc>
              <a:spcBef>
                <a:spcPts val="600"/>
              </a:spcBef>
              <a:spcAft>
                <a:spcPts val="0"/>
              </a:spcAft>
              <a:buClr>
                <a:schemeClr val="dk2"/>
              </a:buClr>
              <a:buSzPts val="2100"/>
              <a:buChar char="•"/>
            </a:pPr>
            <a:r>
              <a:rPr lang="es-ES" sz="2400">
                <a:solidFill>
                  <a:schemeClr val="dk2"/>
                </a:solidFill>
              </a:rPr>
              <a:t>Sin cambios en el desarrollo natural de la infección</a:t>
            </a:r>
            <a:endParaRPr/>
          </a:p>
          <a:p>
            <a:pPr indent="-228600" lvl="0" marL="228600" rtl="0" algn="l">
              <a:lnSpc>
                <a:spcPct val="100000"/>
              </a:lnSpc>
              <a:spcBef>
                <a:spcPts val="600"/>
              </a:spcBef>
              <a:spcAft>
                <a:spcPts val="0"/>
              </a:spcAft>
              <a:buClr>
                <a:schemeClr val="dk2"/>
              </a:buClr>
              <a:buSzPts val="2500"/>
              <a:buChar char="•"/>
            </a:pPr>
            <a:r>
              <a:rPr lang="es-ES" sz="2600">
                <a:solidFill>
                  <a:schemeClr val="dk2"/>
                </a:solidFill>
              </a:rPr>
              <a:t>¿Riesgo de virus resistente en la comunidad? </a:t>
            </a:r>
            <a:endParaRPr sz="2600">
              <a:solidFill>
                <a:schemeClr val="dk2"/>
              </a:solidFill>
            </a:endParaRPr>
          </a:p>
          <a:p>
            <a:pPr indent="-228600" lvl="1" marL="685800" rtl="0" algn="l">
              <a:lnSpc>
                <a:spcPct val="100000"/>
              </a:lnSpc>
              <a:spcBef>
                <a:spcPts val="600"/>
              </a:spcBef>
              <a:spcAft>
                <a:spcPts val="0"/>
              </a:spcAft>
              <a:buClr>
                <a:schemeClr val="dk2"/>
              </a:buClr>
              <a:buSzPts val="2100"/>
              <a:buChar char="•"/>
            </a:pPr>
            <a:r>
              <a:rPr lang="es-ES" sz="2400">
                <a:solidFill>
                  <a:schemeClr val="dk2"/>
                </a:solidFill>
              </a:rPr>
              <a:t>Se suele brindar PPE a sobrevivientes con resultado negativo de VIH</a:t>
            </a:r>
            <a:endParaRPr/>
          </a:p>
          <a:p>
            <a:pPr indent="-228600" lvl="1" marL="685800" rtl="0" algn="l">
              <a:lnSpc>
                <a:spcPct val="100000"/>
              </a:lnSpc>
              <a:spcBef>
                <a:spcPts val="600"/>
              </a:spcBef>
              <a:spcAft>
                <a:spcPts val="0"/>
              </a:spcAft>
              <a:buClr>
                <a:schemeClr val="dk2"/>
              </a:buClr>
              <a:buSzPts val="2100"/>
              <a:buChar char="•"/>
            </a:pPr>
            <a:r>
              <a:rPr lang="es-ES" sz="2400">
                <a:solidFill>
                  <a:schemeClr val="dk2"/>
                </a:solidFill>
              </a:rPr>
              <a:t>La PPE reduce la transmisión del VIH</a:t>
            </a:r>
            <a:endParaRPr/>
          </a:p>
        </p:txBody>
      </p:sp>
      <p:sp>
        <p:nvSpPr>
          <p:cNvPr id="1354" name="Google Shape;1354;p170"/>
          <p:cNvSpPr/>
          <p:nvPr/>
        </p:nvSpPr>
        <p:spPr>
          <a:xfrm>
            <a:off x="1285484" y="5652878"/>
            <a:ext cx="7858516" cy="519113"/>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s-ES" sz="2800" u="none" cap="none" strike="noStrike">
                <a:solidFill>
                  <a:schemeClr val="accent1"/>
                </a:solidFill>
                <a:latin typeface="Calibri"/>
                <a:ea typeface="Calibri"/>
                <a:cs typeface="Calibri"/>
                <a:sym typeface="Calibri"/>
              </a:rPr>
              <a:t>Se recomienda la prueba voluntaria de VIH, ¡pero no es una condición previa!</a:t>
            </a:r>
            <a:endParaRPr b="0" i="0" sz="1400" u="none" cap="none" strike="noStrike">
              <a:solidFill>
                <a:schemeClr val="accent1"/>
              </a:solidFill>
              <a:latin typeface="Arial"/>
              <a:ea typeface="Arial"/>
              <a:cs typeface="Arial"/>
              <a:sym typeface="Arial"/>
            </a:endParaRPr>
          </a:p>
        </p:txBody>
      </p:sp>
      <p:sp>
        <p:nvSpPr>
          <p:cNvPr id="1355" name="Google Shape;1355;p17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s-E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53">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53">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53">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53">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53">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53">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53">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54"/>
                                        </p:tgtEl>
                                        <p:attrNameLst>
                                          <p:attrName>style.visibility</p:attrName>
                                        </p:attrNameLst>
                                      </p:cBhvr>
                                      <p:to>
                                        <p:strVal val="visible"/>
                                      </p:to>
                                    </p:set>
                                    <p:animEffect filter="fade" transition="in">
                                      <p:cBhvr>
                                        <p:cTn dur="500"/>
                                        <p:tgtEl>
                                          <p:spTgt spid="135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6" name="Shape 376"/>
        <p:cNvGrpSpPr/>
        <p:nvPr/>
      </p:nvGrpSpPr>
      <p:grpSpPr>
        <a:xfrm>
          <a:off x="0" y="0"/>
          <a:ext cx="0" cy="0"/>
          <a:chOff x="0" y="0"/>
          <a:chExt cx="0" cy="0"/>
        </a:xfrm>
      </p:grpSpPr>
      <p:sp>
        <p:nvSpPr>
          <p:cNvPr id="377" name="Google Shape;377;p63"/>
          <p:cNvSpPr txBox="1"/>
          <p:nvPr>
            <p:ph type="title"/>
          </p:nvPr>
        </p:nvSpPr>
        <p:spPr>
          <a:xfrm>
            <a:off x="580521" y="949399"/>
            <a:ext cx="7886700" cy="440989"/>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2"/>
              </a:buClr>
              <a:buSzPts val="4410"/>
              <a:buNone/>
            </a:pPr>
            <a:r>
              <a:rPr lang="es-ES"/>
              <a:t>¿Qué es la violencia de género?</a:t>
            </a:r>
            <a:endParaRPr/>
          </a:p>
        </p:txBody>
      </p:sp>
      <p:sp>
        <p:nvSpPr>
          <p:cNvPr id="378" name="Google Shape;378;p63"/>
          <p:cNvSpPr txBox="1"/>
          <p:nvPr>
            <p:ph idx="1" type="body"/>
          </p:nvPr>
        </p:nvSpPr>
        <p:spPr>
          <a:xfrm>
            <a:off x="340015" y="1828799"/>
            <a:ext cx="8572757" cy="3859307"/>
          </a:xfrm>
          <a:prstGeom prst="rect">
            <a:avLst/>
          </a:prstGeom>
          <a:noFill/>
          <a:ln>
            <a:noFill/>
          </a:ln>
        </p:spPr>
        <p:txBody>
          <a:bodyPr anchorCtr="0" anchor="t" bIns="45700" lIns="91425" spcFirstLastPara="1" rIns="91425" wrap="square" tIns="45700">
            <a:noAutofit/>
          </a:bodyPr>
          <a:lstStyle/>
          <a:p>
            <a:pPr indent="-361950" lvl="0" marL="685800" rtl="0" algn="l">
              <a:lnSpc>
                <a:spcPct val="90000"/>
              </a:lnSpc>
              <a:spcBef>
                <a:spcPts val="600"/>
              </a:spcBef>
              <a:spcAft>
                <a:spcPts val="0"/>
              </a:spcAft>
              <a:buClr>
                <a:schemeClr val="dk2"/>
              </a:buClr>
              <a:buSzPts val="2400"/>
              <a:buChar char="•"/>
            </a:pPr>
            <a:r>
              <a:rPr lang="es-ES" sz="2700">
                <a:solidFill>
                  <a:schemeClr val="dk2"/>
                </a:solidFill>
              </a:rPr>
              <a:t>Es una expresión genérica que se refiere a cualquier acto perjudicial que se comete contra la voluntad de una persona y que se basa en diferencias (de género) atribuidas socialmente a hombres y mujeres. </a:t>
            </a:r>
            <a:endParaRPr sz="2700"/>
          </a:p>
          <a:p>
            <a:pPr indent="-361950" lvl="0" marL="685800" rtl="0" algn="l">
              <a:lnSpc>
                <a:spcPct val="90000"/>
              </a:lnSpc>
              <a:spcBef>
                <a:spcPts val="1200"/>
              </a:spcBef>
              <a:spcAft>
                <a:spcPts val="600"/>
              </a:spcAft>
              <a:buClr>
                <a:schemeClr val="dk2"/>
              </a:buClr>
              <a:buSzPts val="2400"/>
              <a:buChar char="•"/>
            </a:pPr>
            <a:r>
              <a:rPr lang="es-ES" sz="2700">
                <a:solidFill>
                  <a:schemeClr val="dk2"/>
                </a:solidFill>
              </a:rPr>
              <a:t>Incluye actos que infligen daño o sufrimiento físico, sexual o psíquico, amenazas de tales actos, coerción y otras privaciones de la libertad. Estos actos pueden ocurrir en público o en privado.</a:t>
            </a:r>
            <a:endParaRPr sz="2700"/>
          </a:p>
        </p:txBody>
      </p:sp>
      <p:sp>
        <p:nvSpPr>
          <p:cNvPr id="379" name="Google Shape;379;p6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s-ES"/>
              <a:t>‹#›</a:t>
            </a:fld>
            <a:endParaRPr/>
          </a:p>
        </p:txBody>
      </p:sp>
      <p:sp>
        <p:nvSpPr>
          <p:cNvPr id="380" name="Google Shape;380;p63"/>
          <p:cNvSpPr txBox="1"/>
          <p:nvPr/>
        </p:nvSpPr>
        <p:spPr>
          <a:xfrm>
            <a:off x="2141016" y="6343431"/>
            <a:ext cx="5762763" cy="22312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s-ES" sz="1000" u="none" cap="none" strike="noStrike">
                <a:solidFill>
                  <a:schemeClr val="dk2"/>
                </a:solidFill>
                <a:latin typeface="Calibri"/>
                <a:ea typeface="Calibri"/>
                <a:cs typeface="Calibri"/>
                <a:sym typeface="Calibri"/>
              </a:rPr>
              <a:t>(Manual de Trabajo Interinstitucional sobre Salud Reproductiva en Escenarios Humanitarios, pág. 2018).</a:t>
            </a:r>
            <a:endParaRPr b="0" i="0" sz="1000" u="none" cap="none" strike="noStrike">
              <a:solidFill>
                <a:srgbClr val="000000"/>
              </a:solidFill>
              <a:latin typeface="Arial"/>
              <a:ea typeface="Arial"/>
              <a:cs typeface="Arial"/>
              <a:sym typeface="Arial"/>
            </a:endParaRPr>
          </a:p>
        </p:txBody>
      </p:sp>
    </p:spTree>
  </p:cSld>
  <p:clrMapOvr>
    <a:masterClrMapping/>
  </p:clrMapOvr>
</p:sld>
</file>

<file path=ppt/slides/slide1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360" name="Shape 1360"/>
        <p:cNvGrpSpPr/>
        <p:nvPr/>
      </p:nvGrpSpPr>
      <p:grpSpPr>
        <a:xfrm>
          <a:off x="0" y="0"/>
          <a:ext cx="0" cy="0"/>
          <a:chOff x="0" y="0"/>
          <a:chExt cx="0" cy="0"/>
        </a:xfrm>
      </p:grpSpPr>
      <p:sp>
        <p:nvSpPr>
          <p:cNvPr id="1361" name="Google Shape;1361;p171"/>
          <p:cNvSpPr txBox="1"/>
          <p:nvPr>
            <p:ph type="title"/>
          </p:nvPr>
        </p:nvSpPr>
        <p:spPr>
          <a:xfrm>
            <a:off x="397625" y="434944"/>
            <a:ext cx="8229600" cy="944562"/>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3959"/>
              <a:buNone/>
            </a:pPr>
            <a:r>
              <a:rPr lang="es-ES" sz="3900"/>
              <a:t>¿Por qué brindar PPE a sobrevivientes de violencia sexual?</a:t>
            </a:r>
            <a:endParaRPr sz="3900"/>
          </a:p>
        </p:txBody>
      </p:sp>
      <p:graphicFrame>
        <p:nvGraphicFramePr>
          <p:cNvPr id="1362" name="Google Shape;1362;p171"/>
          <p:cNvGraphicFramePr/>
          <p:nvPr/>
        </p:nvGraphicFramePr>
        <p:xfrm>
          <a:off x="473825" y="1529994"/>
          <a:ext cx="3000000" cy="3000000"/>
        </p:xfrm>
        <a:graphic>
          <a:graphicData uri="http://schemas.openxmlformats.org/drawingml/2006/table">
            <a:tbl>
              <a:tblPr bandRow="1" firstRow="1">
                <a:noFill/>
                <a:tableStyleId>{AFF7684A-35D5-4823-8524-ABFEAC024BB2}</a:tableStyleId>
              </a:tblPr>
              <a:tblGrid>
                <a:gridCol w="4098175"/>
                <a:gridCol w="4098175"/>
              </a:tblGrid>
              <a:tr h="593100">
                <a:tc>
                  <a:txBody>
                    <a:bodyPr/>
                    <a:lstStyle/>
                    <a:p>
                      <a:pPr indent="0" lvl="0" marL="0" marR="0" rtl="0" algn="ctr">
                        <a:lnSpc>
                          <a:spcPct val="100000"/>
                        </a:lnSpc>
                        <a:spcBef>
                          <a:spcPts val="0"/>
                        </a:spcBef>
                        <a:spcAft>
                          <a:spcPts val="0"/>
                        </a:spcAft>
                        <a:buClr>
                          <a:schemeClr val="dk1"/>
                        </a:buClr>
                        <a:buSzPts val="2800"/>
                        <a:buFont typeface="Calibri"/>
                        <a:buNone/>
                      </a:pPr>
                      <a:r>
                        <a:rPr b="1" lang="es-ES" sz="2800" u="none" cap="none" strike="noStrike">
                          <a:solidFill>
                            <a:schemeClr val="lt1"/>
                          </a:solidFill>
                        </a:rPr>
                        <a:t>Exposición</a:t>
                      </a:r>
                      <a:endParaRPr b="1" i="0" sz="2800" u="none" cap="none" strike="noStrike">
                        <a:solidFill>
                          <a:schemeClr val="lt1"/>
                        </a:solidFill>
                        <a:latin typeface="Arial"/>
                        <a:ea typeface="Arial"/>
                        <a:cs typeface="Arial"/>
                        <a:sym typeface="Arial"/>
                      </a:endParaRPr>
                    </a:p>
                  </a:txBody>
                  <a:tcPr marT="45725" marB="45725" marR="91450" marL="91450">
                    <a:solidFill>
                      <a:schemeClr val="accent1"/>
                    </a:solidFill>
                  </a:tcPr>
                </a:tc>
                <a:tc>
                  <a:txBody>
                    <a:bodyPr/>
                    <a:lstStyle/>
                    <a:p>
                      <a:pPr indent="0" lvl="0" marL="0" marR="0" rtl="0" algn="ctr">
                        <a:lnSpc>
                          <a:spcPct val="100000"/>
                        </a:lnSpc>
                        <a:spcBef>
                          <a:spcPts val="0"/>
                        </a:spcBef>
                        <a:spcAft>
                          <a:spcPts val="0"/>
                        </a:spcAft>
                        <a:buClr>
                          <a:schemeClr val="dk1"/>
                        </a:buClr>
                        <a:buSzPts val="2800"/>
                        <a:buFont typeface="Calibri"/>
                        <a:buNone/>
                      </a:pPr>
                      <a:r>
                        <a:rPr b="1" lang="es-ES" sz="2800" u="none" cap="none" strike="noStrike">
                          <a:solidFill>
                            <a:schemeClr val="lt1"/>
                          </a:solidFill>
                        </a:rPr>
                        <a:t>Riesgo de transmission del VIH</a:t>
                      </a:r>
                      <a:endParaRPr b="1" i="0" sz="2800" u="none" cap="none" strike="noStrike">
                        <a:solidFill>
                          <a:schemeClr val="lt1"/>
                        </a:solidFill>
                        <a:latin typeface="Arial"/>
                        <a:ea typeface="Arial"/>
                        <a:cs typeface="Arial"/>
                        <a:sym typeface="Arial"/>
                      </a:endParaRPr>
                    </a:p>
                  </a:txBody>
                  <a:tcPr marT="45725" marB="45725" marR="91450" marL="91450">
                    <a:solidFill>
                      <a:schemeClr val="accent1"/>
                    </a:solidFill>
                  </a:tcPr>
                </a:tc>
              </a:tr>
              <a:tr h="560150">
                <a:tc>
                  <a:txBody>
                    <a:bodyPr/>
                    <a:lstStyle/>
                    <a:p>
                      <a:pPr indent="0" lvl="0" marL="0" marR="0" rtl="0" algn="ctr">
                        <a:lnSpc>
                          <a:spcPct val="100000"/>
                        </a:lnSpc>
                        <a:spcBef>
                          <a:spcPts val="0"/>
                        </a:spcBef>
                        <a:spcAft>
                          <a:spcPts val="0"/>
                        </a:spcAft>
                        <a:buClr>
                          <a:schemeClr val="dk1"/>
                        </a:buClr>
                        <a:buSzPts val="2800"/>
                        <a:buFont typeface="Calibri"/>
                        <a:buNone/>
                      </a:pPr>
                      <a:r>
                        <a:rPr lang="es-ES" sz="2800" u="none" cap="none" strike="noStrike"/>
                        <a:t>Vaginal receptivo</a:t>
                      </a:r>
                      <a:endParaRPr b="1" i="0" sz="2800" u="none" cap="none" strike="noStrike">
                        <a:solidFill>
                          <a:schemeClr val="dk1"/>
                        </a:solidFill>
                        <a:latin typeface="Arial"/>
                        <a:ea typeface="Arial"/>
                        <a:cs typeface="Arial"/>
                        <a:sym typeface="Arial"/>
                      </a:endParaRPr>
                    </a:p>
                  </a:txBody>
                  <a:tcPr marT="45725" marB="45725" marR="91450" marL="91450">
                    <a:solidFill>
                      <a:srgbClr val="E6EFF8"/>
                    </a:solidFill>
                  </a:tcPr>
                </a:tc>
                <a:tc>
                  <a:txBody>
                    <a:bodyPr/>
                    <a:lstStyle/>
                    <a:p>
                      <a:pPr indent="0" lvl="0" marL="0" marR="0" rtl="0" algn="ctr">
                        <a:lnSpc>
                          <a:spcPct val="100000"/>
                        </a:lnSpc>
                        <a:spcBef>
                          <a:spcPts val="0"/>
                        </a:spcBef>
                        <a:spcAft>
                          <a:spcPts val="0"/>
                        </a:spcAft>
                        <a:buClr>
                          <a:schemeClr val="dk1"/>
                        </a:buClr>
                        <a:buSzPts val="2800"/>
                        <a:buFont typeface="Calibri"/>
                        <a:buNone/>
                      </a:pPr>
                      <a:r>
                        <a:rPr lang="es-ES" sz="2800" u="none" cap="none" strike="noStrike"/>
                        <a:t>&lt; 0,1 % - 1%</a:t>
                      </a:r>
                      <a:endParaRPr b="1" i="0" sz="2800" u="none" cap="none" strike="noStrike">
                        <a:solidFill>
                          <a:schemeClr val="dk1"/>
                        </a:solidFill>
                        <a:latin typeface="Arial"/>
                        <a:ea typeface="Arial"/>
                        <a:cs typeface="Arial"/>
                        <a:sym typeface="Arial"/>
                      </a:endParaRPr>
                    </a:p>
                  </a:txBody>
                  <a:tcPr marT="45725" marB="45725" marR="91450" marL="91450">
                    <a:solidFill>
                      <a:srgbClr val="E6EFF8"/>
                    </a:solidFill>
                  </a:tcPr>
                </a:tc>
              </a:tr>
              <a:tr h="558775">
                <a:tc>
                  <a:txBody>
                    <a:bodyPr/>
                    <a:lstStyle/>
                    <a:p>
                      <a:pPr indent="0" lvl="0" marL="0" marR="0" rtl="0" algn="ctr">
                        <a:lnSpc>
                          <a:spcPct val="100000"/>
                        </a:lnSpc>
                        <a:spcBef>
                          <a:spcPts val="0"/>
                        </a:spcBef>
                        <a:spcAft>
                          <a:spcPts val="0"/>
                        </a:spcAft>
                        <a:buClr>
                          <a:schemeClr val="dk1"/>
                        </a:buClr>
                        <a:buSzPts val="2800"/>
                        <a:buFont typeface="Calibri"/>
                        <a:buNone/>
                      </a:pPr>
                      <a:r>
                        <a:rPr lang="es-ES" sz="2800" u="none" cap="none" strike="noStrike"/>
                        <a:t>Anal receptive</a:t>
                      </a:r>
                      <a:endParaRPr b="1" i="0" sz="2800" u="none" cap="none" strike="noStrike">
                        <a:solidFill>
                          <a:schemeClr val="dk1"/>
                        </a:solidFill>
                        <a:latin typeface="Arial"/>
                        <a:ea typeface="Arial"/>
                        <a:cs typeface="Arial"/>
                        <a:sym typeface="Arial"/>
                      </a:endParaRPr>
                    </a:p>
                  </a:txBody>
                  <a:tcPr marT="45725" marB="45725" marR="91450" marL="91450">
                    <a:solidFill>
                      <a:schemeClr val="accent3"/>
                    </a:solidFill>
                  </a:tcPr>
                </a:tc>
                <a:tc>
                  <a:txBody>
                    <a:bodyPr/>
                    <a:lstStyle/>
                    <a:p>
                      <a:pPr indent="0" lvl="0" marL="0" marR="0" rtl="0" algn="ctr">
                        <a:lnSpc>
                          <a:spcPct val="100000"/>
                        </a:lnSpc>
                        <a:spcBef>
                          <a:spcPts val="0"/>
                        </a:spcBef>
                        <a:spcAft>
                          <a:spcPts val="0"/>
                        </a:spcAft>
                        <a:buClr>
                          <a:schemeClr val="dk1"/>
                        </a:buClr>
                        <a:buSzPts val="2800"/>
                        <a:buFont typeface="Calibri"/>
                        <a:buNone/>
                      </a:pPr>
                      <a:r>
                        <a:rPr lang="es-ES" sz="2800" u="none" cap="none" strike="noStrike"/>
                        <a:t>1-3 %</a:t>
                      </a:r>
                      <a:endParaRPr b="1" i="0" sz="2800" u="none" cap="none" strike="noStrike">
                        <a:solidFill>
                          <a:schemeClr val="dk1"/>
                        </a:solidFill>
                        <a:latin typeface="Arial"/>
                        <a:ea typeface="Arial"/>
                        <a:cs typeface="Arial"/>
                        <a:sym typeface="Arial"/>
                      </a:endParaRPr>
                    </a:p>
                  </a:txBody>
                  <a:tcPr marT="45725" marB="45725" marR="91450" marL="91450">
                    <a:solidFill>
                      <a:schemeClr val="accent3"/>
                    </a:solidFill>
                  </a:tcPr>
                </a:tc>
              </a:tr>
              <a:tr h="558775">
                <a:tc>
                  <a:txBody>
                    <a:bodyPr/>
                    <a:lstStyle/>
                    <a:p>
                      <a:pPr indent="0" lvl="0" marL="0" marR="0" rtl="0" algn="ctr">
                        <a:lnSpc>
                          <a:spcPct val="100000"/>
                        </a:lnSpc>
                        <a:spcBef>
                          <a:spcPts val="0"/>
                        </a:spcBef>
                        <a:spcAft>
                          <a:spcPts val="0"/>
                        </a:spcAft>
                        <a:buClr>
                          <a:schemeClr val="dk1"/>
                        </a:buClr>
                        <a:buSzPts val="2800"/>
                        <a:buFont typeface="Calibri"/>
                        <a:buNone/>
                      </a:pPr>
                      <a:r>
                        <a:rPr lang="es-ES" sz="2800" u="none" cap="none" strike="noStrike"/>
                        <a:t>Vaginal insertivo</a:t>
                      </a:r>
                      <a:endParaRPr b="1" i="0" sz="2800" u="none" cap="none" strike="noStrike">
                        <a:solidFill>
                          <a:schemeClr val="dk1"/>
                        </a:solidFill>
                        <a:latin typeface="Arial"/>
                        <a:ea typeface="Arial"/>
                        <a:cs typeface="Arial"/>
                        <a:sym typeface="Arial"/>
                      </a:endParaRPr>
                    </a:p>
                  </a:txBody>
                  <a:tcPr marT="45725" marB="45725" marR="91450" marL="91450">
                    <a:solidFill>
                      <a:srgbClr val="E6EFF8"/>
                    </a:solidFill>
                  </a:tcPr>
                </a:tc>
                <a:tc>
                  <a:txBody>
                    <a:bodyPr/>
                    <a:lstStyle/>
                    <a:p>
                      <a:pPr indent="0" lvl="0" marL="0" marR="0" rtl="0" algn="ctr">
                        <a:lnSpc>
                          <a:spcPct val="100000"/>
                        </a:lnSpc>
                        <a:spcBef>
                          <a:spcPts val="0"/>
                        </a:spcBef>
                        <a:spcAft>
                          <a:spcPts val="0"/>
                        </a:spcAft>
                        <a:buClr>
                          <a:schemeClr val="dk1"/>
                        </a:buClr>
                        <a:buSzPts val="2800"/>
                        <a:buFont typeface="Calibri"/>
                        <a:buNone/>
                      </a:pPr>
                      <a:r>
                        <a:rPr lang="es-ES" sz="2800" u="none" cap="none" strike="noStrike"/>
                        <a:t>&lt; 0,1 %</a:t>
                      </a:r>
                      <a:endParaRPr b="1" i="0" sz="2800" u="none" cap="none" strike="noStrike">
                        <a:solidFill>
                          <a:schemeClr val="dk1"/>
                        </a:solidFill>
                        <a:latin typeface="Arial"/>
                        <a:ea typeface="Arial"/>
                        <a:cs typeface="Arial"/>
                        <a:sym typeface="Arial"/>
                      </a:endParaRPr>
                    </a:p>
                  </a:txBody>
                  <a:tcPr marT="45725" marB="45725" marR="91450" marL="91450">
                    <a:solidFill>
                      <a:srgbClr val="E6EFF8"/>
                    </a:solidFill>
                  </a:tcPr>
                </a:tc>
              </a:tr>
              <a:tr h="558775">
                <a:tc>
                  <a:txBody>
                    <a:bodyPr/>
                    <a:lstStyle/>
                    <a:p>
                      <a:pPr indent="0" lvl="0" marL="0" marR="0" rtl="0" algn="ctr">
                        <a:lnSpc>
                          <a:spcPct val="100000"/>
                        </a:lnSpc>
                        <a:spcBef>
                          <a:spcPts val="0"/>
                        </a:spcBef>
                        <a:spcAft>
                          <a:spcPts val="0"/>
                        </a:spcAft>
                        <a:buClr>
                          <a:schemeClr val="dk1"/>
                        </a:buClr>
                        <a:buSzPts val="2800"/>
                        <a:buFont typeface="Calibri"/>
                        <a:buNone/>
                      </a:pPr>
                      <a:r>
                        <a:rPr lang="es-ES" sz="2800" u="none" cap="none" strike="noStrike"/>
                        <a:t>Anal insertivo</a:t>
                      </a:r>
                      <a:endParaRPr b="1" i="0" sz="2800" u="none" cap="none" strike="noStrike">
                        <a:solidFill>
                          <a:schemeClr val="dk1"/>
                        </a:solidFill>
                        <a:latin typeface="Arial"/>
                        <a:ea typeface="Arial"/>
                        <a:cs typeface="Arial"/>
                        <a:sym typeface="Arial"/>
                      </a:endParaRPr>
                    </a:p>
                  </a:txBody>
                  <a:tcPr marT="45725" marB="45725" marR="91450" marL="91450">
                    <a:solidFill>
                      <a:schemeClr val="accent3"/>
                    </a:solidFill>
                  </a:tcPr>
                </a:tc>
                <a:tc>
                  <a:txBody>
                    <a:bodyPr/>
                    <a:lstStyle/>
                    <a:p>
                      <a:pPr indent="0" lvl="0" marL="0" marR="0" rtl="0" algn="ctr">
                        <a:lnSpc>
                          <a:spcPct val="100000"/>
                        </a:lnSpc>
                        <a:spcBef>
                          <a:spcPts val="0"/>
                        </a:spcBef>
                        <a:spcAft>
                          <a:spcPts val="0"/>
                        </a:spcAft>
                        <a:buClr>
                          <a:schemeClr val="dk1"/>
                        </a:buClr>
                        <a:buSzPts val="2800"/>
                        <a:buFont typeface="Calibri"/>
                        <a:buNone/>
                      </a:pPr>
                      <a:r>
                        <a:rPr lang="es-ES" sz="2800" u="none" cap="none" strike="noStrike"/>
                        <a:t>0,1 – 1%</a:t>
                      </a:r>
                      <a:endParaRPr b="1" i="0" sz="2800" u="none" cap="none" strike="noStrike">
                        <a:solidFill>
                          <a:schemeClr val="dk1"/>
                        </a:solidFill>
                        <a:latin typeface="Arial"/>
                        <a:ea typeface="Arial"/>
                        <a:cs typeface="Arial"/>
                        <a:sym typeface="Arial"/>
                      </a:endParaRPr>
                    </a:p>
                  </a:txBody>
                  <a:tcPr marT="45725" marB="45725" marR="91450" marL="91450">
                    <a:solidFill>
                      <a:schemeClr val="accent3"/>
                    </a:solidFill>
                  </a:tcPr>
                </a:tc>
              </a:tr>
              <a:tr h="560150">
                <a:tc>
                  <a:txBody>
                    <a:bodyPr/>
                    <a:lstStyle/>
                    <a:p>
                      <a:pPr indent="0" lvl="0" marL="0" marR="0" rtl="0" algn="ctr">
                        <a:lnSpc>
                          <a:spcPct val="100000"/>
                        </a:lnSpc>
                        <a:spcBef>
                          <a:spcPts val="0"/>
                        </a:spcBef>
                        <a:spcAft>
                          <a:spcPts val="0"/>
                        </a:spcAft>
                        <a:buClr>
                          <a:schemeClr val="dk1"/>
                        </a:buClr>
                        <a:buSzPts val="2800"/>
                        <a:buFont typeface="Calibri"/>
                        <a:buNone/>
                      </a:pPr>
                      <a:r>
                        <a:rPr lang="es-ES" sz="2800" u="none" cap="none" strike="noStrike"/>
                        <a:t>Oral receptivo</a:t>
                      </a:r>
                      <a:endParaRPr b="1" i="0" sz="2800" u="none" cap="none" strike="noStrike">
                        <a:solidFill>
                          <a:schemeClr val="dk1"/>
                        </a:solidFill>
                        <a:latin typeface="Arial"/>
                        <a:ea typeface="Arial"/>
                        <a:cs typeface="Arial"/>
                        <a:sym typeface="Arial"/>
                      </a:endParaRPr>
                    </a:p>
                  </a:txBody>
                  <a:tcPr marT="45725" marB="45725" marR="91450" marL="91450">
                    <a:solidFill>
                      <a:srgbClr val="E6EFF8"/>
                    </a:solidFill>
                  </a:tcPr>
                </a:tc>
                <a:tc>
                  <a:txBody>
                    <a:bodyPr/>
                    <a:lstStyle/>
                    <a:p>
                      <a:pPr indent="0" lvl="0" marL="0" marR="0" rtl="0" algn="ctr">
                        <a:lnSpc>
                          <a:spcPct val="100000"/>
                        </a:lnSpc>
                        <a:spcBef>
                          <a:spcPts val="0"/>
                        </a:spcBef>
                        <a:spcAft>
                          <a:spcPts val="0"/>
                        </a:spcAft>
                        <a:buClr>
                          <a:schemeClr val="dk1"/>
                        </a:buClr>
                        <a:buSzPts val="2800"/>
                        <a:buFont typeface="Calibri"/>
                        <a:buNone/>
                      </a:pPr>
                      <a:r>
                        <a:rPr lang="es-ES" sz="2800" u="none" cap="none" strike="noStrike"/>
                        <a:t>?</a:t>
                      </a:r>
                      <a:endParaRPr b="1" i="0" sz="2800" u="none" cap="none" strike="noStrike">
                        <a:solidFill>
                          <a:schemeClr val="dk1"/>
                        </a:solidFill>
                        <a:latin typeface="Arial"/>
                        <a:ea typeface="Arial"/>
                        <a:cs typeface="Arial"/>
                        <a:sym typeface="Arial"/>
                      </a:endParaRPr>
                    </a:p>
                  </a:txBody>
                  <a:tcPr marT="45725" marB="45725" marR="91450" marL="91450">
                    <a:solidFill>
                      <a:srgbClr val="E6EFF8"/>
                    </a:solidFill>
                  </a:tcPr>
                </a:tc>
              </a:tr>
              <a:tr h="558775">
                <a:tc>
                  <a:txBody>
                    <a:bodyPr/>
                    <a:lstStyle/>
                    <a:p>
                      <a:pPr indent="0" lvl="0" marL="0" marR="0" rtl="0" algn="ctr">
                        <a:lnSpc>
                          <a:spcPct val="100000"/>
                        </a:lnSpc>
                        <a:spcBef>
                          <a:spcPts val="0"/>
                        </a:spcBef>
                        <a:spcAft>
                          <a:spcPts val="0"/>
                        </a:spcAft>
                        <a:buClr>
                          <a:schemeClr val="dk1"/>
                        </a:buClr>
                        <a:buSzPts val="2800"/>
                        <a:buFont typeface="Calibri"/>
                        <a:buNone/>
                      </a:pPr>
                      <a:r>
                        <a:rPr b="0" i="0" lang="es-ES" sz="2800" u="none" cap="none" strike="noStrike">
                          <a:solidFill>
                            <a:srgbClr val="000000"/>
                          </a:solidFill>
                          <a:latin typeface="Arial"/>
                          <a:ea typeface="Arial"/>
                          <a:cs typeface="Arial"/>
                          <a:sym typeface="Arial"/>
                        </a:rPr>
                        <a:t>Lesiones con agujas</a:t>
                      </a:r>
                      <a:endParaRPr b="1" i="0" sz="2800" u="none" cap="none" strike="noStrike">
                        <a:solidFill>
                          <a:schemeClr val="dk1"/>
                        </a:solidFill>
                        <a:latin typeface="Arial"/>
                        <a:ea typeface="Arial"/>
                        <a:cs typeface="Arial"/>
                        <a:sym typeface="Arial"/>
                      </a:endParaRPr>
                    </a:p>
                  </a:txBody>
                  <a:tcPr marT="45725" marB="45725" marR="91450" marL="91450">
                    <a:solidFill>
                      <a:schemeClr val="accent3"/>
                    </a:solidFill>
                  </a:tcPr>
                </a:tc>
                <a:tc>
                  <a:txBody>
                    <a:bodyPr/>
                    <a:lstStyle/>
                    <a:p>
                      <a:pPr indent="0" lvl="0" marL="0" marR="0" rtl="0" algn="ctr">
                        <a:lnSpc>
                          <a:spcPct val="100000"/>
                        </a:lnSpc>
                        <a:spcBef>
                          <a:spcPts val="0"/>
                        </a:spcBef>
                        <a:spcAft>
                          <a:spcPts val="0"/>
                        </a:spcAft>
                        <a:buClr>
                          <a:schemeClr val="dk1"/>
                        </a:buClr>
                        <a:buSzPts val="2800"/>
                        <a:buFont typeface="Calibri"/>
                        <a:buNone/>
                      </a:pPr>
                      <a:r>
                        <a:rPr lang="es-ES" sz="2800" u="none" cap="none" strike="noStrike"/>
                        <a:t>0,3%</a:t>
                      </a:r>
                      <a:endParaRPr b="1" i="0" sz="2800" u="none" cap="none" strike="noStrike">
                        <a:solidFill>
                          <a:schemeClr val="dk1"/>
                        </a:solidFill>
                        <a:latin typeface="Arial"/>
                        <a:ea typeface="Arial"/>
                        <a:cs typeface="Arial"/>
                        <a:sym typeface="Arial"/>
                      </a:endParaRPr>
                    </a:p>
                  </a:txBody>
                  <a:tcPr marT="45725" marB="45725" marR="91450" marL="91450">
                    <a:solidFill>
                      <a:schemeClr val="accent3"/>
                    </a:solidFill>
                  </a:tcPr>
                </a:tc>
              </a:tr>
            </a:tbl>
          </a:graphicData>
        </a:graphic>
      </p:graphicFrame>
      <p:sp>
        <p:nvSpPr>
          <p:cNvPr id="1363" name="Google Shape;1363;p171"/>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s-ES">
                <a:solidFill>
                  <a:srgbClr val="7F7F7F"/>
                </a:solidFill>
              </a:rPr>
              <a:t>‹#›</a:t>
            </a:fld>
            <a:endParaRPr>
              <a:solidFill>
                <a:srgbClr val="7F7F7F"/>
              </a:solidFill>
            </a:endParaRPr>
          </a:p>
        </p:txBody>
      </p:sp>
    </p:spTree>
  </p:cSld>
  <p:clrMapOvr>
    <a:masterClrMapping/>
  </p:clrMapOvr>
</p:sld>
</file>

<file path=ppt/slides/slide1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8" name="Shape 1368"/>
        <p:cNvGrpSpPr/>
        <p:nvPr/>
      </p:nvGrpSpPr>
      <p:grpSpPr>
        <a:xfrm>
          <a:off x="0" y="0"/>
          <a:ext cx="0" cy="0"/>
          <a:chOff x="0" y="0"/>
          <a:chExt cx="0" cy="0"/>
        </a:xfrm>
      </p:grpSpPr>
      <p:sp>
        <p:nvSpPr>
          <p:cNvPr id="1369" name="Google Shape;1369;p172"/>
          <p:cNvSpPr txBox="1"/>
          <p:nvPr>
            <p:ph type="title"/>
          </p:nvPr>
        </p:nvSpPr>
        <p:spPr>
          <a:xfrm>
            <a:off x="516679" y="685651"/>
            <a:ext cx="6766989"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2"/>
              </a:buClr>
              <a:buSzPts val="3600"/>
              <a:buNone/>
            </a:pPr>
            <a:r>
              <a:rPr lang="es-ES"/>
              <a:t>¿Por qué utilizar la PPE para personas sobrevivientes de violencia sexual?</a:t>
            </a:r>
            <a:endParaRPr/>
          </a:p>
        </p:txBody>
      </p:sp>
      <p:sp>
        <p:nvSpPr>
          <p:cNvPr id="1370" name="Google Shape;1370;p172"/>
          <p:cNvSpPr txBox="1"/>
          <p:nvPr>
            <p:ph idx="1" type="body"/>
          </p:nvPr>
        </p:nvSpPr>
        <p:spPr>
          <a:xfrm>
            <a:off x="516679" y="2573013"/>
            <a:ext cx="7841257" cy="3769895"/>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2"/>
              </a:buClr>
              <a:buSzPts val="3300"/>
              <a:buNone/>
            </a:pPr>
            <a:r>
              <a:rPr lang="es-ES">
                <a:solidFill>
                  <a:schemeClr val="dk2"/>
                </a:solidFill>
              </a:rPr>
              <a:t>Mayor riesgo de transmisión del VIH:</a:t>
            </a:r>
            <a:endParaRPr/>
          </a:p>
          <a:p>
            <a:pPr indent="-228600" lvl="1" marL="685800" rtl="0" algn="l">
              <a:lnSpc>
                <a:spcPct val="90000"/>
              </a:lnSpc>
              <a:spcBef>
                <a:spcPts val="500"/>
              </a:spcBef>
              <a:spcAft>
                <a:spcPts val="0"/>
              </a:spcAft>
              <a:buClr>
                <a:schemeClr val="dk2"/>
              </a:buClr>
              <a:buSzPts val="3300"/>
              <a:buChar char="•"/>
            </a:pPr>
            <a:r>
              <a:rPr lang="es-ES" sz="2800">
                <a:solidFill>
                  <a:schemeClr val="dk2"/>
                </a:solidFill>
              </a:rPr>
              <a:t>Varios atacantes</a:t>
            </a:r>
            <a:endParaRPr/>
          </a:p>
          <a:p>
            <a:pPr indent="-228600" lvl="1" marL="685800" rtl="0" algn="l">
              <a:lnSpc>
                <a:spcPct val="90000"/>
              </a:lnSpc>
              <a:spcBef>
                <a:spcPts val="500"/>
              </a:spcBef>
              <a:spcAft>
                <a:spcPts val="0"/>
              </a:spcAft>
              <a:buClr>
                <a:schemeClr val="dk2"/>
              </a:buClr>
              <a:buSzPts val="3300"/>
              <a:buChar char="•"/>
            </a:pPr>
            <a:r>
              <a:rPr lang="es-ES" sz="2800">
                <a:solidFill>
                  <a:schemeClr val="dk2"/>
                </a:solidFill>
              </a:rPr>
              <a:t>Agresor desconocido</a:t>
            </a:r>
            <a:endParaRPr/>
          </a:p>
          <a:p>
            <a:pPr indent="-228600" lvl="1" marL="685800" rtl="0" algn="l">
              <a:lnSpc>
                <a:spcPct val="90000"/>
              </a:lnSpc>
              <a:spcBef>
                <a:spcPts val="500"/>
              </a:spcBef>
              <a:spcAft>
                <a:spcPts val="0"/>
              </a:spcAft>
              <a:buClr>
                <a:schemeClr val="dk2"/>
              </a:buClr>
              <a:buSzPts val="3300"/>
              <a:buChar char="•"/>
            </a:pPr>
            <a:r>
              <a:rPr lang="es-ES" sz="2800">
                <a:solidFill>
                  <a:schemeClr val="dk2"/>
                </a:solidFill>
              </a:rPr>
              <a:t>Exposición a sangre o semen</a:t>
            </a:r>
            <a:endParaRPr/>
          </a:p>
          <a:p>
            <a:pPr indent="-228600" lvl="1" marL="685800" rtl="0" algn="l">
              <a:lnSpc>
                <a:spcPct val="90000"/>
              </a:lnSpc>
              <a:spcBef>
                <a:spcPts val="500"/>
              </a:spcBef>
              <a:spcAft>
                <a:spcPts val="0"/>
              </a:spcAft>
              <a:buClr>
                <a:schemeClr val="dk2"/>
              </a:buClr>
              <a:buSzPts val="3300"/>
              <a:buChar char="•"/>
            </a:pPr>
            <a:r>
              <a:rPr lang="es-ES" sz="2800">
                <a:solidFill>
                  <a:schemeClr val="dk2"/>
                </a:solidFill>
              </a:rPr>
              <a:t>Traumatismo genital</a:t>
            </a:r>
            <a:endParaRPr/>
          </a:p>
          <a:p>
            <a:pPr indent="-228600" lvl="1" marL="685800" rtl="0" algn="l">
              <a:lnSpc>
                <a:spcPct val="90000"/>
              </a:lnSpc>
              <a:spcBef>
                <a:spcPts val="500"/>
              </a:spcBef>
              <a:spcAft>
                <a:spcPts val="0"/>
              </a:spcAft>
              <a:buClr>
                <a:schemeClr val="dk2"/>
              </a:buClr>
              <a:buSzPts val="3300"/>
              <a:buChar char="•"/>
            </a:pPr>
            <a:r>
              <a:rPr lang="es-ES" sz="2800">
                <a:solidFill>
                  <a:schemeClr val="dk2"/>
                </a:solidFill>
              </a:rPr>
              <a:t>Penetración anal</a:t>
            </a:r>
            <a:endParaRPr sz="2800">
              <a:solidFill>
                <a:schemeClr val="dk2"/>
              </a:solidFill>
            </a:endParaRPr>
          </a:p>
        </p:txBody>
      </p:sp>
      <p:sp>
        <p:nvSpPr>
          <p:cNvPr id="1371" name="Google Shape;1371;p17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s-ES"/>
              <a:t>‹#›</a:t>
            </a:fld>
            <a:endParaRPr/>
          </a:p>
        </p:txBody>
      </p:sp>
    </p:spTree>
  </p:cSld>
  <p:clrMapOvr>
    <a:masterClrMapping/>
  </p:clrMapOvr>
</p:sld>
</file>

<file path=ppt/slides/slide1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6" name="Shape 1376"/>
        <p:cNvGrpSpPr/>
        <p:nvPr/>
      </p:nvGrpSpPr>
      <p:grpSpPr>
        <a:xfrm>
          <a:off x="0" y="0"/>
          <a:ext cx="0" cy="0"/>
          <a:chOff x="0" y="0"/>
          <a:chExt cx="0" cy="0"/>
        </a:xfrm>
      </p:grpSpPr>
      <p:sp>
        <p:nvSpPr>
          <p:cNvPr id="1377" name="Google Shape;1377;p173"/>
          <p:cNvSpPr txBox="1"/>
          <p:nvPr>
            <p:ph type="title"/>
          </p:nvPr>
        </p:nvSpPr>
        <p:spPr>
          <a:xfrm>
            <a:off x="534056" y="713126"/>
            <a:ext cx="8646017" cy="121834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2"/>
              </a:buClr>
              <a:buSzPts val="3600"/>
              <a:buNone/>
            </a:pPr>
            <a:r>
              <a:rPr lang="es-ES"/>
              <a:t>5 – Administrar el tratamiento: </a:t>
            </a:r>
            <a:r>
              <a:rPr lang="es-ES">
                <a:solidFill>
                  <a:schemeClr val="accent1"/>
                </a:solidFill>
              </a:rPr>
              <a:t>Prevención del embarazo</a:t>
            </a:r>
            <a:endParaRPr>
              <a:solidFill>
                <a:schemeClr val="accent1"/>
              </a:solidFill>
            </a:endParaRPr>
          </a:p>
        </p:txBody>
      </p:sp>
      <p:sp>
        <p:nvSpPr>
          <p:cNvPr id="1378" name="Google Shape;1378;p173"/>
          <p:cNvSpPr txBox="1"/>
          <p:nvPr>
            <p:ph idx="1" type="body"/>
          </p:nvPr>
        </p:nvSpPr>
        <p:spPr>
          <a:xfrm>
            <a:off x="534056" y="2023390"/>
            <a:ext cx="8389227" cy="4131067"/>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2"/>
              </a:buClr>
              <a:buSzPts val="2800"/>
              <a:buNone/>
            </a:pPr>
            <a:r>
              <a:rPr b="1" lang="es-ES" sz="2800">
                <a:solidFill>
                  <a:schemeClr val="accent1"/>
                </a:solidFill>
              </a:rPr>
              <a:t>Anticoncepción de emergencia</a:t>
            </a:r>
            <a:endParaRPr sz="2800"/>
          </a:p>
          <a:p>
            <a:pPr indent="-342900" lvl="0" marL="685800" rtl="0" algn="l">
              <a:lnSpc>
                <a:spcPct val="90000"/>
              </a:lnSpc>
              <a:spcBef>
                <a:spcPts val="600"/>
              </a:spcBef>
              <a:spcAft>
                <a:spcPts val="0"/>
              </a:spcAft>
              <a:buClr>
                <a:schemeClr val="dk2"/>
              </a:buClr>
              <a:buSzPts val="2800"/>
              <a:buChar char="•"/>
            </a:pPr>
            <a:r>
              <a:rPr b="1" lang="es-ES" sz="2800">
                <a:solidFill>
                  <a:schemeClr val="accent1"/>
                </a:solidFill>
              </a:rPr>
              <a:t>&lt; 5 días (120 horas)</a:t>
            </a:r>
            <a:r>
              <a:rPr lang="es-ES" sz="2800">
                <a:solidFill>
                  <a:schemeClr val="accent1"/>
                </a:solidFill>
              </a:rPr>
              <a:t>, pero cuanto antes, mejor</a:t>
            </a:r>
            <a:endParaRPr sz="2800"/>
          </a:p>
          <a:p>
            <a:pPr indent="-342900" lvl="0" marL="685800" rtl="0" algn="l">
              <a:lnSpc>
                <a:spcPct val="90000"/>
              </a:lnSpc>
              <a:spcBef>
                <a:spcPts val="1200"/>
              </a:spcBef>
              <a:spcAft>
                <a:spcPts val="0"/>
              </a:spcAft>
              <a:buClr>
                <a:schemeClr val="dk2"/>
              </a:buClr>
              <a:buSzPts val="2800"/>
              <a:buChar char="•"/>
            </a:pPr>
            <a:r>
              <a:rPr i="1" lang="es-ES" sz="2800">
                <a:solidFill>
                  <a:schemeClr val="dk2"/>
                </a:solidFill>
              </a:rPr>
              <a:t>Preferido: </a:t>
            </a:r>
            <a:r>
              <a:rPr lang="es-ES" sz="2800">
                <a:solidFill>
                  <a:schemeClr val="dk2"/>
                </a:solidFill>
              </a:rPr>
              <a:t>dosis única de levonorgestrel 1.5 mg o una dosis de ulipristal 30 mg</a:t>
            </a:r>
            <a:endParaRPr sz="2800"/>
          </a:p>
          <a:p>
            <a:pPr indent="-342900" lvl="0" marL="685800" rtl="0" algn="l">
              <a:lnSpc>
                <a:spcPct val="90000"/>
              </a:lnSpc>
              <a:spcBef>
                <a:spcPts val="1200"/>
              </a:spcBef>
              <a:spcAft>
                <a:spcPts val="0"/>
              </a:spcAft>
              <a:buClr>
                <a:schemeClr val="dk2"/>
              </a:buClr>
              <a:buSzPts val="2800"/>
              <a:buChar char="•"/>
            </a:pPr>
            <a:r>
              <a:rPr i="1" lang="es-ES" sz="2800">
                <a:solidFill>
                  <a:schemeClr val="dk2"/>
                </a:solidFill>
              </a:rPr>
              <a:t>O: </a:t>
            </a:r>
            <a:r>
              <a:rPr lang="es-ES" sz="2800">
                <a:solidFill>
                  <a:schemeClr val="dk2"/>
                </a:solidFill>
              </a:rPr>
              <a:t>etinilestradiol 100 mcg + levonorgestrel 0.5 mg, dos dosis con un intervalo de 12 horas (Yuzpe)</a:t>
            </a:r>
            <a:endParaRPr sz="2800"/>
          </a:p>
          <a:p>
            <a:pPr indent="-342900" lvl="0" marL="685800" rtl="0" algn="l">
              <a:lnSpc>
                <a:spcPct val="90000"/>
              </a:lnSpc>
              <a:spcBef>
                <a:spcPts val="1200"/>
              </a:spcBef>
              <a:spcAft>
                <a:spcPts val="600"/>
              </a:spcAft>
              <a:buClr>
                <a:schemeClr val="dk2"/>
              </a:buClr>
              <a:buSzPts val="2800"/>
              <a:buChar char="•"/>
            </a:pPr>
            <a:r>
              <a:rPr i="1" lang="es-ES" sz="2800">
                <a:solidFill>
                  <a:schemeClr val="dk2"/>
                </a:solidFill>
              </a:rPr>
              <a:t>Alternativa: </a:t>
            </a:r>
            <a:r>
              <a:rPr lang="es-ES" sz="2800">
                <a:solidFill>
                  <a:schemeClr val="dk2"/>
                </a:solidFill>
              </a:rPr>
              <a:t>DIU de cobre (muy eficaz, pero requiere conocimientos técnicos) </a:t>
            </a:r>
            <a:endParaRPr sz="2800"/>
          </a:p>
        </p:txBody>
      </p:sp>
      <p:sp>
        <p:nvSpPr>
          <p:cNvPr id="1379" name="Google Shape;1379;p17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s-ES"/>
              <a:t>‹#›</a:t>
            </a:fld>
            <a:endParaRPr/>
          </a:p>
        </p:txBody>
      </p:sp>
    </p:spTree>
  </p:cSld>
  <p:clrMapOvr>
    <a:masterClrMapping/>
  </p:clrMapOvr>
</p:sld>
</file>

<file path=ppt/slides/slide1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4" name="Shape 1384"/>
        <p:cNvGrpSpPr/>
        <p:nvPr/>
      </p:nvGrpSpPr>
      <p:grpSpPr>
        <a:xfrm>
          <a:off x="0" y="0"/>
          <a:ext cx="0" cy="0"/>
          <a:chOff x="0" y="0"/>
          <a:chExt cx="0" cy="0"/>
        </a:xfrm>
      </p:grpSpPr>
      <p:sp>
        <p:nvSpPr>
          <p:cNvPr id="1385" name="Google Shape;1385;p174"/>
          <p:cNvSpPr txBox="1"/>
          <p:nvPr>
            <p:ph type="title"/>
          </p:nvPr>
        </p:nvSpPr>
        <p:spPr>
          <a:xfrm>
            <a:off x="534056" y="355711"/>
            <a:ext cx="8315325"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2"/>
              </a:buClr>
              <a:buSzPts val="3600"/>
              <a:buNone/>
            </a:pPr>
            <a:r>
              <a:rPr lang="es-ES"/>
              <a:t>5 – Administrar el tratamiento: </a:t>
            </a:r>
            <a:r>
              <a:rPr lang="es-ES">
                <a:solidFill>
                  <a:schemeClr val="accent1"/>
                </a:solidFill>
              </a:rPr>
              <a:t>Embarazo </a:t>
            </a:r>
            <a:endParaRPr>
              <a:solidFill>
                <a:schemeClr val="accent1"/>
              </a:solidFill>
            </a:endParaRPr>
          </a:p>
        </p:txBody>
      </p:sp>
      <p:sp>
        <p:nvSpPr>
          <p:cNvPr id="1386" name="Google Shape;1386;p174"/>
          <p:cNvSpPr txBox="1"/>
          <p:nvPr>
            <p:ph idx="1" type="body"/>
          </p:nvPr>
        </p:nvSpPr>
        <p:spPr>
          <a:xfrm>
            <a:off x="628649" y="1681274"/>
            <a:ext cx="7800648" cy="435133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2"/>
              </a:buClr>
              <a:buSzPts val="3200"/>
              <a:buNone/>
            </a:pPr>
            <a:r>
              <a:rPr b="1" lang="es-ES" sz="2800">
                <a:solidFill>
                  <a:schemeClr val="accent1"/>
                </a:solidFill>
              </a:rPr>
              <a:t>Pruebas de embarazo, información sobre opciones con respecto al embarazo y servicios de aborto seguro/derivación para un aborto seguro, en la máxima medida que lo admita la ley	</a:t>
            </a:r>
            <a:endParaRPr sz="2800"/>
          </a:p>
          <a:p>
            <a:pPr indent="-228600" lvl="0" marL="685800" rtl="0" algn="l">
              <a:lnSpc>
                <a:spcPct val="90000"/>
              </a:lnSpc>
              <a:spcBef>
                <a:spcPts val="600"/>
              </a:spcBef>
              <a:spcAft>
                <a:spcPts val="0"/>
              </a:spcAft>
              <a:buClr>
                <a:schemeClr val="dk2"/>
              </a:buClr>
              <a:buSzPts val="3200"/>
              <a:buChar char="•"/>
            </a:pPr>
            <a:r>
              <a:rPr lang="es-ES" sz="2800">
                <a:solidFill>
                  <a:schemeClr val="dk2"/>
                </a:solidFill>
              </a:rPr>
              <a:t>Proporcione información precisa y orientación neutral sobre todas las opciones de embarazo</a:t>
            </a:r>
            <a:endParaRPr sz="2800"/>
          </a:p>
          <a:p>
            <a:pPr indent="-228600" lvl="0" marL="685800" rtl="0" algn="l">
              <a:lnSpc>
                <a:spcPct val="90000"/>
              </a:lnSpc>
              <a:spcBef>
                <a:spcPts val="1200"/>
              </a:spcBef>
              <a:spcAft>
                <a:spcPts val="0"/>
              </a:spcAft>
              <a:buClr>
                <a:schemeClr val="dk2"/>
              </a:buClr>
              <a:buSzPts val="3200"/>
              <a:buChar char="•"/>
            </a:pPr>
            <a:r>
              <a:rPr lang="es-ES" sz="2800">
                <a:solidFill>
                  <a:schemeClr val="dk2"/>
                </a:solidFill>
              </a:rPr>
              <a:t>Si el embarazo se produce como resultado de una violación y desea un aborto, brinde servicios de aborto seguro o una derivación para que se reciba esa atención</a:t>
            </a:r>
            <a:endParaRPr sz="2800"/>
          </a:p>
          <a:p>
            <a:pPr indent="-25400" lvl="0" marL="228600" rtl="0" algn="l">
              <a:lnSpc>
                <a:spcPct val="90000"/>
              </a:lnSpc>
              <a:spcBef>
                <a:spcPts val="1600"/>
              </a:spcBef>
              <a:spcAft>
                <a:spcPts val="0"/>
              </a:spcAft>
              <a:buClr>
                <a:schemeClr val="dk2"/>
              </a:buClr>
              <a:buSzPts val="3200"/>
              <a:buNone/>
            </a:pPr>
            <a:r>
              <a:t/>
            </a:r>
            <a:endParaRPr/>
          </a:p>
        </p:txBody>
      </p:sp>
      <p:sp>
        <p:nvSpPr>
          <p:cNvPr id="1387" name="Google Shape;1387;p17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s-ES"/>
              <a:t>‹#›</a:t>
            </a:fld>
            <a:endParaRPr/>
          </a:p>
        </p:txBody>
      </p:sp>
    </p:spTree>
  </p:cSld>
  <p:clrMapOvr>
    <a:masterClrMapping/>
  </p:clrMapOvr>
</p:sld>
</file>

<file path=ppt/slides/slide1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2" name="Shape 1392"/>
        <p:cNvGrpSpPr/>
        <p:nvPr/>
      </p:nvGrpSpPr>
      <p:grpSpPr>
        <a:xfrm>
          <a:off x="0" y="0"/>
          <a:ext cx="0" cy="0"/>
          <a:chOff x="0" y="0"/>
          <a:chExt cx="0" cy="0"/>
        </a:xfrm>
      </p:grpSpPr>
      <p:sp>
        <p:nvSpPr>
          <p:cNvPr id="1393" name="Google Shape;1393;p175"/>
          <p:cNvSpPr txBox="1"/>
          <p:nvPr>
            <p:ph type="title"/>
          </p:nvPr>
        </p:nvSpPr>
        <p:spPr>
          <a:xfrm>
            <a:off x="534056" y="261247"/>
            <a:ext cx="8141199" cy="2122099"/>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2"/>
              </a:buClr>
              <a:buSzPts val="3959"/>
              <a:buNone/>
            </a:pPr>
            <a:r>
              <a:rPr lang="es-ES"/>
              <a:t>5 – Administrar el tratamiento: </a:t>
            </a:r>
            <a:r>
              <a:rPr lang="es-ES">
                <a:solidFill>
                  <a:schemeClr val="accent1"/>
                </a:solidFill>
              </a:rPr>
              <a:t>Prevención de las ETS</a:t>
            </a:r>
            <a:endParaRPr>
              <a:solidFill>
                <a:schemeClr val="accent1"/>
              </a:solidFill>
            </a:endParaRPr>
          </a:p>
        </p:txBody>
      </p:sp>
      <p:sp>
        <p:nvSpPr>
          <p:cNvPr id="1394" name="Google Shape;1394;p175"/>
          <p:cNvSpPr txBox="1"/>
          <p:nvPr>
            <p:ph idx="1" type="body"/>
          </p:nvPr>
        </p:nvSpPr>
        <p:spPr>
          <a:xfrm>
            <a:off x="805493" y="1986339"/>
            <a:ext cx="7881307" cy="351202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2"/>
              </a:buClr>
              <a:buSzPts val="2800"/>
              <a:buNone/>
            </a:pPr>
            <a:r>
              <a:rPr b="1" lang="es-ES" sz="2700">
                <a:solidFill>
                  <a:schemeClr val="accent1"/>
                </a:solidFill>
              </a:rPr>
              <a:t>Tratamiento preventivo de ETS</a:t>
            </a:r>
            <a:endParaRPr sz="2700"/>
          </a:p>
          <a:p>
            <a:pPr indent="0" lvl="0" marL="0" rtl="0" algn="l">
              <a:lnSpc>
                <a:spcPct val="90000"/>
              </a:lnSpc>
              <a:spcBef>
                <a:spcPts val="0"/>
              </a:spcBef>
              <a:spcAft>
                <a:spcPts val="0"/>
              </a:spcAft>
              <a:buClr>
                <a:schemeClr val="dk2"/>
              </a:buClr>
              <a:buSzPts val="2800"/>
              <a:buNone/>
            </a:pPr>
            <a:r>
              <a:rPr b="1" lang="es-ES" sz="2700">
                <a:solidFill>
                  <a:schemeClr val="accent1"/>
                </a:solidFill>
              </a:rPr>
              <a:t>Tratamiento preventivo de ETS</a:t>
            </a:r>
            <a:endParaRPr sz="2700"/>
          </a:p>
          <a:p>
            <a:pPr indent="-228600" lvl="1" marL="450850" rtl="0" algn="l">
              <a:lnSpc>
                <a:spcPct val="100000"/>
              </a:lnSpc>
              <a:spcBef>
                <a:spcPts val="1200"/>
              </a:spcBef>
              <a:spcAft>
                <a:spcPts val="0"/>
              </a:spcAft>
              <a:buClr>
                <a:schemeClr val="dk2"/>
              </a:buClr>
              <a:buSzPts val="2400"/>
              <a:buChar char="•"/>
            </a:pPr>
            <a:r>
              <a:rPr lang="es-ES" sz="2700">
                <a:solidFill>
                  <a:schemeClr val="dk2"/>
                </a:solidFill>
              </a:rPr>
              <a:t>Tratamiento para la sífilis, la clamidia, la gonorrea</a:t>
            </a:r>
            <a:endParaRPr sz="2700"/>
          </a:p>
          <a:p>
            <a:pPr indent="-228600" lvl="1" marL="450850" rtl="0" algn="l">
              <a:lnSpc>
                <a:spcPct val="100000"/>
              </a:lnSpc>
              <a:spcBef>
                <a:spcPts val="1200"/>
              </a:spcBef>
              <a:spcAft>
                <a:spcPts val="0"/>
              </a:spcAft>
              <a:buClr>
                <a:schemeClr val="dk2"/>
              </a:buClr>
              <a:buSzPts val="2400"/>
              <a:buChar char="•"/>
            </a:pPr>
            <a:r>
              <a:rPr lang="es-ES" sz="2700">
                <a:solidFill>
                  <a:schemeClr val="dk2"/>
                </a:solidFill>
              </a:rPr>
              <a:t>Tratamiento para otras ETS, si son habituales (tricomonas, chancros)</a:t>
            </a:r>
            <a:endParaRPr sz="2700"/>
          </a:p>
          <a:p>
            <a:pPr indent="-228600" lvl="1" marL="450850" rtl="0" algn="l">
              <a:lnSpc>
                <a:spcPct val="100000"/>
              </a:lnSpc>
              <a:spcBef>
                <a:spcPts val="1200"/>
              </a:spcBef>
              <a:spcAft>
                <a:spcPts val="0"/>
              </a:spcAft>
              <a:buClr>
                <a:schemeClr val="dk2"/>
              </a:buClr>
              <a:buSzPts val="2400"/>
              <a:buChar char="•"/>
            </a:pPr>
            <a:r>
              <a:rPr lang="es-ES" sz="2700">
                <a:solidFill>
                  <a:schemeClr val="dk2"/>
                </a:solidFill>
              </a:rPr>
              <a:t>Tratamiento más breve disponible, fácil de tomar (p. ej., 1 g de azitromicina y 400 mg de cefixima)</a:t>
            </a:r>
            <a:endParaRPr sz="2700"/>
          </a:p>
          <a:p>
            <a:pPr indent="-228600" lvl="1" marL="450850" rtl="0" algn="l">
              <a:lnSpc>
                <a:spcPct val="100000"/>
              </a:lnSpc>
              <a:spcBef>
                <a:spcPts val="1200"/>
              </a:spcBef>
              <a:spcAft>
                <a:spcPts val="0"/>
              </a:spcAft>
              <a:buClr>
                <a:schemeClr val="dk2"/>
              </a:buClr>
              <a:buSzPts val="2400"/>
              <a:buChar char="•"/>
            </a:pPr>
            <a:r>
              <a:rPr lang="es-ES" sz="2700">
                <a:solidFill>
                  <a:schemeClr val="dk2"/>
                </a:solidFill>
              </a:rPr>
              <a:t>Si están disponibles, use los protocolos de tratamiento locales</a:t>
            </a:r>
            <a:endParaRPr sz="2700"/>
          </a:p>
        </p:txBody>
      </p:sp>
      <p:sp>
        <p:nvSpPr>
          <p:cNvPr id="1395" name="Google Shape;1395;p17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s-ES"/>
              <a:t>‹#›</a:t>
            </a:fld>
            <a:endParaRPr/>
          </a:p>
        </p:txBody>
      </p:sp>
    </p:spTree>
  </p:cSld>
  <p:clrMapOvr>
    <a:masterClrMapping/>
  </p:clrMapOvr>
</p:sld>
</file>

<file path=ppt/slides/slide1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0" name="Shape 1400"/>
        <p:cNvGrpSpPr/>
        <p:nvPr/>
      </p:nvGrpSpPr>
      <p:grpSpPr>
        <a:xfrm>
          <a:off x="0" y="0"/>
          <a:ext cx="0" cy="0"/>
          <a:chOff x="0" y="0"/>
          <a:chExt cx="0" cy="0"/>
        </a:xfrm>
      </p:grpSpPr>
      <p:sp>
        <p:nvSpPr>
          <p:cNvPr id="1401" name="Google Shape;1401;p176"/>
          <p:cNvSpPr txBox="1"/>
          <p:nvPr>
            <p:ph idx="1" type="body"/>
          </p:nvPr>
        </p:nvSpPr>
        <p:spPr>
          <a:xfrm>
            <a:off x="457200" y="1744038"/>
            <a:ext cx="7814441" cy="452596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600"/>
              </a:spcBef>
              <a:spcAft>
                <a:spcPts val="0"/>
              </a:spcAft>
              <a:buClr>
                <a:schemeClr val="dk2"/>
              </a:buClr>
              <a:buSzPts val="3200"/>
              <a:buNone/>
            </a:pPr>
            <a:r>
              <a:rPr b="1" lang="es-ES" sz="2800">
                <a:solidFill>
                  <a:schemeClr val="accent1"/>
                </a:solidFill>
              </a:rPr>
              <a:t>Prevención de la hepatitis B y del virus del papiloma humano (VPH)</a:t>
            </a:r>
            <a:endParaRPr sz="2800"/>
          </a:p>
          <a:p>
            <a:pPr indent="-228600" lvl="0" marL="685800" rtl="0" algn="l">
              <a:lnSpc>
                <a:spcPct val="90000"/>
              </a:lnSpc>
              <a:spcBef>
                <a:spcPts val="1200"/>
              </a:spcBef>
              <a:spcAft>
                <a:spcPts val="0"/>
              </a:spcAft>
              <a:buClr>
                <a:schemeClr val="dk2"/>
              </a:buClr>
              <a:buSzPts val="3200"/>
              <a:buChar char="•"/>
            </a:pPr>
            <a:r>
              <a:rPr lang="es-ES" sz="2800">
                <a:solidFill>
                  <a:schemeClr val="dk2"/>
                </a:solidFill>
              </a:rPr>
              <a:t>Si previamente no se aplicó la vacuna contra la hepatitis B, ofrézcale la primera vacuna dentro de los 14 días de la agresión, o derive a la persona para que la reciba</a:t>
            </a:r>
            <a:endParaRPr sz="2800"/>
          </a:p>
          <a:p>
            <a:pPr indent="-228600" lvl="0" marL="685800" rtl="0" algn="l">
              <a:lnSpc>
                <a:spcPct val="90000"/>
              </a:lnSpc>
              <a:spcBef>
                <a:spcPts val="1200"/>
              </a:spcBef>
              <a:spcAft>
                <a:spcPts val="0"/>
              </a:spcAft>
              <a:buClr>
                <a:schemeClr val="dk2"/>
              </a:buClr>
              <a:buSzPts val="3200"/>
              <a:buChar char="•"/>
            </a:pPr>
            <a:r>
              <a:rPr lang="es-ES" sz="2800">
                <a:solidFill>
                  <a:schemeClr val="dk2"/>
                </a:solidFill>
              </a:rPr>
              <a:t>Considere proporcionar la vacuna contra el VPH a cualquiera que tenga menos de 26 años, salvo que la persona ya estuviera vacunada </a:t>
            </a:r>
            <a:endParaRPr sz="2800"/>
          </a:p>
          <a:p>
            <a:pPr indent="0" lvl="0" marL="0" rtl="0" algn="l">
              <a:lnSpc>
                <a:spcPct val="90000"/>
              </a:lnSpc>
              <a:spcBef>
                <a:spcPts val="1600"/>
              </a:spcBef>
              <a:spcAft>
                <a:spcPts val="0"/>
              </a:spcAft>
              <a:buClr>
                <a:schemeClr val="dk2"/>
              </a:buClr>
              <a:buSzPts val="3200"/>
              <a:buNone/>
            </a:pPr>
            <a:r>
              <a:t/>
            </a:r>
            <a:endParaRPr/>
          </a:p>
        </p:txBody>
      </p:sp>
      <p:sp>
        <p:nvSpPr>
          <p:cNvPr id="1402" name="Google Shape;1402;p17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s-ES"/>
              <a:t>‹#›</a:t>
            </a:fld>
            <a:endParaRPr/>
          </a:p>
        </p:txBody>
      </p:sp>
      <p:sp>
        <p:nvSpPr>
          <p:cNvPr id="1403" name="Google Shape;1403;p176"/>
          <p:cNvSpPr txBox="1"/>
          <p:nvPr/>
        </p:nvSpPr>
        <p:spPr>
          <a:xfrm>
            <a:off x="534056" y="355711"/>
            <a:ext cx="8315325" cy="1325563"/>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accent2"/>
              </a:buClr>
              <a:buSzPts val="3600"/>
              <a:buFont typeface="Calibri"/>
              <a:buNone/>
            </a:pPr>
            <a:r>
              <a:rPr b="1" i="0" lang="es-ES" sz="4400" u="none" cap="none" strike="noStrike">
                <a:solidFill>
                  <a:schemeClr val="dk2"/>
                </a:solidFill>
                <a:latin typeface="Calibri"/>
                <a:ea typeface="Calibri"/>
                <a:cs typeface="Calibri"/>
                <a:sym typeface="Calibri"/>
              </a:rPr>
              <a:t>5 – Administrar el tratamiento: </a:t>
            </a:r>
            <a:r>
              <a:rPr b="1" i="0" lang="es-ES" sz="4400" u="none" cap="none" strike="noStrike">
                <a:solidFill>
                  <a:schemeClr val="accent1"/>
                </a:solidFill>
                <a:latin typeface="Calibri"/>
                <a:ea typeface="Calibri"/>
                <a:cs typeface="Calibri"/>
                <a:sym typeface="Calibri"/>
              </a:rPr>
              <a:t>Hepatitis B y VPH</a:t>
            </a:r>
            <a:r>
              <a:rPr b="1" i="0" lang="es-ES" sz="4400" u="none" cap="none" strike="noStrike">
                <a:solidFill>
                  <a:schemeClr val="dk2"/>
                </a:solidFill>
                <a:latin typeface="Calibri"/>
                <a:ea typeface="Calibri"/>
                <a:cs typeface="Calibri"/>
                <a:sym typeface="Calibri"/>
              </a:rPr>
              <a:t> </a:t>
            </a:r>
            <a:endParaRPr b="1" i="0" sz="4400" u="none" cap="none" strike="noStrike">
              <a:solidFill>
                <a:schemeClr val="accent1"/>
              </a:solidFill>
              <a:latin typeface="Calibri"/>
              <a:ea typeface="Calibri"/>
              <a:cs typeface="Calibri"/>
              <a:sym typeface="Calibri"/>
            </a:endParaRPr>
          </a:p>
        </p:txBody>
      </p:sp>
    </p:spTree>
  </p:cSld>
  <p:clrMapOvr>
    <a:masterClrMapping/>
  </p:clrMapOvr>
</p:sld>
</file>

<file path=ppt/slides/slide1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8" name="Shape 1408"/>
        <p:cNvGrpSpPr/>
        <p:nvPr/>
      </p:nvGrpSpPr>
      <p:grpSpPr>
        <a:xfrm>
          <a:off x="0" y="0"/>
          <a:ext cx="0" cy="0"/>
          <a:chOff x="0" y="0"/>
          <a:chExt cx="0" cy="0"/>
        </a:xfrm>
      </p:grpSpPr>
      <p:sp>
        <p:nvSpPr>
          <p:cNvPr id="1409" name="Google Shape;1409;p177"/>
          <p:cNvSpPr txBox="1"/>
          <p:nvPr>
            <p:ph type="title"/>
          </p:nvPr>
        </p:nvSpPr>
        <p:spPr>
          <a:xfrm>
            <a:off x="534056" y="346995"/>
            <a:ext cx="8092440" cy="195060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2"/>
              </a:buClr>
              <a:buSzPts val="4400"/>
              <a:buNone/>
            </a:pPr>
            <a:r>
              <a:rPr lang="es-ES"/>
              <a:t>5 – Administrar el tratamiento: </a:t>
            </a:r>
            <a:r>
              <a:rPr lang="es-ES">
                <a:solidFill>
                  <a:schemeClr val="accent1"/>
                </a:solidFill>
              </a:rPr>
              <a:t>Lesiones</a:t>
            </a:r>
            <a:endParaRPr b="1">
              <a:solidFill>
                <a:schemeClr val="accent1"/>
              </a:solidFill>
            </a:endParaRPr>
          </a:p>
        </p:txBody>
      </p:sp>
      <p:sp>
        <p:nvSpPr>
          <p:cNvPr id="1410" name="Google Shape;1410;p177"/>
          <p:cNvSpPr txBox="1"/>
          <p:nvPr>
            <p:ph idx="1" type="body"/>
          </p:nvPr>
        </p:nvSpPr>
        <p:spPr>
          <a:xfrm>
            <a:off x="534056" y="2066118"/>
            <a:ext cx="7772400" cy="4076347"/>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600"/>
              </a:spcBef>
              <a:spcAft>
                <a:spcPts val="0"/>
              </a:spcAft>
              <a:buClr>
                <a:schemeClr val="dk2"/>
              </a:buClr>
              <a:buSzPts val="3200"/>
              <a:buNone/>
            </a:pPr>
            <a:r>
              <a:rPr b="1" lang="es-ES">
                <a:solidFill>
                  <a:schemeClr val="accent1"/>
                </a:solidFill>
              </a:rPr>
              <a:t>Atención de lesiones</a:t>
            </a:r>
            <a:endParaRPr/>
          </a:p>
          <a:p>
            <a:pPr indent="-228600" lvl="1" marL="685800" rtl="0" algn="l">
              <a:lnSpc>
                <a:spcPct val="100000"/>
              </a:lnSpc>
              <a:spcBef>
                <a:spcPts val="1200"/>
              </a:spcBef>
              <a:spcAft>
                <a:spcPts val="0"/>
              </a:spcAft>
              <a:buClr>
                <a:schemeClr val="dk2"/>
              </a:buClr>
              <a:buSzPts val="2800"/>
              <a:buChar char="•"/>
            </a:pPr>
            <a:r>
              <a:rPr lang="es-ES">
                <a:solidFill>
                  <a:schemeClr val="dk2"/>
                </a:solidFill>
              </a:rPr>
              <a:t>Limpie y trate las heridas</a:t>
            </a:r>
            <a:endParaRPr/>
          </a:p>
          <a:p>
            <a:pPr indent="-228600" lvl="1" marL="685800" rtl="0" algn="l">
              <a:lnSpc>
                <a:spcPct val="100000"/>
              </a:lnSpc>
              <a:spcBef>
                <a:spcPts val="1200"/>
              </a:spcBef>
              <a:spcAft>
                <a:spcPts val="0"/>
              </a:spcAft>
              <a:buClr>
                <a:schemeClr val="dk2"/>
              </a:buClr>
              <a:buSzPts val="2800"/>
              <a:buChar char="•"/>
            </a:pPr>
            <a:r>
              <a:rPr lang="es-ES">
                <a:solidFill>
                  <a:schemeClr val="dk2"/>
                </a:solidFill>
              </a:rPr>
              <a:t>Suture de ser necesario/posible</a:t>
            </a:r>
            <a:endParaRPr/>
          </a:p>
          <a:p>
            <a:pPr indent="-228600" lvl="1" marL="685800" rtl="0" algn="l">
              <a:lnSpc>
                <a:spcPct val="100000"/>
              </a:lnSpc>
              <a:spcBef>
                <a:spcPts val="1200"/>
              </a:spcBef>
              <a:spcAft>
                <a:spcPts val="0"/>
              </a:spcAft>
              <a:buClr>
                <a:schemeClr val="dk2"/>
              </a:buClr>
              <a:buSzPts val="2800"/>
              <a:buChar char="•"/>
            </a:pPr>
            <a:r>
              <a:rPr lang="es-ES">
                <a:solidFill>
                  <a:schemeClr val="dk2"/>
                </a:solidFill>
              </a:rPr>
              <a:t>Suministre profilaxis y vacuna antitetánica</a:t>
            </a:r>
            <a:endParaRPr/>
          </a:p>
          <a:p>
            <a:pPr indent="-228600" lvl="0" marL="228600" rtl="0" algn="l">
              <a:lnSpc>
                <a:spcPct val="90000"/>
              </a:lnSpc>
              <a:spcBef>
                <a:spcPts val="1600"/>
              </a:spcBef>
              <a:spcAft>
                <a:spcPts val="0"/>
              </a:spcAft>
              <a:buClr>
                <a:schemeClr val="dk2"/>
              </a:buClr>
              <a:buSzPts val="3200"/>
              <a:buFont typeface="Calibri"/>
              <a:buNone/>
            </a:pPr>
            <a:r>
              <a:t/>
            </a:r>
            <a:endParaRPr/>
          </a:p>
        </p:txBody>
      </p:sp>
      <p:sp>
        <p:nvSpPr>
          <p:cNvPr id="1411" name="Google Shape;1411;p17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s-ES"/>
              <a:t>‹#›</a:t>
            </a:fld>
            <a:endParaRPr/>
          </a:p>
        </p:txBody>
      </p:sp>
    </p:spTree>
  </p:cSld>
  <p:clrMapOvr>
    <a:masterClrMapping/>
  </p:clrMapOvr>
</p:sld>
</file>

<file path=ppt/slides/slide1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6" name="Shape 1416"/>
        <p:cNvGrpSpPr/>
        <p:nvPr/>
      </p:nvGrpSpPr>
      <p:grpSpPr>
        <a:xfrm>
          <a:off x="0" y="0"/>
          <a:ext cx="0" cy="0"/>
          <a:chOff x="0" y="0"/>
          <a:chExt cx="0" cy="0"/>
        </a:xfrm>
      </p:grpSpPr>
      <p:sp>
        <p:nvSpPr>
          <p:cNvPr id="1417" name="Google Shape;1417;p178"/>
          <p:cNvSpPr txBox="1"/>
          <p:nvPr>
            <p:ph idx="1" type="body"/>
          </p:nvPr>
        </p:nvSpPr>
        <p:spPr>
          <a:xfrm>
            <a:off x="371475" y="1536701"/>
            <a:ext cx="7772400" cy="4076347"/>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2"/>
              </a:buClr>
              <a:buSzPts val="3200"/>
              <a:buNone/>
            </a:pPr>
            <a:r>
              <a:rPr b="1" lang="es-ES">
                <a:solidFill>
                  <a:schemeClr val="accent1"/>
                </a:solidFill>
              </a:rPr>
              <a:t>Prevención del tétanos</a:t>
            </a:r>
            <a:endParaRPr/>
          </a:p>
          <a:p>
            <a:pPr indent="-228600" lvl="0" marL="228600" rtl="0" algn="l">
              <a:lnSpc>
                <a:spcPct val="90000"/>
              </a:lnSpc>
              <a:spcBef>
                <a:spcPts val="1000"/>
              </a:spcBef>
              <a:spcAft>
                <a:spcPts val="0"/>
              </a:spcAft>
              <a:buClr>
                <a:schemeClr val="dk2"/>
              </a:buClr>
              <a:buSzPts val="3200"/>
              <a:buFont typeface="Calibri"/>
              <a:buNone/>
            </a:pPr>
            <a:r>
              <a:t/>
            </a:r>
            <a:endParaRPr/>
          </a:p>
        </p:txBody>
      </p:sp>
      <p:sp>
        <p:nvSpPr>
          <p:cNvPr id="1418" name="Google Shape;1418;p17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s-ES"/>
              <a:t>‹#›</a:t>
            </a:fld>
            <a:endParaRPr/>
          </a:p>
        </p:txBody>
      </p:sp>
      <p:sp>
        <p:nvSpPr>
          <p:cNvPr id="1419" name="Google Shape;1419;p178"/>
          <p:cNvSpPr txBox="1"/>
          <p:nvPr/>
        </p:nvSpPr>
        <p:spPr>
          <a:xfrm>
            <a:off x="534056" y="355711"/>
            <a:ext cx="8315325" cy="1325563"/>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accent2"/>
              </a:buClr>
              <a:buSzPts val="3600"/>
              <a:buFont typeface="Calibri"/>
              <a:buNone/>
            </a:pPr>
            <a:r>
              <a:rPr b="1" i="0" lang="es-ES" sz="4400" u="none" cap="none" strike="noStrike">
                <a:solidFill>
                  <a:schemeClr val="dk2"/>
                </a:solidFill>
                <a:latin typeface="Calibri"/>
                <a:ea typeface="Calibri"/>
                <a:cs typeface="Calibri"/>
                <a:sym typeface="Calibri"/>
              </a:rPr>
              <a:t>5 – Administrar el tratamiento</a:t>
            </a:r>
            <a:endParaRPr b="1" i="0" sz="4400" u="none" cap="none" strike="noStrike">
              <a:solidFill>
                <a:schemeClr val="accent1"/>
              </a:solidFill>
              <a:latin typeface="Calibri"/>
              <a:ea typeface="Calibri"/>
              <a:cs typeface="Calibri"/>
              <a:sym typeface="Calibri"/>
            </a:endParaRPr>
          </a:p>
        </p:txBody>
      </p:sp>
      <p:sp>
        <p:nvSpPr>
          <p:cNvPr id="1420" name="Google Shape;1420;p178"/>
          <p:cNvSpPr txBox="1"/>
          <p:nvPr/>
        </p:nvSpPr>
        <p:spPr>
          <a:xfrm>
            <a:off x="2428494" y="6276010"/>
            <a:ext cx="4287012" cy="160679"/>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0" i="1" lang="es-ES" sz="1000" u="none" cap="none" strike="noStrike">
                <a:solidFill>
                  <a:schemeClr val="dk2"/>
                </a:solidFill>
                <a:latin typeface="Calibri"/>
                <a:ea typeface="Calibri"/>
                <a:cs typeface="Calibri"/>
                <a:sym typeface="Calibri"/>
              </a:rPr>
              <a:t>Clinical management of rape and intimate partner violence survivors: developing protocols for use in humanitarian settings. Ginebra: OMS; 2019. </a:t>
            </a:r>
            <a:endParaRPr b="0" i="0" sz="1000" u="none" cap="none" strike="noStrike">
              <a:solidFill>
                <a:srgbClr val="000000"/>
              </a:solidFill>
              <a:latin typeface="Arial"/>
              <a:ea typeface="Arial"/>
              <a:cs typeface="Arial"/>
              <a:sym typeface="Arial"/>
            </a:endParaRPr>
          </a:p>
        </p:txBody>
      </p:sp>
      <p:pic>
        <p:nvPicPr>
          <p:cNvPr id="1421" name="Google Shape;1421;p178"/>
          <p:cNvPicPr preferRelativeResize="0"/>
          <p:nvPr/>
        </p:nvPicPr>
        <p:blipFill rotWithShape="1">
          <a:blip r:embed="rId3">
            <a:alphaModFix/>
          </a:blip>
          <a:srcRect b="61482" l="0" r="0" t="12407"/>
          <a:stretch/>
        </p:blipFill>
        <p:spPr>
          <a:xfrm>
            <a:off x="-746921" y="1854200"/>
            <a:ext cx="10172650" cy="3758847"/>
          </a:xfrm>
          <a:prstGeom prst="rect">
            <a:avLst/>
          </a:prstGeom>
          <a:noFill/>
          <a:ln>
            <a:noFill/>
          </a:ln>
        </p:spPr>
      </p:pic>
    </p:spTree>
  </p:cSld>
  <p:clrMapOvr>
    <a:masterClrMapping/>
  </p:clrMapOvr>
</p:sld>
</file>

<file path=ppt/slides/slide1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6" name="Shape 1426"/>
        <p:cNvGrpSpPr/>
        <p:nvPr/>
      </p:nvGrpSpPr>
      <p:grpSpPr>
        <a:xfrm>
          <a:off x="0" y="0"/>
          <a:ext cx="0" cy="0"/>
          <a:chOff x="0" y="0"/>
          <a:chExt cx="0" cy="0"/>
        </a:xfrm>
      </p:grpSpPr>
      <p:sp>
        <p:nvSpPr>
          <p:cNvPr id="1427" name="Google Shape;1427;p179"/>
          <p:cNvSpPr txBox="1"/>
          <p:nvPr>
            <p:ph idx="1" type="body"/>
          </p:nvPr>
        </p:nvSpPr>
        <p:spPr>
          <a:xfrm>
            <a:off x="533400" y="1949664"/>
            <a:ext cx="7899400" cy="357007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600"/>
              </a:spcBef>
              <a:spcAft>
                <a:spcPts val="0"/>
              </a:spcAft>
              <a:buClr>
                <a:schemeClr val="dk2"/>
              </a:buClr>
              <a:buSzPts val="3600"/>
              <a:buNone/>
            </a:pPr>
            <a:r>
              <a:rPr b="1" lang="es-ES" sz="2800">
                <a:solidFill>
                  <a:schemeClr val="accent1"/>
                </a:solidFill>
              </a:rPr>
              <a:t>Niños y niñas</a:t>
            </a:r>
            <a:endParaRPr/>
          </a:p>
          <a:p>
            <a:pPr indent="-228600" lvl="1" marL="685800" rtl="0" algn="l">
              <a:lnSpc>
                <a:spcPct val="100000"/>
              </a:lnSpc>
              <a:spcBef>
                <a:spcPts val="1200"/>
              </a:spcBef>
              <a:spcAft>
                <a:spcPts val="0"/>
              </a:spcAft>
              <a:buClr>
                <a:schemeClr val="dk2"/>
              </a:buClr>
              <a:buSzPts val="2800"/>
              <a:buChar char="•"/>
            </a:pPr>
            <a:r>
              <a:rPr lang="es-ES">
                <a:solidFill>
                  <a:schemeClr val="dk2"/>
                </a:solidFill>
              </a:rPr>
              <a:t>Adapte las dosis de medicamentos para las ETS y la PPE en función de la edad y del peso.</a:t>
            </a:r>
            <a:endParaRPr/>
          </a:p>
          <a:p>
            <a:pPr indent="-228600" lvl="1" marL="685800" rtl="0" algn="l">
              <a:lnSpc>
                <a:spcPct val="100000"/>
              </a:lnSpc>
              <a:spcBef>
                <a:spcPts val="1200"/>
              </a:spcBef>
              <a:spcAft>
                <a:spcPts val="600"/>
              </a:spcAft>
              <a:buClr>
                <a:schemeClr val="dk2"/>
              </a:buClr>
              <a:buSzPts val="2800"/>
              <a:buChar char="•"/>
            </a:pPr>
            <a:r>
              <a:rPr lang="es-ES">
                <a:solidFill>
                  <a:schemeClr val="dk2"/>
                </a:solidFill>
              </a:rPr>
              <a:t>Etapa de la pubertad: Las jóvenes que están por tener la menstruación necesitan anticonceptivos de emergencia.</a:t>
            </a:r>
            <a:endParaRPr/>
          </a:p>
        </p:txBody>
      </p:sp>
      <p:sp>
        <p:nvSpPr>
          <p:cNvPr id="1428" name="Google Shape;1428;p17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s-ES"/>
              <a:t>‹#›</a:t>
            </a:fld>
            <a:endParaRPr/>
          </a:p>
        </p:txBody>
      </p:sp>
      <p:sp>
        <p:nvSpPr>
          <p:cNvPr id="1429" name="Google Shape;1429;p179"/>
          <p:cNvSpPr txBox="1"/>
          <p:nvPr/>
        </p:nvSpPr>
        <p:spPr>
          <a:xfrm>
            <a:off x="534056" y="355711"/>
            <a:ext cx="8315325" cy="1325563"/>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accent2"/>
              </a:buClr>
              <a:buSzPts val="3600"/>
              <a:buFont typeface="Calibri"/>
              <a:buNone/>
            </a:pPr>
            <a:r>
              <a:rPr b="1" i="0" lang="es-ES" sz="4400" u="none" cap="none" strike="noStrike">
                <a:solidFill>
                  <a:schemeClr val="dk2"/>
                </a:solidFill>
                <a:latin typeface="Calibri"/>
                <a:ea typeface="Calibri"/>
                <a:cs typeface="Calibri"/>
                <a:sym typeface="Calibri"/>
              </a:rPr>
              <a:t>5 – Administrar el tratamiento</a:t>
            </a:r>
            <a:endParaRPr b="1" i="0" sz="4400" u="none" cap="none" strike="noStrike">
              <a:solidFill>
                <a:schemeClr val="accent1"/>
              </a:solidFill>
              <a:latin typeface="Calibri"/>
              <a:ea typeface="Calibri"/>
              <a:cs typeface="Calibri"/>
              <a:sym typeface="Calibri"/>
            </a:endParaRPr>
          </a:p>
        </p:txBody>
      </p:sp>
    </p:spTree>
  </p:cSld>
  <p:clrMapOvr>
    <a:masterClrMapping/>
  </p:clrMapOvr>
</p:sld>
</file>

<file path=ppt/slides/slide1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4" name="Shape 1434"/>
        <p:cNvGrpSpPr/>
        <p:nvPr/>
      </p:nvGrpSpPr>
      <p:grpSpPr>
        <a:xfrm>
          <a:off x="0" y="0"/>
          <a:ext cx="0" cy="0"/>
          <a:chOff x="0" y="0"/>
          <a:chExt cx="0" cy="0"/>
        </a:xfrm>
      </p:grpSpPr>
      <p:sp>
        <p:nvSpPr>
          <p:cNvPr id="1435" name="Google Shape;1435;p180"/>
          <p:cNvSpPr txBox="1"/>
          <p:nvPr>
            <p:ph idx="1" type="body"/>
          </p:nvPr>
        </p:nvSpPr>
        <p:spPr>
          <a:xfrm>
            <a:off x="652409" y="1970069"/>
            <a:ext cx="7084031" cy="452596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2"/>
              </a:buClr>
              <a:buSzPts val="3600"/>
              <a:buNone/>
            </a:pPr>
            <a:r>
              <a:rPr b="1" lang="es-ES" sz="2800">
                <a:solidFill>
                  <a:schemeClr val="accent1"/>
                </a:solidFill>
              </a:rPr>
              <a:t>Hombres</a:t>
            </a:r>
            <a:endParaRPr/>
          </a:p>
          <a:p>
            <a:pPr indent="-228600" lvl="1" marL="685800" rtl="0" algn="l">
              <a:lnSpc>
                <a:spcPct val="90000"/>
              </a:lnSpc>
              <a:spcBef>
                <a:spcPts val="500"/>
              </a:spcBef>
              <a:spcAft>
                <a:spcPts val="0"/>
              </a:spcAft>
              <a:buClr>
                <a:schemeClr val="dk2"/>
              </a:buClr>
              <a:buSzPts val="3000"/>
              <a:buChar char="•"/>
            </a:pPr>
            <a:r>
              <a:rPr lang="es-ES">
                <a:solidFill>
                  <a:schemeClr val="dk2"/>
                </a:solidFill>
              </a:rPr>
              <a:t>Lesiones</a:t>
            </a:r>
            <a:endParaRPr/>
          </a:p>
          <a:p>
            <a:pPr indent="-228600" lvl="1" marL="685800" rtl="0" algn="l">
              <a:lnSpc>
                <a:spcPct val="90000"/>
              </a:lnSpc>
              <a:spcBef>
                <a:spcPts val="500"/>
              </a:spcBef>
              <a:spcAft>
                <a:spcPts val="0"/>
              </a:spcAft>
              <a:buClr>
                <a:schemeClr val="dk2"/>
              </a:buClr>
              <a:buSzPts val="3000"/>
              <a:buChar char="•"/>
            </a:pPr>
            <a:r>
              <a:rPr lang="es-ES">
                <a:solidFill>
                  <a:schemeClr val="dk2"/>
                </a:solidFill>
              </a:rPr>
              <a:t>Tratamiento preventivo de ETS</a:t>
            </a:r>
            <a:endParaRPr/>
          </a:p>
          <a:p>
            <a:pPr indent="-228600" lvl="1" marL="685800" rtl="0" algn="l">
              <a:lnSpc>
                <a:spcPct val="90000"/>
              </a:lnSpc>
              <a:spcBef>
                <a:spcPts val="500"/>
              </a:spcBef>
              <a:spcAft>
                <a:spcPts val="0"/>
              </a:spcAft>
              <a:buClr>
                <a:schemeClr val="dk2"/>
              </a:buClr>
              <a:buSzPts val="3000"/>
              <a:buChar char="•"/>
            </a:pPr>
            <a:r>
              <a:rPr lang="es-ES">
                <a:solidFill>
                  <a:schemeClr val="dk2"/>
                </a:solidFill>
              </a:rPr>
              <a:t>PPE/VIH</a:t>
            </a:r>
            <a:endParaRPr/>
          </a:p>
          <a:p>
            <a:pPr indent="-228600" lvl="1" marL="685800" rtl="0" algn="l">
              <a:lnSpc>
                <a:spcPct val="90000"/>
              </a:lnSpc>
              <a:spcBef>
                <a:spcPts val="500"/>
              </a:spcBef>
              <a:spcAft>
                <a:spcPts val="0"/>
              </a:spcAft>
              <a:buClr>
                <a:schemeClr val="dk2"/>
              </a:buClr>
              <a:buSzPts val="3000"/>
              <a:buChar char="•"/>
            </a:pPr>
            <a:r>
              <a:rPr lang="es-ES">
                <a:solidFill>
                  <a:schemeClr val="dk2"/>
                </a:solidFill>
              </a:rPr>
              <a:t>Vacunas</a:t>
            </a:r>
            <a:endParaRPr/>
          </a:p>
          <a:p>
            <a:pPr indent="-228600" lvl="1" marL="685800" rtl="0" algn="l">
              <a:lnSpc>
                <a:spcPct val="90000"/>
              </a:lnSpc>
              <a:spcBef>
                <a:spcPts val="500"/>
              </a:spcBef>
              <a:spcAft>
                <a:spcPts val="0"/>
              </a:spcAft>
              <a:buClr>
                <a:schemeClr val="dk2"/>
              </a:buClr>
              <a:buSzPts val="3000"/>
              <a:buChar char="•"/>
            </a:pPr>
            <a:r>
              <a:rPr lang="es-ES">
                <a:solidFill>
                  <a:schemeClr val="dk2"/>
                </a:solidFill>
              </a:rPr>
              <a:t>Atención de salud mental</a:t>
            </a:r>
            <a:endParaRPr/>
          </a:p>
        </p:txBody>
      </p:sp>
      <p:sp>
        <p:nvSpPr>
          <p:cNvPr id="1436" name="Google Shape;1436;p18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s-ES"/>
              <a:t>‹#›</a:t>
            </a:fld>
            <a:endParaRPr/>
          </a:p>
        </p:txBody>
      </p:sp>
      <p:sp>
        <p:nvSpPr>
          <p:cNvPr id="1437" name="Google Shape;1437;p180"/>
          <p:cNvSpPr txBox="1"/>
          <p:nvPr/>
        </p:nvSpPr>
        <p:spPr>
          <a:xfrm>
            <a:off x="534056" y="355711"/>
            <a:ext cx="8315325" cy="1325563"/>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accent2"/>
              </a:buClr>
              <a:buSzPts val="3600"/>
              <a:buFont typeface="Calibri"/>
              <a:buNone/>
            </a:pPr>
            <a:r>
              <a:rPr b="1" i="0" lang="es-ES" sz="4400" u="none" cap="none" strike="noStrike">
                <a:solidFill>
                  <a:schemeClr val="dk2"/>
                </a:solidFill>
                <a:latin typeface="Calibri"/>
                <a:ea typeface="Calibri"/>
                <a:cs typeface="Calibri"/>
                <a:sym typeface="Calibri"/>
              </a:rPr>
              <a:t>5 – Administrar el tratamiento</a:t>
            </a:r>
            <a:endParaRPr b="1" i="0" sz="4400" u="none" cap="none" strike="noStrike">
              <a:solidFill>
                <a:schemeClr val="accent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5" name="Shape 385"/>
        <p:cNvGrpSpPr/>
        <p:nvPr/>
      </p:nvGrpSpPr>
      <p:grpSpPr>
        <a:xfrm>
          <a:off x="0" y="0"/>
          <a:ext cx="0" cy="0"/>
          <a:chOff x="0" y="0"/>
          <a:chExt cx="0" cy="0"/>
        </a:xfrm>
      </p:grpSpPr>
      <p:sp>
        <p:nvSpPr>
          <p:cNvPr id="386" name="Google Shape;386;p64"/>
          <p:cNvSpPr txBox="1"/>
          <p:nvPr>
            <p:ph type="title"/>
          </p:nvPr>
        </p:nvSpPr>
        <p:spPr>
          <a:xfrm>
            <a:off x="702816" y="397926"/>
            <a:ext cx="8229600" cy="11430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2"/>
              </a:buClr>
              <a:buSzPts val="4400"/>
              <a:buNone/>
            </a:pPr>
            <a:r>
              <a:rPr lang="es-ES"/>
              <a:t>Tipos de violencia de género</a:t>
            </a:r>
            <a:endParaRPr/>
          </a:p>
        </p:txBody>
      </p:sp>
      <p:sp>
        <p:nvSpPr>
          <p:cNvPr id="387" name="Google Shape;387;p64"/>
          <p:cNvSpPr txBox="1"/>
          <p:nvPr>
            <p:ph idx="1" type="body"/>
          </p:nvPr>
        </p:nvSpPr>
        <p:spPr>
          <a:xfrm>
            <a:off x="628650" y="1540926"/>
            <a:ext cx="8027497" cy="4251719"/>
          </a:xfrm>
          <a:prstGeom prst="rect">
            <a:avLst/>
          </a:prstGeom>
          <a:noFill/>
          <a:ln>
            <a:noFill/>
          </a:ln>
        </p:spPr>
        <p:txBody>
          <a:bodyPr anchorCtr="0" anchor="t" bIns="45700" lIns="91425" spcFirstLastPara="1" rIns="91425" wrap="square" tIns="45700">
            <a:noAutofit/>
          </a:bodyPr>
          <a:lstStyle/>
          <a:p>
            <a:pPr indent="-228600" lvl="0" marL="685800" rtl="0" algn="l">
              <a:lnSpc>
                <a:spcPct val="70000"/>
              </a:lnSpc>
              <a:spcBef>
                <a:spcPts val="600"/>
              </a:spcBef>
              <a:spcAft>
                <a:spcPts val="0"/>
              </a:spcAft>
              <a:buClr>
                <a:schemeClr val="dk2"/>
              </a:buClr>
              <a:buSzPts val="2635"/>
              <a:buChar char="•"/>
            </a:pPr>
            <a:r>
              <a:rPr lang="es-ES" sz="2500">
                <a:solidFill>
                  <a:schemeClr val="dk2"/>
                </a:solidFill>
              </a:rPr>
              <a:t>Violencia sexual, como violación o intento de violación</a:t>
            </a:r>
            <a:endParaRPr sz="2500"/>
          </a:p>
          <a:p>
            <a:pPr indent="-228600" lvl="0" marL="685800" rtl="0" algn="l">
              <a:lnSpc>
                <a:spcPct val="70000"/>
              </a:lnSpc>
              <a:spcBef>
                <a:spcPts val="1200"/>
              </a:spcBef>
              <a:spcAft>
                <a:spcPts val="0"/>
              </a:spcAft>
              <a:buClr>
                <a:schemeClr val="dk2"/>
              </a:buClr>
              <a:buSzPts val="2635"/>
              <a:buChar char="•"/>
            </a:pPr>
            <a:r>
              <a:rPr lang="es-ES" sz="2500">
                <a:solidFill>
                  <a:schemeClr val="dk2"/>
                </a:solidFill>
              </a:rPr>
              <a:t>Violencia doméstica y violencia infligida por la pareja</a:t>
            </a:r>
            <a:endParaRPr sz="2500"/>
          </a:p>
          <a:p>
            <a:pPr indent="-228600" lvl="0" marL="685800" rtl="0" algn="l">
              <a:lnSpc>
                <a:spcPct val="70000"/>
              </a:lnSpc>
              <a:spcBef>
                <a:spcPts val="1200"/>
              </a:spcBef>
              <a:spcAft>
                <a:spcPts val="0"/>
              </a:spcAft>
              <a:buClr>
                <a:schemeClr val="dk2"/>
              </a:buClr>
              <a:buSzPts val="2635"/>
              <a:buChar char="•"/>
            </a:pPr>
            <a:r>
              <a:rPr lang="es-ES" sz="2500">
                <a:solidFill>
                  <a:schemeClr val="dk2"/>
                </a:solidFill>
              </a:rPr>
              <a:t>Mutilación genital femenina</a:t>
            </a:r>
            <a:endParaRPr sz="2500">
              <a:solidFill>
                <a:schemeClr val="dk2"/>
              </a:solidFill>
            </a:endParaRPr>
          </a:p>
          <a:p>
            <a:pPr indent="-228600" lvl="0" marL="685800" rtl="0" algn="l">
              <a:lnSpc>
                <a:spcPct val="70000"/>
              </a:lnSpc>
              <a:spcBef>
                <a:spcPts val="1200"/>
              </a:spcBef>
              <a:spcAft>
                <a:spcPts val="0"/>
              </a:spcAft>
              <a:buClr>
                <a:schemeClr val="dk2"/>
              </a:buClr>
              <a:buSzPts val="2635"/>
              <a:buChar char="•"/>
            </a:pPr>
            <a:r>
              <a:rPr lang="es-ES" sz="2500">
                <a:solidFill>
                  <a:schemeClr val="dk2"/>
                </a:solidFill>
              </a:rPr>
              <a:t>Matrimonio infantil, precoz y forzado</a:t>
            </a:r>
            <a:endParaRPr sz="2500"/>
          </a:p>
          <a:p>
            <a:pPr indent="-228600" lvl="0" marL="685800" rtl="0" algn="l">
              <a:lnSpc>
                <a:spcPct val="70000"/>
              </a:lnSpc>
              <a:spcBef>
                <a:spcPts val="1200"/>
              </a:spcBef>
              <a:spcAft>
                <a:spcPts val="0"/>
              </a:spcAft>
              <a:buClr>
                <a:schemeClr val="dk2"/>
              </a:buClr>
              <a:buSzPts val="2635"/>
              <a:buChar char="•"/>
            </a:pPr>
            <a:r>
              <a:rPr lang="es-ES" sz="2500">
                <a:solidFill>
                  <a:schemeClr val="dk2"/>
                </a:solidFill>
              </a:rPr>
              <a:t>Explotación sexual o trata con fines sexuales</a:t>
            </a:r>
            <a:endParaRPr sz="2500"/>
          </a:p>
          <a:p>
            <a:pPr indent="-228600" lvl="0" marL="685800" rtl="0" algn="l">
              <a:lnSpc>
                <a:spcPct val="70000"/>
              </a:lnSpc>
              <a:spcBef>
                <a:spcPts val="1200"/>
              </a:spcBef>
              <a:spcAft>
                <a:spcPts val="0"/>
              </a:spcAft>
              <a:buClr>
                <a:schemeClr val="dk2"/>
              </a:buClr>
              <a:buSzPts val="2635"/>
              <a:buChar char="•"/>
            </a:pPr>
            <a:r>
              <a:rPr lang="es-ES" sz="2500">
                <a:solidFill>
                  <a:schemeClr val="dk2"/>
                </a:solidFill>
              </a:rPr>
              <a:t>Planchado/vendaje de los senos</a:t>
            </a:r>
            <a:endParaRPr sz="2500"/>
          </a:p>
          <a:p>
            <a:pPr indent="-228600" lvl="0" marL="685800" rtl="0" algn="l">
              <a:lnSpc>
                <a:spcPct val="70000"/>
              </a:lnSpc>
              <a:spcBef>
                <a:spcPts val="1200"/>
              </a:spcBef>
              <a:spcAft>
                <a:spcPts val="0"/>
              </a:spcAft>
              <a:buClr>
                <a:schemeClr val="dk2"/>
              </a:buClr>
              <a:buSzPts val="2635"/>
              <a:buChar char="•"/>
            </a:pPr>
            <a:r>
              <a:rPr lang="es-ES" sz="2500">
                <a:solidFill>
                  <a:schemeClr val="dk2"/>
                </a:solidFill>
              </a:rPr>
              <a:t>Embarazo, aborto o esterilización forzados</a:t>
            </a:r>
            <a:endParaRPr sz="2500"/>
          </a:p>
          <a:p>
            <a:pPr indent="-228600" lvl="0" marL="685800" rtl="0" algn="l">
              <a:lnSpc>
                <a:spcPct val="90000"/>
              </a:lnSpc>
              <a:spcBef>
                <a:spcPts val="1200"/>
              </a:spcBef>
              <a:spcAft>
                <a:spcPts val="0"/>
              </a:spcAft>
              <a:buClr>
                <a:schemeClr val="dk2"/>
              </a:buClr>
              <a:buSzPts val="2635"/>
              <a:buChar char="•"/>
            </a:pPr>
            <a:r>
              <a:rPr lang="es-ES" sz="2500">
                <a:solidFill>
                  <a:schemeClr val="dk2"/>
                </a:solidFill>
              </a:rPr>
              <a:t>Denegación de recursos u oportunidades por razones de género, orientación sexual o identidad de género.</a:t>
            </a:r>
            <a:endParaRPr sz="2500"/>
          </a:p>
          <a:p>
            <a:pPr indent="-228600" lvl="0" marL="685800" rtl="0" algn="l">
              <a:lnSpc>
                <a:spcPct val="90000"/>
              </a:lnSpc>
              <a:spcBef>
                <a:spcPts val="1200"/>
              </a:spcBef>
              <a:spcAft>
                <a:spcPts val="0"/>
              </a:spcAft>
              <a:buClr>
                <a:schemeClr val="dk2"/>
              </a:buClr>
              <a:buSzPts val="2635"/>
              <a:buChar char="•"/>
            </a:pPr>
            <a:r>
              <a:rPr lang="es-ES" sz="2500">
                <a:solidFill>
                  <a:schemeClr val="dk2"/>
                </a:solidFill>
              </a:rPr>
              <a:t>Actos perjudiciales sobre la base de la orientación sexual o la identidad de género</a:t>
            </a:r>
            <a:endParaRPr sz="2500"/>
          </a:p>
          <a:p>
            <a:pPr indent="-55879" lvl="0" marL="228600" rtl="0" algn="l">
              <a:lnSpc>
                <a:spcPct val="70000"/>
              </a:lnSpc>
              <a:spcBef>
                <a:spcPts val="1600"/>
              </a:spcBef>
              <a:spcAft>
                <a:spcPts val="0"/>
              </a:spcAft>
              <a:buClr>
                <a:schemeClr val="dk2"/>
              </a:buClr>
              <a:buSzPts val="2720"/>
              <a:buNone/>
            </a:pPr>
            <a:r>
              <a:t/>
            </a:r>
            <a:endParaRPr sz="2720"/>
          </a:p>
        </p:txBody>
      </p:sp>
      <p:sp>
        <p:nvSpPr>
          <p:cNvPr id="388" name="Google Shape;388;p64"/>
          <p:cNvSpPr txBox="1"/>
          <p:nvPr/>
        </p:nvSpPr>
        <p:spPr>
          <a:xfrm>
            <a:off x="2141016" y="6343431"/>
            <a:ext cx="5762763" cy="22312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s-ES" sz="1000" u="none" cap="none" strike="noStrike">
                <a:solidFill>
                  <a:schemeClr val="dk2"/>
                </a:solidFill>
                <a:latin typeface="Calibri"/>
                <a:ea typeface="Calibri"/>
                <a:cs typeface="Calibri"/>
                <a:sym typeface="Calibri"/>
              </a:rPr>
              <a:t>(Manual de Trabajo Interinstitucional sobre Salud Reproductiva en Escenarios Humanitarios, pág. 2018).</a:t>
            </a:r>
            <a:endParaRPr b="0" i="0" sz="1000" u="none" cap="none" strike="noStrike">
              <a:solidFill>
                <a:srgbClr val="000000"/>
              </a:solidFill>
              <a:latin typeface="Arial"/>
              <a:ea typeface="Arial"/>
              <a:cs typeface="Arial"/>
              <a:sym typeface="Arial"/>
            </a:endParaRPr>
          </a:p>
        </p:txBody>
      </p:sp>
      <p:sp>
        <p:nvSpPr>
          <p:cNvPr id="389" name="Google Shape;389;p6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s-ES"/>
              <a:t>‹#›</a:t>
            </a:fld>
            <a:endParaRPr/>
          </a:p>
        </p:txBody>
      </p:sp>
    </p:spTree>
  </p:cSld>
  <p:clrMapOvr>
    <a:masterClrMapping/>
  </p:clrMapOvr>
</p:sld>
</file>

<file path=ppt/slides/slide1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2" name="Shape 1442"/>
        <p:cNvGrpSpPr/>
        <p:nvPr/>
      </p:nvGrpSpPr>
      <p:grpSpPr>
        <a:xfrm>
          <a:off x="0" y="0"/>
          <a:ext cx="0" cy="0"/>
          <a:chOff x="0" y="0"/>
          <a:chExt cx="0" cy="0"/>
        </a:xfrm>
      </p:grpSpPr>
      <p:sp>
        <p:nvSpPr>
          <p:cNvPr id="1443" name="Google Shape;1443;p181"/>
          <p:cNvSpPr txBox="1"/>
          <p:nvPr>
            <p:ph idx="1" type="body"/>
          </p:nvPr>
        </p:nvSpPr>
        <p:spPr>
          <a:xfrm>
            <a:off x="771455" y="1105231"/>
            <a:ext cx="8090625" cy="4742501"/>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600"/>
              </a:spcBef>
              <a:spcAft>
                <a:spcPts val="0"/>
              </a:spcAft>
              <a:buClr>
                <a:schemeClr val="dk2"/>
              </a:buClr>
              <a:buSzPts val="2800"/>
              <a:buNone/>
            </a:pPr>
            <a:r>
              <a:rPr b="1" lang="es-ES" sz="2500">
                <a:solidFill>
                  <a:schemeClr val="accent1"/>
                </a:solidFill>
              </a:rPr>
              <a:t>Insumos en contextos afectados por crisis</a:t>
            </a:r>
            <a:endParaRPr sz="2500"/>
          </a:p>
          <a:p>
            <a:pPr indent="-228600" lvl="0" marL="228600" rtl="0" algn="l">
              <a:lnSpc>
                <a:spcPct val="100000"/>
              </a:lnSpc>
              <a:spcBef>
                <a:spcPts val="1200"/>
              </a:spcBef>
              <a:spcAft>
                <a:spcPts val="0"/>
              </a:spcAft>
              <a:buClr>
                <a:schemeClr val="dk2"/>
              </a:buClr>
              <a:buSzPts val="2600"/>
              <a:buChar char="•"/>
            </a:pPr>
            <a:r>
              <a:rPr lang="es-ES" sz="2300">
                <a:solidFill>
                  <a:schemeClr val="dk2"/>
                </a:solidFill>
              </a:rPr>
              <a:t>Botiquín ISR 3: Tratamiento luego de una violación</a:t>
            </a:r>
            <a:endParaRPr sz="2300"/>
          </a:p>
          <a:p>
            <a:pPr indent="-228600" lvl="0" marL="228600" rtl="0" algn="l">
              <a:lnSpc>
                <a:spcPct val="100000"/>
              </a:lnSpc>
              <a:spcBef>
                <a:spcPts val="1200"/>
              </a:spcBef>
              <a:spcAft>
                <a:spcPts val="0"/>
              </a:spcAft>
              <a:buClr>
                <a:schemeClr val="dk2"/>
              </a:buClr>
              <a:buSzPts val="2600"/>
              <a:buChar char="•"/>
            </a:pPr>
            <a:r>
              <a:rPr lang="es-ES" sz="2300">
                <a:solidFill>
                  <a:schemeClr val="dk2"/>
                </a:solidFill>
              </a:rPr>
              <a:t>Botiquín Interinstitucional de Salud en Contextos de Emergencia - módulo de PPE</a:t>
            </a:r>
            <a:endParaRPr sz="2300"/>
          </a:p>
          <a:p>
            <a:pPr indent="-228600" lvl="0" marL="228600" rtl="0" algn="l">
              <a:lnSpc>
                <a:spcPct val="100000"/>
              </a:lnSpc>
              <a:spcBef>
                <a:spcPts val="1200"/>
              </a:spcBef>
              <a:spcAft>
                <a:spcPts val="0"/>
              </a:spcAft>
              <a:buClr>
                <a:schemeClr val="dk2"/>
              </a:buClr>
              <a:buSzPts val="2600"/>
              <a:buChar char="•"/>
            </a:pPr>
            <a:r>
              <a:rPr lang="es-ES" sz="2300">
                <a:solidFill>
                  <a:schemeClr val="dk2"/>
                </a:solidFill>
              </a:rPr>
              <a:t>Tratamiento luego de una violación para 50 personas sobrevivientes adultas y 10 personas sobrevivientes menores de edad</a:t>
            </a:r>
            <a:endParaRPr sz="2300"/>
          </a:p>
          <a:p>
            <a:pPr indent="-228600" lvl="1" marL="685800" rtl="0" algn="l">
              <a:lnSpc>
                <a:spcPct val="90000"/>
              </a:lnSpc>
              <a:spcBef>
                <a:spcPts val="600"/>
              </a:spcBef>
              <a:spcAft>
                <a:spcPts val="0"/>
              </a:spcAft>
              <a:buClr>
                <a:schemeClr val="dk2"/>
              </a:buClr>
              <a:buSzPts val="2400"/>
              <a:buChar char="•"/>
            </a:pPr>
            <a:r>
              <a:rPr lang="es-ES" sz="2300">
                <a:solidFill>
                  <a:schemeClr val="dk2"/>
                </a:solidFill>
              </a:rPr>
              <a:t>Pautas clínicas</a:t>
            </a:r>
            <a:endParaRPr sz="2300"/>
          </a:p>
          <a:p>
            <a:pPr indent="-228600" lvl="1" marL="685800" rtl="0" algn="l">
              <a:lnSpc>
                <a:spcPct val="90000"/>
              </a:lnSpc>
              <a:spcBef>
                <a:spcPts val="600"/>
              </a:spcBef>
              <a:spcAft>
                <a:spcPts val="0"/>
              </a:spcAft>
              <a:buClr>
                <a:schemeClr val="dk2"/>
              </a:buClr>
              <a:buSzPts val="2400"/>
              <a:buChar char="•"/>
            </a:pPr>
            <a:r>
              <a:rPr lang="es-ES" sz="2300">
                <a:solidFill>
                  <a:schemeClr val="dk2"/>
                </a:solidFill>
              </a:rPr>
              <a:t>Anticoncepción de emergencia</a:t>
            </a:r>
            <a:endParaRPr sz="2300"/>
          </a:p>
          <a:p>
            <a:pPr indent="-228600" lvl="1" marL="685800" rtl="0" algn="l">
              <a:lnSpc>
                <a:spcPct val="90000"/>
              </a:lnSpc>
              <a:spcBef>
                <a:spcPts val="600"/>
              </a:spcBef>
              <a:spcAft>
                <a:spcPts val="0"/>
              </a:spcAft>
              <a:buClr>
                <a:schemeClr val="dk2"/>
              </a:buClr>
              <a:buSzPts val="2400"/>
              <a:buChar char="•"/>
            </a:pPr>
            <a:r>
              <a:rPr lang="es-ES" sz="2300">
                <a:solidFill>
                  <a:schemeClr val="dk2"/>
                </a:solidFill>
              </a:rPr>
              <a:t>Antibióticos para ETS</a:t>
            </a:r>
            <a:endParaRPr sz="2300"/>
          </a:p>
          <a:p>
            <a:pPr indent="-228600" lvl="1" marL="685800" rtl="0" algn="l">
              <a:lnSpc>
                <a:spcPct val="90000"/>
              </a:lnSpc>
              <a:spcBef>
                <a:spcPts val="600"/>
              </a:spcBef>
              <a:spcAft>
                <a:spcPts val="0"/>
              </a:spcAft>
              <a:buClr>
                <a:schemeClr val="dk2"/>
              </a:buClr>
              <a:buSzPts val="2400"/>
              <a:buChar char="•"/>
            </a:pPr>
            <a:r>
              <a:rPr lang="es-ES" sz="2300">
                <a:solidFill>
                  <a:schemeClr val="dk2"/>
                </a:solidFill>
              </a:rPr>
              <a:t>PPE</a:t>
            </a:r>
            <a:endParaRPr sz="2300"/>
          </a:p>
          <a:p>
            <a:pPr indent="-228600" lvl="1" marL="685800" rtl="0" algn="l">
              <a:lnSpc>
                <a:spcPct val="90000"/>
              </a:lnSpc>
              <a:spcBef>
                <a:spcPts val="600"/>
              </a:spcBef>
              <a:spcAft>
                <a:spcPts val="0"/>
              </a:spcAft>
              <a:buClr>
                <a:schemeClr val="dk2"/>
              </a:buClr>
              <a:buSzPts val="2400"/>
              <a:buChar char="•"/>
            </a:pPr>
            <a:r>
              <a:rPr lang="es-ES" sz="2300">
                <a:solidFill>
                  <a:schemeClr val="dk2"/>
                </a:solidFill>
              </a:rPr>
              <a:t>Pruebas de embarazo</a:t>
            </a:r>
            <a:endParaRPr sz="2300"/>
          </a:p>
          <a:p>
            <a:pPr indent="-228600" lvl="1" marL="685800" rtl="0" algn="l">
              <a:lnSpc>
                <a:spcPct val="90000"/>
              </a:lnSpc>
              <a:spcBef>
                <a:spcPts val="600"/>
              </a:spcBef>
              <a:spcAft>
                <a:spcPts val="600"/>
              </a:spcAft>
              <a:buClr>
                <a:schemeClr val="dk2"/>
              </a:buClr>
              <a:buSzPts val="2400"/>
              <a:buChar char="•"/>
            </a:pPr>
            <a:r>
              <a:rPr lang="es-ES" sz="2300">
                <a:solidFill>
                  <a:schemeClr val="dk2"/>
                </a:solidFill>
              </a:rPr>
              <a:t>Las vacunas antitetánicas y contra la hepatitis B no están incluidas (se necesita refrigeración)</a:t>
            </a:r>
            <a:endParaRPr sz="2300"/>
          </a:p>
        </p:txBody>
      </p:sp>
      <p:sp>
        <p:nvSpPr>
          <p:cNvPr id="1444" name="Google Shape;1444;p18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s-ES"/>
              <a:t>‹#›</a:t>
            </a:fld>
            <a:endParaRPr/>
          </a:p>
        </p:txBody>
      </p:sp>
      <p:sp>
        <p:nvSpPr>
          <p:cNvPr id="1445" name="Google Shape;1445;p181"/>
          <p:cNvSpPr txBox="1"/>
          <p:nvPr/>
        </p:nvSpPr>
        <p:spPr>
          <a:xfrm>
            <a:off x="546755" y="-119270"/>
            <a:ext cx="8315325" cy="1598213"/>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accent2"/>
              </a:buClr>
              <a:buSzPts val="3600"/>
              <a:buFont typeface="Calibri"/>
              <a:buNone/>
            </a:pPr>
            <a:r>
              <a:rPr b="1" i="0" lang="es-ES" sz="4400" u="none" cap="none" strike="noStrike">
                <a:solidFill>
                  <a:schemeClr val="dk2"/>
                </a:solidFill>
                <a:latin typeface="Calibri"/>
                <a:ea typeface="Calibri"/>
                <a:cs typeface="Calibri"/>
                <a:sym typeface="Calibri"/>
              </a:rPr>
              <a:t>5 – Administrar el tratamiento: </a:t>
            </a:r>
            <a:r>
              <a:rPr b="1" i="0" lang="es-ES" sz="4400" u="none" cap="none" strike="noStrike">
                <a:solidFill>
                  <a:schemeClr val="accent1"/>
                </a:solidFill>
                <a:latin typeface="Calibri"/>
                <a:ea typeface="Calibri"/>
                <a:cs typeface="Calibri"/>
                <a:sym typeface="Calibri"/>
              </a:rPr>
              <a:t>Insumos</a:t>
            </a:r>
            <a:endParaRPr/>
          </a:p>
        </p:txBody>
      </p:sp>
    </p:spTree>
  </p:cSld>
  <p:clrMapOvr>
    <a:masterClrMapping/>
  </p:clrMapOvr>
</p:sld>
</file>

<file path=ppt/slides/slide1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450" name="Shape 1450"/>
        <p:cNvGrpSpPr/>
        <p:nvPr/>
      </p:nvGrpSpPr>
      <p:grpSpPr>
        <a:xfrm>
          <a:off x="0" y="0"/>
          <a:ext cx="0" cy="0"/>
          <a:chOff x="0" y="0"/>
          <a:chExt cx="0" cy="0"/>
        </a:xfrm>
      </p:grpSpPr>
      <p:sp>
        <p:nvSpPr>
          <p:cNvPr id="1451" name="Google Shape;1451;p182"/>
          <p:cNvSpPr txBox="1"/>
          <p:nvPr>
            <p:ph type="ctrTitle"/>
          </p:nvPr>
        </p:nvSpPr>
        <p:spPr>
          <a:xfrm>
            <a:off x="685800" y="2722425"/>
            <a:ext cx="7772400" cy="1336386"/>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accent2"/>
              </a:buClr>
              <a:buSzPts val="6000"/>
              <a:buNone/>
            </a:pPr>
            <a:r>
              <a:rPr lang="es-ES"/>
              <a:t>DECISIONES SOBRE EL TRATAMIENTO</a:t>
            </a:r>
            <a:br>
              <a:rPr lang="es-ES"/>
            </a:br>
            <a:r>
              <a:rPr i="1" lang="es-ES"/>
              <a:t>Actividad grupal</a:t>
            </a:r>
            <a:endParaRPr i="1"/>
          </a:p>
        </p:txBody>
      </p:sp>
      <p:sp>
        <p:nvSpPr>
          <p:cNvPr id="1452" name="Google Shape;1452;p182"/>
          <p:cNvSpPr txBox="1"/>
          <p:nvPr>
            <p:ph idx="12" type="sldNum"/>
          </p:nvPr>
        </p:nvSpPr>
        <p:spPr>
          <a:xfrm>
            <a:off x="2908126" y="6339743"/>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r>
              <a:rPr lang="es-ES"/>
              <a:t>133</a:t>
            </a:r>
            <a:endParaRPr/>
          </a:p>
        </p:txBody>
      </p:sp>
    </p:spTree>
  </p:cSld>
  <p:clrMapOvr>
    <a:masterClrMapping/>
  </p:clrMapOvr>
</p:sld>
</file>

<file path=ppt/slides/slide1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7" name="Shape 1457"/>
        <p:cNvGrpSpPr/>
        <p:nvPr/>
      </p:nvGrpSpPr>
      <p:grpSpPr>
        <a:xfrm>
          <a:off x="0" y="0"/>
          <a:ext cx="0" cy="0"/>
          <a:chOff x="0" y="0"/>
          <a:chExt cx="0" cy="0"/>
        </a:xfrm>
      </p:grpSpPr>
      <p:sp>
        <p:nvSpPr>
          <p:cNvPr id="1458" name="Google Shape;1458;p183"/>
          <p:cNvSpPr txBox="1"/>
          <p:nvPr>
            <p:ph type="title"/>
          </p:nvPr>
        </p:nvSpPr>
        <p:spPr>
          <a:xfrm>
            <a:off x="642134" y="541766"/>
            <a:ext cx="8229600" cy="11430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2"/>
              </a:buClr>
              <a:buSzPts val="4400"/>
              <a:buNone/>
            </a:pPr>
            <a:r>
              <a:rPr lang="es-ES"/>
              <a:t>Orientación para los pacientes</a:t>
            </a:r>
            <a:endParaRPr/>
          </a:p>
        </p:txBody>
      </p:sp>
      <p:sp>
        <p:nvSpPr>
          <p:cNvPr id="1459" name="Google Shape;1459;p183"/>
          <p:cNvSpPr txBox="1"/>
          <p:nvPr>
            <p:ph idx="1" type="body"/>
          </p:nvPr>
        </p:nvSpPr>
        <p:spPr>
          <a:xfrm>
            <a:off x="842480" y="1934003"/>
            <a:ext cx="8029254" cy="3657600"/>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2"/>
              </a:buClr>
              <a:buSzPts val="2600"/>
              <a:buChar char="•"/>
            </a:pPr>
            <a:r>
              <a:rPr lang="es-ES" sz="2800">
                <a:solidFill>
                  <a:schemeClr val="dk2"/>
                </a:solidFill>
              </a:rPr>
              <a:t>Cada persona sobreviviente experimentará y enfrentará el trauma de la violencia sexual dentro de su propia cultura y sociedad</a:t>
            </a:r>
            <a:endParaRPr sz="2800"/>
          </a:p>
          <a:p>
            <a:pPr indent="-228600" lvl="0" marL="228600" rtl="0" algn="l">
              <a:lnSpc>
                <a:spcPct val="90000"/>
              </a:lnSpc>
              <a:spcBef>
                <a:spcPts val="1040"/>
              </a:spcBef>
              <a:spcAft>
                <a:spcPts val="0"/>
              </a:spcAft>
              <a:buClr>
                <a:schemeClr val="dk2"/>
              </a:buClr>
              <a:buSzPts val="2600"/>
              <a:buChar char="•"/>
            </a:pPr>
            <a:r>
              <a:rPr lang="es-ES" sz="2800">
                <a:solidFill>
                  <a:schemeClr val="dk2"/>
                </a:solidFill>
              </a:rPr>
              <a:t>Continúe suministrando comunicación comprensiva (recuerde LIVES)</a:t>
            </a:r>
            <a:endParaRPr sz="2800"/>
          </a:p>
          <a:p>
            <a:pPr indent="-228600" lvl="0" marL="228600" rtl="0" algn="l">
              <a:lnSpc>
                <a:spcPct val="90000"/>
              </a:lnSpc>
              <a:spcBef>
                <a:spcPts val="1040"/>
              </a:spcBef>
              <a:spcAft>
                <a:spcPts val="0"/>
              </a:spcAft>
              <a:buClr>
                <a:schemeClr val="dk2"/>
              </a:buClr>
              <a:buSzPts val="2600"/>
              <a:buChar char="•"/>
            </a:pPr>
            <a:r>
              <a:rPr lang="es-ES" sz="2800">
                <a:solidFill>
                  <a:schemeClr val="dk2"/>
                </a:solidFill>
              </a:rPr>
              <a:t>Proporcione información escrita con recomendaciones estándares en un lenguaje simple </a:t>
            </a:r>
            <a:endParaRPr sz="2800"/>
          </a:p>
          <a:p>
            <a:pPr indent="-50800" lvl="0" marL="228600" rtl="0" algn="l">
              <a:lnSpc>
                <a:spcPct val="90000"/>
              </a:lnSpc>
              <a:spcBef>
                <a:spcPts val="1120"/>
              </a:spcBef>
              <a:spcAft>
                <a:spcPts val="0"/>
              </a:spcAft>
              <a:buClr>
                <a:schemeClr val="dk2"/>
              </a:buClr>
              <a:buSzPts val="2800"/>
              <a:buNone/>
            </a:pPr>
            <a:r>
              <a:t/>
            </a:r>
            <a:endParaRPr sz="2800"/>
          </a:p>
        </p:txBody>
      </p:sp>
      <p:sp>
        <p:nvSpPr>
          <p:cNvPr id="1460" name="Google Shape;1460;p18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s-ES"/>
              <a:t>‹#›</a:t>
            </a:fld>
            <a:endParaRPr/>
          </a:p>
        </p:txBody>
      </p:sp>
    </p:spTree>
  </p:cSld>
  <p:clrMapOvr>
    <a:masterClrMapping/>
  </p:clrMapOvr>
</p:sld>
</file>

<file path=ppt/slides/slide1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5" name="Shape 1465"/>
        <p:cNvGrpSpPr/>
        <p:nvPr/>
      </p:nvGrpSpPr>
      <p:grpSpPr>
        <a:xfrm>
          <a:off x="0" y="0"/>
          <a:ext cx="0" cy="0"/>
          <a:chOff x="0" y="0"/>
          <a:chExt cx="0" cy="0"/>
        </a:xfrm>
      </p:grpSpPr>
      <p:sp>
        <p:nvSpPr>
          <p:cNvPr id="1466" name="Google Shape;1466;p184"/>
          <p:cNvSpPr txBox="1"/>
          <p:nvPr>
            <p:ph type="title"/>
          </p:nvPr>
        </p:nvSpPr>
        <p:spPr>
          <a:xfrm>
            <a:off x="791538" y="136525"/>
            <a:ext cx="8229600" cy="944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2"/>
              </a:buClr>
              <a:buSzPts val="4400"/>
              <a:buNone/>
            </a:pPr>
            <a:r>
              <a:rPr lang="es-ES"/>
              <a:t>Salud mental</a:t>
            </a:r>
            <a:endParaRPr/>
          </a:p>
        </p:txBody>
      </p:sp>
      <p:sp>
        <p:nvSpPr>
          <p:cNvPr id="1467" name="Google Shape;1467;p184"/>
          <p:cNvSpPr txBox="1"/>
          <p:nvPr>
            <p:ph idx="1" type="body"/>
          </p:nvPr>
        </p:nvSpPr>
        <p:spPr>
          <a:xfrm>
            <a:off x="609600" y="961596"/>
            <a:ext cx="8229600" cy="4351337"/>
          </a:xfrm>
          <a:prstGeom prst="rect">
            <a:avLst/>
          </a:prstGeom>
          <a:noFill/>
          <a:ln>
            <a:noFill/>
          </a:ln>
        </p:spPr>
        <p:txBody>
          <a:bodyPr anchorCtr="0" anchor="t" bIns="45700" lIns="91425" spcFirstLastPara="1" rIns="91425" wrap="square" tIns="45700">
            <a:noAutofit/>
          </a:bodyPr>
          <a:lstStyle/>
          <a:p>
            <a:pPr indent="-228600" lvl="1" marL="685800" rtl="0" algn="l">
              <a:lnSpc>
                <a:spcPct val="90000"/>
              </a:lnSpc>
              <a:spcBef>
                <a:spcPts val="0"/>
              </a:spcBef>
              <a:spcAft>
                <a:spcPts val="0"/>
              </a:spcAft>
              <a:buClr>
                <a:schemeClr val="dk2"/>
              </a:buClr>
              <a:buSzPts val="2400"/>
              <a:buChar char="•"/>
            </a:pPr>
            <a:r>
              <a:rPr lang="es-ES" sz="2500">
                <a:solidFill>
                  <a:schemeClr val="dk2"/>
                </a:solidFill>
              </a:rPr>
              <a:t>Proporcione asesoramiento sobre los problemas psicológicos, emocionales, sociales y físicos que pueda haber experimentado</a:t>
            </a:r>
            <a:endParaRPr sz="2500"/>
          </a:p>
          <a:p>
            <a:pPr indent="-228600" lvl="1" marL="685800" rtl="0" algn="l">
              <a:lnSpc>
                <a:spcPct val="90000"/>
              </a:lnSpc>
              <a:spcBef>
                <a:spcPts val="1080"/>
              </a:spcBef>
              <a:spcAft>
                <a:spcPts val="0"/>
              </a:spcAft>
              <a:buClr>
                <a:schemeClr val="dk2"/>
              </a:buClr>
              <a:buSzPts val="2400"/>
              <a:buChar char="•"/>
            </a:pPr>
            <a:r>
              <a:rPr lang="es-ES" sz="2500">
                <a:solidFill>
                  <a:schemeClr val="dk2"/>
                </a:solidFill>
              </a:rPr>
              <a:t>Explique que es común experimentar emociones negativas fuertes o aturdimiento</a:t>
            </a:r>
            <a:endParaRPr sz="2500"/>
          </a:p>
          <a:p>
            <a:pPr indent="-228600" lvl="1" marL="685800" rtl="0" algn="l">
              <a:lnSpc>
                <a:spcPct val="90000"/>
              </a:lnSpc>
              <a:spcBef>
                <a:spcPts val="1080"/>
              </a:spcBef>
              <a:spcAft>
                <a:spcPts val="0"/>
              </a:spcAft>
              <a:buClr>
                <a:schemeClr val="dk2"/>
              </a:buClr>
              <a:buSzPts val="2400"/>
              <a:buChar char="•"/>
            </a:pPr>
            <a:r>
              <a:rPr lang="es-ES" sz="2500">
                <a:solidFill>
                  <a:schemeClr val="dk2"/>
                </a:solidFill>
              </a:rPr>
              <a:t>Aliente a la persona sobreviviente a hablar con alguien en quien confíe</a:t>
            </a:r>
            <a:endParaRPr sz="2500"/>
          </a:p>
          <a:p>
            <a:pPr indent="-228600" lvl="1" marL="685800" rtl="0" algn="l">
              <a:lnSpc>
                <a:spcPct val="90000"/>
              </a:lnSpc>
              <a:spcBef>
                <a:spcPts val="1080"/>
              </a:spcBef>
              <a:spcAft>
                <a:spcPts val="0"/>
              </a:spcAft>
              <a:buClr>
                <a:schemeClr val="dk2"/>
              </a:buClr>
              <a:buSzPts val="2400"/>
              <a:buChar char="•"/>
            </a:pPr>
            <a:r>
              <a:rPr b="1" lang="es-ES" sz="2500">
                <a:solidFill>
                  <a:schemeClr val="dk2"/>
                </a:solidFill>
              </a:rPr>
              <a:t>No</a:t>
            </a:r>
            <a:r>
              <a:rPr lang="es-ES" sz="2500">
                <a:solidFill>
                  <a:schemeClr val="dk2"/>
                </a:solidFill>
              </a:rPr>
              <a:t> recete benzodiazepinas de manera sistemática para el insomnio</a:t>
            </a:r>
            <a:endParaRPr sz="2500"/>
          </a:p>
          <a:p>
            <a:pPr indent="-228600" lvl="1" marL="685800" rtl="0" algn="l">
              <a:lnSpc>
                <a:spcPct val="90000"/>
              </a:lnSpc>
              <a:spcBef>
                <a:spcPts val="1080"/>
              </a:spcBef>
              <a:spcAft>
                <a:spcPts val="0"/>
              </a:spcAft>
              <a:buClr>
                <a:schemeClr val="dk2"/>
              </a:buClr>
              <a:buSzPts val="2400"/>
              <a:buChar char="•"/>
            </a:pPr>
            <a:r>
              <a:rPr b="1" lang="es-ES" sz="2500">
                <a:solidFill>
                  <a:schemeClr val="dk2"/>
                </a:solidFill>
              </a:rPr>
              <a:t>No</a:t>
            </a:r>
            <a:r>
              <a:rPr lang="es-ES" sz="2500">
                <a:solidFill>
                  <a:schemeClr val="dk2"/>
                </a:solidFill>
              </a:rPr>
              <a:t> recete benzodiazepinas ni antidepresivos para la angustia intensa</a:t>
            </a:r>
            <a:endParaRPr sz="2500"/>
          </a:p>
          <a:p>
            <a:pPr indent="-228600" lvl="1" marL="685800" rtl="0" algn="l">
              <a:lnSpc>
                <a:spcPct val="90000"/>
              </a:lnSpc>
              <a:spcBef>
                <a:spcPts val="1080"/>
              </a:spcBef>
              <a:spcAft>
                <a:spcPts val="0"/>
              </a:spcAft>
              <a:buClr>
                <a:schemeClr val="dk2"/>
              </a:buClr>
              <a:buSzPts val="2400"/>
              <a:buChar char="•"/>
            </a:pPr>
            <a:r>
              <a:rPr lang="es-ES" sz="2500">
                <a:solidFill>
                  <a:schemeClr val="dk2"/>
                </a:solidFill>
              </a:rPr>
              <a:t>Haga una derivación para que la persona reciba apoyo profesional si los síntomas son incapacitantes y no desaparecen con el paso del tiempo</a:t>
            </a:r>
            <a:endParaRPr sz="2500"/>
          </a:p>
          <a:p>
            <a:pPr indent="-76200" lvl="0" marL="228600" rtl="0" algn="l">
              <a:lnSpc>
                <a:spcPct val="90000"/>
              </a:lnSpc>
              <a:spcBef>
                <a:spcPts val="1000"/>
              </a:spcBef>
              <a:spcAft>
                <a:spcPts val="0"/>
              </a:spcAft>
              <a:buClr>
                <a:schemeClr val="dk2"/>
              </a:buClr>
              <a:buSzPts val="2400"/>
              <a:buNone/>
            </a:pPr>
            <a:r>
              <a:t/>
            </a:r>
            <a:endParaRPr sz="2500"/>
          </a:p>
        </p:txBody>
      </p:sp>
      <p:sp>
        <p:nvSpPr>
          <p:cNvPr id="1468" name="Google Shape;1468;p18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s-ES"/>
              <a:t>‹#›</a:t>
            </a:fld>
            <a:endParaRPr/>
          </a:p>
        </p:txBody>
      </p:sp>
    </p:spTree>
  </p:cSld>
  <p:clrMapOvr>
    <a:masterClrMapping/>
  </p:clrMapOvr>
</p:sld>
</file>

<file path=ppt/slides/slide1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3" name="Shape 1473"/>
        <p:cNvGrpSpPr/>
        <p:nvPr/>
      </p:nvGrpSpPr>
      <p:grpSpPr>
        <a:xfrm>
          <a:off x="0" y="0"/>
          <a:ext cx="0" cy="0"/>
          <a:chOff x="0" y="0"/>
          <a:chExt cx="0" cy="0"/>
        </a:xfrm>
      </p:grpSpPr>
      <p:sp>
        <p:nvSpPr>
          <p:cNvPr id="1474" name="Google Shape;1474;p185"/>
          <p:cNvSpPr txBox="1"/>
          <p:nvPr>
            <p:ph type="title"/>
          </p:nvPr>
        </p:nvSpPr>
        <p:spPr>
          <a:xfrm>
            <a:off x="723900" y="575746"/>
            <a:ext cx="8229600" cy="11430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2"/>
              </a:buClr>
              <a:buSzPts val="4400"/>
              <a:buNone/>
            </a:pPr>
            <a:r>
              <a:rPr lang="es-ES"/>
              <a:t>Atención y cura de las lesiones</a:t>
            </a:r>
            <a:endParaRPr/>
          </a:p>
        </p:txBody>
      </p:sp>
      <p:sp>
        <p:nvSpPr>
          <p:cNvPr id="1475" name="Google Shape;1475;p185"/>
          <p:cNvSpPr txBox="1"/>
          <p:nvPr>
            <p:ph idx="1" type="body"/>
          </p:nvPr>
        </p:nvSpPr>
        <p:spPr>
          <a:xfrm>
            <a:off x="723900" y="1690688"/>
            <a:ext cx="7378700" cy="35052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2"/>
              </a:buClr>
              <a:buSzPts val="3200"/>
              <a:buNone/>
            </a:pPr>
            <a:r>
              <a:t/>
            </a:r>
            <a:endParaRPr sz="2800"/>
          </a:p>
          <a:p>
            <a:pPr indent="0" lvl="0" marL="0" rtl="0" algn="l">
              <a:lnSpc>
                <a:spcPct val="90000"/>
              </a:lnSpc>
              <a:spcBef>
                <a:spcPts val="0"/>
              </a:spcBef>
              <a:spcAft>
                <a:spcPts val="0"/>
              </a:spcAft>
              <a:buClr>
                <a:schemeClr val="dk2"/>
              </a:buClr>
              <a:buSzPts val="3200"/>
              <a:buNone/>
            </a:pPr>
            <a:r>
              <a:rPr b="1" lang="es-ES" sz="2800">
                <a:solidFill>
                  <a:schemeClr val="accent1"/>
                </a:solidFill>
              </a:rPr>
              <a:t>Lesiones</a:t>
            </a:r>
            <a:endParaRPr/>
          </a:p>
          <a:p>
            <a:pPr indent="-228600" lvl="1" marL="685800" rtl="0" algn="l">
              <a:lnSpc>
                <a:spcPct val="90000"/>
              </a:lnSpc>
              <a:spcBef>
                <a:spcPts val="600"/>
              </a:spcBef>
              <a:spcAft>
                <a:spcPts val="0"/>
              </a:spcAft>
              <a:buClr>
                <a:schemeClr val="dk2"/>
              </a:buClr>
              <a:buSzPts val="2800"/>
              <a:buChar char="•"/>
            </a:pPr>
            <a:r>
              <a:rPr lang="es-ES">
                <a:solidFill>
                  <a:schemeClr val="dk2"/>
                </a:solidFill>
              </a:rPr>
              <a:t>Prevención de infecciones (higiene perineal)</a:t>
            </a:r>
            <a:endParaRPr/>
          </a:p>
          <a:p>
            <a:pPr indent="-228600" lvl="1" marL="685800" rtl="0" algn="l">
              <a:lnSpc>
                <a:spcPct val="90000"/>
              </a:lnSpc>
              <a:spcBef>
                <a:spcPts val="1200"/>
              </a:spcBef>
              <a:spcAft>
                <a:spcPts val="0"/>
              </a:spcAft>
              <a:buClr>
                <a:schemeClr val="dk2"/>
              </a:buClr>
              <a:buSzPts val="2800"/>
              <a:buChar char="•"/>
            </a:pPr>
            <a:r>
              <a:rPr lang="es-ES">
                <a:solidFill>
                  <a:schemeClr val="dk2"/>
                </a:solidFill>
              </a:rPr>
              <a:t>Signos de infección</a:t>
            </a:r>
            <a:endParaRPr/>
          </a:p>
          <a:p>
            <a:pPr indent="-228600" lvl="1" marL="685800" rtl="0" algn="l">
              <a:lnSpc>
                <a:spcPct val="90000"/>
              </a:lnSpc>
              <a:spcBef>
                <a:spcPts val="1200"/>
              </a:spcBef>
              <a:spcAft>
                <a:spcPts val="0"/>
              </a:spcAft>
              <a:buClr>
                <a:schemeClr val="dk2"/>
              </a:buClr>
              <a:buSzPts val="2800"/>
              <a:buChar char="•"/>
            </a:pPr>
            <a:r>
              <a:rPr lang="es-ES">
                <a:solidFill>
                  <a:schemeClr val="dk2"/>
                </a:solidFill>
              </a:rPr>
              <a:t>Cuidado de las heridas</a:t>
            </a:r>
            <a:endParaRPr/>
          </a:p>
          <a:p>
            <a:pPr indent="-228600" lvl="1" marL="685800" rtl="0" algn="l">
              <a:lnSpc>
                <a:spcPct val="90000"/>
              </a:lnSpc>
              <a:spcBef>
                <a:spcPts val="1200"/>
              </a:spcBef>
              <a:spcAft>
                <a:spcPts val="600"/>
              </a:spcAft>
              <a:buClr>
                <a:schemeClr val="dk2"/>
              </a:buClr>
              <a:buSzPts val="2800"/>
              <a:buChar char="•"/>
            </a:pPr>
            <a:r>
              <a:rPr lang="es-ES">
                <a:solidFill>
                  <a:schemeClr val="dk2"/>
                </a:solidFill>
              </a:rPr>
              <a:t>Administración de medicamentos y efectos secundarios</a:t>
            </a:r>
            <a:endParaRPr/>
          </a:p>
        </p:txBody>
      </p:sp>
      <p:sp>
        <p:nvSpPr>
          <p:cNvPr id="1476" name="Google Shape;1476;p18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s-ES"/>
              <a:t>‹#›</a:t>
            </a:fld>
            <a:endParaRPr/>
          </a:p>
        </p:txBody>
      </p:sp>
    </p:spTree>
  </p:cSld>
  <p:clrMapOvr>
    <a:masterClrMapping/>
  </p:clrMapOvr>
</p:sld>
</file>

<file path=ppt/slides/slide1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1" name="Shape 1481"/>
        <p:cNvGrpSpPr/>
        <p:nvPr/>
      </p:nvGrpSpPr>
      <p:grpSpPr>
        <a:xfrm>
          <a:off x="0" y="0"/>
          <a:ext cx="0" cy="0"/>
          <a:chOff x="0" y="0"/>
          <a:chExt cx="0" cy="0"/>
        </a:xfrm>
      </p:grpSpPr>
      <p:sp>
        <p:nvSpPr>
          <p:cNvPr id="1482" name="Google Shape;1482;p186"/>
          <p:cNvSpPr txBox="1"/>
          <p:nvPr>
            <p:ph type="title"/>
          </p:nvPr>
        </p:nvSpPr>
        <p:spPr>
          <a:xfrm>
            <a:off x="609600" y="762000"/>
            <a:ext cx="6083300" cy="11430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2"/>
              </a:buClr>
              <a:buSzPts val="4400"/>
              <a:buNone/>
            </a:pPr>
            <a:r>
              <a:rPr lang="es-ES"/>
              <a:t>Píldoras anticonceptivas de emergencia</a:t>
            </a:r>
            <a:endParaRPr/>
          </a:p>
        </p:txBody>
      </p:sp>
      <p:sp>
        <p:nvSpPr>
          <p:cNvPr id="1483" name="Google Shape;1483;p186"/>
          <p:cNvSpPr txBox="1"/>
          <p:nvPr>
            <p:ph idx="1" type="body"/>
          </p:nvPr>
        </p:nvSpPr>
        <p:spPr>
          <a:xfrm>
            <a:off x="228600" y="2043112"/>
            <a:ext cx="8458200" cy="4495800"/>
          </a:xfrm>
          <a:prstGeom prst="rect">
            <a:avLst/>
          </a:prstGeom>
          <a:noFill/>
          <a:ln>
            <a:noFill/>
          </a:ln>
        </p:spPr>
        <p:txBody>
          <a:bodyPr anchorCtr="0" anchor="t" bIns="45700" lIns="91425" spcFirstLastPara="1" rIns="91425" wrap="square" tIns="45700">
            <a:noAutofit/>
          </a:bodyPr>
          <a:lstStyle/>
          <a:p>
            <a:pPr indent="-228600" lvl="1" marL="685800" rtl="0" algn="l">
              <a:lnSpc>
                <a:spcPct val="90000"/>
              </a:lnSpc>
              <a:spcBef>
                <a:spcPts val="600"/>
              </a:spcBef>
              <a:spcAft>
                <a:spcPts val="0"/>
              </a:spcAft>
              <a:buClr>
                <a:schemeClr val="dk2"/>
              </a:buClr>
              <a:buSzPts val="3000"/>
              <a:buChar char="•"/>
            </a:pPr>
            <a:r>
              <a:rPr lang="es-ES">
                <a:solidFill>
                  <a:schemeClr val="dk2"/>
                </a:solidFill>
              </a:rPr>
              <a:t>Explique el tratamiento (no provocan un aborto)</a:t>
            </a:r>
            <a:endParaRPr/>
          </a:p>
          <a:p>
            <a:pPr indent="-228600" lvl="1" marL="685800" rtl="0" algn="l">
              <a:lnSpc>
                <a:spcPct val="90000"/>
              </a:lnSpc>
              <a:spcBef>
                <a:spcPts val="1200"/>
              </a:spcBef>
              <a:spcAft>
                <a:spcPts val="0"/>
              </a:spcAft>
              <a:buClr>
                <a:schemeClr val="dk2"/>
              </a:buClr>
              <a:buSzPts val="3000"/>
              <a:buChar char="•"/>
            </a:pPr>
            <a:r>
              <a:rPr lang="es-ES">
                <a:solidFill>
                  <a:schemeClr val="dk2"/>
                </a:solidFill>
              </a:rPr>
              <a:t>Explique los efectos secundarios (náuseas)</a:t>
            </a:r>
            <a:endParaRPr/>
          </a:p>
          <a:p>
            <a:pPr indent="-228600" lvl="1" marL="685800" rtl="0" algn="l">
              <a:lnSpc>
                <a:spcPct val="90000"/>
              </a:lnSpc>
              <a:spcBef>
                <a:spcPts val="1200"/>
              </a:spcBef>
              <a:spcAft>
                <a:spcPts val="0"/>
              </a:spcAft>
              <a:buClr>
                <a:schemeClr val="dk2"/>
              </a:buClr>
              <a:buSzPts val="3000"/>
              <a:buChar char="•"/>
            </a:pPr>
            <a:r>
              <a:rPr lang="es-ES">
                <a:solidFill>
                  <a:schemeClr val="dk2"/>
                </a:solidFill>
              </a:rPr>
              <a:t>No impide un futuro embarazo (uso de preservativos y otros métodos anticonceptivos preferidos) o el deseo de un embarazo</a:t>
            </a:r>
            <a:endParaRPr/>
          </a:p>
          <a:p>
            <a:pPr indent="-228600" lvl="1" marL="685800" rtl="0" algn="l">
              <a:lnSpc>
                <a:spcPct val="90000"/>
              </a:lnSpc>
              <a:spcBef>
                <a:spcPts val="1200"/>
              </a:spcBef>
              <a:spcAft>
                <a:spcPts val="600"/>
              </a:spcAft>
              <a:buClr>
                <a:schemeClr val="dk2"/>
              </a:buClr>
              <a:buSzPts val="3000"/>
              <a:buChar char="•"/>
            </a:pPr>
            <a:r>
              <a:rPr lang="es-ES">
                <a:solidFill>
                  <a:schemeClr val="dk2"/>
                </a:solidFill>
              </a:rPr>
              <a:t>Explique la tasa de ineficacia, próxima menstruación, cuándo volver</a:t>
            </a:r>
            <a:endParaRPr/>
          </a:p>
        </p:txBody>
      </p:sp>
      <p:sp>
        <p:nvSpPr>
          <p:cNvPr id="1484" name="Google Shape;1484;p18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s-ES"/>
              <a:t>‹#›</a:t>
            </a:fld>
            <a:endParaRPr/>
          </a:p>
        </p:txBody>
      </p:sp>
    </p:spTree>
  </p:cSld>
  <p:clrMapOvr>
    <a:masterClrMapping/>
  </p:clrMapOvr>
</p:sld>
</file>

<file path=ppt/slides/slide1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9" name="Shape 1489"/>
        <p:cNvGrpSpPr/>
        <p:nvPr/>
      </p:nvGrpSpPr>
      <p:grpSpPr>
        <a:xfrm>
          <a:off x="0" y="0"/>
          <a:ext cx="0" cy="0"/>
          <a:chOff x="0" y="0"/>
          <a:chExt cx="0" cy="0"/>
        </a:xfrm>
      </p:grpSpPr>
      <p:sp>
        <p:nvSpPr>
          <p:cNvPr id="1490" name="Google Shape;1490;p187"/>
          <p:cNvSpPr txBox="1"/>
          <p:nvPr>
            <p:ph type="title"/>
          </p:nvPr>
        </p:nvSpPr>
        <p:spPr>
          <a:xfrm>
            <a:off x="744877" y="644508"/>
            <a:ext cx="8229600" cy="11430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2"/>
              </a:buClr>
              <a:buSzPts val="4400"/>
              <a:buNone/>
            </a:pPr>
            <a:r>
              <a:rPr lang="es-ES"/>
              <a:t>Embarazo</a:t>
            </a:r>
            <a:endParaRPr/>
          </a:p>
        </p:txBody>
      </p:sp>
      <p:sp>
        <p:nvSpPr>
          <p:cNvPr id="1491" name="Google Shape;1491;p187"/>
          <p:cNvSpPr txBox="1"/>
          <p:nvPr>
            <p:ph idx="1" type="body"/>
          </p:nvPr>
        </p:nvSpPr>
        <p:spPr>
          <a:xfrm>
            <a:off x="516812" y="1896171"/>
            <a:ext cx="7696200" cy="3505200"/>
          </a:xfrm>
          <a:prstGeom prst="rect">
            <a:avLst/>
          </a:prstGeom>
          <a:noFill/>
          <a:ln>
            <a:noFill/>
          </a:ln>
        </p:spPr>
        <p:txBody>
          <a:bodyPr anchorCtr="0" anchor="t" bIns="45700" lIns="91425" spcFirstLastPara="1" rIns="91425" wrap="square" tIns="45700">
            <a:noAutofit/>
          </a:bodyPr>
          <a:lstStyle/>
          <a:p>
            <a:pPr indent="-228600" lvl="1" marL="685800" rtl="0" algn="l">
              <a:lnSpc>
                <a:spcPct val="90000"/>
              </a:lnSpc>
              <a:spcBef>
                <a:spcPts val="600"/>
              </a:spcBef>
              <a:spcAft>
                <a:spcPts val="0"/>
              </a:spcAft>
              <a:buClr>
                <a:schemeClr val="dk2"/>
              </a:buClr>
              <a:buSzPts val="2800"/>
              <a:buChar char="•"/>
            </a:pPr>
            <a:r>
              <a:rPr lang="es-ES">
                <a:solidFill>
                  <a:schemeClr val="dk2"/>
                </a:solidFill>
              </a:rPr>
              <a:t>Ayude a la sobreviviente a tomar una decisión informada, no influenciada por las creencias individuales del proveedor</a:t>
            </a:r>
            <a:endParaRPr/>
          </a:p>
          <a:p>
            <a:pPr indent="-228600" lvl="1" marL="685800" rtl="0" algn="l">
              <a:lnSpc>
                <a:spcPct val="90000"/>
              </a:lnSpc>
              <a:spcBef>
                <a:spcPts val="1200"/>
              </a:spcBef>
              <a:spcAft>
                <a:spcPts val="0"/>
              </a:spcAft>
              <a:buClr>
                <a:schemeClr val="dk2"/>
              </a:buClr>
              <a:buSzPts val="2800"/>
              <a:buChar char="•"/>
            </a:pPr>
            <a:r>
              <a:rPr lang="es-ES">
                <a:solidFill>
                  <a:schemeClr val="dk2"/>
                </a:solidFill>
              </a:rPr>
              <a:t>Riesgo de abortos inseguros </a:t>
            </a:r>
            <a:endParaRPr/>
          </a:p>
          <a:p>
            <a:pPr indent="-228600" lvl="1" marL="685800" rtl="0" algn="l">
              <a:lnSpc>
                <a:spcPct val="90000"/>
              </a:lnSpc>
              <a:spcBef>
                <a:spcPts val="1200"/>
              </a:spcBef>
              <a:spcAft>
                <a:spcPts val="0"/>
              </a:spcAft>
              <a:buClr>
                <a:schemeClr val="dk2"/>
              </a:buClr>
              <a:buSzPts val="2800"/>
              <a:buChar char="•"/>
            </a:pPr>
            <a:r>
              <a:rPr lang="es-ES">
                <a:solidFill>
                  <a:schemeClr val="dk2"/>
                </a:solidFill>
              </a:rPr>
              <a:t>Abandono de un niño o una niña</a:t>
            </a:r>
            <a:endParaRPr/>
          </a:p>
          <a:p>
            <a:pPr indent="-228600" lvl="1" marL="685800" rtl="0" algn="l">
              <a:lnSpc>
                <a:spcPct val="90000"/>
              </a:lnSpc>
              <a:spcBef>
                <a:spcPts val="1200"/>
              </a:spcBef>
              <a:spcAft>
                <a:spcPts val="600"/>
              </a:spcAft>
              <a:buClr>
                <a:schemeClr val="dk2"/>
              </a:buClr>
              <a:buSzPts val="2800"/>
              <a:buChar char="•"/>
            </a:pPr>
            <a:r>
              <a:rPr lang="es-ES">
                <a:solidFill>
                  <a:schemeClr val="dk2"/>
                </a:solidFill>
              </a:rPr>
              <a:t>Homicidio</a:t>
            </a:r>
            <a:endParaRPr/>
          </a:p>
        </p:txBody>
      </p:sp>
      <p:sp>
        <p:nvSpPr>
          <p:cNvPr id="1492" name="Google Shape;1492;p18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s-ES"/>
              <a:t>‹#›</a:t>
            </a:fld>
            <a:endParaRPr/>
          </a:p>
        </p:txBody>
      </p:sp>
    </p:spTree>
  </p:cSld>
  <p:clrMapOvr>
    <a:masterClrMapping/>
  </p:clrMapOvr>
</p:sld>
</file>

<file path=ppt/slides/slide1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7" name="Shape 1497"/>
        <p:cNvGrpSpPr/>
        <p:nvPr/>
      </p:nvGrpSpPr>
      <p:grpSpPr>
        <a:xfrm>
          <a:off x="0" y="0"/>
          <a:ext cx="0" cy="0"/>
          <a:chOff x="0" y="0"/>
          <a:chExt cx="0" cy="0"/>
        </a:xfrm>
      </p:grpSpPr>
      <p:sp>
        <p:nvSpPr>
          <p:cNvPr id="1498" name="Google Shape;1498;p188"/>
          <p:cNvSpPr txBox="1"/>
          <p:nvPr>
            <p:ph type="title"/>
          </p:nvPr>
        </p:nvSpPr>
        <p:spPr>
          <a:xfrm>
            <a:off x="816796" y="710468"/>
            <a:ext cx="7603304" cy="11430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2"/>
              </a:buClr>
              <a:buSzPts val="4400"/>
              <a:buNone/>
            </a:pPr>
            <a:r>
              <a:rPr lang="es-ES"/>
              <a:t>VIH/ETS</a:t>
            </a:r>
            <a:endParaRPr/>
          </a:p>
        </p:txBody>
      </p:sp>
      <p:sp>
        <p:nvSpPr>
          <p:cNvPr id="1499" name="Google Shape;1499;p188"/>
          <p:cNvSpPr txBox="1"/>
          <p:nvPr>
            <p:ph idx="1" type="body"/>
          </p:nvPr>
        </p:nvSpPr>
        <p:spPr>
          <a:xfrm>
            <a:off x="723900" y="1853468"/>
            <a:ext cx="7696200" cy="3505200"/>
          </a:xfrm>
          <a:prstGeom prst="rect">
            <a:avLst/>
          </a:prstGeom>
          <a:noFill/>
          <a:ln>
            <a:noFill/>
          </a:ln>
        </p:spPr>
        <p:txBody>
          <a:bodyPr anchorCtr="0" anchor="t" bIns="45700" lIns="91425" spcFirstLastPara="1" rIns="91425" wrap="square" tIns="45700">
            <a:noAutofit/>
          </a:bodyPr>
          <a:lstStyle/>
          <a:p>
            <a:pPr indent="-228600" lvl="1" marL="685800" rtl="0" algn="l">
              <a:lnSpc>
                <a:spcPct val="90000"/>
              </a:lnSpc>
              <a:spcBef>
                <a:spcPts val="600"/>
              </a:spcBef>
              <a:spcAft>
                <a:spcPts val="0"/>
              </a:spcAft>
              <a:buClr>
                <a:schemeClr val="dk2"/>
              </a:buClr>
              <a:buSzPts val="2800"/>
              <a:buChar char="•"/>
            </a:pPr>
            <a:r>
              <a:rPr lang="es-ES">
                <a:solidFill>
                  <a:schemeClr val="dk2"/>
                </a:solidFill>
              </a:rPr>
              <a:t>El riesgo de contraer VIH por una única relación sexual es bajo</a:t>
            </a:r>
            <a:endParaRPr/>
          </a:p>
          <a:p>
            <a:pPr indent="-228600" lvl="1" marL="685800" rtl="0" algn="l">
              <a:lnSpc>
                <a:spcPct val="90000"/>
              </a:lnSpc>
              <a:spcBef>
                <a:spcPts val="1200"/>
              </a:spcBef>
              <a:spcAft>
                <a:spcPts val="0"/>
              </a:spcAft>
              <a:buClr>
                <a:schemeClr val="dk2"/>
              </a:buClr>
              <a:buSzPts val="2800"/>
              <a:buChar char="•"/>
            </a:pPr>
            <a:r>
              <a:rPr lang="es-ES">
                <a:solidFill>
                  <a:schemeClr val="dk2"/>
                </a:solidFill>
              </a:rPr>
              <a:t>Mayor riesgo en entornos con alta prevalencia</a:t>
            </a:r>
            <a:endParaRPr/>
          </a:p>
          <a:p>
            <a:pPr indent="-228600" lvl="1" marL="685800" rtl="0" algn="l">
              <a:lnSpc>
                <a:spcPct val="90000"/>
              </a:lnSpc>
              <a:spcBef>
                <a:spcPts val="1200"/>
              </a:spcBef>
              <a:spcAft>
                <a:spcPts val="0"/>
              </a:spcAft>
              <a:buClr>
                <a:schemeClr val="dk2"/>
              </a:buClr>
              <a:buSzPts val="2800"/>
              <a:buChar char="•"/>
            </a:pPr>
            <a:r>
              <a:rPr lang="es-ES">
                <a:solidFill>
                  <a:schemeClr val="dk2"/>
                </a:solidFill>
              </a:rPr>
              <a:t>Uso de un preservativo con todas sus parejas durante 3 a 6 meses o hasta que se determine la condición con respecto al VIH</a:t>
            </a:r>
            <a:endParaRPr/>
          </a:p>
          <a:p>
            <a:pPr indent="-228600" lvl="1" marL="685800" rtl="0" algn="l">
              <a:lnSpc>
                <a:spcPct val="90000"/>
              </a:lnSpc>
              <a:spcBef>
                <a:spcPts val="1200"/>
              </a:spcBef>
              <a:spcAft>
                <a:spcPts val="600"/>
              </a:spcAft>
              <a:buClr>
                <a:schemeClr val="dk2"/>
              </a:buClr>
              <a:buSzPts val="2800"/>
              <a:buChar char="•"/>
            </a:pPr>
            <a:r>
              <a:rPr lang="es-ES">
                <a:solidFill>
                  <a:schemeClr val="dk2"/>
                </a:solidFill>
              </a:rPr>
              <a:t>Repase los signos y síntomas de ETS y cuándo regresar a la clínica</a:t>
            </a:r>
            <a:endParaRPr/>
          </a:p>
        </p:txBody>
      </p:sp>
      <p:sp>
        <p:nvSpPr>
          <p:cNvPr id="1500" name="Google Shape;1500;p18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s-E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99">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99">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99">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99">
                                            <p:txEl>
                                              <p:pRg end="3" st="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5" name="Shape 1505"/>
        <p:cNvGrpSpPr/>
        <p:nvPr/>
      </p:nvGrpSpPr>
      <p:grpSpPr>
        <a:xfrm>
          <a:off x="0" y="0"/>
          <a:ext cx="0" cy="0"/>
          <a:chOff x="0" y="0"/>
          <a:chExt cx="0" cy="0"/>
        </a:xfrm>
      </p:grpSpPr>
      <p:sp>
        <p:nvSpPr>
          <p:cNvPr id="1506" name="Google Shape;1506;p189"/>
          <p:cNvSpPr txBox="1"/>
          <p:nvPr>
            <p:ph type="title"/>
          </p:nvPr>
        </p:nvSpPr>
        <p:spPr>
          <a:xfrm>
            <a:off x="611187" y="292422"/>
            <a:ext cx="5484813" cy="1325562"/>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2"/>
              </a:buClr>
              <a:buSzPts val="4400"/>
              <a:buNone/>
            </a:pPr>
            <a:r>
              <a:rPr lang="es-ES"/>
              <a:t>Profilaxis posterior a la exposición (PPE)</a:t>
            </a:r>
            <a:endParaRPr/>
          </a:p>
        </p:txBody>
      </p:sp>
      <p:sp>
        <p:nvSpPr>
          <p:cNvPr id="1507" name="Google Shape;1507;p189"/>
          <p:cNvSpPr txBox="1"/>
          <p:nvPr>
            <p:ph idx="1" type="body"/>
          </p:nvPr>
        </p:nvSpPr>
        <p:spPr>
          <a:xfrm>
            <a:off x="800100" y="1522787"/>
            <a:ext cx="8001000" cy="4351338"/>
          </a:xfrm>
          <a:prstGeom prst="rect">
            <a:avLst/>
          </a:prstGeom>
          <a:noFill/>
          <a:ln>
            <a:noFill/>
          </a:ln>
        </p:spPr>
        <p:txBody>
          <a:bodyPr anchorCtr="0" anchor="t" bIns="45700" lIns="91425" spcFirstLastPara="1" rIns="91425" wrap="square" tIns="45700">
            <a:noAutofit/>
          </a:bodyPr>
          <a:lstStyle/>
          <a:p>
            <a:pPr indent="-228600" lvl="1" marL="685800" rtl="0" algn="l">
              <a:lnSpc>
                <a:spcPct val="80000"/>
              </a:lnSpc>
              <a:spcBef>
                <a:spcPts val="600"/>
              </a:spcBef>
              <a:spcAft>
                <a:spcPts val="0"/>
              </a:spcAft>
              <a:buClr>
                <a:schemeClr val="dk2"/>
              </a:buClr>
              <a:buSzPts val="3000"/>
              <a:buChar char="•"/>
            </a:pPr>
            <a:r>
              <a:rPr lang="es-ES" sz="2700">
                <a:solidFill>
                  <a:schemeClr val="dk2"/>
                </a:solidFill>
              </a:rPr>
              <a:t>Comience lo antes posible, a más tardar 72 horas después de la posible exposición</a:t>
            </a:r>
            <a:endParaRPr sz="2700"/>
          </a:p>
          <a:p>
            <a:pPr indent="-228600" lvl="1" marL="685800" rtl="0" algn="l">
              <a:lnSpc>
                <a:spcPct val="80000"/>
              </a:lnSpc>
              <a:spcBef>
                <a:spcPts val="1200"/>
              </a:spcBef>
              <a:spcAft>
                <a:spcPts val="0"/>
              </a:spcAft>
              <a:buClr>
                <a:schemeClr val="dk2"/>
              </a:buClr>
              <a:buSzPts val="3000"/>
              <a:buChar char="•"/>
            </a:pPr>
            <a:r>
              <a:rPr lang="es-ES" sz="2700">
                <a:solidFill>
                  <a:schemeClr val="dk2"/>
                </a:solidFill>
              </a:rPr>
              <a:t>Régimen de medicamentos durante 28 días</a:t>
            </a:r>
            <a:endParaRPr sz="2700"/>
          </a:p>
          <a:p>
            <a:pPr indent="-228600" lvl="1" marL="685800" rtl="0" algn="l">
              <a:lnSpc>
                <a:spcPct val="80000"/>
              </a:lnSpc>
              <a:spcBef>
                <a:spcPts val="1200"/>
              </a:spcBef>
              <a:spcAft>
                <a:spcPts val="0"/>
              </a:spcAft>
              <a:buClr>
                <a:schemeClr val="dk2"/>
              </a:buClr>
              <a:buSzPts val="3000"/>
              <a:buChar char="•"/>
            </a:pPr>
            <a:r>
              <a:rPr lang="es-ES" sz="2700">
                <a:solidFill>
                  <a:schemeClr val="dk2"/>
                </a:solidFill>
              </a:rPr>
              <a:t>Aproximadamente la mitad de las personas tendrán efectos secundarios, como náuseas, dolor de cabeza, cansancio</a:t>
            </a:r>
            <a:endParaRPr sz="2700"/>
          </a:p>
          <a:p>
            <a:pPr indent="-228600" lvl="1" marL="685800" rtl="0" algn="l">
              <a:lnSpc>
                <a:spcPct val="80000"/>
              </a:lnSpc>
              <a:spcBef>
                <a:spcPts val="1200"/>
              </a:spcBef>
              <a:spcAft>
                <a:spcPts val="0"/>
              </a:spcAft>
              <a:buClr>
                <a:schemeClr val="dk2"/>
              </a:buClr>
              <a:buSzPts val="3000"/>
              <a:buChar char="•"/>
            </a:pPr>
            <a:r>
              <a:rPr lang="es-ES" sz="2700">
                <a:solidFill>
                  <a:schemeClr val="dk2"/>
                </a:solidFill>
              </a:rPr>
              <a:t>Haga seguimiento a intervalos regulares</a:t>
            </a:r>
            <a:endParaRPr sz="2700"/>
          </a:p>
          <a:p>
            <a:pPr indent="-228600" lvl="1" marL="685800" rtl="0" algn="l">
              <a:lnSpc>
                <a:spcPct val="80000"/>
              </a:lnSpc>
              <a:spcBef>
                <a:spcPts val="1200"/>
              </a:spcBef>
              <a:spcAft>
                <a:spcPts val="0"/>
              </a:spcAft>
              <a:buClr>
                <a:schemeClr val="dk2"/>
              </a:buClr>
              <a:buSzPts val="3000"/>
              <a:buChar char="•"/>
            </a:pPr>
            <a:r>
              <a:rPr lang="es-ES" sz="2700">
                <a:solidFill>
                  <a:schemeClr val="dk2"/>
                </a:solidFill>
              </a:rPr>
              <a:t>Vuelva hacer la prueba a los 3 o los 6 meses o ambos</a:t>
            </a:r>
            <a:endParaRPr sz="2700"/>
          </a:p>
          <a:p>
            <a:pPr indent="-228600" lvl="1" marL="685800" rtl="0" algn="l">
              <a:lnSpc>
                <a:spcPct val="80000"/>
              </a:lnSpc>
              <a:spcBef>
                <a:spcPts val="1200"/>
              </a:spcBef>
              <a:spcAft>
                <a:spcPts val="0"/>
              </a:spcAft>
              <a:buClr>
                <a:schemeClr val="dk2"/>
              </a:buClr>
              <a:buSzPts val="3000"/>
              <a:buChar char="•"/>
            </a:pPr>
            <a:r>
              <a:rPr lang="es-ES" sz="2700">
                <a:solidFill>
                  <a:schemeClr val="dk2"/>
                </a:solidFill>
              </a:rPr>
              <a:t>Si el resultado de la prueba es positivo, derive para tratamiento y atención del VIH</a:t>
            </a:r>
            <a:endParaRPr sz="2700"/>
          </a:p>
          <a:p>
            <a:pPr indent="-228600" lvl="1" marL="685800" rtl="0" algn="l">
              <a:lnSpc>
                <a:spcPct val="80000"/>
              </a:lnSpc>
              <a:spcBef>
                <a:spcPts val="1200"/>
              </a:spcBef>
              <a:spcAft>
                <a:spcPts val="0"/>
              </a:spcAft>
              <a:buClr>
                <a:schemeClr val="dk2"/>
              </a:buClr>
              <a:buSzPts val="3000"/>
              <a:buChar char="•"/>
            </a:pPr>
            <a:r>
              <a:rPr lang="es-ES" sz="2700">
                <a:solidFill>
                  <a:schemeClr val="dk2"/>
                </a:solidFill>
              </a:rPr>
              <a:t>La PPE es segura durante el embarazo</a:t>
            </a:r>
            <a:endParaRPr sz="2700"/>
          </a:p>
          <a:p>
            <a:pPr indent="0" lvl="1" marL="457200" rtl="0" algn="l">
              <a:lnSpc>
                <a:spcPct val="80000"/>
              </a:lnSpc>
              <a:spcBef>
                <a:spcPts val="1100"/>
              </a:spcBef>
              <a:spcAft>
                <a:spcPts val="0"/>
              </a:spcAft>
              <a:buClr>
                <a:schemeClr val="dk2"/>
              </a:buClr>
              <a:buSzPts val="3200"/>
              <a:buFont typeface="Arial"/>
              <a:buNone/>
            </a:pPr>
            <a:r>
              <a:t/>
            </a:r>
            <a:endParaRPr sz="2700"/>
          </a:p>
        </p:txBody>
      </p:sp>
      <p:sp>
        <p:nvSpPr>
          <p:cNvPr id="1508" name="Google Shape;1508;p18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s-ES"/>
              <a:t>‹#›</a:t>
            </a:fld>
            <a:endParaRPr/>
          </a:p>
        </p:txBody>
      </p:sp>
    </p:spTree>
  </p:cSld>
  <p:clrMapOvr>
    <a:masterClrMapping/>
  </p:clrMapOvr>
</p:sld>
</file>

<file path=ppt/slides/slide1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513" name="Shape 1513"/>
        <p:cNvGrpSpPr/>
        <p:nvPr/>
      </p:nvGrpSpPr>
      <p:grpSpPr>
        <a:xfrm>
          <a:off x="0" y="0"/>
          <a:ext cx="0" cy="0"/>
          <a:chOff x="0" y="0"/>
          <a:chExt cx="0" cy="0"/>
        </a:xfrm>
      </p:grpSpPr>
      <p:sp>
        <p:nvSpPr>
          <p:cNvPr id="1514" name="Google Shape;1514;p190"/>
          <p:cNvSpPr txBox="1"/>
          <p:nvPr>
            <p:ph type="ctrTitle"/>
          </p:nvPr>
        </p:nvSpPr>
        <p:spPr>
          <a:xfrm>
            <a:off x="685800" y="2343765"/>
            <a:ext cx="7772400" cy="1470025"/>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accent2"/>
              </a:buClr>
              <a:buSzPts val="6000"/>
              <a:buNone/>
            </a:pPr>
            <a:r>
              <a:rPr lang="es-ES"/>
              <a:t>ORIENTACIÓN RELACIONADA</a:t>
            </a:r>
            <a:br>
              <a:rPr lang="es-ES"/>
            </a:br>
            <a:r>
              <a:rPr i="1" lang="es-ES"/>
              <a:t>Actividad grupal</a:t>
            </a:r>
            <a:endParaRPr i="1"/>
          </a:p>
        </p:txBody>
      </p:sp>
      <p:sp>
        <p:nvSpPr>
          <p:cNvPr id="1515" name="Google Shape;1515;p190"/>
          <p:cNvSpPr txBox="1"/>
          <p:nvPr>
            <p:ph idx="12" type="sldNum"/>
          </p:nvPr>
        </p:nvSpPr>
        <p:spPr>
          <a:xfrm>
            <a:off x="2732761" y="6336952"/>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r>
              <a:rPr lang="es-ES"/>
              <a:t>141</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4" name="Shape 394"/>
        <p:cNvGrpSpPr/>
        <p:nvPr/>
      </p:nvGrpSpPr>
      <p:grpSpPr>
        <a:xfrm>
          <a:off x="0" y="0"/>
          <a:ext cx="0" cy="0"/>
          <a:chOff x="0" y="0"/>
          <a:chExt cx="0" cy="0"/>
        </a:xfrm>
      </p:grpSpPr>
      <p:sp>
        <p:nvSpPr>
          <p:cNvPr id="395" name="Google Shape;395;p65"/>
          <p:cNvSpPr txBox="1"/>
          <p:nvPr>
            <p:ph type="title"/>
          </p:nvPr>
        </p:nvSpPr>
        <p:spPr>
          <a:xfrm>
            <a:off x="-884277" y="6937846"/>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2"/>
              </a:buClr>
              <a:buSzPts val="4400"/>
              <a:buFont typeface="Calibri"/>
              <a:buNone/>
            </a:pPr>
            <a:r>
              <a:rPr lang="es-ES"/>
              <a:t>GBV Across the lifespan</a:t>
            </a:r>
            <a:endParaRPr/>
          </a:p>
        </p:txBody>
      </p:sp>
      <p:sp>
        <p:nvSpPr>
          <p:cNvPr id="396" name="Google Shape;396;p6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s-ES"/>
              <a:t>‹#›</a:t>
            </a:fld>
            <a:endParaRPr/>
          </a:p>
        </p:txBody>
      </p:sp>
      <p:pic>
        <p:nvPicPr>
          <p:cNvPr id="397" name="Google Shape;397;p65"/>
          <p:cNvPicPr preferRelativeResize="0"/>
          <p:nvPr/>
        </p:nvPicPr>
        <p:blipFill rotWithShape="1">
          <a:blip r:embed="rId3">
            <a:alphaModFix/>
          </a:blip>
          <a:srcRect b="0" l="0" r="0" t="0"/>
          <a:stretch/>
        </p:blipFill>
        <p:spPr>
          <a:xfrm>
            <a:off x="1471001" y="123828"/>
            <a:ext cx="6737032" cy="6213143"/>
          </a:xfrm>
          <a:prstGeom prst="rect">
            <a:avLst/>
          </a:prstGeom>
          <a:noFill/>
          <a:ln>
            <a:noFill/>
          </a:ln>
        </p:spPr>
      </p:pic>
      <p:sp>
        <p:nvSpPr>
          <p:cNvPr id="398" name="Google Shape;398;p65"/>
          <p:cNvSpPr txBox="1"/>
          <p:nvPr/>
        </p:nvSpPr>
        <p:spPr>
          <a:xfrm>
            <a:off x="2141016" y="6343431"/>
            <a:ext cx="5762763" cy="22312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s-ES" sz="1000" u="none" cap="none" strike="noStrike">
                <a:solidFill>
                  <a:schemeClr val="dk2"/>
                </a:solidFill>
                <a:latin typeface="Calibri"/>
                <a:ea typeface="Calibri"/>
                <a:cs typeface="Calibri"/>
                <a:sym typeface="Calibri"/>
              </a:rPr>
              <a:t>(Manual de Trabajo Interinstitucional sobre Salud Reproductiva en Escenarios Humanitarios, pág. 2018).</a:t>
            </a:r>
            <a:endParaRPr b="0" i="0" sz="1000" u="none" cap="none" strike="noStrike">
              <a:solidFill>
                <a:srgbClr val="000000"/>
              </a:solidFill>
              <a:latin typeface="Arial"/>
              <a:ea typeface="Arial"/>
              <a:cs typeface="Arial"/>
              <a:sym typeface="Arial"/>
            </a:endParaRPr>
          </a:p>
        </p:txBody>
      </p:sp>
    </p:spTree>
  </p:cSld>
  <p:clrMapOvr>
    <a:masterClrMapping/>
  </p:clrMapOvr>
</p:sld>
</file>

<file path=ppt/slides/slide1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0" name="Shape 1520"/>
        <p:cNvGrpSpPr/>
        <p:nvPr/>
      </p:nvGrpSpPr>
      <p:grpSpPr>
        <a:xfrm>
          <a:off x="0" y="0"/>
          <a:ext cx="0" cy="0"/>
          <a:chOff x="0" y="0"/>
          <a:chExt cx="0" cy="0"/>
        </a:xfrm>
      </p:grpSpPr>
      <p:sp>
        <p:nvSpPr>
          <p:cNvPr id="1521" name="Google Shape;1521;p191"/>
          <p:cNvSpPr txBox="1"/>
          <p:nvPr>
            <p:ph type="ctrTitle"/>
          </p:nvPr>
        </p:nvSpPr>
        <p:spPr>
          <a:xfrm>
            <a:off x="-174929" y="180119"/>
            <a:ext cx="9318929" cy="130651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accent2"/>
              </a:buClr>
              <a:buSzPts val="3330"/>
              <a:buNone/>
            </a:pPr>
            <a:br>
              <a:rPr b="1" i="0" lang="es-ES" sz="2400" u="none" cap="none" strike="noStrike">
                <a:solidFill>
                  <a:schemeClr val="dk2"/>
                </a:solidFill>
              </a:rPr>
            </a:br>
            <a:r>
              <a:rPr lang="es-ES" sz="3600">
                <a:solidFill>
                  <a:schemeClr val="dk2"/>
                </a:solidFill>
              </a:rPr>
              <a:t>UNIDAD 6: </a:t>
            </a:r>
            <a:r>
              <a:rPr lang="es-ES" sz="3600"/>
              <a:t>MEJORAR LA SEGURIDAD</a:t>
            </a:r>
            <a:br>
              <a:rPr lang="es-ES" sz="3600"/>
            </a:br>
            <a:r>
              <a:rPr lang="es-ES" sz="3600"/>
              <a:t>DERIVACIONES INTRODUCTORIAS </a:t>
            </a:r>
            <a:br>
              <a:rPr lang="es-ES" sz="3600"/>
            </a:br>
            <a:r>
              <a:rPr lang="es-ES" sz="3600"/>
              <a:t>APOYO PSICOSOCIAL Y PARA LA SALUD MENTAL</a:t>
            </a:r>
            <a:endParaRPr b="1" i="0" sz="3600" u="none" cap="none" strike="noStrike">
              <a:solidFill>
                <a:schemeClr val="dk2"/>
              </a:solidFill>
            </a:endParaRPr>
          </a:p>
        </p:txBody>
      </p:sp>
      <p:pic>
        <p:nvPicPr>
          <p:cNvPr descr="Logo, JHPIEGO" id="1522" name="Google Shape;1522;p191"/>
          <p:cNvPicPr preferRelativeResize="0"/>
          <p:nvPr/>
        </p:nvPicPr>
        <p:blipFill rotWithShape="1">
          <a:blip r:embed="rId3">
            <a:alphaModFix/>
          </a:blip>
          <a:srcRect b="0" l="0" r="0" t="0"/>
          <a:stretch/>
        </p:blipFill>
        <p:spPr>
          <a:xfrm>
            <a:off x="7681872" y="5616697"/>
            <a:ext cx="1066573" cy="905609"/>
          </a:xfrm>
          <a:prstGeom prst="rect">
            <a:avLst/>
          </a:prstGeom>
          <a:noFill/>
          <a:ln>
            <a:noFill/>
          </a:ln>
        </p:spPr>
      </p:pic>
      <p:sp>
        <p:nvSpPr>
          <p:cNvPr id="1523" name="Google Shape;1523;p191"/>
          <p:cNvSpPr txBox="1"/>
          <p:nvPr/>
        </p:nvSpPr>
        <p:spPr>
          <a:xfrm>
            <a:off x="2304122" y="5521146"/>
            <a:ext cx="4535755" cy="120032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s-ES" sz="3600" u="none" cap="none" strike="noStrike">
                <a:solidFill>
                  <a:schemeClr val="accent1"/>
                </a:solidFill>
                <a:latin typeface="Calibri"/>
                <a:ea typeface="Calibri"/>
                <a:cs typeface="Calibri"/>
                <a:sym typeface="Calibri"/>
              </a:rPr>
              <a:t>BRINDAR ATENCIÓN DE SEGUIMIENTO</a:t>
            </a:r>
            <a:endParaRPr b="1" i="0" sz="3600" u="none" cap="none" strike="noStrike">
              <a:solidFill>
                <a:schemeClr val="accent1"/>
              </a:solidFill>
              <a:latin typeface="Calibri"/>
              <a:ea typeface="Calibri"/>
              <a:cs typeface="Calibri"/>
              <a:sym typeface="Calibri"/>
            </a:endParaRPr>
          </a:p>
        </p:txBody>
      </p:sp>
    </p:spTree>
  </p:cSld>
  <p:clrMapOvr>
    <a:masterClrMapping/>
  </p:clrMapOvr>
</p:sld>
</file>

<file path=ppt/slides/slide1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8" name="Shape 1528"/>
        <p:cNvGrpSpPr/>
        <p:nvPr/>
      </p:nvGrpSpPr>
      <p:grpSpPr>
        <a:xfrm>
          <a:off x="0" y="0"/>
          <a:ext cx="0" cy="0"/>
          <a:chOff x="0" y="0"/>
          <a:chExt cx="0" cy="0"/>
        </a:xfrm>
      </p:grpSpPr>
      <p:sp>
        <p:nvSpPr>
          <p:cNvPr id="1529" name="Google Shape;1529;p192"/>
          <p:cNvSpPr txBox="1"/>
          <p:nvPr>
            <p:ph type="title"/>
          </p:nvPr>
        </p:nvSpPr>
        <p:spPr>
          <a:xfrm>
            <a:off x="628650" y="333519"/>
            <a:ext cx="8229600" cy="11430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2"/>
              </a:buClr>
              <a:buSzPts val="4400"/>
              <a:buNone/>
            </a:pPr>
            <a:r>
              <a:rPr lang="es-ES"/>
              <a:t>Objetivos</a:t>
            </a:r>
            <a:endParaRPr/>
          </a:p>
        </p:txBody>
      </p:sp>
      <p:sp>
        <p:nvSpPr>
          <p:cNvPr id="1530" name="Google Shape;1530;p192"/>
          <p:cNvSpPr txBox="1"/>
          <p:nvPr>
            <p:ph idx="1" type="body"/>
          </p:nvPr>
        </p:nvSpPr>
        <p:spPr>
          <a:xfrm>
            <a:off x="800100" y="1387619"/>
            <a:ext cx="8343900" cy="4351338"/>
          </a:xfrm>
          <a:prstGeom prst="rect">
            <a:avLst/>
          </a:prstGeom>
          <a:noFill/>
          <a:ln>
            <a:noFill/>
          </a:ln>
        </p:spPr>
        <p:txBody>
          <a:bodyPr anchorCtr="0" anchor="t" bIns="45700" lIns="91425" spcFirstLastPara="1" rIns="91425" wrap="square" tIns="45700">
            <a:noAutofit/>
          </a:bodyPr>
          <a:lstStyle/>
          <a:p>
            <a:pPr indent="-228600" lvl="0" marL="685800" rtl="0" algn="l">
              <a:lnSpc>
                <a:spcPct val="70000"/>
              </a:lnSpc>
              <a:spcBef>
                <a:spcPts val="600"/>
              </a:spcBef>
              <a:spcAft>
                <a:spcPts val="0"/>
              </a:spcAft>
              <a:buClr>
                <a:schemeClr val="dk2"/>
              </a:buClr>
              <a:buSzPts val="2960"/>
              <a:buFont typeface="Noto Sans Symbols"/>
              <a:buChar char="✔"/>
            </a:pPr>
            <a:r>
              <a:rPr lang="es-ES" sz="2800">
                <a:solidFill>
                  <a:schemeClr val="dk2"/>
                </a:solidFill>
              </a:rPr>
              <a:t>Describir cómo detectar riesgos a la seguridad inmediatos y elaborar un plan de seguridad con una persona sobreviviente</a:t>
            </a:r>
            <a:endParaRPr sz="2800"/>
          </a:p>
          <a:p>
            <a:pPr indent="-228600" lvl="0" marL="685800" rtl="0" algn="l">
              <a:lnSpc>
                <a:spcPct val="90000"/>
              </a:lnSpc>
              <a:spcBef>
                <a:spcPts val="1200"/>
              </a:spcBef>
              <a:spcAft>
                <a:spcPts val="0"/>
              </a:spcAft>
              <a:buClr>
                <a:schemeClr val="dk2"/>
              </a:buClr>
              <a:buSzPts val="2960"/>
              <a:buFont typeface="Noto Sans Symbols"/>
              <a:buChar char="✔"/>
            </a:pPr>
            <a:r>
              <a:rPr lang="es-ES" sz="2800">
                <a:solidFill>
                  <a:schemeClr val="dk2"/>
                </a:solidFill>
              </a:rPr>
              <a:t>Identificar tipos clave de necesidades de servicios de derivación para las personas sobrevivientes</a:t>
            </a:r>
            <a:endParaRPr sz="2800"/>
          </a:p>
          <a:p>
            <a:pPr indent="-228600" lvl="0" marL="685800" rtl="0" algn="l">
              <a:lnSpc>
                <a:spcPct val="70000"/>
              </a:lnSpc>
              <a:spcBef>
                <a:spcPts val="1200"/>
              </a:spcBef>
              <a:spcAft>
                <a:spcPts val="0"/>
              </a:spcAft>
              <a:buClr>
                <a:schemeClr val="dk2"/>
              </a:buClr>
              <a:buSzPts val="2960"/>
              <a:buFont typeface="Noto Sans Symbols"/>
              <a:buChar char="✔"/>
            </a:pPr>
            <a:r>
              <a:rPr lang="es-ES" sz="2800">
                <a:solidFill>
                  <a:schemeClr val="dk2"/>
                </a:solidFill>
              </a:rPr>
              <a:t>Explorar la experiencia de una derivación de una persona sobreviviente a través de una actividad interactiva de generación de empatía</a:t>
            </a:r>
            <a:endParaRPr sz="2800"/>
          </a:p>
          <a:p>
            <a:pPr indent="-228600" lvl="0" marL="685800" rtl="0" algn="l">
              <a:lnSpc>
                <a:spcPct val="70000"/>
              </a:lnSpc>
              <a:spcBef>
                <a:spcPts val="1200"/>
              </a:spcBef>
              <a:spcAft>
                <a:spcPts val="0"/>
              </a:spcAft>
              <a:buClr>
                <a:schemeClr val="dk2"/>
              </a:buClr>
              <a:buSzPts val="2960"/>
              <a:buFont typeface="Noto Sans Symbols"/>
              <a:buChar char="✔"/>
            </a:pPr>
            <a:r>
              <a:rPr lang="es-ES" sz="2800">
                <a:solidFill>
                  <a:schemeClr val="dk2"/>
                </a:solidFill>
              </a:rPr>
              <a:t>Analizar las estrategias para aconsejar a las personas sobrevivientes en cuanto al apoyo psicosocial y la salud mental</a:t>
            </a:r>
            <a:endParaRPr sz="2800"/>
          </a:p>
          <a:p>
            <a:pPr indent="-228600" lvl="0" marL="685800" rtl="0" algn="l">
              <a:lnSpc>
                <a:spcPct val="70000"/>
              </a:lnSpc>
              <a:spcBef>
                <a:spcPts val="1200"/>
              </a:spcBef>
              <a:spcAft>
                <a:spcPts val="0"/>
              </a:spcAft>
              <a:buClr>
                <a:schemeClr val="dk2"/>
              </a:buClr>
              <a:buSzPts val="2960"/>
              <a:buFont typeface="Noto Sans Symbols"/>
              <a:buChar char="✔"/>
            </a:pPr>
            <a:r>
              <a:rPr lang="es-ES" sz="2800">
                <a:solidFill>
                  <a:schemeClr val="dk2"/>
                </a:solidFill>
              </a:rPr>
              <a:t>Analizar las pautas y el momento de la atención de seguimiento</a:t>
            </a:r>
            <a:endParaRPr sz="2800"/>
          </a:p>
          <a:p>
            <a:pPr indent="-40639" lvl="0" marL="228600" rtl="0" algn="l">
              <a:lnSpc>
                <a:spcPct val="70000"/>
              </a:lnSpc>
              <a:spcBef>
                <a:spcPts val="1600"/>
              </a:spcBef>
              <a:spcAft>
                <a:spcPts val="0"/>
              </a:spcAft>
              <a:buClr>
                <a:schemeClr val="dk2"/>
              </a:buClr>
              <a:buSzPts val="2960"/>
              <a:buNone/>
            </a:pPr>
            <a:r>
              <a:t/>
            </a:r>
            <a:endParaRPr sz="2960"/>
          </a:p>
        </p:txBody>
      </p:sp>
      <p:sp>
        <p:nvSpPr>
          <p:cNvPr id="1531" name="Google Shape;1531;p19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s-ES"/>
              <a:t>‹#›</a:t>
            </a:fld>
            <a:endParaRPr/>
          </a:p>
        </p:txBody>
      </p:sp>
    </p:spTree>
  </p:cSld>
  <p:clrMapOvr>
    <a:masterClrMapping/>
  </p:clrMapOvr>
</p:sld>
</file>

<file path=ppt/slides/slide1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6" name="Shape 1536"/>
        <p:cNvGrpSpPr/>
        <p:nvPr/>
      </p:nvGrpSpPr>
      <p:grpSpPr>
        <a:xfrm>
          <a:off x="0" y="0"/>
          <a:ext cx="0" cy="0"/>
          <a:chOff x="0" y="0"/>
          <a:chExt cx="0" cy="0"/>
        </a:xfrm>
      </p:grpSpPr>
      <p:sp>
        <p:nvSpPr>
          <p:cNvPr id="1537" name="Google Shape;1537;p193"/>
          <p:cNvSpPr txBox="1"/>
          <p:nvPr>
            <p:ph type="title"/>
          </p:nvPr>
        </p:nvSpPr>
        <p:spPr>
          <a:xfrm>
            <a:off x="631031" y="315913"/>
            <a:ext cx="8153400" cy="10668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2"/>
              </a:buClr>
              <a:buSzPts val="4400"/>
              <a:buNone/>
            </a:pPr>
            <a:r>
              <a:rPr lang="es-ES"/>
              <a:t>Atención clínica </a:t>
            </a:r>
            <a:endParaRPr/>
          </a:p>
        </p:txBody>
      </p:sp>
      <p:sp>
        <p:nvSpPr>
          <p:cNvPr id="1538" name="Google Shape;1538;p193"/>
          <p:cNvSpPr txBox="1"/>
          <p:nvPr>
            <p:ph idx="1" type="body"/>
          </p:nvPr>
        </p:nvSpPr>
        <p:spPr>
          <a:xfrm>
            <a:off x="631031" y="1204164"/>
            <a:ext cx="8322470" cy="4114800"/>
          </a:xfrm>
          <a:prstGeom prst="rect">
            <a:avLst/>
          </a:prstGeom>
          <a:noFill/>
          <a:ln>
            <a:noFill/>
          </a:ln>
        </p:spPr>
        <p:txBody>
          <a:bodyPr anchorCtr="0" anchor="t" bIns="45700" lIns="91425" spcFirstLastPara="1" rIns="91425" wrap="square" tIns="45700">
            <a:noAutofit/>
          </a:bodyPr>
          <a:lstStyle/>
          <a:p>
            <a:pPr indent="0" lvl="0" marL="0" rtl="0" algn="l">
              <a:lnSpc>
                <a:spcPct val="80000"/>
              </a:lnSpc>
              <a:spcBef>
                <a:spcPts val="0"/>
              </a:spcBef>
              <a:spcAft>
                <a:spcPts val="0"/>
              </a:spcAft>
              <a:buClr>
                <a:schemeClr val="accent2"/>
              </a:buClr>
              <a:buSzPts val="2200"/>
              <a:buNone/>
            </a:pPr>
            <a:r>
              <a:rPr lang="es-ES" sz="2200">
                <a:solidFill>
                  <a:schemeClr val="dk2"/>
                </a:solidFill>
              </a:rPr>
              <a:t>Preparación para prestar atención clínica</a:t>
            </a:r>
            <a:endParaRPr sz="2400"/>
          </a:p>
          <a:p>
            <a:pPr indent="0" lvl="0" marL="0" rtl="0" algn="l">
              <a:lnSpc>
                <a:spcPct val="80000"/>
              </a:lnSpc>
              <a:spcBef>
                <a:spcPts val="1000"/>
              </a:spcBef>
              <a:spcAft>
                <a:spcPts val="0"/>
              </a:spcAft>
              <a:buClr>
                <a:schemeClr val="accent2"/>
              </a:buClr>
              <a:buSzPts val="2200"/>
              <a:buNone/>
            </a:pPr>
            <a:r>
              <a:rPr lang="es-ES" sz="2200">
                <a:solidFill>
                  <a:schemeClr val="dk2"/>
                </a:solidFill>
              </a:rPr>
              <a:t>Manejo clínico de sobrevivientes de violencia sexual:</a:t>
            </a:r>
            <a:endParaRPr sz="2400"/>
          </a:p>
          <a:p>
            <a:pPr indent="-228600" lvl="0" marL="228600" rtl="0" algn="l">
              <a:lnSpc>
                <a:spcPct val="80000"/>
              </a:lnSpc>
              <a:spcBef>
                <a:spcPts val="1000"/>
              </a:spcBef>
              <a:spcAft>
                <a:spcPts val="0"/>
              </a:spcAft>
              <a:buClr>
                <a:schemeClr val="dk2"/>
              </a:buClr>
              <a:buSzPts val="2200"/>
              <a:buChar char="•"/>
            </a:pPr>
            <a:r>
              <a:rPr lang="es-ES" sz="2200">
                <a:solidFill>
                  <a:schemeClr val="accent1"/>
                </a:solidFill>
              </a:rPr>
              <a:t>Paso 1: prestar apoyo de primera línea (ANIMA, parte 1)</a:t>
            </a:r>
            <a:endParaRPr sz="2400"/>
          </a:p>
          <a:p>
            <a:pPr indent="-228600" lvl="0" marL="228600" rtl="0" algn="l">
              <a:lnSpc>
                <a:spcPct val="80000"/>
              </a:lnSpc>
              <a:spcBef>
                <a:spcPts val="1000"/>
              </a:spcBef>
              <a:spcAft>
                <a:spcPts val="0"/>
              </a:spcAft>
              <a:buClr>
                <a:schemeClr val="dk2"/>
              </a:buClr>
              <a:buSzPts val="2200"/>
              <a:buChar char="•"/>
            </a:pPr>
            <a:r>
              <a:rPr lang="es-ES" sz="2200">
                <a:solidFill>
                  <a:schemeClr val="accent1"/>
                </a:solidFill>
              </a:rPr>
              <a:t>Paso 2: obtener el consentimiento informado</a:t>
            </a:r>
            <a:endParaRPr sz="2400"/>
          </a:p>
          <a:p>
            <a:pPr indent="-228600" lvl="0" marL="228600" rtl="0" algn="l">
              <a:lnSpc>
                <a:spcPct val="80000"/>
              </a:lnSpc>
              <a:spcBef>
                <a:spcPts val="1000"/>
              </a:spcBef>
              <a:spcAft>
                <a:spcPts val="0"/>
              </a:spcAft>
              <a:buClr>
                <a:schemeClr val="dk2"/>
              </a:buClr>
              <a:buSzPts val="2200"/>
              <a:buChar char="•"/>
            </a:pPr>
            <a:r>
              <a:rPr lang="es-ES" sz="2200">
                <a:solidFill>
                  <a:schemeClr val="accent1"/>
                </a:solidFill>
              </a:rPr>
              <a:t>Paso 3: elaborar la historia clínica</a:t>
            </a:r>
            <a:endParaRPr sz="2400"/>
          </a:p>
          <a:p>
            <a:pPr indent="-228600" lvl="0" marL="228600" rtl="0" algn="l">
              <a:lnSpc>
                <a:spcPct val="80000"/>
              </a:lnSpc>
              <a:spcBef>
                <a:spcPts val="1000"/>
              </a:spcBef>
              <a:spcAft>
                <a:spcPts val="0"/>
              </a:spcAft>
              <a:buClr>
                <a:schemeClr val="dk2"/>
              </a:buClr>
              <a:buSzPts val="2200"/>
              <a:buChar char="•"/>
            </a:pPr>
            <a:r>
              <a:rPr lang="es-ES" sz="2200">
                <a:solidFill>
                  <a:schemeClr val="accent1"/>
                </a:solidFill>
              </a:rPr>
              <a:t>Paso 4: realizar el examen físico</a:t>
            </a:r>
            <a:endParaRPr sz="2400"/>
          </a:p>
          <a:p>
            <a:pPr indent="-228600" lvl="0" marL="228600" rtl="0" algn="l">
              <a:lnSpc>
                <a:spcPct val="80000"/>
              </a:lnSpc>
              <a:spcBef>
                <a:spcPts val="1000"/>
              </a:spcBef>
              <a:spcAft>
                <a:spcPts val="0"/>
              </a:spcAft>
              <a:buClr>
                <a:schemeClr val="dk2"/>
              </a:buClr>
              <a:buSzPts val="2200"/>
              <a:buChar char="•"/>
            </a:pPr>
            <a:r>
              <a:rPr lang="es-ES" sz="2200">
                <a:solidFill>
                  <a:schemeClr val="accent1"/>
                </a:solidFill>
              </a:rPr>
              <a:t>Paso 5: administrar el tratamiento (medicamentos recetados y orientación)</a:t>
            </a:r>
            <a:endParaRPr sz="2400"/>
          </a:p>
          <a:p>
            <a:pPr indent="-228600" lvl="0" marL="228600" rtl="0" algn="l">
              <a:lnSpc>
                <a:spcPct val="80000"/>
              </a:lnSpc>
              <a:spcBef>
                <a:spcPts val="1000"/>
              </a:spcBef>
              <a:spcAft>
                <a:spcPts val="0"/>
              </a:spcAft>
              <a:buClr>
                <a:schemeClr val="dk2"/>
              </a:buClr>
              <a:buSzPts val="2200"/>
              <a:buChar char="•"/>
            </a:pPr>
            <a:r>
              <a:rPr b="1" lang="es-ES" sz="2200">
                <a:solidFill>
                  <a:schemeClr val="accent1"/>
                </a:solidFill>
              </a:rPr>
              <a:t>Paso 6: mejorar la seguridad y realizar una derivación para recibir asistencia (ANIMA, parte 2)</a:t>
            </a:r>
            <a:endParaRPr sz="2400"/>
          </a:p>
          <a:p>
            <a:pPr indent="-228600" lvl="0" marL="228600" rtl="0" algn="l">
              <a:lnSpc>
                <a:spcPct val="80000"/>
              </a:lnSpc>
              <a:spcBef>
                <a:spcPts val="1000"/>
              </a:spcBef>
              <a:spcAft>
                <a:spcPts val="0"/>
              </a:spcAft>
              <a:buClr>
                <a:schemeClr val="dk2"/>
              </a:buClr>
              <a:buSzPts val="2200"/>
              <a:buChar char="•"/>
            </a:pPr>
            <a:r>
              <a:rPr b="1" lang="es-ES" sz="2200">
                <a:solidFill>
                  <a:schemeClr val="accent1"/>
                </a:solidFill>
              </a:rPr>
              <a:t>Paso 7: evaluar el estado de salud mental y el apoyo psicosocial</a:t>
            </a:r>
            <a:endParaRPr sz="2400"/>
          </a:p>
          <a:p>
            <a:pPr indent="-228600" lvl="0" marL="228600" rtl="0" algn="l">
              <a:lnSpc>
                <a:spcPct val="80000"/>
              </a:lnSpc>
              <a:spcBef>
                <a:spcPts val="1000"/>
              </a:spcBef>
              <a:spcAft>
                <a:spcPts val="0"/>
              </a:spcAft>
              <a:buClr>
                <a:schemeClr val="dk2"/>
              </a:buClr>
              <a:buSzPts val="2200"/>
              <a:buChar char="•"/>
            </a:pPr>
            <a:r>
              <a:rPr b="1" lang="es-ES" sz="2200">
                <a:solidFill>
                  <a:schemeClr val="accent1"/>
                </a:solidFill>
              </a:rPr>
              <a:t>Paso 8: brindar atención de seguimiento</a:t>
            </a:r>
            <a:endParaRPr sz="2400"/>
          </a:p>
          <a:p>
            <a:pPr indent="-50800" lvl="0" marL="228600" rtl="0" algn="l">
              <a:lnSpc>
                <a:spcPct val="80000"/>
              </a:lnSpc>
              <a:spcBef>
                <a:spcPts val="1000"/>
              </a:spcBef>
              <a:spcAft>
                <a:spcPts val="0"/>
              </a:spcAft>
              <a:buClr>
                <a:schemeClr val="dk2"/>
              </a:buClr>
              <a:buSzPts val="2800"/>
              <a:buNone/>
            </a:pPr>
            <a:r>
              <a:t/>
            </a:r>
            <a:endParaRPr sz="2800">
              <a:solidFill>
                <a:schemeClr val="accent2"/>
              </a:solidFill>
            </a:endParaRPr>
          </a:p>
        </p:txBody>
      </p:sp>
      <p:sp>
        <p:nvSpPr>
          <p:cNvPr id="1539" name="Google Shape;1539;p19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s-ES"/>
              <a:t>‹#›</a:t>
            </a:fld>
            <a:endParaRPr/>
          </a:p>
        </p:txBody>
      </p:sp>
    </p:spTree>
  </p:cSld>
  <p:clrMapOvr>
    <a:masterClrMapping/>
  </p:clrMapOvr>
</p:sld>
</file>

<file path=ppt/slides/slide1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4" name="Shape 1544"/>
        <p:cNvGrpSpPr/>
        <p:nvPr/>
      </p:nvGrpSpPr>
      <p:grpSpPr>
        <a:xfrm>
          <a:off x="0" y="0"/>
          <a:ext cx="0" cy="0"/>
          <a:chOff x="0" y="0"/>
          <a:chExt cx="0" cy="0"/>
        </a:xfrm>
      </p:grpSpPr>
      <p:sp>
        <p:nvSpPr>
          <p:cNvPr id="1545" name="Google Shape;1545;p194"/>
          <p:cNvSpPr txBox="1"/>
          <p:nvPr>
            <p:ph type="title"/>
          </p:nvPr>
        </p:nvSpPr>
        <p:spPr>
          <a:xfrm>
            <a:off x="652409" y="846138"/>
            <a:ext cx="6167491" cy="11430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2"/>
              </a:buClr>
              <a:buSzPts val="4400"/>
              <a:buNone/>
            </a:pPr>
            <a:r>
              <a:rPr lang="es-ES"/>
              <a:t>6 – Mejorar la seguridad y realizar una derivación</a:t>
            </a:r>
            <a:endParaRPr/>
          </a:p>
        </p:txBody>
      </p:sp>
      <p:sp>
        <p:nvSpPr>
          <p:cNvPr id="1546" name="Google Shape;1546;p194"/>
          <p:cNvSpPr txBox="1"/>
          <p:nvPr>
            <p:ph idx="1" type="body"/>
          </p:nvPr>
        </p:nvSpPr>
        <p:spPr>
          <a:xfrm>
            <a:off x="344184" y="2306155"/>
            <a:ext cx="8342616" cy="4525963"/>
          </a:xfrm>
          <a:prstGeom prst="rect">
            <a:avLst/>
          </a:prstGeom>
          <a:noFill/>
          <a:ln>
            <a:noFill/>
          </a:ln>
        </p:spPr>
        <p:txBody>
          <a:bodyPr anchorCtr="0" anchor="t" bIns="45700" lIns="91425" spcFirstLastPara="1" rIns="91425" wrap="square" tIns="45700">
            <a:noAutofit/>
          </a:bodyPr>
          <a:lstStyle/>
          <a:p>
            <a:pPr indent="-228600" lvl="0" marL="685800" rtl="0" algn="l">
              <a:lnSpc>
                <a:spcPct val="90000"/>
              </a:lnSpc>
              <a:spcBef>
                <a:spcPts val="600"/>
              </a:spcBef>
              <a:spcAft>
                <a:spcPts val="0"/>
              </a:spcAft>
              <a:buClr>
                <a:schemeClr val="dk2"/>
              </a:buClr>
              <a:buSzPts val="3200"/>
              <a:buChar char="•"/>
            </a:pPr>
            <a:r>
              <a:rPr lang="es-ES">
                <a:solidFill>
                  <a:schemeClr val="dk2"/>
                </a:solidFill>
              </a:rPr>
              <a:t>La derivación a servicios de orientación social y psicológica es un </a:t>
            </a:r>
            <a:r>
              <a:rPr i="1" lang="es-ES">
                <a:solidFill>
                  <a:schemeClr val="accent1"/>
                </a:solidFill>
              </a:rPr>
              <a:t>componente esencial</a:t>
            </a:r>
            <a:r>
              <a:rPr lang="es-ES">
                <a:solidFill>
                  <a:schemeClr val="accent1"/>
                </a:solidFill>
              </a:rPr>
              <a:t> </a:t>
            </a:r>
            <a:r>
              <a:rPr lang="es-ES">
                <a:solidFill>
                  <a:schemeClr val="dk2"/>
                </a:solidFill>
              </a:rPr>
              <a:t>de la atención para todas las personas sobrevivientes de violencia sexual</a:t>
            </a:r>
            <a:endParaRPr/>
          </a:p>
          <a:p>
            <a:pPr indent="-228600" lvl="0" marL="685800" rtl="0" algn="l">
              <a:lnSpc>
                <a:spcPct val="90000"/>
              </a:lnSpc>
              <a:spcBef>
                <a:spcPts val="1200"/>
              </a:spcBef>
              <a:spcAft>
                <a:spcPts val="0"/>
              </a:spcAft>
              <a:buClr>
                <a:schemeClr val="dk2"/>
              </a:buClr>
              <a:buSzPts val="3200"/>
              <a:buChar char="•"/>
            </a:pPr>
            <a:r>
              <a:rPr lang="es-ES">
                <a:solidFill>
                  <a:schemeClr val="dk2"/>
                </a:solidFill>
              </a:rPr>
              <a:t>Las derivaciones se hacen con el consentimiento de la persona sobreviviente</a:t>
            </a:r>
            <a:endParaRPr/>
          </a:p>
          <a:p>
            <a:pPr indent="-25400" lvl="0" marL="228600" rtl="0" algn="l">
              <a:lnSpc>
                <a:spcPct val="90000"/>
              </a:lnSpc>
              <a:spcBef>
                <a:spcPts val="1600"/>
              </a:spcBef>
              <a:spcAft>
                <a:spcPts val="0"/>
              </a:spcAft>
              <a:buClr>
                <a:schemeClr val="dk2"/>
              </a:buClr>
              <a:buSzPts val="3200"/>
              <a:buNone/>
            </a:pPr>
            <a:r>
              <a:t/>
            </a:r>
            <a:endParaRPr b="0"/>
          </a:p>
          <a:p>
            <a:pPr indent="-25400" lvl="0" marL="228600" rtl="0" algn="l">
              <a:lnSpc>
                <a:spcPct val="90000"/>
              </a:lnSpc>
              <a:spcBef>
                <a:spcPts val="1000"/>
              </a:spcBef>
              <a:spcAft>
                <a:spcPts val="0"/>
              </a:spcAft>
              <a:buClr>
                <a:schemeClr val="dk2"/>
              </a:buClr>
              <a:buSzPts val="3200"/>
              <a:buNone/>
            </a:pPr>
            <a:r>
              <a:t/>
            </a:r>
            <a:endParaRPr/>
          </a:p>
        </p:txBody>
      </p:sp>
      <p:sp>
        <p:nvSpPr>
          <p:cNvPr id="1547" name="Google Shape;1547;p19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s-ES"/>
              <a:t>‹#›</a:t>
            </a:fld>
            <a:endParaRPr/>
          </a:p>
        </p:txBody>
      </p:sp>
    </p:spTree>
  </p:cSld>
  <p:clrMapOvr>
    <a:masterClrMapping/>
  </p:clrMapOvr>
</p:sld>
</file>

<file path=ppt/slides/slide1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2" name="Shape 1552"/>
        <p:cNvGrpSpPr/>
        <p:nvPr/>
      </p:nvGrpSpPr>
      <p:grpSpPr>
        <a:xfrm>
          <a:off x="0" y="0"/>
          <a:ext cx="0" cy="0"/>
          <a:chOff x="0" y="0"/>
          <a:chExt cx="0" cy="0"/>
        </a:xfrm>
      </p:grpSpPr>
      <p:sp>
        <p:nvSpPr>
          <p:cNvPr id="1553" name="Google Shape;1553;p195"/>
          <p:cNvSpPr txBox="1"/>
          <p:nvPr>
            <p:ph type="title"/>
          </p:nvPr>
        </p:nvSpPr>
        <p:spPr>
          <a:xfrm>
            <a:off x="796247" y="382587"/>
            <a:ext cx="8229600" cy="11430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2"/>
              </a:buClr>
              <a:buSzPts val="4400"/>
              <a:buNone/>
            </a:pPr>
            <a:r>
              <a:rPr lang="es-ES"/>
              <a:t>Mejorar la seguridad (ANI</a:t>
            </a:r>
            <a:r>
              <a:rPr lang="es-ES" u="sng">
                <a:solidFill>
                  <a:schemeClr val="accent1"/>
                </a:solidFill>
              </a:rPr>
              <a:t>M</a:t>
            </a:r>
            <a:r>
              <a:rPr lang="es-ES"/>
              <a:t>A)</a:t>
            </a:r>
            <a:endParaRPr/>
          </a:p>
        </p:txBody>
      </p:sp>
      <p:sp>
        <p:nvSpPr>
          <p:cNvPr id="1554" name="Google Shape;1554;p195"/>
          <p:cNvSpPr txBox="1"/>
          <p:nvPr>
            <p:ph idx="1" type="body"/>
          </p:nvPr>
        </p:nvSpPr>
        <p:spPr>
          <a:xfrm>
            <a:off x="796247" y="1420143"/>
            <a:ext cx="8153828" cy="4351338"/>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2"/>
              </a:buClr>
              <a:buSzPts val="2200"/>
              <a:buChar char="•"/>
            </a:pPr>
            <a:r>
              <a:rPr lang="es-ES" sz="2400">
                <a:solidFill>
                  <a:schemeClr val="dk2"/>
                </a:solidFill>
              </a:rPr>
              <a:t>El objetivo es demostrar que usted entiende y le cree. </a:t>
            </a:r>
            <a:endParaRPr/>
          </a:p>
          <a:p>
            <a:pPr indent="-228600" lvl="1" marL="685800" rtl="0" algn="l">
              <a:lnSpc>
                <a:spcPct val="90000"/>
              </a:lnSpc>
              <a:spcBef>
                <a:spcPts val="0"/>
              </a:spcBef>
              <a:spcAft>
                <a:spcPts val="0"/>
              </a:spcAft>
              <a:buClr>
                <a:schemeClr val="dk2"/>
              </a:buClr>
              <a:buSzPts val="2200"/>
              <a:buChar char="•"/>
            </a:pPr>
            <a:r>
              <a:rPr lang="es-ES" sz="2200">
                <a:solidFill>
                  <a:schemeClr val="dk2"/>
                </a:solidFill>
              </a:rPr>
              <a:t>Asegúrele a la persona sobreviviente que ella no tiene la culpa. </a:t>
            </a:r>
            <a:endParaRPr/>
          </a:p>
          <a:p>
            <a:pPr indent="-228600" lvl="1" marL="685800" rtl="0" algn="l">
              <a:lnSpc>
                <a:spcPct val="90000"/>
              </a:lnSpc>
              <a:spcBef>
                <a:spcPts val="0"/>
              </a:spcBef>
              <a:spcAft>
                <a:spcPts val="0"/>
              </a:spcAft>
              <a:buClr>
                <a:schemeClr val="dk2"/>
              </a:buClr>
              <a:buSzPts val="2200"/>
              <a:buChar char="•"/>
            </a:pPr>
            <a:r>
              <a:rPr lang="es-ES" sz="2200">
                <a:solidFill>
                  <a:schemeClr val="dk2"/>
                </a:solidFill>
              </a:rPr>
              <a:t>Ayude a evaluar su situación y elabore un plan para su seguridad futura. </a:t>
            </a:r>
            <a:endParaRPr/>
          </a:p>
          <a:p>
            <a:pPr indent="-228600" lvl="0" marL="228600" rtl="0" algn="l">
              <a:lnSpc>
                <a:spcPct val="90000"/>
              </a:lnSpc>
              <a:spcBef>
                <a:spcPts val="600"/>
              </a:spcBef>
              <a:spcAft>
                <a:spcPts val="0"/>
              </a:spcAft>
              <a:buClr>
                <a:schemeClr val="dk2"/>
              </a:buClr>
              <a:buSzPts val="2200"/>
              <a:buChar char="•"/>
            </a:pPr>
            <a:r>
              <a:rPr lang="es-ES" sz="2400">
                <a:solidFill>
                  <a:schemeClr val="dk2"/>
                </a:solidFill>
              </a:rPr>
              <a:t>Muchas personas sobrevivientes que han sido sometidas a acciones violentas tienen temores legítimos por su seguridad. </a:t>
            </a:r>
            <a:endParaRPr/>
          </a:p>
          <a:p>
            <a:pPr indent="-228600" lvl="0" marL="228600" rtl="0" algn="l">
              <a:lnSpc>
                <a:spcPct val="90000"/>
              </a:lnSpc>
              <a:spcBef>
                <a:spcPts val="1200"/>
              </a:spcBef>
              <a:spcAft>
                <a:spcPts val="0"/>
              </a:spcAft>
              <a:buClr>
                <a:schemeClr val="dk2"/>
              </a:buClr>
              <a:buSzPts val="2200"/>
              <a:buChar char="•"/>
            </a:pPr>
            <a:r>
              <a:rPr lang="es-ES" sz="2400">
                <a:solidFill>
                  <a:schemeClr val="dk2"/>
                </a:solidFill>
              </a:rPr>
              <a:t>Otras quizás no crean que necesitan un plan de seguridad porque no esperan que la violencia se repita. </a:t>
            </a:r>
            <a:endParaRPr/>
          </a:p>
          <a:p>
            <a:pPr indent="-228600" lvl="0" marL="228600" rtl="0" algn="l">
              <a:lnSpc>
                <a:spcPct val="90000"/>
              </a:lnSpc>
              <a:spcBef>
                <a:spcPts val="1200"/>
              </a:spcBef>
              <a:spcAft>
                <a:spcPts val="0"/>
              </a:spcAft>
              <a:buClr>
                <a:schemeClr val="dk2"/>
              </a:buClr>
              <a:buSzPts val="2200"/>
              <a:buChar char="•"/>
            </a:pPr>
            <a:r>
              <a:rPr lang="es-ES" sz="2400">
                <a:solidFill>
                  <a:schemeClr val="dk2"/>
                </a:solidFill>
              </a:rPr>
              <a:t>Evaluar y planificar para la seguridad es un proceso constante; no es solo una conversación que se da una única vez. </a:t>
            </a:r>
            <a:endParaRPr/>
          </a:p>
          <a:p>
            <a:pPr indent="-25400" lvl="0" marL="228600" rtl="0" algn="l">
              <a:lnSpc>
                <a:spcPct val="90000"/>
              </a:lnSpc>
              <a:spcBef>
                <a:spcPts val="1600"/>
              </a:spcBef>
              <a:spcAft>
                <a:spcPts val="0"/>
              </a:spcAft>
              <a:buClr>
                <a:schemeClr val="dk2"/>
              </a:buClr>
              <a:buSzPts val="3200"/>
              <a:buNone/>
            </a:pPr>
            <a:r>
              <a:t/>
            </a:r>
            <a:endParaRPr/>
          </a:p>
        </p:txBody>
      </p:sp>
      <p:sp>
        <p:nvSpPr>
          <p:cNvPr id="1555" name="Google Shape;1555;p19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s-ES"/>
              <a:t>‹#›</a:t>
            </a:fld>
            <a:endParaRPr/>
          </a:p>
        </p:txBody>
      </p:sp>
      <p:sp>
        <p:nvSpPr>
          <p:cNvPr id="1556" name="Google Shape;1556;p195"/>
          <p:cNvSpPr txBox="1"/>
          <p:nvPr/>
        </p:nvSpPr>
        <p:spPr>
          <a:xfrm>
            <a:off x="1628384" y="6390307"/>
            <a:ext cx="6563638" cy="160679"/>
          </a:xfrm>
          <a:prstGeom prst="rect">
            <a:avLst/>
          </a:prstGeom>
          <a:noFill/>
          <a:ln>
            <a:noFill/>
          </a:ln>
        </p:spPr>
        <p:txBody>
          <a:bodyPr anchorCtr="0" anchor="t" bIns="45700" lIns="91425" spcFirstLastPara="1" rIns="91425" wrap="square" tIns="45700">
            <a:noAutofit/>
          </a:bodyPr>
          <a:lstStyle/>
          <a:p>
            <a:pPr indent="0" lvl="0" marL="0" marR="0" rtl="0" algn="r">
              <a:lnSpc>
                <a:spcPct val="90000"/>
              </a:lnSpc>
              <a:spcBef>
                <a:spcPts val="0"/>
              </a:spcBef>
              <a:spcAft>
                <a:spcPts val="0"/>
              </a:spcAft>
              <a:buNone/>
            </a:pPr>
            <a:r>
              <a:rPr b="0" i="0" lang="es-ES" sz="1000" u="none" cap="none" strike="noStrike">
                <a:solidFill>
                  <a:srgbClr val="44546A"/>
                </a:solidFill>
                <a:latin typeface="Calibri"/>
                <a:ea typeface="Calibri"/>
                <a:cs typeface="Calibri"/>
                <a:sym typeface="Calibri"/>
              </a:rPr>
              <a:t>(OMS, </a:t>
            </a:r>
            <a:r>
              <a:rPr b="0" i="1" lang="es-ES" sz="1000" u="none" cap="none" strike="noStrike">
                <a:solidFill>
                  <a:srgbClr val="44546A"/>
                </a:solidFill>
                <a:latin typeface="Calibri"/>
                <a:ea typeface="Calibri"/>
                <a:cs typeface="Calibri"/>
                <a:sym typeface="Calibri"/>
              </a:rPr>
              <a:t>Clinical management of rape and intimate partner survivors: Developing protocols for humanitarian settings</a:t>
            </a:r>
            <a:r>
              <a:rPr b="0" i="0" lang="es-ES" sz="1000" u="none" cap="none" strike="noStrike">
                <a:solidFill>
                  <a:srgbClr val="44546A"/>
                </a:solidFill>
                <a:latin typeface="Calibri"/>
                <a:ea typeface="Calibri"/>
                <a:cs typeface="Calibri"/>
                <a:sym typeface="Calibri"/>
              </a:rPr>
              <a:t>, 2019)</a:t>
            </a:r>
            <a:endParaRPr b="0" i="0" sz="1000" u="none" cap="none" strike="noStrike">
              <a:solidFill>
                <a:srgbClr val="000000"/>
              </a:solidFill>
              <a:latin typeface="Arial"/>
              <a:ea typeface="Arial"/>
              <a:cs typeface="Arial"/>
              <a:sym typeface="Arial"/>
            </a:endParaRPr>
          </a:p>
        </p:txBody>
      </p:sp>
    </p:spTree>
  </p:cSld>
  <p:clrMapOvr>
    <a:masterClrMapping/>
  </p:clrMapOvr>
</p:sld>
</file>

<file path=ppt/slides/slide1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1" name="Shape 1561"/>
        <p:cNvGrpSpPr/>
        <p:nvPr/>
      </p:nvGrpSpPr>
      <p:grpSpPr>
        <a:xfrm>
          <a:off x="0" y="0"/>
          <a:ext cx="0" cy="0"/>
          <a:chOff x="0" y="0"/>
          <a:chExt cx="0" cy="0"/>
        </a:xfrm>
      </p:grpSpPr>
      <p:sp>
        <p:nvSpPr>
          <p:cNvPr id="1562" name="Google Shape;1562;p196"/>
          <p:cNvSpPr txBox="1"/>
          <p:nvPr>
            <p:ph type="title"/>
          </p:nvPr>
        </p:nvSpPr>
        <p:spPr>
          <a:xfrm>
            <a:off x="628650" y="492357"/>
            <a:ext cx="8229600" cy="11430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2"/>
              </a:buClr>
              <a:buSzPts val="4400"/>
              <a:buNone/>
            </a:pPr>
            <a:r>
              <a:rPr lang="es-ES"/>
              <a:t>Evaluar los riesgos inmediatos</a:t>
            </a:r>
            <a:endParaRPr/>
          </a:p>
        </p:txBody>
      </p:sp>
      <p:sp>
        <p:nvSpPr>
          <p:cNvPr id="1563" name="Google Shape;1563;p196"/>
          <p:cNvSpPr txBox="1"/>
          <p:nvPr>
            <p:ph idx="1" type="body"/>
          </p:nvPr>
        </p:nvSpPr>
        <p:spPr>
          <a:xfrm>
            <a:off x="285750" y="1792234"/>
            <a:ext cx="8572500" cy="4351338"/>
          </a:xfrm>
          <a:prstGeom prst="rect">
            <a:avLst/>
          </a:prstGeom>
          <a:noFill/>
          <a:ln>
            <a:noFill/>
          </a:ln>
        </p:spPr>
        <p:txBody>
          <a:bodyPr anchorCtr="0" anchor="t" bIns="45700" lIns="91425" spcFirstLastPara="1" rIns="91425" wrap="square" tIns="45700">
            <a:noAutofit/>
          </a:bodyPr>
          <a:lstStyle/>
          <a:p>
            <a:pPr indent="-228600" lvl="0" marL="685800" rtl="0" algn="l">
              <a:lnSpc>
                <a:spcPct val="90000"/>
              </a:lnSpc>
              <a:spcBef>
                <a:spcPts val="600"/>
              </a:spcBef>
              <a:spcAft>
                <a:spcPts val="0"/>
              </a:spcAft>
              <a:buClr>
                <a:schemeClr val="dk2"/>
              </a:buClr>
              <a:buSzPts val="2400"/>
              <a:buChar char="•"/>
            </a:pPr>
            <a:r>
              <a:rPr lang="es-ES" sz="2400">
                <a:solidFill>
                  <a:schemeClr val="dk2"/>
                </a:solidFill>
              </a:rPr>
              <a:t>Algunas personas sobrevivientes sabrán si se encuentran ante un peligro inmediato y temerán volver a sus hogares. </a:t>
            </a:r>
            <a:endParaRPr sz="2400"/>
          </a:p>
          <a:p>
            <a:pPr indent="-228600" lvl="0" marL="685800" rtl="0" algn="l">
              <a:lnSpc>
                <a:spcPct val="90000"/>
              </a:lnSpc>
              <a:spcBef>
                <a:spcPts val="1200"/>
              </a:spcBef>
              <a:spcAft>
                <a:spcPts val="0"/>
              </a:spcAft>
              <a:buClr>
                <a:schemeClr val="dk2"/>
              </a:buClr>
              <a:buSzPts val="2400"/>
              <a:buChar char="•"/>
            </a:pPr>
            <a:r>
              <a:rPr lang="es-ES" sz="2400">
                <a:solidFill>
                  <a:schemeClr val="dk2"/>
                </a:solidFill>
              </a:rPr>
              <a:t>Si a una persona sobreviviente le preocupa su seguridad, aborde esta situación con seriedad. </a:t>
            </a:r>
            <a:endParaRPr sz="2400"/>
          </a:p>
          <a:p>
            <a:pPr indent="-228600" lvl="0" marL="685800" rtl="0" algn="l">
              <a:lnSpc>
                <a:spcPct val="90000"/>
              </a:lnSpc>
              <a:spcBef>
                <a:spcPts val="1200"/>
              </a:spcBef>
              <a:spcAft>
                <a:spcPts val="0"/>
              </a:spcAft>
              <a:buClr>
                <a:schemeClr val="dk2"/>
              </a:buClr>
              <a:buSzPts val="2400"/>
              <a:buChar char="•"/>
            </a:pPr>
            <a:r>
              <a:rPr lang="es-ES" sz="2400">
                <a:solidFill>
                  <a:schemeClr val="dk2"/>
                </a:solidFill>
              </a:rPr>
              <a:t>Otras quizás necesiten ayuda para pensar en su riesgo inmediato. En el caso de violencia infligida por la pareja, hay preguntas específicas que puede hacer para ver si es seguro que regresen a su hogar. Es importante averiguar si existe un riesgo inmediato y probable de que la persona sufra una lesión grave. </a:t>
            </a:r>
            <a:endParaRPr sz="2400"/>
          </a:p>
          <a:p>
            <a:pPr indent="-25400" lvl="0" marL="228600" rtl="0" algn="l">
              <a:lnSpc>
                <a:spcPct val="90000"/>
              </a:lnSpc>
              <a:spcBef>
                <a:spcPts val="1600"/>
              </a:spcBef>
              <a:spcAft>
                <a:spcPts val="0"/>
              </a:spcAft>
              <a:buClr>
                <a:schemeClr val="dk2"/>
              </a:buClr>
              <a:buSzPts val="3200"/>
              <a:buNone/>
            </a:pPr>
            <a:r>
              <a:t/>
            </a:r>
            <a:endParaRPr/>
          </a:p>
        </p:txBody>
      </p:sp>
      <p:sp>
        <p:nvSpPr>
          <p:cNvPr id="1564" name="Google Shape;1564;p19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s-ES"/>
              <a:t>‹#›</a:t>
            </a:fld>
            <a:endParaRPr/>
          </a:p>
        </p:txBody>
      </p:sp>
      <p:sp>
        <p:nvSpPr>
          <p:cNvPr id="1565" name="Google Shape;1565;p196"/>
          <p:cNvSpPr txBox="1"/>
          <p:nvPr/>
        </p:nvSpPr>
        <p:spPr>
          <a:xfrm>
            <a:off x="1628384" y="6390307"/>
            <a:ext cx="6563638" cy="160679"/>
          </a:xfrm>
          <a:prstGeom prst="rect">
            <a:avLst/>
          </a:prstGeom>
          <a:noFill/>
          <a:ln>
            <a:noFill/>
          </a:ln>
        </p:spPr>
        <p:txBody>
          <a:bodyPr anchorCtr="0" anchor="t" bIns="45700" lIns="91425" spcFirstLastPara="1" rIns="91425" wrap="square" tIns="45700">
            <a:noAutofit/>
          </a:bodyPr>
          <a:lstStyle/>
          <a:p>
            <a:pPr indent="0" lvl="0" marL="0" marR="0" rtl="0" algn="r">
              <a:lnSpc>
                <a:spcPct val="90000"/>
              </a:lnSpc>
              <a:spcBef>
                <a:spcPts val="0"/>
              </a:spcBef>
              <a:spcAft>
                <a:spcPts val="0"/>
              </a:spcAft>
              <a:buNone/>
            </a:pPr>
            <a:r>
              <a:rPr b="0" i="0" lang="es-ES" sz="1000" u="none" cap="none" strike="noStrike">
                <a:solidFill>
                  <a:srgbClr val="44546A"/>
                </a:solidFill>
                <a:latin typeface="Calibri"/>
                <a:ea typeface="Calibri"/>
                <a:cs typeface="Calibri"/>
                <a:sym typeface="Calibri"/>
              </a:rPr>
              <a:t>(OMS, </a:t>
            </a:r>
            <a:r>
              <a:rPr b="0" i="1" lang="es-ES" sz="1000" u="none" cap="none" strike="noStrike">
                <a:solidFill>
                  <a:srgbClr val="44546A"/>
                </a:solidFill>
                <a:latin typeface="Calibri"/>
                <a:ea typeface="Calibri"/>
                <a:cs typeface="Calibri"/>
                <a:sym typeface="Calibri"/>
              </a:rPr>
              <a:t>Clinical management of rape and intimate partner survivors: Developing protocols for humanitarian settings</a:t>
            </a:r>
            <a:r>
              <a:rPr b="0" i="0" lang="es-ES" sz="1000" u="none" cap="none" strike="noStrike">
                <a:solidFill>
                  <a:srgbClr val="44546A"/>
                </a:solidFill>
                <a:latin typeface="Calibri"/>
                <a:ea typeface="Calibri"/>
                <a:cs typeface="Calibri"/>
                <a:sym typeface="Calibri"/>
              </a:rPr>
              <a:t>, 2019)</a:t>
            </a:r>
            <a:endParaRPr b="0" i="0" sz="1000" u="none" cap="none" strike="noStrike">
              <a:solidFill>
                <a:srgbClr val="000000"/>
              </a:solidFill>
              <a:latin typeface="Arial"/>
              <a:ea typeface="Arial"/>
              <a:cs typeface="Arial"/>
              <a:sym typeface="Arial"/>
            </a:endParaRPr>
          </a:p>
        </p:txBody>
      </p:sp>
    </p:spTree>
  </p:cSld>
  <p:clrMapOvr>
    <a:masterClrMapping/>
  </p:clrMapOvr>
</p:sld>
</file>

<file path=ppt/slides/slide1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0" name="Shape 1570"/>
        <p:cNvGrpSpPr/>
        <p:nvPr/>
      </p:nvGrpSpPr>
      <p:grpSpPr>
        <a:xfrm>
          <a:off x="0" y="0"/>
          <a:ext cx="0" cy="0"/>
          <a:chOff x="0" y="0"/>
          <a:chExt cx="0" cy="0"/>
        </a:xfrm>
      </p:grpSpPr>
      <p:sp>
        <p:nvSpPr>
          <p:cNvPr id="1571" name="Google Shape;1571;p197"/>
          <p:cNvSpPr txBox="1"/>
          <p:nvPr>
            <p:ph type="title"/>
          </p:nvPr>
        </p:nvSpPr>
        <p:spPr>
          <a:xfrm>
            <a:off x="628650" y="492357"/>
            <a:ext cx="8229600" cy="11430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4400"/>
              <a:buNone/>
            </a:pPr>
            <a:r>
              <a:rPr lang="es-ES"/>
              <a:t>Preguntas para evaluar el riesgo inmediato de violencia</a:t>
            </a:r>
            <a:endParaRPr/>
          </a:p>
        </p:txBody>
      </p:sp>
      <p:sp>
        <p:nvSpPr>
          <p:cNvPr id="1572" name="Google Shape;1572;p197"/>
          <p:cNvSpPr txBox="1"/>
          <p:nvPr>
            <p:ph idx="1" type="body"/>
          </p:nvPr>
        </p:nvSpPr>
        <p:spPr>
          <a:xfrm>
            <a:off x="628650" y="1680044"/>
            <a:ext cx="8229600" cy="4351338"/>
          </a:xfrm>
          <a:prstGeom prst="rect">
            <a:avLst/>
          </a:prstGeom>
          <a:noFill/>
          <a:ln>
            <a:noFill/>
          </a:ln>
        </p:spPr>
        <p:txBody>
          <a:bodyPr anchorCtr="0" anchor="t" bIns="45700" lIns="91425" spcFirstLastPara="1" rIns="91425" wrap="square" tIns="45700">
            <a:noAutofit/>
          </a:bodyPr>
          <a:lstStyle/>
          <a:p>
            <a:pPr indent="0" lvl="0" marL="457200" rtl="0" algn="l">
              <a:lnSpc>
                <a:spcPct val="90000"/>
              </a:lnSpc>
              <a:spcBef>
                <a:spcPts val="600"/>
              </a:spcBef>
              <a:spcAft>
                <a:spcPts val="0"/>
              </a:spcAft>
              <a:buClr>
                <a:schemeClr val="dk2"/>
              </a:buClr>
              <a:buSzPts val="2400"/>
              <a:buNone/>
            </a:pPr>
            <a:r>
              <a:rPr lang="es-ES" sz="2200">
                <a:solidFill>
                  <a:schemeClr val="dk2"/>
                </a:solidFill>
              </a:rPr>
              <a:t>Las mujeres que responden “sí” al menos a tres de las siguientes preguntas pueden estar ante un riesgo inmediato sumamente alto de sufrir violencia.</a:t>
            </a:r>
            <a:endParaRPr sz="2200">
              <a:solidFill>
                <a:schemeClr val="dk2"/>
              </a:solidFill>
            </a:endParaRPr>
          </a:p>
          <a:p>
            <a:pPr indent="-228600" lvl="0" marL="685800" rtl="0" algn="l">
              <a:lnSpc>
                <a:spcPct val="90000"/>
              </a:lnSpc>
              <a:spcBef>
                <a:spcPts val="1200"/>
              </a:spcBef>
              <a:spcAft>
                <a:spcPts val="0"/>
              </a:spcAft>
              <a:buClr>
                <a:schemeClr val="dk2"/>
              </a:buClr>
              <a:buSzPts val="2400"/>
              <a:buChar char="•"/>
            </a:pPr>
            <a:r>
              <a:rPr lang="es-ES" sz="2200">
                <a:solidFill>
                  <a:schemeClr val="dk2"/>
                </a:solidFill>
              </a:rPr>
              <a:t>¿La violencia física se ha producido con mayor frecuencia o empeorado en los últimos seis meses?</a:t>
            </a:r>
            <a:endParaRPr sz="2200">
              <a:solidFill>
                <a:schemeClr val="dk2"/>
              </a:solidFill>
            </a:endParaRPr>
          </a:p>
          <a:p>
            <a:pPr indent="-228600" lvl="0" marL="685800" rtl="0" algn="l">
              <a:lnSpc>
                <a:spcPct val="90000"/>
              </a:lnSpc>
              <a:spcBef>
                <a:spcPts val="1200"/>
              </a:spcBef>
              <a:spcAft>
                <a:spcPts val="0"/>
              </a:spcAft>
              <a:buClr>
                <a:schemeClr val="dk2"/>
              </a:buClr>
              <a:buSzPts val="2400"/>
              <a:buChar char="•"/>
            </a:pPr>
            <a:r>
              <a:rPr lang="es-ES" sz="2200">
                <a:solidFill>
                  <a:schemeClr val="dk2"/>
                </a:solidFill>
              </a:rPr>
              <a:t>¿Alguna vez el agresor usó un arma o la amenazó con un arma?</a:t>
            </a:r>
            <a:endParaRPr sz="2200">
              <a:solidFill>
                <a:schemeClr val="dk2"/>
              </a:solidFill>
            </a:endParaRPr>
          </a:p>
          <a:p>
            <a:pPr indent="-228600" lvl="0" marL="685800" rtl="0" algn="l">
              <a:lnSpc>
                <a:spcPct val="90000"/>
              </a:lnSpc>
              <a:spcBef>
                <a:spcPts val="1200"/>
              </a:spcBef>
              <a:spcAft>
                <a:spcPts val="0"/>
              </a:spcAft>
              <a:buClr>
                <a:schemeClr val="dk2"/>
              </a:buClr>
              <a:buSzPts val="2400"/>
              <a:buChar char="•"/>
            </a:pPr>
            <a:r>
              <a:rPr lang="es-ES" sz="2200">
                <a:solidFill>
                  <a:schemeClr val="dk2"/>
                </a:solidFill>
              </a:rPr>
              <a:t>¿Alguna vez el agresor intentó estrangularla?</a:t>
            </a:r>
            <a:endParaRPr sz="2200">
              <a:solidFill>
                <a:schemeClr val="dk2"/>
              </a:solidFill>
            </a:endParaRPr>
          </a:p>
          <a:p>
            <a:pPr indent="-228600" lvl="0" marL="685800" rtl="0" algn="l">
              <a:lnSpc>
                <a:spcPct val="90000"/>
              </a:lnSpc>
              <a:spcBef>
                <a:spcPts val="1200"/>
              </a:spcBef>
              <a:spcAft>
                <a:spcPts val="0"/>
              </a:spcAft>
              <a:buClr>
                <a:schemeClr val="dk2"/>
              </a:buClr>
              <a:buSzPts val="2400"/>
              <a:buChar char="•"/>
            </a:pPr>
            <a:r>
              <a:rPr lang="es-ES" sz="2200">
                <a:solidFill>
                  <a:schemeClr val="dk2"/>
                </a:solidFill>
              </a:rPr>
              <a:t>¿Cree que el agresor podría matarla?</a:t>
            </a:r>
            <a:endParaRPr sz="2200">
              <a:solidFill>
                <a:schemeClr val="dk2"/>
              </a:solidFill>
            </a:endParaRPr>
          </a:p>
          <a:p>
            <a:pPr indent="-228600" lvl="0" marL="685800" rtl="0" algn="l">
              <a:lnSpc>
                <a:spcPct val="90000"/>
              </a:lnSpc>
              <a:spcBef>
                <a:spcPts val="1200"/>
              </a:spcBef>
              <a:spcAft>
                <a:spcPts val="0"/>
              </a:spcAft>
              <a:buClr>
                <a:schemeClr val="dk2"/>
              </a:buClr>
              <a:buSzPts val="2400"/>
              <a:buChar char="•"/>
            </a:pPr>
            <a:r>
              <a:rPr lang="es-ES" sz="2200">
                <a:solidFill>
                  <a:schemeClr val="dk2"/>
                </a:solidFill>
              </a:rPr>
              <a:t>¿Alguna vez el agresor le pegó mientras estaba embarazada?</a:t>
            </a:r>
            <a:endParaRPr sz="2200">
              <a:solidFill>
                <a:schemeClr val="dk2"/>
              </a:solidFill>
            </a:endParaRPr>
          </a:p>
          <a:p>
            <a:pPr indent="-228600" lvl="0" marL="685800" rtl="0" algn="l">
              <a:lnSpc>
                <a:spcPct val="90000"/>
              </a:lnSpc>
              <a:spcBef>
                <a:spcPts val="1200"/>
              </a:spcBef>
              <a:spcAft>
                <a:spcPts val="0"/>
              </a:spcAft>
              <a:buClr>
                <a:schemeClr val="dk2"/>
              </a:buClr>
              <a:buSzPts val="2400"/>
              <a:buChar char="•"/>
            </a:pPr>
            <a:r>
              <a:rPr lang="es-ES" sz="2200">
                <a:solidFill>
                  <a:schemeClr val="dk2"/>
                </a:solidFill>
              </a:rPr>
              <a:t>¿El agresor se deja llevar por los celos en forma violenta y constante hacia usted?</a:t>
            </a:r>
            <a:endParaRPr sz="2200">
              <a:solidFill>
                <a:schemeClr val="dk2"/>
              </a:solidFill>
            </a:endParaRPr>
          </a:p>
          <a:p>
            <a:pPr indent="-25400" lvl="0" marL="228600" rtl="0" algn="l">
              <a:lnSpc>
                <a:spcPct val="90000"/>
              </a:lnSpc>
              <a:spcBef>
                <a:spcPts val="1600"/>
              </a:spcBef>
              <a:spcAft>
                <a:spcPts val="0"/>
              </a:spcAft>
              <a:buClr>
                <a:schemeClr val="dk2"/>
              </a:buClr>
              <a:buSzPts val="3200"/>
              <a:buNone/>
            </a:pPr>
            <a:r>
              <a:t/>
            </a:r>
            <a:endParaRPr sz="1800"/>
          </a:p>
        </p:txBody>
      </p:sp>
      <p:sp>
        <p:nvSpPr>
          <p:cNvPr id="1573" name="Google Shape;1573;p197"/>
          <p:cNvSpPr/>
          <p:nvPr/>
        </p:nvSpPr>
        <p:spPr>
          <a:xfrm>
            <a:off x="1383800" y="6308493"/>
            <a:ext cx="6719300" cy="5049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s-ES" sz="1100" u="none" cap="none" strike="noStrike">
                <a:solidFill>
                  <a:schemeClr val="dk2"/>
                </a:solidFill>
                <a:latin typeface="Calibri"/>
                <a:ea typeface="Calibri"/>
                <a:cs typeface="Calibri"/>
                <a:sym typeface="Calibri"/>
              </a:rPr>
              <a:t>Adaptado de Snider, 2009.</a:t>
            </a:r>
            <a:endParaRPr b="0" i="0" sz="1100" u="none" cap="none" strike="noStrike">
              <a:solidFill>
                <a:schemeClr val="dk2"/>
              </a:solidFill>
              <a:latin typeface="Calibri"/>
              <a:ea typeface="Calibri"/>
              <a:cs typeface="Calibri"/>
              <a:sym typeface="Calibri"/>
            </a:endParaRPr>
          </a:p>
        </p:txBody>
      </p:sp>
      <p:sp>
        <p:nvSpPr>
          <p:cNvPr id="1574" name="Google Shape;1574;p19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s-ES"/>
              <a:t>‹#›</a:t>
            </a:fld>
            <a:endParaRPr/>
          </a:p>
        </p:txBody>
      </p:sp>
    </p:spTree>
  </p:cSld>
  <p:clrMapOvr>
    <a:masterClrMapping/>
  </p:clrMapOvr>
</p:sld>
</file>

<file path=ppt/slides/slide1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9" name="Shape 1579"/>
        <p:cNvGrpSpPr/>
        <p:nvPr/>
      </p:nvGrpSpPr>
      <p:grpSpPr>
        <a:xfrm>
          <a:off x="0" y="0"/>
          <a:ext cx="0" cy="0"/>
          <a:chOff x="0" y="0"/>
          <a:chExt cx="0" cy="0"/>
        </a:xfrm>
      </p:grpSpPr>
      <p:sp>
        <p:nvSpPr>
          <p:cNvPr id="1580" name="Google Shape;1580;p19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2"/>
              </a:buClr>
              <a:buSzPts val="4400"/>
              <a:buNone/>
            </a:pPr>
            <a:r>
              <a:rPr lang="es-ES"/>
              <a:t>Evaluar los riesgos inmediatos</a:t>
            </a:r>
            <a:endParaRPr/>
          </a:p>
        </p:txBody>
      </p:sp>
      <p:sp>
        <p:nvSpPr>
          <p:cNvPr id="1581" name="Google Shape;1581;p198"/>
          <p:cNvSpPr txBox="1"/>
          <p:nvPr>
            <p:ph idx="1" type="body"/>
          </p:nvPr>
        </p:nvSpPr>
        <p:spPr>
          <a:xfrm>
            <a:off x="876585" y="1253331"/>
            <a:ext cx="7686354" cy="4351338"/>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600"/>
              </a:spcBef>
              <a:spcAft>
                <a:spcPts val="0"/>
              </a:spcAft>
              <a:buClr>
                <a:schemeClr val="dk2"/>
              </a:buClr>
              <a:buSzPts val="2000"/>
              <a:buChar char="•"/>
            </a:pPr>
            <a:r>
              <a:rPr lang="es-ES" sz="2200">
                <a:solidFill>
                  <a:schemeClr val="dk2"/>
                </a:solidFill>
              </a:rPr>
              <a:t>Explore las estrategias de seguridad y apoyo existentes que la persona sobreviviente haya usado con anterioridad.</a:t>
            </a:r>
            <a:endParaRPr/>
          </a:p>
          <a:p>
            <a:pPr indent="-228600" lvl="1" marL="685800" rtl="0" algn="l">
              <a:lnSpc>
                <a:spcPct val="90000"/>
              </a:lnSpc>
              <a:spcBef>
                <a:spcPts val="1200"/>
              </a:spcBef>
              <a:spcAft>
                <a:spcPts val="0"/>
              </a:spcAft>
              <a:buClr>
                <a:schemeClr val="dk2"/>
              </a:buClr>
              <a:buSzPts val="2000"/>
              <a:buChar char="•"/>
            </a:pPr>
            <a:r>
              <a:rPr lang="es-ES" sz="2000">
                <a:solidFill>
                  <a:schemeClr val="dk2"/>
                </a:solidFill>
              </a:rPr>
              <a:t>Si algún lugar dentro de un campamento o comunidad son poco seguros, analice estrategias para evitarlos. Si esto no es posible, explore si hay un amigo de confianza o un miembro de la familia que pueda acompañar a la persona sobreviviente para brindarle apoyo y protección.</a:t>
            </a:r>
            <a:endParaRPr/>
          </a:p>
          <a:p>
            <a:pPr indent="-228600" lvl="0" marL="228600" rtl="0" algn="l">
              <a:lnSpc>
                <a:spcPct val="90000"/>
              </a:lnSpc>
              <a:spcBef>
                <a:spcPts val="1200"/>
              </a:spcBef>
              <a:spcAft>
                <a:spcPts val="0"/>
              </a:spcAft>
              <a:buClr>
                <a:schemeClr val="dk2"/>
              </a:buClr>
              <a:buSzPts val="2000"/>
              <a:buChar char="•"/>
            </a:pPr>
            <a:r>
              <a:rPr lang="es-ES" sz="2200">
                <a:solidFill>
                  <a:schemeClr val="dk2"/>
                </a:solidFill>
              </a:rPr>
              <a:t>Analice las opciones de derivación disponibles y seguras (de ser pertinentes), incluidas: </a:t>
            </a:r>
            <a:endParaRPr/>
          </a:p>
          <a:p>
            <a:pPr indent="-228600" lvl="1" marL="628650" rtl="0" algn="l">
              <a:lnSpc>
                <a:spcPct val="90000"/>
              </a:lnSpc>
              <a:spcBef>
                <a:spcPts val="1200"/>
              </a:spcBef>
              <a:spcAft>
                <a:spcPts val="0"/>
              </a:spcAft>
              <a:buClr>
                <a:schemeClr val="dk2"/>
              </a:buClr>
              <a:buSzPts val="2000"/>
              <a:buChar char="•"/>
            </a:pPr>
            <a:r>
              <a:rPr lang="es-ES" sz="2000">
                <a:solidFill>
                  <a:schemeClr val="dk2"/>
                </a:solidFill>
              </a:rPr>
              <a:t>refugio o vivienda segura; contacto con una ONG u organización comunitaria que asista a sobrevivientes; o denuncia ante la policía u otros proveedores de servicios. En contextos afectados por crisis, estas opciones suelen ser limitadas. Trabaje con la persona sobreviviente para identificar otros lugares seguros (como la casa de un amigo o un lugar de culto).</a:t>
            </a:r>
            <a:endParaRPr/>
          </a:p>
          <a:p>
            <a:pPr indent="-25400" lvl="0" marL="228600" rtl="0" algn="l">
              <a:lnSpc>
                <a:spcPct val="90000"/>
              </a:lnSpc>
              <a:spcBef>
                <a:spcPts val="1600"/>
              </a:spcBef>
              <a:spcAft>
                <a:spcPts val="0"/>
              </a:spcAft>
              <a:buClr>
                <a:schemeClr val="dk2"/>
              </a:buClr>
              <a:buSzPts val="3200"/>
              <a:buNone/>
            </a:pPr>
            <a:r>
              <a:t/>
            </a:r>
            <a:endParaRPr/>
          </a:p>
        </p:txBody>
      </p:sp>
      <p:sp>
        <p:nvSpPr>
          <p:cNvPr id="1582" name="Google Shape;1582;p19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s-ES"/>
              <a:t>‹#›</a:t>
            </a:fld>
            <a:endParaRPr/>
          </a:p>
        </p:txBody>
      </p:sp>
      <p:sp>
        <p:nvSpPr>
          <p:cNvPr id="1583" name="Google Shape;1583;p198"/>
          <p:cNvSpPr txBox="1"/>
          <p:nvPr/>
        </p:nvSpPr>
        <p:spPr>
          <a:xfrm>
            <a:off x="1628384" y="6390307"/>
            <a:ext cx="6563638" cy="160679"/>
          </a:xfrm>
          <a:prstGeom prst="rect">
            <a:avLst/>
          </a:prstGeom>
          <a:noFill/>
          <a:ln>
            <a:noFill/>
          </a:ln>
        </p:spPr>
        <p:txBody>
          <a:bodyPr anchorCtr="0" anchor="t" bIns="45700" lIns="91425" spcFirstLastPara="1" rIns="91425" wrap="square" tIns="45700">
            <a:noAutofit/>
          </a:bodyPr>
          <a:lstStyle/>
          <a:p>
            <a:pPr indent="0" lvl="0" marL="0" marR="0" rtl="0" algn="r">
              <a:lnSpc>
                <a:spcPct val="90000"/>
              </a:lnSpc>
              <a:spcBef>
                <a:spcPts val="0"/>
              </a:spcBef>
              <a:spcAft>
                <a:spcPts val="0"/>
              </a:spcAft>
              <a:buNone/>
            </a:pPr>
            <a:r>
              <a:rPr b="0" i="0" lang="es-ES" sz="1000" u="none" cap="none" strike="noStrike">
                <a:solidFill>
                  <a:srgbClr val="44546A"/>
                </a:solidFill>
                <a:latin typeface="Calibri"/>
                <a:ea typeface="Calibri"/>
                <a:cs typeface="Calibri"/>
                <a:sym typeface="Calibri"/>
              </a:rPr>
              <a:t>(OMS, </a:t>
            </a:r>
            <a:r>
              <a:rPr b="0" i="1" lang="es-ES" sz="1000" u="none" cap="none" strike="noStrike">
                <a:solidFill>
                  <a:srgbClr val="44546A"/>
                </a:solidFill>
                <a:latin typeface="Calibri"/>
                <a:ea typeface="Calibri"/>
                <a:cs typeface="Calibri"/>
                <a:sym typeface="Calibri"/>
              </a:rPr>
              <a:t>Clinical management of rape and intimate partner survivors: Developing protocols for humanitarian settings</a:t>
            </a:r>
            <a:r>
              <a:rPr b="0" i="0" lang="es-ES" sz="1000" u="none" cap="none" strike="noStrike">
                <a:solidFill>
                  <a:srgbClr val="44546A"/>
                </a:solidFill>
                <a:latin typeface="Calibri"/>
                <a:ea typeface="Calibri"/>
                <a:cs typeface="Calibri"/>
                <a:sym typeface="Calibri"/>
              </a:rPr>
              <a:t>, 2019)</a:t>
            </a:r>
            <a:endParaRPr b="0" i="0" sz="1000" u="none" cap="none" strike="noStrike">
              <a:solidFill>
                <a:srgbClr val="000000"/>
              </a:solidFill>
              <a:latin typeface="Arial"/>
              <a:ea typeface="Arial"/>
              <a:cs typeface="Arial"/>
              <a:sym typeface="Arial"/>
            </a:endParaRPr>
          </a:p>
        </p:txBody>
      </p:sp>
    </p:spTree>
  </p:cSld>
  <p:clrMapOvr>
    <a:masterClrMapping/>
  </p:clrMapOvr>
</p:sld>
</file>

<file path=ppt/slides/slide1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8" name="Shape 1588"/>
        <p:cNvGrpSpPr/>
        <p:nvPr/>
      </p:nvGrpSpPr>
      <p:grpSpPr>
        <a:xfrm>
          <a:off x="0" y="0"/>
          <a:ext cx="0" cy="0"/>
          <a:chOff x="0" y="0"/>
          <a:chExt cx="0" cy="0"/>
        </a:xfrm>
      </p:grpSpPr>
      <p:sp>
        <p:nvSpPr>
          <p:cNvPr id="1589" name="Google Shape;1589;p199"/>
          <p:cNvSpPr txBox="1"/>
          <p:nvPr>
            <p:ph type="title"/>
          </p:nvPr>
        </p:nvSpPr>
        <p:spPr>
          <a:xfrm>
            <a:off x="457200" y="274638"/>
            <a:ext cx="5981700" cy="11430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2"/>
              </a:buClr>
              <a:buSzPts val="4400"/>
              <a:buNone/>
            </a:pPr>
            <a:r>
              <a:rPr lang="es-ES"/>
              <a:t>Evite poner en riesgo a la persona sobreviviente</a:t>
            </a:r>
            <a:endParaRPr/>
          </a:p>
        </p:txBody>
      </p:sp>
      <p:sp>
        <p:nvSpPr>
          <p:cNvPr id="1590" name="Google Shape;1590;p199"/>
          <p:cNvSpPr txBox="1"/>
          <p:nvPr>
            <p:ph idx="1" type="body"/>
          </p:nvPr>
        </p:nvSpPr>
        <p:spPr>
          <a:xfrm>
            <a:off x="1042827" y="1480798"/>
            <a:ext cx="8101173" cy="4525963"/>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600"/>
              </a:spcBef>
              <a:spcAft>
                <a:spcPts val="0"/>
              </a:spcAft>
              <a:buClr>
                <a:schemeClr val="dk2"/>
              </a:buClr>
              <a:buSzPts val="2200"/>
              <a:buChar char="•"/>
            </a:pPr>
            <a:r>
              <a:rPr lang="es-ES" sz="2500">
                <a:solidFill>
                  <a:schemeClr val="dk2"/>
                </a:solidFill>
              </a:rPr>
              <a:t>Mantenga la confidencialidad de los registros de salud de las personas sobrevivientes.</a:t>
            </a:r>
            <a:endParaRPr sz="2800"/>
          </a:p>
          <a:p>
            <a:pPr indent="-228600" lvl="0" marL="228600" rtl="0" algn="l">
              <a:lnSpc>
                <a:spcPct val="90000"/>
              </a:lnSpc>
              <a:spcBef>
                <a:spcPts val="1200"/>
              </a:spcBef>
              <a:spcAft>
                <a:spcPts val="0"/>
              </a:spcAft>
              <a:buClr>
                <a:schemeClr val="dk2"/>
              </a:buClr>
              <a:buSzPts val="2200"/>
              <a:buChar char="•"/>
            </a:pPr>
            <a:r>
              <a:rPr lang="es-ES" sz="2500">
                <a:solidFill>
                  <a:schemeClr val="dk2"/>
                </a:solidFill>
              </a:rPr>
              <a:t>Analice con las personas sobrevivientes cómo explicar dónde han estado. Si deben llevarse documentación, converse sobre qué harán con ella para mantenerla oculta.</a:t>
            </a:r>
            <a:endParaRPr sz="2800"/>
          </a:p>
          <a:p>
            <a:pPr indent="-228600" lvl="0" marL="228600" rtl="0" algn="l">
              <a:lnSpc>
                <a:spcPct val="90000"/>
              </a:lnSpc>
              <a:spcBef>
                <a:spcPts val="1200"/>
              </a:spcBef>
              <a:spcAft>
                <a:spcPts val="600"/>
              </a:spcAft>
              <a:buClr>
                <a:schemeClr val="dk2"/>
              </a:buClr>
              <a:buSzPts val="2200"/>
              <a:buChar char="•"/>
            </a:pPr>
            <a:r>
              <a:rPr lang="es-ES" sz="2500">
                <a:solidFill>
                  <a:schemeClr val="dk2"/>
                </a:solidFill>
              </a:rPr>
              <a:t>Hable sobre la violencia solo cuando usted y la persona sobreviviente estén solos. Ninguna persona mayor de 2 años debe escuchar su conversación. Nunca hable en presencia de cónyuges o parejas ni otros miembros de la familia —ni siquiera amigos—, a menos que la persona sobreviviente hubiera manifestado su deseo de estar acompañada.</a:t>
            </a:r>
            <a:endParaRPr sz="2800"/>
          </a:p>
        </p:txBody>
      </p:sp>
      <p:sp>
        <p:nvSpPr>
          <p:cNvPr id="1591" name="Google Shape;1591;p19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s-ES"/>
              <a:t>‹#›</a:t>
            </a:fld>
            <a:endParaRPr/>
          </a:p>
        </p:txBody>
      </p:sp>
      <p:sp>
        <p:nvSpPr>
          <p:cNvPr id="1592" name="Google Shape;1592;p199"/>
          <p:cNvSpPr txBox="1"/>
          <p:nvPr/>
        </p:nvSpPr>
        <p:spPr>
          <a:xfrm>
            <a:off x="1628384" y="6390307"/>
            <a:ext cx="6563638" cy="160679"/>
          </a:xfrm>
          <a:prstGeom prst="rect">
            <a:avLst/>
          </a:prstGeom>
          <a:noFill/>
          <a:ln>
            <a:noFill/>
          </a:ln>
        </p:spPr>
        <p:txBody>
          <a:bodyPr anchorCtr="0" anchor="t" bIns="45700" lIns="91425" spcFirstLastPara="1" rIns="91425" wrap="square" tIns="45700">
            <a:noAutofit/>
          </a:bodyPr>
          <a:lstStyle/>
          <a:p>
            <a:pPr indent="0" lvl="0" marL="0" marR="0" rtl="0" algn="r">
              <a:lnSpc>
                <a:spcPct val="90000"/>
              </a:lnSpc>
              <a:spcBef>
                <a:spcPts val="0"/>
              </a:spcBef>
              <a:spcAft>
                <a:spcPts val="0"/>
              </a:spcAft>
              <a:buNone/>
            </a:pPr>
            <a:r>
              <a:rPr b="0" i="0" lang="es-ES" sz="1000" u="none" cap="none" strike="noStrike">
                <a:solidFill>
                  <a:srgbClr val="44546A"/>
                </a:solidFill>
                <a:latin typeface="Calibri"/>
                <a:ea typeface="Calibri"/>
                <a:cs typeface="Calibri"/>
                <a:sym typeface="Calibri"/>
              </a:rPr>
              <a:t>(OMS, </a:t>
            </a:r>
            <a:r>
              <a:rPr b="0" i="1" lang="es-ES" sz="1000" u="none" cap="none" strike="noStrike">
                <a:solidFill>
                  <a:srgbClr val="44546A"/>
                </a:solidFill>
                <a:latin typeface="Calibri"/>
                <a:ea typeface="Calibri"/>
                <a:cs typeface="Calibri"/>
                <a:sym typeface="Calibri"/>
              </a:rPr>
              <a:t>Clinical management of rape and intimate partner survivors: Developing protocols for humanitarian settings</a:t>
            </a:r>
            <a:r>
              <a:rPr b="0" i="0" lang="es-ES" sz="1000" u="none" cap="none" strike="noStrike">
                <a:solidFill>
                  <a:srgbClr val="44546A"/>
                </a:solidFill>
                <a:latin typeface="Calibri"/>
                <a:ea typeface="Calibri"/>
                <a:cs typeface="Calibri"/>
                <a:sym typeface="Calibri"/>
              </a:rPr>
              <a:t>, 2019)</a:t>
            </a:r>
            <a:endParaRPr b="0" i="0" sz="1000" u="none" cap="none" strike="noStrike">
              <a:solidFill>
                <a:srgbClr val="000000"/>
              </a:solidFill>
              <a:latin typeface="Arial"/>
              <a:ea typeface="Arial"/>
              <a:cs typeface="Arial"/>
              <a:sym typeface="Arial"/>
            </a:endParaRPr>
          </a:p>
        </p:txBody>
      </p:sp>
    </p:spTree>
  </p:cSld>
  <p:clrMapOvr>
    <a:masterClrMapping/>
  </p:clrMapOvr>
</p:sld>
</file>

<file path=ppt/slides/slide1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7" name="Shape 1597"/>
        <p:cNvGrpSpPr/>
        <p:nvPr/>
      </p:nvGrpSpPr>
      <p:grpSpPr>
        <a:xfrm>
          <a:off x="0" y="0"/>
          <a:ext cx="0" cy="0"/>
          <a:chOff x="0" y="0"/>
          <a:chExt cx="0" cy="0"/>
        </a:xfrm>
      </p:grpSpPr>
      <p:sp>
        <p:nvSpPr>
          <p:cNvPr id="1598" name="Google Shape;1598;p200"/>
          <p:cNvSpPr txBox="1"/>
          <p:nvPr>
            <p:ph type="title"/>
          </p:nvPr>
        </p:nvSpPr>
        <p:spPr>
          <a:xfrm>
            <a:off x="174929" y="327294"/>
            <a:ext cx="8994471" cy="11430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2"/>
              </a:buClr>
              <a:buSzPts val="4400"/>
              <a:buNone/>
            </a:pPr>
            <a:r>
              <a:rPr lang="es-ES"/>
              <a:t>Planificación de la seguridad (ANI</a:t>
            </a:r>
            <a:r>
              <a:rPr lang="es-ES" u="sng">
                <a:solidFill>
                  <a:schemeClr val="accent1"/>
                </a:solidFill>
              </a:rPr>
              <a:t>M</a:t>
            </a:r>
            <a:r>
              <a:rPr lang="es-ES"/>
              <a:t>A)</a:t>
            </a:r>
            <a:endParaRPr/>
          </a:p>
        </p:txBody>
      </p:sp>
      <p:sp>
        <p:nvSpPr>
          <p:cNvPr id="1599" name="Google Shape;1599;p200"/>
          <p:cNvSpPr txBox="1"/>
          <p:nvPr>
            <p:ph idx="1" type="body"/>
          </p:nvPr>
        </p:nvSpPr>
        <p:spPr>
          <a:xfrm>
            <a:off x="564472" y="1317894"/>
            <a:ext cx="8414428" cy="4908870"/>
          </a:xfrm>
          <a:prstGeom prst="rect">
            <a:avLst/>
          </a:prstGeom>
          <a:noFill/>
          <a:ln>
            <a:noFill/>
          </a:ln>
        </p:spPr>
        <p:txBody>
          <a:bodyPr anchorCtr="0" anchor="t" bIns="45700" lIns="91425" spcFirstLastPara="1" rIns="91425" wrap="square" tIns="45700">
            <a:noAutofit/>
          </a:bodyPr>
          <a:lstStyle/>
          <a:p>
            <a:pPr indent="0" lvl="0" marL="0" rtl="0" algn="l">
              <a:lnSpc>
                <a:spcPct val="80000"/>
              </a:lnSpc>
              <a:spcBef>
                <a:spcPts val="0"/>
              </a:spcBef>
              <a:spcAft>
                <a:spcPts val="0"/>
              </a:spcAft>
              <a:buClr>
                <a:srgbClr val="595959"/>
              </a:buClr>
              <a:buSzPts val="2000"/>
              <a:buNone/>
            </a:pPr>
            <a:r>
              <a:rPr i="1" lang="es-ES" sz="2500">
                <a:solidFill>
                  <a:schemeClr val="dk2"/>
                </a:solidFill>
              </a:rPr>
              <a:t>Incluso las personas sobrevivientes que no enfrentan un riesgo grave inmediato podrían beneficiarse si tienen un plan de seguridad. Si existe un plan, podrán manejar mejor la situación en caso de que se produzca un hecho de violencia repentinamente. </a:t>
            </a:r>
            <a:endParaRPr sz="2500"/>
          </a:p>
          <a:p>
            <a:pPr indent="0" lvl="0" marL="0" rtl="0" algn="l">
              <a:lnSpc>
                <a:spcPct val="80000"/>
              </a:lnSpc>
              <a:spcBef>
                <a:spcPts val="1000"/>
              </a:spcBef>
              <a:spcAft>
                <a:spcPts val="0"/>
              </a:spcAft>
              <a:buClr>
                <a:srgbClr val="595959"/>
              </a:buClr>
              <a:buSzPts val="2000"/>
              <a:buNone/>
            </a:pPr>
            <a:r>
              <a:rPr b="1" lang="es-ES" sz="2500">
                <a:solidFill>
                  <a:schemeClr val="dk2"/>
                </a:solidFill>
              </a:rPr>
              <a:t>Ayude a una persona sobreviviente a...</a:t>
            </a:r>
            <a:endParaRPr sz="2500"/>
          </a:p>
          <a:p>
            <a:pPr indent="-228600" lvl="0" marL="685800" rtl="0" algn="l">
              <a:lnSpc>
                <a:spcPct val="80000"/>
              </a:lnSpc>
              <a:spcBef>
                <a:spcPts val="1000"/>
              </a:spcBef>
              <a:spcAft>
                <a:spcPts val="0"/>
              </a:spcAft>
              <a:buClr>
                <a:srgbClr val="595959"/>
              </a:buClr>
              <a:buSzPts val="2000"/>
              <a:buChar char="•"/>
            </a:pPr>
            <a:r>
              <a:rPr lang="es-ES" sz="2100">
                <a:solidFill>
                  <a:schemeClr val="dk2"/>
                </a:solidFill>
              </a:rPr>
              <a:t>Reconocer la violencia y su impacto sobre la salud y el bienestar</a:t>
            </a:r>
            <a:endParaRPr sz="2100"/>
          </a:p>
          <a:p>
            <a:pPr indent="-228600" lvl="0" marL="685800" rtl="0" algn="l">
              <a:lnSpc>
                <a:spcPct val="80000"/>
              </a:lnSpc>
              <a:spcBef>
                <a:spcPts val="1000"/>
              </a:spcBef>
              <a:spcAft>
                <a:spcPts val="0"/>
              </a:spcAft>
              <a:buClr>
                <a:srgbClr val="595959"/>
              </a:buClr>
              <a:buSzPts val="2000"/>
              <a:buChar char="•"/>
            </a:pPr>
            <a:r>
              <a:rPr lang="es-ES" sz="2100">
                <a:solidFill>
                  <a:schemeClr val="dk2"/>
                </a:solidFill>
              </a:rPr>
              <a:t>Aclarar cuáles son las prioridades de seguridad (p. ej., los niños, tener recursos, sentimientos por una pareja, estigmatización/privacidad)</a:t>
            </a:r>
            <a:endParaRPr sz="2100"/>
          </a:p>
          <a:p>
            <a:pPr indent="-228600" lvl="0" marL="685800" rtl="0" algn="l">
              <a:lnSpc>
                <a:spcPct val="80000"/>
              </a:lnSpc>
              <a:spcBef>
                <a:spcPts val="1000"/>
              </a:spcBef>
              <a:spcAft>
                <a:spcPts val="0"/>
              </a:spcAft>
              <a:buClr>
                <a:srgbClr val="595959"/>
              </a:buClr>
              <a:buSzPts val="2000"/>
              <a:buChar char="•"/>
            </a:pPr>
            <a:r>
              <a:rPr lang="es-ES" sz="2100">
                <a:solidFill>
                  <a:schemeClr val="dk2"/>
                </a:solidFill>
              </a:rPr>
              <a:t>Identificar alternativas/asistencia para las prioridades de seguridad</a:t>
            </a:r>
            <a:endParaRPr sz="2100"/>
          </a:p>
          <a:p>
            <a:pPr indent="-228600" lvl="0" marL="685800" rtl="0" algn="l">
              <a:lnSpc>
                <a:spcPct val="80000"/>
              </a:lnSpc>
              <a:spcBef>
                <a:spcPts val="1000"/>
              </a:spcBef>
              <a:spcAft>
                <a:spcPts val="0"/>
              </a:spcAft>
              <a:buClr>
                <a:srgbClr val="595959"/>
              </a:buClr>
              <a:buSzPts val="2000"/>
              <a:buChar char="•"/>
            </a:pPr>
            <a:r>
              <a:rPr lang="es-ES" sz="2100">
                <a:solidFill>
                  <a:schemeClr val="dk2"/>
                </a:solidFill>
              </a:rPr>
              <a:t>Utilizar los sistemas de apoyo disponibles</a:t>
            </a:r>
            <a:endParaRPr sz="2100"/>
          </a:p>
          <a:p>
            <a:pPr indent="-228600" lvl="0" marL="685800" rtl="0" algn="l">
              <a:lnSpc>
                <a:spcPct val="80000"/>
              </a:lnSpc>
              <a:spcBef>
                <a:spcPts val="1000"/>
              </a:spcBef>
              <a:spcAft>
                <a:spcPts val="0"/>
              </a:spcAft>
              <a:buClr>
                <a:srgbClr val="595959"/>
              </a:buClr>
              <a:buSzPts val="2000"/>
              <a:buChar char="•"/>
            </a:pPr>
            <a:r>
              <a:rPr lang="es-ES" sz="2100">
                <a:solidFill>
                  <a:schemeClr val="dk2"/>
                </a:solidFill>
              </a:rPr>
              <a:t>Las prioridades de seguridad cambian; analice reconsiderar las medidas de seguridad con una persona de confianza</a:t>
            </a:r>
            <a:endParaRPr sz="2100"/>
          </a:p>
          <a:p>
            <a:pPr indent="0" lvl="0" marL="0" rtl="0" algn="ctr">
              <a:lnSpc>
                <a:spcPct val="90000"/>
              </a:lnSpc>
              <a:spcBef>
                <a:spcPts val="1000"/>
              </a:spcBef>
              <a:spcAft>
                <a:spcPts val="0"/>
              </a:spcAft>
              <a:buClr>
                <a:srgbClr val="595959"/>
              </a:buClr>
              <a:buSzPts val="2000"/>
              <a:buNone/>
            </a:pPr>
            <a:r>
              <a:rPr b="1" lang="es-ES" sz="2500">
                <a:solidFill>
                  <a:schemeClr val="accent1"/>
                </a:solidFill>
              </a:rPr>
              <a:t>RESPETE LAS DECISIONES DE </a:t>
            </a:r>
            <a:endParaRPr/>
          </a:p>
          <a:p>
            <a:pPr indent="0" lvl="0" marL="0" rtl="0" algn="ctr">
              <a:lnSpc>
                <a:spcPct val="50000"/>
              </a:lnSpc>
              <a:spcBef>
                <a:spcPts val="1000"/>
              </a:spcBef>
              <a:spcAft>
                <a:spcPts val="0"/>
              </a:spcAft>
              <a:buClr>
                <a:srgbClr val="595959"/>
              </a:buClr>
              <a:buSzPts val="2000"/>
              <a:buNone/>
            </a:pPr>
            <a:r>
              <a:rPr b="1" lang="es-ES" sz="2500">
                <a:solidFill>
                  <a:schemeClr val="accent1"/>
                </a:solidFill>
              </a:rPr>
              <a:t>LA PERSONA SOBREVIVIENTE</a:t>
            </a:r>
            <a:endParaRPr sz="2500"/>
          </a:p>
          <a:p>
            <a:pPr indent="-25400" lvl="0" marL="228600" rtl="0" algn="l">
              <a:lnSpc>
                <a:spcPct val="80000"/>
              </a:lnSpc>
              <a:spcBef>
                <a:spcPts val="1000"/>
              </a:spcBef>
              <a:spcAft>
                <a:spcPts val="0"/>
              </a:spcAft>
              <a:buClr>
                <a:schemeClr val="dk2"/>
              </a:buClr>
              <a:buSzPts val="3200"/>
              <a:buNone/>
            </a:pPr>
            <a:r>
              <a:t/>
            </a:r>
            <a:endParaRPr/>
          </a:p>
        </p:txBody>
      </p:sp>
      <p:sp>
        <p:nvSpPr>
          <p:cNvPr id="1600" name="Google Shape;1600;p20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s-ES"/>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3" name="Shape 403"/>
        <p:cNvGrpSpPr/>
        <p:nvPr/>
      </p:nvGrpSpPr>
      <p:grpSpPr>
        <a:xfrm>
          <a:off x="0" y="0"/>
          <a:ext cx="0" cy="0"/>
          <a:chOff x="0" y="0"/>
          <a:chExt cx="0" cy="0"/>
        </a:xfrm>
      </p:grpSpPr>
      <p:sp>
        <p:nvSpPr>
          <p:cNvPr id="404" name="Google Shape;404;p66"/>
          <p:cNvSpPr txBox="1"/>
          <p:nvPr>
            <p:ph type="title"/>
          </p:nvPr>
        </p:nvSpPr>
        <p:spPr>
          <a:xfrm>
            <a:off x="600075" y="292422"/>
            <a:ext cx="8229600" cy="11430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2"/>
              </a:buClr>
              <a:buSzPts val="4400"/>
              <a:buNone/>
            </a:pPr>
            <a:r>
              <a:rPr lang="es-ES"/>
              <a:t>¿Qué es la violencia sexual?</a:t>
            </a:r>
            <a:endParaRPr/>
          </a:p>
        </p:txBody>
      </p:sp>
      <p:sp>
        <p:nvSpPr>
          <p:cNvPr id="405" name="Google Shape;405;p66"/>
          <p:cNvSpPr txBox="1"/>
          <p:nvPr>
            <p:ph idx="1" type="body"/>
          </p:nvPr>
        </p:nvSpPr>
        <p:spPr>
          <a:xfrm>
            <a:off x="314324" y="1369166"/>
            <a:ext cx="8372475" cy="4351338"/>
          </a:xfrm>
          <a:prstGeom prst="rect">
            <a:avLst/>
          </a:prstGeom>
          <a:noFill/>
          <a:ln>
            <a:noFill/>
          </a:ln>
        </p:spPr>
        <p:txBody>
          <a:bodyPr anchorCtr="0" anchor="t" bIns="45700" lIns="91425" spcFirstLastPara="1" rIns="91425" wrap="square" tIns="45700">
            <a:noAutofit/>
          </a:bodyPr>
          <a:lstStyle/>
          <a:p>
            <a:pPr indent="-228600" lvl="0" marL="685800" rtl="0" algn="l">
              <a:lnSpc>
                <a:spcPct val="90000"/>
              </a:lnSpc>
              <a:spcBef>
                <a:spcPts val="600"/>
              </a:spcBef>
              <a:spcAft>
                <a:spcPts val="0"/>
              </a:spcAft>
              <a:buClr>
                <a:schemeClr val="dk2"/>
              </a:buClr>
              <a:buSzPts val="2800"/>
              <a:buChar char="•"/>
            </a:pPr>
            <a:r>
              <a:rPr lang="es-ES" sz="2600">
                <a:solidFill>
                  <a:schemeClr val="dk2"/>
                </a:solidFill>
              </a:rPr>
              <a:t>La violencia sexual es una violación de derechos humanos fundamentales que adopta muchas formas, como la violación, el intento de violación, el abuso y la explotación sexual, el acoso, el embarazo/aborto forzado y la trata con fines sexuales.</a:t>
            </a:r>
            <a:endParaRPr sz="2600"/>
          </a:p>
          <a:p>
            <a:pPr indent="-228600" lvl="0" marL="685800" rtl="0" algn="l">
              <a:lnSpc>
                <a:spcPct val="90000"/>
              </a:lnSpc>
              <a:spcBef>
                <a:spcPts val="1200"/>
              </a:spcBef>
              <a:spcAft>
                <a:spcPts val="0"/>
              </a:spcAft>
              <a:buClr>
                <a:schemeClr val="dk2"/>
              </a:buClr>
              <a:buSzPts val="2800"/>
              <a:buChar char="•"/>
            </a:pPr>
            <a:r>
              <a:rPr lang="es-ES" sz="2600">
                <a:solidFill>
                  <a:schemeClr val="dk2"/>
                </a:solidFill>
              </a:rPr>
              <a:t>“Todo acto sexual, intento de obtener un acto sexual, comentarios sexuales no deseados o actos tendientes a la trata sexual de una persona, por parte de cualquier persona, independientemente de cuál sea la relación con la víctima, en cualquier entorno, lo que incluye, sin carácter restrictivo, en el hogar y en el trabajo”. </a:t>
            </a:r>
            <a:endParaRPr sz="2600"/>
          </a:p>
          <a:p>
            <a:pPr indent="-25400" lvl="0" marL="228600" rtl="0" algn="l">
              <a:lnSpc>
                <a:spcPct val="90000"/>
              </a:lnSpc>
              <a:spcBef>
                <a:spcPts val="1600"/>
              </a:spcBef>
              <a:spcAft>
                <a:spcPts val="0"/>
              </a:spcAft>
              <a:buClr>
                <a:schemeClr val="dk2"/>
              </a:buClr>
              <a:buSzPts val="3200"/>
              <a:buNone/>
            </a:pPr>
            <a:r>
              <a:t/>
            </a:r>
            <a:endParaRPr b="0"/>
          </a:p>
        </p:txBody>
      </p:sp>
      <p:sp>
        <p:nvSpPr>
          <p:cNvPr id="406" name="Google Shape;406;p6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s-ES"/>
              <a:t>‹#›</a:t>
            </a:fld>
            <a:endParaRPr/>
          </a:p>
        </p:txBody>
      </p:sp>
      <p:sp>
        <p:nvSpPr>
          <p:cNvPr id="407" name="Google Shape;407;p66"/>
          <p:cNvSpPr txBox="1"/>
          <p:nvPr/>
        </p:nvSpPr>
        <p:spPr>
          <a:xfrm>
            <a:off x="2141016" y="6343431"/>
            <a:ext cx="5762763" cy="22312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s-ES" sz="1000" u="none" cap="none" strike="noStrike">
                <a:solidFill>
                  <a:schemeClr val="dk2"/>
                </a:solidFill>
                <a:latin typeface="Calibri"/>
                <a:ea typeface="Calibri"/>
                <a:cs typeface="Calibri"/>
                <a:sym typeface="Calibri"/>
              </a:rPr>
              <a:t>(Manual de Trabajo Interinstitucional sobre Salud Reproductiva en Escenarios Humanitarios, pág. 2018).</a:t>
            </a:r>
            <a:endParaRPr b="0" i="0" sz="1000" u="none" cap="none" strike="noStrike">
              <a:solidFill>
                <a:srgbClr val="000000"/>
              </a:solidFill>
              <a:latin typeface="Arial"/>
              <a:ea typeface="Arial"/>
              <a:cs typeface="Arial"/>
              <a:sym typeface="Arial"/>
            </a:endParaRPr>
          </a:p>
        </p:txBody>
      </p:sp>
    </p:spTree>
  </p:cSld>
  <p:clrMapOvr>
    <a:masterClrMapping/>
  </p:clrMapOvr>
</p:sld>
</file>

<file path=ppt/slides/slide1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5" name="Shape 1605"/>
        <p:cNvGrpSpPr/>
        <p:nvPr/>
      </p:nvGrpSpPr>
      <p:grpSpPr>
        <a:xfrm>
          <a:off x="0" y="0"/>
          <a:ext cx="0" cy="0"/>
          <a:chOff x="0" y="0"/>
          <a:chExt cx="0" cy="0"/>
        </a:xfrm>
      </p:grpSpPr>
      <p:sp>
        <p:nvSpPr>
          <p:cNvPr id="1606" name="Google Shape;1606;p201"/>
          <p:cNvSpPr txBox="1"/>
          <p:nvPr>
            <p:ph type="title"/>
          </p:nvPr>
        </p:nvSpPr>
        <p:spPr>
          <a:xfrm>
            <a:off x="2438400" y="7011561"/>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2"/>
              </a:buClr>
              <a:buSzPts val="4400"/>
              <a:buFont typeface="Calibri"/>
              <a:buNone/>
            </a:pPr>
            <a:r>
              <a:rPr lang="es-ES"/>
              <a:t>Safety Planning</a:t>
            </a:r>
            <a:endParaRPr/>
          </a:p>
        </p:txBody>
      </p:sp>
      <p:graphicFrame>
        <p:nvGraphicFramePr>
          <p:cNvPr id="1607" name="Google Shape;1607;p201"/>
          <p:cNvGraphicFramePr/>
          <p:nvPr/>
        </p:nvGraphicFramePr>
        <p:xfrm>
          <a:off x="1791630" y="487889"/>
          <a:ext cx="3000000" cy="3000000"/>
        </p:xfrm>
        <a:graphic>
          <a:graphicData uri="http://schemas.openxmlformats.org/drawingml/2006/table">
            <a:tbl>
              <a:tblPr bandRow="1" firstRow="1">
                <a:noFill/>
                <a:tableStyleId>{F7FC3A87-7C86-4937-AAF8-D6A5FC9EC237}</a:tableStyleId>
              </a:tblPr>
              <a:tblGrid>
                <a:gridCol w="2738225"/>
                <a:gridCol w="3788950"/>
              </a:tblGrid>
              <a:tr h="439775">
                <a:tc gridSpan="2">
                  <a:txBody>
                    <a:bodyPr/>
                    <a:lstStyle/>
                    <a:p>
                      <a:pPr indent="0" lvl="0" marL="0" marR="0" rtl="0" algn="l">
                        <a:lnSpc>
                          <a:spcPct val="100000"/>
                        </a:lnSpc>
                        <a:spcBef>
                          <a:spcPts val="0"/>
                        </a:spcBef>
                        <a:spcAft>
                          <a:spcPts val="0"/>
                        </a:spcAft>
                        <a:buClr>
                          <a:srgbClr val="000000"/>
                        </a:buClr>
                        <a:buSzPts val="1400"/>
                        <a:buFont typeface="Arial"/>
                        <a:buNone/>
                      </a:pPr>
                      <a:r>
                        <a:rPr b="1" i="0" lang="es-ES" sz="1400" u="none" cap="none" strike="noStrike">
                          <a:solidFill>
                            <a:schemeClr val="lt1"/>
                          </a:solidFill>
                          <a:latin typeface="Calibri"/>
                          <a:ea typeface="Calibri"/>
                          <a:cs typeface="Calibri"/>
                          <a:sym typeface="Calibri"/>
                        </a:rPr>
                        <a:t>Planificación de seguridad</a:t>
                      </a:r>
                      <a:r>
                        <a:rPr lang="es-ES" sz="1400" u="none" cap="none" strike="noStrike"/>
                        <a:t> </a:t>
                      </a:r>
                      <a:endParaRPr sz="1400" u="none" cap="none" strike="noStrike"/>
                    </a:p>
                  </a:txBody>
                  <a:tcPr marT="45725" marB="45725" marR="91450" marL="91450"/>
                </a:tc>
                <a:tc hMerge="1"/>
              </a:tr>
              <a:tr h="614475">
                <a:tc>
                  <a:txBody>
                    <a:bodyPr/>
                    <a:lstStyle/>
                    <a:p>
                      <a:pPr indent="0" lvl="0" marL="42545" marR="0" rtl="0" algn="l">
                        <a:lnSpc>
                          <a:spcPct val="97000"/>
                        </a:lnSpc>
                        <a:spcBef>
                          <a:spcPts val="0"/>
                        </a:spcBef>
                        <a:spcAft>
                          <a:spcPts val="0"/>
                        </a:spcAft>
                        <a:buNone/>
                      </a:pPr>
                      <a:r>
                        <a:rPr lang="es-ES" sz="1400" u="none" cap="none" strike="noStrike">
                          <a:solidFill>
                            <a:srgbClr val="000000"/>
                          </a:solidFill>
                          <a:latin typeface="Calibri"/>
                          <a:ea typeface="Calibri"/>
                          <a:cs typeface="Calibri"/>
                          <a:sym typeface="Calibri"/>
                        </a:rPr>
                        <a:t>Lugar seguro a donde ir</a:t>
                      </a:r>
                      <a:endParaRPr sz="1400" u="none" cap="none" strike="noStrike">
                        <a:latin typeface="Calibri"/>
                        <a:ea typeface="Calibri"/>
                        <a:cs typeface="Calibri"/>
                        <a:sym typeface="Calibri"/>
                      </a:endParaRPr>
                    </a:p>
                  </a:txBody>
                  <a:tcPr marT="0" marB="0" marR="68575" marL="68575" anchor="ctr"/>
                </a:tc>
                <a:tc>
                  <a:txBody>
                    <a:bodyPr/>
                    <a:lstStyle/>
                    <a:p>
                      <a:pPr indent="0" lvl="0" marL="0" marR="0" rtl="0" algn="l">
                        <a:lnSpc>
                          <a:spcPct val="100000"/>
                        </a:lnSpc>
                        <a:spcBef>
                          <a:spcPts val="0"/>
                        </a:spcBef>
                        <a:spcAft>
                          <a:spcPts val="0"/>
                        </a:spcAft>
                        <a:buClr>
                          <a:srgbClr val="000000"/>
                        </a:buClr>
                        <a:buSzPts val="1400"/>
                        <a:buFont typeface="Arial"/>
                        <a:buNone/>
                      </a:pPr>
                      <a:r>
                        <a:rPr b="0" i="0" lang="es-ES" sz="1400" u="none" cap="none" strike="noStrike">
                          <a:solidFill>
                            <a:schemeClr val="dk1"/>
                          </a:solidFill>
                          <a:latin typeface="Calibri"/>
                          <a:ea typeface="Calibri"/>
                          <a:cs typeface="Calibri"/>
                          <a:sym typeface="Calibri"/>
                        </a:rPr>
                        <a:t>En caso de que deba irse de su casa de prisa, ¿a dónde podría ir?</a:t>
                      </a:r>
                      <a:r>
                        <a:rPr lang="es-ES" sz="1400" u="none" cap="none" strike="noStrike"/>
                        <a:t> </a:t>
                      </a:r>
                      <a:endParaRPr sz="1400" u="none" cap="none" strike="noStrike"/>
                    </a:p>
                  </a:txBody>
                  <a:tcPr marT="45725" marB="45725" marR="91450" marL="91450"/>
                </a:tc>
              </a:tr>
              <a:tr h="614475">
                <a:tc>
                  <a:txBody>
                    <a:bodyPr/>
                    <a:lstStyle/>
                    <a:p>
                      <a:pPr indent="0" lvl="0" marL="0" marR="0" rtl="0" algn="l">
                        <a:lnSpc>
                          <a:spcPct val="100000"/>
                        </a:lnSpc>
                        <a:spcBef>
                          <a:spcPts val="0"/>
                        </a:spcBef>
                        <a:spcAft>
                          <a:spcPts val="0"/>
                        </a:spcAft>
                        <a:buClr>
                          <a:srgbClr val="000000"/>
                        </a:buClr>
                        <a:buSzPts val="1400"/>
                        <a:buFont typeface="Arial"/>
                        <a:buNone/>
                      </a:pPr>
                      <a:r>
                        <a:rPr b="0" i="0" lang="es-ES" sz="1400" u="none" cap="none" strike="noStrike">
                          <a:solidFill>
                            <a:schemeClr val="dk1"/>
                          </a:solidFill>
                          <a:latin typeface="Calibri"/>
                          <a:ea typeface="Calibri"/>
                          <a:cs typeface="Calibri"/>
                          <a:sym typeface="Calibri"/>
                        </a:rPr>
                        <a:t>Planificar qué hacer con los niños</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b="0" i="0" lang="es-ES" sz="1400" u="none" cap="none" strike="noStrike">
                          <a:solidFill>
                            <a:schemeClr val="dk1"/>
                          </a:solidFill>
                          <a:latin typeface="Calibri"/>
                          <a:ea typeface="Calibri"/>
                          <a:cs typeface="Calibri"/>
                          <a:sym typeface="Calibri"/>
                        </a:rPr>
                        <a:t>¿Se iría sola o se llevaría a los niños con usted?</a:t>
                      </a:r>
                      <a:r>
                        <a:rPr lang="es-ES" sz="1400" u="none" cap="none" strike="noStrike"/>
                        <a:t> </a:t>
                      </a:r>
                      <a:endParaRPr sz="1400" u="none" cap="none" strike="noStrike"/>
                    </a:p>
                  </a:txBody>
                  <a:tcPr marT="45725" marB="45725" marR="91450" marL="91450"/>
                </a:tc>
              </a:tr>
              <a:tr h="439775">
                <a:tc>
                  <a:txBody>
                    <a:bodyPr/>
                    <a:lstStyle/>
                    <a:p>
                      <a:pPr indent="0" lvl="0" marL="0" marR="0" rtl="0" algn="l">
                        <a:lnSpc>
                          <a:spcPct val="100000"/>
                        </a:lnSpc>
                        <a:spcBef>
                          <a:spcPts val="0"/>
                        </a:spcBef>
                        <a:spcAft>
                          <a:spcPts val="0"/>
                        </a:spcAft>
                        <a:buClr>
                          <a:srgbClr val="000000"/>
                        </a:buClr>
                        <a:buSzPts val="1400"/>
                        <a:buFont typeface="Arial"/>
                        <a:buNone/>
                      </a:pPr>
                      <a:r>
                        <a:rPr b="0" i="0" lang="es-ES" sz="1400" u="none" cap="none" strike="noStrike">
                          <a:solidFill>
                            <a:schemeClr val="dk1"/>
                          </a:solidFill>
                          <a:latin typeface="Calibri"/>
                          <a:ea typeface="Calibri"/>
                          <a:cs typeface="Calibri"/>
                          <a:sym typeface="Calibri"/>
                        </a:rPr>
                        <a:t>Transporte</a:t>
                      </a:r>
                      <a:r>
                        <a:rPr lang="es-ES" sz="1400" u="none" cap="none" strike="noStrike"/>
                        <a:t> </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b="0" i="0" lang="es-ES" sz="1400" u="none" cap="none" strike="noStrike">
                          <a:solidFill>
                            <a:schemeClr val="dk1"/>
                          </a:solidFill>
                          <a:latin typeface="Calibri"/>
                          <a:ea typeface="Calibri"/>
                          <a:cs typeface="Calibri"/>
                          <a:sym typeface="Calibri"/>
                        </a:rPr>
                        <a:t>¿Cómo llegaría allí?</a:t>
                      </a:r>
                      <a:r>
                        <a:rPr lang="es-ES" sz="1400" u="none" cap="none" strike="noStrike"/>
                        <a:t> </a:t>
                      </a:r>
                      <a:endParaRPr sz="1400" u="none" cap="none" strike="noStrike"/>
                    </a:p>
                  </a:txBody>
                  <a:tcPr marT="45725" marB="45725" marR="91450" marL="91450"/>
                </a:tc>
              </a:tr>
              <a:tr h="867475">
                <a:tc rowSpan="2">
                  <a:txBody>
                    <a:bodyPr/>
                    <a:lstStyle/>
                    <a:p>
                      <a:pPr indent="0" lvl="0" marL="0" marR="0" rtl="0" algn="l">
                        <a:lnSpc>
                          <a:spcPct val="100000"/>
                        </a:lnSpc>
                        <a:spcBef>
                          <a:spcPts val="0"/>
                        </a:spcBef>
                        <a:spcAft>
                          <a:spcPts val="0"/>
                        </a:spcAft>
                        <a:buClr>
                          <a:srgbClr val="000000"/>
                        </a:buClr>
                        <a:buSzPts val="1400"/>
                        <a:buFont typeface="Arial"/>
                        <a:buNone/>
                      </a:pPr>
                      <a:r>
                        <a:rPr b="0" i="0" lang="es-ES" sz="1400" u="none" cap="none" strike="noStrike">
                          <a:solidFill>
                            <a:schemeClr val="dk1"/>
                          </a:solidFill>
                          <a:latin typeface="Calibri"/>
                          <a:ea typeface="Calibri"/>
                          <a:cs typeface="Calibri"/>
                          <a:sym typeface="Calibri"/>
                        </a:rPr>
                        <a:t>Artículos que debe llevar </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None/>
                      </a:pPr>
                      <a:r>
                        <a:rPr b="0" i="0" lang="es-ES" sz="1400" u="none" cap="none" strike="noStrike">
                          <a:solidFill>
                            <a:schemeClr val="dk1"/>
                          </a:solidFill>
                          <a:latin typeface="Calibri"/>
                          <a:ea typeface="Calibri"/>
                          <a:cs typeface="Calibri"/>
                          <a:sym typeface="Calibri"/>
                        </a:rPr>
                        <a:t>¿Necesitaría llevarse documentos, llaves, dinero, ropa u alguna otra cosa cuando se vaya? ¿Qué es lo esencial?</a:t>
                      </a:r>
                      <a:endParaRPr b="0" i="0" sz="1400" u="none" cap="none" strike="noStrike">
                        <a:solidFill>
                          <a:schemeClr val="dk1"/>
                        </a:solidFill>
                        <a:latin typeface="Calibri"/>
                        <a:ea typeface="Calibri"/>
                        <a:cs typeface="Calibri"/>
                        <a:sym typeface="Calibri"/>
                      </a:endParaRPr>
                    </a:p>
                  </a:txBody>
                  <a:tcPr marT="45725" marB="45725" marR="91450" marL="91450"/>
                </a:tc>
              </a:tr>
              <a:tr h="614475">
                <a:tc vMerge="1"/>
                <a:tc>
                  <a:txBody>
                    <a:bodyPr/>
                    <a:lstStyle/>
                    <a:p>
                      <a:pPr indent="0" lvl="0" marL="0" marR="0" rtl="0" algn="l">
                        <a:lnSpc>
                          <a:spcPct val="100000"/>
                        </a:lnSpc>
                        <a:spcBef>
                          <a:spcPts val="0"/>
                        </a:spcBef>
                        <a:spcAft>
                          <a:spcPts val="0"/>
                        </a:spcAft>
                        <a:buClr>
                          <a:srgbClr val="000000"/>
                        </a:buClr>
                        <a:buSzPts val="1400"/>
                        <a:buFont typeface="Arial"/>
                        <a:buNone/>
                      </a:pPr>
                      <a:r>
                        <a:rPr b="0" i="0" lang="es-ES" sz="1400" u="none" cap="none" strike="noStrike">
                          <a:solidFill>
                            <a:schemeClr val="dk1"/>
                          </a:solidFill>
                          <a:latin typeface="Calibri"/>
                          <a:ea typeface="Calibri"/>
                          <a:cs typeface="Calibri"/>
                          <a:sym typeface="Calibri"/>
                        </a:rPr>
                        <a:t>¿Puede guardar estos artículos en un lugar seguro o dejárselos a alguien por si acaso?</a:t>
                      </a:r>
                      <a:r>
                        <a:rPr lang="es-ES" sz="1400" u="none" cap="none" strike="noStrike"/>
                        <a:t> </a:t>
                      </a:r>
                      <a:endParaRPr sz="1400" u="none" cap="none" strike="noStrike"/>
                    </a:p>
                  </a:txBody>
                  <a:tcPr marT="45725" marB="45725" marR="91450" marL="91450"/>
                </a:tc>
              </a:tr>
              <a:tr h="867475">
                <a:tc>
                  <a:txBody>
                    <a:bodyPr/>
                    <a:lstStyle/>
                    <a:p>
                      <a:pPr indent="0" lvl="0" marL="0" marR="0" rtl="0" algn="l">
                        <a:lnSpc>
                          <a:spcPct val="100000"/>
                        </a:lnSpc>
                        <a:spcBef>
                          <a:spcPts val="0"/>
                        </a:spcBef>
                        <a:spcAft>
                          <a:spcPts val="0"/>
                        </a:spcAft>
                        <a:buClr>
                          <a:srgbClr val="000000"/>
                        </a:buClr>
                        <a:buSzPts val="1400"/>
                        <a:buFont typeface="Arial"/>
                        <a:buNone/>
                      </a:pPr>
                      <a:r>
                        <a:rPr b="0" i="0" lang="es-ES" sz="1400" u="none" cap="none" strike="noStrike">
                          <a:solidFill>
                            <a:schemeClr val="dk1"/>
                          </a:solidFill>
                          <a:latin typeface="Calibri"/>
                          <a:ea typeface="Calibri"/>
                          <a:cs typeface="Calibri"/>
                          <a:sym typeface="Calibri"/>
                        </a:rPr>
                        <a:t>Aspectos económicos</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b="0" i="0" lang="es-ES" sz="1400" u="none" cap="none" strike="noStrike">
                          <a:solidFill>
                            <a:schemeClr val="dk1"/>
                          </a:solidFill>
                          <a:latin typeface="Calibri"/>
                          <a:ea typeface="Calibri"/>
                          <a:cs typeface="Calibri"/>
                          <a:sym typeface="Calibri"/>
                        </a:rPr>
                        <a:t>¿Tiene dinero disponible en caso de que deba irse? ¿Dónde se encuentra el dinero? ¿Puede obtenerlo en caso de emergencia?</a:t>
                      </a:r>
                      <a:r>
                        <a:rPr lang="es-ES" sz="1400" u="none" cap="none" strike="noStrike"/>
                        <a:t> </a:t>
                      </a:r>
                      <a:endParaRPr sz="1400" u="none" cap="none" strike="noStrike"/>
                    </a:p>
                  </a:txBody>
                  <a:tcPr marT="45725" marB="45725" marR="91450" marL="91450"/>
                </a:tc>
              </a:tr>
              <a:tr h="1120500">
                <a:tc>
                  <a:txBody>
                    <a:bodyPr/>
                    <a:lstStyle/>
                    <a:p>
                      <a:pPr indent="0" lvl="0" marL="0" marR="0" rtl="0" algn="l">
                        <a:lnSpc>
                          <a:spcPct val="100000"/>
                        </a:lnSpc>
                        <a:spcBef>
                          <a:spcPts val="0"/>
                        </a:spcBef>
                        <a:spcAft>
                          <a:spcPts val="0"/>
                        </a:spcAft>
                        <a:buClr>
                          <a:srgbClr val="000000"/>
                        </a:buClr>
                        <a:buSzPts val="1400"/>
                        <a:buFont typeface="Arial"/>
                        <a:buNone/>
                      </a:pPr>
                      <a:r>
                        <a:rPr b="0" i="0" lang="es-ES" sz="1400" u="none" cap="none" strike="noStrike">
                          <a:solidFill>
                            <a:schemeClr val="dk1"/>
                          </a:solidFill>
                          <a:latin typeface="Calibri"/>
                          <a:ea typeface="Calibri"/>
                          <a:cs typeface="Calibri"/>
                          <a:sym typeface="Calibri"/>
                        </a:rPr>
                        <a:t>Apoyo de una persona cercana</a:t>
                      </a:r>
                      <a:r>
                        <a:rPr lang="es-ES" sz="1400" u="none" cap="none" strike="noStrike"/>
                        <a:t> </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b="0" i="0" lang="es-ES" sz="1400" u="none" cap="none" strike="noStrike">
                          <a:solidFill>
                            <a:schemeClr val="dk1"/>
                          </a:solidFill>
                          <a:latin typeface="Calibri"/>
                          <a:ea typeface="Calibri"/>
                          <a:cs typeface="Calibri"/>
                          <a:sym typeface="Calibri"/>
                        </a:rPr>
                        <a:t>¿Hay algún/alguna vecino/a a quien pueda contarle acerca de la violencia y que pueda llamar a la policía y/o ayudarla si oye ruidos violentos que provienen de su hogar?</a:t>
                      </a:r>
                      <a:r>
                        <a:rPr lang="es-ES" sz="1400" u="none" cap="none" strike="noStrike"/>
                        <a:t> </a:t>
                      </a:r>
                      <a:endParaRPr sz="1400" u="none" cap="none" strike="noStrike"/>
                    </a:p>
                  </a:txBody>
                  <a:tcPr marT="45725" marB="45725" marR="91450" marL="91450"/>
                </a:tc>
              </a:tr>
            </a:tbl>
          </a:graphicData>
        </a:graphic>
      </p:graphicFrame>
      <p:sp>
        <p:nvSpPr>
          <p:cNvPr id="1608" name="Google Shape;1608;p20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s-ES"/>
              <a:t>‹#›</a:t>
            </a:fld>
            <a:endParaRPr/>
          </a:p>
        </p:txBody>
      </p:sp>
    </p:spTree>
  </p:cSld>
  <p:clrMapOvr>
    <a:masterClrMapping/>
  </p:clrMapOvr>
</p:sld>
</file>

<file path=ppt/slides/slide1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3" name="Shape 1613"/>
        <p:cNvGrpSpPr/>
        <p:nvPr/>
      </p:nvGrpSpPr>
      <p:grpSpPr>
        <a:xfrm>
          <a:off x="0" y="0"/>
          <a:ext cx="0" cy="0"/>
          <a:chOff x="0" y="0"/>
          <a:chExt cx="0" cy="0"/>
        </a:xfrm>
      </p:grpSpPr>
      <p:sp>
        <p:nvSpPr>
          <p:cNvPr id="1614" name="Google Shape;1614;p202"/>
          <p:cNvSpPr txBox="1"/>
          <p:nvPr>
            <p:ph type="title"/>
          </p:nvPr>
        </p:nvSpPr>
        <p:spPr>
          <a:xfrm>
            <a:off x="662683" y="439683"/>
            <a:ext cx="8229600" cy="11430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2"/>
              </a:buClr>
              <a:buSzPts val="4400"/>
              <a:buNone/>
            </a:pPr>
            <a:r>
              <a:rPr lang="es-ES"/>
              <a:t>Apoyar (ANIM</a:t>
            </a:r>
            <a:r>
              <a:rPr lang="es-ES" u="sng">
                <a:solidFill>
                  <a:schemeClr val="accent1"/>
                </a:solidFill>
              </a:rPr>
              <a:t>A</a:t>
            </a:r>
            <a:r>
              <a:rPr lang="es-ES"/>
              <a:t>)</a:t>
            </a:r>
            <a:endParaRPr/>
          </a:p>
        </p:txBody>
      </p:sp>
      <p:sp>
        <p:nvSpPr>
          <p:cNvPr id="1615" name="Google Shape;1615;p202"/>
          <p:cNvSpPr txBox="1"/>
          <p:nvPr>
            <p:ph idx="1" type="body"/>
          </p:nvPr>
        </p:nvSpPr>
        <p:spPr>
          <a:xfrm>
            <a:off x="662683" y="1582683"/>
            <a:ext cx="7839361" cy="4351337"/>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2"/>
              </a:buClr>
              <a:buSzPts val="2200"/>
              <a:buChar char="•"/>
            </a:pPr>
            <a:r>
              <a:rPr b="1" lang="es-ES" sz="2400">
                <a:solidFill>
                  <a:schemeClr val="dk2"/>
                </a:solidFill>
              </a:rPr>
              <a:t>El objetivo es ayudar a las personas sobrevivientes a </a:t>
            </a:r>
            <a:r>
              <a:rPr b="1" lang="es-ES" sz="2400" u="sng">
                <a:solidFill>
                  <a:schemeClr val="dk2"/>
                </a:solidFill>
              </a:rPr>
              <a:t>conectarse</a:t>
            </a:r>
            <a:r>
              <a:rPr b="1" lang="es-ES" sz="2400">
                <a:solidFill>
                  <a:schemeClr val="dk2"/>
                </a:solidFill>
              </a:rPr>
              <a:t> con otros recursos para su salud, seguridad y asistencia social. </a:t>
            </a:r>
            <a:endParaRPr/>
          </a:p>
          <a:p>
            <a:pPr indent="-228600" lvl="1" marL="685800" rtl="0" algn="l">
              <a:lnSpc>
                <a:spcPct val="90000"/>
              </a:lnSpc>
              <a:spcBef>
                <a:spcPts val="500"/>
              </a:spcBef>
              <a:spcAft>
                <a:spcPts val="0"/>
              </a:spcAft>
              <a:buClr>
                <a:schemeClr val="dk2"/>
              </a:buClr>
              <a:buSzPts val="2200"/>
              <a:buChar char="•"/>
            </a:pPr>
            <a:r>
              <a:rPr lang="es-ES" sz="2200">
                <a:solidFill>
                  <a:schemeClr val="dk2"/>
                </a:solidFill>
              </a:rPr>
              <a:t>Las necesidades de las personas sobrevivientes suelen exceder lo que usted puede proporcionarles en la clínica. </a:t>
            </a:r>
            <a:endParaRPr/>
          </a:p>
          <a:p>
            <a:pPr indent="-228600" lvl="0" marL="228600" rtl="0" algn="l">
              <a:lnSpc>
                <a:spcPct val="90000"/>
              </a:lnSpc>
              <a:spcBef>
                <a:spcPts val="1000"/>
              </a:spcBef>
              <a:spcAft>
                <a:spcPts val="0"/>
              </a:spcAft>
              <a:buClr>
                <a:schemeClr val="dk2"/>
              </a:buClr>
              <a:buSzPts val="2200"/>
              <a:buChar char="•"/>
            </a:pPr>
            <a:r>
              <a:rPr b="1" lang="es-ES" sz="2400">
                <a:solidFill>
                  <a:schemeClr val="dk2"/>
                </a:solidFill>
              </a:rPr>
              <a:t>Recuerde: las personas sobrevivientes enfrentan múltiples obstáculos para conseguir ayuda. </a:t>
            </a:r>
            <a:endParaRPr/>
          </a:p>
          <a:p>
            <a:pPr indent="-228600" lvl="1" marL="685800" rtl="0" algn="l">
              <a:lnSpc>
                <a:spcPct val="90000"/>
              </a:lnSpc>
              <a:spcBef>
                <a:spcPts val="500"/>
              </a:spcBef>
              <a:spcAft>
                <a:spcPts val="0"/>
              </a:spcAft>
              <a:buClr>
                <a:schemeClr val="dk2"/>
              </a:buClr>
              <a:buSzPts val="2200"/>
              <a:buChar char="•"/>
            </a:pPr>
            <a:r>
              <a:rPr lang="es-ES" sz="2200" u="sng">
                <a:solidFill>
                  <a:schemeClr val="dk2"/>
                </a:solidFill>
              </a:rPr>
              <a:t>Su opinión es importante</a:t>
            </a:r>
            <a:r>
              <a:rPr lang="es-ES" sz="2200">
                <a:solidFill>
                  <a:schemeClr val="dk2"/>
                </a:solidFill>
              </a:rPr>
              <a:t> para alentarlas a buscar asistencia.</a:t>
            </a:r>
            <a:endParaRPr/>
          </a:p>
          <a:p>
            <a:pPr indent="-228600" lvl="1" marL="685800" rtl="0" algn="l">
              <a:lnSpc>
                <a:spcPct val="90000"/>
              </a:lnSpc>
              <a:spcBef>
                <a:spcPts val="500"/>
              </a:spcBef>
              <a:spcAft>
                <a:spcPts val="0"/>
              </a:spcAft>
              <a:buClr>
                <a:schemeClr val="dk2"/>
              </a:buClr>
              <a:buSzPts val="2200"/>
              <a:buChar char="•"/>
            </a:pPr>
            <a:r>
              <a:rPr lang="es-ES" sz="2200">
                <a:solidFill>
                  <a:schemeClr val="dk2"/>
                </a:solidFill>
              </a:rPr>
              <a:t>Juntos, conversen sobre las necesidades de las personas sobrevivientes y comparta fuentes de ayuda. </a:t>
            </a:r>
            <a:endParaRPr/>
          </a:p>
          <a:p>
            <a:pPr indent="-228600" lvl="1" marL="685800" rtl="0" algn="l">
              <a:lnSpc>
                <a:spcPct val="90000"/>
              </a:lnSpc>
              <a:spcBef>
                <a:spcPts val="500"/>
              </a:spcBef>
              <a:spcAft>
                <a:spcPts val="0"/>
              </a:spcAft>
              <a:buClr>
                <a:schemeClr val="dk2"/>
              </a:buClr>
              <a:buSzPts val="2200"/>
              <a:buChar char="•"/>
            </a:pPr>
            <a:r>
              <a:rPr lang="es-ES" sz="2200">
                <a:solidFill>
                  <a:schemeClr val="dk2"/>
                </a:solidFill>
              </a:rPr>
              <a:t>Si ofrece derivaciones, también ofrézcase a realizar una llamada en nombre de la persona sobreviviente si eso la haría sentir más cómoda.</a:t>
            </a:r>
            <a:endParaRPr/>
          </a:p>
          <a:p>
            <a:pPr indent="-25400" lvl="0" marL="228600" rtl="0" algn="l">
              <a:lnSpc>
                <a:spcPct val="90000"/>
              </a:lnSpc>
              <a:spcBef>
                <a:spcPts val="1000"/>
              </a:spcBef>
              <a:spcAft>
                <a:spcPts val="0"/>
              </a:spcAft>
              <a:buClr>
                <a:schemeClr val="dk2"/>
              </a:buClr>
              <a:buSzPts val="3200"/>
              <a:buNone/>
            </a:pPr>
            <a:r>
              <a:t/>
            </a:r>
            <a:endParaRPr/>
          </a:p>
        </p:txBody>
      </p:sp>
      <p:sp>
        <p:nvSpPr>
          <p:cNvPr id="1616" name="Google Shape;1616;p20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s-ES"/>
              <a:t>‹#›</a:t>
            </a:fld>
            <a:endParaRPr/>
          </a:p>
        </p:txBody>
      </p:sp>
    </p:spTree>
  </p:cSld>
  <p:clrMapOvr>
    <a:masterClrMapping/>
  </p:clrMapOvr>
</p:sld>
</file>

<file path=ppt/slides/slide1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1" name="Shape 1621"/>
        <p:cNvGrpSpPr/>
        <p:nvPr/>
      </p:nvGrpSpPr>
      <p:grpSpPr>
        <a:xfrm>
          <a:off x="0" y="0"/>
          <a:ext cx="0" cy="0"/>
          <a:chOff x="0" y="0"/>
          <a:chExt cx="0" cy="0"/>
        </a:xfrm>
      </p:grpSpPr>
      <p:sp>
        <p:nvSpPr>
          <p:cNvPr id="1622" name="Google Shape;1622;p203"/>
          <p:cNvSpPr txBox="1"/>
          <p:nvPr>
            <p:ph type="title"/>
          </p:nvPr>
        </p:nvSpPr>
        <p:spPr>
          <a:xfrm>
            <a:off x="674688" y="1095999"/>
            <a:ext cx="7558087" cy="1325562"/>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2"/>
              </a:buClr>
              <a:buSzPts val="3959"/>
              <a:buNone/>
            </a:pPr>
            <a:r>
              <a:rPr lang="es-ES" sz="3600"/>
              <a:t>¿Para qué tipo de recursos de servicios podría necesitar derivaciones una persona sobreviviente fuera del sistema de salud? </a:t>
            </a:r>
            <a:br>
              <a:rPr lang="es-ES" sz="3959"/>
            </a:br>
            <a:endParaRPr sz="3959"/>
          </a:p>
        </p:txBody>
      </p:sp>
      <p:sp>
        <p:nvSpPr>
          <p:cNvPr id="1623" name="Google Shape;1623;p203"/>
          <p:cNvSpPr txBox="1"/>
          <p:nvPr>
            <p:ph idx="1" type="body"/>
          </p:nvPr>
        </p:nvSpPr>
        <p:spPr>
          <a:xfrm>
            <a:off x="674688" y="2840091"/>
            <a:ext cx="3529012" cy="4351338"/>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2"/>
              </a:buClr>
              <a:buSzPts val="3200"/>
              <a:buChar char="•"/>
            </a:pPr>
            <a:r>
              <a:rPr lang="es-ES" sz="2800">
                <a:solidFill>
                  <a:schemeClr val="dk2"/>
                </a:solidFill>
              </a:rPr>
              <a:t>Refugio/vivienda</a:t>
            </a:r>
            <a:endParaRPr sz="2800"/>
          </a:p>
          <a:p>
            <a:pPr indent="-228600" lvl="0" marL="228600" rtl="0" algn="l">
              <a:lnSpc>
                <a:spcPct val="90000"/>
              </a:lnSpc>
              <a:spcBef>
                <a:spcPts val="1000"/>
              </a:spcBef>
              <a:spcAft>
                <a:spcPts val="0"/>
              </a:spcAft>
              <a:buClr>
                <a:schemeClr val="dk2"/>
              </a:buClr>
              <a:buSzPts val="3200"/>
              <a:buChar char="•"/>
            </a:pPr>
            <a:r>
              <a:rPr lang="es-ES" sz="2800">
                <a:solidFill>
                  <a:schemeClr val="dk2"/>
                </a:solidFill>
              </a:rPr>
              <a:t>Centro de crisis</a:t>
            </a:r>
            <a:endParaRPr sz="2800"/>
          </a:p>
          <a:p>
            <a:pPr indent="-228600" lvl="0" marL="228600" rtl="0" algn="l">
              <a:lnSpc>
                <a:spcPct val="90000"/>
              </a:lnSpc>
              <a:spcBef>
                <a:spcPts val="1000"/>
              </a:spcBef>
              <a:spcAft>
                <a:spcPts val="0"/>
              </a:spcAft>
              <a:buClr>
                <a:schemeClr val="dk2"/>
              </a:buClr>
              <a:buSzPts val="3200"/>
              <a:buChar char="•"/>
            </a:pPr>
            <a:r>
              <a:rPr lang="es-ES" sz="2800">
                <a:solidFill>
                  <a:schemeClr val="dk2"/>
                </a:solidFill>
              </a:rPr>
              <a:t>Asistencia financiera</a:t>
            </a:r>
            <a:endParaRPr sz="2800"/>
          </a:p>
          <a:p>
            <a:pPr indent="-228600" lvl="0" marL="228600" rtl="0" algn="l">
              <a:lnSpc>
                <a:spcPct val="90000"/>
              </a:lnSpc>
              <a:spcBef>
                <a:spcPts val="1000"/>
              </a:spcBef>
              <a:spcAft>
                <a:spcPts val="0"/>
              </a:spcAft>
              <a:buClr>
                <a:schemeClr val="dk2"/>
              </a:buClr>
              <a:buSzPts val="3200"/>
              <a:buChar char="•"/>
            </a:pPr>
            <a:r>
              <a:rPr lang="es-ES" sz="2800">
                <a:solidFill>
                  <a:schemeClr val="dk2"/>
                </a:solidFill>
              </a:rPr>
              <a:t>Asistencia legal</a:t>
            </a:r>
            <a:endParaRPr sz="2800"/>
          </a:p>
          <a:p>
            <a:pPr indent="-228600" lvl="0" marL="228600" rtl="0" algn="l">
              <a:lnSpc>
                <a:spcPct val="90000"/>
              </a:lnSpc>
              <a:spcBef>
                <a:spcPts val="1000"/>
              </a:spcBef>
              <a:spcAft>
                <a:spcPts val="0"/>
              </a:spcAft>
              <a:buClr>
                <a:schemeClr val="dk2"/>
              </a:buClr>
              <a:buSzPts val="3200"/>
              <a:buChar char="•"/>
            </a:pPr>
            <a:r>
              <a:rPr lang="es-ES" sz="2800">
                <a:solidFill>
                  <a:schemeClr val="dk2"/>
                </a:solidFill>
              </a:rPr>
              <a:t>Atención primaria</a:t>
            </a:r>
            <a:endParaRPr sz="2800"/>
          </a:p>
          <a:p>
            <a:pPr indent="-25400" lvl="0" marL="228600" rtl="0" algn="l">
              <a:lnSpc>
                <a:spcPct val="90000"/>
              </a:lnSpc>
              <a:spcBef>
                <a:spcPts val="1000"/>
              </a:spcBef>
              <a:spcAft>
                <a:spcPts val="0"/>
              </a:spcAft>
              <a:buClr>
                <a:schemeClr val="dk2"/>
              </a:buClr>
              <a:buSzPts val="3200"/>
              <a:buNone/>
            </a:pPr>
            <a:r>
              <a:t/>
            </a:r>
            <a:endParaRPr/>
          </a:p>
        </p:txBody>
      </p:sp>
      <p:sp>
        <p:nvSpPr>
          <p:cNvPr id="1624" name="Google Shape;1624;p203"/>
          <p:cNvSpPr/>
          <p:nvPr/>
        </p:nvSpPr>
        <p:spPr>
          <a:xfrm>
            <a:off x="4523108" y="2840091"/>
            <a:ext cx="4392289" cy="2632075"/>
          </a:xfrm>
          <a:prstGeom prst="rect">
            <a:avLst/>
          </a:prstGeom>
          <a:noFill/>
          <a:ln>
            <a:noFill/>
          </a:ln>
        </p:spPr>
        <p:txBody>
          <a:bodyPr anchorCtr="0" anchor="t" bIns="45700" lIns="91425" spcFirstLastPara="1" rIns="91425" wrap="square" tIns="45700">
            <a:noAutofit/>
          </a:bodyPr>
          <a:lstStyle/>
          <a:p>
            <a:pPr indent="-285750" lvl="0" marL="285750" marR="0" rtl="0" algn="l">
              <a:lnSpc>
                <a:spcPct val="100000"/>
              </a:lnSpc>
              <a:spcBef>
                <a:spcPts val="0"/>
              </a:spcBef>
              <a:spcAft>
                <a:spcPts val="0"/>
              </a:spcAft>
              <a:buClr>
                <a:srgbClr val="44546A"/>
              </a:buClr>
              <a:buSzPts val="3200"/>
              <a:buFont typeface="Arial"/>
              <a:buChar char="•"/>
            </a:pPr>
            <a:r>
              <a:rPr b="0" i="0" lang="es-ES" sz="2800" u="none" cap="none" strike="noStrike">
                <a:solidFill>
                  <a:schemeClr val="dk2"/>
                </a:solidFill>
                <a:latin typeface="Calibri"/>
                <a:ea typeface="Calibri"/>
                <a:cs typeface="Calibri"/>
                <a:sym typeface="Calibri"/>
              </a:rPr>
              <a:t>Grupos de apoyo</a:t>
            </a:r>
            <a:endParaRPr b="0" i="0" sz="28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44546A"/>
              </a:buClr>
              <a:buSzPts val="3200"/>
              <a:buFont typeface="Arial"/>
              <a:buChar char="•"/>
            </a:pPr>
            <a:r>
              <a:rPr b="0" i="0" lang="es-ES" sz="2800" u="none" cap="none" strike="noStrike">
                <a:solidFill>
                  <a:schemeClr val="dk2"/>
                </a:solidFill>
                <a:latin typeface="Calibri"/>
                <a:ea typeface="Calibri"/>
                <a:cs typeface="Calibri"/>
                <a:sym typeface="Calibri"/>
              </a:rPr>
              <a:t>Orientación</a:t>
            </a:r>
            <a:endParaRPr b="0" i="0" sz="28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44546A"/>
              </a:buClr>
              <a:buSzPts val="3200"/>
              <a:buFont typeface="Arial"/>
              <a:buChar char="•"/>
            </a:pPr>
            <a:r>
              <a:rPr b="0" i="0" lang="es-ES" sz="2800" u="none" cap="none" strike="noStrike">
                <a:solidFill>
                  <a:schemeClr val="dk2"/>
                </a:solidFill>
                <a:latin typeface="Calibri"/>
                <a:ea typeface="Calibri"/>
                <a:cs typeface="Calibri"/>
                <a:sym typeface="Calibri"/>
              </a:rPr>
              <a:t>Atención de salud mental</a:t>
            </a:r>
            <a:endParaRPr b="0" i="0" sz="28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44546A"/>
              </a:buClr>
              <a:buSzPts val="3200"/>
              <a:buFont typeface="Arial"/>
              <a:buChar char="•"/>
            </a:pPr>
            <a:r>
              <a:rPr b="0" i="0" lang="es-ES" sz="2800" u="none" cap="none" strike="noStrike">
                <a:solidFill>
                  <a:schemeClr val="dk2"/>
                </a:solidFill>
                <a:latin typeface="Calibri"/>
                <a:ea typeface="Calibri"/>
                <a:cs typeface="Calibri"/>
                <a:sym typeface="Calibri"/>
              </a:rPr>
              <a:t>Servicios para niños y niñas, hombres y minorías</a:t>
            </a:r>
            <a:endParaRPr b="0" i="0" sz="2800" u="none" cap="none" strike="noStrike">
              <a:solidFill>
                <a:srgbClr val="000000"/>
              </a:solidFill>
              <a:latin typeface="Arial"/>
              <a:ea typeface="Arial"/>
              <a:cs typeface="Arial"/>
              <a:sym typeface="Arial"/>
            </a:endParaRPr>
          </a:p>
        </p:txBody>
      </p:sp>
      <p:cxnSp>
        <p:nvCxnSpPr>
          <p:cNvPr id="1625" name="Google Shape;1625;p203"/>
          <p:cNvCxnSpPr/>
          <p:nvPr/>
        </p:nvCxnSpPr>
        <p:spPr>
          <a:xfrm>
            <a:off x="4255356" y="2932558"/>
            <a:ext cx="0" cy="2335802"/>
          </a:xfrm>
          <a:prstGeom prst="straightConnector1">
            <a:avLst/>
          </a:prstGeom>
          <a:noFill/>
          <a:ln cap="flat" cmpd="sng" w="25400">
            <a:solidFill>
              <a:schemeClr val="accent1"/>
            </a:solidFill>
            <a:prstDash val="solid"/>
            <a:round/>
            <a:headEnd len="sm" w="sm" type="none"/>
            <a:tailEnd len="sm" w="sm" type="none"/>
          </a:ln>
          <a:effectLst>
            <a:outerShdw blurRad="40000" rotWithShape="0" dir="5400000" dist="20000">
              <a:srgbClr val="000000">
                <a:alpha val="36078"/>
              </a:srgbClr>
            </a:outerShdw>
          </a:effectLst>
        </p:spPr>
      </p:cxnSp>
      <p:sp>
        <p:nvSpPr>
          <p:cNvPr id="1626" name="Google Shape;1626;p20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s-E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24">
                                            <p:txEl>
                                              <p:pRg end="0" st="0"/>
                                            </p:txEl>
                                          </p:spTgt>
                                        </p:tgtEl>
                                        <p:attrNameLst>
                                          <p:attrName>style.visibility</p:attrName>
                                        </p:attrNameLst>
                                      </p:cBhvr>
                                      <p:to>
                                        <p:strVal val="visible"/>
                                      </p:to>
                                    </p:set>
                                    <p:animEffect filter="fade" transition="in">
                                      <p:cBhvr>
                                        <p:cTn dur="500"/>
                                        <p:tgtEl>
                                          <p:spTgt spid="162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24">
                                            <p:txEl>
                                              <p:pRg end="1" st="1"/>
                                            </p:txEl>
                                          </p:spTgt>
                                        </p:tgtEl>
                                        <p:attrNameLst>
                                          <p:attrName>style.visibility</p:attrName>
                                        </p:attrNameLst>
                                      </p:cBhvr>
                                      <p:to>
                                        <p:strVal val="visible"/>
                                      </p:to>
                                    </p:set>
                                    <p:animEffect filter="fade" transition="in">
                                      <p:cBhvr>
                                        <p:cTn dur="500"/>
                                        <p:tgtEl>
                                          <p:spTgt spid="162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24">
                                            <p:txEl>
                                              <p:pRg end="2" st="2"/>
                                            </p:txEl>
                                          </p:spTgt>
                                        </p:tgtEl>
                                        <p:attrNameLst>
                                          <p:attrName>style.visibility</p:attrName>
                                        </p:attrNameLst>
                                      </p:cBhvr>
                                      <p:to>
                                        <p:strVal val="visible"/>
                                      </p:to>
                                    </p:set>
                                    <p:animEffect filter="fade" transition="in">
                                      <p:cBhvr>
                                        <p:cTn dur="500"/>
                                        <p:tgtEl>
                                          <p:spTgt spid="1624">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24">
                                            <p:txEl>
                                              <p:pRg end="3" st="3"/>
                                            </p:txEl>
                                          </p:spTgt>
                                        </p:tgtEl>
                                        <p:attrNameLst>
                                          <p:attrName>style.visibility</p:attrName>
                                        </p:attrNameLst>
                                      </p:cBhvr>
                                      <p:to>
                                        <p:strVal val="visible"/>
                                      </p:to>
                                    </p:set>
                                    <p:animEffect filter="fade" transition="in">
                                      <p:cBhvr>
                                        <p:cTn dur="500"/>
                                        <p:tgtEl>
                                          <p:spTgt spid="1624">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23">
                                            <p:txEl>
                                              <p:pRg end="0" st="0"/>
                                            </p:txEl>
                                          </p:spTgt>
                                        </p:tgtEl>
                                        <p:attrNameLst>
                                          <p:attrName>style.visibility</p:attrName>
                                        </p:attrNameLst>
                                      </p:cBhvr>
                                      <p:to>
                                        <p:strVal val="visible"/>
                                      </p:to>
                                    </p:set>
                                    <p:animEffect filter="fade" transition="in">
                                      <p:cBhvr>
                                        <p:cTn dur="500"/>
                                        <p:tgtEl>
                                          <p:spTgt spid="162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23">
                                            <p:txEl>
                                              <p:pRg end="1" st="1"/>
                                            </p:txEl>
                                          </p:spTgt>
                                        </p:tgtEl>
                                        <p:attrNameLst>
                                          <p:attrName>style.visibility</p:attrName>
                                        </p:attrNameLst>
                                      </p:cBhvr>
                                      <p:to>
                                        <p:strVal val="visible"/>
                                      </p:to>
                                    </p:set>
                                    <p:animEffect filter="fade" transition="in">
                                      <p:cBhvr>
                                        <p:cTn dur="500"/>
                                        <p:tgtEl>
                                          <p:spTgt spid="162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23">
                                            <p:txEl>
                                              <p:pRg end="2" st="2"/>
                                            </p:txEl>
                                          </p:spTgt>
                                        </p:tgtEl>
                                        <p:attrNameLst>
                                          <p:attrName>style.visibility</p:attrName>
                                        </p:attrNameLst>
                                      </p:cBhvr>
                                      <p:to>
                                        <p:strVal val="visible"/>
                                      </p:to>
                                    </p:set>
                                    <p:animEffect filter="fade" transition="in">
                                      <p:cBhvr>
                                        <p:cTn dur="500"/>
                                        <p:tgtEl>
                                          <p:spTgt spid="1623">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23">
                                            <p:txEl>
                                              <p:pRg end="3" st="3"/>
                                            </p:txEl>
                                          </p:spTgt>
                                        </p:tgtEl>
                                        <p:attrNameLst>
                                          <p:attrName>style.visibility</p:attrName>
                                        </p:attrNameLst>
                                      </p:cBhvr>
                                      <p:to>
                                        <p:strVal val="visible"/>
                                      </p:to>
                                    </p:set>
                                    <p:animEffect filter="fade" transition="in">
                                      <p:cBhvr>
                                        <p:cTn dur="500"/>
                                        <p:tgtEl>
                                          <p:spTgt spid="1623">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23">
                                            <p:txEl>
                                              <p:pRg end="4" st="4"/>
                                            </p:txEl>
                                          </p:spTgt>
                                        </p:tgtEl>
                                        <p:attrNameLst>
                                          <p:attrName>style.visibility</p:attrName>
                                        </p:attrNameLst>
                                      </p:cBhvr>
                                      <p:to>
                                        <p:strVal val="visible"/>
                                      </p:to>
                                    </p:set>
                                    <p:animEffect filter="fade" transition="in">
                                      <p:cBhvr>
                                        <p:cTn dur="500"/>
                                        <p:tgtEl>
                                          <p:spTgt spid="1623">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23">
                                            <p:txEl>
                                              <p:pRg end="5" st="5"/>
                                            </p:txEl>
                                          </p:spTgt>
                                        </p:tgtEl>
                                        <p:attrNameLst>
                                          <p:attrName>style.visibility</p:attrName>
                                        </p:attrNameLst>
                                      </p:cBhvr>
                                      <p:to>
                                        <p:strVal val="visible"/>
                                      </p:to>
                                    </p:set>
                                    <p:animEffect filter="fade" transition="in">
                                      <p:cBhvr>
                                        <p:cTn dur="500"/>
                                        <p:tgtEl>
                                          <p:spTgt spid="1623">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1" name="Shape 1631"/>
        <p:cNvGrpSpPr/>
        <p:nvPr/>
      </p:nvGrpSpPr>
      <p:grpSpPr>
        <a:xfrm>
          <a:off x="0" y="0"/>
          <a:ext cx="0" cy="0"/>
          <a:chOff x="0" y="0"/>
          <a:chExt cx="0" cy="0"/>
        </a:xfrm>
      </p:grpSpPr>
      <p:sp>
        <p:nvSpPr>
          <p:cNvPr id="1632" name="Google Shape;1632;p204"/>
          <p:cNvSpPr txBox="1"/>
          <p:nvPr>
            <p:ph type="title"/>
          </p:nvPr>
        </p:nvSpPr>
        <p:spPr>
          <a:xfrm>
            <a:off x="734602" y="681254"/>
            <a:ext cx="7367998" cy="11430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2"/>
              </a:buClr>
              <a:buSzPts val="4400"/>
              <a:buNone/>
            </a:pPr>
            <a:r>
              <a:rPr lang="es-ES"/>
              <a:t>¿Qué quiere decir “conocer” un recurso?</a:t>
            </a:r>
            <a:endParaRPr/>
          </a:p>
        </p:txBody>
      </p:sp>
      <p:sp>
        <p:nvSpPr>
          <p:cNvPr id="1633" name="Google Shape;1633;p204"/>
          <p:cNvSpPr txBox="1"/>
          <p:nvPr>
            <p:ph idx="1" type="body"/>
          </p:nvPr>
        </p:nvSpPr>
        <p:spPr>
          <a:xfrm>
            <a:off x="864956" y="2102812"/>
            <a:ext cx="7821844" cy="4351338"/>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2"/>
              </a:buClr>
              <a:buSzPts val="2400"/>
              <a:buChar char="•"/>
            </a:pPr>
            <a:r>
              <a:rPr lang="es-ES" sz="2600">
                <a:solidFill>
                  <a:schemeClr val="dk2"/>
                </a:solidFill>
              </a:rPr>
              <a:t>Conocer por lo menos a una persona en ese servicio personalmente</a:t>
            </a:r>
            <a:endParaRPr/>
          </a:p>
          <a:p>
            <a:pPr indent="-228600" lvl="1" marL="685800" rtl="0" algn="l">
              <a:lnSpc>
                <a:spcPct val="90000"/>
              </a:lnSpc>
              <a:spcBef>
                <a:spcPts val="500"/>
              </a:spcBef>
              <a:spcAft>
                <a:spcPts val="0"/>
              </a:spcAft>
              <a:buClr>
                <a:schemeClr val="dk2"/>
              </a:buClr>
              <a:buSzPts val="2400"/>
              <a:buChar char="•"/>
            </a:pPr>
            <a:r>
              <a:rPr lang="es-ES" sz="2400">
                <a:solidFill>
                  <a:schemeClr val="dk2"/>
                </a:solidFill>
              </a:rPr>
              <a:t>Debe poder mencionar a esta persona por su nombre en una conversación con las personas sobrevivientes </a:t>
            </a:r>
            <a:endParaRPr/>
          </a:p>
          <a:p>
            <a:pPr indent="-228600" lvl="0" marL="228600" rtl="0" algn="l">
              <a:lnSpc>
                <a:spcPct val="90000"/>
              </a:lnSpc>
              <a:spcBef>
                <a:spcPts val="1000"/>
              </a:spcBef>
              <a:spcAft>
                <a:spcPts val="0"/>
              </a:spcAft>
              <a:buClr>
                <a:schemeClr val="dk2"/>
              </a:buClr>
              <a:buSzPts val="2400"/>
              <a:buChar char="•"/>
            </a:pPr>
            <a:r>
              <a:rPr lang="es-ES" sz="2600">
                <a:solidFill>
                  <a:schemeClr val="dk2"/>
                </a:solidFill>
              </a:rPr>
              <a:t>Entender qué se proporciona para poder contarles a otros sobre los servicios</a:t>
            </a:r>
            <a:endParaRPr/>
          </a:p>
          <a:p>
            <a:pPr indent="-228600" lvl="0" marL="228600" rtl="0" algn="l">
              <a:lnSpc>
                <a:spcPct val="90000"/>
              </a:lnSpc>
              <a:spcBef>
                <a:spcPts val="1000"/>
              </a:spcBef>
              <a:spcAft>
                <a:spcPts val="0"/>
              </a:spcAft>
              <a:buClr>
                <a:schemeClr val="dk2"/>
              </a:buClr>
              <a:buSzPts val="2400"/>
              <a:buChar char="•"/>
            </a:pPr>
            <a:r>
              <a:rPr lang="es-ES" sz="2600">
                <a:solidFill>
                  <a:schemeClr val="dk2"/>
                </a:solidFill>
              </a:rPr>
              <a:t>Mantener relaciones de los siguientes modos:</a:t>
            </a:r>
            <a:endParaRPr/>
          </a:p>
          <a:p>
            <a:pPr indent="-228600" lvl="1" marL="685800" rtl="0" algn="l">
              <a:lnSpc>
                <a:spcPct val="90000"/>
              </a:lnSpc>
              <a:spcBef>
                <a:spcPts val="500"/>
              </a:spcBef>
              <a:spcAft>
                <a:spcPts val="0"/>
              </a:spcAft>
              <a:buClr>
                <a:schemeClr val="dk2"/>
              </a:buClr>
              <a:buSzPts val="2400"/>
              <a:buChar char="•"/>
            </a:pPr>
            <a:r>
              <a:rPr lang="es-ES" sz="2400">
                <a:solidFill>
                  <a:schemeClr val="dk2"/>
                </a:solidFill>
              </a:rPr>
              <a:t>Asistiendo a eventos</a:t>
            </a:r>
            <a:endParaRPr/>
          </a:p>
          <a:p>
            <a:pPr indent="-228600" lvl="1" marL="685800" rtl="0" algn="l">
              <a:lnSpc>
                <a:spcPct val="90000"/>
              </a:lnSpc>
              <a:spcBef>
                <a:spcPts val="500"/>
              </a:spcBef>
              <a:spcAft>
                <a:spcPts val="0"/>
              </a:spcAft>
              <a:buClr>
                <a:schemeClr val="dk2"/>
              </a:buClr>
              <a:buSzPts val="2400"/>
              <a:buChar char="•"/>
            </a:pPr>
            <a:r>
              <a:rPr lang="es-ES" sz="2400">
                <a:solidFill>
                  <a:schemeClr val="dk2"/>
                </a:solidFill>
              </a:rPr>
              <a:t>Organizando capacitaciones multidisciplinarias</a:t>
            </a:r>
            <a:endParaRPr/>
          </a:p>
          <a:p>
            <a:pPr indent="-228600" lvl="1" marL="685800" rtl="0" algn="l">
              <a:lnSpc>
                <a:spcPct val="90000"/>
              </a:lnSpc>
              <a:spcBef>
                <a:spcPts val="500"/>
              </a:spcBef>
              <a:spcAft>
                <a:spcPts val="0"/>
              </a:spcAft>
              <a:buClr>
                <a:schemeClr val="dk2"/>
              </a:buClr>
              <a:buSzPts val="2400"/>
              <a:buChar char="•"/>
            </a:pPr>
            <a:r>
              <a:rPr lang="es-ES" sz="2400">
                <a:solidFill>
                  <a:schemeClr val="dk2"/>
                </a:solidFill>
              </a:rPr>
              <a:t>Intercambiando información</a:t>
            </a:r>
            <a:endParaRPr/>
          </a:p>
          <a:p>
            <a:pPr indent="-25400" lvl="0" marL="228600" rtl="0" algn="l">
              <a:lnSpc>
                <a:spcPct val="90000"/>
              </a:lnSpc>
              <a:spcBef>
                <a:spcPts val="1000"/>
              </a:spcBef>
              <a:spcAft>
                <a:spcPts val="0"/>
              </a:spcAft>
              <a:buClr>
                <a:schemeClr val="dk2"/>
              </a:buClr>
              <a:buSzPts val="3200"/>
              <a:buNone/>
            </a:pPr>
            <a:r>
              <a:t/>
            </a:r>
            <a:endParaRPr/>
          </a:p>
        </p:txBody>
      </p:sp>
      <p:sp>
        <p:nvSpPr>
          <p:cNvPr id="1634" name="Google Shape;1634;p20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s-ES"/>
              <a:t>‹#›</a:t>
            </a:fld>
            <a:endParaRPr/>
          </a:p>
        </p:txBody>
      </p:sp>
    </p:spTree>
  </p:cSld>
  <p:clrMapOvr>
    <a:masterClrMapping/>
  </p:clrMapOvr>
</p:sld>
</file>

<file path=ppt/slides/slide1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9" name="Shape 1639"/>
        <p:cNvGrpSpPr/>
        <p:nvPr/>
      </p:nvGrpSpPr>
      <p:grpSpPr>
        <a:xfrm>
          <a:off x="0" y="0"/>
          <a:ext cx="0" cy="0"/>
          <a:chOff x="0" y="0"/>
          <a:chExt cx="0" cy="0"/>
        </a:xfrm>
      </p:grpSpPr>
      <p:sp>
        <p:nvSpPr>
          <p:cNvPr id="1640" name="Google Shape;1640;p205"/>
          <p:cNvSpPr txBox="1"/>
          <p:nvPr>
            <p:ph type="title"/>
          </p:nvPr>
        </p:nvSpPr>
        <p:spPr>
          <a:xfrm>
            <a:off x="714054" y="634234"/>
            <a:ext cx="8229600" cy="11430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2"/>
              </a:buClr>
              <a:buSzPts val="4400"/>
              <a:buNone/>
            </a:pPr>
            <a:r>
              <a:rPr lang="es-ES"/>
              <a:t>Derivaciones introductorias</a:t>
            </a:r>
            <a:endParaRPr/>
          </a:p>
        </p:txBody>
      </p:sp>
      <p:sp>
        <p:nvSpPr>
          <p:cNvPr id="1641" name="Google Shape;1641;p205"/>
          <p:cNvSpPr txBox="1"/>
          <p:nvPr>
            <p:ph idx="1" type="body"/>
          </p:nvPr>
        </p:nvSpPr>
        <p:spPr>
          <a:xfrm>
            <a:off x="849901" y="1777234"/>
            <a:ext cx="7580045" cy="3526605"/>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2"/>
              </a:buClr>
              <a:buSzPts val="2400"/>
              <a:buChar char="•"/>
            </a:pPr>
            <a:r>
              <a:rPr lang="es-ES" sz="2800">
                <a:solidFill>
                  <a:schemeClr val="dk2"/>
                </a:solidFill>
              </a:rPr>
              <a:t>Reducen los obstáculos para que las personas sobrevivientes accedan a los servicios</a:t>
            </a:r>
            <a:endParaRPr/>
          </a:p>
          <a:p>
            <a:pPr indent="-228600" lvl="0" marL="228600" rtl="0" algn="l">
              <a:lnSpc>
                <a:spcPct val="90000"/>
              </a:lnSpc>
              <a:spcBef>
                <a:spcPts val="1000"/>
              </a:spcBef>
              <a:spcAft>
                <a:spcPts val="0"/>
              </a:spcAft>
              <a:buClr>
                <a:schemeClr val="dk2"/>
              </a:buClr>
              <a:buSzPts val="2400"/>
              <a:buChar char="•"/>
            </a:pPr>
            <a:r>
              <a:rPr lang="es-ES" sz="2800">
                <a:solidFill>
                  <a:schemeClr val="dk2"/>
                </a:solidFill>
              </a:rPr>
              <a:t>Explican por qué un servicio puede ser de utilidad para las necesidades específicas de una persona</a:t>
            </a:r>
            <a:endParaRPr/>
          </a:p>
          <a:p>
            <a:pPr indent="-228600" lvl="0" marL="228600" rtl="0" algn="l">
              <a:lnSpc>
                <a:spcPct val="90000"/>
              </a:lnSpc>
              <a:spcBef>
                <a:spcPts val="1000"/>
              </a:spcBef>
              <a:spcAft>
                <a:spcPts val="0"/>
              </a:spcAft>
              <a:buClr>
                <a:schemeClr val="dk2"/>
              </a:buClr>
              <a:buSzPts val="2400"/>
              <a:buChar char="•"/>
            </a:pPr>
            <a:r>
              <a:rPr lang="es-ES" sz="2800">
                <a:solidFill>
                  <a:schemeClr val="dk2"/>
                </a:solidFill>
              </a:rPr>
              <a:t>Ayudan activamente a las personas sobrevivientes a acceder a la derivación </a:t>
            </a:r>
            <a:endParaRPr/>
          </a:p>
          <a:p>
            <a:pPr indent="-228600" lvl="1" marL="685800" rtl="0" algn="l">
              <a:lnSpc>
                <a:spcPct val="90000"/>
              </a:lnSpc>
              <a:spcBef>
                <a:spcPts val="500"/>
              </a:spcBef>
              <a:spcAft>
                <a:spcPts val="0"/>
              </a:spcAft>
              <a:buClr>
                <a:schemeClr val="dk2"/>
              </a:buClr>
              <a:buSzPts val="2400"/>
              <a:buChar char="•"/>
            </a:pPr>
            <a:r>
              <a:rPr lang="es-ES" sz="2600">
                <a:solidFill>
                  <a:schemeClr val="dk2"/>
                </a:solidFill>
              </a:rPr>
              <a:t>Ofrézcase a hacer llamadas en nombre de ellas</a:t>
            </a:r>
            <a:endParaRPr/>
          </a:p>
          <a:p>
            <a:pPr indent="-228600" lvl="1" marL="685800" rtl="0" algn="l">
              <a:lnSpc>
                <a:spcPct val="90000"/>
              </a:lnSpc>
              <a:spcBef>
                <a:spcPts val="500"/>
              </a:spcBef>
              <a:spcAft>
                <a:spcPts val="0"/>
              </a:spcAft>
              <a:buClr>
                <a:schemeClr val="dk2"/>
              </a:buClr>
              <a:buSzPts val="2400"/>
              <a:buChar char="•"/>
            </a:pPr>
            <a:r>
              <a:rPr lang="es-ES" sz="2600">
                <a:solidFill>
                  <a:schemeClr val="dk2"/>
                </a:solidFill>
              </a:rPr>
              <a:t>Ofrézcase a hacer llamadas con ellas</a:t>
            </a:r>
            <a:endParaRPr/>
          </a:p>
          <a:p>
            <a:pPr indent="-228600" lvl="1" marL="685800" rtl="0" algn="l">
              <a:lnSpc>
                <a:spcPct val="90000"/>
              </a:lnSpc>
              <a:spcBef>
                <a:spcPts val="500"/>
              </a:spcBef>
              <a:spcAft>
                <a:spcPts val="0"/>
              </a:spcAft>
              <a:buClr>
                <a:schemeClr val="dk2"/>
              </a:buClr>
              <a:buSzPts val="2400"/>
              <a:buChar char="•"/>
            </a:pPr>
            <a:r>
              <a:rPr lang="es-ES" sz="2600">
                <a:solidFill>
                  <a:schemeClr val="dk2"/>
                </a:solidFill>
              </a:rPr>
              <a:t>Ofrezca espacios de oficina privados para que ellas realicen las llamadas</a:t>
            </a:r>
            <a:endParaRPr/>
          </a:p>
          <a:p>
            <a:pPr indent="0" lvl="0" marL="0" rtl="0" algn="l">
              <a:lnSpc>
                <a:spcPct val="90000"/>
              </a:lnSpc>
              <a:spcBef>
                <a:spcPts val="1000"/>
              </a:spcBef>
              <a:spcAft>
                <a:spcPts val="0"/>
              </a:spcAft>
              <a:buClr>
                <a:schemeClr val="dk2"/>
              </a:buClr>
              <a:buSzPts val="3200"/>
              <a:buFont typeface="Arial"/>
              <a:buNone/>
            </a:pPr>
            <a:r>
              <a:t/>
            </a:r>
            <a:endParaRPr b="0"/>
          </a:p>
          <a:p>
            <a:pPr indent="-25400" lvl="0" marL="228600" rtl="0" algn="l">
              <a:lnSpc>
                <a:spcPct val="90000"/>
              </a:lnSpc>
              <a:spcBef>
                <a:spcPts val="1000"/>
              </a:spcBef>
              <a:spcAft>
                <a:spcPts val="0"/>
              </a:spcAft>
              <a:buClr>
                <a:schemeClr val="dk2"/>
              </a:buClr>
              <a:buSzPts val="3200"/>
              <a:buNone/>
            </a:pPr>
            <a:r>
              <a:t/>
            </a:r>
            <a:endParaRPr b="0"/>
          </a:p>
          <a:p>
            <a:pPr indent="-25400" lvl="0" marL="228600" rtl="0" algn="l">
              <a:lnSpc>
                <a:spcPct val="90000"/>
              </a:lnSpc>
              <a:spcBef>
                <a:spcPts val="1000"/>
              </a:spcBef>
              <a:spcAft>
                <a:spcPts val="0"/>
              </a:spcAft>
              <a:buClr>
                <a:schemeClr val="dk2"/>
              </a:buClr>
              <a:buSzPts val="3200"/>
              <a:buNone/>
            </a:pPr>
            <a:r>
              <a:t/>
            </a:r>
            <a:endParaRPr/>
          </a:p>
        </p:txBody>
      </p:sp>
      <p:sp>
        <p:nvSpPr>
          <p:cNvPr id="1642" name="Google Shape;1642;p20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s-ES"/>
              <a:t>‹#›</a:t>
            </a:fld>
            <a:endParaRPr/>
          </a:p>
        </p:txBody>
      </p:sp>
    </p:spTree>
  </p:cSld>
  <p:clrMapOvr>
    <a:masterClrMapping/>
  </p:clrMapOvr>
</p:sld>
</file>

<file path=ppt/slides/slide1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6" name="Shape 1646"/>
        <p:cNvGrpSpPr/>
        <p:nvPr/>
      </p:nvGrpSpPr>
      <p:grpSpPr>
        <a:xfrm>
          <a:off x="0" y="0"/>
          <a:ext cx="0" cy="0"/>
          <a:chOff x="0" y="0"/>
          <a:chExt cx="0" cy="0"/>
        </a:xfrm>
      </p:grpSpPr>
      <p:sp>
        <p:nvSpPr>
          <p:cNvPr id="1647" name="Google Shape;1647;p206"/>
          <p:cNvSpPr txBox="1"/>
          <p:nvPr>
            <p:ph type="title"/>
          </p:nvPr>
        </p:nvSpPr>
        <p:spPr>
          <a:xfrm>
            <a:off x="123290" y="2276475"/>
            <a:ext cx="8907693" cy="132556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accent2"/>
              </a:buClr>
              <a:buSzPts val="4400"/>
              <a:buNone/>
            </a:pPr>
            <a:br>
              <a:rPr lang="es-ES"/>
            </a:br>
            <a:r>
              <a:rPr lang="es-ES">
                <a:solidFill>
                  <a:schemeClr val="accent1"/>
                </a:solidFill>
              </a:rPr>
              <a:t>EXPERIENCIA DE UNA DERIVACIÓN </a:t>
            </a:r>
            <a:br>
              <a:rPr lang="es-ES">
                <a:solidFill>
                  <a:schemeClr val="accent1"/>
                </a:solidFill>
              </a:rPr>
            </a:br>
            <a:r>
              <a:rPr lang="es-ES">
                <a:solidFill>
                  <a:schemeClr val="accent1"/>
                </a:solidFill>
              </a:rPr>
              <a:t>PARA LA PERSONA SOBREVIVIENTE 		</a:t>
            </a:r>
            <a:br>
              <a:rPr lang="es-ES">
                <a:solidFill>
                  <a:schemeClr val="accent1"/>
                </a:solidFill>
              </a:rPr>
            </a:br>
            <a:r>
              <a:rPr i="1" lang="es-ES">
                <a:solidFill>
                  <a:schemeClr val="accent1"/>
                </a:solidFill>
              </a:rPr>
              <a:t>Actividad</a:t>
            </a:r>
            <a:r>
              <a:rPr lang="es-ES">
                <a:solidFill>
                  <a:schemeClr val="accent1"/>
                </a:solidFill>
              </a:rPr>
              <a:t> </a:t>
            </a:r>
            <a:endParaRPr sz="4000">
              <a:solidFill>
                <a:schemeClr val="accent1"/>
              </a:solidFill>
            </a:endParaRPr>
          </a:p>
        </p:txBody>
      </p:sp>
      <p:sp>
        <p:nvSpPr>
          <p:cNvPr id="1648" name="Google Shape;1648;p206"/>
          <p:cNvSpPr txBox="1"/>
          <p:nvPr>
            <p:ph idx="12" type="sldNum"/>
          </p:nvPr>
        </p:nvSpPr>
        <p:spPr>
          <a:xfrm>
            <a:off x="3070964" y="6327544"/>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s-ES"/>
              <a:t>‹#›</a:t>
            </a:fld>
            <a:endParaRPr/>
          </a:p>
        </p:txBody>
      </p:sp>
    </p:spTree>
  </p:cSld>
  <p:clrMapOvr>
    <a:masterClrMapping/>
  </p:clrMapOvr>
</p:sld>
</file>

<file path=ppt/slides/slide1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3" name="Shape 1653"/>
        <p:cNvGrpSpPr/>
        <p:nvPr/>
      </p:nvGrpSpPr>
      <p:grpSpPr>
        <a:xfrm>
          <a:off x="0" y="0"/>
          <a:ext cx="0" cy="0"/>
          <a:chOff x="0" y="0"/>
          <a:chExt cx="0" cy="0"/>
        </a:xfrm>
      </p:grpSpPr>
      <p:sp>
        <p:nvSpPr>
          <p:cNvPr id="1654" name="Google Shape;1654;p207"/>
          <p:cNvSpPr txBox="1"/>
          <p:nvPr>
            <p:ph type="title"/>
          </p:nvPr>
        </p:nvSpPr>
        <p:spPr>
          <a:xfrm>
            <a:off x="628650" y="292422"/>
            <a:ext cx="8229600" cy="11430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2"/>
              </a:buClr>
              <a:buSzPts val="4400"/>
              <a:buNone/>
            </a:pPr>
            <a:r>
              <a:rPr lang="es-ES"/>
              <a:t>Conozca su contexto de políticas</a:t>
            </a:r>
            <a:endParaRPr/>
          </a:p>
        </p:txBody>
      </p:sp>
      <p:sp>
        <p:nvSpPr>
          <p:cNvPr id="1655" name="Google Shape;1655;p207"/>
          <p:cNvSpPr txBox="1"/>
          <p:nvPr>
            <p:ph idx="1" type="body"/>
          </p:nvPr>
        </p:nvSpPr>
        <p:spPr>
          <a:xfrm>
            <a:off x="635000" y="1359544"/>
            <a:ext cx="7880350" cy="4351337"/>
          </a:xfrm>
          <a:prstGeom prst="rect">
            <a:avLst/>
          </a:prstGeom>
          <a:noFill/>
          <a:ln>
            <a:noFill/>
          </a:ln>
        </p:spPr>
        <p:txBody>
          <a:bodyPr anchorCtr="0" anchor="t" bIns="45700" lIns="91425" spcFirstLastPara="1" rIns="91425" wrap="square" tIns="45700">
            <a:noAutofit/>
          </a:bodyPr>
          <a:lstStyle/>
          <a:p>
            <a:pPr indent="0" lvl="0" marL="0" rtl="0" algn="l">
              <a:lnSpc>
                <a:spcPct val="80000"/>
              </a:lnSpc>
              <a:spcBef>
                <a:spcPts val="0"/>
              </a:spcBef>
              <a:spcAft>
                <a:spcPts val="0"/>
              </a:spcAft>
              <a:buClr>
                <a:schemeClr val="dk2"/>
              </a:buClr>
              <a:buSzPts val="2700"/>
              <a:buNone/>
            </a:pPr>
            <a:r>
              <a:rPr lang="es-ES" sz="2800">
                <a:solidFill>
                  <a:schemeClr val="dk2"/>
                </a:solidFill>
              </a:rPr>
              <a:t>Los proveedores de atención de la salud deben estar al tanto de sus obligaciones en relación con las leyes y políticas nacionales o subnacionales </a:t>
            </a:r>
            <a:endParaRPr/>
          </a:p>
          <a:p>
            <a:pPr indent="-228600" lvl="1" marL="685800" rtl="0" algn="l">
              <a:lnSpc>
                <a:spcPct val="80000"/>
              </a:lnSpc>
              <a:spcBef>
                <a:spcPts val="500"/>
              </a:spcBef>
              <a:spcAft>
                <a:spcPts val="0"/>
              </a:spcAft>
              <a:buClr>
                <a:schemeClr val="dk2"/>
              </a:buClr>
              <a:buSzPts val="2700"/>
              <a:buChar char="•"/>
            </a:pPr>
            <a:r>
              <a:rPr lang="es-ES">
                <a:solidFill>
                  <a:schemeClr val="dk2"/>
                </a:solidFill>
              </a:rPr>
              <a:t>Obligaciones de notificación obligatoria (p. ej., para niños y niñas)</a:t>
            </a:r>
            <a:endParaRPr/>
          </a:p>
          <a:p>
            <a:pPr indent="-228600" lvl="1" marL="685800" rtl="0" algn="l">
              <a:lnSpc>
                <a:spcPct val="80000"/>
              </a:lnSpc>
              <a:spcBef>
                <a:spcPts val="500"/>
              </a:spcBef>
              <a:spcAft>
                <a:spcPts val="0"/>
              </a:spcAft>
              <a:buClr>
                <a:schemeClr val="dk2"/>
              </a:buClr>
              <a:buSzPts val="2700"/>
              <a:buChar char="•"/>
            </a:pPr>
            <a:r>
              <a:rPr lang="es-ES">
                <a:solidFill>
                  <a:schemeClr val="dk2"/>
                </a:solidFill>
              </a:rPr>
              <a:t>Restricciones a la capacidad de proporcionar tratamientos en función del tipo de tratamiento o la edad de la persona sobreviviente</a:t>
            </a:r>
            <a:endParaRPr/>
          </a:p>
          <a:p>
            <a:pPr indent="-228600" lvl="1" marL="685800" rtl="0" algn="l">
              <a:lnSpc>
                <a:spcPct val="80000"/>
              </a:lnSpc>
              <a:spcBef>
                <a:spcPts val="500"/>
              </a:spcBef>
              <a:spcAft>
                <a:spcPts val="0"/>
              </a:spcAft>
              <a:buClr>
                <a:schemeClr val="dk2"/>
              </a:buClr>
              <a:buSzPts val="2700"/>
              <a:buChar char="•"/>
            </a:pPr>
            <a:r>
              <a:rPr lang="es-ES">
                <a:solidFill>
                  <a:schemeClr val="dk2"/>
                </a:solidFill>
              </a:rPr>
              <a:t>Proveedores permitidos para exámenes forenses </a:t>
            </a:r>
            <a:endParaRPr/>
          </a:p>
          <a:p>
            <a:pPr indent="-228600" lvl="1" marL="685800" rtl="0" algn="l">
              <a:lnSpc>
                <a:spcPct val="80000"/>
              </a:lnSpc>
              <a:spcBef>
                <a:spcPts val="500"/>
              </a:spcBef>
              <a:spcAft>
                <a:spcPts val="0"/>
              </a:spcAft>
              <a:buClr>
                <a:schemeClr val="dk2"/>
              </a:buClr>
              <a:buSzPts val="2700"/>
              <a:buChar char="•"/>
            </a:pPr>
            <a:r>
              <a:rPr lang="es-ES">
                <a:solidFill>
                  <a:schemeClr val="dk2"/>
                </a:solidFill>
              </a:rPr>
              <a:t>Leyes sobre edad de consentimiento sexual o edad de matrimonio que pueden afectar las obligaciones al proporcionar atención a niñas adolescentes</a:t>
            </a:r>
            <a:endParaRPr/>
          </a:p>
          <a:p>
            <a:pPr indent="-25400" lvl="0" marL="228600" rtl="0" algn="l">
              <a:lnSpc>
                <a:spcPct val="80000"/>
              </a:lnSpc>
              <a:spcBef>
                <a:spcPts val="1000"/>
              </a:spcBef>
              <a:spcAft>
                <a:spcPts val="0"/>
              </a:spcAft>
              <a:buClr>
                <a:schemeClr val="dk2"/>
              </a:buClr>
              <a:buSzPts val="3200"/>
              <a:buNone/>
            </a:pPr>
            <a:r>
              <a:t/>
            </a:r>
            <a:endParaRPr/>
          </a:p>
        </p:txBody>
      </p:sp>
      <p:sp>
        <p:nvSpPr>
          <p:cNvPr id="1656" name="Google Shape;1656;p20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s-ES"/>
              <a:t>‹#›</a:t>
            </a:fld>
            <a:endParaRPr/>
          </a:p>
        </p:txBody>
      </p:sp>
    </p:spTree>
  </p:cSld>
  <p:clrMapOvr>
    <a:masterClrMapping/>
  </p:clrMapOvr>
</p:sld>
</file>

<file path=ppt/slides/slide1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1" name="Shape 1661"/>
        <p:cNvGrpSpPr/>
        <p:nvPr/>
      </p:nvGrpSpPr>
      <p:grpSpPr>
        <a:xfrm>
          <a:off x="0" y="0"/>
          <a:ext cx="0" cy="0"/>
          <a:chOff x="0" y="0"/>
          <a:chExt cx="0" cy="0"/>
        </a:xfrm>
      </p:grpSpPr>
      <p:sp>
        <p:nvSpPr>
          <p:cNvPr id="1662" name="Google Shape;1662;p20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2"/>
              </a:buClr>
              <a:buSzPts val="4400"/>
              <a:buNone/>
            </a:pPr>
            <a:r>
              <a:rPr lang="es-ES"/>
              <a:t>Tabla de derivaciones</a:t>
            </a:r>
            <a:endParaRPr/>
          </a:p>
        </p:txBody>
      </p:sp>
      <p:sp>
        <p:nvSpPr>
          <p:cNvPr id="1663" name="Google Shape;1663;p20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s-ES"/>
              <a:t>‹#›</a:t>
            </a:fld>
            <a:endParaRPr/>
          </a:p>
        </p:txBody>
      </p:sp>
      <p:sp>
        <p:nvSpPr>
          <p:cNvPr id="1664" name="Google Shape;1664;p208"/>
          <p:cNvSpPr txBox="1"/>
          <p:nvPr/>
        </p:nvSpPr>
        <p:spPr>
          <a:xfrm>
            <a:off x="1628384" y="6390307"/>
            <a:ext cx="6563638" cy="160679"/>
          </a:xfrm>
          <a:prstGeom prst="rect">
            <a:avLst/>
          </a:prstGeom>
          <a:noFill/>
          <a:ln>
            <a:noFill/>
          </a:ln>
        </p:spPr>
        <p:txBody>
          <a:bodyPr anchorCtr="0" anchor="t" bIns="45700" lIns="91425" spcFirstLastPara="1" rIns="91425" wrap="square" tIns="45700">
            <a:noAutofit/>
          </a:bodyPr>
          <a:lstStyle/>
          <a:p>
            <a:pPr indent="0" lvl="0" marL="0" marR="0" rtl="0" algn="r">
              <a:lnSpc>
                <a:spcPct val="90000"/>
              </a:lnSpc>
              <a:spcBef>
                <a:spcPts val="0"/>
              </a:spcBef>
              <a:spcAft>
                <a:spcPts val="0"/>
              </a:spcAft>
              <a:buNone/>
            </a:pPr>
            <a:r>
              <a:rPr b="0" i="0" lang="es-ES" sz="1000" u="none" cap="none" strike="noStrike">
                <a:solidFill>
                  <a:srgbClr val="44546A"/>
                </a:solidFill>
                <a:latin typeface="Calibri"/>
                <a:ea typeface="Calibri"/>
                <a:cs typeface="Calibri"/>
                <a:sym typeface="Calibri"/>
              </a:rPr>
              <a:t>(OMS, </a:t>
            </a:r>
            <a:r>
              <a:rPr b="0" i="1" lang="es-ES" sz="1000" u="none" cap="none" strike="noStrike">
                <a:solidFill>
                  <a:srgbClr val="44546A"/>
                </a:solidFill>
                <a:latin typeface="Calibri"/>
                <a:ea typeface="Calibri"/>
                <a:cs typeface="Calibri"/>
                <a:sym typeface="Calibri"/>
              </a:rPr>
              <a:t>Clinical management of rape and intimate partner survivors: Developing protocols for humanitarian settings</a:t>
            </a:r>
            <a:r>
              <a:rPr b="0" i="0" lang="es-ES" sz="1000" u="none" cap="none" strike="noStrike">
                <a:solidFill>
                  <a:srgbClr val="44546A"/>
                </a:solidFill>
                <a:latin typeface="Calibri"/>
                <a:ea typeface="Calibri"/>
                <a:cs typeface="Calibri"/>
                <a:sym typeface="Calibri"/>
              </a:rPr>
              <a:t>, 2019)</a:t>
            </a:r>
            <a:endParaRPr b="0" i="0" sz="1000" u="none" cap="none" strike="noStrike">
              <a:solidFill>
                <a:srgbClr val="000000"/>
              </a:solidFill>
              <a:latin typeface="Arial"/>
              <a:ea typeface="Arial"/>
              <a:cs typeface="Arial"/>
              <a:sym typeface="Arial"/>
            </a:endParaRPr>
          </a:p>
        </p:txBody>
      </p:sp>
      <p:pic>
        <p:nvPicPr>
          <p:cNvPr id="1665" name="Google Shape;1665;p208"/>
          <p:cNvPicPr preferRelativeResize="0"/>
          <p:nvPr/>
        </p:nvPicPr>
        <p:blipFill rotWithShape="1">
          <a:blip r:embed="rId3">
            <a:alphaModFix/>
          </a:blip>
          <a:srcRect b="60637" l="0" r="0" t="8390"/>
          <a:stretch/>
        </p:blipFill>
        <p:spPr>
          <a:xfrm>
            <a:off x="-706546" y="1037757"/>
            <a:ext cx="10277068" cy="4504627"/>
          </a:xfrm>
          <a:prstGeom prst="rect">
            <a:avLst/>
          </a:prstGeom>
          <a:noFill/>
          <a:ln>
            <a:noFill/>
          </a:ln>
        </p:spPr>
      </p:pic>
    </p:spTree>
  </p:cSld>
  <p:clrMapOvr>
    <a:masterClrMapping/>
  </p:clrMapOvr>
</p:sld>
</file>

<file path=ppt/slides/slide1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0" name="Shape 1670"/>
        <p:cNvGrpSpPr/>
        <p:nvPr/>
      </p:nvGrpSpPr>
      <p:grpSpPr>
        <a:xfrm>
          <a:off x="0" y="0"/>
          <a:ext cx="0" cy="0"/>
          <a:chOff x="0" y="0"/>
          <a:chExt cx="0" cy="0"/>
        </a:xfrm>
      </p:grpSpPr>
      <p:sp>
        <p:nvSpPr>
          <p:cNvPr id="1671" name="Google Shape;1671;p209"/>
          <p:cNvSpPr txBox="1"/>
          <p:nvPr>
            <p:ph type="title"/>
          </p:nvPr>
        </p:nvSpPr>
        <p:spPr>
          <a:xfrm>
            <a:off x="1148093" y="806451"/>
            <a:ext cx="4027470" cy="11430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2"/>
              </a:buClr>
              <a:buSzPts val="4400"/>
              <a:buNone/>
            </a:pPr>
            <a:r>
              <a:rPr lang="es-ES"/>
              <a:t>Herramientas de seguimiento de derivaciones</a:t>
            </a:r>
            <a:endParaRPr/>
          </a:p>
        </p:txBody>
      </p:sp>
      <p:pic>
        <p:nvPicPr>
          <p:cNvPr id="1672" name="Google Shape;1672;p209"/>
          <p:cNvPicPr preferRelativeResize="0"/>
          <p:nvPr/>
        </p:nvPicPr>
        <p:blipFill rotWithShape="1">
          <a:blip r:embed="rId3">
            <a:alphaModFix/>
          </a:blip>
          <a:srcRect b="0" l="0" r="0" t="0"/>
          <a:stretch/>
        </p:blipFill>
        <p:spPr>
          <a:xfrm>
            <a:off x="1265029" y="2220911"/>
            <a:ext cx="2132012" cy="2687638"/>
          </a:xfrm>
          <a:prstGeom prst="rect">
            <a:avLst/>
          </a:prstGeom>
          <a:noFill/>
          <a:ln>
            <a:noFill/>
          </a:ln>
        </p:spPr>
      </p:pic>
      <p:sp>
        <p:nvSpPr>
          <p:cNvPr id="1673" name="Google Shape;1673;p209"/>
          <p:cNvSpPr txBox="1"/>
          <p:nvPr>
            <p:ph idx="1" type="body"/>
          </p:nvPr>
        </p:nvSpPr>
        <p:spPr>
          <a:xfrm>
            <a:off x="1265031" y="5317035"/>
            <a:ext cx="6613938" cy="734514"/>
          </a:xfrm>
          <a:prstGeom prst="rect">
            <a:avLst/>
          </a:prstGeom>
          <a:no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rtl="0" algn="l">
              <a:lnSpc>
                <a:spcPct val="90000"/>
              </a:lnSpc>
              <a:spcBef>
                <a:spcPts val="1000"/>
              </a:spcBef>
              <a:spcAft>
                <a:spcPts val="0"/>
              </a:spcAft>
              <a:buClr>
                <a:schemeClr val="dk2"/>
              </a:buClr>
              <a:buSzPts val="3200"/>
              <a:buNone/>
            </a:pPr>
            <a:r>
              <a:rPr lang="es-ES" sz="2800" u="sng">
                <a:solidFill>
                  <a:schemeClr val="hlink"/>
                </a:solidFill>
                <a:hlinkClick r:id="rId4"/>
              </a:rPr>
              <a:t>https://gbvguidelines.org/en/pocketguide/</a:t>
            </a:r>
            <a:endParaRPr sz="2800"/>
          </a:p>
          <a:p>
            <a:pPr indent="-25400" lvl="0" marL="228600" rtl="0" algn="l">
              <a:lnSpc>
                <a:spcPct val="90000"/>
              </a:lnSpc>
              <a:spcBef>
                <a:spcPts val="1000"/>
              </a:spcBef>
              <a:spcAft>
                <a:spcPts val="0"/>
              </a:spcAft>
              <a:buClr>
                <a:schemeClr val="dk2"/>
              </a:buClr>
              <a:buSzPts val="3200"/>
              <a:buNone/>
            </a:pPr>
            <a:r>
              <a:t/>
            </a:r>
            <a:endParaRPr>
              <a:solidFill>
                <a:schemeClr val="dk2"/>
              </a:solidFill>
            </a:endParaRPr>
          </a:p>
        </p:txBody>
      </p:sp>
      <p:pic>
        <p:nvPicPr>
          <p:cNvPr descr="Screenshot of a mobile app. " id="1674" name="Google Shape;1674;p209"/>
          <p:cNvPicPr preferRelativeResize="0"/>
          <p:nvPr/>
        </p:nvPicPr>
        <p:blipFill rotWithShape="1">
          <a:blip r:embed="rId5">
            <a:alphaModFix/>
          </a:blip>
          <a:srcRect b="0" l="0" r="0" t="0"/>
          <a:stretch/>
        </p:blipFill>
        <p:spPr>
          <a:xfrm>
            <a:off x="5282474" y="1017230"/>
            <a:ext cx="2401288" cy="4202042"/>
          </a:xfrm>
          <a:prstGeom prst="rect">
            <a:avLst/>
          </a:prstGeom>
          <a:noFill/>
          <a:ln>
            <a:noFill/>
          </a:ln>
        </p:spPr>
      </p:pic>
      <p:cxnSp>
        <p:nvCxnSpPr>
          <p:cNvPr id="1675" name="Google Shape;1675;p209"/>
          <p:cNvCxnSpPr/>
          <p:nvPr/>
        </p:nvCxnSpPr>
        <p:spPr>
          <a:xfrm>
            <a:off x="4345969" y="2220911"/>
            <a:ext cx="0" cy="2687638"/>
          </a:xfrm>
          <a:prstGeom prst="straightConnector1">
            <a:avLst/>
          </a:prstGeom>
          <a:noFill/>
          <a:ln cap="flat" cmpd="sng" w="38100">
            <a:solidFill>
              <a:schemeClr val="accent2"/>
            </a:solidFill>
            <a:prstDash val="solid"/>
            <a:round/>
            <a:headEnd len="sm" w="sm" type="none"/>
            <a:tailEnd len="sm" w="sm" type="none"/>
          </a:ln>
          <a:effectLst>
            <a:outerShdw blurRad="40000" rotWithShape="0" dir="5400000" dist="23000">
              <a:srgbClr val="000000">
                <a:alpha val="33333"/>
              </a:srgbClr>
            </a:outerShdw>
          </a:effectLst>
        </p:spPr>
      </p:cxnSp>
      <p:sp>
        <p:nvSpPr>
          <p:cNvPr id="1676" name="Google Shape;1676;p20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s-ES"/>
              <a:t>‹#›</a:t>
            </a:fld>
            <a:endParaRPr/>
          </a:p>
        </p:txBody>
      </p:sp>
    </p:spTree>
  </p:cSld>
  <p:clrMapOvr>
    <a:masterClrMapping/>
  </p:clrMapOvr>
</p:sld>
</file>

<file path=ppt/slides/slide1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1" name="Shape 1681"/>
        <p:cNvGrpSpPr/>
        <p:nvPr/>
      </p:nvGrpSpPr>
      <p:grpSpPr>
        <a:xfrm>
          <a:off x="0" y="0"/>
          <a:ext cx="0" cy="0"/>
          <a:chOff x="0" y="0"/>
          <a:chExt cx="0" cy="0"/>
        </a:xfrm>
      </p:grpSpPr>
      <p:sp>
        <p:nvSpPr>
          <p:cNvPr id="1682" name="Google Shape;1682;p210"/>
          <p:cNvSpPr txBox="1"/>
          <p:nvPr>
            <p:ph idx="1" type="body"/>
          </p:nvPr>
        </p:nvSpPr>
        <p:spPr>
          <a:xfrm>
            <a:off x="1171254" y="1690688"/>
            <a:ext cx="7407667" cy="4351337"/>
          </a:xfrm>
          <a:prstGeom prst="rect">
            <a:avLst/>
          </a:prstGeom>
          <a:noFill/>
          <a:ln>
            <a:noFill/>
          </a:ln>
        </p:spPr>
        <p:txBody>
          <a:bodyPr anchorCtr="0" anchor="t" bIns="45700" lIns="91425" spcFirstLastPara="1" rIns="91425" wrap="square" tIns="45700">
            <a:noAutofit/>
          </a:bodyPr>
          <a:lstStyle/>
          <a:p>
            <a:pPr indent="-228600" lvl="0" marL="228600" rtl="0" algn="l">
              <a:lnSpc>
                <a:spcPct val="100000"/>
              </a:lnSpc>
              <a:spcBef>
                <a:spcPts val="0"/>
              </a:spcBef>
              <a:spcAft>
                <a:spcPts val="0"/>
              </a:spcAft>
              <a:buClr>
                <a:srgbClr val="44546A"/>
              </a:buClr>
              <a:buSzPts val="2000"/>
              <a:buChar char="•"/>
            </a:pPr>
            <a:r>
              <a:rPr lang="es-ES" sz="2200">
                <a:solidFill>
                  <a:schemeClr val="dk2"/>
                </a:solidFill>
              </a:rPr>
              <a:t>Recuerde la asistencia de primera línea (ANIMA).</a:t>
            </a:r>
            <a:endParaRPr/>
          </a:p>
          <a:p>
            <a:pPr indent="-228600" lvl="0" marL="228600" rtl="0" algn="l">
              <a:lnSpc>
                <a:spcPct val="100000"/>
              </a:lnSpc>
              <a:spcBef>
                <a:spcPts val="600"/>
              </a:spcBef>
              <a:spcAft>
                <a:spcPts val="0"/>
              </a:spcAft>
              <a:buClr>
                <a:srgbClr val="44546A"/>
              </a:buClr>
              <a:buSzPts val="2000"/>
              <a:buChar char="•"/>
            </a:pPr>
            <a:r>
              <a:rPr lang="es-ES" sz="2200">
                <a:solidFill>
                  <a:schemeClr val="dk2"/>
                </a:solidFill>
              </a:rPr>
              <a:t>Los sobrevivientes tienen un mayor riesgo de tener diversos síntomas, entre los que se incluyen: </a:t>
            </a:r>
            <a:endParaRPr/>
          </a:p>
          <a:p>
            <a:pPr indent="-228600" lvl="1" marL="628650" rtl="0" algn="l">
              <a:lnSpc>
                <a:spcPct val="100000"/>
              </a:lnSpc>
              <a:spcBef>
                <a:spcPts val="600"/>
              </a:spcBef>
              <a:spcAft>
                <a:spcPts val="0"/>
              </a:spcAft>
              <a:buClr>
                <a:srgbClr val="44546A"/>
              </a:buClr>
              <a:buSzPts val="2000"/>
              <a:buChar char="•"/>
            </a:pPr>
            <a:r>
              <a:rPr lang="es-ES" sz="2000">
                <a:solidFill>
                  <a:schemeClr val="dk2"/>
                </a:solidFill>
              </a:rPr>
              <a:t>sentimientos de culpa, vergüenza, ira, ansiedad, temor, pesadillas, pensamientos suicidas o intentos de suicidio, abuso de sustancias, disfunción sexual, retraimiento social.</a:t>
            </a:r>
            <a:endParaRPr/>
          </a:p>
          <a:p>
            <a:pPr indent="-228600" lvl="0" marL="228600" rtl="0" algn="l">
              <a:lnSpc>
                <a:spcPct val="100000"/>
              </a:lnSpc>
              <a:spcBef>
                <a:spcPts val="600"/>
              </a:spcBef>
              <a:spcAft>
                <a:spcPts val="0"/>
              </a:spcAft>
              <a:buClr>
                <a:srgbClr val="44546A"/>
              </a:buClr>
              <a:buSzPts val="2000"/>
              <a:buChar char="•"/>
            </a:pPr>
            <a:r>
              <a:rPr lang="es-ES" sz="2200">
                <a:solidFill>
                  <a:schemeClr val="dk2"/>
                </a:solidFill>
              </a:rPr>
              <a:t>Suministre información sobre las reacciones normales de estrés ante una experiencia de violencia: </a:t>
            </a:r>
            <a:endParaRPr/>
          </a:p>
          <a:p>
            <a:pPr indent="-228600" lvl="1" marL="685800" rtl="0" algn="l">
              <a:lnSpc>
                <a:spcPct val="100000"/>
              </a:lnSpc>
              <a:spcBef>
                <a:spcPts val="600"/>
              </a:spcBef>
              <a:spcAft>
                <a:spcPts val="0"/>
              </a:spcAft>
              <a:buClr>
                <a:srgbClr val="44546A"/>
              </a:buClr>
              <a:buSzPts val="2000"/>
              <a:buChar char="•"/>
            </a:pPr>
            <a:r>
              <a:rPr lang="es-ES" sz="2000">
                <a:solidFill>
                  <a:schemeClr val="dk2"/>
                </a:solidFill>
              </a:rPr>
              <a:t>Acepte que la persona sobreviviente ha experimentado un evento físico y emocional grave. Explique que es común experimentar emociones negativas fuertes. </a:t>
            </a:r>
            <a:endParaRPr/>
          </a:p>
          <a:p>
            <a:pPr indent="-228600" lvl="0" marL="228600" rtl="0" algn="l">
              <a:lnSpc>
                <a:spcPct val="100000"/>
              </a:lnSpc>
              <a:spcBef>
                <a:spcPts val="600"/>
              </a:spcBef>
              <a:spcAft>
                <a:spcPts val="0"/>
              </a:spcAft>
              <a:buClr>
                <a:srgbClr val="44546A"/>
              </a:buClr>
              <a:buSzPts val="2000"/>
              <a:buChar char="•"/>
            </a:pPr>
            <a:r>
              <a:rPr lang="es-ES" sz="2200">
                <a:solidFill>
                  <a:schemeClr val="dk2"/>
                </a:solidFill>
              </a:rPr>
              <a:t>Asegure a la persona sobreviviente que la violencia sexual siempre es culpa del agresor.</a:t>
            </a:r>
            <a:endParaRPr/>
          </a:p>
        </p:txBody>
      </p:sp>
      <p:sp>
        <p:nvSpPr>
          <p:cNvPr id="1683" name="Google Shape;1683;p2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s-ES"/>
              <a:t>‹#›</a:t>
            </a:fld>
            <a:endParaRPr/>
          </a:p>
        </p:txBody>
      </p:sp>
      <p:sp>
        <p:nvSpPr>
          <p:cNvPr id="1684" name="Google Shape;1684;p210"/>
          <p:cNvSpPr txBox="1"/>
          <p:nvPr>
            <p:ph type="title"/>
          </p:nvPr>
        </p:nvSpPr>
        <p:spPr>
          <a:xfrm>
            <a:off x="650875" y="387654"/>
            <a:ext cx="8229600" cy="11430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2"/>
              </a:buClr>
              <a:buSzPts val="4400"/>
              <a:buNone/>
            </a:pPr>
            <a:r>
              <a:rPr lang="es-ES"/>
              <a:t>7 – Evaluar el estado de salud mental y el apoyo psicosocial</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2" name="Shape 412"/>
        <p:cNvGrpSpPr/>
        <p:nvPr/>
      </p:nvGrpSpPr>
      <p:grpSpPr>
        <a:xfrm>
          <a:off x="0" y="0"/>
          <a:ext cx="0" cy="0"/>
          <a:chOff x="0" y="0"/>
          <a:chExt cx="0" cy="0"/>
        </a:xfrm>
      </p:grpSpPr>
      <p:sp>
        <p:nvSpPr>
          <p:cNvPr id="413" name="Google Shape;413;p67"/>
          <p:cNvSpPr txBox="1"/>
          <p:nvPr>
            <p:ph type="title"/>
          </p:nvPr>
        </p:nvSpPr>
        <p:spPr>
          <a:xfrm>
            <a:off x="740704" y="619416"/>
            <a:ext cx="7425834" cy="1143000"/>
          </a:xfrm>
          <a:prstGeom prst="rect">
            <a:avLst/>
          </a:prstGeom>
          <a:noFill/>
          <a:ln>
            <a:noFill/>
          </a:ln>
        </p:spPr>
        <p:txBody>
          <a:bodyPr anchorCtr="0" anchor="ctr" bIns="45700" lIns="91425" spcFirstLastPara="1" rIns="91425" wrap="square" tIns="45700">
            <a:noAutofit/>
          </a:bodyPr>
          <a:lstStyle/>
          <a:p>
            <a:pPr indent="0" lvl="0" marL="0" rtl="0" algn="l">
              <a:lnSpc>
                <a:spcPct val="80000"/>
              </a:lnSpc>
              <a:spcBef>
                <a:spcPts val="0"/>
              </a:spcBef>
              <a:spcAft>
                <a:spcPts val="0"/>
              </a:spcAft>
              <a:buClr>
                <a:schemeClr val="accent2"/>
              </a:buClr>
              <a:buSzPts val="4400"/>
              <a:buNone/>
            </a:pPr>
            <a:r>
              <a:rPr lang="es-ES"/>
              <a:t>La importancia de la atención clínica después de un hecho de violencia sexual</a:t>
            </a:r>
            <a:endParaRPr/>
          </a:p>
        </p:txBody>
      </p:sp>
      <p:sp>
        <p:nvSpPr>
          <p:cNvPr id="414" name="Google Shape;414;p67"/>
          <p:cNvSpPr txBox="1"/>
          <p:nvPr>
            <p:ph idx="1" type="body"/>
          </p:nvPr>
        </p:nvSpPr>
        <p:spPr>
          <a:xfrm>
            <a:off x="256372" y="2028695"/>
            <a:ext cx="8430428" cy="2800609"/>
          </a:xfrm>
          <a:prstGeom prst="rect">
            <a:avLst/>
          </a:prstGeom>
          <a:noFill/>
          <a:ln>
            <a:noFill/>
          </a:ln>
        </p:spPr>
        <p:txBody>
          <a:bodyPr anchorCtr="0" anchor="t" bIns="45700" lIns="91425" spcFirstLastPara="1" rIns="91425" wrap="square" tIns="45700">
            <a:noAutofit/>
          </a:bodyPr>
          <a:lstStyle/>
          <a:p>
            <a:pPr indent="-228600" lvl="0" marL="685800" rtl="0" algn="l">
              <a:lnSpc>
                <a:spcPct val="80000"/>
              </a:lnSpc>
              <a:spcBef>
                <a:spcPts val="600"/>
              </a:spcBef>
              <a:spcAft>
                <a:spcPts val="0"/>
              </a:spcAft>
              <a:buClr>
                <a:schemeClr val="dk2"/>
              </a:buClr>
              <a:buSzPts val="2240"/>
              <a:buChar char="•"/>
            </a:pPr>
            <a:r>
              <a:rPr lang="es-ES" sz="2300">
                <a:solidFill>
                  <a:schemeClr val="dk2"/>
                </a:solidFill>
              </a:rPr>
              <a:t>La violencia sexual constituye un riesgo inmediato para la vida</a:t>
            </a:r>
            <a:endParaRPr sz="2300"/>
          </a:p>
          <a:p>
            <a:pPr indent="-228600" lvl="0" marL="685800" rtl="0" algn="l">
              <a:lnSpc>
                <a:spcPct val="80000"/>
              </a:lnSpc>
              <a:spcBef>
                <a:spcPts val="1200"/>
              </a:spcBef>
              <a:spcAft>
                <a:spcPts val="0"/>
              </a:spcAft>
              <a:buClr>
                <a:schemeClr val="dk2"/>
              </a:buClr>
              <a:buSzPts val="2240"/>
              <a:buChar char="•"/>
            </a:pPr>
            <a:r>
              <a:rPr lang="es-ES" sz="2300">
                <a:solidFill>
                  <a:schemeClr val="dk2"/>
                </a:solidFill>
              </a:rPr>
              <a:t>La violencia sexual tiene consecuencias negativas tales como lesiones físicas, trastornos psicológicos, ETS, como por ejemplo el VIH, embarazos no deseados y abortos inseguros, fístulas y dolor crónico, y la muerte</a:t>
            </a:r>
            <a:endParaRPr sz="2300"/>
          </a:p>
          <a:p>
            <a:pPr indent="-228600" lvl="0" marL="685800" rtl="0" algn="l">
              <a:lnSpc>
                <a:spcPct val="80000"/>
              </a:lnSpc>
              <a:spcBef>
                <a:spcPts val="1200"/>
              </a:spcBef>
              <a:spcAft>
                <a:spcPts val="0"/>
              </a:spcAft>
              <a:buClr>
                <a:schemeClr val="dk2"/>
              </a:buClr>
              <a:buSzPts val="2240"/>
              <a:buChar char="•"/>
            </a:pPr>
            <a:r>
              <a:rPr lang="es-ES" sz="2300">
                <a:solidFill>
                  <a:schemeClr val="dk2"/>
                </a:solidFill>
              </a:rPr>
              <a:t>Una respuesta efectiva a la violencia sexual puede prevenir más actos de violencia</a:t>
            </a:r>
            <a:endParaRPr sz="2300"/>
          </a:p>
          <a:p>
            <a:pPr indent="-228600" lvl="0" marL="685800" rtl="0" algn="l">
              <a:lnSpc>
                <a:spcPct val="80000"/>
              </a:lnSpc>
              <a:spcBef>
                <a:spcPts val="1200"/>
              </a:spcBef>
              <a:spcAft>
                <a:spcPts val="600"/>
              </a:spcAft>
              <a:buClr>
                <a:schemeClr val="dk2"/>
              </a:buClr>
              <a:buSzPts val="2240"/>
              <a:buChar char="•"/>
            </a:pPr>
            <a:r>
              <a:rPr lang="es-ES" sz="2300">
                <a:solidFill>
                  <a:schemeClr val="dk2"/>
                </a:solidFill>
              </a:rPr>
              <a:t>Es factible y posible prevenir ciertas consecuencias negativas de la violencia sexual</a:t>
            </a:r>
            <a:endParaRPr sz="2300"/>
          </a:p>
        </p:txBody>
      </p:sp>
      <p:sp>
        <p:nvSpPr>
          <p:cNvPr id="415" name="Google Shape;415;p67"/>
          <p:cNvSpPr txBox="1"/>
          <p:nvPr/>
        </p:nvSpPr>
        <p:spPr>
          <a:xfrm>
            <a:off x="1247026" y="5362178"/>
            <a:ext cx="7177784" cy="994172"/>
          </a:xfrm>
          <a:prstGeom prst="rect">
            <a:avLst/>
          </a:prstGeom>
          <a:noFill/>
          <a:ln>
            <a:noFill/>
          </a:ln>
        </p:spPr>
        <p:txBody>
          <a:bodyPr anchorCtr="0" anchor="ctr" bIns="34275" lIns="68575" spcFirstLastPara="1" rIns="68575" wrap="square" tIns="34275">
            <a:noAutofit/>
          </a:bodyPr>
          <a:lstStyle/>
          <a:p>
            <a:pPr indent="0" lvl="0" marL="0" marR="0" rtl="0" algn="ctr">
              <a:lnSpc>
                <a:spcPct val="80000"/>
              </a:lnSpc>
              <a:spcBef>
                <a:spcPts val="0"/>
              </a:spcBef>
              <a:spcAft>
                <a:spcPts val="0"/>
              </a:spcAft>
              <a:buNone/>
            </a:pPr>
            <a:r>
              <a:rPr b="1" i="0" lang="es-ES" sz="2600" u="none" cap="none" strike="noStrike">
                <a:solidFill>
                  <a:schemeClr val="accent1"/>
                </a:solidFill>
                <a:latin typeface="Calibri"/>
                <a:ea typeface="Calibri"/>
                <a:cs typeface="Calibri"/>
                <a:sym typeface="Calibri"/>
              </a:rPr>
              <a:t>Brindar atención clínica a personas sobrevivientes de violencia sexual es una intervención prioritaria en situaciones de emergencia</a:t>
            </a:r>
            <a:endParaRPr b="0" i="0" sz="2600" u="none" cap="none" strike="noStrike">
              <a:solidFill>
                <a:srgbClr val="000000"/>
              </a:solidFill>
              <a:latin typeface="Arial"/>
              <a:ea typeface="Arial"/>
              <a:cs typeface="Arial"/>
              <a:sym typeface="Arial"/>
            </a:endParaRPr>
          </a:p>
        </p:txBody>
      </p:sp>
      <p:sp>
        <p:nvSpPr>
          <p:cNvPr id="416" name="Google Shape;416;p6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s-E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9" name="Shape 1689"/>
        <p:cNvGrpSpPr/>
        <p:nvPr/>
      </p:nvGrpSpPr>
      <p:grpSpPr>
        <a:xfrm>
          <a:off x="0" y="0"/>
          <a:ext cx="0" cy="0"/>
          <a:chOff x="0" y="0"/>
          <a:chExt cx="0" cy="0"/>
        </a:xfrm>
      </p:grpSpPr>
      <p:sp>
        <p:nvSpPr>
          <p:cNvPr id="1690" name="Google Shape;1690;p211"/>
          <p:cNvSpPr txBox="1"/>
          <p:nvPr>
            <p:ph type="title"/>
          </p:nvPr>
        </p:nvSpPr>
        <p:spPr>
          <a:xfrm>
            <a:off x="650875" y="387654"/>
            <a:ext cx="8229600" cy="11430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2"/>
              </a:buClr>
              <a:buSzPts val="4400"/>
              <a:buNone/>
            </a:pPr>
            <a:r>
              <a:rPr lang="es-ES"/>
              <a:t>7 – Evaluar el estado de salud mental y brindar apoyo psicosocial</a:t>
            </a:r>
            <a:endParaRPr/>
          </a:p>
        </p:txBody>
      </p:sp>
      <p:sp>
        <p:nvSpPr>
          <p:cNvPr id="1691" name="Google Shape;1691;p211"/>
          <p:cNvSpPr txBox="1"/>
          <p:nvPr>
            <p:ph idx="1" type="body"/>
          </p:nvPr>
        </p:nvSpPr>
        <p:spPr>
          <a:xfrm>
            <a:off x="650875" y="1767833"/>
            <a:ext cx="8229599" cy="4351337"/>
          </a:xfrm>
          <a:prstGeom prst="rect">
            <a:avLst/>
          </a:prstGeom>
          <a:noFill/>
          <a:ln>
            <a:noFill/>
          </a:ln>
        </p:spPr>
        <p:txBody>
          <a:bodyPr anchorCtr="0" anchor="t" bIns="45700" lIns="91425" spcFirstLastPara="1" rIns="91425" wrap="square" tIns="45700">
            <a:noAutofit/>
          </a:bodyPr>
          <a:lstStyle/>
          <a:p>
            <a:pPr indent="0" lvl="0" marL="0" rtl="0" algn="l">
              <a:lnSpc>
                <a:spcPct val="80000"/>
              </a:lnSpc>
              <a:spcBef>
                <a:spcPts val="600"/>
              </a:spcBef>
              <a:spcAft>
                <a:spcPts val="0"/>
              </a:spcAft>
              <a:buClr>
                <a:srgbClr val="44546A"/>
              </a:buClr>
              <a:buSzPts val="2590"/>
              <a:buNone/>
            </a:pPr>
            <a:r>
              <a:rPr b="1" lang="es-ES" sz="2800">
                <a:solidFill>
                  <a:schemeClr val="accent1"/>
                </a:solidFill>
              </a:rPr>
              <a:t>Aborde los factores de estrés psicosociales actuales</a:t>
            </a:r>
            <a:endParaRPr/>
          </a:p>
          <a:p>
            <a:pPr indent="-228600" lvl="1" marL="685800" rtl="0" algn="l">
              <a:lnSpc>
                <a:spcPct val="80000"/>
              </a:lnSpc>
              <a:spcBef>
                <a:spcPts val="1200"/>
              </a:spcBef>
              <a:spcAft>
                <a:spcPts val="0"/>
              </a:spcAft>
              <a:buClr>
                <a:srgbClr val="44546A"/>
              </a:buClr>
              <a:buSzPts val="2590"/>
              <a:buChar char="•"/>
            </a:pPr>
            <a:r>
              <a:rPr lang="es-ES">
                <a:solidFill>
                  <a:schemeClr val="dk2"/>
                </a:solidFill>
              </a:rPr>
              <a:t>Pregunte: ¿cuál es su mayor preocupación en estos días? ¿cuáles son sus problemas más graves?</a:t>
            </a:r>
            <a:endParaRPr/>
          </a:p>
          <a:p>
            <a:pPr indent="-228600" lvl="1" marL="685800" rtl="0" algn="l">
              <a:lnSpc>
                <a:spcPct val="80000"/>
              </a:lnSpc>
              <a:spcBef>
                <a:spcPts val="1200"/>
              </a:spcBef>
              <a:spcAft>
                <a:spcPts val="0"/>
              </a:spcAft>
              <a:buClr>
                <a:srgbClr val="44546A"/>
              </a:buClr>
              <a:buSzPts val="2590"/>
              <a:buChar char="•"/>
            </a:pPr>
            <a:r>
              <a:rPr lang="es-ES">
                <a:solidFill>
                  <a:schemeClr val="dk2"/>
                </a:solidFill>
              </a:rPr>
              <a:t>Ayude a manejar los factores de estrés: </a:t>
            </a:r>
            <a:endParaRPr/>
          </a:p>
          <a:p>
            <a:pPr indent="-228600" lvl="2" marL="1143000" rtl="0" algn="l">
              <a:lnSpc>
                <a:spcPct val="80000"/>
              </a:lnSpc>
              <a:spcBef>
                <a:spcPts val="1200"/>
              </a:spcBef>
              <a:spcAft>
                <a:spcPts val="0"/>
              </a:spcAft>
              <a:buClr>
                <a:srgbClr val="44546A"/>
              </a:buClr>
              <a:buSzPts val="2590"/>
              <a:buChar char="•"/>
            </a:pPr>
            <a:r>
              <a:rPr lang="es-ES" sz="2800">
                <a:solidFill>
                  <a:schemeClr val="dk2"/>
                </a:solidFill>
              </a:rPr>
              <a:t>aliente a las personas sobrevivientes a identificar sus propias soluciones</a:t>
            </a:r>
            <a:endParaRPr/>
          </a:p>
          <a:p>
            <a:pPr indent="-228600" lvl="2" marL="1143000" rtl="0" algn="l">
              <a:lnSpc>
                <a:spcPct val="80000"/>
              </a:lnSpc>
              <a:spcBef>
                <a:spcPts val="1200"/>
              </a:spcBef>
              <a:spcAft>
                <a:spcPts val="0"/>
              </a:spcAft>
              <a:buClr>
                <a:srgbClr val="44546A"/>
              </a:buClr>
              <a:buSzPts val="2590"/>
              <a:buChar char="•"/>
            </a:pPr>
            <a:r>
              <a:rPr lang="es-ES" sz="2800">
                <a:solidFill>
                  <a:schemeClr val="dk2"/>
                </a:solidFill>
              </a:rPr>
              <a:t>explore y fortalezca sus agentes de apoyo social y mecanismos de afrontamiento</a:t>
            </a:r>
            <a:endParaRPr/>
          </a:p>
          <a:p>
            <a:pPr indent="-228600" lvl="2" marL="1143000" rtl="0" algn="l">
              <a:lnSpc>
                <a:spcPct val="80000"/>
              </a:lnSpc>
              <a:spcBef>
                <a:spcPts val="1200"/>
              </a:spcBef>
              <a:spcAft>
                <a:spcPts val="600"/>
              </a:spcAft>
              <a:buClr>
                <a:srgbClr val="44546A"/>
              </a:buClr>
              <a:buSzPts val="2590"/>
              <a:buChar char="•"/>
            </a:pPr>
            <a:r>
              <a:rPr lang="es-ES" sz="2800">
                <a:solidFill>
                  <a:schemeClr val="dk2"/>
                </a:solidFill>
              </a:rPr>
              <a:t>Hable sobre las agencias de derivación y los recursos comunitarios</a:t>
            </a:r>
            <a:endParaRPr/>
          </a:p>
        </p:txBody>
      </p:sp>
      <p:sp>
        <p:nvSpPr>
          <p:cNvPr id="1692" name="Google Shape;1692;p2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s-ES"/>
              <a:t>‹#›</a:t>
            </a:fld>
            <a:endParaRPr/>
          </a:p>
        </p:txBody>
      </p:sp>
    </p:spTree>
  </p:cSld>
  <p:clrMapOvr>
    <a:masterClrMapping/>
  </p:clrMapOvr>
</p:sld>
</file>

<file path=ppt/slides/slide1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7" name="Shape 1697"/>
        <p:cNvGrpSpPr/>
        <p:nvPr/>
      </p:nvGrpSpPr>
      <p:grpSpPr>
        <a:xfrm>
          <a:off x="0" y="0"/>
          <a:ext cx="0" cy="0"/>
          <a:chOff x="0" y="0"/>
          <a:chExt cx="0" cy="0"/>
        </a:xfrm>
      </p:grpSpPr>
      <p:sp>
        <p:nvSpPr>
          <p:cNvPr id="1698" name="Google Shape;1698;p212"/>
          <p:cNvSpPr txBox="1"/>
          <p:nvPr>
            <p:ph idx="1" type="body"/>
          </p:nvPr>
        </p:nvSpPr>
        <p:spPr>
          <a:xfrm>
            <a:off x="776287" y="1879315"/>
            <a:ext cx="7591425" cy="378171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44546A"/>
              </a:buClr>
              <a:buSzPts val="2800"/>
              <a:buNone/>
            </a:pPr>
            <a:r>
              <a:rPr b="1" lang="es-ES" sz="2800">
                <a:solidFill>
                  <a:schemeClr val="accent1"/>
                </a:solidFill>
              </a:rPr>
              <a:t>Explore y fortalezca los métodos de afrontamiento positivos</a:t>
            </a:r>
            <a:endParaRPr/>
          </a:p>
          <a:p>
            <a:pPr indent="-228600" lvl="1" marL="685800" rtl="0" algn="l">
              <a:lnSpc>
                <a:spcPct val="100000"/>
              </a:lnSpc>
              <a:spcBef>
                <a:spcPts val="600"/>
              </a:spcBef>
              <a:spcAft>
                <a:spcPts val="0"/>
              </a:spcAft>
              <a:buClr>
                <a:srgbClr val="44546A"/>
              </a:buClr>
              <a:buSzPts val="2800"/>
              <a:buChar char="•"/>
            </a:pPr>
            <a:r>
              <a:rPr lang="es-ES">
                <a:solidFill>
                  <a:schemeClr val="dk2"/>
                </a:solidFill>
              </a:rPr>
              <a:t>Pregunte: ¿cómo le ha afectado (la violencia)? ¿cómo afronta estos problemas?</a:t>
            </a:r>
            <a:endParaRPr/>
          </a:p>
          <a:p>
            <a:pPr indent="-228600" lvl="1" marL="685800" rtl="0" algn="l">
              <a:lnSpc>
                <a:spcPct val="100000"/>
              </a:lnSpc>
              <a:spcBef>
                <a:spcPts val="1200"/>
              </a:spcBef>
              <a:spcAft>
                <a:spcPts val="600"/>
              </a:spcAft>
              <a:buClr>
                <a:srgbClr val="44546A"/>
              </a:buClr>
              <a:buSzPts val="2800"/>
              <a:buChar char="•"/>
            </a:pPr>
            <a:r>
              <a:rPr lang="es-ES">
                <a:solidFill>
                  <a:schemeClr val="dk2"/>
                </a:solidFill>
              </a:rPr>
              <a:t>Explore estrategias de afrontamiento positivo que sean viables, de manera comprensiva y sin prejuicios.</a:t>
            </a:r>
            <a:endParaRPr/>
          </a:p>
        </p:txBody>
      </p:sp>
      <p:sp>
        <p:nvSpPr>
          <p:cNvPr id="1699" name="Google Shape;1699;p2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s-ES"/>
              <a:t>‹#›</a:t>
            </a:fld>
            <a:endParaRPr/>
          </a:p>
        </p:txBody>
      </p:sp>
      <p:sp>
        <p:nvSpPr>
          <p:cNvPr id="1700" name="Google Shape;1700;p212"/>
          <p:cNvSpPr txBox="1"/>
          <p:nvPr>
            <p:ph type="title"/>
          </p:nvPr>
        </p:nvSpPr>
        <p:spPr>
          <a:xfrm>
            <a:off x="650874" y="387654"/>
            <a:ext cx="8405661" cy="11430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2"/>
              </a:buClr>
              <a:buSzPts val="4400"/>
              <a:buNone/>
            </a:pPr>
            <a:r>
              <a:rPr lang="es-ES"/>
              <a:t>7 – Evaluar el estado de salud mental y brindar apoyo psicosocial</a:t>
            </a:r>
            <a:endParaRPr/>
          </a:p>
        </p:txBody>
      </p:sp>
    </p:spTree>
  </p:cSld>
  <p:clrMapOvr>
    <a:masterClrMapping/>
  </p:clrMapOvr>
</p:sld>
</file>

<file path=ppt/slides/slide1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5" name="Shape 1705"/>
        <p:cNvGrpSpPr/>
        <p:nvPr/>
      </p:nvGrpSpPr>
      <p:grpSpPr>
        <a:xfrm>
          <a:off x="0" y="0"/>
          <a:ext cx="0" cy="0"/>
          <a:chOff x="0" y="0"/>
          <a:chExt cx="0" cy="0"/>
        </a:xfrm>
      </p:grpSpPr>
      <p:sp>
        <p:nvSpPr>
          <p:cNvPr id="1706" name="Google Shape;1706;p213"/>
          <p:cNvSpPr txBox="1"/>
          <p:nvPr>
            <p:ph idx="1" type="body"/>
          </p:nvPr>
        </p:nvSpPr>
        <p:spPr>
          <a:xfrm>
            <a:off x="955497" y="1611312"/>
            <a:ext cx="7731303" cy="3635375"/>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600"/>
              </a:spcBef>
              <a:spcAft>
                <a:spcPts val="0"/>
              </a:spcAft>
              <a:buClr>
                <a:schemeClr val="dk2"/>
              </a:buClr>
              <a:buSzPts val="2400"/>
              <a:buChar char="•"/>
            </a:pPr>
            <a:r>
              <a:rPr lang="es-ES" sz="2500">
                <a:solidFill>
                  <a:schemeClr val="dk2"/>
                </a:solidFill>
              </a:rPr>
              <a:t>La mayoría de las personas sobrevivientes recuperarán su salud mental a través del apoyo emocional y la comprensión de su red personal, los consejeros comunitarios y los grupos de apoyo.</a:t>
            </a:r>
            <a:endParaRPr sz="2800"/>
          </a:p>
          <a:p>
            <a:pPr indent="-228600" lvl="0" marL="228600" rtl="0" algn="l">
              <a:lnSpc>
                <a:spcPct val="90000"/>
              </a:lnSpc>
              <a:spcBef>
                <a:spcPts val="1200"/>
              </a:spcBef>
              <a:spcAft>
                <a:spcPts val="0"/>
              </a:spcAft>
              <a:buClr>
                <a:schemeClr val="dk2"/>
              </a:buClr>
              <a:buSzPts val="2400"/>
              <a:buChar char="•"/>
            </a:pPr>
            <a:r>
              <a:rPr lang="es-ES" sz="2500">
                <a:solidFill>
                  <a:schemeClr val="dk2"/>
                </a:solidFill>
              </a:rPr>
              <a:t>Si su evaluación identifica problemas de humor, con sus ideas o su conducta, y si la persona sobreviviente no puede funcionar normalmente en su vida diaria (p. ej., problemas para levantarse por la mañana, cuidar a los niños, ir a trabajar o a estudiar, o hacer las tareas del hogar), quizás esté experimentando problemas de salud mental más graves que requieran la atención de especialistas.</a:t>
            </a:r>
            <a:endParaRPr sz="2800"/>
          </a:p>
          <a:p>
            <a:pPr indent="0" lvl="0" marL="0" rtl="0" algn="l">
              <a:lnSpc>
                <a:spcPct val="90000"/>
              </a:lnSpc>
              <a:spcBef>
                <a:spcPts val="1600"/>
              </a:spcBef>
              <a:spcAft>
                <a:spcPts val="0"/>
              </a:spcAft>
              <a:buClr>
                <a:schemeClr val="dk2"/>
              </a:buClr>
              <a:buSzPts val="3200"/>
              <a:buNone/>
            </a:pPr>
            <a:r>
              <a:t/>
            </a:r>
            <a:endParaRPr b="0" sz="2500">
              <a:solidFill>
                <a:schemeClr val="dk2"/>
              </a:solidFill>
            </a:endParaRPr>
          </a:p>
        </p:txBody>
      </p:sp>
      <p:sp>
        <p:nvSpPr>
          <p:cNvPr id="1707" name="Google Shape;1707;p21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s-ES"/>
              <a:t>‹#›</a:t>
            </a:fld>
            <a:endParaRPr/>
          </a:p>
        </p:txBody>
      </p:sp>
      <p:sp>
        <p:nvSpPr>
          <p:cNvPr id="1708" name="Google Shape;1708;p213"/>
          <p:cNvSpPr txBox="1"/>
          <p:nvPr>
            <p:ph type="title"/>
          </p:nvPr>
        </p:nvSpPr>
        <p:spPr>
          <a:xfrm>
            <a:off x="650874" y="387654"/>
            <a:ext cx="8381807" cy="11430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2"/>
              </a:buClr>
              <a:buSzPts val="4400"/>
              <a:buNone/>
            </a:pPr>
            <a:r>
              <a:rPr lang="es-ES"/>
              <a:t>7 – Evaluar el estado de salud mental y brindar apoyo psicosocial</a:t>
            </a:r>
            <a:endParaRPr/>
          </a:p>
        </p:txBody>
      </p:sp>
    </p:spTree>
  </p:cSld>
  <p:clrMapOvr>
    <a:masterClrMapping/>
  </p:clrMapOvr>
</p:sld>
</file>

<file path=ppt/slides/slide1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3" name="Shape 1713"/>
        <p:cNvGrpSpPr/>
        <p:nvPr/>
      </p:nvGrpSpPr>
      <p:grpSpPr>
        <a:xfrm>
          <a:off x="0" y="0"/>
          <a:ext cx="0" cy="0"/>
          <a:chOff x="0" y="0"/>
          <a:chExt cx="0" cy="0"/>
        </a:xfrm>
      </p:grpSpPr>
      <p:sp>
        <p:nvSpPr>
          <p:cNvPr id="1714" name="Google Shape;1714;p214"/>
          <p:cNvSpPr txBox="1"/>
          <p:nvPr>
            <p:ph type="title"/>
          </p:nvPr>
        </p:nvSpPr>
        <p:spPr>
          <a:xfrm>
            <a:off x="755151" y="696912"/>
            <a:ext cx="8229600" cy="11430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2"/>
              </a:buClr>
              <a:buSzPts val="4000"/>
              <a:buNone/>
            </a:pPr>
            <a:r>
              <a:rPr lang="es-ES"/>
              <a:t>8 – Atención de seguimiento </a:t>
            </a:r>
            <a:br>
              <a:rPr lang="es-ES" sz="4000"/>
            </a:br>
            <a:endParaRPr sz="4000"/>
          </a:p>
        </p:txBody>
      </p:sp>
      <p:sp>
        <p:nvSpPr>
          <p:cNvPr id="1715" name="Google Shape;1715;p214"/>
          <p:cNvSpPr txBox="1"/>
          <p:nvPr>
            <p:ph idx="1" type="body"/>
          </p:nvPr>
        </p:nvSpPr>
        <p:spPr>
          <a:xfrm>
            <a:off x="755150" y="1767154"/>
            <a:ext cx="7633699" cy="3822433"/>
          </a:xfrm>
          <a:prstGeom prst="rect">
            <a:avLst/>
          </a:prstGeom>
          <a:noFill/>
          <a:ln>
            <a:noFill/>
          </a:ln>
        </p:spPr>
        <p:txBody>
          <a:bodyPr anchorCtr="0" anchor="t" bIns="45700" lIns="91425" spcFirstLastPara="1" rIns="91425" wrap="square" tIns="45700">
            <a:noAutofit/>
          </a:bodyPr>
          <a:lstStyle/>
          <a:p>
            <a:pPr indent="-228600" lvl="0" marL="228600" rtl="0" algn="ctr">
              <a:lnSpc>
                <a:spcPct val="90000"/>
              </a:lnSpc>
              <a:spcBef>
                <a:spcPts val="0"/>
              </a:spcBef>
              <a:spcAft>
                <a:spcPts val="0"/>
              </a:spcAft>
              <a:buClr>
                <a:schemeClr val="dk2"/>
              </a:buClr>
              <a:buSzPts val="3200"/>
              <a:buNone/>
            </a:pPr>
            <a:r>
              <a:rPr lang="es-ES" sz="2800">
                <a:solidFill>
                  <a:schemeClr val="dk2"/>
                </a:solidFill>
              </a:rPr>
              <a:t>En contextos inseguros, es posible que</a:t>
            </a:r>
            <a:endParaRPr sz="2800"/>
          </a:p>
          <a:p>
            <a:pPr indent="-228600" lvl="0" marL="228600" rtl="0" algn="ctr">
              <a:lnSpc>
                <a:spcPct val="90000"/>
              </a:lnSpc>
              <a:spcBef>
                <a:spcPts val="0"/>
              </a:spcBef>
              <a:spcAft>
                <a:spcPts val="0"/>
              </a:spcAft>
              <a:buClr>
                <a:schemeClr val="dk2"/>
              </a:buClr>
              <a:buSzPts val="3200"/>
              <a:buNone/>
            </a:pPr>
            <a:r>
              <a:rPr lang="es-ES" sz="2800">
                <a:solidFill>
                  <a:schemeClr val="dk2"/>
                </a:solidFill>
              </a:rPr>
              <a:t> la persona sobreviviente no regrese o no pueda regresar para recibir seguimiento. Proporcione toda la información posible durante la primera</a:t>
            </a:r>
            <a:endParaRPr sz="2800"/>
          </a:p>
          <a:p>
            <a:pPr indent="-228600" lvl="0" marL="228600" rtl="0" algn="ctr">
              <a:lnSpc>
                <a:spcPct val="90000"/>
              </a:lnSpc>
              <a:spcBef>
                <a:spcPts val="0"/>
              </a:spcBef>
              <a:spcAft>
                <a:spcPts val="0"/>
              </a:spcAft>
              <a:buClr>
                <a:schemeClr val="dk2"/>
              </a:buClr>
              <a:buSzPts val="3200"/>
              <a:buNone/>
            </a:pPr>
            <a:r>
              <a:rPr lang="es-ES" sz="2800">
                <a:solidFill>
                  <a:schemeClr val="dk2"/>
                </a:solidFill>
              </a:rPr>
              <a:t> visita, ya que quizás sea la única. </a:t>
            </a:r>
            <a:endParaRPr sz="2800"/>
          </a:p>
          <a:p>
            <a:pPr indent="-228600" lvl="0" marL="228600" rtl="0" algn="ctr">
              <a:lnSpc>
                <a:spcPct val="90000"/>
              </a:lnSpc>
              <a:spcBef>
                <a:spcPts val="0"/>
              </a:spcBef>
              <a:spcAft>
                <a:spcPts val="0"/>
              </a:spcAft>
              <a:buClr>
                <a:schemeClr val="dk2"/>
              </a:buClr>
              <a:buSzPts val="3200"/>
              <a:buNone/>
            </a:pPr>
            <a:r>
              <a:t/>
            </a:r>
            <a:endParaRPr sz="2800">
              <a:solidFill>
                <a:schemeClr val="dk2"/>
              </a:solidFill>
            </a:endParaRPr>
          </a:p>
          <a:p>
            <a:pPr indent="-228600" lvl="0" marL="228600" rtl="0" algn="ctr">
              <a:lnSpc>
                <a:spcPct val="90000"/>
              </a:lnSpc>
              <a:spcBef>
                <a:spcPts val="1600"/>
              </a:spcBef>
              <a:spcAft>
                <a:spcPts val="0"/>
              </a:spcAft>
              <a:buClr>
                <a:schemeClr val="dk2"/>
              </a:buClr>
              <a:buSzPts val="3200"/>
              <a:buNone/>
            </a:pPr>
            <a:r>
              <a:rPr lang="es-ES" sz="2800">
                <a:solidFill>
                  <a:schemeClr val="dk2"/>
                </a:solidFill>
              </a:rPr>
              <a:t>Asegúrele a la persona sobreviviente que podrá regresar al centro de servicios de salud en cualquier momento si tiene preguntas o problemas de salud.</a:t>
            </a:r>
            <a:endParaRPr sz="2800"/>
          </a:p>
          <a:p>
            <a:pPr indent="-228600" lvl="0" marL="228600" rtl="0" algn="l">
              <a:lnSpc>
                <a:spcPct val="90000"/>
              </a:lnSpc>
              <a:spcBef>
                <a:spcPts val="1000"/>
              </a:spcBef>
              <a:spcAft>
                <a:spcPts val="0"/>
              </a:spcAft>
              <a:buClr>
                <a:schemeClr val="dk2"/>
              </a:buClr>
              <a:buSzPts val="3200"/>
              <a:buFont typeface="Calibri"/>
              <a:buNone/>
            </a:pPr>
            <a:r>
              <a:t/>
            </a:r>
            <a:endParaRPr/>
          </a:p>
        </p:txBody>
      </p:sp>
      <p:cxnSp>
        <p:nvCxnSpPr>
          <p:cNvPr id="1716" name="Google Shape;1716;p214"/>
          <p:cNvCxnSpPr/>
          <p:nvPr/>
        </p:nvCxnSpPr>
        <p:spPr>
          <a:xfrm>
            <a:off x="2599362" y="4019907"/>
            <a:ext cx="4048018" cy="0"/>
          </a:xfrm>
          <a:prstGeom prst="straightConnector1">
            <a:avLst/>
          </a:prstGeom>
          <a:noFill/>
          <a:ln cap="flat" cmpd="sng" w="25400">
            <a:solidFill>
              <a:schemeClr val="accent1"/>
            </a:solidFill>
            <a:prstDash val="solid"/>
            <a:round/>
            <a:headEnd len="sm" w="sm" type="none"/>
            <a:tailEnd len="sm" w="sm" type="none"/>
          </a:ln>
          <a:effectLst>
            <a:outerShdw blurRad="40000" rotWithShape="0" dir="5400000" dist="20000">
              <a:srgbClr val="000000">
                <a:alpha val="36078"/>
              </a:srgbClr>
            </a:outerShdw>
          </a:effectLst>
        </p:spPr>
      </p:cxnSp>
      <p:sp>
        <p:nvSpPr>
          <p:cNvPr id="1717" name="Google Shape;1717;p21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s-ES"/>
              <a:t>‹#›</a:t>
            </a:fld>
            <a:endParaRPr/>
          </a:p>
        </p:txBody>
      </p:sp>
    </p:spTree>
  </p:cSld>
  <p:clrMapOvr>
    <a:masterClrMapping/>
  </p:clrMapOvr>
</p:sld>
</file>

<file path=ppt/slides/slide1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2" name="Shape 1722"/>
        <p:cNvGrpSpPr/>
        <p:nvPr/>
      </p:nvGrpSpPr>
      <p:grpSpPr>
        <a:xfrm>
          <a:off x="0" y="0"/>
          <a:ext cx="0" cy="0"/>
          <a:chOff x="0" y="0"/>
          <a:chExt cx="0" cy="0"/>
        </a:xfrm>
      </p:grpSpPr>
      <p:sp>
        <p:nvSpPr>
          <p:cNvPr id="1723" name="Google Shape;1723;p215"/>
          <p:cNvSpPr txBox="1"/>
          <p:nvPr>
            <p:ph type="title"/>
          </p:nvPr>
        </p:nvSpPr>
        <p:spPr>
          <a:xfrm>
            <a:off x="729465" y="46840"/>
            <a:ext cx="8229600" cy="11430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2"/>
              </a:buClr>
              <a:buSzPts val="4400"/>
              <a:buNone/>
            </a:pPr>
            <a:r>
              <a:rPr lang="es-ES"/>
              <a:t>8 – Atención de seguimiento</a:t>
            </a:r>
            <a:endParaRPr/>
          </a:p>
        </p:txBody>
      </p:sp>
      <p:graphicFrame>
        <p:nvGraphicFramePr>
          <p:cNvPr id="1724" name="Google Shape;1724;p215"/>
          <p:cNvGraphicFramePr/>
          <p:nvPr/>
        </p:nvGraphicFramePr>
        <p:xfrm>
          <a:off x="207837" y="920365"/>
          <a:ext cx="3000000" cy="3000000"/>
        </p:xfrm>
        <a:graphic>
          <a:graphicData uri="http://schemas.openxmlformats.org/drawingml/2006/table">
            <a:tbl>
              <a:tblPr bandRow="1" firstRow="1">
                <a:noFill/>
                <a:tableStyleId>{F7FC3A87-7C86-4937-AAF8-D6A5FC9EC237}</a:tableStyleId>
              </a:tblPr>
              <a:tblGrid>
                <a:gridCol w="1847100"/>
                <a:gridCol w="6931100"/>
              </a:tblGrid>
              <a:tr h="426775">
                <a:tc gridSpan="2">
                  <a:txBody>
                    <a:bodyPr/>
                    <a:lstStyle/>
                    <a:p>
                      <a:pPr indent="0" lvl="0" marL="0" marR="0" rtl="0" algn="ctr">
                        <a:lnSpc>
                          <a:spcPct val="100000"/>
                        </a:lnSpc>
                        <a:spcBef>
                          <a:spcPts val="0"/>
                        </a:spcBef>
                        <a:spcAft>
                          <a:spcPts val="0"/>
                        </a:spcAft>
                        <a:buClr>
                          <a:schemeClr val="dk1"/>
                        </a:buClr>
                        <a:buSzPts val="2400"/>
                        <a:buFont typeface="Calibri"/>
                        <a:buNone/>
                      </a:pPr>
                      <a:r>
                        <a:rPr lang="es-ES" sz="2400" u="none" cap="none" strike="noStrike"/>
                        <a:t>Visita a las 2 semanas</a:t>
                      </a:r>
                      <a:endParaRPr sz="2400" u="none" cap="none" strike="noStrike"/>
                    </a:p>
                  </a:txBody>
                  <a:tcPr marT="45700" marB="45700" marR="91450" marL="91450"/>
                </a:tc>
                <a:tc hMerge="1"/>
              </a:tr>
              <a:tr h="355625">
                <a:tc>
                  <a:txBody>
                    <a:bodyPr/>
                    <a:lstStyle/>
                    <a:p>
                      <a:pPr indent="0" lvl="0" marL="0" marR="0" rtl="0" algn="l">
                        <a:lnSpc>
                          <a:spcPct val="100000"/>
                        </a:lnSpc>
                        <a:spcBef>
                          <a:spcPts val="0"/>
                        </a:spcBef>
                        <a:spcAft>
                          <a:spcPts val="0"/>
                        </a:spcAft>
                        <a:buClr>
                          <a:schemeClr val="dk1"/>
                        </a:buClr>
                        <a:buSzPts val="1900"/>
                        <a:buFont typeface="Calibri"/>
                        <a:buNone/>
                      </a:pPr>
                      <a:r>
                        <a:rPr lang="es-ES" sz="1900" u="none" cap="none" strike="noStrike"/>
                        <a:t>Lesión</a:t>
                      </a:r>
                      <a:endParaRPr sz="2000" u="none" cap="none" strike="noStrike"/>
                    </a:p>
                  </a:txBody>
                  <a:tcPr marT="45700" marB="45700" marR="91450" marL="91450"/>
                </a:tc>
                <a:tc>
                  <a:txBody>
                    <a:bodyPr/>
                    <a:lstStyle/>
                    <a:p>
                      <a:pPr indent="-342900" lvl="0" marL="342900" marR="0" rtl="0" algn="l">
                        <a:lnSpc>
                          <a:spcPct val="100000"/>
                        </a:lnSpc>
                        <a:spcBef>
                          <a:spcPts val="0"/>
                        </a:spcBef>
                        <a:spcAft>
                          <a:spcPts val="0"/>
                        </a:spcAft>
                        <a:buClr>
                          <a:schemeClr val="dk1"/>
                        </a:buClr>
                        <a:buSzPts val="1900"/>
                        <a:buFont typeface="Arial"/>
                        <a:buChar char="•"/>
                      </a:pPr>
                      <a:r>
                        <a:rPr lang="es-ES" sz="1800" u="none" cap="none" strike="noStrike"/>
                        <a:t>Controle que las lesiones se estén curando adecuadamente.</a:t>
                      </a:r>
                      <a:endParaRPr sz="1800" u="none" cap="none" strike="noStrike"/>
                    </a:p>
                  </a:txBody>
                  <a:tcPr marT="45700" marB="45700" marR="91450" marL="91450"/>
                </a:tc>
              </a:tr>
              <a:tr h="1166550">
                <a:tc>
                  <a:txBody>
                    <a:bodyPr/>
                    <a:lstStyle/>
                    <a:p>
                      <a:pPr indent="0" lvl="0" marL="0" marR="0" rtl="0" algn="l">
                        <a:lnSpc>
                          <a:spcPct val="100000"/>
                        </a:lnSpc>
                        <a:spcBef>
                          <a:spcPts val="0"/>
                        </a:spcBef>
                        <a:spcAft>
                          <a:spcPts val="0"/>
                        </a:spcAft>
                        <a:buClr>
                          <a:schemeClr val="dk1"/>
                        </a:buClr>
                        <a:buSzPts val="1900"/>
                        <a:buFont typeface="Calibri"/>
                        <a:buNone/>
                      </a:pPr>
                      <a:r>
                        <a:rPr lang="es-ES" sz="1900" u="none" cap="none" strike="noStrike"/>
                        <a:t>ETS/VIH</a:t>
                      </a:r>
                      <a:endParaRPr sz="2000" u="none" cap="none" strike="noStrike"/>
                    </a:p>
                  </a:txBody>
                  <a:tcPr marT="45700" marB="45700" marR="91450" marL="91450"/>
                </a:tc>
                <a:tc>
                  <a:txBody>
                    <a:bodyPr/>
                    <a:lstStyle/>
                    <a:p>
                      <a:pPr indent="-342900" lvl="0" marL="342900" marR="0" rtl="0" algn="l">
                        <a:lnSpc>
                          <a:spcPct val="100000"/>
                        </a:lnSpc>
                        <a:spcBef>
                          <a:spcPts val="0"/>
                        </a:spcBef>
                        <a:spcAft>
                          <a:spcPts val="0"/>
                        </a:spcAft>
                        <a:buClr>
                          <a:schemeClr val="dk1"/>
                        </a:buClr>
                        <a:buSzPts val="1900"/>
                        <a:buFont typeface="Arial"/>
                        <a:buChar char="•"/>
                      </a:pPr>
                      <a:r>
                        <a:rPr lang="es-ES" sz="1800" u="none" cap="none" strike="noStrike"/>
                        <a:t>¿Completó el tratamiento con los medicamentos para la ETS?</a:t>
                      </a:r>
                      <a:endParaRPr sz="1800" u="none" cap="none" strike="noStrike"/>
                    </a:p>
                    <a:p>
                      <a:pPr indent="-342900" lvl="0" marL="342900" marR="0" rtl="0" algn="l">
                        <a:lnSpc>
                          <a:spcPct val="100000"/>
                        </a:lnSpc>
                        <a:spcBef>
                          <a:spcPts val="0"/>
                        </a:spcBef>
                        <a:spcAft>
                          <a:spcPts val="0"/>
                        </a:spcAft>
                        <a:buClr>
                          <a:schemeClr val="dk1"/>
                        </a:buClr>
                        <a:buSzPts val="1900"/>
                        <a:buFont typeface="Arial"/>
                        <a:buChar char="•"/>
                      </a:pPr>
                      <a:r>
                        <a:rPr lang="es-ES" sz="1800" u="none" cap="none" strike="noStrike"/>
                        <a:t>¿Cumplió con la PPE, si la está recibiendo?</a:t>
                      </a:r>
                      <a:endParaRPr sz="1800" u="none" cap="none" strike="noStrike"/>
                    </a:p>
                    <a:p>
                      <a:pPr indent="-342900" lvl="0" marL="342900" marR="0" rtl="0" algn="l">
                        <a:lnSpc>
                          <a:spcPct val="100000"/>
                        </a:lnSpc>
                        <a:spcBef>
                          <a:spcPts val="0"/>
                        </a:spcBef>
                        <a:spcAft>
                          <a:spcPts val="0"/>
                        </a:spcAft>
                        <a:buClr>
                          <a:schemeClr val="dk1"/>
                        </a:buClr>
                        <a:buSzPts val="1900"/>
                        <a:buFont typeface="Arial"/>
                        <a:buChar char="•"/>
                      </a:pPr>
                      <a:r>
                        <a:rPr lang="es-ES" sz="1800" u="none" cap="none" strike="noStrike"/>
                        <a:t>Hable sobre los resultados de las pruebas; ofrezca orientación y pruebas voluntarias, si aún no lo ha hecho</a:t>
                      </a:r>
                      <a:endParaRPr sz="1800" u="none" cap="none" strike="noStrike"/>
                    </a:p>
                  </a:txBody>
                  <a:tcPr marT="45700" marB="45700" marR="91450" marL="91450"/>
                </a:tc>
              </a:tr>
              <a:tr h="707150">
                <a:tc>
                  <a:txBody>
                    <a:bodyPr/>
                    <a:lstStyle/>
                    <a:p>
                      <a:pPr indent="0" lvl="0" marL="0" marR="0" rtl="0" algn="l">
                        <a:lnSpc>
                          <a:spcPct val="100000"/>
                        </a:lnSpc>
                        <a:spcBef>
                          <a:spcPts val="0"/>
                        </a:spcBef>
                        <a:spcAft>
                          <a:spcPts val="0"/>
                        </a:spcAft>
                        <a:buClr>
                          <a:schemeClr val="dk1"/>
                        </a:buClr>
                        <a:buSzPts val="1900"/>
                        <a:buFont typeface="Calibri"/>
                        <a:buNone/>
                      </a:pPr>
                      <a:r>
                        <a:rPr lang="es-ES" sz="1900" u="none" cap="none" strike="noStrike"/>
                        <a:t>Embarazo</a:t>
                      </a:r>
                      <a:endParaRPr sz="2000" u="none" cap="none" strike="noStrike"/>
                    </a:p>
                  </a:txBody>
                  <a:tcPr marT="45700" marB="45700" marR="91450" marL="91450"/>
                </a:tc>
                <a:tc>
                  <a:txBody>
                    <a:bodyPr/>
                    <a:lstStyle/>
                    <a:p>
                      <a:pPr indent="-342900" lvl="0" marL="342900" marR="0" rtl="0" algn="l">
                        <a:lnSpc>
                          <a:spcPct val="100000"/>
                        </a:lnSpc>
                        <a:spcBef>
                          <a:spcPts val="0"/>
                        </a:spcBef>
                        <a:spcAft>
                          <a:spcPts val="0"/>
                        </a:spcAft>
                        <a:buClr>
                          <a:schemeClr val="dk1"/>
                        </a:buClr>
                        <a:buSzPts val="1900"/>
                        <a:buFont typeface="Arial"/>
                        <a:buChar char="•"/>
                      </a:pPr>
                      <a:r>
                        <a:rPr lang="es-ES" sz="1800" u="none" cap="none" strike="noStrike"/>
                        <a:t>Ordene una prueba de embarazo si la sobreviviente estuvo en riesgo</a:t>
                      </a:r>
                      <a:endParaRPr sz="1800" u="none" cap="none" strike="noStrike"/>
                    </a:p>
                    <a:p>
                      <a:pPr indent="-342900" lvl="0" marL="342900" marR="0" rtl="0" algn="l">
                        <a:lnSpc>
                          <a:spcPct val="100000"/>
                        </a:lnSpc>
                        <a:spcBef>
                          <a:spcPts val="0"/>
                        </a:spcBef>
                        <a:spcAft>
                          <a:spcPts val="0"/>
                        </a:spcAft>
                        <a:buClr>
                          <a:schemeClr val="dk1"/>
                        </a:buClr>
                        <a:buSzPts val="1900"/>
                        <a:buFont typeface="Arial"/>
                        <a:buChar char="•"/>
                      </a:pPr>
                      <a:r>
                        <a:rPr lang="es-ES" sz="1800" u="none" cap="none" strike="noStrike"/>
                        <a:t>Si está embarazada, ofrezca opciones de orientación</a:t>
                      </a:r>
                      <a:endParaRPr sz="1800" u="none" cap="none" strike="noStrike"/>
                    </a:p>
                  </a:txBody>
                  <a:tcPr marT="45700" marB="45700" marR="91450" marL="91450"/>
                </a:tc>
              </a:tr>
              <a:tr h="625950">
                <a:tc>
                  <a:txBody>
                    <a:bodyPr/>
                    <a:lstStyle/>
                    <a:p>
                      <a:pPr indent="0" lvl="0" marL="0" marR="0" rtl="0" algn="l">
                        <a:lnSpc>
                          <a:spcPct val="100000"/>
                        </a:lnSpc>
                        <a:spcBef>
                          <a:spcPts val="0"/>
                        </a:spcBef>
                        <a:spcAft>
                          <a:spcPts val="0"/>
                        </a:spcAft>
                        <a:buClr>
                          <a:schemeClr val="dk1"/>
                        </a:buClr>
                        <a:buSzPts val="1900"/>
                        <a:buFont typeface="Calibri"/>
                        <a:buNone/>
                      </a:pPr>
                      <a:r>
                        <a:rPr lang="es-ES" sz="1900" u="none" cap="none" strike="noStrike"/>
                        <a:t>Salud mental</a:t>
                      </a:r>
                      <a:endParaRPr sz="2000" u="none" cap="none" strike="noStrike"/>
                    </a:p>
                  </a:txBody>
                  <a:tcPr marT="45700" marB="45700" marR="91450" marL="91450"/>
                </a:tc>
                <a:tc>
                  <a:txBody>
                    <a:bodyPr/>
                    <a:lstStyle/>
                    <a:p>
                      <a:pPr indent="-342900" lvl="0" marL="342900" marR="0" rtl="0" algn="l">
                        <a:lnSpc>
                          <a:spcPct val="100000"/>
                        </a:lnSpc>
                        <a:spcBef>
                          <a:spcPts val="0"/>
                        </a:spcBef>
                        <a:spcAft>
                          <a:spcPts val="0"/>
                        </a:spcAft>
                        <a:buClr>
                          <a:schemeClr val="dk1"/>
                        </a:buClr>
                        <a:buSzPts val="1900"/>
                        <a:buFont typeface="Arial"/>
                        <a:buChar char="•"/>
                      </a:pPr>
                      <a:r>
                        <a:rPr lang="es-ES" sz="1800" u="none" cap="none" strike="noStrike"/>
                        <a:t>Continúe con la atención y el apoyo de primera línea</a:t>
                      </a:r>
                      <a:endParaRPr sz="1800" u="none" cap="none" strike="noStrike"/>
                    </a:p>
                    <a:p>
                      <a:pPr indent="-342900" lvl="0" marL="342900" marR="0" rtl="0" algn="l">
                        <a:lnSpc>
                          <a:spcPct val="100000"/>
                        </a:lnSpc>
                        <a:spcBef>
                          <a:spcPts val="0"/>
                        </a:spcBef>
                        <a:spcAft>
                          <a:spcPts val="0"/>
                        </a:spcAft>
                        <a:buClr>
                          <a:schemeClr val="dk1"/>
                        </a:buClr>
                        <a:buSzPts val="1900"/>
                        <a:buFont typeface="Arial"/>
                        <a:buChar char="•"/>
                      </a:pPr>
                      <a:r>
                        <a:rPr lang="es-ES" sz="1800" u="none" cap="none" strike="noStrike"/>
                        <a:t>Evalúe el estado emocional y mental</a:t>
                      </a:r>
                      <a:endParaRPr sz="1800" u="none" cap="none" strike="noStrike"/>
                    </a:p>
                  </a:txBody>
                  <a:tcPr marT="45700" marB="45700" marR="91450" marL="91450"/>
                </a:tc>
              </a:tr>
              <a:tr h="1259975">
                <a:tc>
                  <a:txBody>
                    <a:bodyPr/>
                    <a:lstStyle/>
                    <a:p>
                      <a:pPr indent="0" lvl="0" marL="0" marR="0" rtl="0" algn="l">
                        <a:lnSpc>
                          <a:spcPct val="100000"/>
                        </a:lnSpc>
                        <a:spcBef>
                          <a:spcPts val="0"/>
                        </a:spcBef>
                        <a:spcAft>
                          <a:spcPts val="0"/>
                        </a:spcAft>
                        <a:buClr>
                          <a:schemeClr val="dk1"/>
                        </a:buClr>
                        <a:buSzPts val="1900"/>
                        <a:buFont typeface="Calibri"/>
                        <a:buNone/>
                      </a:pPr>
                      <a:r>
                        <a:rPr lang="es-ES" sz="1900" u="none" cap="none" strike="noStrike"/>
                        <a:t>Planificación</a:t>
                      </a:r>
                      <a:endParaRPr sz="2000" u="none" cap="none" strike="noStrike"/>
                    </a:p>
                  </a:txBody>
                  <a:tcPr marT="45700" marB="45700" marR="91450" marL="91450"/>
                </a:tc>
                <a:tc>
                  <a:txBody>
                    <a:bodyPr/>
                    <a:lstStyle/>
                    <a:p>
                      <a:pPr indent="-342900" lvl="0" marL="342900" marR="0" rtl="0" algn="l">
                        <a:lnSpc>
                          <a:spcPct val="100000"/>
                        </a:lnSpc>
                        <a:spcBef>
                          <a:spcPts val="0"/>
                        </a:spcBef>
                        <a:spcAft>
                          <a:spcPts val="0"/>
                        </a:spcAft>
                        <a:buClr>
                          <a:schemeClr val="dk1"/>
                        </a:buClr>
                        <a:buSzPts val="1900"/>
                        <a:buFont typeface="Arial"/>
                        <a:buChar char="•"/>
                      </a:pPr>
                      <a:r>
                        <a:rPr lang="es-ES" sz="1800" u="none" cap="none" strike="noStrike"/>
                        <a:t>Próximas vacunas contra la hepatitis al mes y a los seis meses</a:t>
                      </a:r>
                      <a:endParaRPr sz="1800" u="none" cap="none" strike="noStrike"/>
                    </a:p>
                    <a:p>
                      <a:pPr indent="-342900" lvl="0" marL="342900" marR="0" rtl="0" algn="l">
                        <a:lnSpc>
                          <a:spcPct val="100000"/>
                        </a:lnSpc>
                        <a:spcBef>
                          <a:spcPts val="0"/>
                        </a:spcBef>
                        <a:spcAft>
                          <a:spcPts val="0"/>
                        </a:spcAft>
                        <a:buClr>
                          <a:schemeClr val="dk1"/>
                        </a:buClr>
                        <a:buSzPts val="1900"/>
                        <a:buFont typeface="Arial"/>
                        <a:buChar char="•"/>
                      </a:pPr>
                      <a:r>
                        <a:rPr lang="es-ES" sz="1800" u="none" cap="none" strike="noStrike"/>
                        <a:t>Prueba de VIH a los tres y a los seis meses</a:t>
                      </a:r>
                      <a:endParaRPr sz="1800" u="none" cap="none" strike="noStrike"/>
                    </a:p>
                    <a:p>
                      <a:pPr indent="-342900" lvl="0" marL="342900" marR="0" rtl="0" algn="l">
                        <a:lnSpc>
                          <a:spcPct val="100000"/>
                        </a:lnSpc>
                        <a:spcBef>
                          <a:spcPts val="0"/>
                        </a:spcBef>
                        <a:spcAft>
                          <a:spcPts val="0"/>
                        </a:spcAft>
                        <a:buClr>
                          <a:schemeClr val="dk1"/>
                        </a:buClr>
                        <a:buSzPts val="1900"/>
                        <a:buFont typeface="Arial"/>
                        <a:buChar char="•"/>
                      </a:pPr>
                      <a:r>
                        <a:rPr lang="es-ES" sz="1800" u="none" cap="none" strike="noStrike"/>
                        <a:t>Seguimiento de rutina hasta un mes después de la agresión</a:t>
                      </a:r>
                      <a:endParaRPr sz="1800" u="none" cap="none" strike="noStrike"/>
                    </a:p>
                    <a:p>
                      <a:pPr indent="-342900" lvl="0" marL="342900" marR="0" rtl="0" algn="l">
                        <a:lnSpc>
                          <a:spcPct val="100000"/>
                        </a:lnSpc>
                        <a:spcBef>
                          <a:spcPts val="0"/>
                        </a:spcBef>
                        <a:spcAft>
                          <a:spcPts val="0"/>
                        </a:spcAft>
                        <a:buClr>
                          <a:schemeClr val="dk1"/>
                        </a:buClr>
                        <a:buSzPts val="1900"/>
                        <a:buFont typeface="Arial"/>
                        <a:buChar char="•"/>
                      </a:pPr>
                      <a:r>
                        <a:rPr lang="es-ES" sz="1800" u="none" cap="none" strike="noStrike"/>
                        <a:t>Debe regresar si los síntomas emocionales/físicos aumentan</a:t>
                      </a:r>
                      <a:endParaRPr sz="1800" u="none" cap="none" strike="noStrike"/>
                    </a:p>
                  </a:txBody>
                  <a:tcPr marT="45700" marB="45700" marR="91450" marL="91450"/>
                </a:tc>
              </a:tr>
            </a:tbl>
          </a:graphicData>
        </a:graphic>
      </p:graphicFrame>
      <p:sp>
        <p:nvSpPr>
          <p:cNvPr id="1725" name="Google Shape;1725;p21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s-ES"/>
              <a:t>‹#›</a:t>
            </a:fld>
            <a:endParaRPr/>
          </a:p>
        </p:txBody>
      </p:sp>
    </p:spTree>
  </p:cSld>
  <p:clrMapOvr>
    <a:masterClrMapping/>
  </p:clrMapOvr>
</p:sld>
</file>

<file path=ppt/slides/slide1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0" name="Shape 1730"/>
        <p:cNvGrpSpPr/>
        <p:nvPr/>
      </p:nvGrpSpPr>
      <p:grpSpPr>
        <a:xfrm>
          <a:off x="0" y="0"/>
          <a:ext cx="0" cy="0"/>
          <a:chOff x="0" y="0"/>
          <a:chExt cx="0" cy="0"/>
        </a:xfrm>
      </p:grpSpPr>
      <p:graphicFrame>
        <p:nvGraphicFramePr>
          <p:cNvPr id="1731" name="Google Shape;1731;p216"/>
          <p:cNvGraphicFramePr/>
          <p:nvPr/>
        </p:nvGraphicFramePr>
        <p:xfrm>
          <a:off x="284964" y="999340"/>
          <a:ext cx="3000000" cy="3000000"/>
        </p:xfrm>
        <a:graphic>
          <a:graphicData uri="http://schemas.openxmlformats.org/drawingml/2006/table">
            <a:tbl>
              <a:tblPr bandRow="1" firstRow="1">
                <a:noFill/>
                <a:tableStyleId>{F7FC3A87-7C86-4937-AAF8-D6A5FC9EC237}</a:tableStyleId>
              </a:tblPr>
              <a:tblGrid>
                <a:gridCol w="2296525"/>
                <a:gridCol w="6377575"/>
              </a:tblGrid>
              <a:tr h="393675">
                <a:tc gridSpan="2">
                  <a:txBody>
                    <a:bodyPr/>
                    <a:lstStyle/>
                    <a:p>
                      <a:pPr indent="0" lvl="0" marL="0" marR="0" rtl="0" algn="ctr">
                        <a:lnSpc>
                          <a:spcPct val="100000"/>
                        </a:lnSpc>
                        <a:spcBef>
                          <a:spcPts val="0"/>
                        </a:spcBef>
                        <a:spcAft>
                          <a:spcPts val="0"/>
                        </a:spcAft>
                        <a:buClr>
                          <a:schemeClr val="dk1"/>
                        </a:buClr>
                        <a:buSzPts val="2200"/>
                        <a:buFont typeface="Calibri"/>
                        <a:buNone/>
                      </a:pPr>
                      <a:r>
                        <a:rPr lang="es-ES" sz="2400" u="none" cap="none" strike="noStrike"/>
                        <a:t>Visita al mes</a:t>
                      </a:r>
                      <a:endParaRPr sz="2400" u="none" cap="none" strike="noStrike"/>
                    </a:p>
                  </a:txBody>
                  <a:tcPr marT="45725" marB="45725" marR="91450" marL="91450"/>
                </a:tc>
                <a:tc hMerge="1"/>
              </a:tr>
              <a:tr h="843575">
                <a:tc>
                  <a:txBody>
                    <a:bodyPr/>
                    <a:lstStyle/>
                    <a:p>
                      <a:pPr indent="0" lvl="0" marL="0" marR="0" rtl="0" algn="l">
                        <a:lnSpc>
                          <a:spcPct val="100000"/>
                        </a:lnSpc>
                        <a:spcBef>
                          <a:spcPts val="0"/>
                        </a:spcBef>
                        <a:spcAft>
                          <a:spcPts val="0"/>
                        </a:spcAft>
                        <a:buClr>
                          <a:schemeClr val="dk1"/>
                        </a:buClr>
                        <a:buSzPts val="2000"/>
                        <a:buFont typeface="Calibri"/>
                        <a:buNone/>
                      </a:pPr>
                      <a:r>
                        <a:rPr lang="es-ES" sz="1900" u="none" cap="none" strike="noStrike"/>
                        <a:t>Embarazo</a:t>
                      </a:r>
                      <a:endParaRPr sz="1900" u="none" cap="none" strike="noStrike"/>
                    </a:p>
                  </a:txBody>
                  <a:tcPr marT="45725" marB="45725" marR="91450" marL="91450"/>
                </a:tc>
                <a:tc>
                  <a:txBody>
                    <a:bodyPr/>
                    <a:lstStyle/>
                    <a:p>
                      <a:pPr indent="-342900" lvl="0" marL="342900" marR="0" rtl="0" algn="l">
                        <a:lnSpc>
                          <a:spcPct val="100000"/>
                        </a:lnSpc>
                        <a:spcBef>
                          <a:spcPts val="0"/>
                        </a:spcBef>
                        <a:spcAft>
                          <a:spcPts val="0"/>
                        </a:spcAft>
                        <a:buClr>
                          <a:schemeClr val="dk1"/>
                        </a:buClr>
                        <a:buSzPts val="2000"/>
                        <a:buFont typeface="Arial"/>
                        <a:buChar char="•"/>
                      </a:pPr>
                      <a:r>
                        <a:rPr lang="es-ES" sz="1800" u="none" cap="none" strike="noStrike"/>
                        <a:t>De existir algún riesgo, ofrezca repetir la prueba de embarazo. Si está embarazada, ofrezca opciones de orientación.</a:t>
                      </a:r>
                      <a:endParaRPr sz="1800" u="none" cap="none" strike="noStrike"/>
                    </a:p>
                  </a:txBody>
                  <a:tcPr marT="45725" marB="45725" marR="91450" marL="91450"/>
                </a:tc>
              </a:tr>
              <a:tr h="1096625">
                <a:tc>
                  <a:txBody>
                    <a:bodyPr/>
                    <a:lstStyle/>
                    <a:p>
                      <a:pPr indent="0" lvl="0" marL="0" marR="0" rtl="0" algn="l">
                        <a:lnSpc>
                          <a:spcPct val="100000"/>
                        </a:lnSpc>
                        <a:spcBef>
                          <a:spcPts val="0"/>
                        </a:spcBef>
                        <a:spcAft>
                          <a:spcPts val="0"/>
                        </a:spcAft>
                        <a:buClr>
                          <a:schemeClr val="dk1"/>
                        </a:buClr>
                        <a:buSzPts val="2000"/>
                        <a:buFont typeface="Calibri"/>
                        <a:buNone/>
                      </a:pPr>
                      <a:r>
                        <a:rPr lang="es-ES" sz="1900" u="none" cap="none" strike="noStrike"/>
                        <a:t>ETS/VIH</a:t>
                      </a:r>
                      <a:endParaRPr sz="1900" u="none" cap="none" strike="noStrike"/>
                    </a:p>
                  </a:txBody>
                  <a:tcPr marT="45725" marB="45725" marR="91450" marL="91450"/>
                </a:tc>
                <a:tc>
                  <a:txBody>
                    <a:bodyPr/>
                    <a:lstStyle/>
                    <a:p>
                      <a:pPr indent="-342900" lvl="0" marL="342900" marR="0" rtl="0" algn="l">
                        <a:lnSpc>
                          <a:spcPct val="100000"/>
                        </a:lnSpc>
                        <a:spcBef>
                          <a:spcPts val="0"/>
                        </a:spcBef>
                        <a:spcAft>
                          <a:spcPts val="0"/>
                        </a:spcAft>
                        <a:buClr>
                          <a:schemeClr val="dk1"/>
                        </a:buClr>
                        <a:buSzPts val="2000"/>
                        <a:buFont typeface="Arial"/>
                        <a:buChar char="•"/>
                      </a:pPr>
                      <a:r>
                        <a:rPr lang="es-ES" sz="1800" u="none" cap="none" strike="noStrike"/>
                        <a:t>Administre la segunda vacuna contra la hepatitis B; la siguiente, a los seis meses</a:t>
                      </a:r>
                      <a:endParaRPr sz="1800" u="none" cap="none" strike="noStrike"/>
                    </a:p>
                    <a:p>
                      <a:pPr indent="-342900" lvl="0" marL="342900" marR="0" rtl="0" algn="l">
                        <a:lnSpc>
                          <a:spcPct val="100000"/>
                        </a:lnSpc>
                        <a:spcBef>
                          <a:spcPts val="0"/>
                        </a:spcBef>
                        <a:spcAft>
                          <a:spcPts val="0"/>
                        </a:spcAft>
                        <a:buClr>
                          <a:schemeClr val="dk1"/>
                        </a:buClr>
                        <a:buSzPts val="2000"/>
                        <a:buFont typeface="Arial"/>
                        <a:buChar char="•"/>
                      </a:pPr>
                      <a:r>
                        <a:rPr lang="es-ES" sz="1800" u="none" cap="none" strike="noStrike"/>
                        <a:t>Ofrezca orientación y pruebas voluntarias, si aún no lo ha hecho</a:t>
                      </a:r>
                      <a:endParaRPr sz="1800" u="none" cap="none" strike="noStrike"/>
                    </a:p>
                  </a:txBody>
                  <a:tcPr marT="45725" marB="45725" marR="91450" marL="91450"/>
                </a:tc>
              </a:tr>
              <a:tr h="1370725">
                <a:tc>
                  <a:txBody>
                    <a:bodyPr/>
                    <a:lstStyle/>
                    <a:p>
                      <a:pPr indent="0" lvl="0" marL="0" marR="0" rtl="0" algn="l">
                        <a:lnSpc>
                          <a:spcPct val="100000"/>
                        </a:lnSpc>
                        <a:spcBef>
                          <a:spcPts val="0"/>
                        </a:spcBef>
                        <a:spcAft>
                          <a:spcPts val="0"/>
                        </a:spcAft>
                        <a:buClr>
                          <a:schemeClr val="dk1"/>
                        </a:buClr>
                        <a:buSzPts val="2000"/>
                        <a:buFont typeface="Calibri"/>
                        <a:buNone/>
                      </a:pPr>
                      <a:r>
                        <a:rPr lang="es-ES" sz="1900" u="none" cap="none" strike="noStrike"/>
                        <a:t>Salud mental</a:t>
                      </a:r>
                      <a:endParaRPr sz="1900" u="none" cap="none" strike="noStrike"/>
                    </a:p>
                  </a:txBody>
                  <a:tcPr marT="45725" marB="45725" marR="91450" marL="91450"/>
                </a:tc>
                <a:tc>
                  <a:txBody>
                    <a:bodyPr/>
                    <a:lstStyle/>
                    <a:p>
                      <a:pPr indent="-342900" lvl="0" marL="342900" marR="0" rtl="0" algn="l">
                        <a:lnSpc>
                          <a:spcPct val="100000"/>
                        </a:lnSpc>
                        <a:spcBef>
                          <a:spcPts val="0"/>
                        </a:spcBef>
                        <a:spcAft>
                          <a:spcPts val="0"/>
                        </a:spcAft>
                        <a:buClr>
                          <a:schemeClr val="dk1"/>
                        </a:buClr>
                        <a:buSzPts val="2000"/>
                        <a:buFont typeface="Arial"/>
                        <a:buChar char="•"/>
                      </a:pPr>
                      <a:r>
                        <a:rPr lang="es-ES" sz="1800" u="none" cap="none" strike="noStrike"/>
                        <a:t>Continúe con la atención y el apoyo de primera línea</a:t>
                      </a:r>
                      <a:endParaRPr sz="1800" u="none" cap="none" strike="noStrike"/>
                    </a:p>
                    <a:p>
                      <a:pPr indent="-342900" lvl="0" marL="342900" marR="0" rtl="0" algn="l">
                        <a:lnSpc>
                          <a:spcPct val="100000"/>
                        </a:lnSpc>
                        <a:spcBef>
                          <a:spcPts val="0"/>
                        </a:spcBef>
                        <a:spcAft>
                          <a:spcPts val="0"/>
                        </a:spcAft>
                        <a:buClr>
                          <a:schemeClr val="dk1"/>
                        </a:buClr>
                        <a:buSzPts val="2000"/>
                        <a:buFont typeface="Arial"/>
                        <a:buChar char="•"/>
                      </a:pPr>
                      <a:r>
                        <a:rPr lang="es-ES" sz="1800" u="none" cap="none" strike="noStrike"/>
                        <a:t>Evalúe el estado emocional y mental</a:t>
                      </a:r>
                      <a:endParaRPr sz="1800" u="none" cap="none" strike="noStrike"/>
                    </a:p>
                    <a:p>
                      <a:pPr indent="-342900" lvl="0" marL="342900" marR="0" rtl="0" algn="l">
                        <a:lnSpc>
                          <a:spcPct val="100000"/>
                        </a:lnSpc>
                        <a:spcBef>
                          <a:spcPts val="0"/>
                        </a:spcBef>
                        <a:spcAft>
                          <a:spcPts val="0"/>
                        </a:spcAft>
                        <a:buClr>
                          <a:schemeClr val="dk1"/>
                        </a:buClr>
                        <a:buSzPts val="2000"/>
                        <a:buFont typeface="Arial"/>
                        <a:buChar char="•"/>
                      </a:pPr>
                      <a:r>
                        <a:rPr lang="es-ES" sz="1800" u="none" cap="none" strike="noStrike"/>
                        <a:t>Pregunte a la persona sobreviviente si se siente mejor</a:t>
                      </a:r>
                      <a:endParaRPr sz="1800" u="none" cap="none" strike="noStrike"/>
                    </a:p>
                    <a:p>
                      <a:pPr indent="-342900" lvl="0" marL="342900" marR="0" rtl="0" algn="l">
                        <a:lnSpc>
                          <a:spcPct val="100000"/>
                        </a:lnSpc>
                        <a:spcBef>
                          <a:spcPts val="0"/>
                        </a:spcBef>
                        <a:spcAft>
                          <a:spcPts val="0"/>
                        </a:spcAft>
                        <a:buClr>
                          <a:schemeClr val="dk1"/>
                        </a:buClr>
                        <a:buSzPts val="2000"/>
                        <a:buFont typeface="Arial"/>
                        <a:buChar char="•"/>
                      </a:pPr>
                      <a:r>
                        <a:rPr lang="es-ES" sz="1800" u="none" cap="none" strike="noStrike"/>
                        <a:t>Si los problemas aumentan, planifique servicios de apoyo psicosocial y manejo del estrés</a:t>
                      </a:r>
                      <a:endParaRPr sz="1800" u="none" cap="none" strike="noStrike"/>
                    </a:p>
                  </a:txBody>
                  <a:tcPr marT="45725" marB="45725" marR="91450" marL="91450"/>
                </a:tc>
              </a:tr>
              <a:tr h="598600">
                <a:tc>
                  <a:txBody>
                    <a:bodyPr/>
                    <a:lstStyle/>
                    <a:p>
                      <a:pPr indent="0" lvl="0" marL="0" marR="0" rtl="0" algn="l">
                        <a:lnSpc>
                          <a:spcPct val="100000"/>
                        </a:lnSpc>
                        <a:spcBef>
                          <a:spcPts val="0"/>
                        </a:spcBef>
                        <a:spcAft>
                          <a:spcPts val="0"/>
                        </a:spcAft>
                        <a:buClr>
                          <a:schemeClr val="dk1"/>
                        </a:buClr>
                        <a:buSzPts val="2000"/>
                        <a:buFont typeface="Calibri"/>
                        <a:buNone/>
                      </a:pPr>
                      <a:r>
                        <a:rPr lang="es-ES" sz="1900" u="none" cap="none" strike="noStrike"/>
                        <a:t>Planificación</a:t>
                      </a:r>
                      <a:endParaRPr sz="1900" u="none" cap="none" strike="noStrike"/>
                    </a:p>
                  </a:txBody>
                  <a:tcPr marT="45725" marB="45725" marR="91450" marL="91450"/>
                </a:tc>
                <a:tc>
                  <a:txBody>
                    <a:bodyPr/>
                    <a:lstStyle/>
                    <a:p>
                      <a:pPr indent="-342900" lvl="0" marL="342900" marR="0" rtl="0" algn="l">
                        <a:lnSpc>
                          <a:spcPct val="100000"/>
                        </a:lnSpc>
                        <a:spcBef>
                          <a:spcPts val="0"/>
                        </a:spcBef>
                        <a:spcAft>
                          <a:spcPts val="0"/>
                        </a:spcAft>
                        <a:buClr>
                          <a:schemeClr val="dk1"/>
                        </a:buClr>
                        <a:buSzPts val="2000"/>
                        <a:buFont typeface="Arial"/>
                        <a:buChar char="•"/>
                      </a:pPr>
                      <a:r>
                        <a:rPr lang="es-ES" sz="1800" u="none" cap="none" strike="noStrike"/>
                        <a:t>Seguimiento de rutina 3 meses después de la agresión</a:t>
                      </a:r>
                      <a:endParaRPr/>
                    </a:p>
                  </a:txBody>
                  <a:tcPr marT="45725" marB="45725" marR="91450" marL="91450"/>
                </a:tc>
              </a:tr>
            </a:tbl>
          </a:graphicData>
        </a:graphic>
      </p:graphicFrame>
      <p:sp>
        <p:nvSpPr>
          <p:cNvPr id="1732" name="Google Shape;1732;p21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s-ES"/>
              <a:t>‹#›</a:t>
            </a:fld>
            <a:endParaRPr/>
          </a:p>
        </p:txBody>
      </p:sp>
      <p:sp>
        <p:nvSpPr>
          <p:cNvPr id="1733" name="Google Shape;1733;p216"/>
          <p:cNvSpPr txBox="1"/>
          <p:nvPr>
            <p:ph type="title"/>
          </p:nvPr>
        </p:nvSpPr>
        <p:spPr>
          <a:xfrm>
            <a:off x="729465" y="46840"/>
            <a:ext cx="8229600" cy="11430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2"/>
              </a:buClr>
              <a:buSzPts val="4400"/>
              <a:buNone/>
            </a:pPr>
            <a:r>
              <a:rPr lang="es-ES"/>
              <a:t>8 – Atención de seguimiento</a:t>
            </a:r>
            <a:endParaRPr/>
          </a:p>
        </p:txBody>
      </p:sp>
    </p:spTree>
  </p:cSld>
  <p:clrMapOvr>
    <a:masterClrMapping/>
  </p:clrMapOvr>
</p:sld>
</file>

<file path=ppt/slides/slide1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8" name="Shape 1738"/>
        <p:cNvGrpSpPr/>
        <p:nvPr/>
      </p:nvGrpSpPr>
      <p:grpSpPr>
        <a:xfrm>
          <a:off x="0" y="0"/>
          <a:ext cx="0" cy="0"/>
          <a:chOff x="0" y="0"/>
          <a:chExt cx="0" cy="0"/>
        </a:xfrm>
      </p:grpSpPr>
      <p:graphicFrame>
        <p:nvGraphicFramePr>
          <p:cNvPr id="1739" name="Google Shape;1739;p217"/>
          <p:cNvGraphicFramePr/>
          <p:nvPr/>
        </p:nvGraphicFramePr>
        <p:xfrm>
          <a:off x="729465" y="1189840"/>
          <a:ext cx="3000000" cy="3000000"/>
        </p:xfrm>
        <a:graphic>
          <a:graphicData uri="http://schemas.openxmlformats.org/drawingml/2006/table">
            <a:tbl>
              <a:tblPr bandRow="1" firstRow="1">
                <a:noFill/>
                <a:tableStyleId>{F7FC3A87-7C86-4937-AAF8-D6A5FC9EC237}</a:tableStyleId>
              </a:tblPr>
              <a:tblGrid>
                <a:gridCol w="2248700"/>
                <a:gridCol w="5636425"/>
              </a:tblGrid>
              <a:tr h="454475">
                <a:tc gridSpan="2">
                  <a:txBody>
                    <a:bodyPr/>
                    <a:lstStyle/>
                    <a:p>
                      <a:pPr indent="0" lvl="0" marL="0" marR="0" rtl="0" algn="ctr">
                        <a:lnSpc>
                          <a:spcPct val="100000"/>
                        </a:lnSpc>
                        <a:spcBef>
                          <a:spcPts val="0"/>
                        </a:spcBef>
                        <a:spcAft>
                          <a:spcPts val="0"/>
                        </a:spcAft>
                        <a:buClr>
                          <a:schemeClr val="dk1"/>
                        </a:buClr>
                        <a:buSzPts val="2200"/>
                        <a:buFont typeface="Calibri"/>
                        <a:buNone/>
                      </a:pPr>
                      <a:r>
                        <a:rPr b="1" lang="es-ES" sz="2400" u="none" cap="none" strike="noStrike"/>
                        <a:t>Visita a los 3 meses</a:t>
                      </a:r>
                      <a:endParaRPr sz="2400" u="none" cap="none" strike="noStrike"/>
                    </a:p>
                  </a:txBody>
                  <a:tcPr marT="45725" marB="45725" marR="91450" marL="91450"/>
                </a:tc>
                <a:tc hMerge="1"/>
              </a:tr>
              <a:tr h="1285450">
                <a:tc>
                  <a:txBody>
                    <a:bodyPr/>
                    <a:lstStyle/>
                    <a:p>
                      <a:pPr indent="0" lvl="0" marL="0" marR="0" rtl="0" algn="l">
                        <a:lnSpc>
                          <a:spcPct val="100000"/>
                        </a:lnSpc>
                        <a:spcBef>
                          <a:spcPts val="0"/>
                        </a:spcBef>
                        <a:spcAft>
                          <a:spcPts val="0"/>
                        </a:spcAft>
                        <a:buClr>
                          <a:schemeClr val="dk1"/>
                        </a:buClr>
                        <a:buSzPts val="2000"/>
                        <a:buFont typeface="Calibri"/>
                        <a:buNone/>
                      </a:pPr>
                      <a:r>
                        <a:rPr lang="es-ES" sz="1900" u="none" cap="none" strike="noStrike"/>
                        <a:t>ETS/VIH</a:t>
                      </a:r>
                      <a:endParaRPr sz="1900" u="none" cap="none" strike="noStrike"/>
                    </a:p>
                  </a:txBody>
                  <a:tcPr marT="45725" marB="45725" marR="91450" marL="91450"/>
                </a:tc>
                <a:tc>
                  <a:txBody>
                    <a:bodyPr/>
                    <a:lstStyle/>
                    <a:p>
                      <a:pPr indent="-342900" lvl="0" marL="342900" marR="0" rtl="0" algn="l">
                        <a:lnSpc>
                          <a:spcPct val="100000"/>
                        </a:lnSpc>
                        <a:spcBef>
                          <a:spcPts val="0"/>
                        </a:spcBef>
                        <a:spcAft>
                          <a:spcPts val="0"/>
                        </a:spcAft>
                        <a:buClr>
                          <a:schemeClr val="dk1"/>
                        </a:buClr>
                        <a:buSzPts val="2000"/>
                        <a:buFont typeface="Arial"/>
                        <a:buChar char="•"/>
                      </a:pPr>
                      <a:r>
                        <a:rPr lang="es-ES" sz="1800" u="none" cap="none" strike="noStrike"/>
                        <a:t>Ofrezca pruebas de VIH y orientación</a:t>
                      </a:r>
                      <a:endParaRPr sz="1800" u="none" cap="none" strike="noStrike"/>
                    </a:p>
                    <a:p>
                      <a:pPr indent="-342900" lvl="0" marL="342900" marR="0" rtl="0" algn="l">
                        <a:lnSpc>
                          <a:spcPct val="100000"/>
                        </a:lnSpc>
                        <a:spcBef>
                          <a:spcPts val="0"/>
                        </a:spcBef>
                        <a:spcAft>
                          <a:spcPts val="0"/>
                        </a:spcAft>
                        <a:buClr>
                          <a:schemeClr val="dk1"/>
                        </a:buClr>
                        <a:buSzPts val="2000"/>
                        <a:buFont typeface="Arial"/>
                        <a:buChar char="•"/>
                      </a:pPr>
                      <a:r>
                        <a:rPr lang="es-ES" sz="1800" u="none" cap="none" strike="noStrike"/>
                        <a:t>Asegúrese de que haya orientación disponible antes y después de la prueba y derive para prevención, tratamiento y atención del VIH</a:t>
                      </a:r>
                      <a:endParaRPr sz="1800" u="none" cap="none" strike="noStrike"/>
                    </a:p>
                  </a:txBody>
                  <a:tcPr marT="45725" marB="45725" marR="91450" marL="91450"/>
                </a:tc>
              </a:tr>
              <a:tr h="1584400">
                <a:tc>
                  <a:txBody>
                    <a:bodyPr/>
                    <a:lstStyle/>
                    <a:p>
                      <a:pPr indent="0" lvl="0" marL="0" marR="0" rtl="0" algn="l">
                        <a:lnSpc>
                          <a:spcPct val="100000"/>
                        </a:lnSpc>
                        <a:spcBef>
                          <a:spcPts val="0"/>
                        </a:spcBef>
                        <a:spcAft>
                          <a:spcPts val="0"/>
                        </a:spcAft>
                        <a:buClr>
                          <a:schemeClr val="dk1"/>
                        </a:buClr>
                        <a:buSzPts val="2000"/>
                        <a:buFont typeface="Calibri"/>
                        <a:buNone/>
                      </a:pPr>
                      <a:r>
                        <a:rPr lang="es-ES" sz="1900" u="none" cap="none" strike="noStrike"/>
                        <a:t>Salud mental</a:t>
                      </a:r>
                      <a:endParaRPr sz="1900" u="none" cap="none" strike="noStrike"/>
                    </a:p>
                  </a:txBody>
                  <a:tcPr marT="45725" marB="45725" marR="91450" marL="91450"/>
                </a:tc>
                <a:tc>
                  <a:txBody>
                    <a:bodyPr/>
                    <a:lstStyle/>
                    <a:p>
                      <a:pPr indent="-342900" lvl="0" marL="342900" marR="0" rtl="0" algn="l">
                        <a:lnSpc>
                          <a:spcPct val="100000"/>
                        </a:lnSpc>
                        <a:spcBef>
                          <a:spcPts val="0"/>
                        </a:spcBef>
                        <a:spcAft>
                          <a:spcPts val="0"/>
                        </a:spcAft>
                        <a:buClr>
                          <a:schemeClr val="dk1"/>
                        </a:buClr>
                        <a:buSzPts val="2000"/>
                        <a:buFont typeface="Arial"/>
                        <a:buChar char="•"/>
                      </a:pPr>
                      <a:r>
                        <a:rPr lang="es-ES" sz="1800" u="none" cap="none" strike="noStrike"/>
                        <a:t>Continúe con la atención y el apoyo de primera línea</a:t>
                      </a:r>
                      <a:endParaRPr sz="1800" u="none" cap="none" strike="noStrike"/>
                    </a:p>
                    <a:p>
                      <a:pPr indent="-342900" lvl="0" marL="342900" marR="0" rtl="0" algn="l">
                        <a:lnSpc>
                          <a:spcPct val="100000"/>
                        </a:lnSpc>
                        <a:spcBef>
                          <a:spcPts val="0"/>
                        </a:spcBef>
                        <a:spcAft>
                          <a:spcPts val="0"/>
                        </a:spcAft>
                        <a:buClr>
                          <a:schemeClr val="dk1"/>
                        </a:buClr>
                        <a:buSzPts val="2000"/>
                        <a:buFont typeface="Arial"/>
                        <a:buChar char="•"/>
                      </a:pPr>
                      <a:r>
                        <a:rPr lang="es-ES" sz="1800" u="none" cap="none" strike="noStrike"/>
                        <a:t>Evalúe el estado emocional y mental</a:t>
                      </a:r>
                      <a:endParaRPr sz="1800" u="none" cap="none" strike="noStrike"/>
                    </a:p>
                    <a:p>
                      <a:pPr indent="-342900" lvl="0" marL="342900" marR="0" rtl="0" algn="l">
                        <a:lnSpc>
                          <a:spcPct val="100000"/>
                        </a:lnSpc>
                        <a:spcBef>
                          <a:spcPts val="0"/>
                        </a:spcBef>
                        <a:spcAft>
                          <a:spcPts val="0"/>
                        </a:spcAft>
                        <a:buClr>
                          <a:schemeClr val="dk1"/>
                        </a:buClr>
                        <a:buSzPts val="2000"/>
                        <a:buFont typeface="Arial"/>
                        <a:buChar char="•"/>
                      </a:pPr>
                      <a:r>
                        <a:rPr lang="es-ES" sz="1800" u="none" cap="none" strike="noStrike"/>
                        <a:t>Pregunte a la persona sobreviviente si se siente mejor</a:t>
                      </a:r>
                      <a:endParaRPr sz="1800" u="none" cap="none" strike="noStrike"/>
                    </a:p>
                    <a:p>
                      <a:pPr indent="-342900" lvl="0" marL="342900" marR="0" rtl="0" algn="l">
                        <a:lnSpc>
                          <a:spcPct val="100000"/>
                        </a:lnSpc>
                        <a:spcBef>
                          <a:spcPts val="0"/>
                        </a:spcBef>
                        <a:spcAft>
                          <a:spcPts val="0"/>
                        </a:spcAft>
                        <a:buClr>
                          <a:schemeClr val="dk1"/>
                        </a:buClr>
                        <a:buSzPts val="2000"/>
                        <a:buFont typeface="Arial"/>
                        <a:buChar char="•"/>
                      </a:pPr>
                      <a:r>
                        <a:rPr lang="es-ES" sz="1800" u="none" cap="none" strike="noStrike"/>
                        <a:t>Si los problemas aumentan, planifique servicios de apoyo psicosocial y manejo del estrés</a:t>
                      </a:r>
                      <a:endParaRPr sz="1800" u="none" cap="none" strike="noStrike"/>
                    </a:p>
                  </a:txBody>
                  <a:tcPr marT="45725" marB="45725" marR="91450" marL="91450"/>
                </a:tc>
              </a:tr>
              <a:tr h="923875">
                <a:tc>
                  <a:txBody>
                    <a:bodyPr/>
                    <a:lstStyle/>
                    <a:p>
                      <a:pPr indent="0" lvl="0" marL="0" marR="0" rtl="0" algn="l">
                        <a:lnSpc>
                          <a:spcPct val="100000"/>
                        </a:lnSpc>
                        <a:spcBef>
                          <a:spcPts val="0"/>
                        </a:spcBef>
                        <a:spcAft>
                          <a:spcPts val="0"/>
                        </a:spcAft>
                        <a:buClr>
                          <a:schemeClr val="dk1"/>
                        </a:buClr>
                        <a:buSzPts val="2000"/>
                        <a:buFont typeface="Calibri"/>
                        <a:buNone/>
                      </a:pPr>
                      <a:r>
                        <a:rPr lang="es-ES" sz="1900" u="none" cap="none" strike="noStrike"/>
                        <a:t>Planificación</a:t>
                      </a:r>
                      <a:endParaRPr sz="1900" u="none" cap="none" strike="noStrike"/>
                    </a:p>
                  </a:txBody>
                  <a:tcPr marT="45725" marB="45725" marR="91450" marL="91450"/>
                </a:tc>
                <a:tc>
                  <a:txBody>
                    <a:bodyPr/>
                    <a:lstStyle/>
                    <a:p>
                      <a:pPr indent="-342900" lvl="0" marL="342900" marR="0" rtl="0" algn="l">
                        <a:lnSpc>
                          <a:spcPct val="100000"/>
                        </a:lnSpc>
                        <a:spcBef>
                          <a:spcPts val="0"/>
                        </a:spcBef>
                        <a:spcAft>
                          <a:spcPts val="0"/>
                        </a:spcAft>
                        <a:buClr>
                          <a:schemeClr val="dk1"/>
                        </a:buClr>
                        <a:buSzPts val="2000"/>
                        <a:buFont typeface="Arial"/>
                        <a:buChar char="•"/>
                      </a:pPr>
                      <a:r>
                        <a:rPr lang="es-ES" sz="1800" u="none" cap="none" strike="noStrike"/>
                        <a:t>Seguimiento de rutina durante seis meses.</a:t>
                      </a:r>
                      <a:endParaRPr sz="1800" u="none" cap="none" strike="noStrike"/>
                    </a:p>
                    <a:p>
                      <a:pPr indent="-342900" lvl="0" marL="342900" marR="0" rtl="0" algn="l">
                        <a:lnSpc>
                          <a:spcPct val="100000"/>
                        </a:lnSpc>
                        <a:spcBef>
                          <a:spcPts val="0"/>
                        </a:spcBef>
                        <a:spcAft>
                          <a:spcPts val="0"/>
                        </a:spcAft>
                        <a:buClr>
                          <a:schemeClr val="dk1"/>
                        </a:buClr>
                        <a:buSzPts val="2000"/>
                        <a:buFont typeface="Arial"/>
                        <a:buChar char="•"/>
                      </a:pPr>
                      <a:r>
                        <a:rPr lang="es-ES" sz="1800" u="none" cap="none" strike="noStrike"/>
                        <a:t>Recuerde que debe administrarse la vacuna contra la hepatitis B a los 6 meses</a:t>
                      </a:r>
                      <a:endParaRPr sz="1800" u="none" cap="none" strike="noStrike"/>
                    </a:p>
                  </a:txBody>
                  <a:tcPr marT="45725" marB="45725" marR="91450" marL="91450"/>
                </a:tc>
              </a:tr>
            </a:tbl>
          </a:graphicData>
        </a:graphic>
      </p:graphicFrame>
      <p:sp>
        <p:nvSpPr>
          <p:cNvPr id="1740" name="Google Shape;1740;p21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s-ES"/>
              <a:t>‹#›</a:t>
            </a:fld>
            <a:endParaRPr/>
          </a:p>
        </p:txBody>
      </p:sp>
      <p:sp>
        <p:nvSpPr>
          <p:cNvPr id="1741" name="Google Shape;1741;p217"/>
          <p:cNvSpPr txBox="1"/>
          <p:nvPr/>
        </p:nvSpPr>
        <p:spPr>
          <a:xfrm>
            <a:off x="729465" y="46840"/>
            <a:ext cx="8229600" cy="11430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accent2"/>
              </a:buClr>
              <a:buSzPts val="4400"/>
              <a:buFont typeface="Calibri"/>
              <a:buNone/>
            </a:pPr>
            <a:r>
              <a:rPr b="1" i="0" lang="es-ES" sz="4400" u="none" cap="none" strike="noStrike">
                <a:solidFill>
                  <a:schemeClr val="dk2"/>
                </a:solidFill>
                <a:latin typeface="Calibri"/>
                <a:ea typeface="Calibri"/>
                <a:cs typeface="Calibri"/>
                <a:sym typeface="Calibri"/>
              </a:rPr>
              <a:t>8 – Atención de seguimiento</a:t>
            </a:r>
            <a:endParaRPr/>
          </a:p>
        </p:txBody>
      </p:sp>
    </p:spTree>
  </p:cSld>
  <p:clrMapOvr>
    <a:masterClrMapping/>
  </p:clrMapOvr>
</p:sld>
</file>

<file path=ppt/slides/slide1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6" name="Shape 1746"/>
        <p:cNvGrpSpPr/>
        <p:nvPr/>
      </p:nvGrpSpPr>
      <p:grpSpPr>
        <a:xfrm>
          <a:off x="0" y="0"/>
          <a:ext cx="0" cy="0"/>
          <a:chOff x="0" y="0"/>
          <a:chExt cx="0" cy="0"/>
        </a:xfrm>
      </p:grpSpPr>
      <p:graphicFrame>
        <p:nvGraphicFramePr>
          <p:cNvPr id="1747" name="Google Shape;1747;p218"/>
          <p:cNvGraphicFramePr/>
          <p:nvPr/>
        </p:nvGraphicFramePr>
        <p:xfrm>
          <a:off x="405256" y="1189840"/>
          <a:ext cx="3000000" cy="3000000"/>
        </p:xfrm>
        <a:graphic>
          <a:graphicData uri="http://schemas.openxmlformats.org/drawingml/2006/table">
            <a:tbl>
              <a:tblPr bandRow="1" firstRow="1">
                <a:noFill/>
                <a:tableStyleId>{F7FC3A87-7C86-4937-AAF8-D6A5FC9EC237}</a:tableStyleId>
              </a:tblPr>
              <a:tblGrid>
                <a:gridCol w="2347400"/>
                <a:gridCol w="6123075"/>
              </a:tblGrid>
              <a:tr h="514200">
                <a:tc gridSpan="2">
                  <a:txBody>
                    <a:bodyPr/>
                    <a:lstStyle/>
                    <a:p>
                      <a:pPr indent="0" lvl="0" marL="0" marR="0" rtl="0" algn="ctr">
                        <a:lnSpc>
                          <a:spcPct val="100000"/>
                        </a:lnSpc>
                        <a:spcBef>
                          <a:spcPts val="0"/>
                        </a:spcBef>
                        <a:spcAft>
                          <a:spcPts val="0"/>
                        </a:spcAft>
                        <a:buClr>
                          <a:schemeClr val="dk1"/>
                        </a:buClr>
                        <a:buSzPts val="2200"/>
                        <a:buFont typeface="Calibri"/>
                        <a:buNone/>
                      </a:pPr>
                      <a:r>
                        <a:rPr lang="es-ES" sz="2400" u="none" cap="none" strike="noStrike"/>
                        <a:t>Visita a los 6 meses</a:t>
                      </a:r>
                      <a:endParaRPr sz="2400" u="none" cap="none" strike="noStrike"/>
                    </a:p>
                  </a:txBody>
                  <a:tcPr marT="45725" marB="45725" marR="91450" marL="91450"/>
                </a:tc>
                <a:tc hMerge="1"/>
              </a:tr>
              <a:tr h="1737350">
                <a:tc>
                  <a:txBody>
                    <a:bodyPr/>
                    <a:lstStyle/>
                    <a:p>
                      <a:pPr indent="0" lvl="0" marL="0" marR="0" rtl="0" algn="l">
                        <a:lnSpc>
                          <a:spcPct val="100000"/>
                        </a:lnSpc>
                        <a:spcBef>
                          <a:spcPts val="0"/>
                        </a:spcBef>
                        <a:spcAft>
                          <a:spcPts val="0"/>
                        </a:spcAft>
                        <a:buClr>
                          <a:schemeClr val="dk1"/>
                        </a:buClr>
                        <a:buSzPts val="2000"/>
                        <a:buFont typeface="Calibri"/>
                        <a:buNone/>
                      </a:pPr>
                      <a:r>
                        <a:rPr lang="es-ES" sz="1900" u="none" cap="none" strike="noStrike"/>
                        <a:t>ETS/VIH</a:t>
                      </a:r>
                      <a:endParaRPr sz="1900" u="none" cap="none" strike="noStrike"/>
                    </a:p>
                  </a:txBody>
                  <a:tcPr marT="45725" marB="45725" marR="91450" marL="91450"/>
                </a:tc>
                <a:tc>
                  <a:txBody>
                    <a:bodyPr/>
                    <a:lstStyle/>
                    <a:p>
                      <a:pPr indent="-342900" lvl="0" marL="342900" marR="0" rtl="0" algn="l">
                        <a:lnSpc>
                          <a:spcPct val="100000"/>
                        </a:lnSpc>
                        <a:spcBef>
                          <a:spcPts val="0"/>
                        </a:spcBef>
                        <a:spcAft>
                          <a:spcPts val="0"/>
                        </a:spcAft>
                        <a:buClr>
                          <a:schemeClr val="dk1"/>
                        </a:buClr>
                        <a:buSzPts val="2000"/>
                        <a:buFont typeface="Arial"/>
                        <a:buChar char="•"/>
                      </a:pPr>
                      <a:r>
                        <a:rPr lang="es-ES" sz="1800" u="none" cap="none" strike="noStrike"/>
                        <a:t>Ofrezca orientación y pruebas de VIH, si aún no lo ha hecho</a:t>
                      </a:r>
                      <a:endParaRPr sz="1800" u="none" cap="none" strike="noStrike"/>
                    </a:p>
                    <a:p>
                      <a:pPr indent="-342900" lvl="0" marL="342900" marR="0" rtl="0" algn="l">
                        <a:lnSpc>
                          <a:spcPct val="100000"/>
                        </a:lnSpc>
                        <a:spcBef>
                          <a:spcPts val="0"/>
                        </a:spcBef>
                        <a:spcAft>
                          <a:spcPts val="0"/>
                        </a:spcAft>
                        <a:buClr>
                          <a:schemeClr val="dk1"/>
                        </a:buClr>
                        <a:buSzPts val="2000"/>
                        <a:buFont typeface="Arial"/>
                        <a:buChar char="•"/>
                      </a:pPr>
                      <a:r>
                        <a:rPr lang="es-ES" sz="1800" u="none" cap="none" strike="noStrike"/>
                        <a:t>Asegúrese de que haya orientación disponible antes y después de la prueba y derive para prevención, tratamiento y atención del VIH</a:t>
                      </a:r>
                      <a:endParaRPr sz="1800" u="none" cap="none" strike="noStrike"/>
                    </a:p>
                    <a:p>
                      <a:pPr indent="-342900" lvl="0" marL="342900" marR="0" rtl="0" algn="l">
                        <a:lnSpc>
                          <a:spcPct val="100000"/>
                        </a:lnSpc>
                        <a:spcBef>
                          <a:spcPts val="0"/>
                        </a:spcBef>
                        <a:spcAft>
                          <a:spcPts val="0"/>
                        </a:spcAft>
                        <a:buClr>
                          <a:schemeClr val="dk1"/>
                        </a:buClr>
                        <a:buSzPts val="2000"/>
                        <a:buFont typeface="Arial"/>
                        <a:buChar char="•"/>
                      </a:pPr>
                      <a:r>
                        <a:rPr lang="es-ES" sz="1800" u="none" cap="none" strike="noStrike"/>
                        <a:t>Administre la tercera dosis de la vacuna contra la hepatitis B, de ser necesario</a:t>
                      </a:r>
                      <a:endParaRPr sz="1800" u="none" cap="none" strike="noStrike"/>
                    </a:p>
                  </a:txBody>
                  <a:tcPr marT="45725" marB="45725" marR="91450" marL="91450"/>
                </a:tc>
              </a:tr>
              <a:tr h="241300">
                <a:tc>
                  <a:txBody>
                    <a:bodyPr/>
                    <a:lstStyle/>
                    <a:p>
                      <a:pPr indent="0" lvl="0" marL="0" marR="0" rtl="0" algn="l">
                        <a:lnSpc>
                          <a:spcPct val="100000"/>
                        </a:lnSpc>
                        <a:spcBef>
                          <a:spcPts val="0"/>
                        </a:spcBef>
                        <a:spcAft>
                          <a:spcPts val="0"/>
                        </a:spcAft>
                        <a:buClr>
                          <a:schemeClr val="dk1"/>
                        </a:buClr>
                        <a:buSzPts val="2000"/>
                        <a:buFont typeface="Calibri"/>
                        <a:buNone/>
                      </a:pPr>
                      <a:r>
                        <a:rPr lang="es-ES" sz="1900" u="none" cap="none" strike="noStrike"/>
                        <a:t>Salud mental</a:t>
                      </a:r>
                      <a:endParaRPr sz="1900" u="none" cap="none" strike="noStrike"/>
                    </a:p>
                  </a:txBody>
                  <a:tcPr marT="45725" marB="45725" marR="91450" marL="91450"/>
                </a:tc>
                <a:tc>
                  <a:txBody>
                    <a:bodyPr/>
                    <a:lstStyle/>
                    <a:p>
                      <a:pPr indent="-342900" lvl="0" marL="342900" marR="0" rtl="0" algn="l">
                        <a:lnSpc>
                          <a:spcPct val="100000"/>
                        </a:lnSpc>
                        <a:spcBef>
                          <a:spcPts val="0"/>
                        </a:spcBef>
                        <a:spcAft>
                          <a:spcPts val="0"/>
                        </a:spcAft>
                        <a:buClr>
                          <a:schemeClr val="dk1"/>
                        </a:buClr>
                        <a:buSzPts val="2000"/>
                        <a:buFont typeface="Arial"/>
                        <a:buChar char="•"/>
                      </a:pPr>
                      <a:r>
                        <a:rPr lang="es-ES" sz="1800" u="none" cap="none" strike="noStrike"/>
                        <a:t>Continúe con la atención y el apoyo de primera línea</a:t>
                      </a:r>
                      <a:endParaRPr sz="1800" u="none" cap="none" strike="noStrike"/>
                    </a:p>
                    <a:p>
                      <a:pPr indent="-342900" lvl="0" marL="342900" marR="0" rtl="0" algn="l">
                        <a:lnSpc>
                          <a:spcPct val="100000"/>
                        </a:lnSpc>
                        <a:spcBef>
                          <a:spcPts val="0"/>
                        </a:spcBef>
                        <a:spcAft>
                          <a:spcPts val="0"/>
                        </a:spcAft>
                        <a:buClr>
                          <a:schemeClr val="dk1"/>
                        </a:buClr>
                        <a:buSzPts val="2000"/>
                        <a:buFont typeface="Arial"/>
                        <a:buChar char="•"/>
                      </a:pPr>
                      <a:r>
                        <a:rPr lang="es-ES" sz="1800" u="none" cap="none" strike="noStrike"/>
                        <a:t>Evalúe el estado emocional y mental</a:t>
                      </a:r>
                      <a:endParaRPr sz="1800" u="none" cap="none" strike="noStrike"/>
                    </a:p>
                    <a:p>
                      <a:pPr indent="-342900" lvl="0" marL="342900" marR="0" rtl="0" algn="l">
                        <a:lnSpc>
                          <a:spcPct val="100000"/>
                        </a:lnSpc>
                        <a:spcBef>
                          <a:spcPts val="0"/>
                        </a:spcBef>
                        <a:spcAft>
                          <a:spcPts val="0"/>
                        </a:spcAft>
                        <a:buClr>
                          <a:schemeClr val="dk1"/>
                        </a:buClr>
                        <a:buSzPts val="2000"/>
                        <a:buFont typeface="Arial"/>
                        <a:buChar char="•"/>
                      </a:pPr>
                      <a:r>
                        <a:rPr lang="es-ES" sz="1800" u="none" cap="none" strike="noStrike"/>
                        <a:t>Pregunte a la persona sobreviviente si se siente mejor</a:t>
                      </a:r>
                      <a:endParaRPr sz="1800" u="none" cap="none" strike="noStrike"/>
                    </a:p>
                    <a:p>
                      <a:pPr indent="-342900" lvl="0" marL="342900" marR="0" rtl="0" algn="l">
                        <a:lnSpc>
                          <a:spcPct val="100000"/>
                        </a:lnSpc>
                        <a:spcBef>
                          <a:spcPts val="0"/>
                        </a:spcBef>
                        <a:spcAft>
                          <a:spcPts val="0"/>
                        </a:spcAft>
                        <a:buClr>
                          <a:schemeClr val="dk1"/>
                        </a:buClr>
                        <a:buSzPts val="2000"/>
                        <a:buFont typeface="Arial"/>
                        <a:buChar char="•"/>
                      </a:pPr>
                      <a:r>
                        <a:rPr lang="es-ES" sz="1800" u="none" cap="none" strike="noStrike"/>
                        <a:t>Si los problemas aumentan, planifique servicios de apoyo psicosocial y manejo del estrés</a:t>
                      </a:r>
                      <a:endParaRPr sz="1800" u="none" cap="none" strike="noStrike"/>
                    </a:p>
                  </a:txBody>
                  <a:tcPr marT="45725" marB="45725" marR="91450" marL="91450"/>
                </a:tc>
              </a:tr>
            </a:tbl>
          </a:graphicData>
        </a:graphic>
      </p:graphicFrame>
      <p:sp>
        <p:nvSpPr>
          <p:cNvPr id="1748" name="Google Shape;1748;p21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s-ES"/>
              <a:t>‹#›</a:t>
            </a:fld>
            <a:endParaRPr/>
          </a:p>
        </p:txBody>
      </p:sp>
      <p:sp>
        <p:nvSpPr>
          <p:cNvPr id="1749" name="Google Shape;1749;p218"/>
          <p:cNvSpPr txBox="1"/>
          <p:nvPr/>
        </p:nvSpPr>
        <p:spPr>
          <a:xfrm>
            <a:off x="729465" y="46840"/>
            <a:ext cx="8229600" cy="11430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accent2"/>
              </a:buClr>
              <a:buSzPts val="4400"/>
              <a:buFont typeface="Calibri"/>
              <a:buNone/>
            </a:pPr>
            <a:r>
              <a:rPr b="1" i="0" lang="es-ES" sz="4400" u="none" cap="none" strike="noStrike">
                <a:solidFill>
                  <a:schemeClr val="dk2"/>
                </a:solidFill>
                <a:latin typeface="Calibri"/>
                <a:ea typeface="Calibri"/>
                <a:cs typeface="Calibri"/>
                <a:sym typeface="Calibri"/>
              </a:rPr>
              <a:t>8 – Atención de seguimiento</a:t>
            </a:r>
            <a:endParaRPr/>
          </a:p>
        </p:txBody>
      </p:sp>
    </p:spTree>
  </p:cSld>
  <p:clrMapOvr>
    <a:masterClrMapping/>
  </p:clrMapOvr>
</p:sld>
</file>

<file path=ppt/slides/slide1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4" name="Shape 1754"/>
        <p:cNvGrpSpPr/>
        <p:nvPr/>
      </p:nvGrpSpPr>
      <p:grpSpPr>
        <a:xfrm>
          <a:off x="0" y="0"/>
          <a:ext cx="0" cy="0"/>
          <a:chOff x="0" y="0"/>
          <a:chExt cx="0" cy="0"/>
        </a:xfrm>
      </p:grpSpPr>
      <p:sp>
        <p:nvSpPr>
          <p:cNvPr id="1755" name="Google Shape;1755;p219"/>
          <p:cNvSpPr txBox="1"/>
          <p:nvPr>
            <p:ph type="ctrTitle"/>
          </p:nvPr>
        </p:nvSpPr>
        <p:spPr>
          <a:xfrm>
            <a:off x="777240" y="271145"/>
            <a:ext cx="7772400" cy="1470025"/>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accent2"/>
              </a:buClr>
              <a:buSzPts val="5400"/>
              <a:buNone/>
            </a:pPr>
            <a:br>
              <a:rPr lang="es-ES" sz="5400"/>
            </a:br>
            <a:br>
              <a:rPr lang="es-ES" sz="5400"/>
            </a:br>
            <a:br>
              <a:rPr lang="es-ES" sz="5400"/>
            </a:br>
            <a:br>
              <a:rPr lang="es-ES" sz="5400"/>
            </a:br>
            <a:br>
              <a:rPr lang="es-ES" sz="5400"/>
            </a:br>
            <a:br>
              <a:rPr lang="es-ES" sz="5400"/>
            </a:br>
            <a:br>
              <a:rPr lang="es-ES" sz="5400"/>
            </a:br>
            <a:br>
              <a:rPr lang="es-ES" sz="5400"/>
            </a:br>
            <a:br>
              <a:rPr lang="es-ES" sz="5400"/>
            </a:br>
            <a:br>
              <a:rPr lang="es-ES" sz="5400"/>
            </a:br>
            <a:br>
              <a:rPr lang="es-ES" sz="5400"/>
            </a:br>
            <a:br>
              <a:rPr lang="es-ES" sz="5400"/>
            </a:br>
            <a:br>
              <a:rPr lang="es-ES" sz="5400"/>
            </a:br>
            <a:br>
              <a:rPr lang="es-ES" sz="5400"/>
            </a:br>
            <a:br>
              <a:rPr lang="es-ES" sz="5400"/>
            </a:br>
            <a:br>
              <a:rPr lang="es-ES" sz="5400"/>
            </a:br>
            <a:r>
              <a:rPr lang="es-ES">
                <a:solidFill>
                  <a:schemeClr val="dk2"/>
                </a:solidFill>
              </a:rPr>
              <a:t>UNIDAD 7: </a:t>
            </a:r>
            <a:r>
              <a:rPr lang="es-ES"/>
              <a:t>PROCEDIMIENTOS OPERATIVOS ESTÁNDARES</a:t>
            </a:r>
            <a:endParaRPr/>
          </a:p>
        </p:txBody>
      </p:sp>
      <p:sp>
        <p:nvSpPr>
          <p:cNvPr id="1756" name="Google Shape;1756;p21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r>
              <a:rPr lang="es-ES"/>
              <a:t>172</a:t>
            </a:r>
            <a:endParaRPr/>
          </a:p>
        </p:txBody>
      </p:sp>
      <p:pic>
        <p:nvPicPr>
          <p:cNvPr descr="Logo, JHPIEGO" id="1757" name="Google Shape;1757;p219"/>
          <p:cNvPicPr preferRelativeResize="0"/>
          <p:nvPr/>
        </p:nvPicPr>
        <p:blipFill rotWithShape="1">
          <a:blip r:embed="rId3">
            <a:alphaModFix/>
          </a:blip>
          <a:srcRect b="0" l="0" r="0" t="0"/>
          <a:stretch/>
        </p:blipFill>
        <p:spPr>
          <a:xfrm>
            <a:off x="7681872" y="5616697"/>
            <a:ext cx="1066573" cy="905609"/>
          </a:xfrm>
          <a:prstGeom prst="rect">
            <a:avLst/>
          </a:prstGeom>
          <a:noFill/>
          <a:ln>
            <a:noFill/>
          </a:ln>
        </p:spPr>
      </p:pic>
    </p:spTree>
  </p:cSld>
  <p:clrMapOvr>
    <a:masterClrMapping/>
  </p:clrMapOvr>
</p:sld>
</file>

<file path=ppt/slides/slide1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2" name="Shape 1762"/>
        <p:cNvGrpSpPr/>
        <p:nvPr/>
      </p:nvGrpSpPr>
      <p:grpSpPr>
        <a:xfrm>
          <a:off x="0" y="0"/>
          <a:ext cx="0" cy="0"/>
          <a:chOff x="0" y="0"/>
          <a:chExt cx="0" cy="0"/>
        </a:xfrm>
      </p:grpSpPr>
      <p:sp>
        <p:nvSpPr>
          <p:cNvPr id="1763" name="Google Shape;1763;p220"/>
          <p:cNvSpPr txBox="1"/>
          <p:nvPr>
            <p:ph type="title"/>
          </p:nvPr>
        </p:nvSpPr>
        <p:spPr>
          <a:xfrm>
            <a:off x="734602" y="731837"/>
            <a:ext cx="8229600" cy="11430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2"/>
              </a:buClr>
              <a:buSzPts val="4800"/>
              <a:buNone/>
            </a:pPr>
            <a:r>
              <a:rPr lang="es-ES"/>
              <a:t>Objetivos</a:t>
            </a:r>
            <a:endParaRPr/>
          </a:p>
        </p:txBody>
      </p:sp>
      <p:sp>
        <p:nvSpPr>
          <p:cNvPr id="1764" name="Google Shape;1764;p220"/>
          <p:cNvSpPr txBox="1"/>
          <p:nvPr>
            <p:ph idx="1" type="body"/>
          </p:nvPr>
        </p:nvSpPr>
        <p:spPr>
          <a:xfrm>
            <a:off x="457200" y="2250040"/>
            <a:ext cx="7429500" cy="2465798"/>
          </a:xfrm>
          <a:prstGeom prst="rect">
            <a:avLst/>
          </a:prstGeom>
          <a:noFill/>
          <a:ln>
            <a:noFill/>
          </a:ln>
        </p:spPr>
        <p:txBody>
          <a:bodyPr anchorCtr="0" anchor="t" bIns="45700" lIns="91425" spcFirstLastPara="1" rIns="91425" wrap="square" tIns="45700">
            <a:noAutofit/>
          </a:bodyPr>
          <a:lstStyle/>
          <a:p>
            <a:pPr indent="-228600" lvl="0" marL="685800" rtl="0" algn="l">
              <a:lnSpc>
                <a:spcPct val="90000"/>
              </a:lnSpc>
              <a:spcBef>
                <a:spcPts val="600"/>
              </a:spcBef>
              <a:spcAft>
                <a:spcPts val="0"/>
              </a:spcAft>
              <a:buClr>
                <a:schemeClr val="dk2"/>
              </a:buClr>
              <a:buSzPts val="3200"/>
              <a:buFont typeface="Noto Sans Symbols"/>
              <a:buChar char="✔"/>
            </a:pPr>
            <a:r>
              <a:rPr lang="es-ES" sz="2800">
                <a:solidFill>
                  <a:schemeClr val="dk2"/>
                </a:solidFill>
              </a:rPr>
              <a:t>Describir el rol del proveedor de atención de la salud en la implementación de los SOP</a:t>
            </a:r>
            <a:endParaRPr sz="2800"/>
          </a:p>
          <a:p>
            <a:pPr indent="-228600" lvl="0" marL="685800" rtl="0" algn="l">
              <a:lnSpc>
                <a:spcPct val="90000"/>
              </a:lnSpc>
              <a:spcBef>
                <a:spcPts val="1200"/>
              </a:spcBef>
              <a:spcAft>
                <a:spcPts val="0"/>
              </a:spcAft>
              <a:buClr>
                <a:schemeClr val="dk2"/>
              </a:buClr>
              <a:buSzPts val="3200"/>
              <a:buFont typeface="Noto Sans Symbols"/>
              <a:buChar char="✔"/>
            </a:pPr>
            <a:r>
              <a:rPr lang="es-ES" sz="2800">
                <a:solidFill>
                  <a:schemeClr val="dk2"/>
                </a:solidFill>
              </a:rPr>
              <a:t>Explicar de qué modo los SOP pueden mejorar el acceso a la atención</a:t>
            </a:r>
            <a:endParaRPr sz="2800"/>
          </a:p>
          <a:p>
            <a:pPr indent="-25400" lvl="0" marL="228600" rtl="0" algn="l">
              <a:lnSpc>
                <a:spcPct val="90000"/>
              </a:lnSpc>
              <a:spcBef>
                <a:spcPts val="1600"/>
              </a:spcBef>
              <a:spcAft>
                <a:spcPts val="0"/>
              </a:spcAft>
              <a:buClr>
                <a:schemeClr val="dk2"/>
              </a:buClr>
              <a:buSzPts val="3200"/>
              <a:buNone/>
            </a:pPr>
            <a:r>
              <a:t/>
            </a:r>
            <a:endParaRPr/>
          </a:p>
        </p:txBody>
      </p:sp>
      <p:sp>
        <p:nvSpPr>
          <p:cNvPr id="1765" name="Google Shape;1765;p22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s-ES"/>
              <a:t>‹#›</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21" name="Shape 421"/>
        <p:cNvGrpSpPr/>
        <p:nvPr/>
      </p:nvGrpSpPr>
      <p:grpSpPr>
        <a:xfrm>
          <a:off x="0" y="0"/>
          <a:ext cx="0" cy="0"/>
          <a:chOff x="0" y="0"/>
          <a:chExt cx="0" cy="0"/>
        </a:xfrm>
      </p:grpSpPr>
      <p:sp>
        <p:nvSpPr>
          <p:cNvPr id="422" name="Google Shape;422;p68"/>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s-ES"/>
              <a:t>‹#›</a:t>
            </a:fld>
            <a:endParaRPr/>
          </a:p>
        </p:txBody>
      </p:sp>
      <p:pic>
        <p:nvPicPr>
          <p:cNvPr descr="image1" id="423" name="Google Shape;423;p68"/>
          <p:cNvPicPr preferRelativeResize="0"/>
          <p:nvPr/>
        </p:nvPicPr>
        <p:blipFill rotWithShape="1">
          <a:blip r:embed="rId3">
            <a:alphaModFix/>
          </a:blip>
          <a:srcRect b="0" l="0" r="0" t="0"/>
          <a:stretch/>
        </p:blipFill>
        <p:spPr>
          <a:xfrm>
            <a:off x="0" y="98425"/>
            <a:ext cx="9051131" cy="6661150"/>
          </a:xfrm>
          <a:prstGeom prst="rect">
            <a:avLst/>
          </a:prstGeom>
          <a:noFill/>
          <a:ln>
            <a:noFill/>
          </a:ln>
        </p:spPr>
      </p:pic>
      <p:sp>
        <p:nvSpPr>
          <p:cNvPr id="424" name="Google Shape;424;p68"/>
          <p:cNvSpPr/>
          <p:nvPr/>
        </p:nvSpPr>
        <p:spPr>
          <a:xfrm>
            <a:off x="4695825" y="628650"/>
            <a:ext cx="4355306" cy="1952625"/>
          </a:xfrm>
          <a:prstGeom prst="ellipse">
            <a:avLst/>
          </a:prstGeom>
          <a:noFill/>
          <a:ln cap="flat" cmpd="sng" w="2540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1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0" name="Shape 1770"/>
        <p:cNvGrpSpPr/>
        <p:nvPr/>
      </p:nvGrpSpPr>
      <p:grpSpPr>
        <a:xfrm>
          <a:off x="0" y="0"/>
          <a:ext cx="0" cy="0"/>
          <a:chOff x="0" y="0"/>
          <a:chExt cx="0" cy="0"/>
        </a:xfrm>
      </p:grpSpPr>
      <p:sp>
        <p:nvSpPr>
          <p:cNvPr id="1771" name="Google Shape;1771;p221"/>
          <p:cNvSpPr txBox="1"/>
          <p:nvPr>
            <p:ph type="title"/>
          </p:nvPr>
        </p:nvSpPr>
        <p:spPr>
          <a:xfrm>
            <a:off x="529119" y="417113"/>
            <a:ext cx="6900381" cy="11430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2"/>
              </a:buClr>
              <a:buSzPts val="4400"/>
              <a:buNone/>
            </a:pPr>
            <a:r>
              <a:rPr lang="es-ES"/>
              <a:t>Coordinación y generación de vínculos</a:t>
            </a:r>
            <a:endParaRPr/>
          </a:p>
        </p:txBody>
      </p:sp>
      <p:sp>
        <p:nvSpPr>
          <p:cNvPr id="1772" name="Google Shape;1772;p221"/>
          <p:cNvSpPr txBox="1"/>
          <p:nvPr>
            <p:ph idx="1" type="body"/>
          </p:nvPr>
        </p:nvSpPr>
        <p:spPr>
          <a:xfrm>
            <a:off x="457200" y="1518049"/>
            <a:ext cx="8432800" cy="2063351"/>
          </a:xfrm>
          <a:prstGeom prst="rect">
            <a:avLst/>
          </a:prstGeom>
          <a:noFill/>
          <a:ln>
            <a:noFill/>
          </a:ln>
        </p:spPr>
        <p:txBody>
          <a:bodyPr anchorCtr="0" anchor="t" bIns="45700" lIns="91425" spcFirstLastPara="1" rIns="91425" wrap="square" tIns="45700">
            <a:noAutofit/>
          </a:bodyPr>
          <a:lstStyle/>
          <a:p>
            <a:pPr indent="0" lvl="0" marL="0" rtl="0" algn="l">
              <a:lnSpc>
                <a:spcPct val="70000"/>
              </a:lnSpc>
              <a:spcBef>
                <a:spcPts val="600"/>
              </a:spcBef>
              <a:spcAft>
                <a:spcPts val="0"/>
              </a:spcAft>
              <a:buClr>
                <a:schemeClr val="dk2"/>
              </a:buClr>
              <a:buSzPts val="2960"/>
              <a:buNone/>
            </a:pPr>
            <a:r>
              <a:rPr lang="es-ES" sz="2800">
                <a:solidFill>
                  <a:schemeClr val="dk2"/>
                </a:solidFill>
              </a:rPr>
              <a:t>	Principales áreas de colaboración multisectorial:</a:t>
            </a:r>
            <a:endParaRPr/>
          </a:p>
          <a:p>
            <a:pPr indent="-228598" lvl="1" marL="868680" rtl="0" algn="l">
              <a:lnSpc>
                <a:spcPct val="70000"/>
              </a:lnSpc>
              <a:spcBef>
                <a:spcPts val="600"/>
              </a:spcBef>
              <a:spcAft>
                <a:spcPts val="0"/>
              </a:spcAft>
              <a:buClr>
                <a:schemeClr val="dk2"/>
              </a:buClr>
              <a:buSzPts val="2960"/>
              <a:buChar char="•"/>
            </a:pPr>
            <a:r>
              <a:rPr lang="es-ES">
                <a:solidFill>
                  <a:schemeClr val="dk2"/>
                </a:solidFill>
              </a:rPr>
              <a:t>Salud</a:t>
            </a:r>
            <a:endParaRPr/>
          </a:p>
          <a:p>
            <a:pPr indent="-228598" lvl="1" marL="868680" rtl="0" algn="l">
              <a:lnSpc>
                <a:spcPct val="70000"/>
              </a:lnSpc>
              <a:spcBef>
                <a:spcPts val="600"/>
              </a:spcBef>
              <a:spcAft>
                <a:spcPts val="0"/>
              </a:spcAft>
              <a:buClr>
                <a:schemeClr val="dk2"/>
              </a:buClr>
              <a:buSzPts val="2960"/>
              <a:buChar char="•"/>
            </a:pPr>
            <a:r>
              <a:rPr lang="es-ES">
                <a:solidFill>
                  <a:schemeClr val="dk2"/>
                </a:solidFill>
              </a:rPr>
              <a:t>Psicosocial</a:t>
            </a:r>
            <a:endParaRPr/>
          </a:p>
          <a:p>
            <a:pPr indent="-228598" lvl="1" marL="868680" rtl="0" algn="l">
              <a:lnSpc>
                <a:spcPct val="70000"/>
              </a:lnSpc>
              <a:spcBef>
                <a:spcPts val="600"/>
              </a:spcBef>
              <a:spcAft>
                <a:spcPts val="0"/>
              </a:spcAft>
              <a:buClr>
                <a:schemeClr val="dk2"/>
              </a:buClr>
              <a:buSzPts val="2960"/>
              <a:buChar char="•"/>
            </a:pPr>
            <a:r>
              <a:rPr lang="es-ES">
                <a:solidFill>
                  <a:schemeClr val="dk2"/>
                </a:solidFill>
              </a:rPr>
              <a:t>Seguridad física y material</a:t>
            </a:r>
            <a:endParaRPr/>
          </a:p>
          <a:p>
            <a:pPr indent="-228598" lvl="1" marL="868680" rtl="0" algn="l">
              <a:lnSpc>
                <a:spcPct val="70000"/>
              </a:lnSpc>
              <a:spcBef>
                <a:spcPts val="600"/>
              </a:spcBef>
              <a:spcAft>
                <a:spcPts val="0"/>
              </a:spcAft>
              <a:buClr>
                <a:schemeClr val="dk2"/>
              </a:buClr>
              <a:buSzPts val="2960"/>
              <a:buChar char="•"/>
            </a:pPr>
            <a:r>
              <a:rPr lang="es-ES">
                <a:solidFill>
                  <a:schemeClr val="dk2"/>
                </a:solidFill>
              </a:rPr>
              <a:t>Legal/justicia</a:t>
            </a:r>
            <a:endParaRPr/>
          </a:p>
        </p:txBody>
      </p:sp>
      <p:sp>
        <p:nvSpPr>
          <p:cNvPr id="1773" name="Google Shape;1773;p22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s-ES"/>
              <a:t>‹#›</a:t>
            </a:fld>
            <a:endParaRPr/>
          </a:p>
        </p:txBody>
      </p:sp>
      <p:sp>
        <p:nvSpPr>
          <p:cNvPr id="1774" name="Google Shape;1774;p221"/>
          <p:cNvSpPr txBox="1"/>
          <p:nvPr/>
        </p:nvSpPr>
        <p:spPr>
          <a:xfrm>
            <a:off x="856179" y="3594100"/>
            <a:ext cx="7431641" cy="2063351"/>
          </a:xfrm>
          <a:prstGeom prst="rect">
            <a:avLst/>
          </a:prstGeom>
          <a:noFill/>
          <a:ln>
            <a:noFill/>
          </a:ln>
        </p:spPr>
        <p:txBody>
          <a:bodyPr anchorCtr="0" anchor="t" bIns="45700" lIns="91425" spcFirstLastPara="1" rIns="91425" wrap="square" tIns="45700">
            <a:noAutofit/>
          </a:bodyPr>
          <a:lstStyle/>
          <a:p>
            <a:pPr indent="0" lvl="1" marL="342900" marR="0" rtl="0" algn="ctr">
              <a:lnSpc>
                <a:spcPct val="70000"/>
              </a:lnSpc>
              <a:spcBef>
                <a:spcPts val="1200"/>
              </a:spcBef>
              <a:spcAft>
                <a:spcPts val="600"/>
              </a:spcAft>
              <a:buClr>
                <a:schemeClr val="dk2"/>
              </a:buClr>
              <a:buSzPts val="2960"/>
              <a:buFont typeface="Arial"/>
              <a:buNone/>
            </a:pPr>
            <a:r>
              <a:rPr b="0" i="0" lang="es-ES" sz="2700" u="none" cap="none" strike="noStrike">
                <a:solidFill>
                  <a:schemeClr val="dk2"/>
                </a:solidFill>
                <a:latin typeface="Calibri"/>
                <a:ea typeface="Calibri"/>
                <a:cs typeface="Calibri"/>
                <a:sym typeface="Calibri"/>
              </a:rPr>
              <a:t>	</a:t>
            </a:r>
            <a:r>
              <a:rPr b="0" i="1" lang="es-ES" sz="2700" u="none" cap="none" strike="noStrike">
                <a:solidFill>
                  <a:schemeClr val="accent1"/>
                </a:solidFill>
                <a:latin typeface="Calibri"/>
                <a:ea typeface="Calibri"/>
                <a:cs typeface="Calibri"/>
                <a:sym typeface="Calibri"/>
              </a:rPr>
              <a:t>Es importante poner en contacto a la comunidad con grupos de autoayuda, incluso aquellos formados por mujeres, hombres, adolescentes, personas con discapacidad, comunidades LGBTQIA y trabajadores sexuales, a fin de garantizar que las personas sobrevivientes cuenten con un mecanismo de derivación confidencial coordinado y centrado en ellas. </a:t>
            </a:r>
            <a:endParaRPr b="0" i="0" sz="2700" u="none" cap="none" strike="noStrike">
              <a:solidFill>
                <a:schemeClr val="dk1"/>
              </a:solidFill>
              <a:latin typeface="Calibri"/>
              <a:ea typeface="Calibri"/>
              <a:cs typeface="Calibri"/>
              <a:sym typeface="Calibri"/>
            </a:endParaRPr>
          </a:p>
        </p:txBody>
      </p:sp>
    </p:spTree>
  </p:cSld>
  <p:clrMapOvr>
    <a:masterClrMapping/>
  </p:clrMapOvr>
</p:sld>
</file>

<file path=ppt/slides/slide1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9" name="Shape 1779"/>
        <p:cNvGrpSpPr/>
        <p:nvPr/>
      </p:nvGrpSpPr>
      <p:grpSpPr>
        <a:xfrm>
          <a:off x="0" y="0"/>
          <a:ext cx="0" cy="0"/>
          <a:chOff x="0" y="0"/>
          <a:chExt cx="0" cy="0"/>
        </a:xfrm>
      </p:grpSpPr>
      <p:sp>
        <p:nvSpPr>
          <p:cNvPr id="1780" name="Google Shape;1780;p222"/>
          <p:cNvSpPr txBox="1"/>
          <p:nvPr>
            <p:ph type="title"/>
          </p:nvPr>
        </p:nvSpPr>
        <p:spPr>
          <a:xfrm>
            <a:off x="345260" y="-26870"/>
            <a:ext cx="10032999"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2"/>
              </a:buClr>
              <a:buSzPts val="4400"/>
              <a:buNone/>
            </a:pPr>
            <a:r>
              <a:rPr lang="es-ES" sz="3500"/>
              <a:t>Procedimientos operativos estándares (SOP)</a:t>
            </a:r>
            <a:endParaRPr sz="3500"/>
          </a:p>
        </p:txBody>
      </p:sp>
      <p:sp>
        <p:nvSpPr>
          <p:cNvPr descr="Flowchart showing SOPs, with refugees/IDPs at center, surrounded by health, psychosocial, legal/justice, and security and protection clusters. Coordination, guiding principles, and referral mechanisms at top with UN agencies, government authorities, NGOs, and local society at bottom. " id="1781" name="Google Shape;1781;p222"/>
          <p:cNvSpPr/>
          <p:nvPr/>
        </p:nvSpPr>
        <p:spPr>
          <a:xfrm>
            <a:off x="2006079" y="1443318"/>
            <a:ext cx="4837034" cy="804877"/>
          </a:xfrm>
          <a:prstGeom prst="ellipse">
            <a:avLst/>
          </a:prstGeom>
          <a:solidFill>
            <a:schemeClr val="accent3"/>
          </a:solidFill>
          <a:ln cap="flat" cmpd="sng" w="12700">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782" name="Google Shape;1782;p222"/>
          <p:cNvSpPr/>
          <p:nvPr/>
        </p:nvSpPr>
        <p:spPr>
          <a:xfrm>
            <a:off x="1996377" y="4921408"/>
            <a:ext cx="4837034" cy="933561"/>
          </a:xfrm>
          <a:prstGeom prst="ellipse">
            <a:avLst/>
          </a:prstGeom>
          <a:solidFill>
            <a:schemeClr val="accent3"/>
          </a:solidFill>
          <a:ln cap="flat" cmpd="sng" w="19050">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783" name="Google Shape;1783;p222"/>
          <p:cNvSpPr/>
          <p:nvPr/>
        </p:nvSpPr>
        <p:spPr>
          <a:xfrm>
            <a:off x="3592642" y="3063706"/>
            <a:ext cx="1663908" cy="1199214"/>
          </a:xfrm>
          <a:prstGeom prst="rect">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784" name="Google Shape;1784;p222"/>
          <p:cNvSpPr/>
          <p:nvPr/>
        </p:nvSpPr>
        <p:spPr>
          <a:xfrm>
            <a:off x="5256549" y="3270721"/>
            <a:ext cx="824348" cy="646247"/>
          </a:xfrm>
          <a:prstGeom prst="rightArrow">
            <a:avLst>
              <a:gd fmla="val 50000" name="adj1"/>
              <a:gd fmla="val 50000" name="adj2"/>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785" name="Google Shape;1785;p222"/>
          <p:cNvSpPr/>
          <p:nvPr/>
        </p:nvSpPr>
        <p:spPr>
          <a:xfrm rot="10800000">
            <a:off x="2824606" y="3322395"/>
            <a:ext cx="768034" cy="643319"/>
          </a:xfrm>
          <a:prstGeom prst="rightArrow">
            <a:avLst>
              <a:gd fmla="val 50000" name="adj1"/>
              <a:gd fmla="val 50000" name="adj2"/>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786" name="Google Shape;1786;p222"/>
          <p:cNvSpPr/>
          <p:nvPr/>
        </p:nvSpPr>
        <p:spPr>
          <a:xfrm rot="-5400000">
            <a:off x="4105245" y="2264692"/>
            <a:ext cx="689475" cy="920917"/>
          </a:xfrm>
          <a:prstGeom prst="rightArrow">
            <a:avLst>
              <a:gd fmla="val 50000" name="adj1"/>
              <a:gd fmla="val 50000" name="adj2"/>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787" name="Google Shape;1787;p222"/>
          <p:cNvSpPr/>
          <p:nvPr/>
        </p:nvSpPr>
        <p:spPr>
          <a:xfrm rot="5400000">
            <a:off x="4179970" y="4116551"/>
            <a:ext cx="628178" cy="920917"/>
          </a:xfrm>
          <a:prstGeom prst="rightArrow">
            <a:avLst>
              <a:gd fmla="val 50000" name="adj1"/>
              <a:gd fmla="val 50000" name="adj2"/>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788" name="Google Shape;1788;p222"/>
          <p:cNvSpPr/>
          <p:nvPr/>
        </p:nvSpPr>
        <p:spPr>
          <a:xfrm>
            <a:off x="1603860" y="4147489"/>
            <a:ext cx="2206676" cy="814929"/>
          </a:xfrm>
          <a:prstGeom prst="ellipse">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789" name="Google Shape;1789;p222"/>
          <p:cNvSpPr/>
          <p:nvPr/>
        </p:nvSpPr>
        <p:spPr>
          <a:xfrm>
            <a:off x="1685079" y="2455188"/>
            <a:ext cx="1873771" cy="902631"/>
          </a:xfrm>
          <a:prstGeom prst="ellipse">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Calibri"/>
              <a:ea typeface="Calibri"/>
              <a:cs typeface="Calibri"/>
              <a:sym typeface="Calibri"/>
            </a:endParaRPr>
          </a:p>
        </p:txBody>
      </p:sp>
      <p:sp>
        <p:nvSpPr>
          <p:cNvPr id="1790" name="Google Shape;1790;p222"/>
          <p:cNvSpPr/>
          <p:nvPr/>
        </p:nvSpPr>
        <p:spPr>
          <a:xfrm>
            <a:off x="5244616" y="3988468"/>
            <a:ext cx="2016267" cy="902631"/>
          </a:xfrm>
          <a:prstGeom prst="ellipse">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791" name="Google Shape;1791;p222"/>
          <p:cNvSpPr/>
          <p:nvPr/>
        </p:nvSpPr>
        <p:spPr>
          <a:xfrm>
            <a:off x="2521337" y="967009"/>
            <a:ext cx="3806518" cy="499478"/>
          </a:xfrm>
          <a:prstGeom prst="curvedDownArrow">
            <a:avLst>
              <a:gd fmla="val 25000" name="adj1"/>
              <a:gd fmla="val 50000" name="adj2"/>
              <a:gd fmla="val 25000" name="adj3"/>
            </a:avLst>
          </a:prstGeom>
          <a:solidFill>
            <a:schemeClr val="accent2"/>
          </a:solid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792" name="Google Shape;1792;p222"/>
          <p:cNvSpPr/>
          <p:nvPr/>
        </p:nvSpPr>
        <p:spPr>
          <a:xfrm>
            <a:off x="5290341" y="2507728"/>
            <a:ext cx="2122929" cy="793980"/>
          </a:xfrm>
          <a:prstGeom prst="ellipse">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793" name="Google Shape;1793;p222"/>
          <p:cNvSpPr/>
          <p:nvPr/>
        </p:nvSpPr>
        <p:spPr>
          <a:xfrm rot="-4899799">
            <a:off x="716783" y="3133669"/>
            <a:ext cx="1181844" cy="865451"/>
          </a:xfrm>
          <a:prstGeom prst="curvedDownArrow">
            <a:avLst>
              <a:gd fmla="val 25000" name="adj1"/>
              <a:gd fmla="val 50000" name="adj2"/>
              <a:gd fmla="val 25000" name="adj3"/>
            </a:avLst>
          </a:prstGeom>
          <a:solidFill>
            <a:schemeClr val="accent2"/>
          </a:solid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794" name="Google Shape;1794;p222"/>
          <p:cNvSpPr/>
          <p:nvPr/>
        </p:nvSpPr>
        <p:spPr>
          <a:xfrm rot="10800000">
            <a:off x="2332637" y="5722072"/>
            <a:ext cx="3995218" cy="499478"/>
          </a:xfrm>
          <a:prstGeom prst="curvedDownArrow">
            <a:avLst>
              <a:gd fmla="val 25000" name="adj1"/>
              <a:gd fmla="val 50000" name="adj2"/>
              <a:gd fmla="val 25000" name="adj3"/>
            </a:avLst>
          </a:prstGeom>
          <a:solidFill>
            <a:schemeClr val="accent2"/>
          </a:solid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0000"/>
              </a:solidFill>
              <a:latin typeface="Calibri"/>
              <a:ea typeface="Calibri"/>
              <a:cs typeface="Calibri"/>
              <a:sym typeface="Calibri"/>
            </a:endParaRPr>
          </a:p>
        </p:txBody>
      </p:sp>
      <p:sp>
        <p:nvSpPr>
          <p:cNvPr id="1795" name="Google Shape;1795;p222"/>
          <p:cNvSpPr/>
          <p:nvPr/>
        </p:nvSpPr>
        <p:spPr>
          <a:xfrm rot="5400000">
            <a:off x="7121124" y="3343211"/>
            <a:ext cx="1181846" cy="865451"/>
          </a:xfrm>
          <a:prstGeom prst="curvedDownArrow">
            <a:avLst>
              <a:gd fmla="val 25000" name="adj1"/>
              <a:gd fmla="val 50000" name="adj2"/>
              <a:gd fmla="val 25000" name="adj3"/>
            </a:avLst>
          </a:prstGeom>
          <a:solidFill>
            <a:schemeClr val="accent2"/>
          </a:solid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796" name="Google Shape;1796;p222"/>
          <p:cNvSpPr txBox="1"/>
          <p:nvPr/>
        </p:nvSpPr>
        <p:spPr>
          <a:xfrm>
            <a:off x="2539628" y="1513521"/>
            <a:ext cx="3806518" cy="646331"/>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es-ES" sz="1900" u="none" cap="none" strike="noStrike">
                <a:solidFill>
                  <a:schemeClr val="dk1"/>
                </a:solidFill>
                <a:latin typeface="Calibri"/>
                <a:ea typeface="Calibri"/>
                <a:cs typeface="Calibri"/>
                <a:sym typeface="Calibri"/>
              </a:rPr>
              <a:t>Coordinación, principios rectores, mecanismos de derivación</a:t>
            </a:r>
            <a:endParaRPr b="0" i="0" sz="2000" u="none" cap="none" strike="noStrike">
              <a:solidFill>
                <a:srgbClr val="000000"/>
              </a:solidFill>
              <a:latin typeface="Arial"/>
              <a:ea typeface="Arial"/>
              <a:cs typeface="Arial"/>
              <a:sym typeface="Arial"/>
            </a:endParaRPr>
          </a:p>
        </p:txBody>
      </p:sp>
      <p:sp>
        <p:nvSpPr>
          <p:cNvPr id="1797" name="Google Shape;1797;p222"/>
          <p:cNvSpPr txBox="1"/>
          <p:nvPr/>
        </p:nvSpPr>
        <p:spPr>
          <a:xfrm>
            <a:off x="2404909" y="5006379"/>
            <a:ext cx="4152900" cy="646331"/>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es-ES" sz="1900" u="none" cap="none" strike="noStrike">
                <a:solidFill>
                  <a:schemeClr val="dk1"/>
                </a:solidFill>
                <a:latin typeface="Calibri"/>
                <a:ea typeface="Calibri"/>
                <a:cs typeface="Calibri"/>
                <a:sym typeface="Calibri"/>
              </a:rPr>
              <a:t>Organismos de la ONU, autoridades gubernamentales, ONG, sociedad local</a:t>
            </a:r>
            <a:endParaRPr b="0" i="0" sz="2000" u="none" cap="none" strike="noStrike">
              <a:solidFill>
                <a:srgbClr val="000000"/>
              </a:solidFill>
              <a:latin typeface="Arial"/>
              <a:ea typeface="Arial"/>
              <a:cs typeface="Arial"/>
              <a:sym typeface="Arial"/>
            </a:endParaRPr>
          </a:p>
        </p:txBody>
      </p:sp>
      <p:sp>
        <p:nvSpPr>
          <p:cNvPr id="1798" name="Google Shape;1798;p222"/>
          <p:cNvSpPr txBox="1"/>
          <p:nvPr/>
        </p:nvSpPr>
        <p:spPr>
          <a:xfrm>
            <a:off x="1906573" y="2699528"/>
            <a:ext cx="1434505" cy="381398"/>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es-ES" sz="1900" u="none" cap="none" strike="noStrike">
                <a:solidFill>
                  <a:schemeClr val="lt1"/>
                </a:solidFill>
                <a:latin typeface="Calibri"/>
                <a:ea typeface="Calibri"/>
                <a:cs typeface="Calibri"/>
                <a:sym typeface="Calibri"/>
              </a:rPr>
              <a:t>Salud</a:t>
            </a:r>
            <a:endParaRPr b="1" i="0" sz="1900" u="none" cap="none" strike="noStrike">
              <a:solidFill>
                <a:schemeClr val="lt1"/>
              </a:solidFill>
              <a:latin typeface="Arial"/>
              <a:ea typeface="Arial"/>
              <a:cs typeface="Arial"/>
              <a:sym typeface="Arial"/>
            </a:endParaRPr>
          </a:p>
        </p:txBody>
      </p:sp>
      <p:sp>
        <p:nvSpPr>
          <p:cNvPr id="1799" name="Google Shape;1799;p222"/>
          <p:cNvSpPr txBox="1"/>
          <p:nvPr/>
        </p:nvSpPr>
        <p:spPr>
          <a:xfrm>
            <a:off x="5552704" y="2715809"/>
            <a:ext cx="1610378" cy="38174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es-ES" sz="1900" u="none" cap="none" strike="noStrike">
                <a:solidFill>
                  <a:schemeClr val="lt1"/>
                </a:solidFill>
                <a:latin typeface="Calibri"/>
                <a:ea typeface="Calibri"/>
                <a:cs typeface="Calibri"/>
                <a:sym typeface="Calibri"/>
              </a:rPr>
              <a:t>Psicosocial</a:t>
            </a:r>
            <a:endParaRPr b="0" i="0" sz="2000" u="none" cap="none" strike="noStrike">
              <a:solidFill>
                <a:srgbClr val="000000"/>
              </a:solidFill>
              <a:latin typeface="Arial"/>
              <a:ea typeface="Arial"/>
              <a:cs typeface="Arial"/>
              <a:sym typeface="Arial"/>
            </a:endParaRPr>
          </a:p>
        </p:txBody>
      </p:sp>
      <p:sp>
        <p:nvSpPr>
          <p:cNvPr id="1800" name="Google Shape;1800;p222"/>
          <p:cNvSpPr txBox="1"/>
          <p:nvPr/>
        </p:nvSpPr>
        <p:spPr>
          <a:xfrm>
            <a:off x="1944727" y="4325936"/>
            <a:ext cx="1528783" cy="349854"/>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es-ES" sz="1900" u="none" cap="none" strike="noStrike">
                <a:solidFill>
                  <a:schemeClr val="lt1"/>
                </a:solidFill>
                <a:latin typeface="Calibri"/>
                <a:ea typeface="Calibri"/>
                <a:cs typeface="Calibri"/>
                <a:sym typeface="Calibri"/>
              </a:rPr>
              <a:t>Legal/justicia</a:t>
            </a:r>
            <a:endParaRPr b="0" i="0" sz="2000" u="none" cap="none" strike="noStrike">
              <a:solidFill>
                <a:srgbClr val="000000"/>
              </a:solidFill>
              <a:latin typeface="Arial"/>
              <a:ea typeface="Arial"/>
              <a:cs typeface="Arial"/>
              <a:sym typeface="Arial"/>
            </a:endParaRPr>
          </a:p>
        </p:txBody>
      </p:sp>
      <p:sp>
        <p:nvSpPr>
          <p:cNvPr id="1801" name="Google Shape;1801;p222"/>
          <p:cNvSpPr txBox="1"/>
          <p:nvPr/>
        </p:nvSpPr>
        <p:spPr>
          <a:xfrm>
            <a:off x="5399860" y="4093418"/>
            <a:ext cx="1689368" cy="646331"/>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es-ES" sz="1900" u="none" cap="none" strike="noStrike">
                <a:solidFill>
                  <a:schemeClr val="lt1"/>
                </a:solidFill>
                <a:latin typeface="Calibri"/>
                <a:ea typeface="Calibri"/>
                <a:cs typeface="Calibri"/>
                <a:sym typeface="Calibri"/>
              </a:rPr>
              <a:t>Seguridad y protección</a:t>
            </a:r>
            <a:endParaRPr b="0" i="0" sz="2000" u="none" cap="none" strike="noStrike">
              <a:solidFill>
                <a:srgbClr val="000000"/>
              </a:solidFill>
              <a:latin typeface="Arial"/>
              <a:ea typeface="Arial"/>
              <a:cs typeface="Arial"/>
              <a:sym typeface="Arial"/>
            </a:endParaRPr>
          </a:p>
        </p:txBody>
      </p:sp>
      <p:sp>
        <p:nvSpPr>
          <p:cNvPr id="1802" name="Google Shape;1802;p222"/>
          <p:cNvSpPr txBox="1"/>
          <p:nvPr/>
        </p:nvSpPr>
        <p:spPr>
          <a:xfrm>
            <a:off x="3474732" y="3184479"/>
            <a:ext cx="1959527" cy="92333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es-ES" sz="1900" u="none" cap="none" strike="noStrike">
                <a:solidFill>
                  <a:schemeClr val="lt1"/>
                </a:solidFill>
                <a:latin typeface="Calibri"/>
                <a:ea typeface="Calibri"/>
                <a:cs typeface="Calibri"/>
                <a:sym typeface="Calibri"/>
              </a:rPr>
              <a:t>Refugiados/DI</a:t>
            </a:r>
            <a:endParaRPr b="0" i="0" sz="20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None/>
            </a:pPr>
            <a:r>
              <a:rPr b="1" i="0" lang="es-ES" sz="1900" u="none" cap="none" strike="noStrike">
                <a:solidFill>
                  <a:schemeClr val="lt1"/>
                </a:solidFill>
                <a:latin typeface="Calibri"/>
                <a:ea typeface="Calibri"/>
                <a:cs typeface="Calibri"/>
                <a:sym typeface="Calibri"/>
              </a:rPr>
              <a:t>(Individuos, grupos, etc.) </a:t>
            </a:r>
            <a:endParaRPr b="0" i="0" sz="2000" u="none" cap="none" strike="noStrike">
              <a:solidFill>
                <a:srgbClr val="000000"/>
              </a:solidFill>
              <a:latin typeface="Arial"/>
              <a:ea typeface="Arial"/>
              <a:cs typeface="Arial"/>
              <a:sym typeface="Arial"/>
            </a:endParaRPr>
          </a:p>
        </p:txBody>
      </p:sp>
      <p:sp>
        <p:nvSpPr>
          <p:cNvPr id="1803" name="Google Shape;1803;p22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s-ES"/>
              <a:t>‹#›</a:t>
            </a:fld>
            <a:endParaRPr/>
          </a:p>
        </p:txBody>
      </p:sp>
    </p:spTree>
  </p:cSld>
  <p:clrMapOvr>
    <a:masterClrMapping/>
  </p:clrMapOvr>
</p:sld>
</file>

<file path=ppt/slides/slide1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8" name="Shape 1808"/>
        <p:cNvGrpSpPr/>
        <p:nvPr/>
      </p:nvGrpSpPr>
      <p:grpSpPr>
        <a:xfrm>
          <a:off x="0" y="0"/>
          <a:ext cx="0" cy="0"/>
          <a:chOff x="0" y="0"/>
          <a:chExt cx="0" cy="0"/>
        </a:xfrm>
      </p:grpSpPr>
      <p:sp>
        <p:nvSpPr>
          <p:cNvPr id="1809" name="Google Shape;1809;p223"/>
          <p:cNvSpPr txBox="1"/>
          <p:nvPr>
            <p:ph type="title"/>
          </p:nvPr>
        </p:nvSpPr>
        <p:spPr>
          <a:xfrm>
            <a:off x="571500" y="419182"/>
            <a:ext cx="7378700" cy="792088"/>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2"/>
              </a:buClr>
              <a:buSzPts val="3200"/>
              <a:buNone/>
            </a:pPr>
            <a:r>
              <a:rPr b="0" lang="es-ES" sz="4200"/>
              <a:t>Preparación de SOP centrados en las personas sobrevivientes*</a:t>
            </a:r>
            <a:endParaRPr b="0" sz="4200"/>
          </a:p>
        </p:txBody>
      </p:sp>
      <p:sp>
        <p:nvSpPr>
          <p:cNvPr id="1810" name="Google Shape;1810;p223"/>
          <p:cNvSpPr txBox="1"/>
          <p:nvPr>
            <p:ph idx="1" type="body"/>
          </p:nvPr>
        </p:nvSpPr>
        <p:spPr>
          <a:xfrm>
            <a:off x="269776" y="1514019"/>
            <a:ext cx="8604448" cy="4285456"/>
          </a:xfrm>
          <a:prstGeom prst="rect">
            <a:avLst/>
          </a:prstGeom>
          <a:noFill/>
          <a:ln>
            <a:noFill/>
          </a:ln>
        </p:spPr>
        <p:txBody>
          <a:bodyPr anchorCtr="0" anchor="t" bIns="45700" lIns="91425" spcFirstLastPara="1" rIns="91425" wrap="square" tIns="45700">
            <a:noAutofit/>
          </a:bodyPr>
          <a:lstStyle/>
          <a:p>
            <a:pPr indent="-228600" lvl="0" marL="685800" rtl="0" algn="l">
              <a:lnSpc>
                <a:spcPct val="90000"/>
              </a:lnSpc>
              <a:spcBef>
                <a:spcPts val="0"/>
              </a:spcBef>
              <a:spcAft>
                <a:spcPts val="0"/>
              </a:spcAft>
              <a:buClr>
                <a:schemeClr val="dk2"/>
              </a:buClr>
              <a:buSzPts val="2400"/>
              <a:buChar char="•"/>
            </a:pPr>
            <a:r>
              <a:rPr lang="es-ES" sz="2600">
                <a:solidFill>
                  <a:schemeClr val="dk2"/>
                </a:solidFill>
              </a:rPr>
              <a:t>¿Cuáles son las leyes y las políticas del país?</a:t>
            </a:r>
            <a:endParaRPr sz="2800"/>
          </a:p>
          <a:p>
            <a:pPr indent="-228600" lvl="0" marL="685800" rtl="0" algn="l">
              <a:lnSpc>
                <a:spcPct val="90000"/>
              </a:lnSpc>
              <a:spcBef>
                <a:spcPts val="600"/>
              </a:spcBef>
              <a:spcAft>
                <a:spcPts val="0"/>
              </a:spcAft>
              <a:buClr>
                <a:schemeClr val="dk2"/>
              </a:buClr>
              <a:buSzPts val="2400"/>
              <a:buChar char="•"/>
            </a:pPr>
            <a:r>
              <a:rPr lang="es-ES" sz="2600">
                <a:solidFill>
                  <a:schemeClr val="dk2"/>
                </a:solidFill>
              </a:rPr>
              <a:t>¿Qué laboratorios hay disponibles?</a:t>
            </a:r>
            <a:endParaRPr sz="2800"/>
          </a:p>
          <a:p>
            <a:pPr indent="-228600" lvl="0" marL="685800" rtl="0" algn="l">
              <a:lnSpc>
                <a:spcPct val="90000"/>
              </a:lnSpc>
              <a:spcBef>
                <a:spcPts val="600"/>
              </a:spcBef>
              <a:spcAft>
                <a:spcPts val="0"/>
              </a:spcAft>
              <a:buClr>
                <a:schemeClr val="dk2"/>
              </a:buClr>
              <a:buSzPts val="2400"/>
              <a:buChar char="•"/>
            </a:pPr>
            <a:r>
              <a:rPr lang="es-ES" sz="2600">
                <a:solidFill>
                  <a:schemeClr val="dk2"/>
                </a:solidFill>
              </a:rPr>
              <a:t>¿Cuáles son los protocolos existentes (atención médica posterior a una violación, denuncia de incidentes, etc.)?</a:t>
            </a:r>
            <a:endParaRPr sz="2800"/>
          </a:p>
          <a:p>
            <a:pPr indent="-228600" lvl="0" marL="685800" rtl="0" algn="l">
              <a:lnSpc>
                <a:spcPct val="90000"/>
              </a:lnSpc>
              <a:spcBef>
                <a:spcPts val="600"/>
              </a:spcBef>
              <a:spcAft>
                <a:spcPts val="0"/>
              </a:spcAft>
              <a:buClr>
                <a:schemeClr val="dk2"/>
              </a:buClr>
              <a:buSzPts val="2400"/>
              <a:buChar char="•"/>
            </a:pPr>
            <a:r>
              <a:rPr lang="es-ES" sz="2600">
                <a:solidFill>
                  <a:schemeClr val="dk2"/>
                </a:solidFill>
              </a:rPr>
              <a:t>¿Dónde suministrar atención y apoyo? </a:t>
            </a:r>
            <a:endParaRPr sz="2800"/>
          </a:p>
          <a:p>
            <a:pPr indent="-228600" lvl="0" marL="685800" rtl="0" algn="l">
              <a:lnSpc>
                <a:spcPct val="90000"/>
              </a:lnSpc>
              <a:spcBef>
                <a:spcPts val="600"/>
              </a:spcBef>
              <a:spcAft>
                <a:spcPts val="0"/>
              </a:spcAft>
              <a:buClr>
                <a:schemeClr val="dk2"/>
              </a:buClr>
              <a:buSzPts val="2400"/>
              <a:buChar char="•"/>
            </a:pPr>
            <a:r>
              <a:rPr lang="es-ES" sz="2600">
                <a:solidFill>
                  <a:schemeClr val="dk2"/>
                </a:solidFill>
              </a:rPr>
              <a:t>¿Dónde y cómo derivar?</a:t>
            </a:r>
            <a:endParaRPr sz="2800"/>
          </a:p>
          <a:p>
            <a:pPr indent="-228600" lvl="0" marL="685800" rtl="0" algn="l">
              <a:lnSpc>
                <a:spcPct val="90000"/>
              </a:lnSpc>
              <a:spcBef>
                <a:spcPts val="600"/>
              </a:spcBef>
              <a:spcAft>
                <a:spcPts val="0"/>
              </a:spcAft>
              <a:buClr>
                <a:schemeClr val="dk2"/>
              </a:buClr>
              <a:buSzPts val="2400"/>
              <a:buChar char="•"/>
            </a:pPr>
            <a:r>
              <a:rPr lang="es-ES" sz="2600">
                <a:solidFill>
                  <a:schemeClr val="dk2"/>
                </a:solidFill>
              </a:rPr>
              <a:t>¿Cómo coordinar entre los socorristas?</a:t>
            </a:r>
            <a:endParaRPr sz="2800"/>
          </a:p>
          <a:p>
            <a:pPr indent="-228600" lvl="0" marL="685800" rtl="0" algn="l">
              <a:lnSpc>
                <a:spcPct val="90000"/>
              </a:lnSpc>
              <a:spcBef>
                <a:spcPts val="600"/>
              </a:spcBef>
              <a:spcAft>
                <a:spcPts val="600"/>
              </a:spcAft>
              <a:buClr>
                <a:schemeClr val="dk2"/>
              </a:buClr>
              <a:buSzPts val="2400"/>
              <a:buChar char="•"/>
            </a:pPr>
            <a:r>
              <a:rPr lang="es-ES" sz="2600">
                <a:solidFill>
                  <a:schemeClr val="dk2"/>
                </a:solidFill>
              </a:rPr>
              <a:t>¿Qué debería saber la comunidad?</a:t>
            </a:r>
            <a:endParaRPr sz="2800"/>
          </a:p>
        </p:txBody>
      </p:sp>
      <p:sp>
        <p:nvSpPr>
          <p:cNvPr id="1811" name="Google Shape;1811;p223"/>
          <p:cNvSpPr txBox="1"/>
          <p:nvPr/>
        </p:nvSpPr>
        <p:spPr>
          <a:xfrm>
            <a:off x="1349276" y="4983017"/>
            <a:ext cx="6816824" cy="95410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1" lang="es-ES" sz="2800" u="none" cap="none" strike="noStrike">
                <a:solidFill>
                  <a:schemeClr val="accent1"/>
                </a:solidFill>
                <a:latin typeface="Calibri"/>
                <a:ea typeface="Calibri"/>
                <a:cs typeface="Calibri"/>
                <a:sym typeface="Calibri"/>
              </a:rPr>
              <a:t>* Respetar, en todo momento, los derechos, las necesidades, los deseos y la dignidad de la persona sobreviviente</a:t>
            </a:r>
            <a:endParaRPr b="0" i="0" sz="2800" u="none" cap="none" strike="noStrike">
              <a:solidFill>
                <a:srgbClr val="000000"/>
              </a:solidFill>
              <a:latin typeface="Arial"/>
              <a:ea typeface="Arial"/>
              <a:cs typeface="Arial"/>
              <a:sym typeface="Arial"/>
            </a:endParaRPr>
          </a:p>
        </p:txBody>
      </p:sp>
      <p:sp>
        <p:nvSpPr>
          <p:cNvPr id="1812" name="Google Shape;1812;p22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s-E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10">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10">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10">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10">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10">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10">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10">
                                            <p:txEl>
                                              <p:pRg end="6" st="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7" name="Shape 1817"/>
        <p:cNvGrpSpPr/>
        <p:nvPr/>
      </p:nvGrpSpPr>
      <p:grpSpPr>
        <a:xfrm>
          <a:off x="0" y="0"/>
          <a:ext cx="0" cy="0"/>
          <a:chOff x="0" y="0"/>
          <a:chExt cx="0" cy="0"/>
        </a:xfrm>
      </p:grpSpPr>
      <p:sp>
        <p:nvSpPr>
          <p:cNvPr id="1818" name="Google Shape;1818;p224"/>
          <p:cNvSpPr txBox="1"/>
          <p:nvPr>
            <p:ph type="title"/>
          </p:nvPr>
        </p:nvSpPr>
        <p:spPr>
          <a:xfrm>
            <a:off x="3539447" y="6783192"/>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2"/>
              </a:buClr>
              <a:buSzPts val="4400"/>
              <a:buFont typeface="Calibri"/>
              <a:buNone/>
            </a:pPr>
            <a:r>
              <a:rPr lang="es-ES"/>
              <a:t>Developing SOPs</a:t>
            </a:r>
            <a:endParaRPr/>
          </a:p>
        </p:txBody>
      </p:sp>
      <p:sp>
        <p:nvSpPr>
          <p:cNvPr id="1819" name="Google Shape;1819;p224"/>
          <p:cNvSpPr/>
          <p:nvPr/>
        </p:nvSpPr>
        <p:spPr>
          <a:xfrm>
            <a:off x="78059" y="5046082"/>
            <a:ext cx="1499876" cy="16838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aphicFrame>
        <p:nvGraphicFramePr>
          <p:cNvPr id="1820" name="Google Shape;1820;p224"/>
          <p:cNvGraphicFramePr/>
          <p:nvPr/>
        </p:nvGraphicFramePr>
        <p:xfrm>
          <a:off x="90760" y="128084"/>
          <a:ext cx="3000000" cy="3000000"/>
        </p:xfrm>
        <a:graphic>
          <a:graphicData uri="http://schemas.openxmlformats.org/drawingml/2006/table">
            <a:tbl>
              <a:tblPr bandRow="1" firstRow="1">
                <a:noFill/>
                <a:tableStyleId>{F7FC3A87-7C86-4937-AAF8-D6A5FC9EC237}</a:tableStyleId>
              </a:tblPr>
              <a:tblGrid>
                <a:gridCol w="5341200"/>
                <a:gridCol w="3622275"/>
              </a:tblGrid>
              <a:tr h="251225">
                <a:tc>
                  <a:txBody>
                    <a:bodyPr/>
                    <a:lstStyle/>
                    <a:p>
                      <a:pPr indent="0" lvl="0" marL="0" marR="0" rtl="0" algn="l">
                        <a:lnSpc>
                          <a:spcPct val="100000"/>
                        </a:lnSpc>
                        <a:spcBef>
                          <a:spcPts val="0"/>
                        </a:spcBef>
                        <a:spcAft>
                          <a:spcPts val="0"/>
                        </a:spcAft>
                        <a:buClr>
                          <a:srgbClr val="000000"/>
                        </a:buClr>
                        <a:buSzPts val="1200"/>
                        <a:buFont typeface="Arial"/>
                        <a:buNone/>
                      </a:pPr>
                      <a:r>
                        <a:rPr b="1" i="0" lang="es-ES" sz="1200" u="none" cap="none" strike="noStrike">
                          <a:solidFill>
                            <a:schemeClr val="lt1"/>
                          </a:solidFill>
                          <a:latin typeface="Calibri"/>
                          <a:ea typeface="Calibri"/>
                          <a:cs typeface="Calibri"/>
                          <a:sym typeface="Calibri"/>
                        </a:rPr>
                        <a:t>Información necesaria</a:t>
                      </a:r>
                      <a:r>
                        <a:rPr lang="es-ES" sz="1200" u="none" cap="none" strike="noStrike"/>
                        <a:t> </a:t>
                      </a:r>
                      <a:endParaRPr sz="12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200"/>
                        <a:buFont typeface="Arial"/>
                        <a:buNone/>
                      </a:pPr>
                      <a:r>
                        <a:rPr b="1" i="0" lang="es-ES" sz="1200" u="none" cap="none" strike="noStrike">
                          <a:solidFill>
                            <a:schemeClr val="lt1"/>
                          </a:solidFill>
                          <a:latin typeface="Calibri"/>
                          <a:ea typeface="Calibri"/>
                          <a:cs typeface="Calibri"/>
                          <a:sym typeface="Calibri"/>
                        </a:rPr>
                        <a:t>Dónde es posible encontrar la información</a:t>
                      </a:r>
                      <a:r>
                        <a:rPr lang="es-ES" sz="1200" u="none" cap="none" strike="noStrike"/>
                        <a:t> </a:t>
                      </a:r>
                      <a:endParaRPr sz="1200" u="none" cap="none" strike="noStrike"/>
                    </a:p>
                  </a:txBody>
                  <a:tcPr marT="45725" marB="45725" marR="91450" marL="91450"/>
                </a:tc>
              </a:tr>
              <a:tr h="237275">
                <a:tc gridSpan="2">
                  <a:txBody>
                    <a:bodyPr/>
                    <a:lstStyle/>
                    <a:p>
                      <a:pPr indent="0" lvl="0" marL="0" marR="0" rtl="0" algn="l">
                        <a:lnSpc>
                          <a:spcPct val="100000"/>
                        </a:lnSpc>
                        <a:spcBef>
                          <a:spcPts val="0"/>
                        </a:spcBef>
                        <a:spcAft>
                          <a:spcPts val="0"/>
                        </a:spcAft>
                        <a:buClr>
                          <a:srgbClr val="000000"/>
                        </a:buClr>
                        <a:buSzPts val="1100"/>
                        <a:buFont typeface="Arial"/>
                        <a:buNone/>
                      </a:pPr>
                      <a:r>
                        <a:rPr b="1" i="0" lang="es-ES" sz="1000" u="none" cap="none" strike="noStrike">
                          <a:solidFill>
                            <a:schemeClr val="dk1"/>
                          </a:solidFill>
                          <a:latin typeface="Calibri"/>
                          <a:ea typeface="Calibri"/>
                          <a:cs typeface="Calibri"/>
                          <a:sym typeface="Calibri"/>
                        </a:rPr>
                        <a:t>Legislación médica y procedimientos legales</a:t>
                      </a:r>
                      <a:r>
                        <a:rPr lang="es-ES" sz="1000" u="none" cap="none" strike="noStrike"/>
                        <a:t> </a:t>
                      </a:r>
                      <a:endParaRPr sz="1000" u="none" cap="none" strike="noStrike"/>
                    </a:p>
                  </a:txBody>
                  <a:tcPr marT="45725" marB="45725" marR="91450" marL="91450"/>
                </a:tc>
                <a:tc hMerge="1"/>
              </a:tr>
              <a:tr h="237275">
                <a:tc>
                  <a:txBody>
                    <a:bodyPr/>
                    <a:lstStyle/>
                    <a:p>
                      <a:pPr indent="0" lvl="0" marL="0" marR="0" rtl="0" algn="l">
                        <a:lnSpc>
                          <a:spcPct val="100000"/>
                        </a:lnSpc>
                        <a:spcBef>
                          <a:spcPts val="0"/>
                        </a:spcBef>
                        <a:spcAft>
                          <a:spcPts val="0"/>
                        </a:spcAft>
                        <a:buClr>
                          <a:srgbClr val="000000"/>
                        </a:buClr>
                        <a:buSzPts val="1100"/>
                        <a:buFont typeface="Arial"/>
                        <a:buNone/>
                      </a:pPr>
                      <a:r>
                        <a:rPr b="0" i="0" lang="es-ES" sz="1000" u="none" cap="none" strike="noStrike">
                          <a:solidFill>
                            <a:schemeClr val="dk1"/>
                          </a:solidFill>
                          <a:latin typeface="Calibri"/>
                          <a:ea typeface="Calibri"/>
                          <a:cs typeface="Calibri"/>
                          <a:sym typeface="Calibri"/>
                        </a:rPr>
                        <a:t>Legislación en materia de aborto</a:t>
                      </a:r>
                      <a:r>
                        <a:rPr lang="es-ES" sz="1000" u="none" cap="none" strike="noStrike"/>
                        <a:t> </a:t>
                      </a:r>
                      <a:endParaRPr sz="10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100"/>
                        <a:buFont typeface="Arial"/>
                        <a:buNone/>
                      </a:pPr>
                      <a:r>
                        <a:rPr b="0" i="0" lang="es-ES" sz="1000" u="none" cap="none" strike="noStrike">
                          <a:solidFill>
                            <a:schemeClr val="dk1"/>
                          </a:solidFill>
                          <a:latin typeface="Calibri"/>
                          <a:ea typeface="Calibri"/>
                          <a:cs typeface="Calibri"/>
                          <a:sym typeface="Calibri"/>
                        </a:rPr>
                        <a:t>Ministerio de Salud</a:t>
                      </a:r>
                      <a:r>
                        <a:rPr lang="es-ES" sz="1000" u="none" cap="none" strike="noStrike"/>
                        <a:t> </a:t>
                      </a:r>
                      <a:endParaRPr sz="1000" u="none" cap="none" strike="noStrike"/>
                    </a:p>
                  </a:txBody>
                  <a:tcPr marT="45725" marB="45725" marR="91450" marL="91450"/>
                </a:tc>
              </a:tr>
              <a:tr h="237275">
                <a:tc>
                  <a:txBody>
                    <a:bodyPr/>
                    <a:lstStyle/>
                    <a:p>
                      <a:pPr indent="0" lvl="0" marL="0" marR="0" rtl="0" algn="l">
                        <a:lnSpc>
                          <a:spcPct val="100000"/>
                        </a:lnSpc>
                        <a:spcBef>
                          <a:spcPts val="0"/>
                        </a:spcBef>
                        <a:spcAft>
                          <a:spcPts val="0"/>
                        </a:spcAft>
                        <a:buClr>
                          <a:srgbClr val="000000"/>
                        </a:buClr>
                        <a:buSzPts val="1100"/>
                        <a:buFont typeface="Arial"/>
                        <a:buNone/>
                      </a:pPr>
                      <a:r>
                        <a:rPr b="0" i="0" lang="es-ES" sz="1000" u="none" cap="none" strike="noStrike">
                          <a:solidFill>
                            <a:schemeClr val="dk1"/>
                          </a:solidFill>
                          <a:latin typeface="Calibri"/>
                          <a:ea typeface="Calibri"/>
                          <a:cs typeface="Calibri"/>
                          <a:sym typeface="Calibri"/>
                        </a:rPr>
                        <a:t>Reglamentaciones sobre anticonceptivos de emergencia</a:t>
                      </a:r>
                      <a:r>
                        <a:rPr lang="es-ES" sz="1000" u="none" cap="none" strike="noStrike"/>
                        <a:t> </a:t>
                      </a:r>
                      <a:endParaRPr sz="10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100"/>
                        <a:buFont typeface="Arial"/>
                        <a:buNone/>
                      </a:pPr>
                      <a:r>
                        <a:rPr b="0" i="0" lang="es-ES" sz="1000" u="none" cap="none" strike="noStrike">
                          <a:solidFill>
                            <a:schemeClr val="dk1"/>
                          </a:solidFill>
                          <a:latin typeface="Calibri"/>
                          <a:ea typeface="Calibri"/>
                          <a:cs typeface="Calibri"/>
                          <a:sym typeface="Calibri"/>
                        </a:rPr>
                        <a:t>Ministerio de Salud</a:t>
                      </a:r>
                      <a:r>
                        <a:rPr lang="es-ES" sz="1000" u="none" cap="none" strike="noStrike"/>
                        <a:t> </a:t>
                      </a:r>
                      <a:endParaRPr sz="1000" u="none" cap="none" strike="noStrike"/>
                    </a:p>
                  </a:txBody>
                  <a:tcPr marT="45725" marB="45725" marR="91450" marL="91450"/>
                </a:tc>
              </a:tr>
              <a:tr h="308825">
                <a:tc>
                  <a:txBody>
                    <a:bodyPr/>
                    <a:lstStyle/>
                    <a:p>
                      <a:pPr indent="0" lvl="0" marL="0" marR="0" rtl="0" algn="l">
                        <a:lnSpc>
                          <a:spcPct val="100000"/>
                        </a:lnSpc>
                        <a:spcBef>
                          <a:spcPts val="0"/>
                        </a:spcBef>
                        <a:spcAft>
                          <a:spcPts val="0"/>
                        </a:spcAft>
                        <a:buClr>
                          <a:srgbClr val="000000"/>
                        </a:buClr>
                        <a:buSzPts val="1100"/>
                        <a:buFont typeface="Arial"/>
                        <a:buNone/>
                      </a:pPr>
                      <a:r>
                        <a:rPr b="0" i="0" lang="es-ES" sz="1000" u="none" cap="none" strike="noStrike">
                          <a:solidFill>
                            <a:schemeClr val="dk1"/>
                          </a:solidFill>
                          <a:latin typeface="Calibri"/>
                          <a:ea typeface="Calibri"/>
                          <a:cs typeface="Calibri"/>
                          <a:sym typeface="Calibri"/>
                        </a:rPr>
                        <a:t>Legislación y procedimiento sobre la colocación en hogares de guarda o la adopción</a:t>
                      </a:r>
                      <a:r>
                        <a:rPr lang="es-ES" sz="1000" u="none" cap="none" strike="noStrike"/>
                        <a:t> </a:t>
                      </a:r>
                      <a:endParaRPr sz="10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100"/>
                        <a:buFont typeface="Arial"/>
                        <a:buNone/>
                      </a:pPr>
                      <a:r>
                        <a:rPr b="0" i="0" lang="es-ES" sz="1000" u="none" cap="none" strike="noStrike">
                          <a:solidFill>
                            <a:schemeClr val="dk1"/>
                          </a:solidFill>
                          <a:latin typeface="Calibri"/>
                          <a:ea typeface="Calibri"/>
                          <a:cs typeface="Calibri"/>
                          <a:sym typeface="Calibri"/>
                        </a:rPr>
                        <a:t>Ministerio a cargo de mujeres y/o niños (p. ej., Ministerio de Asuntos de la Mujer o de Género, Bienestar Social, Niños, Desarrollo Comunitario, etc.)</a:t>
                      </a:r>
                      <a:r>
                        <a:rPr lang="es-ES" sz="1000" u="none" cap="none" strike="noStrike"/>
                        <a:t> </a:t>
                      </a:r>
                      <a:endParaRPr sz="1000" u="none" cap="none" strike="noStrike"/>
                    </a:p>
                  </a:txBody>
                  <a:tcPr marT="45725" marB="45725" marR="91450" marL="91450"/>
                </a:tc>
              </a:tr>
              <a:tr h="237275">
                <a:tc>
                  <a:txBody>
                    <a:bodyPr/>
                    <a:lstStyle/>
                    <a:p>
                      <a:pPr indent="0" lvl="0" marL="0" marR="0" rtl="0" algn="l">
                        <a:lnSpc>
                          <a:spcPct val="100000"/>
                        </a:lnSpc>
                        <a:spcBef>
                          <a:spcPts val="0"/>
                        </a:spcBef>
                        <a:spcAft>
                          <a:spcPts val="0"/>
                        </a:spcAft>
                        <a:buClr>
                          <a:srgbClr val="000000"/>
                        </a:buClr>
                        <a:buSzPts val="1100"/>
                        <a:buFont typeface="Arial"/>
                        <a:buNone/>
                      </a:pPr>
                      <a:r>
                        <a:rPr b="0" i="0" lang="es-ES" sz="1000" u="none" cap="none" strike="noStrike">
                          <a:solidFill>
                            <a:schemeClr val="dk1"/>
                          </a:solidFill>
                          <a:latin typeface="Calibri"/>
                          <a:ea typeface="Calibri"/>
                          <a:cs typeface="Calibri"/>
                          <a:sym typeface="Calibri"/>
                        </a:rPr>
                        <a:t>Requisitos y obligaciones sobre informe de delitos para adultos o niños sobrevivientes</a:t>
                      </a:r>
                      <a:r>
                        <a:rPr lang="es-ES" sz="1000" u="none" cap="none" strike="noStrike"/>
                        <a:t> </a:t>
                      </a:r>
                      <a:endParaRPr sz="10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100"/>
                        <a:buFont typeface="Arial"/>
                        <a:buNone/>
                      </a:pPr>
                      <a:r>
                        <a:rPr b="0" i="0" lang="es-ES" sz="1000" u="none" cap="none" strike="noStrike">
                          <a:solidFill>
                            <a:schemeClr val="dk1"/>
                          </a:solidFill>
                          <a:latin typeface="Calibri"/>
                          <a:ea typeface="Calibri"/>
                          <a:cs typeface="Calibri"/>
                          <a:sym typeface="Calibri"/>
                        </a:rPr>
                        <a:t>Ministerio de Justicia</a:t>
                      </a:r>
                      <a:r>
                        <a:rPr lang="es-ES" sz="1000" u="none" cap="none" strike="noStrike"/>
                        <a:t> </a:t>
                      </a:r>
                      <a:endParaRPr sz="1000" u="none" cap="none" strike="noStrike"/>
                    </a:p>
                  </a:txBody>
                  <a:tcPr marT="45725" marB="45725" marR="91450" marL="91450"/>
                </a:tc>
              </a:tr>
              <a:tr h="237275">
                <a:tc>
                  <a:txBody>
                    <a:bodyPr/>
                    <a:lstStyle/>
                    <a:p>
                      <a:pPr indent="0" lvl="0" marL="0" marR="0" rtl="0" algn="l">
                        <a:lnSpc>
                          <a:spcPct val="100000"/>
                        </a:lnSpc>
                        <a:spcBef>
                          <a:spcPts val="0"/>
                        </a:spcBef>
                        <a:spcAft>
                          <a:spcPts val="0"/>
                        </a:spcAft>
                        <a:buClr>
                          <a:srgbClr val="000000"/>
                        </a:buClr>
                        <a:buSzPts val="1100"/>
                        <a:buFont typeface="Arial"/>
                        <a:buNone/>
                      </a:pPr>
                      <a:r>
                        <a:rPr b="0" i="0" lang="es-ES" sz="1000" u="none" cap="none" strike="noStrike">
                          <a:solidFill>
                            <a:schemeClr val="dk1"/>
                          </a:solidFill>
                          <a:latin typeface="Calibri"/>
                          <a:ea typeface="Calibri"/>
                          <a:cs typeface="Calibri"/>
                          <a:sym typeface="Calibri"/>
                        </a:rPr>
                        <a:t>Formularios de la policía y otros formularios necesarios</a:t>
                      </a:r>
                      <a:r>
                        <a:rPr lang="es-ES" sz="1000" u="none" cap="none" strike="noStrike"/>
                        <a:t> </a:t>
                      </a:r>
                      <a:endParaRPr sz="10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100"/>
                        <a:buFont typeface="Arial"/>
                        <a:buNone/>
                      </a:pPr>
                      <a:r>
                        <a:rPr b="0" i="0" lang="es-ES" sz="1000" u="none" cap="none" strike="noStrike">
                          <a:solidFill>
                            <a:schemeClr val="dk1"/>
                          </a:solidFill>
                          <a:latin typeface="Calibri"/>
                          <a:ea typeface="Calibri"/>
                          <a:cs typeface="Calibri"/>
                          <a:sym typeface="Calibri"/>
                        </a:rPr>
                        <a:t>Ministerio del Interior</a:t>
                      </a:r>
                      <a:r>
                        <a:rPr lang="es-ES" sz="1000" u="none" cap="none" strike="noStrike"/>
                        <a:t> </a:t>
                      </a:r>
                      <a:endParaRPr sz="1000" u="none" cap="none" strike="noStrike"/>
                    </a:p>
                  </a:txBody>
                  <a:tcPr marT="45725" marB="45725" marR="91450" marL="91450"/>
                </a:tc>
              </a:tr>
              <a:tr h="237275">
                <a:tc gridSpan="2">
                  <a:txBody>
                    <a:bodyPr/>
                    <a:lstStyle/>
                    <a:p>
                      <a:pPr indent="0" lvl="0" marL="0" marR="0" rtl="0" algn="l">
                        <a:lnSpc>
                          <a:spcPct val="100000"/>
                        </a:lnSpc>
                        <a:spcBef>
                          <a:spcPts val="0"/>
                        </a:spcBef>
                        <a:spcAft>
                          <a:spcPts val="0"/>
                        </a:spcAft>
                        <a:buClr>
                          <a:srgbClr val="000000"/>
                        </a:buClr>
                        <a:buSzPts val="1100"/>
                        <a:buFont typeface="Arial"/>
                        <a:buNone/>
                      </a:pPr>
                      <a:r>
                        <a:rPr b="1" i="0" lang="es-ES" sz="1000" u="none" cap="none" strike="noStrike">
                          <a:solidFill>
                            <a:schemeClr val="dk1"/>
                          </a:solidFill>
                          <a:latin typeface="Calibri"/>
                          <a:ea typeface="Calibri"/>
                          <a:cs typeface="Calibri"/>
                          <a:sym typeface="Calibri"/>
                        </a:rPr>
                        <a:t>Evidencia forense</a:t>
                      </a:r>
                      <a:r>
                        <a:rPr lang="es-ES" sz="1000" u="none" cap="none" strike="noStrike"/>
                        <a:t> </a:t>
                      </a:r>
                      <a:endParaRPr sz="1000" u="none" cap="none" strike="noStrike"/>
                    </a:p>
                  </a:txBody>
                  <a:tcPr marT="45725" marB="45725" marR="91450" marL="91450"/>
                </a:tc>
                <a:tc hMerge="1"/>
              </a:tr>
              <a:tr h="237275">
                <a:tc>
                  <a:txBody>
                    <a:bodyPr/>
                    <a:lstStyle/>
                    <a:p>
                      <a:pPr indent="0" lvl="0" marL="0" marR="0" rtl="0" algn="l">
                        <a:lnSpc>
                          <a:spcPct val="100000"/>
                        </a:lnSpc>
                        <a:spcBef>
                          <a:spcPts val="0"/>
                        </a:spcBef>
                        <a:spcAft>
                          <a:spcPts val="0"/>
                        </a:spcAft>
                        <a:buClr>
                          <a:srgbClr val="000000"/>
                        </a:buClr>
                        <a:buSzPts val="1100"/>
                        <a:buFont typeface="Arial"/>
                        <a:buNone/>
                      </a:pPr>
                      <a:r>
                        <a:rPr b="0" i="0" lang="es-ES" sz="1000" u="none" cap="none" strike="noStrike">
                          <a:solidFill>
                            <a:schemeClr val="dk1"/>
                          </a:solidFill>
                          <a:latin typeface="Calibri"/>
                          <a:ea typeface="Calibri"/>
                          <a:cs typeface="Calibri"/>
                          <a:sym typeface="Calibri"/>
                        </a:rPr>
                        <a:t>Qué profesional médico puede presentar evidencia médica ante un tribunal (p. ej., médico, enfermero/a, médico forense, enfermero/a forense, otro)</a:t>
                      </a:r>
                      <a:r>
                        <a:rPr b="0" lang="es-ES" sz="1000" u="none" cap="none" strike="noStrike"/>
                        <a:t> </a:t>
                      </a:r>
                      <a:endParaRPr b="0" sz="10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100"/>
                        <a:buFont typeface="Arial"/>
                        <a:buNone/>
                      </a:pPr>
                      <a:r>
                        <a:rPr b="0" i="0" lang="es-ES" sz="1000" u="none" cap="none" strike="noStrike">
                          <a:solidFill>
                            <a:schemeClr val="dk1"/>
                          </a:solidFill>
                          <a:latin typeface="Calibri"/>
                          <a:ea typeface="Calibri"/>
                          <a:cs typeface="Calibri"/>
                          <a:sym typeface="Calibri"/>
                        </a:rPr>
                        <a:t>Ministerio de Justicia</a:t>
                      </a:r>
                      <a:r>
                        <a:rPr b="0" lang="es-ES" sz="1000" u="none" cap="none" strike="noStrike"/>
                        <a:t> </a:t>
                      </a:r>
                      <a:endParaRPr b="0" sz="1000" u="none" cap="none" strike="noStrike"/>
                    </a:p>
                  </a:txBody>
                  <a:tcPr marT="45725" marB="45725" marR="91450" marL="91450"/>
                </a:tc>
              </a:tr>
              <a:tr h="237275">
                <a:tc>
                  <a:txBody>
                    <a:bodyPr/>
                    <a:lstStyle/>
                    <a:p>
                      <a:pPr indent="0" lvl="0" marL="0" marR="0" rtl="0" algn="l">
                        <a:lnSpc>
                          <a:spcPct val="100000"/>
                        </a:lnSpc>
                        <a:spcBef>
                          <a:spcPts val="0"/>
                        </a:spcBef>
                        <a:spcAft>
                          <a:spcPts val="0"/>
                        </a:spcAft>
                        <a:buClr>
                          <a:srgbClr val="000000"/>
                        </a:buClr>
                        <a:buSzPts val="1100"/>
                        <a:buFont typeface="Arial"/>
                        <a:buNone/>
                      </a:pPr>
                      <a:r>
                        <a:rPr b="0" i="0" lang="es-ES" sz="1000" u="none" cap="none" strike="noStrike">
                          <a:solidFill>
                            <a:schemeClr val="dk1"/>
                          </a:solidFill>
                          <a:latin typeface="Calibri"/>
                          <a:ea typeface="Calibri"/>
                          <a:cs typeface="Calibri"/>
                          <a:sym typeface="Calibri"/>
                        </a:rPr>
                        <a:t>Capacitación para personal médico general sobre exámenes forenses (de adultos o niños sobrevivientes)</a:t>
                      </a:r>
                      <a:r>
                        <a:rPr b="0" lang="es-ES" sz="1000" u="none" cap="none" strike="noStrike"/>
                        <a:t> </a:t>
                      </a:r>
                      <a:endParaRPr b="0" sz="10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100"/>
                        <a:buFont typeface="Arial"/>
                        <a:buNone/>
                      </a:pPr>
                      <a:r>
                        <a:rPr b="0" i="0" lang="es-ES" sz="1000" u="none" cap="none" strike="noStrike">
                          <a:solidFill>
                            <a:schemeClr val="dk1"/>
                          </a:solidFill>
                          <a:latin typeface="Calibri"/>
                          <a:ea typeface="Calibri"/>
                          <a:cs typeface="Calibri"/>
                          <a:sym typeface="Calibri"/>
                        </a:rPr>
                        <a:t>Ministerio de Salud</a:t>
                      </a:r>
                      <a:r>
                        <a:rPr b="0" lang="es-ES" sz="1000" u="none" cap="none" strike="noStrike"/>
                        <a:t> </a:t>
                      </a:r>
                      <a:endParaRPr b="0" sz="1000" u="none" cap="none" strike="noStrike"/>
                    </a:p>
                  </a:txBody>
                  <a:tcPr marT="45725" marB="45725" marR="91450" marL="91450"/>
                </a:tc>
              </a:tr>
              <a:tr h="370750">
                <a:tc>
                  <a:txBody>
                    <a:bodyPr/>
                    <a:lstStyle/>
                    <a:p>
                      <a:pPr indent="0" lvl="0" marL="0" marR="0" rtl="0" algn="l">
                        <a:lnSpc>
                          <a:spcPct val="100000"/>
                        </a:lnSpc>
                        <a:spcBef>
                          <a:spcPts val="0"/>
                        </a:spcBef>
                        <a:spcAft>
                          <a:spcPts val="0"/>
                        </a:spcAft>
                        <a:buClr>
                          <a:srgbClr val="000000"/>
                        </a:buClr>
                        <a:buSzPts val="1100"/>
                        <a:buFont typeface="Arial"/>
                        <a:buNone/>
                      </a:pPr>
                      <a:r>
                        <a:rPr b="0" i="0" lang="es-ES" sz="1000" u="none" cap="none" strike="noStrike">
                          <a:solidFill>
                            <a:schemeClr val="dk1"/>
                          </a:solidFill>
                          <a:latin typeface="Calibri"/>
                          <a:ea typeface="Calibri"/>
                          <a:cs typeface="Calibri"/>
                          <a:sym typeface="Calibri"/>
                        </a:rPr>
                        <a:t>Evidencia permitida/utilizada en un juicio para casos de violación de adultos o niños que puede ser recolectada por personal médico</a:t>
                      </a:r>
                      <a:r>
                        <a:rPr b="0" lang="es-ES" sz="1000" u="none" cap="none" strike="noStrike"/>
                        <a:t> </a:t>
                      </a:r>
                      <a:endParaRPr b="0" sz="10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100"/>
                        <a:buFont typeface="Arial"/>
                        <a:buNone/>
                      </a:pPr>
                      <a:r>
                        <a:rPr b="0" i="0" lang="es-ES" sz="1000" u="none" cap="none" strike="noStrike">
                          <a:solidFill>
                            <a:schemeClr val="dk1"/>
                          </a:solidFill>
                          <a:latin typeface="Calibri"/>
                          <a:ea typeface="Calibri"/>
                          <a:cs typeface="Calibri"/>
                          <a:sym typeface="Calibri"/>
                        </a:rPr>
                        <a:t>Ministerio de Justicia</a:t>
                      </a:r>
                      <a:r>
                        <a:rPr b="0" lang="es-ES" sz="1000" u="none" cap="none" strike="noStrike"/>
                        <a:t> </a:t>
                      </a:r>
                      <a:endParaRPr b="0" sz="1000" u="none" cap="none" strike="noStrike"/>
                    </a:p>
                  </a:txBody>
                  <a:tcPr marT="45725" marB="45725" marR="91450" marL="91450"/>
                </a:tc>
              </a:tr>
              <a:tr h="237275">
                <a:tc>
                  <a:txBody>
                    <a:bodyPr/>
                    <a:lstStyle/>
                    <a:p>
                      <a:pPr indent="0" lvl="0" marL="0" marR="0" rtl="0" algn="l">
                        <a:lnSpc>
                          <a:spcPct val="100000"/>
                        </a:lnSpc>
                        <a:spcBef>
                          <a:spcPts val="0"/>
                        </a:spcBef>
                        <a:spcAft>
                          <a:spcPts val="0"/>
                        </a:spcAft>
                        <a:buClr>
                          <a:srgbClr val="000000"/>
                        </a:buClr>
                        <a:buSzPts val="1100"/>
                        <a:buFont typeface="Arial"/>
                        <a:buNone/>
                      </a:pPr>
                      <a:r>
                        <a:rPr b="0" i="0" lang="es-ES" sz="1000" u="none" cap="none" strike="noStrike">
                          <a:solidFill>
                            <a:schemeClr val="dk1"/>
                          </a:solidFill>
                          <a:latin typeface="Calibri"/>
                          <a:ea typeface="Calibri"/>
                          <a:cs typeface="Calibri"/>
                          <a:sym typeface="Calibri"/>
                        </a:rPr>
                        <a:t>Pruebas de evidencia forense que se puedan realizar en el país (p. ej., ADN, fosfatasa ácida)</a:t>
                      </a:r>
                      <a:r>
                        <a:rPr b="0" lang="es-ES" sz="1000" u="none" cap="none" strike="noStrike"/>
                        <a:t> </a:t>
                      </a:r>
                      <a:endParaRPr b="0" sz="10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100"/>
                        <a:buFont typeface="Arial"/>
                        <a:buNone/>
                      </a:pPr>
                      <a:r>
                        <a:rPr b="0" i="0" lang="es-ES" sz="1000" u="none" cap="none" strike="noStrike">
                          <a:solidFill>
                            <a:schemeClr val="dk1"/>
                          </a:solidFill>
                          <a:latin typeface="Calibri"/>
                          <a:ea typeface="Calibri"/>
                          <a:cs typeface="Calibri"/>
                          <a:sym typeface="Calibri"/>
                        </a:rPr>
                        <a:t>Laboratorio forense en la capital</a:t>
                      </a:r>
                      <a:r>
                        <a:rPr b="0" lang="es-ES" sz="1000" u="none" cap="none" strike="noStrike"/>
                        <a:t> </a:t>
                      </a:r>
                      <a:endParaRPr b="0" sz="1000" u="none" cap="none" strike="noStrike"/>
                    </a:p>
                  </a:txBody>
                  <a:tcPr marT="45725" marB="45725" marR="91450" marL="91450"/>
                </a:tc>
              </a:tr>
              <a:tr h="242625">
                <a:tc>
                  <a:txBody>
                    <a:bodyPr/>
                    <a:lstStyle/>
                    <a:p>
                      <a:pPr indent="0" lvl="0" marL="0" marR="0" rtl="0" algn="l">
                        <a:lnSpc>
                          <a:spcPct val="100000"/>
                        </a:lnSpc>
                        <a:spcBef>
                          <a:spcPts val="0"/>
                        </a:spcBef>
                        <a:spcAft>
                          <a:spcPts val="0"/>
                        </a:spcAft>
                        <a:buClr>
                          <a:srgbClr val="000000"/>
                        </a:buClr>
                        <a:buSzPts val="1100"/>
                        <a:buFont typeface="Arial"/>
                        <a:buNone/>
                      </a:pPr>
                      <a:r>
                        <a:rPr b="0" i="0" lang="es-ES" sz="1000" u="none" cap="none" strike="noStrike">
                          <a:solidFill>
                            <a:schemeClr val="dk1"/>
                          </a:solidFill>
                          <a:latin typeface="Calibri"/>
                          <a:ea typeface="Calibri"/>
                          <a:cs typeface="Calibri"/>
                          <a:sym typeface="Calibri"/>
                        </a:rPr>
                        <a:t>Cómo recolectar, almacenar y enviar muestras de evidencia</a:t>
                      </a:r>
                      <a:r>
                        <a:rPr b="0" lang="es-ES" sz="1000" u="none" cap="none" strike="noStrike"/>
                        <a:t> </a:t>
                      </a:r>
                      <a:endParaRPr b="0" sz="10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100"/>
                        <a:buFont typeface="Arial"/>
                        <a:buNone/>
                      </a:pPr>
                      <a:r>
                        <a:rPr b="0" i="0" lang="es-ES" sz="1000" u="none" cap="none" strike="noStrike">
                          <a:solidFill>
                            <a:schemeClr val="dk1"/>
                          </a:solidFill>
                          <a:latin typeface="Calibri"/>
                          <a:ea typeface="Calibri"/>
                          <a:cs typeface="Calibri"/>
                          <a:sym typeface="Calibri"/>
                        </a:rPr>
                        <a:t>Laboratorio forense en la capital; laboratorio regional</a:t>
                      </a:r>
                      <a:r>
                        <a:rPr b="0" lang="es-ES" sz="1000" u="none" cap="none" strike="noStrike"/>
                        <a:t> </a:t>
                      </a:r>
                      <a:endParaRPr b="0" sz="1000" u="none" cap="none" strike="noStrike"/>
                    </a:p>
                  </a:txBody>
                  <a:tcPr marT="45725" marB="45725" marR="91450" marL="91450"/>
                </a:tc>
              </a:tr>
              <a:tr h="232800">
                <a:tc>
                  <a:txBody>
                    <a:bodyPr/>
                    <a:lstStyle/>
                    <a:p>
                      <a:pPr indent="0" lvl="0" marL="0" marR="0" rtl="0" algn="l">
                        <a:lnSpc>
                          <a:spcPct val="100000"/>
                        </a:lnSpc>
                        <a:spcBef>
                          <a:spcPts val="0"/>
                        </a:spcBef>
                        <a:spcAft>
                          <a:spcPts val="0"/>
                        </a:spcAft>
                        <a:buClr>
                          <a:srgbClr val="000000"/>
                        </a:buClr>
                        <a:buSzPts val="1100"/>
                        <a:buFont typeface="Arial"/>
                        <a:buNone/>
                      </a:pPr>
                      <a:r>
                        <a:rPr b="0" i="0" lang="es-ES" sz="1000" u="none" cap="none" strike="noStrike">
                          <a:solidFill>
                            <a:schemeClr val="dk1"/>
                          </a:solidFill>
                          <a:latin typeface="Calibri"/>
                          <a:ea typeface="Calibri"/>
                          <a:cs typeface="Calibri"/>
                          <a:sym typeface="Calibri"/>
                        </a:rPr>
                        <a:t>“Botiquines para tratamiento luego de violación” o protocolos para recolección de evidencia</a:t>
                      </a:r>
                      <a:r>
                        <a:rPr b="0" lang="es-ES" sz="1000" u="none" cap="none" strike="noStrike"/>
                        <a:t> </a:t>
                      </a:r>
                      <a:endParaRPr b="0" sz="10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100"/>
                        <a:buFont typeface="Arial"/>
                        <a:buNone/>
                      </a:pPr>
                      <a:r>
                        <a:rPr b="0" i="0" lang="es-ES" sz="1000" u="none" cap="none" strike="noStrike">
                          <a:solidFill>
                            <a:schemeClr val="dk1"/>
                          </a:solidFill>
                          <a:latin typeface="Calibri"/>
                          <a:ea typeface="Calibri"/>
                          <a:cs typeface="Calibri"/>
                          <a:sym typeface="Calibri"/>
                        </a:rPr>
                        <a:t>Hospitales de derivación a nivel regional o en la capital</a:t>
                      </a:r>
                      <a:r>
                        <a:rPr b="0" lang="es-ES" sz="1000" u="none" cap="none" strike="noStrike"/>
                        <a:t> </a:t>
                      </a:r>
                      <a:endParaRPr b="0" sz="1000" u="none" cap="none" strike="noStrike"/>
                    </a:p>
                  </a:txBody>
                  <a:tcPr marT="45725" marB="45725" marR="91450" marL="91450"/>
                </a:tc>
              </a:tr>
              <a:tr h="237275">
                <a:tc gridSpan="2">
                  <a:txBody>
                    <a:bodyPr/>
                    <a:lstStyle/>
                    <a:p>
                      <a:pPr indent="0" lvl="0" marL="0" marR="0" rtl="0" algn="l">
                        <a:lnSpc>
                          <a:spcPct val="100000"/>
                        </a:lnSpc>
                        <a:spcBef>
                          <a:spcPts val="0"/>
                        </a:spcBef>
                        <a:spcAft>
                          <a:spcPts val="0"/>
                        </a:spcAft>
                        <a:buClr>
                          <a:srgbClr val="000000"/>
                        </a:buClr>
                        <a:buSzPts val="1100"/>
                        <a:buFont typeface="Arial"/>
                        <a:buNone/>
                      </a:pPr>
                      <a:r>
                        <a:rPr b="1" i="0" lang="es-ES" sz="1000" u="none" cap="none" strike="noStrike">
                          <a:solidFill>
                            <a:schemeClr val="dk1"/>
                          </a:solidFill>
                          <a:latin typeface="Calibri"/>
                          <a:ea typeface="Calibri"/>
                          <a:cs typeface="Calibri"/>
                          <a:sym typeface="Calibri"/>
                        </a:rPr>
                        <a:t>Protocolos médicos</a:t>
                      </a:r>
                      <a:r>
                        <a:rPr lang="es-ES" sz="1000" u="none" cap="none" strike="noStrike"/>
                        <a:t> </a:t>
                      </a:r>
                      <a:endParaRPr sz="1000" u="none" cap="none" strike="noStrike"/>
                    </a:p>
                  </a:txBody>
                  <a:tcPr marT="45725" marB="45725" marR="91450" marL="91450"/>
                </a:tc>
                <a:tc hMerge="1"/>
              </a:tr>
              <a:tr h="237275">
                <a:tc>
                  <a:txBody>
                    <a:bodyPr/>
                    <a:lstStyle/>
                    <a:p>
                      <a:pPr indent="0" lvl="0" marL="0" marR="0" rtl="0" algn="l">
                        <a:lnSpc>
                          <a:spcPct val="100000"/>
                        </a:lnSpc>
                        <a:spcBef>
                          <a:spcPts val="0"/>
                        </a:spcBef>
                        <a:spcAft>
                          <a:spcPts val="0"/>
                        </a:spcAft>
                        <a:buClr>
                          <a:srgbClr val="000000"/>
                        </a:buClr>
                        <a:buSzPts val="1100"/>
                        <a:buFont typeface="Arial"/>
                        <a:buNone/>
                      </a:pPr>
                      <a:r>
                        <a:rPr b="0" i="0" lang="es-ES" sz="1000" u="none" cap="none" strike="noStrike">
                          <a:solidFill>
                            <a:schemeClr val="dk1"/>
                          </a:solidFill>
                          <a:latin typeface="Calibri"/>
                          <a:ea typeface="Calibri"/>
                          <a:cs typeface="Calibri"/>
                          <a:sym typeface="Calibri"/>
                        </a:rPr>
                        <a:t>Protocolo nacional para enfermedades de transmisión sexual</a:t>
                      </a:r>
                      <a:r>
                        <a:rPr lang="es-ES" sz="1000" u="none" cap="none" strike="noStrike"/>
                        <a:t> </a:t>
                      </a:r>
                      <a:endParaRPr sz="10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100"/>
                        <a:buFont typeface="Arial"/>
                        <a:buNone/>
                      </a:pPr>
                      <a:r>
                        <a:rPr b="0" i="0" lang="es-ES" sz="1000" u="none" cap="none" strike="noStrike">
                          <a:solidFill>
                            <a:schemeClr val="dk1"/>
                          </a:solidFill>
                          <a:latin typeface="Calibri"/>
                          <a:ea typeface="Calibri"/>
                          <a:cs typeface="Calibri"/>
                          <a:sym typeface="Calibri"/>
                        </a:rPr>
                        <a:t>Ministerio de Salud</a:t>
                      </a:r>
                      <a:r>
                        <a:rPr lang="es-ES" sz="1000" u="none" cap="none" strike="noStrike"/>
                        <a:t> </a:t>
                      </a:r>
                      <a:endParaRPr sz="1000" u="none" cap="none" strike="noStrike"/>
                    </a:p>
                  </a:txBody>
                  <a:tcPr marT="45725" marB="45725" marR="91450" marL="91450"/>
                </a:tc>
              </a:tr>
              <a:tr h="237275">
                <a:tc>
                  <a:txBody>
                    <a:bodyPr/>
                    <a:lstStyle/>
                    <a:p>
                      <a:pPr indent="0" lvl="0" marL="0" marR="0" rtl="0" algn="l">
                        <a:lnSpc>
                          <a:spcPct val="100000"/>
                        </a:lnSpc>
                        <a:spcBef>
                          <a:spcPts val="0"/>
                        </a:spcBef>
                        <a:spcAft>
                          <a:spcPts val="0"/>
                        </a:spcAft>
                        <a:buClr>
                          <a:srgbClr val="000000"/>
                        </a:buClr>
                        <a:buSzPts val="1100"/>
                        <a:buFont typeface="Arial"/>
                        <a:buNone/>
                      </a:pPr>
                      <a:r>
                        <a:rPr b="0" i="0" lang="es-ES" sz="1000" u="none" cap="none" strike="noStrike">
                          <a:solidFill>
                            <a:schemeClr val="dk1"/>
                          </a:solidFill>
                          <a:latin typeface="Calibri"/>
                          <a:ea typeface="Calibri"/>
                          <a:cs typeface="Calibri"/>
                          <a:sym typeface="Calibri"/>
                        </a:rPr>
                        <a:t>Disponibilidad de vacunas y cronograma de vacunación</a:t>
                      </a:r>
                      <a:r>
                        <a:rPr lang="es-ES" sz="1000" u="none" cap="none" strike="noStrike"/>
                        <a:t> </a:t>
                      </a:r>
                      <a:endParaRPr sz="10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100"/>
                        <a:buFont typeface="Arial"/>
                        <a:buNone/>
                      </a:pPr>
                      <a:r>
                        <a:rPr b="0" i="0" lang="es-ES" sz="1000" u="none" cap="none" strike="noStrike">
                          <a:solidFill>
                            <a:schemeClr val="dk1"/>
                          </a:solidFill>
                          <a:latin typeface="Calibri"/>
                          <a:ea typeface="Calibri"/>
                          <a:cs typeface="Calibri"/>
                          <a:sym typeface="Calibri"/>
                        </a:rPr>
                        <a:t>Ministerio de Salud</a:t>
                      </a:r>
                      <a:r>
                        <a:rPr lang="es-ES" sz="1000" u="none" cap="none" strike="noStrike"/>
                        <a:t> </a:t>
                      </a:r>
                      <a:endParaRPr sz="1000" u="none" cap="none" strike="noStrike"/>
                    </a:p>
                  </a:txBody>
                  <a:tcPr marT="45725" marB="45725" marR="91450" marL="91450"/>
                </a:tc>
              </a:tr>
              <a:tr h="390825">
                <a:tc>
                  <a:txBody>
                    <a:bodyPr/>
                    <a:lstStyle/>
                    <a:p>
                      <a:pPr indent="0" lvl="0" marL="0" marR="0" rtl="0" algn="l">
                        <a:lnSpc>
                          <a:spcPct val="100000"/>
                        </a:lnSpc>
                        <a:spcBef>
                          <a:spcPts val="0"/>
                        </a:spcBef>
                        <a:spcAft>
                          <a:spcPts val="0"/>
                        </a:spcAft>
                        <a:buClr>
                          <a:srgbClr val="000000"/>
                        </a:buClr>
                        <a:buSzPts val="1100"/>
                        <a:buFont typeface="Arial"/>
                        <a:buNone/>
                      </a:pPr>
                      <a:r>
                        <a:rPr b="0" i="0" lang="es-ES" sz="1000" u="none" cap="none" strike="noStrike">
                          <a:solidFill>
                            <a:schemeClr val="dk1"/>
                          </a:solidFill>
                          <a:latin typeface="Calibri"/>
                          <a:ea typeface="Calibri"/>
                          <a:cs typeface="Calibri"/>
                          <a:sym typeface="Calibri"/>
                        </a:rPr>
                        <a:t>Ubicación de servicios de pruebas y tratamientos para el VIH</a:t>
                      </a:r>
                      <a:r>
                        <a:rPr lang="es-ES" sz="1000" u="none" cap="none" strike="noStrike"/>
                        <a:t> </a:t>
                      </a:r>
                      <a:endParaRPr sz="10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100"/>
                        <a:buFont typeface="Arial"/>
                        <a:buNone/>
                      </a:pPr>
                      <a:r>
                        <a:rPr b="0" i="0" lang="es-ES" sz="1000" u="none" cap="none" strike="noStrike">
                          <a:solidFill>
                            <a:schemeClr val="dk1"/>
                          </a:solidFill>
                          <a:latin typeface="Calibri"/>
                          <a:ea typeface="Calibri"/>
                          <a:cs typeface="Calibri"/>
                          <a:sym typeface="Calibri"/>
                        </a:rPr>
                        <a:t>Programa nacional de control del SIDA, Ministerio de Salud</a:t>
                      </a:r>
                      <a:r>
                        <a:rPr lang="es-ES" sz="1000" u="none" cap="none" strike="noStrike"/>
                        <a:t> </a:t>
                      </a:r>
                      <a:endParaRPr sz="1000" u="none" cap="none" strike="noStrike"/>
                    </a:p>
                  </a:txBody>
                  <a:tcPr marT="45725" marB="45725" marR="91450" marL="91450"/>
                </a:tc>
              </a:tr>
              <a:tr h="390825">
                <a:tc>
                  <a:txBody>
                    <a:bodyPr/>
                    <a:lstStyle/>
                    <a:p>
                      <a:pPr indent="0" lvl="0" marL="0" marR="0" rtl="0" algn="l">
                        <a:lnSpc>
                          <a:spcPct val="100000"/>
                        </a:lnSpc>
                        <a:spcBef>
                          <a:spcPts val="0"/>
                        </a:spcBef>
                        <a:spcAft>
                          <a:spcPts val="0"/>
                        </a:spcAft>
                        <a:buClr>
                          <a:srgbClr val="000000"/>
                        </a:buClr>
                        <a:buSzPts val="1100"/>
                        <a:buFont typeface="Arial"/>
                        <a:buNone/>
                      </a:pPr>
                      <a:r>
                        <a:rPr b="0" i="0" lang="es-ES" sz="1000" u="none" cap="none" strike="noStrike">
                          <a:solidFill>
                            <a:schemeClr val="dk1"/>
                          </a:solidFill>
                          <a:latin typeface="Calibri"/>
                          <a:ea typeface="Calibri"/>
                          <a:cs typeface="Calibri"/>
                          <a:sym typeface="Calibri"/>
                        </a:rPr>
                        <a:t>Estrategia para pruebas de confirmación de VIH y servicios de laboratorio</a:t>
                      </a:r>
                      <a:r>
                        <a:rPr lang="es-ES" sz="1000" u="none" cap="none" strike="noStrike"/>
                        <a:t> </a:t>
                      </a:r>
                      <a:endParaRPr sz="10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100"/>
                        <a:buFont typeface="Arial"/>
                        <a:buNone/>
                      </a:pPr>
                      <a:r>
                        <a:rPr b="0" i="0" lang="es-ES" sz="1000" u="none" cap="none" strike="noStrike">
                          <a:solidFill>
                            <a:schemeClr val="dk1"/>
                          </a:solidFill>
                          <a:latin typeface="Calibri"/>
                          <a:ea typeface="Calibri"/>
                          <a:cs typeface="Calibri"/>
                          <a:sym typeface="Calibri"/>
                        </a:rPr>
                        <a:t>Programa nacional de control del SIDA, Ministerio de Salud, Representante Médico Regional</a:t>
                      </a:r>
                      <a:r>
                        <a:rPr lang="es-ES" sz="1000" u="none" cap="none" strike="noStrike"/>
                        <a:t> </a:t>
                      </a:r>
                      <a:endParaRPr sz="1000" u="none" cap="none" strike="noStrike"/>
                    </a:p>
                  </a:txBody>
                  <a:tcPr marT="45725" marB="45725" marR="91450" marL="91450"/>
                </a:tc>
              </a:tr>
              <a:tr h="237275">
                <a:tc>
                  <a:txBody>
                    <a:bodyPr/>
                    <a:lstStyle/>
                    <a:p>
                      <a:pPr indent="0" lvl="0" marL="0" marR="0" rtl="0" algn="l">
                        <a:lnSpc>
                          <a:spcPct val="100000"/>
                        </a:lnSpc>
                        <a:spcBef>
                          <a:spcPts val="0"/>
                        </a:spcBef>
                        <a:spcAft>
                          <a:spcPts val="0"/>
                        </a:spcAft>
                        <a:buClr>
                          <a:srgbClr val="000000"/>
                        </a:buClr>
                        <a:buSzPts val="1100"/>
                        <a:buFont typeface="Arial"/>
                        <a:buNone/>
                      </a:pPr>
                      <a:r>
                        <a:rPr b="0" i="0" lang="es-ES" sz="1000" u="none" cap="none" strike="noStrike">
                          <a:solidFill>
                            <a:schemeClr val="dk1"/>
                          </a:solidFill>
                          <a:latin typeface="Calibri"/>
                          <a:ea typeface="Calibri"/>
                          <a:cs typeface="Calibri"/>
                          <a:sym typeface="Calibri"/>
                        </a:rPr>
                        <a:t>Posibilidades/protocolos/derivaciones para profilaxis posterior a la exposición a la infección por VIH</a:t>
                      </a:r>
                      <a:r>
                        <a:rPr lang="es-ES" sz="1000" u="none" cap="none" strike="noStrike"/>
                        <a:t> </a:t>
                      </a:r>
                      <a:endParaRPr sz="10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100"/>
                        <a:buFont typeface="Arial"/>
                        <a:buNone/>
                      </a:pPr>
                      <a:r>
                        <a:rPr b="0" i="0" lang="es-ES" sz="1000" u="none" cap="none" strike="noStrike">
                          <a:solidFill>
                            <a:schemeClr val="dk1"/>
                          </a:solidFill>
                          <a:latin typeface="Calibri"/>
                          <a:ea typeface="Calibri"/>
                          <a:cs typeface="Calibri"/>
                          <a:sym typeface="Calibri"/>
                        </a:rPr>
                        <a:t>Programa nacional de control del SIDA, Ministerio de Salud</a:t>
                      </a:r>
                      <a:r>
                        <a:rPr lang="es-ES" sz="1000" u="none" cap="none" strike="noStrike"/>
                        <a:t> </a:t>
                      </a:r>
                      <a:endParaRPr sz="1000" u="none" cap="none" strike="noStrike">
                        <a:solidFill>
                          <a:srgbClr val="273343"/>
                        </a:solidFill>
                      </a:endParaRPr>
                    </a:p>
                  </a:txBody>
                  <a:tcPr marT="45725" marB="45725" marR="91450" marL="91450"/>
                </a:tc>
              </a:tr>
              <a:tr h="237275">
                <a:tc>
                  <a:txBody>
                    <a:bodyPr/>
                    <a:lstStyle/>
                    <a:p>
                      <a:pPr indent="0" lvl="0" marL="0" marR="0" rtl="0" algn="l">
                        <a:lnSpc>
                          <a:spcPct val="100000"/>
                        </a:lnSpc>
                        <a:spcBef>
                          <a:spcPts val="0"/>
                        </a:spcBef>
                        <a:spcAft>
                          <a:spcPts val="0"/>
                        </a:spcAft>
                        <a:buClr>
                          <a:srgbClr val="000000"/>
                        </a:buClr>
                        <a:buSzPts val="1100"/>
                        <a:buFont typeface="Arial"/>
                        <a:buNone/>
                      </a:pPr>
                      <a:r>
                        <a:rPr b="0" i="0" lang="es-ES" sz="1000" u="none" cap="none" strike="noStrike">
                          <a:solidFill>
                            <a:schemeClr val="dk1"/>
                          </a:solidFill>
                          <a:latin typeface="Calibri"/>
                          <a:ea typeface="Calibri"/>
                          <a:cs typeface="Calibri"/>
                          <a:sym typeface="Calibri"/>
                        </a:rPr>
                        <a:t>Posibilidades de derivación clínica (p. ej., psiquiatría, cirugía, pediatría, ginecología/obstetricia)</a:t>
                      </a:r>
                      <a:r>
                        <a:rPr lang="es-ES" sz="1000" u="none" cap="none" strike="noStrike"/>
                        <a:t> </a:t>
                      </a:r>
                      <a:endParaRPr sz="10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100"/>
                        <a:buFont typeface="Arial"/>
                        <a:buNone/>
                      </a:pPr>
                      <a:r>
                        <a:rPr b="0" i="0" lang="es-ES" sz="1000" u="none" cap="none" strike="noStrike">
                          <a:solidFill>
                            <a:schemeClr val="dk1"/>
                          </a:solidFill>
                          <a:latin typeface="Calibri"/>
                          <a:ea typeface="Calibri"/>
                          <a:cs typeface="Calibri"/>
                          <a:sym typeface="Calibri"/>
                        </a:rPr>
                        <a:t>Hospitales de derivación a nivel regional</a:t>
                      </a:r>
                      <a:r>
                        <a:rPr lang="es-ES" sz="1000" u="none" cap="none" strike="noStrike"/>
                        <a:t> </a:t>
                      </a:r>
                      <a:endParaRPr sz="1000" u="none" cap="none" strike="noStrike"/>
                    </a:p>
                  </a:txBody>
                  <a:tcPr marT="45725" marB="45725" marR="91450" marL="91450"/>
                </a:tc>
              </a:tr>
            </a:tbl>
          </a:graphicData>
        </a:graphic>
      </p:graphicFrame>
      <p:sp>
        <p:nvSpPr>
          <p:cNvPr id="1821" name="Google Shape;1821;p22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s-ES"/>
              <a:t>‹#›</a:t>
            </a:fld>
            <a:endParaRPr/>
          </a:p>
        </p:txBody>
      </p:sp>
      <p:sp>
        <p:nvSpPr>
          <p:cNvPr id="1822" name="Google Shape;1822;p224"/>
          <p:cNvSpPr txBox="1"/>
          <p:nvPr/>
        </p:nvSpPr>
        <p:spPr>
          <a:xfrm>
            <a:off x="2062087" y="6364727"/>
            <a:ext cx="5187086" cy="160679"/>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0" i="0" lang="es-ES" sz="1000" u="none" cap="none" strike="noStrike">
                <a:solidFill>
                  <a:schemeClr val="dk2"/>
                </a:solidFill>
                <a:latin typeface="Calibri"/>
                <a:ea typeface="Calibri"/>
                <a:cs typeface="Calibri"/>
                <a:sym typeface="Calibri"/>
              </a:rPr>
              <a:t>(OMS/UNFPA/ACNUR, </a:t>
            </a:r>
            <a:r>
              <a:rPr b="0" i="1" lang="es-ES" sz="1000" u="none" cap="none" strike="noStrike">
                <a:solidFill>
                  <a:schemeClr val="dk2"/>
                </a:solidFill>
                <a:latin typeface="Calibri"/>
                <a:ea typeface="Calibri"/>
                <a:cs typeface="Calibri"/>
                <a:sym typeface="Calibri"/>
              </a:rPr>
              <a:t>Clinical management of rape and intimate partner violence survivors: developing protocols for use in humanitarian settings.</a:t>
            </a:r>
            <a:r>
              <a:rPr b="0" i="0" lang="es-ES" sz="1000" u="none" cap="none" strike="noStrike">
                <a:solidFill>
                  <a:schemeClr val="dk2"/>
                </a:solidFill>
                <a:latin typeface="Calibri"/>
                <a:ea typeface="Calibri"/>
                <a:cs typeface="Calibri"/>
                <a:sym typeface="Calibri"/>
              </a:rPr>
              <a:t> Ginebra: OMS; 2019)</a:t>
            </a:r>
            <a:endParaRPr b="0" i="0" sz="1000" u="none" cap="none" strike="noStrike">
              <a:solidFill>
                <a:srgbClr val="000000"/>
              </a:solidFill>
              <a:latin typeface="Arial"/>
              <a:ea typeface="Arial"/>
              <a:cs typeface="Arial"/>
              <a:sym typeface="Arial"/>
            </a:endParaRPr>
          </a:p>
        </p:txBody>
      </p:sp>
    </p:spTree>
  </p:cSld>
  <p:clrMapOvr>
    <a:masterClrMapping/>
  </p:clrMapOvr>
</p:sld>
</file>

<file path=ppt/slides/slide1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7" name="Shape 1827"/>
        <p:cNvGrpSpPr/>
        <p:nvPr/>
      </p:nvGrpSpPr>
      <p:grpSpPr>
        <a:xfrm>
          <a:off x="0" y="0"/>
          <a:ext cx="0" cy="0"/>
          <a:chOff x="0" y="0"/>
          <a:chExt cx="0" cy="0"/>
        </a:xfrm>
      </p:grpSpPr>
      <p:sp>
        <p:nvSpPr>
          <p:cNvPr id="1828" name="Google Shape;1828;p225"/>
          <p:cNvSpPr txBox="1"/>
          <p:nvPr>
            <p:ph type="title"/>
          </p:nvPr>
        </p:nvSpPr>
        <p:spPr>
          <a:xfrm>
            <a:off x="628650" y="469847"/>
            <a:ext cx="8058150" cy="11430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2"/>
              </a:buClr>
              <a:buSzPts val="4400"/>
              <a:buNone/>
            </a:pPr>
            <a:r>
              <a:rPr lang="es-ES"/>
              <a:t>Contenido de los SOP</a:t>
            </a:r>
            <a:endParaRPr/>
          </a:p>
        </p:txBody>
      </p:sp>
      <p:sp>
        <p:nvSpPr>
          <p:cNvPr id="1829" name="Google Shape;1829;p225"/>
          <p:cNvSpPr txBox="1"/>
          <p:nvPr>
            <p:ph idx="1" type="body"/>
          </p:nvPr>
        </p:nvSpPr>
        <p:spPr>
          <a:xfrm>
            <a:off x="628650" y="1536647"/>
            <a:ext cx="8330294" cy="4351338"/>
          </a:xfrm>
          <a:prstGeom prst="rect">
            <a:avLst/>
          </a:prstGeom>
          <a:noFill/>
          <a:ln>
            <a:noFill/>
          </a:ln>
        </p:spPr>
        <p:txBody>
          <a:bodyPr anchorCtr="0" anchor="t" bIns="45700" lIns="91425" spcFirstLastPara="1" rIns="91425" wrap="square" tIns="45700">
            <a:noAutofit/>
          </a:bodyPr>
          <a:lstStyle/>
          <a:p>
            <a:pPr indent="-228600" lvl="0" marL="228600" rtl="0" algn="l">
              <a:lnSpc>
                <a:spcPct val="70000"/>
              </a:lnSpc>
              <a:spcBef>
                <a:spcPts val="0"/>
              </a:spcBef>
              <a:spcAft>
                <a:spcPts val="0"/>
              </a:spcAft>
              <a:buClr>
                <a:schemeClr val="dk2"/>
              </a:buClr>
              <a:buSzPts val="2480"/>
              <a:buChar char="•"/>
            </a:pPr>
            <a:r>
              <a:rPr lang="es-ES" sz="2600">
                <a:solidFill>
                  <a:schemeClr val="dk2"/>
                </a:solidFill>
              </a:rPr>
              <a:t>Definición de violencia de género, sus categorías y conceptos clave</a:t>
            </a:r>
            <a:endParaRPr sz="2800"/>
          </a:p>
          <a:p>
            <a:pPr indent="-228600" lvl="0" marL="228600" rtl="0" algn="l">
              <a:lnSpc>
                <a:spcPct val="70000"/>
              </a:lnSpc>
              <a:spcBef>
                <a:spcPts val="1000"/>
              </a:spcBef>
              <a:spcAft>
                <a:spcPts val="0"/>
              </a:spcAft>
              <a:buClr>
                <a:schemeClr val="dk2"/>
              </a:buClr>
              <a:buSzPts val="2480"/>
              <a:buChar char="•"/>
            </a:pPr>
            <a:r>
              <a:rPr b="1" lang="es-ES" sz="2600">
                <a:solidFill>
                  <a:schemeClr val="accent1"/>
                </a:solidFill>
              </a:rPr>
              <a:t>Principios rectores</a:t>
            </a:r>
            <a:endParaRPr sz="2800"/>
          </a:p>
          <a:p>
            <a:pPr indent="-228600" lvl="0" marL="228600" rtl="0" algn="l">
              <a:lnSpc>
                <a:spcPct val="70000"/>
              </a:lnSpc>
              <a:spcBef>
                <a:spcPts val="1000"/>
              </a:spcBef>
              <a:spcAft>
                <a:spcPts val="0"/>
              </a:spcAft>
              <a:buClr>
                <a:schemeClr val="dk2"/>
              </a:buClr>
              <a:buSzPts val="2480"/>
              <a:buChar char="•"/>
            </a:pPr>
            <a:r>
              <a:rPr lang="es-ES" sz="2600">
                <a:solidFill>
                  <a:schemeClr val="dk2"/>
                </a:solidFill>
              </a:rPr>
              <a:t>Los SOP implementados en el ámbito de los campamentos y las comunidades</a:t>
            </a:r>
            <a:endParaRPr sz="2800"/>
          </a:p>
          <a:p>
            <a:pPr indent="-228600" lvl="0" marL="228600" rtl="0" algn="l">
              <a:lnSpc>
                <a:spcPct val="70000"/>
              </a:lnSpc>
              <a:spcBef>
                <a:spcPts val="1000"/>
              </a:spcBef>
              <a:spcAft>
                <a:spcPts val="0"/>
              </a:spcAft>
              <a:buClr>
                <a:schemeClr val="dk2"/>
              </a:buClr>
              <a:buSzPts val="2480"/>
              <a:buChar char="•"/>
            </a:pPr>
            <a:r>
              <a:rPr lang="es-ES" sz="2600">
                <a:solidFill>
                  <a:schemeClr val="dk2"/>
                </a:solidFill>
              </a:rPr>
              <a:t>Roles y responsabilidades en términos de prevención y respuesta</a:t>
            </a:r>
            <a:endParaRPr sz="2800"/>
          </a:p>
          <a:p>
            <a:pPr indent="-228600" lvl="0" marL="228600" rtl="0" algn="l">
              <a:lnSpc>
                <a:spcPct val="70000"/>
              </a:lnSpc>
              <a:spcBef>
                <a:spcPts val="1000"/>
              </a:spcBef>
              <a:spcAft>
                <a:spcPts val="0"/>
              </a:spcAft>
              <a:buClr>
                <a:schemeClr val="dk2"/>
              </a:buClr>
              <a:buSzPts val="2480"/>
              <a:buChar char="•"/>
            </a:pPr>
            <a:r>
              <a:rPr lang="es-ES" sz="2600">
                <a:solidFill>
                  <a:schemeClr val="dk2"/>
                </a:solidFill>
              </a:rPr>
              <a:t>Punto de contacto en cada sector: salud, legal/justicia, comunidad, grupos comunitarios, implementación y socios operativos, policía, el gobierno</a:t>
            </a:r>
            <a:endParaRPr sz="2800"/>
          </a:p>
          <a:p>
            <a:pPr indent="-228600" lvl="0" marL="228600" rtl="0" algn="l">
              <a:lnSpc>
                <a:spcPct val="70000"/>
              </a:lnSpc>
              <a:spcBef>
                <a:spcPts val="1000"/>
              </a:spcBef>
              <a:spcAft>
                <a:spcPts val="0"/>
              </a:spcAft>
              <a:buClr>
                <a:schemeClr val="dk2"/>
              </a:buClr>
              <a:buSzPts val="2480"/>
              <a:buChar char="•"/>
            </a:pPr>
            <a:r>
              <a:rPr lang="es-ES" sz="2600">
                <a:solidFill>
                  <a:schemeClr val="dk2"/>
                </a:solidFill>
              </a:rPr>
              <a:t>Mecanismo de notificación y derivación</a:t>
            </a:r>
            <a:endParaRPr sz="2800"/>
          </a:p>
          <a:p>
            <a:pPr indent="-228600" lvl="0" marL="228600" rtl="0" algn="l">
              <a:lnSpc>
                <a:spcPct val="70000"/>
              </a:lnSpc>
              <a:spcBef>
                <a:spcPts val="1000"/>
              </a:spcBef>
              <a:spcAft>
                <a:spcPts val="0"/>
              </a:spcAft>
              <a:buClr>
                <a:schemeClr val="dk2"/>
              </a:buClr>
              <a:buSzPts val="2480"/>
              <a:buChar char="•"/>
            </a:pPr>
            <a:r>
              <a:rPr lang="es-ES" sz="2600">
                <a:solidFill>
                  <a:schemeClr val="dk2"/>
                </a:solidFill>
              </a:rPr>
              <a:t>Mecanismos de coordinación, monitoreo y evaluación</a:t>
            </a:r>
            <a:endParaRPr sz="2800"/>
          </a:p>
          <a:p>
            <a:pPr indent="-71120" lvl="0" marL="228600" rtl="0" algn="l">
              <a:lnSpc>
                <a:spcPct val="70000"/>
              </a:lnSpc>
              <a:spcBef>
                <a:spcPts val="1000"/>
              </a:spcBef>
              <a:spcAft>
                <a:spcPts val="0"/>
              </a:spcAft>
              <a:buClr>
                <a:schemeClr val="dk2"/>
              </a:buClr>
              <a:buSzPts val="2480"/>
              <a:buNone/>
            </a:pPr>
            <a:r>
              <a:t/>
            </a:r>
            <a:endParaRPr sz="2600">
              <a:solidFill>
                <a:schemeClr val="dk2"/>
              </a:solidFill>
            </a:endParaRPr>
          </a:p>
        </p:txBody>
      </p:sp>
      <p:sp>
        <p:nvSpPr>
          <p:cNvPr id="1830" name="Google Shape;1830;p22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s-ES"/>
              <a:t>‹#›</a:t>
            </a:fld>
            <a:endParaRPr/>
          </a:p>
        </p:txBody>
      </p:sp>
    </p:spTree>
  </p:cSld>
  <p:clrMapOvr>
    <a:masterClrMapping/>
  </p:clrMapOvr>
</p:sld>
</file>

<file path=ppt/slides/slide1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5" name="Shape 1835"/>
        <p:cNvGrpSpPr/>
        <p:nvPr/>
      </p:nvGrpSpPr>
      <p:grpSpPr>
        <a:xfrm>
          <a:off x="0" y="0"/>
          <a:ext cx="0" cy="0"/>
          <a:chOff x="0" y="0"/>
          <a:chExt cx="0" cy="0"/>
        </a:xfrm>
      </p:grpSpPr>
      <p:sp>
        <p:nvSpPr>
          <p:cNvPr id="1836" name="Google Shape;1836;p226"/>
          <p:cNvSpPr txBox="1"/>
          <p:nvPr>
            <p:ph type="title"/>
          </p:nvPr>
        </p:nvSpPr>
        <p:spPr>
          <a:xfrm>
            <a:off x="601038" y="400495"/>
            <a:ext cx="8229600" cy="11430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2"/>
              </a:buClr>
              <a:buSzPts val="4400"/>
              <a:buNone/>
            </a:pPr>
            <a:r>
              <a:rPr lang="es-ES"/>
              <a:t>Ventajas de los SOP</a:t>
            </a:r>
            <a:endParaRPr/>
          </a:p>
        </p:txBody>
      </p:sp>
      <p:sp>
        <p:nvSpPr>
          <p:cNvPr id="1837" name="Google Shape;1837;p226"/>
          <p:cNvSpPr txBox="1"/>
          <p:nvPr>
            <p:ph idx="1" type="body"/>
          </p:nvPr>
        </p:nvSpPr>
        <p:spPr>
          <a:xfrm>
            <a:off x="303087" y="1744039"/>
            <a:ext cx="8229600" cy="3608798"/>
          </a:xfrm>
          <a:prstGeom prst="rect">
            <a:avLst/>
          </a:prstGeom>
          <a:noFill/>
          <a:ln>
            <a:noFill/>
          </a:ln>
        </p:spPr>
        <p:txBody>
          <a:bodyPr anchorCtr="0" anchor="t" bIns="45700" lIns="91425" spcFirstLastPara="1" rIns="91425" wrap="square" tIns="45700">
            <a:noAutofit/>
          </a:bodyPr>
          <a:lstStyle/>
          <a:p>
            <a:pPr indent="-228600" lvl="0" marL="685800" rtl="0" algn="l">
              <a:lnSpc>
                <a:spcPct val="80000"/>
              </a:lnSpc>
              <a:spcBef>
                <a:spcPts val="600"/>
              </a:spcBef>
              <a:spcAft>
                <a:spcPts val="0"/>
              </a:spcAft>
              <a:buClr>
                <a:schemeClr val="dk2"/>
              </a:buClr>
              <a:buSzPts val="2960"/>
              <a:buChar char="•"/>
            </a:pPr>
            <a:r>
              <a:rPr lang="es-ES" sz="2800">
                <a:solidFill>
                  <a:schemeClr val="dk2"/>
                </a:solidFill>
              </a:rPr>
              <a:t>Mejoran la </a:t>
            </a:r>
            <a:r>
              <a:rPr b="1" i="1" lang="es-ES" sz="2800">
                <a:solidFill>
                  <a:schemeClr val="dk2"/>
                </a:solidFill>
              </a:rPr>
              <a:t>coordinación</a:t>
            </a:r>
            <a:r>
              <a:rPr lang="es-ES" sz="2800">
                <a:solidFill>
                  <a:schemeClr val="dk2"/>
                </a:solidFill>
              </a:rPr>
              <a:t> entre los socios, al definir los roles y responsabilidades</a:t>
            </a:r>
            <a:endParaRPr/>
          </a:p>
          <a:p>
            <a:pPr indent="-228600" lvl="0" marL="685800" rtl="0" algn="l">
              <a:lnSpc>
                <a:spcPct val="80000"/>
              </a:lnSpc>
              <a:spcBef>
                <a:spcPts val="1200"/>
              </a:spcBef>
              <a:spcAft>
                <a:spcPts val="0"/>
              </a:spcAft>
              <a:buClr>
                <a:schemeClr val="dk2"/>
              </a:buClr>
              <a:buSzPts val="2960"/>
              <a:buChar char="•"/>
            </a:pPr>
            <a:r>
              <a:rPr lang="es-ES" sz="2800">
                <a:solidFill>
                  <a:schemeClr val="dk2"/>
                </a:solidFill>
              </a:rPr>
              <a:t>Facilitan un</a:t>
            </a:r>
            <a:r>
              <a:rPr b="1" lang="es-ES" sz="2800">
                <a:solidFill>
                  <a:schemeClr val="dk2"/>
                </a:solidFill>
              </a:rPr>
              <a:t> </a:t>
            </a:r>
            <a:r>
              <a:rPr b="1" i="1" lang="es-ES" sz="2800">
                <a:solidFill>
                  <a:schemeClr val="dk2"/>
                </a:solidFill>
              </a:rPr>
              <a:t>entendimiento común y consensuado </a:t>
            </a:r>
            <a:r>
              <a:rPr lang="es-ES" sz="2800">
                <a:solidFill>
                  <a:schemeClr val="dk2"/>
                </a:solidFill>
              </a:rPr>
              <a:t>de lo que se debe hacer y cómo se debe hacer</a:t>
            </a:r>
            <a:endParaRPr/>
          </a:p>
          <a:p>
            <a:pPr indent="-228600" lvl="1" marL="685800" rtl="0" algn="l">
              <a:lnSpc>
                <a:spcPct val="80000"/>
              </a:lnSpc>
              <a:spcBef>
                <a:spcPts val="1200"/>
              </a:spcBef>
              <a:spcAft>
                <a:spcPts val="0"/>
              </a:spcAft>
              <a:buClr>
                <a:schemeClr val="dk2"/>
              </a:buClr>
              <a:buSzPts val="2960"/>
              <a:buChar char="•"/>
            </a:pPr>
            <a:r>
              <a:rPr lang="es-ES">
                <a:solidFill>
                  <a:schemeClr val="dk2"/>
                </a:solidFill>
              </a:rPr>
              <a:t>Definiciones comunes, notificación y monitoreo</a:t>
            </a:r>
            <a:endParaRPr/>
          </a:p>
          <a:p>
            <a:pPr indent="-228600" lvl="0" marL="685800" rtl="0" algn="l">
              <a:lnSpc>
                <a:spcPct val="80000"/>
              </a:lnSpc>
              <a:spcBef>
                <a:spcPts val="1200"/>
              </a:spcBef>
              <a:spcAft>
                <a:spcPts val="0"/>
              </a:spcAft>
              <a:buClr>
                <a:schemeClr val="dk2"/>
              </a:buClr>
              <a:buSzPts val="2960"/>
              <a:buChar char="•"/>
            </a:pPr>
            <a:r>
              <a:rPr lang="es-ES" sz="2800">
                <a:solidFill>
                  <a:schemeClr val="dk2"/>
                </a:solidFill>
              </a:rPr>
              <a:t>Facilitan la </a:t>
            </a:r>
            <a:r>
              <a:rPr b="1" i="1" lang="es-ES" sz="2800">
                <a:solidFill>
                  <a:schemeClr val="dk2"/>
                </a:solidFill>
              </a:rPr>
              <a:t>comunicación efectiva</a:t>
            </a:r>
            <a:endParaRPr/>
          </a:p>
          <a:p>
            <a:pPr indent="-228600" lvl="0" marL="685800" rtl="0" algn="l">
              <a:lnSpc>
                <a:spcPct val="80000"/>
              </a:lnSpc>
              <a:spcBef>
                <a:spcPts val="1200"/>
              </a:spcBef>
              <a:spcAft>
                <a:spcPts val="600"/>
              </a:spcAft>
              <a:buClr>
                <a:schemeClr val="dk2"/>
              </a:buClr>
              <a:buSzPts val="2960"/>
              <a:buChar char="•"/>
            </a:pPr>
            <a:r>
              <a:rPr lang="es-ES" sz="2800">
                <a:solidFill>
                  <a:schemeClr val="dk2"/>
                </a:solidFill>
              </a:rPr>
              <a:t>Aseguran una </a:t>
            </a:r>
            <a:r>
              <a:rPr b="1" i="1" lang="es-ES" sz="2800">
                <a:solidFill>
                  <a:schemeClr val="dk2"/>
                </a:solidFill>
              </a:rPr>
              <a:t>respuesta oportuna y de calidad</a:t>
            </a:r>
            <a:r>
              <a:rPr lang="es-ES" sz="2800">
                <a:solidFill>
                  <a:schemeClr val="dk2"/>
                </a:solidFill>
              </a:rPr>
              <a:t> para las personas sobrevivientes</a:t>
            </a:r>
            <a:endParaRPr/>
          </a:p>
        </p:txBody>
      </p:sp>
      <p:sp>
        <p:nvSpPr>
          <p:cNvPr id="1838" name="Google Shape;1838;p22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s-ES"/>
              <a:t>‹#›</a:t>
            </a:fld>
            <a:endParaRPr/>
          </a:p>
        </p:txBody>
      </p:sp>
    </p:spTree>
  </p:cSld>
  <p:clrMapOvr>
    <a:masterClrMapping/>
  </p:clrMapOvr>
</p:sld>
</file>

<file path=ppt/slides/slide1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3" name="Shape 1843"/>
        <p:cNvGrpSpPr/>
        <p:nvPr/>
      </p:nvGrpSpPr>
      <p:grpSpPr>
        <a:xfrm>
          <a:off x="0" y="0"/>
          <a:ext cx="0" cy="0"/>
          <a:chOff x="0" y="0"/>
          <a:chExt cx="0" cy="0"/>
        </a:xfrm>
      </p:grpSpPr>
      <p:sp>
        <p:nvSpPr>
          <p:cNvPr id="1844" name="Google Shape;1844;p227"/>
          <p:cNvSpPr txBox="1"/>
          <p:nvPr>
            <p:ph type="ctrTitle"/>
          </p:nvPr>
        </p:nvSpPr>
        <p:spPr>
          <a:xfrm>
            <a:off x="117302" y="335694"/>
            <a:ext cx="8909395" cy="1470025"/>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accent2"/>
              </a:buClr>
              <a:buSzPts val="4400"/>
              <a:buNone/>
            </a:pPr>
            <a:br>
              <a:rPr lang="es-ES" sz="4200">
                <a:solidFill>
                  <a:schemeClr val="dk2"/>
                </a:solidFill>
              </a:rPr>
            </a:br>
            <a:r>
              <a:rPr lang="es-ES" sz="4200">
                <a:solidFill>
                  <a:schemeClr val="dk2"/>
                </a:solidFill>
              </a:rPr>
              <a:t>UNIDAD 8: </a:t>
            </a:r>
            <a:r>
              <a:rPr lang="es-ES" sz="4200"/>
              <a:t>MONITOREO Y EVALUACIÓN PARA LOS PROVEEDORES DE ATENCIÓN DE LA SALUD</a:t>
            </a:r>
            <a:br>
              <a:rPr i="1" lang="es-ES" sz="4200">
                <a:solidFill>
                  <a:srgbClr val="1E4E79"/>
                </a:solidFill>
              </a:rPr>
            </a:br>
            <a:endParaRPr b="1" i="1" sz="4200" u="none" cap="none" strike="noStrike">
              <a:solidFill>
                <a:srgbClr val="1E4E79"/>
              </a:solidFill>
              <a:latin typeface="Calibri"/>
              <a:ea typeface="Calibri"/>
              <a:cs typeface="Calibri"/>
              <a:sym typeface="Calibri"/>
            </a:endParaRPr>
          </a:p>
        </p:txBody>
      </p:sp>
      <p:sp>
        <p:nvSpPr>
          <p:cNvPr id="1845" name="Google Shape;1845;p22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r>
              <a:rPr lang="es-ES"/>
              <a:t>181</a:t>
            </a:r>
            <a:endParaRPr/>
          </a:p>
        </p:txBody>
      </p:sp>
      <p:pic>
        <p:nvPicPr>
          <p:cNvPr descr="Logo, JHPIEGO" id="1846" name="Google Shape;1846;p227"/>
          <p:cNvPicPr preferRelativeResize="0"/>
          <p:nvPr/>
        </p:nvPicPr>
        <p:blipFill rotWithShape="1">
          <a:blip r:embed="rId3">
            <a:alphaModFix/>
          </a:blip>
          <a:srcRect b="0" l="0" r="0" t="0"/>
          <a:stretch/>
        </p:blipFill>
        <p:spPr>
          <a:xfrm>
            <a:off x="7681872" y="5616697"/>
            <a:ext cx="1066573" cy="905609"/>
          </a:xfrm>
          <a:prstGeom prst="rect">
            <a:avLst/>
          </a:prstGeom>
          <a:noFill/>
          <a:ln>
            <a:noFill/>
          </a:ln>
        </p:spPr>
      </p:pic>
    </p:spTree>
  </p:cSld>
  <p:clrMapOvr>
    <a:masterClrMapping/>
  </p:clrMapOvr>
</p:sld>
</file>

<file path=ppt/slides/slide1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1" name="Shape 1851"/>
        <p:cNvGrpSpPr/>
        <p:nvPr/>
      </p:nvGrpSpPr>
      <p:grpSpPr>
        <a:xfrm>
          <a:off x="0" y="0"/>
          <a:ext cx="0" cy="0"/>
          <a:chOff x="0" y="0"/>
          <a:chExt cx="0" cy="0"/>
        </a:xfrm>
      </p:grpSpPr>
      <p:sp>
        <p:nvSpPr>
          <p:cNvPr id="1852" name="Google Shape;1852;p228"/>
          <p:cNvSpPr txBox="1"/>
          <p:nvPr>
            <p:ph type="title"/>
          </p:nvPr>
        </p:nvSpPr>
        <p:spPr>
          <a:xfrm>
            <a:off x="652409" y="775699"/>
            <a:ext cx="8229600" cy="11430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2"/>
              </a:buClr>
              <a:buSzPts val="4400"/>
              <a:buNone/>
            </a:pPr>
            <a:r>
              <a:rPr lang="es-ES"/>
              <a:t>Objetivos de la Unidad 8</a:t>
            </a:r>
            <a:endParaRPr/>
          </a:p>
        </p:txBody>
      </p:sp>
      <p:sp>
        <p:nvSpPr>
          <p:cNvPr id="1853" name="Google Shape;1853;p228"/>
          <p:cNvSpPr txBox="1"/>
          <p:nvPr>
            <p:ph idx="1" type="body"/>
          </p:nvPr>
        </p:nvSpPr>
        <p:spPr>
          <a:xfrm>
            <a:off x="457200" y="2012949"/>
            <a:ext cx="7271901" cy="4525963"/>
          </a:xfrm>
          <a:prstGeom prst="rect">
            <a:avLst/>
          </a:prstGeom>
          <a:noFill/>
          <a:ln>
            <a:noFill/>
          </a:ln>
        </p:spPr>
        <p:txBody>
          <a:bodyPr anchorCtr="0" anchor="t" bIns="45700" lIns="91425" spcFirstLastPara="1" rIns="91425" wrap="square" tIns="45700">
            <a:noAutofit/>
          </a:bodyPr>
          <a:lstStyle/>
          <a:p>
            <a:pPr indent="-228600" lvl="0" marL="685800" rtl="0" algn="l">
              <a:lnSpc>
                <a:spcPct val="90000"/>
              </a:lnSpc>
              <a:spcBef>
                <a:spcPts val="600"/>
              </a:spcBef>
              <a:spcAft>
                <a:spcPts val="0"/>
              </a:spcAft>
              <a:buClr>
                <a:schemeClr val="dk2"/>
              </a:buClr>
              <a:buSzPts val="3200"/>
              <a:buFont typeface="Noto Sans Symbols"/>
              <a:buChar char="✔"/>
            </a:pPr>
            <a:r>
              <a:rPr lang="es-ES" sz="2800">
                <a:solidFill>
                  <a:schemeClr val="dk2"/>
                </a:solidFill>
              </a:rPr>
              <a:t>Explicar el rol del proveedor de atención de la salud en el monitoreo y la evaluación</a:t>
            </a:r>
            <a:endParaRPr sz="2800"/>
          </a:p>
          <a:p>
            <a:pPr indent="-228600" lvl="0" marL="685800" rtl="0" algn="l">
              <a:lnSpc>
                <a:spcPct val="90000"/>
              </a:lnSpc>
              <a:spcBef>
                <a:spcPts val="1200"/>
              </a:spcBef>
              <a:spcAft>
                <a:spcPts val="0"/>
              </a:spcAft>
              <a:buClr>
                <a:schemeClr val="dk2"/>
              </a:buClr>
              <a:buSzPts val="3200"/>
              <a:buFont typeface="Noto Sans Symbols"/>
              <a:buChar char="✔"/>
            </a:pPr>
            <a:r>
              <a:rPr lang="es-ES" sz="2800">
                <a:solidFill>
                  <a:schemeClr val="dk2"/>
                </a:solidFill>
              </a:rPr>
              <a:t>Explicar el rol del proveedor de atención de la salud en la gestión de inventarios</a:t>
            </a:r>
            <a:endParaRPr sz="2800"/>
          </a:p>
        </p:txBody>
      </p:sp>
      <p:sp>
        <p:nvSpPr>
          <p:cNvPr id="1854" name="Google Shape;1854;p22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s-ES"/>
              <a:t>‹#›</a:t>
            </a:fld>
            <a:endParaRPr/>
          </a:p>
        </p:txBody>
      </p:sp>
    </p:spTree>
  </p:cSld>
  <p:clrMapOvr>
    <a:masterClrMapping/>
  </p:clrMapOvr>
</p:sld>
</file>

<file path=ppt/slides/slide1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9" name="Shape 1859"/>
        <p:cNvGrpSpPr/>
        <p:nvPr/>
      </p:nvGrpSpPr>
      <p:grpSpPr>
        <a:xfrm>
          <a:off x="0" y="0"/>
          <a:ext cx="0" cy="0"/>
          <a:chOff x="0" y="0"/>
          <a:chExt cx="0" cy="0"/>
        </a:xfrm>
      </p:grpSpPr>
      <p:sp>
        <p:nvSpPr>
          <p:cNvPr id="1860" name="Google Shape;1860;p229"/>
          <p:cNvSpPr txBox="1"/>
          <p:nvPr>
            <p:ph type="title"/>
          </p:nvPr>
        </p:nvSpPr>
        <p:spPr>
          <a:xfrm>
            <a:off x="559585" y="404813"/>
            <a:ext cx="8367713" cy="647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2"/>
              </a:buClr>
              <a:buSzPts val="3959"/>
              <a:buNone/>
            </a:pPr>
            <a:r>
              <a:rPr lang="es-ES"/>
              <a:t>Definiciones</a:t>
            </a:r>
            <a:endParaRPr/>
          </a:p>
        </p:txBody>
      </p:sp>
      <p:sp>
        <p:nvSpPr>
          <p:cNvPr id="1861" name="Google Shape;1861;p229"/>
          <p:cNvSpPr txBox="1"/>
          <p:nvPr>
            <p:ph idx="1" type="body"/>
          </p:nvPr>
        </p:nvSpPr>
        <p:spPr>
          <a:xfrm>
            <a:off x="82192" y="1237448"/>
            <a:ext cx="8691693" cy="5543550"/>
          </a:xfrm>
          <a:prstGeom prst="rect">
            <a:avLst/>
          </a:prstGeom>
          <a:noFill/>
          <a:ln>
            <a:noFill/>
          </a:ln>
        </p:spPr>
        <p:txBody>
          <a:bodyPr anchorCtr="0" anchor="t" bIns="45700" lIns="91425" spcFirstLastPara="1" rIns="91425" wrap="square" tIns="45700">
            <a:noAutofit/>
          </a:bodyPr>
          <a:lstStyle/>
          <a:p>
            <a:pPr indent="-228600" lvl="0" marL="685800" rtl="0" algn="l">
              <a:lnSpc>
                <a:spcPct val="90000"/>
              </a:lnSpc>
              <a:spcBef>
                <a:spcPts val="600"/>
              </a:spcBef>
              <a:spcAft>
                <a:spcPts val="0"/>
              </a:spcAft>
              <a:buClr>
                <a:schemeClr val="dk2"/>
              </a:buClr>
              <a:buSzPts val="2600"/>
              <a:buChar char="•"/>
            </a:pPr>
            <a:r>
              <a:rPr b="1" lang="es-ES" sz="2600">
                <a:solidFill>
                  <a:schemeClr val="accent1"/>
                </a:solidFill>
              </a:rPr>
              <a:t>Estimación: </a:t>
            </a:r>
            <a:r>
              <a:rPr lang="es-ES" sz="2600">
                <a:solidFill>
                  <a:schemeClr val="dk2"/>
                </a:solidFill>
              </a:rPr>
              <a:t>el proceso para </a:t>
            </a:r>
            <a:r>
              <a:rPr i="1" lang="es-ES" sz="2600">
                <a:solidFill>
                  <a:schemeClr val="dk2"/>
                </a:solidFill>
              </a:rPr>
              <a:t>determinar y abordar necesidades o “deficiencias”</a:t>
            </a:r>
            <a:r>
              <a:rPr lang="es-ES" sz="2600">
                <a:solidFill>
                  <a:schemeClr val="dk2"/>
                </a:solidFill>
              </a:rPr>
              <a:t> entre las condiciones reales y las deseadas y quiénes contribuyen a esas deficiencias. </a:t>
            </a:r>
            <a:endParaRPr sz="2800"/>
          </a:p>
          <a:p>
            <a:pPr indent="-228600" lvl="0" marL="685800" rtl="0" algn="l">
              <a:lnSpc>
                <a:spcPct val="90000"/>
              </a:lnSpc>
              <a:spcBef>
                <a:spcPts val="1200"/>
              </a:spcBef>
              <a:spcAft>
                <a:spcPts val="0"/>
              </a:spcAft>
              <a:buClr>
                <a:schemeClr val="dk2"/>
              </a:buClr>
              <a:buSzPts val="2600"/>
              <a:buChar char="•"/>
            </a:pPr>
            <a:r>
              <a:rPr b="1" lang="es-ES" sz="2600">
                <a:solidFill>
                  <a:schemeClr val="accent1"/>
                </a:solidFill>
              </a:rPr>
              <a:t>Monitoreo: </a:t>
            </a:r>
            <a:r>
              <a:rPr lang="es-ES" sz="2600">
                <a:solidFill>
                  <a:schemeClr val="dk2"/>
                </a:solidFill>
              </a:rPr>
              <a:t>la recopilación y el análisis permanentes y sistemáticos de los datos a medida que un proyecto avanza. Tiene por objeto </a:t>
            </a:r>
            <a:r>
              <a:rPr i="1" lang="es-ES" sz="2600">
                <a:solidFill>
                  <a:schemeClr val="dk2"/>
                </a:solidFill>
              </a:rPr>
              <a:t>medir los avances en cuanto al logro de los hitos y objetivos del programa</a:t>
            </a:r>
            <a:r>
              <a:rPr lang="es-ES" sz="2600">
                <a:solidFill>
                  <a:schemeClr val="dk2"/>
                </a:solidFill>
              </a:rPr>
              <a:t>.</a:t>
            </a:r>
            <a:endParaRPr sz="2800"/>
          </a:p>
          <a:p>
            <a:pPr indent="-228600" lvl="0" marL="685800" rtl="0" algn="l">
              <a:lnSpc>
                <a:spcPct val="90000"/>
              </a:lnSpc>
              <a:spcBef>
                <a:spcPts val="1200"/>
              </a:spcBef>
              <a:spcAft>
                <a:spcPts val="600"/>
              </a:spcAft>
              <a:buClr>
                <a:schemeClr val="dk2"/>
              </a:buClr>
              <a:buSzPts val="2600"/>
              <a:buChar char="•"/>
            </a:pPr>
            <a:r>
              <a:rPr b="1" lang="es-ES" sz="2600">
                <a:solidFill>
                  <a:schemeClr val="accent1"/>
                </a:solidFill>
              </a:rPr>
              <a:t>Evaluación:</a:t>
            </a:r>
            <a:r>
              <a:rPr lang="es-ES" sz="2600">
                <a:solidFill>
                  <a:schemeClr val="dk2"/>
                </a:solidFill>
              </a:rPr>
              <a:t> el proceso de determinar si un programa ha </a:t>
            </a:r>
            <a:r>
              <a:rPr i="1" lang="es-ES" sz="2600">
                <a:solidFill>
                  <a:schemeClr val="dk2"/>
                </a:solidFill>
              </a:rPr>
              <a:t>cumplido con los objetivos esperados</a:t>
            </a:r>
            <a:r>
              <a:rPr lang="es-ES" sz="2600">
                <a:solidFill>
                  <a:schemeClr val="dk2"/>
                </a:solidFill>
              </a:rPr>
              <a:t> o en qué medida los cambios en los resultados pueden atribuirse al programa.</a:t>
            </a:r>
            <a:endParaRPr sz="2800"/>
          </a:p>
        </p:txBody>
      </p:sp>
      <p:sp>
        <p:nvSpPr>
          <p:cNvPr id="1862" name="Google Shape;1862;p22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s-ES"/>
              <a:t>‹#›</a:t>
            </a:fld>
            <a:endParaRPr/>
          </a:p>
        </p:txBody>
      </p:sp>
    </p:spTree>
  </p:cSld>
  <p:clrMapOvr>
    <a:masterClrMapping/>
  </p:clrMapOvr>
</p:sld>
</file>

<file path=ppt/slides/slide1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6" name="Shape 1866"/>
        <p:cNvGrpSpPr/>
        <p:nvPr/>
      </p:nvGrpSpPr>
      <p:grpSpPr>
        <a:xfrm>
          <a:off x="0" y="0"/>
          <a:ext cx="0" cy="0"/>
          <a:chOff x="0" y="0"/>
          <a:chExt cx="0" cy="0"/>
        </a:xfrm>
      </p:grpSpPr>
      <p:sp>
        <p:nvSpPr>
          <p:cNvPr id="1867" name="Google Shape;1867;p230"/>
          <p:cNvSpPr txBox="1"/>
          <p:nvPr>
            <p:ph type="title"/>
          </p:nvPr>
        </p:nvSpPr>
        <p:spPr>
          <a:xfrm>
            <a:off x="623888" y="491520"/>
            <a:ext cx="8229600" cy="11430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2"/>
              </a:buClr>
              <a:buSzPts val="4400"/>
              <a:buNone/>
            </a:pPr>
            <a:r>
              <a:rPr lang="es-ES"/>
              <a:t>Preguntas</a:t>
            </a:r>
            <a:endParaRPr/>
          </a:p>
        </p:txBody>
      </p:sp>
      <p:sp>
        <p:nvSpPr>
          <p:cNvPr id="1868" name="Google Shape;1868;p230"/>
          <p:cNvSpPr txBox="1"/>
          <p:nvPr>
            <p:ph idx="1" type="body"/>
          </p:nvPr>
        </p:nvSpPr>
        <p:spPr>
          <a:xfrm>
            <a:off x="880742" y="1801670"/>
            <a:ext cx="7631887" cy="3766923"/>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600"/>
              </a:spcBef>
              <a:spcAft>
                <a:spcPts val="0"/>
              </a:spcAft>
              <a:buClr>
                <a:schemeClr val="dk2"/>
              </a:buClr>
              <a:buSzPts val="3200"/>
              <a:buChar char="•"/>
            </a:pPr>
            <a:r>
              <a:rPr b="1" lang="es-ES" sz="2800">
                <a:solidFill>
                  <a:schemeClr val="accent1"/>
                </a:solidFill>
              </a:rPr>
              <a:t>¿Por qué</a:t>
            </a:r>
            <a:r>
              <a:rPr lang="es-ES" sz="2800"/>
              <a:t> </a:t>
            </a:r>
            <a:r>
              <a:rPr lang="es-ES" sz="2800">
                <a:solidFill>
                  <a:schemeClr val="dk2"/>
                </a:solidFill>
              </a:rPr>
              <a:t>monitorea y evalúa las intervenciones de violencia sexual en su programa?</a:t>
            </a:r>
            <a:endParaRPr sz="2800"/>
          </a:p>
          <a:p>
            <a:pPr indent="-228600" lvl="0" marL="228600" rtl="0" algn="l">
              <a:lnSpc>
                <a:spcPct val="90000"/>
              </a:lnSpc>
              <a:spcBef>
                <a:spcPts val="1200"/>
              </a:spcBef>
              <a:spcAft>
                <a:spcPts val="0"/>
              </a:spcAft>
              <a:buClr>
                <a:schemeClr val="dk2"/>
              </a:buClr>
              <a:buSzPts val="3200"/>
              <a:buChar char="•"/>
            </a:pPr>
            <a:r>
              <a:rPr b="1" lang="es-ES" sz="2800">
                <a:solidFill>
                  <a:schemeClr val="accent1"/>
                </a:solidFill>
              </a:rPr>
              <a:t>¿Cómo</a:t>
            </a:r>
            <a:r>
              <a:rPr lang="es-ES" sz="2800"/>
              <a:t> </a:t>
            </a:r>
            <a:r>
              <a:rPr lang="es-ES" sz="2800">
                <a:solidFill>
                  <a:schemeClr val="dk2"/>
                </a:solidFill>
              </a:rPr>
              <a:t>monitorea y evalúa? </a:t>
            </a:r>
            <a:endParaRPr sz="2800"/>
          </a:p>
          <a:p>
            <a:pPr indent="-228600" lvl="0" marL="228600" rtl="0" algn="l">
              <a:lnSpc>
                <a:spcPct val="90000"/>
              </a:lnSpc>
              <a:spcBef>
                <a:spcPts val="1200"/>
              </a:spcBef>
              <a:spcAft>
                <a:spcPts val="0"/>
              </a:spcAft>
              <a:buClr>
                <a:schemeClr val="dk2"/>
              </a:buClr>
              <a:buSzPts val="3200"/>
              <a:buChar char="•"/>
            </a:pPr>
            <a:r>
              <a:rPr b="1" lang="es-ES" sz="2800">
                <a:solidFill>
                  <a:schemeClr val="accent1"/>
                </a:solidFill>
              </a:rPr>
              <a:t>¿Qué</a:t>
            </a:r>
            <a:r>
              <a:rPr lang="es-ES" sz="2800"/>
              <a:t> </a:t>
            </a:r>
            <a:r>
              <a:rPr lang="es-ES" sz="2800">
                <a:solidFill>
                  <a:schemeClr val="dk2"/>
                </a:solidFill>
              </a:rPr>
              <a:t>datos recopila?</a:t>
            </a:r>
            <a:endParaRPr sz="2800"/>
          </a:p>
          <a:p>
            <a:pPr indent="-228600" lvl="0" marL="228600" rtl="0" algn="l">
              <a:lnSpc>
                <a:spcPct val="90000"/>
              </a:lnSpc>
              <a:spcBef>
                <a:spcPts val="1200"/>
              </a:spcBef>
              <a:spcAft>
                <a:spcPts val="0"/>
              </a:spcAft>
              <a:buClr>
                <a:schemeClr val="dk2"/>
              </a:buClr>
              <a:buSzPts val="3200"/>
              <a:buChar char="•"/>
            </a:pPr>
            <a:r>
              <a:rPr b="1" lang="es-ES" sz="2800">
                <a:solidFill>
                  <a:schemeClr val="accent1"/>
                </a:solidFill>
              </a:rPr>
              <a:t>¿Cuándo</a:t>
            </a:r>
            <a:r>
              <a:rPr lang="es-ES" sz="2800"/>
              <a:t> </a:t>
            </a:r>
            <a:r>
              <a:rPr lang="es-ES" sz="2800">
                <a:solidFill>
                  <a:schemeClr val="dk2"/>
                </a:solidFill>
              </a:rPr>
              <a:t>los recopila?</a:t>
            </a:r>
            <a:endParaRPr sz="2800"/>
          </a:p>
          <a:p>
            <a:pPr indent="-228600" lvl="0" marL="228600" rtl="0" algn="l">
              <a:lnSpc>
                <a:spcPct val="90000"/>
              </a:lnSpc>
              <a:spcBef>
                <a:spcPts val="1200"/>
              </a:spcBef>
              <a:spcAft>
                <a:spcPts val="0"/>
              </a:spcAft>
              <a:buClr>
                <a:schemeClr val="dk2"/>
              </a:buClr>
              <a:buSzPts val="3200"/>
              <a:buChar char="•"/>
            </a:pPr>
            <a:r>
              <a:rPr b="1" lang="es-ES" sz="2800">
                <a:solidFill>
                  <a:schemeClr val="accent1"/>
                </a:solidFill>
              </a:rPr>
              <a:t>¿Qué</a:t>
            </a:r>
            <a:r>
              <a:rPr lang="es-ES" sz="2800"/>
              <a:t> </a:t>
            </a:r>
            <a:r>
              <a:rPr lang="es-ES" sz="2800">
                <a:solidFill>
                  <a:schemeClr val="dk2"/>
                </a:solidFill>
              </a:rPr>
              <a:t>hace con los datos que recopila?</a:t>
            </a:r>
            <a:endParaRPr sz="2800"/>
          </a:p>
          <a:p>
            <a:pPr indent="-25400" lvl="0" marL="228600" rtl="0" algn="l">
              <a:lnSpc>
                <a:spcPct val="90000"/>
              </a:lnSpc>
              <a:spcBef>
                <a:spcPts val="1600"/>
              </a:spcBef>
              <a:spcAft>
                <a:spcPts val="0"/>
              </a:spcAft>
              <a:buClr>
                <a:schemeClr val="dk2"/>
              </a:buClr>
              <a:buSzPts val="3200"/>
              <a:buNone/>
            </a:pPr>
            <a:r>
              <a:t/>
            </a:r>
            <a:endParaRPr/>
          </a:p>
        </p:txBody>
      </p:sp>
      <p:sp>
        <p:nvSpPr>
          <p:cNvPr id="1869" name="Google Shape;1869;p23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s-ES"/>
              <a:t>‹#›</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9" name="Shape 429"/>
        <p:cNvGrpSpPr/>
        <p:nvPr/>
      </p:nvGrpSpPr>
      <p:grpSpPr>
        <a:xfrm>
          <a:off x="0" y="0"/>
          <a:ext cx="0" cy="0"/>
          <a:chOff x="0" y="0"/>
          <a:chExt cx="0" cy="0"/>
        </a:xfrm>
      </p:grpSpPr>
      <p:sp>
        <p:nvSpPr>
          <p:cNvPr id="430" name="Google Shape;430;p69"/>
          <p:cNvSpPr txBox="1"/>
          <p:nvPr>
            <p:ph type="title"/>
          </p:nvPr>
        </p:nvSpPr>
        <p:spPr>
          <a:xfrm>
            <a:off x="628650" y="581803"/>
            <a:ext cx="7886700" cy="11430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2"/>
              </a:buClr>
              <a:buSzPts val="4400"/>
              <a:buNone/>
            </a:pPr>
            <a:r>
              <a:rPr lang="es-ES"/>
              <a:t>Tipos de violencia sexual: </a:t>
            </a:r>
            <a:r>
              <a:rPr lang="es-ES">
                <a:solidFill>
                  <a:schemeClr val="accent1"/>
                </a:solidFill>
              </a:rPr>
              <a:t>violación/intento de violación</a:t>
            </a:r>
            <a:endParaRPr>
              <a:solidFill>
                <a:schemeClr val="accent1"/>
              </a:solidFill>
            </a:endParaRPr>
          </a:p>
        </p:txBody>
      </p:sp>
      <p:sp>
        <p:nvSpPr>
          <p:cNvPr id="431" name="Google Shape;431;p69"/>
          <p:cNvSpPr txBox="1"/>
          <p:nvPr>
            <p:ph idx="1" type="body"/>
          </p:nvPr>
        </p:nvSpPr>
        <p:spPr>
          <a:xfrm>
            <a:off x="892160" y="2024009"/>
            <a:ext cx="7633700" cy="3425223"/>
          </a:xfrm>
          <a:prstGeom prst="rect">
            <a:avLst/>
          </a:prstGeom>
          <a:noFill/>
          <a:ln>
            <a:noFill/>
          </a:ln>
        </p:spPr>
        <p:txBody>
          <a:bodyPr anchorCtr="0" anchor="t" bIns="45700" lIns="91425" spcFirstLastPara="1" rIns="91425" wrap="square" tIns="45700">
            <a:noAutofit/>
          </a:bodyPr>
          <a:lstStyle/>
          <a:p>
            <a:pPr indent="0" lvl="0" marL="0" rtl="0" algn="l">
              <a:lnSpc>
                <a:spcPct val="80000"/>
              </a:lnSpc>
              <a:spcBef>
                <a:spcPts val="0"/>
              </a:spcBef>
              <a:spcAft>
                <a:spcPts val="0"/>
              </a:spcAft>
              <a:buClr>
                <a:schemeClr val="dk2"/>
              </a:buClr>
              <a:buSzPts val="2800"/>
              <a:buNone/>
            </a:pPr>
            <a:r>
              <a:rPr lang="es-ES" sz="2800">
                <a:solidFill>
                  <a:schemeClr val="dk2"/>
                </a:solidFill>
              </a:rPr>
              <a:t>“La violación consiste en un contacto sexual no consensual. Puede incluir la invasión de cualquier parte del cuerpo con un órgano sexual o la invasión de la abertura genital o anal con cualquier objeto o parte del cuerpo.</a:t>
            </a:r>
            <a:endParaRPr sz="2800"/>
          </a:p>
          <a:p>
            <a:pPr indent="0" lvl="0" marL="0" rtl="0" algn="l">
              <a:lnSpc>
                <a:spcPct val="80000"/>
              </a:lnSpc>
              <a:spcBef>
                <a:spcPts val="1000"/>
              </a:spcBef>
              <a:spcAft>
                <a:spcPts val="0"/>
              </a:spcAft>
              <a:buClr>
                <a:schemeClr val="dk2"/>
              </a:buClr>
              <a:buSzPts val="2800"/>
              <a:buNone/>
            </a:pPr>
            <a:r>
              <a:t/>
            </a:r>
            <a:endParaRPr b="0" sz="1600">
              <a:solidFill>
                <a:schemeClr val="dk2"/>
              </a:solidFill>
            </a:endParaRPr>
          </a:p>
          <a:p>
            <a:pPr indent="0" lvl="0" marL="0" rtl="0" algn="l">
              <a:lnSpc>
                <a:spcPct val="80000"/>
              </a:lnSpc>
              <a:spcBef>
                <a:spcPts val="1000"/>
              </a:spcBef>
              <a:spcAft>
                <a:spcPts val="0"/>
              </a:spcAft>
              <a:buClr>
                <a:schemeClr val="dk2"/>
              </a:buClr>
              <a:buSzPts val="2800"/>
              <a:buNone/>
            </a:pPr>
            <a:r>
              <a:rPr lang="es-ES" sz="2800">
                <a:solidFill>
                  <a:schemeClr val="dk2"/>
                </a:solidFill>
              </a:rPr>
              <a:t>La violación y el intento de violación implican el uso o la amenaza de uso de fuerza o coerción. El intento de violar a alguien que no culmina en penetración se considera tentativa de violación”.</a:t>
            </a:r>
            <a:endParaRPr sz="2800"/>
          </a:p>
        </p:txBody>
      </p:sp>
      <p:sp>
        <p:nvSpPr>
          <p:cNvPr id="432" name="Google Shape;432;p6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s-ES"/>
              <a:t>‹#›</a:t>
            </a:fld>
            <a:endParaRPr/>
          </a:p>
        </p:txBody>
      </p:sp>
      <p:sp>
        <p:nvSpPr>
          <p:cNvPr id="433" name="Google Shape;433;p69"/>
          <p:cNvSpPr txBox="1"/>
          <p:nvPr/>
        </p:nvSpPr>
        <p:spPr>
          <a:xfrm>
            <a:off x="2141016" y="6343431"/>
            <a:ext cx="5762763" cy="22312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s-ES" sz="1000" u="none" cap="none" strike="noStrike">
                <a:solidFill>
                  <a:schemeClr val="dk2"/>
                </a:solidFill>
                <a:latin typeface="Calibri"/>
                <a:ea typeface="Calibri"/>
                <a:cs typeface="Calibri"/>
                <a:sym typeface="Calibri"/>
              </a:rPr>
              <a:t>(Manual de Trabajo Interinstitucional sobre Salud Reproductiva en Escenarios Humanitarios, pág. 2018).</a:t>
            </a:r>
            <a:endParaRPr b="0" i="0" sz="10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1">
                                            <p:txEl>
                                              <p:pRg end="0" st="0"/>
                                            </p:txEl>
                                          </p:spTgt>
                                        </p:tgtEl>
                                        <p:attrNameLst>
                                          <p:attrName>style.visibility</p:attrName>
                                        </p:attrNameLst>
                                      </p:cBhvr>
                                      <p:to>
                                        <p:strVal val="visible"/>
                                      </p:to>
                                    </p:set>
                                    <p:animEffect filter="fade" transition="in">
                                      <p:cBhvr>
                                        <p:cTn dur="500"/>
                                        <p:tgtEl>
                                          <p:spTgt spid="43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1">
                                            <p:txEl>
                                              <p:pRg end="1" st="1"/>
                                            </p:txEl>
                                          </p:spTgt>
                                        </p:tgtEl>
                                        <p:attrNameLst>
                                          <p:attrName>style.visibility</p:attrName>
                                        </p:attrNameLst>
                                      </p:cBhvr>
                                      <p:to>
                                        <p:strVal val="visible"/>
                                      </p:to>
                                    </p:set>
                                    <p:animEffect filter="fade" transition="in">
                                      <p:cBhvr>
                                        <p:cTn dur="500"/>
                                        <p:tgtEl>
                                          <p:spTgt spid="43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1">
                                            <p:txEl>
                                              <p:pRg end="2" st="2"/>
                                            </p:txEl>
                                          </p:spTgt>
                                        </p:tgtEl>
                                        <p:attrNameLst>
                                          <p:attrName>style.visibility</p:attrName>
                                        </p:attrNameLst>
                                      </p:cBhvr>
                                      <p:to>
                                        <p:strVal val="visible"/>
                                      </p:to>
                                    </p:set>
                                    <p:animEffect filter="fade" transition="in">
                                      <p:cBhvr>
                                        <p:cTn dur="500"/>
                                        <p:tgtEl>
                                          <p:spTgt spid="431">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3" name="Shape 1873"/>
        <p:cNvGrpSpPr/>
        <p:nvPr/>
      </p:nvGrpSpPr>
      <p:grpSpPr>
        <a:xfrm>
          <a:off x="0" y="0"/>
          <a:ext cx="0" cy="0"/>
          <a:chOff x="0" y="0"/>
          <a:chExt cx="0" cy="0"/>
        </a:xfrm>
      </p:grpSpPr>
      <p:sp>
        <p:nvSpPr>
          <p:cNvPr id="1874" name="Google Shape;1874;p231"/>
          <p:cNvSpPr txBox="1"/>
          <p:nvPr>
            <p:ph type="title"/>
          </p:nvPr>
        </p:nvSpPr>
        <p:spPr>
          <a:xfrm>
            <a:off x="512762" y="7032277"/>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2"/>
              </a:buClr>
              <a:buSzPts val="1800"/>
              <a:buNone/>
            </a:pPr>
            <a:r>
              <a:rPr lang="es-ES"/>
              <a:t>Why</a:t>
            </a:r>
            <a:endParaRPr/>
          </a:p>
        </p:txBody>
      </p:sp>
      <p:sp>
        <p:nvSpPr>
          <p:cNvPr id="1875" name="Google Shape;1875;p231"/>
          <p:cNvSpPr/>
          <p:nvPr/>
        </p:nvSpPr>
        <p:spPr>
          <a:xfrm>
            <a:off x="2034283" y="1715784"/>
            <a:ext cx="2667088" cy="1208391"/>
          </a:xfrm>
          <a:prstGeom prst="rect">
            <a:avLst/>
          </a:prstGeom>
          <a:solidFill>
            <a:schemeClr val="accent1"/>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es-ES" sz="6000" u="none" cap="none" strike="noStrike">
                <a:solidFill>
                  <a:schemeClr val="lt1"/>
                </a:solidFill>
                <a:latin typeface="Calibri"/>
                <a:ea typeface="Calibri"/>
                <a:cs typeface="Calibri"/>
                <a:sym typeface="Calibri"/>
              </a:rPr>
              <a:t>Por qué</a:t>
            </a:r>
            <a:endParaRPr b="0" i="0" sz="6000" u="none" cap="none" strike="noStrike">
              <a:solidFill>
                <a:srgbClr val="000000"/>
              </a:solidFill>
              <a:latin typeface="Arial"/>
              <a:ea typeface="Arial"/>
              <a:cs typeface="Arial"/>
              <a:sym typeface="Arial"/>
            </a:endParaRPr>
          </a:p>
        </p:txBody>
      </p:sp>
      <p:sp>
        <p:nvSpPr>
          <p:cNvPr id="1876" name="Google Shape;1876;p231"/>
          <p:cNvSpPr/>
          <p:nvPr/>
        </p:nvSpPr>
        <p:spPr>
          <a:xfrm>
            <a:off x="4627562" y="1715784"/>
            <a:ext cx="2667089" cy="1208391"/>
          </a:xfrm>
          <a:prstGeom prst="rect">
            <a:avLst/>
          </a:prstGeom>
          <a:solidFill>
            <a:srgbClr val="D9DFE9"/>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es-ES" sz="6000" u="none" cap="none" strike="noStrike">
                <a:solidFill>
                  <a:srgbClr val="333333"/>
                </a:solidFill>
                <a:latin typeface="Calibri"/>
                <a:ea typeface="Calibri"/>
                <a:cs typeface="Calibri"/>
                <a:sym typeface="Calibri"/>
              </a:rPr>
              <a:t>Qué</a:t>
            </a:r>
            <a:endParaRPr b="1" i="0" sz="6000" u="none" cap="none" strike="noStrike">
              <a:solidFill>
                <a:srgbClr val="333333"/>
              </a:solidFill>
              <a:latin typeface="Calibri"/>
              <a:ea typeface="Calibri"/>
              <a:cs typeface="Calibri"/>
              <a:sym typeface="Calibri"/>
            </a:endParaRPr>
          </a:p>
        </p:txBody>
      </p:sp>
      <p:sp>
        <p:nvSpPr>
          <p:cNvPr id="1877" name="Google Shape;1877;p231"/>
          <p:cNvSpPr/>
          <p:nvPr/>
        </p:nvSpPr>
        <p:spPr>
          <a:xfrm>
            <a:off x="2034283" y="2924175"/>
            <a:ext cx="2667088" cy="1329326"/>
          </a:xfrm>
          <a:prstGeom prst="rect">
            <a:avLst/>
          </a:prstGeom>
          <a:solidFill>
            <a:srgbClr val="D9DFE9"/>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es-ES" sz="6000" u="none" cap="none" strike="noStrike">
                <a:solidFill>
                  <a:srgbClr val="333333"/>
                </a:solidFill>
                <a:latin typeface="Calibri"/>
                <a:ea typeface="Calibri"/>
                <a:cs typeface="Calibri"/>
                <a:sym typeface="Calibri"/>
              </a:rPr>
              <a:t>Cuándo</a:t>
            </a:r>
            <a:endParaRPr b="0" i="0" sz="6000" u="none" cap="none" strike="noStrike">
              <a:solidFill>
                <a:srgbClr val="000000"/>
              </a:solidFill>
              <a:latin typeface="Arial"/>
              <a:ea typeface="Arial"/>
              <a:cs typeface="Arial"/>
              <a:sym typeface="Arial"/>
            </a:endParaRPr>
          </a:p>
        </p:txBody>
      </p:sp>
      <p:sp>
        <p:nvSpPr>
          <p:cNvPr id="1878" name="Google Shape;1878;p231"/>
          <p:cNvSpPr/>
          <p:nvPr/>
        </p:nvSpPr>
        <p:spPr>
          <a:xfrm>
            <a:off x="4627562" y="2924175"/>
            <a:ext cx="2667090" cy="1329326"/>
          </a:xfrm>
          <a:prstGeom prst="rect">
            <a:avLst/>
          </a:prstGeom>
          <a:solidFill>
            <a:srgbClr val="D9DFE9"/>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es-ES" sz="6000" u="none" cap="none" strike="noStrike">
                <a:solidFill>
                  <a:srgbClr val="333333"/>
                </a:solidFill>
                <a:latin typeface="Calibri"/>
                <a:ea typeface="Calibri"/>
                <a:cs typeface="Calibri"/>
                <a:sym typeface="Calibri"/>
              </a:rPr>
              <a:t>Cómo</a:t>
            </a:r>
            <a:endParaRPr b="0" i="0" sz="60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6000"/>
              <a:buFont typeface="Arial"/>
              <a:buNone/>
            </a:pPr>
            <a:r>
              <a:t/>
            </a:r>
            <a:endParaRPr b="1" i="0" sz="6000" u="none" cap="none" strike="noStrike">
              <a:solidFill>
                <a:srgbClr val="333333"/>
              </a:solidFill>
              <a:latin typeface="Calibri"/>
              <a:ea typeface="Calibri"/>
              <a:cs typeface="Calibri"/>
              <a:sym typeface="Calibri"/>
            </a:endParaRPr>
          </a:p>
        </p:txBody>
      </p:sp>
      <p:sp>
        <p:nvSpPr>
          <p:cNvPr id="1879" name="Google Shape;1879;p23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s-ES"/>
              <a:t>‹#›</a:t>
            </a:fld>
            <a:endParaRPr/>
          </a:p>
        </p:txBody>
      </p:sp>
    </p:spTree>
  </p:cSld>
  <p:clrMapOvr>
    <a:masterClrMapping/>
  </p:clrMapOvr>
</p:sld>
</file>

<file path=ppt/slides/slide1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4" name="Shape 1884"/>
        <p:cNvGrpSpPr/>
        <p:nvPr/>
      </p:nvGrpSpPr>
      <p:grpSpPr>
        <a:xfrm>
          <a:off x="0" y="0"/>
          <a:ext cx="0" cy="0"/>
          <a:chOff x="0" y="0"/>
          <a:chExt cx="0" cy="0"/>
        </a:xfrm>
      </p:grpSpPr>
      <p:sp>
        <p:nvSpPr>
          <p:cNvPr id="1885" name="Google Shape;1885;p232"/>
          <p:cNvSpPr txBox="1"/>
          <p:nvPr>
            <p:ph type="title"/>
          </p:nvPr>
        </p:nvSpPr>
        <p:spPr>
          <a:xfrm>
            <a:off x="580704" y="703245"/>
            <a:ext cx="7605353" cy="11430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3600"/>
              <a:buNone/>
            </a:pPr>
            <a:r>
              <a:rPr lang="es-ES">
                <a:solidFill>
                  <a:schemeClr val="accent1"/>
                </a:solidFill>
              </a:rPr>
              <a:t>¿Por qué</a:t>
            </a:r>
            <a:r>
              <a:rPr lang="es-ES"/>
              <a:t> monitoreamos y evaluamos las intervenciones de violencia sexual?</a:t>
            </a:r>
            <a:endParaRPr>
              <a:latin typeface="Calibri"/>
              <a:ea typeface="Calibri"/>
              <a:cs typeface="Calibri"/>
              <a:sym typeface="Calibri"/>
            </a:endParaRPr>
          </a:p>
        </p:txBody>
      </p:sp>
      <p:sp>
        <p:nvSpPr>
          <p:cNvPr id="1886" name="Google Shape;1886;p232"/>
          <p:cNvSpPr txBox="1"/>
          <p:nvPr>
            <p:ph idx="1" type="body"/>
          </p:nvPr>
        </p:nvSpPr>
        <p:spPr>
          <a:xfrm>
            <a:off x="205483" y="2203651"/>
            <a:ext cx="7980574" cy="3168650"/>
          </a:xfrm>
          <a:prstGeom prst="rect">
            <a:avLst/>
          </a:prstGeom>
          <a:noFill/>
          <a:ln>
            <a:noFill/>
          </a:ln>
        </p:spPr>
        <p:txBody>
          <a:bodyPr anchorCtr="0" anchor="t" bIns="45700" lIns="91425" spcFirstLastPara="1" rIns="91425" wrap="square" tIns="45700">
            <a:noAutofit/>
          </a:bodyPr>
          <a:lstStyle/>
          <a:p>
            <a:pPr indent="-228600" lvl="0" marL="685800" rtl="0" algn="l">
              <a:lnSpc>
                <a:spcPct val="100000"/>
              </a:lnSpc>
              <a:spcBef>
                <a:spcPts val="600"/>
              </a:spcBef>
              <a:spcAft>
                <a:spcPts val="0"/>
              </a:spcAft>
              <a:buClr>
                <a:schemeClr val="dk2"/>
              </a:buClr>
              <a:buSzPts val="2600"/>
              <a:buChar char="•"/>
            </a:pPr>
            <a:r>
              <a:rPr lang="es-ES" sz="2800">
                <a:solidFill>
                  <a:schemeClr val="dk2"/>
                </a:solidFill>
              </a:rPr>
              <a:t>Para medir los resultados directos y el impacto de las intervenciones a largo plazo</a:t>
            </a:r>
            <a:endParaRPr sz="2800"/>
          </a:p>
          <a:p>
            <a:pPr indent="-228600" lvl="0" marL="685800" rtl="0" algn="l">
              <a:lnSpc>
                <a:spcPct val="100000"/>
              </a:lnSpc>
              <a:spcBef>
                <a:spcPts val="1200"/>
              </a:spcBef>
              <a:spcAft>
                <a:spcPts val="0"/>
              </a:spcAft>
              <a:buClr>
                <a:schemeClr val="dk2"/>
              </a:buClr>
              <a:buSzPts val="2600"/>
              <a:buChar char="•"/>
            </a:pPr>
            <a:r>
              <a:rPr lang="es-ES" sz="2800">
                <a:solidFill>
                  <a:schemeClr val="dk2"/>
                </a:solidFill>
              </a:rPr>
              <a:t>Para entender la diferencia que marcamos</a:t>
            </a:r>
            <a:endParaRPr sz="2800"/>
          </a:p>
          <a:p>
            <a:pPr indent="-228600" lvl="0" marL="685800" rtl="0" algn="l">
              <a:lnSpc>
                <a:spcPct val="100000"/>
              </a:lnSpc>
              <a:spcBef>
                <a:spcPts val="1200"/>
              </a:spcBef>
              <a:spcAft>
                <a:spcPts val="0"/>
              </a:spcAft>
              <a:buClr>
                <a:schemeClr val="dk2"/>
              </a:buClr>
              <a:buSzPts val="2600"/>
              <a:buChar char="•"/>
            </a:pPr>
            <a:r>
              <a:rPr lang="es-ES" sz="2800">
                <a:solidFill>
                  <a:schemeClr val="dk2"/>
                </a:solidFill>
              </a:rPr>
              <a:t>Para saber qué está funcionando y qué no</a:t>
            </a:r>
            <a:endParaRPr sz="2800"/>
          </a:p>
          <a:p>
            <a:pPr indent="-228600" lvl="0" marL="685800" rtl="0" algn="l">
              <a:lnSpc>
                <a:spcPct val="100000"/>
              </a:lnSpc>
              <a:spcBef>
                <a:spcPts val="1200"/>
              </a:spcBef>
              <a:spcAft>
                <a:spcPts val="600"/>
              </a:spcAft>
              <a:buClr>
                <a:schemeClr val="dk2"/>
              </a:buClr>
              <a:buSzPts val="2600"/>
              <a:buChar char="•"/>
            </a:pPr>
            <a:r>
              <a:rPr lang="es-ES" sz="2800">
                <a:solidFill>
                  <a:schemeClr val="dk2"/>
                </a:solidFill>
              </a:rPr>
              <a:t>Para adaptar nuestros proyectos y programas según corresponda  </a:t>
            </a:r>
            <a:endParaRPr sz="2800"/>
          </a:p>
        </p:txBody>
      </p:sp>
      <p:sp>
        <p:nvSpPr>
          <p:cNvPr id="1887" name="Google Shape;1887;p23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s-E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86">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86">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86">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86">
                                            <p:txEl>
                                              <p:pRg end="3" st="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1" name="Shape 1891"/>
        <p:cNvGrpSpPr/>
        <p:nvPr/>
      </p:nvGrpSpPr>
      <p:grpSpPr>
        <a:xfrm>
          <a:off x="0" y="0"/>
          <a:ext cx="0" cy="0"/>
          <a:chOff x="0" y="0"/>
          <a:chExt cx="0" cy="0"/>
        </a:xfrm>
      </p:grpSpPr>
      <p:sp>
        <p:nvSpPr>
          <p:cNvPr id="1892" name="Google Shape;1892;p233"/>
          <p:cNvSpPr txBox="1"/>
          <p:nvPr>
            <p:ph type="title"/>
          </p:nvPr>
        </p:nvSpPr>
        <p:spPr>
          <a:xfrm>
            <a:off x="457200" y="6858000"/>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2"/>
              </a:buClr>
              <a:buSzPts val="1800"/>
              <a:buNone/>
            </a:pPr>
            <a:r>
              <a:rPr lang="es-ES"/>
              <a:t>What</a:t>
            </a:r>
            <a:endParaRPr/>
          </a:p>
        </p:txBody>
      </p:sp>
      <p:sp>
        <p:nvSpPr>
          <p:cNvPr id="1893" name="Google Shape;1893;p233"/>
          <p:cNvSpPr/>
          <p:nvPr/>
        </p:nvSpPr>
        <p:spPr>
          <a:xfrm>
            <a:off x="2034283" y="1715784"/>
            <a:ext cx="2667089" cy="1208391"/>
          </a:xfrm>
          <a:prstGeom prst="rect">
            <a:avLst/>
          </a:prstGeom>
          <a:solidFill>
            <a:srgbClr val="D9DFE9"/>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es-ES" sz="6000" u="none" cap="none" strike="noStrike">
                <a:solidFill>
                  <a:schemeClr val="dk2"/>
                </a:solidFill>
                <a:latin typeface="Calibri"/>
                <a:ea typeface="Calibri"/>
                <a:cs typeface="Calibri"/>
                <a:sym typeface="Calibri"/>
              </a:rPr>
              <a:t>Por qué</a:t>
            </a:r>
            <a:endParaRPr b="0" i="0" sz="6000" u="none" cap="none" strike="noStrike">
              <a:solidFill>
                <a:srgbClr val="000000"/>
              </a:solidFill>
              <a:latin typeface="Arial"/>
              <a:ea typeface="Arial"/>
              <a:cs typeface="Arial"/>
              <a:sym typeface="Arial"/>
            </a:endParaRPr>
          </a:p>
        </p:txBody>
      </p:sp>
      <p:sp>
        <p:nvSpPr>
          <p:cNvPr id="1894" name="Google Shape;1894;p233"/>
          <p:cNvSpPr/>
          <p:nvPr/>
        </p:nvSpPr>
        <p:spPr>
          <a:xfrm>
            <a:off x="4627562" y="1715784"/>
            <a:ext cx="2667089" cy="1208391"/>
          </a:xfrm>
          <a:prstGeom prst="rect">
            <a:avLst/>
          </a:prstGeom>
          <a:solidFill>
            <a:schemeClr val="accent1"/>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es-ES" sz="6000" u="none" cap="none" strike="noStrike">
                <a:solidFill>
                  <a:schemeClr val="lt1"/>
                </a:solidFill>
                <a:latin typeface="Calibri"/>
                <a:ea typeface="Calibri"/>
                <a:cs typeface="Calibri"/>
                <a:sym typeface="Calibri"/>
              </a:rPr>
              <a:t>Qué</a:t>
            </a:r>
            <a:endParaRPr b="0" i="0" sz="6000" u="none" cap="none" strike="noStrike">
              <a:solidFill>
                <a:srgbClr val="000000"/>
              </a:solidFill>
              <a:latin typeface="Arial"/>
              <a:ea typeface="Arial"/>
              <a:cs typeface="Arial"/>
              <a:sym typeface="Arial"/>
            </a:endParaRPr>
          </a:p>
        </p:txBody>
      </p:sp>
      <p:sp>
        <p:nvSpPr>
          <p:cNvPr id="1895" name="Google Shape;1895;p233"/>
          <p:cNvSpPr/>
          <p:nvPr/>
        </p:nvSpPr>
        <p:spPr>
          <a:xfrm>
            <a:off x="2034283" y="2924175"/>
            <a:ext cx="2667089" cy="1329326"/>
          </a:xfrm>
          <a:prstGeom prst="rect">
            <a:avLst/>
          </a:prstGeom>
          <a:solidFill>
            <a:srgbClr val="D9DFE9"/>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es-ES" sz="6000" u="none" cap="none" strike="noStrike">
                <a:solidFill>
                  <a:srgbClr val="333333"/>
                </a:solidFill>
                <a:latin typeface="Calibri"/>
                <a:ea typeface="Calibri"/>
                <a:cs typeface="Calibri"/>
                <a:sym typeface="Calibri"/>
              </a:rPr>
              <a:t>Cuándo</a:t>
            </a:r>
            <a:endParaRPr b="0" i="0" sz="60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6000"/>
              <a:buFont typeface="Arial"/>
              <a:buNone/>
            </a:pPr>
            <a:r>
              <a:t/>
            </a:r>
            <a:endParaRPr b="1" i="0" sz="6000" u="none" cap="none" strike="noStrike">
              <a:solidFill>
                <a:srgbClr val="333333"/>
              </a:solidFill>
              <a:latin typeface="Calibri"/>
              <a:ea typeface="Calibri"/>
              <a:cs typeface="Calibri"/>
              <a:sym typeface="Calibri"/>
            </a:endParaRPr>
          </a:p>
        </p:txBody>
      </p:sp>
      <p:sp>
        <p:nvSpPr>
          <p:cNvPr id="1896" name="Google Shape;1896;p233"/>
          <p:cNvSpPr/>
          <p:nvPr/>
        </p:nvSpPr>
        <p:spPr>
          <a:xfrm>
            <a:off x="4627562" y="2924175"/>
            <a:ext cx="2667090" cy="1329326"/>
          </a:xfrm>
          <a:prstGeom prst="rect">
            <a:avLst/>
          </a:prstGeom>
          <a:solidFill>
            <a:srgbClr val="D9DFE9"/>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es-ES" sz="6000" u="none" cap="none" strike="noStrike">
                <a:solidFill>
                  <a:srgbClr val="333333"/>
                </a:solidFill>
                <a:latin typeface="Calibri"/>
                <a:ea typeface="Calibri"/>
                <a:cs typeface="Calibri"/>
                <a:sym typeface="Calibri"/>
              </a:rPr>
              <a:t>Cómo</a:t>
            </a:r>
            <a:endParaRPr b="0" i="0" sz="6000" u="none" cap="none" strike="noStrike">
              <a:solidFill>
                <a:srgbClr val="000000"/>
              </a:solidFill>
              <a:latin typeface="Arial"/>
              <a:ea typeface="Arial"/>
              <a:cs typeface="Arial"/>
              <a:sym typeface="Arial"/>
            </a:endParaRPr>
          </a:p>
        </p:txBody>
      </p:sp>
      <p:sp>
        <p:nvSpPr>
          <p:cNvPr id="1897" name="Google Shape;1897;p23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s-ES"/>
              <a:t>‹#›</a:t>
            </a:fld>
            <a:endParaRPr/>
          </a:p>
        </p:txBody>
      </p:sp>
    </p:spTree>
  </p:cSld>
  <p:clrMapOvr>
    <a:masterClrMapping/>
  </p:clrMapOvr>
</p:sld>
</file>

<file path=ppt/slides/slide1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02" name="Shape 1902"/>
        <p:cNvGrpSpPr/>
        <p:nvPr/>
      </p:nvGrpSpPr>
      <p:grpSpPr>
        <a:xfrm>
          <a:off x="0" y="0"/>
          <a:ext cx="0" cy="0"/>
          <a:chOff x="0" y="0"/>
          <a:chExt cx="0" cy="0"/>
        </a:xfrm>
      </p:grpSpPr>
      <p:sp>
        <p:nvSpPr>
          <p:cNvPr id="1903" name="Google Shape;1903;p234"/>
          <p:cNvSpPr txBox="1"/>
          <p:nvPr>
            <p:ph type="title"/>
          </p:nvPr>
        </p:nvSpPr>
        <p:spPr>
          <a:xfrm>
            <a:off x="6189733" y="688721"/>
            <a:ext cx="2655881" cy="912813"/>
          </a:xfrm>
          <a:prstGeom prst="rect">
            <a:avLst/>
          </a:prstGeom>
          <a:noFill/>
          <a:ln>
            <a:noFill/>
          </a:ln>
        </p:spPr>
        <p:txBody>
          <a:bodyPr anchorCtr="0" anchor="ctr" bIns="45700" lIns="91425" spcFirstLastPara="1" rIns="91425" wrap="square" tIns="45700">
            <a:noAutofit/>
          </a:bodyPr>
          <a:lstStyle/>
          <a:p>
            <a:pPr indent="0" lvl="0" marL="0" rtl="0" algn="r">
              <a:lnSpc>
                <a:spcPct val="90000"/>
              </a:lnSpc>
              <a:spcBef>
                <a:spcPts val="0"/>
              </a:spcBef>
              <a:spcAft>
                <a:spcPts val="0"/>
              </a:spcAft>
              <a:buClr>
                <a:srgbClr val="C55A11"/>
              </a:buClr>
              <a:buSzPts val="4400"/>
              <a:buNone/>
            </a:pPr>
            <a:r>
              <a:rPr lang="es-ES" sz="3800"/>
              <a:t>¿Qué medimos? </a:t>
            </a:r>
            <a:endParaRPr sz="3800"/>
          </a:p>
        </p:txBody>
      </p:sp>
      <p:sp>
        <p:nvSpPr>
          <p:cNvPr id="1904" name="Google Shape;1904;p234"/>
          <p:cNvSpPr txBox="1"/>
          <p:nvPr>
            <p:ph idx="1" type="body"/>
          </p:nvPr>
        </p:nvSpPr>
        <p:spPr>
          <a:xfrm>
            <a:off x="6244336" y="2139542"/>
            <a:ext cx="2628202" cy="2885530"/>
          </a:xfrm>
          <a:prstGeom prst="rect">
            <a:avLst/>
          </a:prstGeom>
          <a:noFill/>
          <a:ln>
            <a:noFill/>
          </a:ln>
        </p:spPr>
        <p:txBody>
          <a:bodyPr anchorCtr="0" anchor="t" bIns="45700" lIns="91425" spcFirstLastPara="1" rIns="91425" wrap="square" tIns="45700">
            <a:noAutofit/>
          </a:bodyPr>
          <a:lstStyle/>
          <a:p>
            <a:pPr indent="0" lvl="0" marL="0" rtl="0" algn="r">
              <a:lnSpc>
                <a:spcPct val="90000"/>
              </a:lnSpc>
              <a:spcBef>
                <a:spcPts val="0"/>
              </a:spcBef>
              <a:spcAft>
                <a:spcPts val="0"/>
              </a:spcAft>
              <a:buClr>
                <a:schemeClr val="dk2"/>
              </a:buClr>
              <a:buSzPts val="2000"/>
              <a:buNone/>
            </a:pPr>
            <a:r>
              <a:rPr lang="es-ES" sz="2200">
                <a:solidFill>
                  <a:schemeClr val="dk2"/>
                </a:solidFill>
              </a:rPr>
              <a:t>El impacto, las consecuencias y los efectos son los cambios que ocurren en una situación o un contexto después de la implementación de intervenciones. Son los</a:t>
            </a:r>
            <a:r>
              <a:rPr i="1" lang="es-ES" sz="2200">
                <a:solidFill>
                  <a:schemeClr val="dk2"/>
                </a:solidFill>
              </a:rPr>
              <a:t> resultados </a:t>
            </a:r>
            <a:r>
              <a:rPr lang="es-ES" sz="2200">
                <a:solidFill>
                  <a:schemeClr val="dk2"/>
                </a:solidFill>
              </a:rPr>
              <a:t>que medimos</a:t>
            </a:r>
            <a:endParaRPr sz="2400"/>
          </a:p>
        </p:txBody>
      </p:sp>
      <p:sp>
        <p:nvSpPr>
          <p:cNvPr id="1905" name="Google Shape;1905;p234"/>
          <p:cNvSpPr/>
          <p:nvPr/>
        </p:nvSpPr>
        <p:spPr>
          <a:xfrm>
            <a:off x="768488" y="149899"/>
            <a:ext cx="2890898" cy="2305050"/>
          </a:xfrm>
          <a:prstGeom prst="ellipse">
            <a:avLst/>
          </a:prstGeom>
          <a:solidFill>
            <a:srgbClr val="E6EFF8"/>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es-ES" sz="2800" u="none" cap="none" strike="noStrike">
                <a:solidFill>
                  <a:schemeClr val="dk2"/>
                </a:solidFill>
                <a:latin typeface="Calibri"/>
                <a:ea typeface="Calibri"/>
                <a:cs typeface="Calibri"/>
                <a:sym typeface="Calibri"/>
              </a:rPr>
              <a:t>IMPACTO</a:t>
            </a:r>
            <a:endParaRPr b="0" i="0" sz="28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None/>
            </a:pPr>
            <a:r>
              <a:rPr b="1" i="0" lang="es-ES" sz="2800" u="none" cap="none" strike="noStrike">
                <a:solidFill>
                  <a:schemeClr val="dk2"/>
                </a:solidFill>
                <a:latin typeface="Calibri"/>
                <a:ea typeface="Calibri"/>
                <a:cs typeface="Calibri"/>
                <a:sym typeface="Calibri"/>
              </a:rPr>
              <a:t>RESULTADO</a:t>
            </a:r>
            <a:endParaRPr b="0" i="0" sz="28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None/>
            </a:pPr>
            <a:r>
              <a:rPr b="1" i="0" lang="es-ES" sz="2800" u="none" cap="none" strike="noStrike">
                <a:solidFill>
                  <a:schemeClr val="dk2"/>
                </a:solidFill>
                <a:latin typeface="Calibri"/>
                <a:ea typeface="Calibri"/>
                <a:cs typeface="Calibri"/>
                <a:sym typeface="Calibri"/>
              </a:rPr>
              <a:t>(objetivo)</a:t>
            </a:r>
            <a:endParaRPr b="0" i="0" sz="2800" u="none" cap="none" strike="noStrike">
              <a:solidFill>
                <a:srgbClr val="000000"/>
              </a:solidFill>
              <a:latin typeface="Arial"/>
              <a:ea typeface="Arial"/>
              <a:cs typeface="Arial"/>
              <a:sym typeface="Arial"/>
            </a:endParaRPr>
          </a:p>
        </p:txBody>
      </p:sp>
      <p:sp>
        <p:nvSpPr>
          <p:cNvPr id="1906" name="Google Shape;1906;p234"/>
          <p:cNvSpPr/>
          <p:nvPr/>
        </p:nvSpPr>
        <p:spPr>
          <a:xfrm>
            <a:off x="793537" y="2321718"/>
            <a:ext cx="2720975" cy="2297113"/>
          </a:xfrm>
          <a:prstGeom prst="ellipse">
            <a:avLst/>
          </a:prstGeom>
          <a:solidFill>
            <a:srgbClr val="CDE0F2"/>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es-ES" sz="2800" u="none" cap="none" strike="noStrike">
                <a:solidFill>
                  <a:schemeClr val="dk2"/>
                </a:solidFill>
                <a:latin typeface="Calibri"/>
                <a:ea typeface="Calibri"/>
                <a:cs typeface="Calibri"/>
                <a:sym typeface="Calibri"/>
              </a:rPr>
              <a:t>EFECTOS</a:t>
            </a:r>
            <a:endParaRPr b="0" i="0" sz="1400" u="none" cap="none" strike="noStrike">
              <a:solidFill>
                <a:srgbClr val="000000"/>
              </a:solidFill>
              <a:latin typeface="Arial"/>
              <a:ea typeface="Arial"/>
              <a:cs typeface="Arial"/>
              <a:sym typeface="Arial"/>
            </a:endParaRPr>
          </a:p>
        </p:txBody>
      </p:sp>
      <p:sp>
        <p:nvSpPr>
          <p:cNvPr id="1907" name="Google Shape;1907;p234"/>
          <p:cNvSpPr/>
          <p:nvPr/>
        </p:nvSpPr>
        <p:spPr>
          <a:xfrm>
            <a:off x="453005" y="4403052"/>
            <a:ext cx="3452401" cy="2156921"/>
          </a:xfrm>
          <a:prstGeom prst="ellipse">
            <a:avLst/>
          </a:prstGeom>
          <a:solidFill>
            <a:schemeClr val="accent2"/>
          </a:solidFill>
          <a:ln cap="flat" cmpd="sng" w="9525">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es-ES" sz="2800" u="none" cap="none" strike="noStrike">
                <a:solidFill>
                  <a:schemeClr val="dk1"/>
                </a:solidFill>
                <a:latin typeface="Calibri"/>
                <a:ea typeface="Calibri"/>
                <a:cs typeface="Calibri"/>
                <a:sym typeface="Calibri"/>
              </a:rPr>
              <a:t>INFORMACIÓN</a:t>
            </a:r>
            <a:r>
              <a:rPr b="1" i="0" lang="es-ES" sz="3200" u="none" cap="none" strike="noStrike">
                <a:solidFill>
                  <a:schemeClr val="dk1"/>
                </a:solidFill>
                <a:latin typeface="Calibri"/>
                <a:ea typeface="Calibri"/>
                <a:cs typeface="Calibri"/>
                <a:sym typeface="Calibri"/>
              </a:rPr>
              <a:t> </a:t>
            </a:r>
            <a:endParaRPr b="0" i="0" sz="2800" u="none" cap="none" strike="noStrike">
              <a:solidFill>
                <a:srgbClr val="000000"/>
              </a:solidFill>
              <a:latin typeface="Arial"/>
              <a:ea typeface="Arial"/>
              <a:cs typeface="Arial"/>
              <a:sym typeface="Arial"/>
            </a:endParaRPr>
          </a:p>
        </p:txBody>
      </p:sp>
      <p:sp>
        <p:nvSpPr>
          <p:cNvPr id="1908" name="Google Shape;1908;p234"/>
          <p:cNvSpPr txBox="1"/>
          <p:nvPr/>
        </p:nvSpPr>
        <p:spPr>
          <a:xfrm>
            <a:off x="3764328" y="900517"/>
            <a:ext cx="2323521" cy="92392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s-ES" sz="2000" u="none" cap="none" strike="noStrike">
                <a:solidFill>
                  <a:schemeClr val="dk1"/>
                </a:solidFill>
                <a:latin typeface="Arial"/>
                <a:ea typeface="Arial"/>
                <a:cs typeface="Arial"/>
                <a:sym typeface="Arial"/>
              </a:rPr>
              <a:t>Disminución de las consecuencias de la violencia sexual para la salud </a:t>
            </a:r>
            <a:endParaRPr b="0" i="0" sz="2000" u="none" cap="none" strike="noStrike">
              <a:solidFill>
                <a:srgbClr val="000000"/>
              </a:solidFill>
              <a:latin typeface="Arial"/>
              <a:ea typeface="Arial"/>
              <a:cs typeface="Arial"/>
              <a:sym typeface="Arial"/>
            </a:endParaRPr>
          </a:p>
        </p:txBody>
      </p:sp>
      <p:sp>
        <p:nvSpPr>
          <p:cNvPr id="1909" name="Google Shape;1909;p234"/>
          <p:cNvSpPr/>
          <p:nvPr/>
        </p:nvSpPr>
        <p:spPr>
          <a:xfrm rot="5400000">
            <a:off x="1583689" y="4490051"/>
            <a:ext cx="894170" cy="296863"/>
          </a:xfrm>
          <a:prstGeom prst="rightArrow">
            <a:avLst>
              <a:gd fmla="val 50000" name="adj1"/>
              <a:gd fmla="val 50000" name="adj2"/>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0000"/>
              </a:solidFill>
              <a:latin typeface="Calibri"/>
              <a:ea typeface="Calibri"/>
              <a:cs typeface="Calibri"/>
              <a:sym typeface="Calibri"/>
            </a:endParaRPr>
          </a:p>
        </p:txBody>
      </p:sp>
      <p:sp>
        <p:nvSpPr>
          <p:cNvPr id="1910" name="Google Shape;1910;p234"/>
          <p:cNvSpPr txBox="1"/>
          <p:nvPr/>
        </p:nvSpPr>
        <p:spPr>
          <a:xfrm>
            <a:off x="206984" y="2179921"/>
            <a:ext cx="804851" cy="563978"/>
          </a:xfrm>
          <a:prstGeom prst="rect">
            <a:avLst/>
          </a:prstGeom>
          <a:noFill/>
          <a:ln cap="flat" cmpd="sng" w="9525">
            <a:solidFill>
              <a:srgbClr val="E36D39"/>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accent2"/>
              </a:buClr>
              <a:buSzPts val="2000"/>
              <a:buFont typeface="Arial"/>
              <a:buNone/>
            </a:pPr>
            <a:r>
              <a:rPr b="1" i="0" lang="es-ES" sz="2200" u="none" cap="none" strike="noStrike">
                <a:solidFill>
                  <a:srgbClr val="DC927A"/>
                </a:solidFill>
                <a:latin typeface="Arial"/>
                <a:ea typeface="Arial"/>
                <a:cs typeface="Arial"/>
                <a:sym typeface="Arial"/>
              </a:rPr>
              <a:t>Plan</a:t>
            </a:r>
            <a:endParaRPr b="1" i="0" sz="2200" u="none" cap="none" strike="noStrike">
              <a:solidFill>
                <a:srgbClr val="DC927A"/>
              </a:solidFill>
              <a:latin typeface="Arial"/>
              <a:ea typeface="Arial"/>
              <a:cs typeface="Arial"/>
              <a:sym typeface="Arial"/>
            </a:endParaRPr>
          </a:p>
        </p:txBody>
      </p:sp>
      <p:sp>
        <p:nvSpPr>
          <p:cNvPr id="1911" name="Google Shape;1911;p234"/>
          <p:cNvSpPr txBox="1"/>
          <p:nvPr/>
        </p:nvSpPr>
        <p:spPr>
          <a:xfrm>
            <a:off x="3815872" y="2411545"/>
            <a:ext cx="1644527" cy="774324"/>
          </a:xfrm>
          <a:prstGeom prst="rect">
            <a:avLst/>
          </a:prstGeom>
          <a:noFill/>
          <a:ln cap="flat" cmpd="sng" w="9525">
            <a:solidFill>
              <a:schemeClr val="accen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s-ES" sz="2200" u="none" cap="none" strike="noStrike">
                <a:solidFill>
                  <a:schemeClr val="accent1"/>
                </a:solidFill>
                <a:latin typeface="Calibri"/>
                <a:ea typeface="Calibri"/>
                <a:cs typeface="Calibri"/>
                <a:sym typeface="Calibri"/>
              </a:rPr>
              <a:t>Monitoreo y evaluación</a:t>
            </a:r>
            <a:endParaRPr b="0" i="0" sz="2400" u="none" cap="none" strike="noStrike">
              <a:solidFill>
                <a:srgbClr val="000000"/>
              </a:solidFill>
              <a:latin typeface="Arial"/>
              <a:ea typeface="Arial"/>
              <a:cs typeface="Arial"/>
              <a:sym typeface="Arial"/>
            </a:endParaRPr>
          </a:p>
        </p:txBody>
      </p:sp>
      <p:sp>
        <p:nvSpPr>
          <p:cNvPr id="1912" name="Google Shape;1912;p234"/>
          <p:cNvSpPr/>
          <p:nvPr/>
        </p:nvSpPr>
        <p:spPr>
          <a:xfrm rot="-5400000">
            <a:off x="1949722" y="4509934"/>
            <a:ext cx="847209" cy="252414"/>
          </a:xfrm>
          <a:prstGeom prst="rightArrow">
            <a:avLst>
              <a:gd fmla="val 50000" name="adj1"/>
              <a:gd fmla="val 50000" name="adj2"/>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0000"/>
              </a:solidFill>
              <a:latin typeface="Calibri"/>
              <a:ea typeface="Calibri"/>
              <a:cs typeface="Calibri"/>
              <a:sym typeface="Calibri"/>
            </a:endParaRPr>
          </a:p>
        </p:txBody>
      </p:sp>
      <p:sp>
        <p:nvSpPr>
          <p:cNvPr id="1913" name="Google Shape;1913;p234"/>
          <p:cNvSpPr txBox="1"/>
          <p:nvPr/>
        </p:nvSpPr>
        <p:spPr>
          <a:xfrm>
            <a:off x="3619455" y="3501230"/>
            <a:ext cx="2468395" cy="646113"/>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s-ES" sz="2000" u="none" cap="none" strike="noStrike">
                <a:solidFill>
                  <a:schemeClr val="dk1"/>
                </a:solidFill>
                <a:latin typeface="Arial"/>
                <a:ea typeface="Arial"/>
                <a:cs typeface="Arial"/>
                <a:sym typeface="Arial"/>
              </a:rPr>
              <a:t>Disponibilidad de atención clínica para sobrevivientes</a:t>
            </a:r>
            <a:endParaRPr b="0" i="0" sz="2000" u="none" cap="none" strike="noStrike">
              <a:solidFill>
                <a:srgbClr val="000000"/>
              </a:solidFill>
              <a:latin typeface="Arial"/>
              <a:ea typeface="Arial"/>
              <a:cs typeface="Arial"/>
              <a:sym typeface="Arial"/>
            </a:endParaRPr>
          </a:p>
        </p:txBody>
      </p:sp>
      <p:sp>
        <p:nvSpPr>
          <p:cNvPr id="1914" name="Google Shape;1914;p234"/>
          <p:cNvSpPr txBox="1"/>
          <p:nvPr/>
        </p:nvSpPr>
        <p:spPr>
          <a:xfrm>
            <a:off x="3984434" y="5140981"/>
            <a:ext cx="2198687" cy="368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s-ES" sz="2000" u="none" cap="none" strike="noStrike">
                <a:solidFill>
                  <a:schemeClr val="dk1"/>
                </a:solidFill>
                <a:latin typeface="Arial"/>
                <a:ea typeface="Arial"/>
                <a:cs typeface="Arial"/>
                <a:sym typeface="Arial"/>
              </a:rPr>
              <a:t>Sesiones de capacitación</a:t>
            </a:r>
            <a:endParaRPr b="0" i="0" sz="2000" u="none" cap="none" strike="noStrike">
              <a:solidFill>
                <a:srgbClr val="000000"/>
              </a:solidFill>
              <a:latin typeface="Arial"/>
              <a:ea typeface="Arial"/>
              <a:cs typeface="Arial"/>
              <a:sym typeface="Arial"/>
            </a:endParaRPr>
          </a:p>
        </p:txBody>
      </p:sp>
      <p:sp>
        <p:nvSpPr>
          <p:cNvPr id="1915" name="Google Shape;1915;p234"/>
          <p:cNvSpPr/>
          <p:nvPr/>
        </p:nvSpPr>
        <p:spPr>
          <a:xfrm rot="-5400000">
            <a:off x="1943502" y="2409824"/>
            <a:ext cx="847209" cy="252414"/>
          </a:xfrm>
          <a:prstGeom prst="rightArrow">
            <a:avLst>
              <a:gd fmla="val 50000" name="adj1"/>
              <a:gd fmla="val 50000" name="adj2"/>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0000"/>
              </a:solidFill>
              <a:latin typeface="Calibri"/>
              <a:ea typeface="Calibri"/>
              <a:cs typeface="Calibri"/>
              <a:sym typeface="Calibri"/>
            </a:endParaRPr>
          </a:p>
        </p:txBody>
      </p:sp>
      <p:sp>
        <p:nvSpPr>
          <p:cNvPr id="1916" name="Google Shape;1916;p234"/>
          <p:cNvSpPr/>
          <p:nvPr/>
        </p:nvSpPr>
        <p:spPr>
          <a:xfrm rot="5400000">
            <a:off x="1505261" y="2438197"/>
            <a:ext cx="894170" cy="296863"/>
          </a:xfrm>
          <a:prstGeom prst="rightArrow">
            <a:avLst>
              <a:gd fmla="val 50000" name="adj1"/>
              <a:gd fmla="val 50000" name="adj2"/>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0000"/>
              </a:solidFill>
              <a:latin typeface="Calibri"/>
              <a:ea typeface="Calibri"/>
              <a:cs typeface="Calibri"/>
              <a:sym typeface="Calibri"/>
            </a:endParaRPr>
          </a:p>
        </p:txBody>
      </p:sp>
      <p:cxnSp>
        <p:nvCxnSpPr>
          <p:cNvPr id="1917" name="Google Shape;1917;p234"/>
          <p:cNvCxnSpPr/>
          <p:nvPr/>
        </p:nvCxnSpPr>
        <p:spPr>
          <a:xfrm>
            <a:off x="6088534" y="627833"/>
            <a:ext cx="38585" cy="5711869"/>
          </a:xfrm>
          <a:prstGeom prst="straightConnector1">
            <a:avLst/>
          </a:prstGeom>
          <a:noFill/>
          <a:ln cap="flat" cmpd="sng" w="38100">
            <a:solidFill>
              <a:schemeClr val="accent2"/>
            </a:solidFill>
            <a:prstDash val="solid"/>
            <a:round/>
            <a:headEnd len="sm" w="sm" type="none"/>
            <a:tailEnd len="sm" w="sm" type="none"/>
          </a:ln>
          <a:effectLst>
            <a:outerShdw blurRad="40000" rotWithShape="0" dir="5400000" dist="23000">
              <a:srgbClr val="000000">
                <a:alpha val="33333"/>
              </a:srgbClr>
            </a:outerShdw>
          </a:effectLst>
        </p:spPr>
      </p:cxnSp>
      <p:sp>
        <p:nvSpPr>
          <p:cNvPr id="1918" name="Google Shape;1918;p23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s-E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0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904">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0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0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90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91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91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91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91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91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2" name="Shape 1922"/>
        <p:cNvGrpSpPr/>
        <p:nvPr/>
      </p:nvGrpSpPr>
      <p:grpSpPr>
        <a:xfrm>
          <a:off x="0" y="0"/>
          <a:ext cx="0" cy="0"/>
          <a:chOff x="0" y="0"/>
          <a:chExt cx="0" cy="0"/>
        </a:xfrm>
      </p:grpSpPr>
      <p:sp>
        <p:nvSpPr>
          <p:cNvPr id="1923" name="Google Shape;1923;p235"/>
          <p:cNvSpPr txBox="1"/>
          <p:nvPr>
            <p:ph type="title"/>
          </p:nvPr>
        </p:nvSpPr>
        <p:spPr>
          <a:xfrm>
            <a:off x="0" y="6858000"/>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2"/>
              </a:buClr>
              <a:buSzPts val="1800"/>
              <a:buNone/>
            </a:pPr>
            <a:r>
              <a:rPr lang="es-ES"/>
              <a:t>When</a:t>
            </a:r>
            <a:endParaRPr/>
          </a:p>
        </p:txBody>
      </p:sp>
      <p:sp>
        <p:nvSpPr>
          <p:cNvPr id="1924" name="Google Shape;1924;p235"/>
          <p:cNvSpPr/>
          <p:nvPr/>
        </p:nvSpPr>
        <p:spPr>
          <a:xfrm>
            <a:off x="2034283" y="1715784"/>
            <a:ext cx="2667089" cy="1208391"/>
          </a:xfrm>
          <a:prstGeom prst="rect">
            <a:avLst/>
          </a:prstGeom>
          <a:solidFill>
            <a:srgbClr val="D9DFE9"/>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es-ES" sz="6000" u="none" cap="none" strike="noStrike">
                <a:solidFill>
                  <a:schemeClr val="dk2"/>
                </a:solidFill>
                <a:latin typeface="Calibri"/>
                <a:ea typeface="Calibri"/>
                <a:cs typeface="Calibri"/>
                <a:sym typeface="Calibri"/>
              </a:rPr>
              <a:t>Por qué</a:t>
            </a:r>
            <a:endParaRPr b="0" i="0" sz="60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6000"/>
              <a:buFont typeface="Arial"/>
              <a:buNone/>
            </a:pPr>
            <a:r>
              <a:t/>
            </a:r>
            <a:endParaRPr b="1" i="0" sz="6000" u="none" cap="none" strike="noStrike">
              <a:solidFill>
                <a:schemeClr val="dk2"/>
              </a:solidFill>
              <a:latin typeface="Calibri"/>
              <a:ea typeface="Calibri"/>
              <a:cs typeface="Calibri"/>
              <a:sym typeface="Calibri"/>
            </a:endParaRPr>
          </a:p>
        </p:txBody>
      </p:sp>
      <p:sp>
        <p:nvSpPr>
          <p:cNvPr id="1925" name="Google Shape;1925;p235"/>
          <p:cNvSpPr/>
          <p:nvPr/>
        </p:nvSpPr>
        <p:spPr>
          <a:xfrm>
            <a:off x="4627562" y="1715784"/>
            <a:ext cx="2667089" cy="1208391"/>
          </a:xfrm>
          <a:prstGeom prst="rect">
            <a:avLst/>
          </a:prstGeom>
          <a:solidFill>
            <a:srgbClr val="D9DFE9"/>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es-ES" sz="6000" u="none" cap="none" strike="noStrike">
                <a:solidFill>
                  <a:schemeClr val="dk2"/>
                </a:solidFill>
                <a:latin typeface="Calibri"/>
                <a:ea typeface="Calibri"/>
                <a:cs typeface="Calibri"/>
                <a:sym typeface="Calibri"/>
              </a:rPr>
              <a:t>Qué</a:t>
            </a:r>
            <a:endParaRPr b="0" i="0" sz="6000" u="none" cap="none" strike="noStrike">
              <a:solidFill>
                <a:srgbClr val="000000"/>
              </a:solidFill>
              <a:latin typeface="Arial"/>
              <a:ea typeface="Arial"/>
              <a:cs typeface="Arial"/>
              <a:sym typeface="Arial"/>
            </a:endParaRPr>
          </a:p>
        </p:txBody>
      </p:sp>
      <p:sp>
        <p:nvSpPr>
          <p:cNvPr id="1926" name="Google Shape;1926;p235"/>
          <p:cNvSpPr/>
          <p:nvPr/>
        </p:nvSpPr>
        <p:spPr>
          <a:xfrm>
            <a:off x="2034283" y="2924175"/>
            <a:ext cx="2667089" cy="1329326"/>
          </a:xfrm>
          <a:prstGeom prst="rect">
            <a:avLst/>
          </a:prstGeom>
          <a:solidFill>
            <a:schemeClr val="accent1"/>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es-ES" sz="6000" u="none" cap="none" strike="noStrike">
                <a:solidFill>
                  <a:schemeClr val="lt1"/>
                </a:solidFill>
                <a:latin typeface="Calibri"/>
                <a:ea typeface="Calibri"/>
                <a:cs typeface="Calibri"/>
                <a:sym typeface="Calibri"/>
              </a:rPr>
              <a:t>Cuándo</a:t>
            </a:r>
            <a:endParaRPr b="1" i="0" sz="6000" u="none" cap="none" strike="noStrike">
              <a:solidFill>
                <a:schemeClr val="lt1"/>
              </a:solidFill>
              <a:latin typeface="Calibri"/>
              <a:ea typeface="Calibri"/>
              <a:cs typeface="Calibri"/>
              <a:sym typeface="Calibri"/>
            </a:endParaRPr>
          </a:p>
        </p:txBody>
      </p:sp>
      <p:sp>
        <p:nvSpPr>
          <p:cNvPr id="1927" name="Google Shape;1927;p235"/>
          <p:cNvSpPr/>
          <p:nvPr/>
        </p:nvSpPr>
        <p:spPr>
          <a:xfrm>
            <a:off x="4627562" y="2924175"/>
            <a:ext cx="2667090" cy="1329326"/>
          </a:xfrm>
          <a:prstGeom prst="rect">
            <a:avLst/>
          </a:prstGeom>
          <a:solidFill>
            <a:srgbClr val="D9DFE9"/>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es-ES" sz="6000" u="none" cap="none" strike="noStrike">
                <a:solidFill>
                  <a:srgbClr val="333333"/>
                </a:solidFill>
                <a:latin typeface="Calibri"/>
                <a:ea typeface="Calibri"/>
                <a:cs typeface="Calibri"/>
                <a:sym typeface="Calibri"/>
              </a:rPr>
              <a:t>Cómo</a:t>
            </a:r>
            <a:endParaRPr b="0" i="0" sz="60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6000"/>
              <a:buFont typeface="Arial"/>
              <a:buNone/>
            </a:pPr>
            <a:r>
              <a:t/>
            </a:r>
            <a:endParaRPr b="1" i="0" sz="6000" u="none" cap="none" strike="noStrike">
              <a:solidFill>
                <a:srgbClr val="333333"/>
              </a:solidFill>
              <a:latin typeface="Calibri"/>
              <a:ea typeface="Calibri"/>
              <a:cs typeface="Calibri"/>
              <a:sym typeface="Calibri"/>
            </a:endParaRPr>
          </a:p>
        </p:txBody>
      </p:sp>
      <p:sp>
        <p:nvSpPr>
          <p:cNvPr id="1928" name="Google Shape;1928;p23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s-ES"/>
              <a:t>‹#›</a:t>
            </a:fld>
            <a:endParaRPr/>
          </a:p>
        </p:txBody>
      </p:sp>
    </p:spTree>
  </p:cSld>
  <p:clrMapOvr>
    <a:masterClrMapping/>
  </p:clrMapOvr>
</p:sld>
</file>

<file path=ppt/slides/slide1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3" name="Shape 1933"/>
        <p:cNvGrpSpPr/>
        <p:nvPr/>
      </p:nvGrpSpPr>
      <p:grpSpPr>
        <a:xfrm>
          <a:off x="0" y="0"/>
          <a:ext cx="0" cy="0"/>
          <a:chOff x="0" y="0"/>
          <a:chExt cx="0" cy="0"/>
        </a:xfrm>
      </p:grpSpPr>
      <p:pic>
        <p:nvPicPr>
          <p:cNvPr id="1934" name="Google Shape;1934;p236"/>
          <p:cNvPicPr preferRelativeResize="0"/>
          <p:nvPr/>
        </p:nvPicPr>
        <p:blipFill rotWithShape="1">
          <a:blip r:embed="rId3">
            <a:alphaModFix/>
          </a:blip>
          <a:srcRect b="0" l="0" r="0" t="0"/>
          <a:stretch/>
        </p:blipFill>
        <p:spPr>
          <a:xfrm>
            <a:off x="4117262" y="2374900"/>
            <a:ext cx="4749709" cy="3981450"/>
          </a:xfrm>
          <a:prstGeom prst="rect">
            <a:avLst/>
          </a:prstGeom>
          <a:noFill/>
          <a:ln>
            <a:noFill/>
          </a:ln>
        </p:spPr>
      </p:pic>
      <p:sp>
        <p:nvSpPr>
          <p:cNvPr id="1935" name="Google Shape;1935;p236"/>
          <p:cNvSpPr txBox="1"/>
          <p:nvPr>
            <p:ph type="title"/>
          </p:nvPr>
        </p:nvSpPr>
        <p:spPr>
          <a:xfrm>
            <a:off x="201613" y="115888"/>
            <a:ext cx="8763000" cy="8636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2"/>
              </a:buClr>
              <a:buSzPts val="4400"/>
              <a:buNone/>
            </a:pPr>
            <a:r>
              <a:rPr lang="es-ES">
                <a:solidFill>
                  <a:schemeClr val="accent1"/>
                </a:solidFill>
              </a:rPr>
              <a:t>Enfoque en el ciclo del proyecto</a:t>
            </a:r>
            <a:endParaRPr>
              <a:solidFill>
                <a:schemeClr val="accent1"/>
              </a:solidFill>
            </a:endParaRPr>
          </a:p>
        </p:txBody>
      </p:sp>
      <p:grpSp>
        <p:nvGrpSpPr>
          <p:cNvPr descr="Periodic: identifies needs and gaps between current and desired situations. " id="1936" name="Google Shape;1936;p236"/>
          <p:cNvGrpSpPr/>
          <p:nvPr/>
        </p:nvGrpSpPr>
        <p:grpSpPr>
          <a:xfrm>
            <a:off x="3042173" y="1041061"/>
            <a:ext cx="5970587" cy="2003827"/>
            <a:chOff x="2065753" y="1720492"/>
            <a:chExt cx="5970629" cy="2003483"/>
          </a:xfrm>
        </p:grpSpPr>
        <p:sp>
          <p:nvSpPr>
            <p:cNvPr id="1937" name="Google Shape;1937;p236"/>
            <p:cNvSpPr txBox="1"/>
            <p:nvPr/>
          </p:nvSpPr>
          <p:spPr>
            <a:xfrm>
              <a:off x="2065753" y="1720492"/>
              <a:ext cx="5970629" cy="857103"/>
            </a:xfrm>
            <a:prstGeom prst="rect">
              <a:avLst/>
            </a:prstGeom>
            <a:solidFill>
              <a:schemeClr val="accent3"/>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es-ES" sz="2200" u="sng" cap="none" strike="noStrike">
                  <a:solidFill>
                    <a:schemeClr val="dk2"/>
                  </a:solidFill>
                  <a:latin typeface="Calibri"/>
                  <a:ea typeface="Calibri"/>
                  <a:cs typeface="Calibri"/>
                  <a:sym typeface="Calibri"/>
                </a:rPr>
                <a:t>Periódico</a:t>
              </a:r>
              <a:r>
                <a:rPr b="0" i="0" lang="es-ES" sz="2200" u="none" cap="none" strike="noStrike">
                  <a:solidFill>
                    <a:schemeClr val="dk2"/>
                  </a:solidFill>
                  <a:latin typeface="Calibri"/>
                  <a:ea typeface="Calibri"/>
                  <a:cs typeface="Calibri"/>
                  <a:sym typeface="Calibri"/>
                </a:rPr>
                <a:t>, identifica las necesidades y deficiencias entre las situaciones reales y deseadas</a:t>
              </a:r>
              <a:endParaRPr b="0" i="0" sz="2400" u="none" cap="none" strike="noStrike">
                <a:solidFill>
                  <a:srgbClr val="000000"/>
                </a:solidFill>
                <a:latin typeface="Arial"/>
                <a:ea typeface="Arial"/>
                <a:cs typeface="Arial"/>
                <a:sym typeface="Arial"/>
              </a:endParaRPr>
            </a:p>
            <a:p>
              <a:pPr indent="-217170" lvl="0" marL="342900" marR="0" rtl="0" algn="l">
                <a:lnSpc>
                  <a:spcPct val="100000"/>
                </a:lnSpc>
                <a:spcBef>
                  <a:spcPts val="440"/>
                </a:spcBef>
                <a:spcAft>
                  <a:spcPts val="0"/>
                </a:spcAft>
                <a:buClr>
                  <a:schemeClr val="dk2"/>
                </a:buClr>
                <a:buSzPts val="1980"/>
                <a:buFont typeface="Noto Sans Symbols"/>
                <a:buNone/>
              </a:pPr>
              <a:r>
                <a:t/>
              </a:r>
              <a:endParaRPr b="0" i="0" sz="2200" u="none" cap="none" strike="noStrike">
                <a:solidFill>
                  <a:schemeClr val="dk1"/>
                </a:solidFill>
                <a:latin typeface="Calibri"/>
                <a:ea typeface="Calibri"/>
                <a:cs typeface="Calibri"/>
                <a:sym typeface="Calibri"/>
              </a:endParaRPr>
            </a:p>
          </p:txBody>
        </p:sp>
        <p:sp>
          <p:nvSpPr>
            <p:cNvPr id="1938" name="Google Shape;1938;p236"/>
            <p:cNvSpPr/>
            <p:nvPr/>
          </p:nvSpPr>
          <p:spPr>
            <a:xfrm flipH="1" rot="10800000">
              <a:off x="4923804" y="2529978"/>
              <a:ext cx="254525" cy="1193997"/>
            </a:xfrm>
            <a:prstGeom prst="curvedLeftArrow">
              <a:avLst>
                <a:gd fmla="val 49998" name="adj1"/>
                <a:gd fmla="val 49998" name="adj2"/>
                <a:gd fmla="val 25000" name="adj3"/>
              </a:avLst>
            </a:prstGeom>
            <a:solidFill>
              <a:schemeClr val="accent3"/>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2"/>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1939" name="Google Shape;1939;p236"/>
          <p:cNvSpPr txBox="1"/>
          <p:nvPr/>
        </p:nvSpPr>
        <p:spPr>
          <a:xfrm>
            <a:off x="385677" y="2355649"/>
            <a:ext cx="2989051" cy="1777225"/>
          </a:xfrm>
          <a:prstGeom prst="rect">
            <a:avLst/>
          </a:prstGeom>
          <a:solidFill>
            <a:schemeClr val="accent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s-ES" sz="2200" u="sng" cap="none" strike="noStrike">
                <a:solidFill>
                  <a:schemeClr val="dk2"/>
                </a:solidFill>
                <a:latin typeface="Calibri"/>
                <a:ea typeface="Calibri"/>
                <a:cs typeface="Calibri"/>
                <a:sym typeface="Calibri"/>
              </a:rPr>
              <a:t>Planificado durante todo el proyecto</a:t>
            </a:r>
            <a:r>
              <a:rPr b="1" i="0" lang="es-ES" sz="2200" u="none" cap="none" strike="noStrike">
                <a:solidFill>
                  <a:schemeClr val="dk2"/>
                </a:solidFill>
                <a:latin typeface="Calibri"/>
                <a:ea typeface="Calibri"/>
                <a:cs typeface="Calibri"/>
                <a:sym typeface="Calibri"/>
              </a:rPr>
              <a:t>, </a:t>
            </a:r>
            <a:r>
              <a:rPr b="0" i="0" lang="es-ES" sz="2200" u="none" cap="none" strike="noStrike">
                <a:solidFill>
                  <a:schemeClr val="dk2"/>
                </a:solidFill>
                <a:latin typeface="Calibri"/>
                <a:ea typeface="Calibri"/>
                <a:cs typeface="Calibri"/>
                <a:sym typeface="Calibri"/>
              </a:rPr>
              <a:t>determina si se cumplieron los objetivos y en qué medida</a:t>
            </a:r>
            <a:endParaRPr b="0" i="0" sz="2400" u="none" cap="none" strike="noStrike">
              <a:solidFill>
                <a:srgbClr val="000000"/>
              </a:solidFill>
              <a:latin typeface="Arial"/>
              <a:ea typeface="Arial"/>
              <a:cs typeface="Arial"/>
              <a:sym typeface="Arial"/>
            </a:endParaRPr>
          </a:p>
          <a:p>
            <a:pPr indent="-228600" lvl="0" marL="342900" marR="0" rtl="0" algn="l">
              <a:lnSpc>
                <a:spcPct val="100000"/>
              </a:lnSpc>
              <a:spcBef>
                <a:spcPts val="400"/>
              </a:spcBef>
              <a:spcAft>
                <a:spcPts val="0"/>
              </a:spcAft>
              <a:buClr>
                <a:schemeClr val="dk2"/>
              </a:buClr>
              <a:buSzPts val="1800"/>
              <a:buFont typeface="Noto Sans Symbols"/>
              <a:buNone/>
            </a:pPr>
            <a:r>
              <a:t/>
            </a:r>
            <a:endParaRPr b="0" i="0" sz="2000" u="none" cap="none" strike="noStrike">
              <a:solidFill>
                <a:schemeClr val="dk1"/>
              </a:solidFill>
              <a:latin typeface="Calibri"/>
              <a:ea typeface="Calibri"/>
              <a:cs typeface="Calibri"/>
              <a:sym typeface="Calibri"/>
            </a:endParaRPr>
          </a:p>
        </p:txBody>
      </p:sp>
      <p:grpSp>
        <p:nvGrpSpPr>
          <p:cNvPr descr="Ongoing: systematic collection and analysis of data. " id="1940" name="Google Shape;1940;p236"/>
          <p:cNvGrpSpPr/>
          <p:nvPr/>
        </p:nvGrpSpPr>
        <p:grpSpPr>
          <a:xfrm>
            <a:off x="1324929" y="4666476"/>
            <a:ext cx="4218620" cy="1441450"/>
            <a:chOff x="1658371" y="5509235"/>
            <a:chExt cx="3725413" cy="1440994"/>
          </a:xfrm>
        </p:grpSpPr>
        <p:sp>
          <p:nvSpPr>
            <p:cNvPr id="1941" name="Google Shape;1941;p236"/>
            <p:cNvSpPr txBox="1"/>
            <p:nvPr/>
          </p:nvSpPr>
          <p:spPr>
            <a:xfrm>
              <a:off x="1658371" y="5509235"/>
              <a:ext cx="2216378" cy="1440994"/>
            </a:xfrm>
            <a:prstGeom prst="rect">
              <a:avLst/>
            </a:prstGeom>
            <a:solidFill>
              <a:schemeClr val="accent3"/>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es-ES" sz="2200" u="sng" cap="none" strike="noStrike">
                  <a:solidFill>
                    <a:schemeClr val="dk2"/>
                  </a:solidFill>
                  <a:latin typeface="Calibri"/>
                  <a:ea typeface="Calibri"/>
                  <a:cs typeface="Calibri"/>
                  <a:sym typeface="Calibri"/>
                </a:rPr>
                <a:t>Permanente</a:t>
              </a:r>
              <a:r>
                <a:rPr b="0" i="0" lang="es-ES" sz="2200" u="none" cap="none" strike="noStrike">
                  <a:solidFill>
                    <a:schemeClr val="dk2"/>
                  </a:solidFill>
                  <a:latin typeface="Calibri"/>
                  <a:ea typeface="Calibri"/>
                  <a:cs typeface="Calibri"/>
                  <a:sym typeface="Calibri"/>
                </a:rPr>
                <a:t>, recopilación y análisis sistemáticos de datos</a:t>
              </a:r>
              <a:endParaRPr b="0" i="0" sz="2400" u="none" cap="none" strike="noStrike">
                <a:solidFill>
                  <a:srgbClr val="000000"/>
                </a:solidFill>
                <a:latin typeface="Arial"/>
                <a:ea typeface="Arial"/>
                <a:cs typeface="Arial"/>
                <a:sym typeface="Arial"/>
              </a:endParaRPr>
            </a:p>
            <a:p>
              <a:pPr indent="-228600" lvl="0" marL="342900" marR="0" rtl="0" algn="r">
                <a:lnSpc>
                  <a:spcPct val="100000"/>
                </a:lnSpc>
                <a:spcBef>
                  <a:spcPts val="400"/>
                </a:spcBef>
                <a:spcAft>
                  <a:spcPts val="0"/>
                </a:spcAft>
                <a:buNone/>
              </a:pPr>
              <a:r>
                <a:t/>
              </a:r>
              <a:endParaRPr b="0" i="0" sz="2000" u="none" cap="none" strike="noStrike">
                <a:solidFill>
                  <a:schemeClr val="dk1"/>
                </a:solidFill>
                <a:latin typeface="Calibri"/>
                <a:ea typeface="Calibri"/>
                <a:cs typeface="Calibri"/>
                <a:sym typeface="Calibri"/>
              </a:endParaRPr>
            </a:p>
            <a:p>
              <a:pPr indent="-228600" lvl="0" marL="342900" marR="0" rtl="0" algn="r">
                <a:lnSpc>
                  <a:spcPct val="100000"/>
                </a:lnSpc>
                <a:spcBef>
                  <a:spcPts val="400"/>
                </a:spcBef>
                <a:spcAft>
                  <a:spcPts val="0"/>
                </a:spcAft>
                <a:buClr>
                  <a:schemeClr val="dk2"/>
                </a:buClr>
                <a:buSzPts val="1800"/>
                <a:buFont typeface="Noto Sans Symbols"/>
                <a:buNone/>
              </a:pPr>
              <a:r>
                <a:t/>
              </a:r>
              <a:endParaRPr b="0" i="0" sz="2000" u="none" cap="none" strike="noStrike">
                <a:solidFill>
                  <a:schemeClr val="dk1"/>
                </a:solidFill>
                <a:latin typeface="Calibri"/>
                <a:ea typeface="Calibri"/>
                <a:cs typeface="Calibri"/>
                <a:sym typeface="Calibri"/>
              </a:endParaRPr>
            </a:p>
            <a:p>
              <a:pPr indent="-228600" lvl="0" marL="342900" marR="0" rtl="0" algn="r">
                <a:lnSpc>
                  <a:spcPct val="100000"/>
                </a:lnSpc>
                <a:spcBef>
                  <a:spcPts val="400"/>
                </a:spcBef>
                <a:spcAft>
                  <a:spcPts val="0"/>
                </a:spcAft>
                <a:buClr>
                  <a:schemeClr val="dk2"/>
                </a:buClr>
                <a:buSzPts val="1800"/>
                <a:buFont typeface="Noto Sans Symbols"/>
                <a:buNone/>
              </a:pPr>
              <a:r>
                <a:t/>
              </a:r>
              <a:endParaRPr b="0" i="0" sz="2000" u="none" cap="none" strike="noStrike">
                <a:solidFill>
                  <a:schemeClr val="dk1"/>
                </a:solidFill>
                <a:latin typeface="Calibri"/>
                <a:ea typeface="Calibri"/>
                <a:cs typeface="Calibri"/>
                <a:sym typeface="Calibri"/>
              </a:endParaRPr>
            </a:p>
          </p:txBody>
        </p:sp>
        <p:sp>
          <p:nvSpPr>
            <p:cNvPr id="1942" name="Google Shape;1942;p236"/>
            <p:cNvSpPr/>
            <p:nvPr/>
          </p:nvSpPr>
          <p:spPr>
            <a:xfrm flipH="1">
              <a:off x="3760487" y="6118119"/>
              <a:ext cx="1623297" cy="578286"/>
            </a:xfrm>
            <a:prstGeom prst="curvedDownArrow">
              <a:avLst>
                <a:gd fmla="val 25005" name="adj1"/>
                <a:gd fmla="val 49999" name="adj2"/>
                <a:gd fmla="val 25000" name="adj3"/>
              </a:avLst>
            </a:prstGeom>
            <a:solidFill>
              <a:schemeClr val="accent3"/>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2"/>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1943" name="Google Shape;1943;p23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s-ES"/>
              <a:t>‹#›</a:t>
            </a:fld>
            <a:endParaRPr/>
          </a:p>
        </p:txBody>
      </p:sp>
      <p:sp>
        <p:nvSpPr>
          <p:cNvPr id="1944" name="Google Shape;1944;p236"/>
          <p:cNvSpPr txBox="1"/>
          <p:nvPr/>
        </p:nvSpPr>
        <p:spPr>
          <a:xfrm>
            <a:off x="1628384" y="6390307"/>
            <a:ext cx="6563638" cy="160679"/>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0" i="0" lang="es-ES" sz="1000" u="none" cap="none" strike="noStrike">
                <a:solidFill>
                  <a:schemeClr val="dk2"/>
                </a:solidFill>
                <a:latin typeface="Calibri"/>
                <a:ea typeface="Calibri"/>
                <a:cs typeface="Calibri"/>
                <a:sym typeface="Calibri"/>
              </a:rPr>
              <a:t>Manual de Trabajo Interinstitucional sobre Salud Reproductiva en Escenarios Humanitarios (2018) </a:t>
            </a:r>
            <a:endParaRPr b="0" i="0" sz="1000" u="none" cap="none" strike="noStrike">
              <a:solidFill>
                <a:srgbClr val="000000"/>
              </a:solidFill>
              <a:latin typeface="Arial"/>
              <a:ea typeface="Arial"/>
              <a:cs typeface="Arial"/>
              <a:sym typeface="Arial"/>
            </a:endParaRPr>
          </a:p>
        </p:txBody>
      </p:sp>
      <p:sp>
        <p:nvSpPr>
          <p:cNvPr id="1945" name="Google Shape;1945;p236"/>
          <p:cNvSpPr/>
          <p:nvPr/>
        </p:nvSpPr>
        <p:spPr>
          <a:xfrm flipH="1">
            <a:off x="3374728" y="3032394"/>
            <a:ext cx="1838204" cy="578469"/>
          </a:xfrm>
          <a:prstGeom prst="curvedDownArrow">
            <a:avLst>
              <a:gd fmla="val 25026" name="adj1"/>
              <a:gd fmla="val 50017" name="adj2"/>
              <a:gd fmla="val 25000" name="adj3"/>
            </a:avLst>
          </a:prstGeom>
          <a:solidFill>
            <a:schemeClr val="accent3"/>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2"/>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36"/>
                                        </p:tgtEl>
                                        <p:attrNameLst>
                                          <p:attrName>style.visibility</p:attrName>
                                        </p:attrNameLst>
                                      </p:cBhvr>
                                      <p:to>
                                        <p:strVal val="visible"/>
                                      </p:to>
                                    </p:set>
                                    <p:animEffect filter="fade" transition="in">
                                      <p:cBhvr>
                                        <p:cTn dur="500"/>
                                        <p:tgtEl>
                                          <p:spTgt spid="193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40"/>
                                        </p:tgtEl>
                                        <p:attrNameLst>
                                          <p:attrName>style.visibility</p:attrName>
                                        </p:attrNameLst>
                                      </p:cBhvr>
                                      <p:to>
                                        <p:strVal val="visible"/>
                                      </p:to>
                                    </p:set>
                                    <p:animEffect filter="fade" transition="in">
                                      <p:cBhvr>
                                        <p:cTn dur="500"/>
                                        <p:tgtEl>
                                          <p:spTgt spid="194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39"/>
                                        </p:tgtEl>
                                        <p:attrNameLst>
                                          <p:attrName>style.visibility</p:attrName>
                                        </p:attrNameLst>
                                      </p:cBhvr>
                                      <p:to>
                                        <p:strVal val="visible"/>
                                      </p:to>
                                    </p:set>
                                    <p:animEffect filter="fade" transition="in">
                                      <p:cBhvr>
                                        <p:cTn dur="500"/>
                                        <p:tgtEl>
                                          <p:spTgt spid="1939"/>
                                        </p:tgtEl>
                                      </p:cBhvr>
                                    </p:animEffect>
                                  </p:childTnLst>
                                </p:cTn>
                              </p:par>
                              <p:par>
                                <p:cTn fill="hold" nodeType="withEffect" presetClass="entr" presetID="10" presetSubtype="0">
                                  <p:stCondLst>
                                    <p:cond delay="0"/>
                                  </p:stCondLst>
                                  <p:childTnLst>
                                    <p:set>
                                      <p:cBhvr>
                                        <p:cTn dur="1" fill="hold">
                                          <p:stCondLst>
                                            <p:cond delay="0"/>
                                          </p:stCondLst>
                                        </p:cTn>
                                        <p:tgtEl>
                                          <p:spTgt spid="1945"/>
                                        </p:tgtEl>
                                        <p:attrNameLst>
                                          <p:attrName>style.visibility</p:attrName>
                                        </p:attrNameLst>
                                      </p:cBhvr>
                                      <p:to>
                                        <p:strVal val="visible"/>
                                      </p:to>
                                    </p:set>
                                    <p:animEffect filter="fade" transition="in">
                                      <p:cBhvr>
                                        <p:cTn dur="500"/>
                                        <p:tgtEl>
                                          <p:spTgt spid="194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9" name="Shape 1949"/>
        <p:cNvGrpSpPr/>
        <p:nvPr/>
      </p:nvGrpSpPr>
      <p:grpSpPr>
        <a:xfrm>
          <a:off x="0" y="0"/>
          <a:ext cx="0" cy="0"/>
          <a:chOff x="0" y="0"/>
          <a:chExt cx="0" cy="0"/>
        </a:xfrm>
      </p:grpSpPr>
      <p:sp>
        <p:nvSpPr>
          <p:cNvPr id="1950" name="Google Shape;1950;p237"/>
          <p:cNvSpPr txBox="1"/>
          <p:nvPr>
            <p:ph type="title"/>
          </p:nvPr>
        </p:nvSpPr>
        <p:spPr>
          <a:xfrm>
            <a:off x="457200" y="6976521"/>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2"/>
              </a:buClr>
              <a:buSzPts val="1800"/>
              <a:buNone/>
            </a:pPr>
            <a:r>
              <a:rPr lang="es-ES"/>
              <a:t>How</a:t>
            </a:r>
            <a:endParaRPr/>
          </a:p>
        </p:txBody>
      </p:sp>
      <p:sp>
        <p:nvSpPr>
          <p:cNvPr id="1951" name="Google Shape;1951;p237"/>
          <p:cNvSpPr/>
          <p:nvPr/>
        </p:nvSpPr>
        <p:spPr>
          <a:xfrm>
            <a:off x="2034283" y="1715784"/>
            <a:ext cx="2667089" cy="1208391"/>
          </a:xfrm>
          <a:prstGeom prst="rect">
            <a:avLst/>
          </a:prstGeom>
          <a:solidFill>
            <a:srgbClr val="D9DFE9"/>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es-ES" sz="6000" u="none" cap="none" strike="noStrike">
                <a:solidFill>
                  <a:schemeClr val="dk2"/>
                </a:solidFill>
                <a:latin typeface="Calibri"/>
                <a:ea typeface="Calibri"/>
                <a:cs typeface="Calibri"/>
                <a:sym typeface="Calibri"/>
              </a:rPr>
              <a:t>Por qué</a:t>
            </a:r>
            <a:endParaRPr b="0" i="0" sz="60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6000"/>
              <a:buFont typeface="Arial"/>
              <a:buNone/>
            </a:pPr>
            <a:r>
              <a:t/>
            </a:r>
            <a:endParaRPr b="1" i="0" sz="6000" u="none" cap="none" strike="noStrike">
              <a:solidFill>
                <a:schemeClr val="dk2"/>
              </a:solidFill>
              <a:latin typeface="Calibri"/>
              <a:ea typeface="Calibri"/>
              <a:cs typeface="Calibri"/>
              <a:sym typeface="Calibri"/>
            </a:endParaRPr>
          </a:p>
        </p:txBody>
      </p:sp>
      <p:sp>
        <p:nvSpPr>
          <p:cNvPr id="1952" name="Google Shape;1952;p237"/>
          <p:cNvSpPr/>
          <p:nvPr/>
        </p:nvSpPr>
        <p:spPr>
          <a:xfrm>
            <a:off x="4701371" y="1715784"/>
            <a:ext cx="2593280" cy="1208391"/>
          </a:xfrm>
          <a:prstGeom prst="rect">
            <a:avLst/>
          </a:prstGeom>
          <a:solidFill>
            <a:srgbClr val="D9DFE9"/>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es-ES" sz="6000" u="none" cap="none" strike="noStrike">
                <a:solidFill>
                  <a:schemeClr val="dk2"/>
                </a:solidFill>
                <a:latin typeface="Calibri"/>
                <a:ea typeface="Calibri"/>
                <a:cs typeface="Calibri"/>
                <a:sym typeface="Calibri"/>
              </a:rPr>
              <a:t>Qué</a:t>
            </a:r>
            <a:endParaRPr b="0" i="0" sz="6000" u="none" cap="none" strike="noStrike">
              <a:solidFill>
                <a:srgbClr val="000000"/>
              </a:solidFill>
              <a:latin typeface="Arial"/>
              <a:ea typeface="Arial"/>
              <a:cs typeface="Arial"/>
              <a:sym typeface="Arial"/>
            </a:endParaRPr>
          </a:p>
        </p:txBody>
      </p:sp>
      <p:sp>
        <p:nvSpPr>
          <p:cNvPr id="1953" name="Google Shape;1953;p237"/>
          <p:cNvSpPr/>
          <p:nvPr/>
        </p:nvSpPr>
        <p:spPr>
          <a:xfrm>
            <a:off x="2034283" y="2924175"/>
            <a:ext cx="2667089" cy="1329326"/>
          </a:xfrm>
          <a:prstGeom prst="rect">
            <a:avLst/>
          </a:prstGeom>
          <a:solidFill>
            <a:srgbClr val="D9DFE9"/>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es-ES" sz="6000" u="none" cap="none" strike="noStrike">
                <a:solidFill>
                  <a:schemeClr val="dk2"/>
                </a:solidFill>
                <a:latin typeface="Calibri"/>
                <a:ea typeface="Calibri"/>
                <a:cs typeface="Calibri"/>
                <a:sym typeface="Calibri"/>
              </a:rPr>
              <a:t>Cuándo</a:t>
            </a:r>
            <a:endParaRPr b="1" i="0" sz="6000" u="none" cap="none" strike="noStrike">
              <a:solidFill>
                <a:schemeClr val="dk2"/>
              </a:solidFill>
              <a:latin typeface="Calibri"/>
              <a:ea typeface="Calibri"/>
              <a:cs typeface="Calibri"/>
              <a:sym typeface="Calibri"/>
            </a:endParaRPr>
          </a:p>
        </p:txBody>
      </p:sp>
      <p:sp>
        <p:nvSpPr>
          <p:cNvPr id="1954" name="Google Shape;1954;p237"/>
          <p:cNvSpPr/>
          <p:nvPr/>
        </p:nvSpPr>
        <p:spPr>
          <a:xfrm>
            <a:off x="4701372" y="2924175"/>
            <a:ext cx="2593280" cy="1329326"/>
          </a:xfrm>
          <a:prstGeom prst="rect">
            <a:avLst/>
          </a:prstGeom>
          <a:solidFill>
            <a:schemeClr val="accent1"/>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es-ES" sz="6000" u="none" cap="none" strike="noStrike">
                <a:solidFill>
                  <a:schemeClr val="lt1"/>
                </a:solidFill>
                <a:latin typeface="Calibri"/>
                <a:ea typeface="Calibri"/>
                <a:cs typeface="Calibri"/>
                <a:sym typeface="Calibri"/>
              </a:rPr>
              <a:t>Cómo</a:t>
            </a:r>
            <a:endParaRPr b="1" i="0" sz="6000" u="none" cap="none" strike="noStrike">
              <a:solidFill>
                <a:schemeClr val="lt1"/>
              </a:solidFill>
              <a:latin typeface="Calibri"/>
              <a:ea typeface="Calibri"/>
              <a:cs typeface="Calibri"/>
              <a:sym typeface="Calibri"/>
            </a:endParaRPr>
          </a:p>
        </p:txBody>
      </p:sp>
      <p:sp>
        <p:nvSpPr>
          <p:cNvPr id="1955" name="Google Shape;1955;p23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s-ES"/>
              <a:t>‹#›</a:t>
            </a:fld>
            <a:endParaRPr/>
          </a:p>
        </p:txBody>
      </p:sp>
    </p:spTree>
  </p:cSld>
  <p:clrMapOvr>
    <a:masterClrMapping/>
  </p:clrMapOvr>
</p:sld>
</file>

<file path=ppt/slides/slide1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0" name="Shape 1960"/>
        <p:cNvGrpSpPr/>
        <p:nvPr/>
      </p:nvGrpSpPr>
      <p:grpSpPr>
        <a:xfrm>
          <a:off x="0" y="0"/>
          <a:ext cx="0" cy="0"/>
          <a:chOff x="0" y="0"/>
          <a:chExt cx="0" cy="0"/>
        </a:xfrm>
      </p:grpSpPr>
      <p:sp>
        <p:nvSpPr>
          <p:cNvPr id="1961" name="Google Shape;1961;p238"/>
          <p:cNvSpPr txBox="1"/>
          <p:nvPr>
            <p:ph type="title"/>
          </p:nvPr>
        </p:nvSpPr>
        <p:spPr>
          <a:xfrm>
            <a:off x="713984" y="312738"/>
            <a:ext cx="8041872" cy="647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2"/>
              </a:buClr>
              <a:buSzPts val="3959"/>
              <a:buNone/>
            </a:pPr>
            <a:r>
              <a:rPr lang="es-ES" sz="4000"/>
              <a:t>Indicadores</a:t>
            </a:r>
            <a:endParaRPr sz="4000"/>
          </a:p>
        </p:txBody>
      </p:sp>
      <p:sp>
        <p:nvSpPr>
          <p:cNvPr id="1962" name="Google Shape;1962;p238"/>
          <p:cNvSpPr txBox="1"/>
          <p:nvPr>
            <p:ph idx="1" type="body"/>
          </p:nvPr>
        </p:nvSpPr>
        <p:spPr>
          <a:xfrm>
            <a:off x="801666" y="960438"/>
            <a:ext cx="4009820" cy="5024438"/>
          </a:xfrm>
          <a:prstGeom prst="rect">
            <a:avLst/>
          </a:prstGeom>
          <a:noFill/>
          <a:ln>
            <a:noFill/>
          </a:ln>
        </p:spPr>
        <p:txBody>
          <a:bodyPr anchorCtr="0" anchor="t" bIns="45700" lIns="91425" spcFirstLastPara="1" rIns="91425" wrap="square" tIns="45700">
            <a:noAutofit/>
          </a:bodyPr>
          <a:lstStyle/>
          <a:p>
            <a:pPr indent="-342900" lvl="1" marL="342900" rtl="0" algn="l">
              <a:lnSpc>
                <a:spcPct val="90000"/>
              </a:lnSpc>
              <a:spcBef>
                <a:spcPts val="0"/>
              </a:spcBef>
              <a:spcAft>
                <a:spcPts val="0"/>
              </a:spcAft>
              <a:buClr>
                <a:schemeClr val="dk2"/>
              </a:buClr>
              <a:buSzPts val="2200"/>
              <a:buChar char="•"/>
            </a:pPr>
            <a:r>
              <a:rPr lang="es-ES" sz="2000">
                <a:solidFill>
                  <a:schemeClr val="dk2"/>
                </a:solidFill>
              </a:rPr>
              <a:t>Un </a:t>
            </a:r>
            <a:r>
              <a:rPr b="1" lang="es-ES" sz="2000">
                <a:solidFill>
                  <a:schemeClr val="dk2"/>
                </a:solidFill>
              </a:rPr>
              <a:t>indicador</a:t>
            </a:r>
            <a:r>
              <a:rPr lang="es-ES" sz="2000">
                <a:solidFill>
                  <a:schemeClr val="dk2"/>
                </a:solidFill>
              </a:rPr>
              <a:t> es una variable que puede monitorearse</a:t>
            </a:r>
            <a:r>
              <a:rPr b="1" lang="es-ES" sz="2000">
                <a:solidFill>
                  <a:schemeClr val="dk2"/>
                </a:solidFill>
              </a:rPr>
              <a:t> a lo largo del tiempo</a:t>
            </a:r>
            <a:r>
              <a:rPr lang="es-ES" sz="2000">
                <a:solidFill>
                  <a:schemeClr val="dk2"/>
                </a:solidFill>
              </a:rPr>
              <a:t> para hacer un seguimiento de los avances con respecto al logro de resultados</a:t>
            </a:r>
            <a:endParaRPr sz="2000"/>
          </a:p>
          <a:p>
            <a:pPr indent="-342900" lvl="1" marL="342900" rtl="0" algn="l">
              <a:lnSpc>
                <a:spcPct val="90000"/>
              </a:lnSpc>
              <a:spcBef>
                <a:spcPts val="1800"/>
              </a:spcBef>
              <a:spcAft>
                <a:spcPts val="0"/>
              </a:spcAft>
              <a:buClr>
                <a:schemeClr val="dk2"/>
              </a:buClr>
              <a:buSzPts val="2200"/>
              <a:buChar char="•"/>
            </a:pPr>
            <a:r>
              <a:rPr lang="es-ES" sz="2000">
                <a:solidFill>
                  <a:schemeClr val="dk2"/>
                </a:solidFill>
              </a:rPr>
              <a:t>Los indicadores deben ser  </a:t>
            </a:r>
            <a:br>
              <a:rPr lang="es-ES" sz="2000">
                <a:solidFill>
                  <a:schemeClr val="dk2"/>
                </a:solidFill>
              </a:rPr>
            </a:br>
            <a:r>
              <a:rPr b="1" lang="es-ES" sz="2000">
                <a:solidFill>
                  <a:schemeClr val="accent1"/>
                </a:solidFill>
              </a:rPr>
              <a:t>S</a:t>
            </a:r>
            <a:r>
              <a:rPr lang="es-ES" sz="2000">
                <a:solidFill>
                  <a:schemeClr val="dk2"/>
                </a:solidFill>
              </a:rPr>
              <a:t> pecific (específicos)</a:t>
            </a:r>
            <a:br>
              <a:rPr lang="es-ES" sz="2000">
                <a:solidFill>
                  <a:schemeClr val="dk2"/>
                </a:solidFill>
              </a:rPr>
            </a:br>
            <a:r>
              <a:rPr b="1" lang="es-ES" sz="2000">
                <a:solidFill>
                  <a:schemeClr val="accent1"/>
                </a:solidFill>
              </a:rPr>
              <a:t>M</a:t>
            </a:r>
            <a:r>
              <a:rPr lang="es-ES" sz="2000">
                <a:solidFill>
                  <a:schemeClr val="dk2"/>
                </a:solidFill>
              </a:rPr>
              <a:t> easurable (mensurables)</a:t>
            </a:r>
            <a:br>
              <a:rPr lang="es-ES" sz="2000">
                <a:solidFill>
                  <a:schemeClr val="dk2"/>
                </a:solidFill>
              </a:rPr>
            </a:br>
            <a:r>
              <a:rPr b="1" lang="es-ES" sz="2000">
                <a:solidFill>
                  <a:schemeClr val="accent1"/>
                </a:solidFill>
              </a:rPr>
              <a:t>A</a:t>
            </a:r>
            <a:r>
              <a:rPr lang="es-ES" sz="2000">
                <a:solidFill>
                  <a:schemeClr val="dk2"/>
                </a:solidFill>
              </a:rPr>
              <a:t> ppropriate (apropiados)</a:t>
            </a:r>
            <a:br>
              <a:rPr lang="es-ES" sz="2000">
                <a:solidFill>
                  <a:schemeClr val="dk2"/>
                </a:solidFill>
              </a:rPr>
            </a:br>
            <a:r>
              <a:rPr b="1" lang="es-ES" sz="2000">
                <a:solidFill>
                  <a:schemeClr val="accent1"/>
                </a:solidFill>
              </a:rPr>
              <a:t>R</a:t>
            </a:r>
            <a:r>
              <a:rPr lang="es-ES" sz="2000">
                <a:solidFill>
                  <a:schemeClr val="dk2"/>
                </a:solidFill>
              </a:rPr>
              <a:t> ealistic (realistas)</a:t>
            </a:r>
            <a:br>
              <a:rPr lang="es-ES" sz="2000">
                <a:solidFill>
                  <a:schemeClr val="dk2"/>
                </a:solidFill>
              </a:rPr>
            </a:br>
            <a:r>
              <a:rPr b="1" lang="es-ES" sz="2000">
                <a:solidFill>
                  <a:schemeClr val="accent1"/>
                </a:solidFill>
              </a:rPr>
              <a:t>T</a:t>
            </a:r>
            <a:r>
              <a:rPr b="1" lang="es-ES" sz="2000">
                <a:solidFill>
                  <a:schemeClr val="dk2"/>
                </a:solidFill>
              </a:rPr>
              <a:t> </a:t>
            </a:r>
            <a:r>
              <a:rPr lang="es-ES" sz="2000">
                <a:solidFill>
                  <a:schemeClr val="dk2"/>
                </a:solidFill>
              </a:rPr>
              <a:t>ime-bound (dentro de un plazo) </a:t>
            </a:r>
            <a:endParaRPr sz="2000"/>
          </a:p>
          <a:p>
            <a:pPr indent="-228600" lvl="0" marL="228600" rtl="0" algn="l">
              <a:lnSpc>
                <a:spcPct val="90000"/>
              </a:lnSpc>
              <a:spcBef>
                <a:spcPts val="1800"/>
              </a:spcBef>
              <a:spcAft>
                <a:spcPts val="0"/>
              </a:spcAft>
              <a:buClr>
                <a:schemeClr val="dk2"/>
              </a:buClr>
              <a:buSzPts val="2200"/>
              <a:buChar char="•"/>
            </a:pPr>
            <a:r>
              <a:rPr lang="es-ES" sz="2000">
                <a:solidFill>
                  <a:schemeClr val="dk2"/>
                </a:solidFill>
              </a:rPr>
              <a:t>Ejemplos: </a:t>
            </a:r>
            <a:br>
              <a:rPr lang="es-ES" sz="2000">
                <a:solidFill>
                  <a:schemeClr val="dk2"/>
                </a:solidFill>
              </a:rPr>
            </a:br>
            <a:r>
              <a:rPr lang="es-ES" sz="2000">
                <a:solidFill>
                  <a:schemeClr val="dk2"/>
                </a:solidFill>
              </a:rPr>
              <a:t>Pautas de violencia de género del IASC, Manual de Trabajo Interinstitucional, MSF, ACNUR, IRC, USAID</a:t>
            </a:r>
            <a:endParaRPr sz="2000"/>
          </a:p>
          <a:p>
            <a:pPr indent="-76200" lvl="0" marL="228600" rtl="0" algn="l">
              <a:lnSpc>
                <a:spcPct val="90000"/>
              </a:lnSpc>
              <a:spcBef>
                <a:spcPts val="1800"/>
              </a:spcBef>
              <a:spcAft>
                <a:spcPts val="0"/>
              </a:spcAft>
              <a:buClr>
                <a:schemeClr val="dk2"/>
              </a:buClr>
              <a:buSzPts val="2400"/>
              <a:buNone/>
            </a:pPr>
            <a:r>
              <a:t/>
            </a:r>
            <a:endParaRPr sz="2400"/>
          </a:p>
        </p:txBody>
      </p:sp>
      <p:sp>
        <p:nvSpPr>
          <p:cNvPr id="1963" name="Google Shape;1963;p23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s-ES"/>
              <a:t>‹#›</a:t>
            </a:fld>
            <a:endParaRPr/>
          </a:p>
        </p:txBody>
      </p:sp>
      <p:pic>
        <p:nvPicPr>
          <p:cNvPr id="1964" name="Google Shape;1964;p238"/>
          <p:cNvPicPr preferRelativeResize="0"/>
          <p:nvPr/>
        </p:nvPicPr>
        <p:blipFill rotWithShape="1">
          <a:blip r:embed="rId3">
            <a:alphaModFix/>
          </a:blip>
          <a:srcRect b="0" l="0" r="0" t="0"/>
          <a:stretch/>
        </p:blipFill>
        <p:spPr>
          <a:xfrm>
            <a:off x="4928763" y="753270"/>
            <a:ext cx="3914775" cy="5438775"/>
          </a:xfrm>
          <a:prstGeom prst="rect">
            <a:avLst/>
          </a:prstGeom>
          <a:noFill/>
          <a:ln>
            <a:noFill/>
          </a:ln>
        </p:spPr>
      </p:pic>
    </p:spTree>
  </p:cSld>
  <p:clrMapOvr>
    <a:masterClrMapping/>
  </p:clrMapOvr>
</p:sld>
</file>

<file path=ppt/slides/slide1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9" name="Shape 1969"/>
        <p:cNvGrpSpPr/>
        <p:nvPr/>
      </p:nvGrpSpPr>
      <p:grpSpPr>
        <a:xfrm>
          <a:off x="0" y="0"/>
          <a:ext cx="0" cy="0"/>
          <a:chOff x="0" y="0"/>
          <a:chExt cx="0" cy="0"/>
        </a:xfrm>
      </p:grpSpPr>
      <p:sp>
        <p:nvSpPr>
          <p:cNvPr id="1970" name="Google Shape;1970;p239"/>
          <p:cNvSpPr txBox="1"/>
          <p:nvPr>
            <p:ph type="title"/>
          </p:nvPr>
        </p:nvSpPr>
        <p:spPr>
          <a:xfrm>
            <a:off x="552146" y="459984"/>
            <a:ext cx="6001054" cy="10668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2"/>
              </a:buClr>
              <a:buSzPts val="4400"/>
              <a:buNone/>
            </a:pPr>
            <a:r>
              <a:rPr lang="es-ES"/>
              <a:t>¿Qué tipos de indicadores existen?</a:t>
            </a:r>
            <a:endParaRPr/>
          </a:p>
        </p:txBody>
      </p:sp>
      <p:sp>
        <p:nvSpPr>
          <p:cNvPr id="1971" name="Google Shape;1971;p239"/>
          <p:cNvSpPr txBox="1"/>
          <p:nvPr>
            <p:ph idx="1" type="body"/>
          </p:nvPr>
        </p:nvSpPr>
        <p:spPr>
          <a:xfrm>
            <a:off x="347398" y="2579362"/>
            <a:ext cx="4800865" cy="2037520"/>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2"/>
              </a:buClr>
              <a:buSzPts val="2800"/>
              <a:buChar char="•"/>
            </a:pPr>
            <a:r>
              <a:rPr lang="es-ES" sz="2800">
                <a:solidFill>
                  <a:schemeClr val="dk2"/>
                </a:solidFill>
              </a:rPr>
              <a:t>Cualitativos o cuantitativos</a:t>
            </a:r>
            <a:endParaRPr sz="2800"/>
          </a:p>
          <a:p>
            <a:pPr indent="-228600" lvl="0" marL="228600" rtl="0" algn="l">
              <a:lnSpc>
                <a:spcPct val="90000"/>
              </a:lnSpc>
              <a:spcBef>
                <a:spcPts val="1000"/>
              </a:spcBef>
              <a:spcAft>
                <a:spcPts val="0"/>
              </a:spcAft>
              <a:buClr>
                <a:schemeClr val="dk2"/>
              </a:buClr>
              <a:buSzPts val="2800"/>
              <a:buChar char="•"/>
            </a:pPr>
            <a:r>
              <a:rPr lang="es-ES" sz="2800">
                <a:solidFill>
                  <a:schemeClr val="dk2"/>
                </a:solidFill>
              </a:rPr>
              <a:t>Expresados como: %, #, sí/no</a:t>
            </a:r>
            <a:endParaRPr sz="2800"/>
          </a:p>
          <a:p>
            <a:pPr indent="-228600" lvl="0" marL="228600" rtl="0" algn="l">
              <a:lnSpc>
                <a:spcPct val="90000"/>
              </a:lnSpc>
              <a:spcBef>
                <a:spcPts val="1000"/>
              </a:spcBef>
              <a:spcAft>
                <a:spcPts val="0"/>
              </a:spcAft>
              <a:buClr>
                <a:schemeClr val="dk2"/>
              </a:buClr>
              <a:buSzPts val="2800"/>
              <a:buChar char="•"/>
            </a:pPr>
            <a:r>
              <a:rPr lang="es-ES" sz="2800">
                <a:solidFill>
                  <a:schemeClr val="dk2"/>
                </a:solidFill>
              </a:rPr>
              <a:t>¿Cómo elegir su indicador? </a:t>
            </a:r>
            <a:endParaRPr sz="2800"/>
          </a:p>
        </p:txBody>
      </p:sp>
      <p:sp>
        <p:nvSpPr>
          <p:cNvPr descr="Indicators never come alone - they need to have an attached result! " id="1972" name="Google Shape;1972;p239"/>
          <p:cNvSpPr/>
          <p:nvPr/>
        </p:nvSpPr>
        <p:spPr>
          <a:xfrm>
            <a:off x="5148263" y="1873447"/>
            <a:ext cx="3692525" cy="3743325"/>
          </a:xfrm>
          <a:prstGeom prst="ellipse">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973" name="Google Shape;1973;p239"/>
          <p:cNvSpPr txBox="1"/>
          <p:nvPr/>
        </p:nvSpPr>
        <p:spPr>
          <a:xfrm rot="411297">
            <a:off x="5431806" y="2960883"/>
            <a:ext cx="3631572" cy="1568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s-ES" sz="2500" u="none" cap="none" strike="noStrike">
                <a:solidFill>
                  <a:schemeClr val="lt1"/>
                </a:solidFill>
                <a:latin typeface="Arial"/>
                <a:ea typeface="Arial"/>
                <a:cs typeface="Arial"/>
                <a:sym typeface="Arial"/>
              </a:rPr>
              <a:t>Los indicadores nunca vienen solos... ¡tienen que tener un resultado asociado! </a:t>
            </a:r>
            <a:endParaRPr b="0" i="0" sz="2500" u="none" cap="none" strike="noStrike">
              <a:solidFill>
                <a:srgbClr val="000000"/>
              </a:solidFill>
              <a:latin typeface="Arial"/>
              <a:ea typeface="Arial"/>
              <a:cs typeface="Arial"/>
              <a:sym typeface="Arial"/>
            </a:endParaRPr>
          </a:p>
        </p:txBody>
      </p:sp>
      <p:sp>
        <p:nvSpPr>
          <p:cNvPr id="1974" name="Google Shape;1974;p23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s-E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71">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71">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71">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7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97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9" name="Shape 1979"/>
        <p:cNvGrpSpPr/>
        <p:nvPr/>
      </p:nvGrpSpPr>
      <p:grpSpPr>
        <a:xfrm>
          <a:off x="0" y="0"/>
          <a:ext cx="0" cy="0"/>
          <a:chOff x="0" y="0"/>
          <a:chExt cx="0" cy="0"/>
        </a:xfrm>
      </p:grpSpPr>
      <p:sp>
        <p:nvSpPr>
          <p:cNvPr id="1980" name="Google Shape;1980;p240"/>
          <p:cNvSpPr txBox="1"/>
          <p:nvPr>
            <p:ph type="title"/>
          </p:nvPr>
        </p:nvSpPr>
        <p:spPr>
          <a:xfrm>
            <a:off x="929275" y="225703"/>
            <a:ext cx="6092011" cy="1176914"/>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2"/>
              </a:buClr>
              <a:buSzPts val="4400"/>
              <a:buNone/>
            </a:pPr>
            <a:r>
              <a:rPr lang="es-ES"/>
              <a:t>Modelo de indicadores de violencia de género</a:t>
            </a:r>
            <a:endParaRPr/>
          </a:p>
        </p:txBody>
      </p:sp>
      <p:sp>
        <p:nvSpPr>
          <p:cNvPr id="1981" name="Google Shape;1981;p240"/>
          <p:cNvSpPr txBox="1"/>
          <p:nvPr/>
        </p:nvSpPr>
        <p:spPr>
          <a:xfrm>
            <a:off x="1223189" y="1396042"/>
            <a:ext cx="7332982" cy="507841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s-ES" sz="2100" u="none" cap="none" strike="noStrike">
                <a:solidFill>
                  <a:schemeClr val="dk2"/>
                </a:solidFill>
                <a:latin typeface="Calibri"/>
                <a:ea typeface="Calibri"/>
                <a:cs typeface="Calibri"/>
                <a:sym typeface="Calibri"/>
              </a:rPr>
              <a:t>Deben recopilarse indicadores en los establecimientos de salud:</a:t>
            </a:r>
            <a:endParaRPr b="0" i="0" sz="21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2"/>
              </a:buClr>
              <a:buSzPts val="1800"/>
              <a:buFont typeface="Arial"/>
              <a:buChar char="•"/>
            </a:pPr>
            <a:r>
              <a:rPr b="0" i="0" lang="es-ES" sz="1600" u="none" cap="none" strike="noStrike">
                <a:solidFill>
                  <a:schemeClr val="dk2"/>
                </a:solidFill>
                <a:latin typeface="Calibri"/>
                <a:ea typeface="Calibri"/>
                <a:cs typeface="Calibri"/>
                <a:sym typeface="Calibri"/>
              </a:rPr>
              <a:t>Núm. de casos de violencia sexual denunciados a servicios de salud (por mes, por edad/por sexo/capacidad/otro factor pertinente)</a:t>
            </a:r>
            <a:endParaRPr b="0" i="0" sz="16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2"/>
              </a:buClr>
              <a:buSzPts val="1800"/>
              <a:buFont typeface="Arial"/>
              <a:buChar char="•"/>
            </a:pPr>
            <a:r>
              <a:rPr b="0" i="0" lang="es-ES" sz="1600" u="none" cap="none" strike="noStrike">
                <a:solidFill>
                  <a:schemeClr val="dk2"/>
                </a:solidFill>
                <a:latin typeface="Calibri"/>
                <a:ea typeface="Calibri"/>
                <a:cs typeface="Calibri"/>
                <a:sym typeface="Calibri"/>
              </a:rPr>
              <a:t>Oportunidad de la prestación de anticoncepción de emergencia (% de sobrevivientes de violación elegibles, que se presentan a los servicios de salud en el término de 120 horas y que reciben anticoncepción de emergencia, por edad)</a:t>
            </a:r>
            <a:endParaRPr b="0" i="0" sz="16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2"/>
              </a:buClr>
              <a:buSzPts val="1800"/>
              <a:buFont typeface="Arial"/>
              <a:buChar char="•"/>
            </a:pPr>
            <a:r>
              <a:rPr b="0" i="0" lang="es-ES" sz="1600" u="none" cap="none" strike="noStrike">
                <a:solidFill>
                  <a:schemeClr val="dk2"/>
                </a:solidFill>
                <a:latin typeface="Calibri"/>
                <a:ea typeface="Calibri"/>
                <a:cs typeface="Calibri"/>
                <a:sym typeface="Calibri"/>
              </a:rPr>
              <a:t>Oportunidad de la prestación de PPE (% de personas sobrevivientes de violación elegibles, que se presentan a los servicios de salud en el término de 72 horas y que reciben PPE, por edad/sexo)</a:t>
            </a:r>
            <a:endParaRPr b="0" i="0" sz="16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2"/>
              </a:buClr>
              <a:buSzPts val="1800"/>
              <a:buFont typeface="Arial"/>
              <a:buChar char="•"/>
            </a:pPr>
            <a:r>
              <a:rPr b="0" i="0" lang="es-ES" sz="1600" u="none" cap="none" strike="noStrike">
                <a:solidFill>
                  <a:schemeClr val="dk2"/>
                </a:solidFill>
                <a:latin typeface="Calibri"/>
                <a:ea typeface="Calibri"/>
                <a:cs typeface="Calibri"/>
                <a:sym typeface="Calibri"/>
              </a:rPr>
              <a:t>Núm. de mujeres y niñas que reciben servicios de aborto seguro en la máxima medida admitida por la ley</a:t>
            </a:r>
            <a:endParaRPr b="0" i="0" sz="16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2"/>
              </a:buClr>
              <a:buSzPts val="1800"/>
              <a:buFont typeface="Arial"/>
              <a:buChar char="•"/>
            </a:pPr>
            <a:r>
              <a:rPr b="0" i="0" lang="es-ES" sz="1600" u="none" cap="none" strike="noStrike">
                <a:solidFill>
                  <a:schemeClr val="dk2"/>
                </a:solidFill>
                <a:latin typeface="Calibri"/>
                <a:ea typeface="Calibri"/>
                <a:cs typeface="Calibri"/>
                <a:sym typeface="Calibri"/>
              </a:rPr>
              <a:t>% de personas sobrevivientes de violencia sexual que son derivadas a orientación psicosocial</a:t>
            </a:r>
            <a:endParaRPr b="0" i="0" sz="16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2"/>
              </a:buClr>
              <a:buSzPts val="1800"/>
              <a:buFont typeface="Arial"/>
              <a:buChar char="•"/>
            </a:pPr>
            <a:r>
              <a:rPr b="0" i="0" lang="es-ES" sz="1600" u="none" cap="none" strike="noStrike">
                <a:solidFill>
                  <a:schemeClr val="dk2"/>
                </a:solidFill>
                <a:latin typeface="Calibri"/>
                <a:ea typeface="Calibri"/>
                <a:cs typeface="Calibri"/>
                <a:sym typeface="Calibri"/>
              </a:rPr>
              <a:t>% de clientes que se declaran satisfechos con la atención recibida </a:t>
            </a:r>
            <a:endParaRPr b="0" i="0" sz="1600" u="none" cap="none" strike="noStrike">
              <a:solidFill>
                <a:srgbClr val="000000"/>
              </a:solidFill>
              <a:latin typeface="Arial"/>
              <a:ea typeface="Arial"/>
              <a:cs typeface="Arial"/>
              <a:sym typeface="Arial"/>
            </a:endParaRPr>
          </a:p>
          <a:p>
            <a:pPr indent="-171450" lvl="0" marL="285750" marR="0" rtl="0" algn="l">
              <a:lnSpc>
                <a:spcPct val="100000"/>
              </a:lnSpc>
              <a:spcBef>
                <a:spcPts val="0"/>
              </a:spcBef>
              <a:spcAft>
                <a:spcPts val="0"/>
              </a:spcAft>
              <a:buNone/>
            </a:pPr>
            <a:r>
              <a:t/>
            </a:r>
            <a:endParaRPr b="0" i="0" sz="2000" u="none" cap="none" strike="noStrike">
              <a:solidFill>
                <a:schemeClr val="dk2"/>
              </a:solidFill>
              <a:latin typeface="Calibri"/>
              <a:ea typeface="Calibri"/>
              <a:cs typeface="Calibri"/>
              <a:sym typeface="Calibri"/>
            </a:endParaRPr>
          </a:p>
          <a:p>
            <a:pPr indent="0" lvl="0" marL="0" marR="0" rtl="0" algn="l">
              <a:lnSpc>
                <a:spcPct val="100000"/>
              </a:lnSpc>
              <a:spcBef>
                <a:spcPts val="0"/>
              </a:spcBef>
              <a:spcAft>
                <a:spcPts val="0"/>
              </a:spcAft>
              <a:buNone/>
            </a:pPr>
            <a:r>
              <a:rPr b="1" i="0" lang="es-ES" sz="2100" u="none" cap="none" strike="noStrike">
                <a:solidFill>
                  <a:schemeClr val="dk2"/>
                </a:solidFill>
                <a:latin typeface="Calibri"/>
                <a:ea typeface="Calibri"/>
                <a:cs typeface="Calibri"/>
                <a:sym typeface="Calibri"/>
              </a:rPr>
              <a:t>Indicadores que deben medirse anualmente</a:t>
            </a:r>
            <a:endParaRPr b="0" i="0" sz="21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2"/>
              </a:buClr>
              <a:buSzPts val="1800"/>
              <a:buFont typeface="Arial"/>
              <a:buChar char="•"/>
            </a:pPr>
            <a:r>
              <a:rPr b="0" i="0" lang="es-ES" sz="1600" u="none" cap="none" strike="noStrike">
                <a:solidFill>
                  <a:schemeClr val="dk2"/>
                </a:solidFill>
                <a:latin typeface="Calibri"/>
                <a:ea typeface="Calibri"/>
                <a:cs typeface="Calibri"/>
                <a:sym typeface="Calibri"/>
              </a:rPr>
              <a:t>Núm. de personal sanitario competente para suministrar atención clínica a personas sobrevivientes de violencia sexual </a:t>
            </a:r>
            <a:endParaRPr b="0" i="0" sz="16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2"/>
              </a:buClr>
              <a:buSzPts val="1800"/>
              <a:buFont typeface="Arial"/>
              <a:buChar char="•"/>
            </a:pPr>
            <a:r>
              <a:rPr b="0" i="0" lang="es-ES" sz="1600" u="none" cap="none" strike="noStrike">
                <a:solidFill>
                  <a:schemeClr val="dk2"/>
                </a:solidFill>
                <a:latin typeface="Calibri"/>
                <a:ea typeface="Calibri"/>
                <a:cs typeface="Calibri"/>
                <a:sym typeface="Calibri"/>
              </a:rPr>
              <a:t>Procedimientos operativos estándares establecidos por escrito y acordados por todos los actores (sí/no)</a:t>
            </a:r>
            <a:endParaRPr b="0" i="0" sz="1600" u="none" cap="none" strike="noStrike">
              <a:solidFill>
                <a:srgbClr val="000000"/>
              </a:solidFill>
              <a:latin typeface="Arial"/>
              <a:ea typeface="Arial"/>
              <a:cs typeface="Arial"/>
              <a:sym typeface="Arial"/>
            </a:endParaRPr>
          </a:p>
          <a:p>
            <a:pPr indent="-171450" lvl="0" marL="285750" marR="0" rtl="0" algn="l">
              <a:lnSpc>
                <a:spcPct val="100000"/>
              </a:lnSpc>
              <a:spcBef>
                <a:spcPts val="0"/>
              </a:spcBef>
              <a:spcAft>
                <a:spcPts val="0"/>
              </a:spcAft>
              <a:buNone/>
            </a:pPr>
            <a:r>
              <a:t/>
            </a:r>
            <a:endParaRPr b="0" i="0" sz="2000" u="none" cap="none" strike="noStrike">
              <a:solidFill>
                <a:schemeClr val="dk2"/>
              </a:solidFill>
              <a:latin typeface="Calibri"/>
              <a:ea typeface="Calibri"/>
              <a:cs typeface="Calibri"/>
              <a:sym typeface="Calibri"/>
            </a:endParaRPr>
          </a:p>
          <a:p>
            <a:pPr indent="-171450" lvl="0" marL="28575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982" name="Google Shape;1982;p24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s-ES"/>
              <a:t>‹#›</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8" name="Shape 438"/>
        <p:cNvGrpSpPr/>
        <p:nvPr/>
      </p:nvGrpSpPr>
      <p:grpSpPr>
        <a:xfrm>
          <a:off x="0" y="0"/>
          <a:ext cx="0" cy="0"/>
          <a:chOff x="0" y="0"/>
          <a:chExt cx="0" cy="0"/>
        </a:xfrm>
      </p:grpSpPr>
      <p:sp>
        <p:nvSpPr>
          <p:cNvPr id="439" name="Google Shape;439;p70"/>
          <p:cNvSpPr txBox="1"/>
          <p:nvPr>
            <p:ph type="title"/>
          </p:nvPr>
        </p:nvSpPr>
        <p:spPr>
          <a:xfrm>
            <a:off x="628650" y="581803"/>
            <a:ext cx="6096000" cy="11430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2"/>
              </a:buClr>
              <a:buSzPts val="4400"/>
              <a:buNone/>
            </a:pPr>
            <a:r>
              <a:rPr lang="es-ES"/>
              <a:t>Definición de violación en la normativa nacional</a:t>
            </a:r>
            <a:endParaRPr/>
          </a:p>
        </p:txBody>
      </p:sp>
      <p:sp>
        <p:nvSpPr>
          <p:cNvPr id="440" name="Google Shape;440;p70"/>
          <p:cNvSpPr txBox="1"/>
          <p:nvPr>
            <p:ph idx="1" type="body"/>
          </p:nvPr>
        </p:nvSpPr>
        <p:spPr>
          <a:xfrm>
            <a:off x="849712" y="2448192"/>
            <a:ext cx="7934524" cy="4409808"/>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2"/>
              </a:buClr>
              <a:buSzPts val="3200"/>
              <a:buChar char="•"/>
            </a:pPr>
            <a:r>
              <a:rPr lang="es-ES" sz="2800">
                <a:solidFill>
                  <a:schemeClr val="dk2"/>
                </a:solidFill>
              </a:rPr>
              <a:t>Las definiciones legales varían de un país a otro, pero siempre incluyen los siguientes elementos:</a:t>
            </a:r>
            <a:endParaRPr sz="2800"/>
          </a:p>
          <a:p>
            <a:pPr indent="-228597" lvl="0" marL="449263" rtl="0" algn="l">
              <a:lnSpc>
                <a:spcPct val="90000"/>
              </a:lnSpc>
              <a:spcBef>
                <a:spcPts val="1000"/>
              </a:spcBef>
              <a:spcAft>
                <a:spcPts val="0"/>
              </a:spcAft>
              <a:buClr>
                <a:schemeClr val="dk2"/>
              </a:buClr>
              <a:buSzPts val="2800"/>
              <a:buChar char="•"/>
            </a:pPr>
            <a:r>
              <a:rPr lang="es-ES" sz="2700">
                <a:solidFill>
                  <a:schemeClr val="dk2"/>
                </a:solidFill>
              </a:rPr>
              <a:t>La violación ocurre </a:t>
            </a:r>
            <a:r>
              <a:rPr b="1" lang="es-ES" sz="2700">
                <a:solidFill>
                  <a:schemeClr val="accent1"/>
                </a:solidFill>
              </a:rPr>
              <a:t>sin consentimiento </a:t>
            </a:r>
            <a:r>
              <a:rPr lang="es-ES" sz="2700">
                <a:solidFill>
                  <a:schemeClr val="dk2"/>
                </a:solidFill>
              </a:rPr>
              <a:t>de la víctima</a:t>
            </a:r>
            <a:endParaRPr sz="2700"/>
          </a:p>
          <a:p>
            <a:pPr indent="-228597" lvl="0" marL="449263" rtl="0" algn="l">
              <a:lnSpc>
                <a:spcPct val="90000"/>
              </a:lnSpc>
              <a:spcBef>
                <a:spcPts val="1000"/>
              </a:spcBef>
              <a:spcAft>
                <a:spcPts val="0"/>
              </a:spcAft>
              <a:buClr>
                <a:schemeClr val="dk2"/>
              </a:buClr>
              <a:buSzPts val="2800"/>
              <a:buChar char="•"/>
            </a:pPr>
            <a:r>
              <a:rPr lang="es-ES" sz="2700">
                <a:solidFill>
                  <a:schemeClr val="dk2"/>
                </a:solidFill>
              </a:rPr>
              <a:t>Se aplicó algún tipo de</a:t>
            </a:r>
            <a:r>
              <a:rPr b="1" lang="es-ES" sz="2700">
                <a:solidFill>
                  <a:schemeClr val="accent1"/>
                </a:solidFill>
              </a:rPr>
              <a:t> fuerza</a:t>
            </a:r>
            <a:endParaRPr sz="2700"/>
          </a:p>
          <a:p>
            <a:pPr indent="-228600" lvl="0" marL="228600" rtl="0" algn="l">
              <a:lnSpc>
                <a:spcPct val="100000"/>
              </a:lnSpc>
              <a:spcBef>
                <a:spcPts val="1800"/>
              </a:spcBef>
              <a:spcAft>
                <a:spcPts val="0"/>
              </a:spcAft>
              <a:buClr>
                <a:schemeClr val="dk2"/>
              </a:buClr>
              <a:buSzPts val="3200"/>
              <a:buChar char="•"/>
            </a:pPr>
            <a:r>
              <a:rPr lang="es-ES" sz="2800">
                <a:solidFill>
                  <a:schemeClr val="dk2"/>
                </a:solidFill>
              </a:rPr>
              <a:t>¿Cuál es la definición legal de una violación en su entorno? </a:t>
            </a:r>
            <a:endParaRPr sz="2800"/>
          </a:p>
        </p:txBody>
      </p:sp>
      <p:sp>
        <p:nvSpPr>
          <p:cNvPr id="441" name="Google Shape;441;p7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s-E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0">
                                            <p:txEl>
                                              <p:pRg end="0" st="0"/>
                                            </p:txEl>
                                          </p:spTgt>
                                        </p:tgtEl>
                                        <p:attrNameLst>
                                          <p:attrName>style.visibility</p:attrName>
                                        </p:attrNameLst>
                                      </p:cBhvr>
                                      <p:to>
                                        <p:strVal val="visible"/>
                                      </p:to>
                                    </p:set>
                                    <p:animEffect filter="fade" transition="in">
                                      <p:cBhvr>
                                        <p:cTn dur="500"/>
                                        <p:tgtEl>
                                          <p:spTgt spid="44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0">
                                            <p:txEl>
                                              <p:pRg end="1" st="1"/>
                                            </p:txEl>
                                          </p:spTgt>
                                        </p:tgtEl>
                                        <p:attrNameLst>
                                          <p:attrName>style.visibility</p:attrName>
                                        </p:attrNameLst>
                                      </p:cBhvr>
                                      <p:to>
                                        <p:strVal val="visible"/>
                                      </p:to>
                                    </p:set>
                                    <p:animEffect filter="fade" transition="in">
                                      <p:cBhvr>
                                        <p:cTn dur="500"/>
                                        <p:tgtEl>
                                          <p:spTgt spid="44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0">
                                            <p:txEl>
                                              <p:pRg end="2" st="2"/>
                                            </p:txEl>
                                          </p:spTgt>
                                        </p:tgtEl>
                                        <p:attrNameLst>
                                          <p:attrName>style.visibility</p:attrName>
                                        </p:attrNameLst>
                                      </p:cBhvr>
                                      <p:to>
                                        <p:strVal val="visible"/>
                                      </p:to>
                                    </p:set>
                                    <p:animEffect filter="fade" transition="in">
                                      <p:cBhvr>
                                        <p:cTn dur="500"/>
                                        <p:tgtEl>
                                          <p:spTgt spid="440">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0">
                                            <p:txEl>
                                              <p:pRg end="3" st="3"/>
                                            </p:txEl>
                                          </p:spTgt>
                                        </p:tgtEl>
                                        <p:attrNameLst>
                                          <p:attrName>style.visibility</p:attrName>
                                        </p:attrNameLst>
                                      </p:cBhvr>
                                      <p:to>
                                        <p:strVal val="visible"/>
                                      </p:to>
                                    </p:set>
                                    <p:animEffect filter="fade" transition="in">
                                      <p:cBhvr>
                                        <p:cTn dur="500"/>
                                        <p:tgtEl>
                                          <p:spTgt spid="440">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7" name="Shape 1987"/>
        <p:cNvGrpSpPr/>
        <p:nvPr/>
      </p:nvGrpSpPr>
      <p:grpSpPr>
        <a:xfrm>
          <a:off x="0" y="0"/>
          <a:ext cx="0" cy="0"/>
          <a:chOff x="0" y="0"/>
          <a:chExt cx="0" cy="0"/>
        </a:xfrm>
      </p:grpSpPr>
      <p:sp>
        <p:nvSpPr>
          <p:cNvPr id="1988" name="Google Shape;1988;p241"/>
          <p:cNvSpPr txBox="1"/>
          <p:nvPr>
            <p:ph type="title"/>
          </p:nvPr>
        </p:nvSpPr>
        <p:spPr>
          <a:xfrm>
            <a:off x="827088" y="878692"/>
            <a:ext cx="7886700" cy="83185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2"/>
              </a:buClr>
              <a:buSzPts val="4400"/>
              <a:buNone/>
            </a:pPr>
            <a:r>
              <a:rPr lang="es-ES"/>
              <a:t>Análisis</a:t>
            </a:r>
            <a:endParaRPr/>
          </a:p>
        </p:txBody>
      </p:sp>
      <p:sp>
        <p:nvSpPr>
          <p:cNvPr id="1989" name="Google Shape;1989;p241"/>
          <p:cNvSpPr txBox="1"/>
          <p:nvPr>
            <p:ph idx="1" type="body"/>
          </p:nvPr>
        </p:nvSpPr>
        <p:spPr>
          <a:xfrm>
            <a:off x="628650" y="2085192"/>
            <a:ext cx="7886700" cy="3894116"/>
          </a:xfrm>
          <a:prstGeom prst="rect">
            <a:avLst/>
          </a:prstGeom>
          <a:noFill/>
          <a:ln>
            <a:noFill/>
          </a:ln>
        </p:spPr>
        <p:txBody>
          <a:bodyPr anchorCtr="0" anchor="t" bIns="45700" lIns="91425" spcFirstLastPara="1" rIns="91425" wrap="square" tIns="45700">
            <a:noAutofit/>
          </a:bodyPr>
          <a:lstStyle/>
          <a:p>
            <a:pPr indent="-228600" lvl="0" marL="685800" rtl="0" algn="l">
              <a:lnSpc>
                <a:spcPct val="90000"/>
              </a:lnSpc>
              <a:spcBef>
                <a:spcPts val="600"/>
              </a:spcBef>
              <a:spcAft>
                <a:spcPts val="0"/>
              </a:spcAft>
              <a:buClr>
                <a:schemeClr val="dk2"/>
              </a:buClr>
              <a:buSzPts val="2800"/>
              <a:buChar char="•"/>
            </a:pPr>
            <a:r>
              <a:rPr lang="es-ES" sz="2800">
                <a:solidFill>
                  <a:schemeClr val="dk2"/>
                </a:solidFill>
              </a:rPr>
              <a:t>Los datos para compilar indicadores pueden obtenerse de expedientes clínicos y registros</a:t>
            </a:r>
            <a:endParaRPr sz="2800"/>
          </a:p>
          <a:p>
            <a:pPr indent="-228600" lvl="0" marL="685800" rtl="0" algn="l">
              <a:lnSpc>
                <a:spcPct val="90000"/>
              </a:lnSpc>
              <a:spcBef>
                <a:spcPts val="1200"/>
              </a:spcBef>
              <a:spcAft>
                <a:spcPts val="0"/>
              </a:spcAft>
              <a:buClr>
                <a:schemeClr val="dk2"/>
              </a:buClr>
              <a:buSzPts val="2800"/>
              <a:buChar char="•"/>
            </a:pPr>
            <a:r>
              <a:rPr lang="es-ES" sz="2800">
                <a:solidFill>
                  <a:schemeClr val="dk2"/>
                </a:solidFill>
              </a:rPr>
              <a:t>Usted NO puede conocer la prevalencia de la violencia sexual en su entorno a partir de indicadores clínicos</a:t>
            </a:r>
            <a:endParaRPr sz="2800"/>
          </a:p>
          <a:p>
            <a:pPr indent="-228600" lvl="0" marL="685800" rtl="0" algn="l">
              <a:lnSpc>
                <a:spcPct val="90000"/>
              </a:lnSpc>
              <a:spcBef>
                <a:spcPts val="1200"/>
              </a:spcBef>
              <a:spcAft>
                <a:spcPts val="600"/>
              </a:spcAft>
              <a:buClr>
                <a:schemeClr val="dk2"/>
              </a:buClr>
              <a:buSzPts val="2800"/>
              <a:buChar char="•"/>
            </a:pPr>
            <a:r>
              <a:rPr lang="es-ES" sz="2800">
                <a:solidFill>
                  <a:schemeClr val="dk2"/>
                </a:solidFill>
              </a:rPr>
              <a:t>¿Qué puede hacer si su clínica no recopila indicadores?</a:t>
            </a:r>
            <a:endParaRPr sz="2800"/>
          </a:p>
        </p:txBody>
      </p:sp>
      <p:sp>
        <p:nvSpPr>
          <p:cNvPr id="1990" name="Google Shape;1990;p24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s-ES"/>
              <a:t>‹#›</a:t>
            </a:fld>
            <a:endParaRPr/>
          </a:p>
        </p:txBody>
      </p:sp>
    </p:spTree>
  </p:cSld>
  <p:clrMapOvr>
    <a:masterClrMapping/>
  </p:clrMapOvr>
</p:sld>
</file>

<file path=ppt/slides/slide1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5" name="Shape 1995"/>
        <p:cNvGrpSpPr/>
        <p:nvPr/>
      </p:nvGrpSpPr>
      <p:grpSpPr>
        <a:xfrm>
          <a:off x="0" y="0"/>
          <a:ext cx="0" cy="0"/>
          <a:chOff x="0" y="0"/>
          <a:chExt cx="0" cy="0"/>
        </a:xfrm>
      </p:grpSpPr>
      <p:sp>
        <p:nvSpPr>
          <p:cNvPr id="1996" name="Google Shape;1996;p242"/>
          <p:cNvSpPr txBox="1"/>
          <p:nvPr>
            <p:ph type="title"/>
          </p:nvPr>
        </p:nvSpPr>
        <p:spPr>
          <a:xfrm>
            <a:off x="314324" y="207963"/>
            <a:ext cx="7262133" cy="11430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100000"/>
              </a:lnSpc>
              <a:spcBef>
                <a:spcPts val="0"/>
              </a:spcBef>
              <a:spcAft>
                <a:spcPts val="0"/>
              </a:spcAft>
              <a:buClr>
                <a:srgbClr val="000000"/>
              </a:buClr>
              <a:buSzPct val="111111"/>
              <a:buNone/>
            </a:pPr>
            <a:r>
              <a:rPr lang="es-ES" sz="2800"/>
              <a:t>Ejemplo de una herramienta de evaluación - Lista de verificación del establecimiento de salud</a:t>
            </a:r>
            <a:br>
              <a:rPr lang="es-ES" sz="2800"/>
            </a:br>
            <a:endParaRPr/>
          </a:p>
        </p:txBody>
      </p:sp>
      <p:sp>
        <p:nvSpPr>
          <p:cNvPr id="1997" name="Google Shape;1997;p242"/>
          <p:cNvSpPr/>
          <p:nvPr/>
        </p:nvSpPr>
        <p:spPr>
          <a:xfrm>
            <a:off x="4859338" y="5860573"/>
            <a:ext cx="3987800" cy="355600"/>
          </a:xfrm>
          <a:prstGeom prst="rect">
            <a:avLst/>
          </a:prstGeom>
          <a:noFill/>
          <a:ln>
            <a:noFill/>
          </a:ln>
        </p:spPr>
        <p:txBody>
          <a:bodyPr anchorCtr="0" anchor="t" bIns="45700" lIns="91425" spcFirstLastPara="1" rIns="91425" wrap="square" tIns="45700">
            <a:noAutofit/>
          </a:bodyPr>
          <a:lstStyle/>
          <a:p>
            <a:pPr indent="0" lvl="0" marL="0" marR="0" rtl="0" algn="l">
              <a:lnSpc>
                <a:spcPct val="107000"/>
              </a:lnSpc>
              <a:spcBef>
                <a:spcPts val="0"/>
              </a:spcBef>
              <a:spcAft>
                <a:spcPts val="0"/>
              </a:spcAft>
              <a:buNone/>
            </a:pPr>
            <a:r>
              <a:rPr b="1" i="0" lang="es-ES" sz="800" u="none" cap="none" strike="noStrike">
                <a:solidFill>
                  <a:schemeClr val="dk2"/>
                </a:solidFill>
                <a:latin typeface="Calibri"/>
                <a:ea typeface="Calibri"/>
                <a:cs typeface="Calibri"/>
                <a:sym typeface="Calibri"/>
              </a:rPr>
              <a:t>Adaptado de </a:t>
            </a:r>
            <a:r>
              <a:rPr b="1" i="1" lang="es-ES" sz="800" u="none" cap="none" strike="noStrike">
                <a:solidFill>
                  <a:schemeClr val="dk2"/>
                </a:solidFill>
                <a:latin typeface="Calibri"/>
                <a:ea typeface="Calibri"/>
                <a:cs typeface="Calibri"/>
                <a:sym typeface="Calibri"/>
              </a:rPr>
              <a:t>Clinical Management or Rape Surivors</a:t>
            </a:r>
            <a:r>
              <a:rPr b="1" i="0" lang="es-ES" sz="800" u="none" cap="none" strike="noStrike">
                <a:solidFill>
                  <a:schemeClr val="dk2"/>
                </a:solidFill>
                <a:latin typeface="Calibri"/>
                <a:ea typeface="Calibri"/>
                <a:cs typeface="Calibri"/>
                <a:sym typeface="Calibri"/>
              </a:rPr>
              <a:t>.</a:t>
            </a:r>
            <a:r>
              <a:rPr b="1" i="1" lang="es-ES" sz="800" u="none" cap="none" strike="noStrike">
                <a:solidFill>
                  <a:schemeClr val="dk2"/>
                </a:solidFill>
                <a:latin typeface="Calibri"/>
                <a:ea typeface="Calibri"/>
                <a:cs typeface="Calibri"/>
                <a:sym typeface="Calibri"/>
              </a:rPr>
              <a:t> Developing protocols for use with refugees and internally displaced persons. Edición revisada</a:t>
            </a:r>
            <a:r>
              <a:rPr b="1" i="0" lang="es-ES" sz="800" u="none" cap="none" strike="noStrike">
                <a:solidFill>
                  <a:schemeClr val="dk2"/>
                </a:solidFill>
                <a:latin typeface="Calibri"/>
                <a:ea typeface="Calibri"/>
                <a:cs typeface="Calibri"/>
                <a:sym typeface="Calibri"/>
              </a:rPr>
              <a:t>. OMS/ACNUR/UNFPA 2019</a:t>
            </a:r>
            <a:endParaRPr b="0" i="0" sz="800" u="none" cap="none" strike="noStrike">
              <a:solidFill>
                <a:srgbClr val="000000"/>
              </a:solidFill>
              <a:latin typeface="Arial"/>
              <a:ea typeface="Arial"/>
              <a:cs typeface="Arial"/>
              <a:sym typeface="Arial"/>
            </a:endParaRPr>
          </a:p>
        </p:txBody>
      </p:sp>
      <p:sp>
        <p:nvSpPr>
          <p:cNvPr id="1998" name="Google Shape;1998;p24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s-ES"/>
              <a:t>‹#›</a:t>
            </a:fld>
            <a:endParaRPr/>
          </a:p>
        </p:txBody>
      </p:sp>
      <p:pic>
        <p:nvPicPr>
          <p:cNvPr id="1999" name="Google Shape;1999;p242"/>
          <p:cNvPicPr preferRelativeResize="0"/>
          <p:nvPr/>
        </p:nvPicPr>
        <p:blipFill rotWithShape="1">
          <a:blip r:embed="rId3">
            <a:alphaModFix/>
          </a:blip>
          <a:srcRect b="26112" l="0" r="0" t="0"/>
          <a:stretch/>
        </p:blipFill>
        <p:spPr>
          <a:xfrm>
            <a:off x="319740" y="467831"/>
            <a:ext cx="4944707" cy="5170148"/>
          </a:xfrm>
          <a:prstGeom prst="rect">
            <a:avLst/>
          </a:prstGeom>
          <a:noFill/>
          <a:ln>
            <a:noFill/>
          </a:ln>
        </p:spPr>
      </p:pic>
      <p:pic>
        <p:nvPicPr>
          <p:cNvPr id="2000" name="Google Shape;2000;p242"/>
          <p:cNvPicPr preferRelativeResize="0"/>
          <p:nvPr/>
        </p:nvPicPr>
        <p:blipFill rotWithShape="1">
          <a:blip r:embed="rId4">
            <a:alphaModFix/>
          </a:blip>
          <a:srcRect b="0" l="0" r="0" t="0"/>
          <a:stretch/>
        </p:blipFill>
        <p:spPr>
          <a:xfrm>
            <a:off x="4450680" y="2001817"/>
            <a:ext cx="4846211" cy="6857999"/>
          </a:xfrm>
          <a:prstGeom prst="rect">
            <a:avLst/>
          </a:prstGeom>
          <a:noFill/>
          <a:ln>
            <a:noFill/>
          </a:ln>
        </p:spPr>
      </p:pic>
      <p:pic>
        <p:nvPicPr>
          <p:cNvPr id="2001" name="Google Shape;2001;p242"/>
          <p:cNvPicPr preferRelativeResize="0"/>
          <p:nvPr/>
        </p:nvPicPr>
        <p:blipFill rotWithShape="1">
          <a:blip r:embed="rId5">
            <a:alphaModFix/>
          </a:blip>
          <a:srcRect b="0" l="0" r="0" t="73708"/>
          <a:stretch/>
        </p:blipFill>
        <p:spPr>
          <a:xfrm>
            <a:off x="4450679" y="885080"/>
            <a:ext cx="4846211" cy="1803115"/>
          </a:xfrm>
          <a:prstGeom prst="rect">
            <a:avLst/>
          </a:prstGeom>
          <a:noFill/>
          <a:ln>
            <a:noFill/>
          </a:ln>
        </p:spPr>
      </p:pic>
    </p:spTree>
  </p:cSld>
  <p:clrMapOvr>
    <a:masterClrMapping/>
  </p:clrMapOvr>
</p:sld>
</file>

<file path=ppt/slides/slide1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06" name="Shape 2006"/>
        <p:cNvGrpSpPr/>
        <p:nvPr/>
      </p:nvGrpSpPr>
      <p:grpSpPr>
        <a:xfrm>
          <a:off x="0" y="0"/>
          <a:ext cx="0" cy="0"/>
          <a:chOff x="0" y="0"/>
          <a:chExt cx="0" cy="0"/>
        </a:xfrm>
      </p:grpSpPr>
      <p:sp>
        <p:nvSpPr>
          <p:cNvPr id="2007" name="Google Shape;2007;p243"/>
          <p:cNvSpPr txBox="1"/>
          <p:nvPr>
            <p:ph idx="4294967295" type="title"/>
          </p:nvPr>
        </p:nvSpPr>
        <p:spPr>
          <a:xfrm>
            <a:off x="588723" y="383895"/>
            <a:ext cx="6432563" cy="647701"/>
          </a:xfrm>
          <a:prstGeom prst="rect">
            <a:avLst/>
          </a:prstGeom>
          <a:noFill/>
          <a:ln>
            <a:noFill/>
          </a:ln>
        </p:spPr>
        <p:txBody>
          <a:bodyPr anchorCtr="0" anchor="ctr" bIns="45700" lIns="91425" spcFirstLastPara="1" rIns="91425" wrap="square" tIns="45700">
            <a:noAutofit/>
          </a:bodyPr>
          <a:lstStyle/>
          <a:p>
            <a:pPr indent="0" lvl="0" marL="0" rtl="0" algn="l">
              <a:lnSpc>
                <a:spcPct val="80000"/>
              </a:lnSpc>
              <a:spcBef>
                <a:spcPts val="0"/>
              </a:spcBef>
              <a:spcAft>
                <a:spcPts val="0"/>
              </a:spcAft>
              <a:buClr>
                <a:schemeClr val="accent2"/>
              </a:buClr>
              <a:buSzPts val="3600"/>
              <a:buNone/>
            </a:pPr>
            <a:r>
              <a:rPr lang="es-ES" sz="4200"/>
              <a:t>Ejemplo de una herramienta de monitoreo</a:t>
            </a:r>
            <a:endParaRPr sz="4200"/>
          </a:p>
        </p:txBody>
      </p:sp>
      <p:graphicFrame>
        <p:nvGraphicFramePr>
          <p:cNvPr id="2008" name="Google Shape;2008;p243"/>
          <p:cNvGraphicFramePr/>
          <p:nvPr/>
        </p:nvGraphicFramePr>
        <p:xfrm>
          <a:off x="261257" y="1312486"/>
          <a:ext cx="3000000" cy="3000000"/>
        </p:xfrm>
        <a:graphic>
          <a:graphicData uri="http://schemas.openxmlformats.org/drawingml/2006/table">
            <a:tbl>
              <a:tblPr firstRow="1">
                <a:noFill/>
                <a:tableStyleId>{AFF7684A-35D5-4823-8524-ABFEAC024BB2}</a:tableStyleId>
              </a:tblPr>
              <a:tblGrid>
                <a:gridCol w="1927700"/>
                <a:gridCol w="620775"/>
                <a:gridCol w="370000"/>
                <a:gridCol w="483550"/>
                <a:gridCol w="416875"/>
                <a:gridCol w="409275"/>
                <a:gridCol w="491150"/>
                <a:gridCol w="909375"/>
                <a:gridCol w="1490550"/>
                <a:gridCol w="1545775"/>
              </a:tblGrid>
              <a:tr h="263650">
                <a:tc rowSpan="2">
                  <a:txBody>
                    <a:bodyPr/>
                    <a:lstStyle/>
                    <a:p>
                      <a:pPr indent="0" lvl="0" marL="0" marR="0" rtl="0" algn="ctr">
                        <a:lnSpc>
                          <a:spcPct val="100000"/>
                        </a:lnSpc>
                        <a:spcBef>
                          <a:spcPts val="0"/>
                        </a:spcBef>
                        <a:spcAft>
                          <a:spcPts val="0"/>
                        </a:spcAft>
                        <a:buClr>
                          <a:schemeClr val="lt1"/>
                        </a:buClr>
                        <a:buSzPts val="1600"/>
                        <a:buFont typeface="Trebuchet MS"/>
                        <a:buNone/>
                      </a:pPr>
                      <a:r>
                        <a:rPr b="1" lang="es-ES" sz="1600" u="none" cap="none" strike="noStrike">
                          <a:solidFill>
                            <a:schemeClr val="lt1"/>
                          </a:solidFill>
                          <a:latin typeface="Trebuchet MS"/>
                          <a:ea typeface="Trebuchet MS"/>
                          <a:cs typeface="Trebuchet MS"/>
                          <a:sym typeface="Trebuchet MS"/>
                        </a:rPr>
                        <a:t>Numerador </a:t>
                      </a:r>
                      <a:endParaRPr sz="1400" u="none" cap="none" strike="noStrike"/>
                    </a:p>
                    <a:p>
                      <a:pPr indent="0" lvl="0" marL="0" marR="0" rtl="0" algn="ctr">
                        <a:lnSpc>
                          <a:spcPct val="100000"/>
                        </a:lnSpc>
                        <a:spcBef>
                          <a:spcPts val="0"/>
                        </a:spcBef>
                        <a:spcAft>
                          <a:spcPts val="0"/>
                        </a:spcAft>
                        <a:buClr>
                          <a:schemeClr val="lt1"/>
                        </a:buClr>
                        <a:buSzPts val="1600"/>
                        <a:buFont typeface="Trebuchet MS"/>
                        <a:buNone/>
                      </a:pPr>
                      <a:r>
                        <a:rPr b="1" lang="es-ES" sz="1600" u="none" cap="none" strike="noStrike">
                          <a:solidFill>
                            <a:schemeClr val="lt1"/>
                          </a:solidFill>
                          <a:latin typeface="Trebuchet MS"/>
                          <a:ea typeface="Trebuchet MS"/>
                          <a:cs typeface="Trebuchet MS"/>
                          <a:sym typeface="Trebuchet MS"/>
                        </a:rPr>
                        <a:t>N</a:t>
                      </a:r>
                      <a:endParaRPr sz="1400" u="none" cap="none" strike="noStrike"/>
                    </a:p>
                  </a:txBody>
                  <a:tcPr marT="6475" marB="0" marR="6475" marL="6475" anchor="ctr">
                    <a:solidFill>
                      <a:schemeClr val="accent1"/>
                    </a:solidFill>
                  </a:tcPr>
                </a:tc>
                <a:tc gridSpan="2">
                  <a:txBody>
                    <a:bodyPr/>
                    <a:lstStyle/>
                    <a:p>
                      <a:pPr indent="0" lvl="0" marL="0" marR="0" rtl="0" algn="ctr">
                        <a:lnSpc>
                          <a:spcPct val="100000"/>
                        </a:lnSpc>
                        <a:spcBef>
                          <a:spcPts val="0"/>
                        </a:spcBef>
                        <a:spcAft>
                          <a:spcPts val="0"/>
                        </a:spcAft>
                        <a:buClr>
                          <a:schemeClr val="lt1"/>
                        </a:buClr>
                        <a:buSzPts val="1600"/>
                        <a:buFont typeface="Trebuchet MS"/>
                        <a:buNone/>
                      </a:pPr>
                      <a:r>
                        <a:rPr b="1" lang="es-ES" sz="1600" u="none" cap="none" strike="noStrike">
                          <a:solidFill>
                            <a:schemeClr val="lt1"/>
                          </a:solidFill>
                          <a:latin typeface="Trebuchet MS"/>
                          <a:ea typeface="Trebuchet MS"/>
                          <a:cs typeface="Trebuchet MS"/>
                          <a:sym typeface="Trebuchet MS"/>
                        </a:rPr>
                        <a:t>Total</a:t>
                      </a:r>
                      <a:endParaRPr sz="1400" u="none" cap="none" strike="noStrike"/>
                    </a:p>
                  </a:txBody>
                  <a:tcPr marT="6475" marB="0" marR="6475" marL="6475" anchor="ctr">
                    <a:solidFill>
                      <a:schemeClr val="accent1"/>
                    </a:solidFill>
                  </a:tcPr>
                </a:tc>
                <a:tc hMerge="1"/>
                <a:tc gridSpan="2">
                  <a:txBody>
                    <a:bodyPr/>
                    <a:lstStyle/>
                    <a:p>
                      <a:pPr indent="0" lvl="0" marL="0" marR="0" rtl="0" algn="ctr">
                        <a:lnSpc>
                          <a:spcPct val="100000"/>
                        </a:lnSpc>
                        <a:spcBef>
                          <a:spcPts val="0"/>
                        </a:spcBef>
                        <a:spcAft>
                          <a:spcPts val="0"/>
                        </a:spcAft>
                        <a:buClr>
                          <a:schemeClr val="lt1"/>
                        </a:buClr>
                        <a:buSzPts val="1600"/>
                        <a:buFont typeface="Trebuchet MS"/>
                        <a:buNone/>
                      </a:pPr>
                      <a:r>
                        <a:rPr b="1" lang="es-ES" sz="1600" u="none" cap="none" strike="noStrike">
                          <a:solidFill>
                            <a:schemeClr val="lt1"/>
                          </a:solidFill>
                          <a:latin typeface="Trebuchet MS"/>
                          <a:ea typeface="Trebuchet MS"/>
                          <a:cs typeface="Trebuchet MS"/>
                          <a:sym typeface="Trebuchet MS"/>
                        </a:rPr>
                        <a:t>Mujer</a:t>
                      </a:r>
                      <a:endParaRPr sz="1400" u="none" cap="none" strike="noStrike"/>
                    </a:p>
                  </a:txBody>
                  <a:tcPr marT="6475" marB="0" marR="6475" marL="6475" anchor="ctr">
                    <a:solidFill>
                      <a:schemeClr val="accent1"/>
                    </a:solidFill>
                  </a:tcPr>
                </a:tc>
                <a:tc hMerge="1"/>
                <a:tc gridSpan="2">
                  <a:txBody>
                    <a:bodyPr/>
                    <a:lstStyle/>
                    <a:p>
                      <a:pPr indent="0" lvl="0" marL="0" marR="0" rtl="0" algn="ctr">
                        <a:lnSpc>
                          <a:spcPct val="100000"/>
                        </a:lnSpc>
                        <a:spcBef>
                          <a:spcPts val="0"/>
                        </a:spcBef>
                        <a:spcAft>
                          <a:spcPts val="0"/>
                        </a:spcAft>
                        <a:buClr>
                          <a:schemeClr val="lt1"/>
                        </a:buClr>
                        <a:buSzPts val="1600"/>
                        <a:buFont typeface="Trebuchet MS"/>
                        <a:buNone/>
                      </a:pPr>
                      <a:r>
                        <a:rPr b="1" lang="es-ES" sz="1600" u="none" cap="none" strike="noStrike">
                          <a:solidFill>
                            <a:schemeClr val="lt1"/>
                          </a:solidFill>
                          <a:latin typeface="Trebuchet MS"/>
                          <a:ea typeface="Trebuchet MS"/>
                          <a:cs typeface="Trebuchet MS"/>
                          <a:sym typeface="Trebuchet MS"/>
                        </a:rPr>
                        <a:t>Hombre</a:t>
                      </a:r>
                      <a:endParaRPr sz="1400" u="none" cap="none" strike="noStrike"/>
                    </a:p>
                  </a:txBody>
                  <a:tcPr marT="6475" marB="0" marR="6475" marL="6475" anchor="ctr">
                    <a:solidFill>
                      <a:schemeClr val="accent1"/>
                    </a:solidFill>
                  </a:tcPr>
                </a:tc>
                <a:tc hMerge="1"/>
                <a:tc rowSpan="2">
                  <a:txBody>
                    <a:bodyPr/>
                    <a:lstStyle/>
                    <a:p>
                      <a:pPr indent="0" lvl="0" marL="0" marR="0" rtl="0" algn="ctr">
                        <a:lnSpc>
                          <a:spcPct val="100000"/>
                        </a:lnSpc>
                        <a:spcBef>
                          <a:spcPts val="0"/>
                        </a:spcBef>
                        <a:spcAft>
                          <a:spcPts val="0"/>
                        </a:spcAft>
                        <a:buClr>
                          <a:schemeClr val="lt1"/>
                        </a:buClr>
                        <a:buSzPts val="1600"/>
                        <a:buFont typeface="Trebuchet MS"/>
                        <a:buNone/>
                      </a:pPr>
                      <a:r>
                        <a:rPr b="1" lang="es-ES" sz="1600" u="none" cap="none" strike="noStrike">
                          <a:solidFill>
                            <a:schemeClr val="lt1"/>
                          </a:solidFill>
                          <a:latin typeface="Trebuchet MS"/>
                          <a:ea typeface="Trebuchet MS"/>
                          <a:cs typeface="Trebuchet MS"/>
                          <a:sym typeface="Trebuchet MS"/>
                        </a:rPr>
                        <a:t>Objetivo %</a:t>
                      </a:r>
                      <a:endParaRPr sz="1400" u="none" cap="none" strike="noStrike"/>
                    </a:p>
                  </a:txBody>
                  <a:tcPr marT="6475" marB="0" marR="6475" marL="6475" anchor="ctr">
                    <a:solidFill>
                      <a:schemeClr val="accent1"/>
                    </a:solidFill>
                  </a:tcPr>
                </a:tc>
                <a:tc rowSpan="2">
                  <a:txBody>
                    <a:bodyPr/>
                    <a:lstStyle/>
                    <a:p>
                      <a:pPr indent="0" lvl="0" marL="0" marR="0" rtl="0" algn="ctr">
                        <a:lnSpc>
                          <a:spcPct val="100000"/>
                        </a:lnSpc>
                        <a:spcBef>
                          <a:spcPts val="0"/>
                        </a:spcBef>
                        <a:spcAft>
                          <a:spcPts val="0"/>
                        </a:spcAft>
                        <a:buClr>
                          <a:schemeClr val="lt1"/>
                        </a:buClr>
                        <a:buSzPts val="1600"/>
                        <a:buFont typeface="Trebuchet MS"/>
                        <a:buNone/>
                      </a:pPr>
                      <a:r>
                        <a:rPr b="1" i="0" lang="es-ES" sz="1600" u="none" cap="none" strike="noStrike">
                          <a:solidFill>
                            <a:schemeClr val="lt1"/>
                          </a:solidFill>
                          <a:latin typeface="Trebuchet MS"/>
                          <a:ea typeface="Trebuchet MS"/>
                          <a:cs typeface="Trebuchet MS"/>
                          <a:sym typeface="Trebuchet MS"/>
                        </a:rPr>
                        <a:t>Denominador </a:t>
                      </a:r>
                      <a:endParaRPr sz="1400" u="none" cap="none" strike="noStrike"/>
                    </a:p>
                    <a:p>
                      <a:pPr indent="0" lvl="0" marL="0" marR="0" rtl="0" algn="ctr">
                        <a:lnSpc>
                          <a:spcPct val="100000"/>
                        </a:lnSpc>
                        <a:spcBef>
                          <a:spcPts val="0"/>
                        </a:spcBef>
                        <a:spcAft>
                          <a:spcPts val="0"/>
                        </a:spcAft>
                        <a:buClr>
                          <a:schemeClr val="lt1"/>
                        </a:buClr>
                        <a:buSzPts val="1600"/>
                        <a:buFont typeface="Trebuchet MS"/>
                        <a:buNone/>
                      </a:pPr>
                      <a:r>
                        <a:rPr b="1" i="0" lang="es-ES" sz="1600" u="none" cap="none" strike="noStrike">
                          <a:solidFill>
                            <a:schemeClr val="lt1"/>
                          </a:solidFill>
                          <a:latin typeface="Trebuchet MS"/>
                          <a:ea typeface="Trebuchet MS"/>
                          <a:cs typeface="Trebuchet MS"/>
                          <a:sym typeface="Trebuchet MS"/>
                        </a:rPr>
                        <a:t>N</a:t>
                      </a:r>
                      <a:endParaRPr sz="1400" u="none" cap="none" strike="noStrike"/>
                    </a:p>
                  </a:txBody>
                  <a:tcPr marT="6475" marB="0" marR="6475" marL="6475" anchor="ctr">
                    <a:solidFill>
                      <a:schemeClr val="accent1"/>
                    </a:solidFill>
                  </a:tcPr>
                </a:tc>
                <a:tc rowSpan="2">
                  <a:txBody>
                    <a:bodyPr/>
                    <a:lstStyle/>
                    <a:p>
                      <a:pPr indent="0" lvl="0" marL="0" marR="0" rtl="0" algn="ctr">
                        <a:lnSpc>
                          <a:spcPct val="100000"/>
                        </a:lnSpc>
                        <a:spcBef>
                          <a:spcPts val="0"/>
                        </a:spcBef>
                        <a:spcAft>
                          <a:spcPts val="0"/>
                        </a:spcAft>
                        <a:buClr>
                          <a:schemeClr val="lt1"/>
                        </a:buClr>
                        <a:buSzPts val="1600"/>
                        <a:buFont typeface="Trebuchet MS"/>
                        <a:buNone/>
                      </a:pPr>
                      <a:r>
                        <a:rPr b="1" i="0" lang="es-ES" sz="1600" u="none" cap="none" strike="noStrike">
                          <a:solidFill>
                            <a:schemeClr val="lt1"/>
                          </a:solidFill>
                          <a:latin typeface="Trebuchet MS"/>
                          <a:ea typeface="Trebuchet MS"/>
                          <a:cs typeface="Trebuchet MS"/>
                          <a:sym typeface="Trebuchet MS"/>
                        </a:rPr>
                        <a:t>Indicador</a:t>
                      </a:r>
                      <a:endParaRPr sz="1400" u="none" cap="none" strike="noStrike"/>
                    </a:p>
                  </a:txBody>
                  <a:tcPr marT="6475" marB="0" marR="6475" marL="6475" anchor="ctr">
                    <a:solidFill>
                      <a:schemeClr val="accent1"/>
                    </a:solidFill>
                  </a:tcPr>
                </a:tc>
              </a:tr>
              <a:tr h="625425">
                <a:tc vMerge="1"/>
                <a:tc>
                  <a:txBody>
                    <a:bodyPr/>
                    <a:lstStyle/>
                    <a:p>
                      <a:pPr indent="0" lvl="0" marL="0" marR="0" rtl="0" algn="ctr">
                        <a:lnSpc>
                          <a:spcPct val="100000"/>
                        </a:lnSpc>
                        <a:spcBef>
                          <a:spcPts val="0"/>
                        </a:spcBef>
                        <a:spcAft>
                          <a:spcPts val="0"/>
                        </a:spcAft>
                        <a:buClr>
                          <a:schemeClr val="lt1"/>
                        </a:buClr>
                        <a:buSzPts val="1600"/>
                        <a:buFont typeface="Trebuchet MS"/>
                        <a:buNone/>
                      </a:pPr>
                      <a:r>
                        <a:rPr b="1" lang="es-ES" sz="1600" u="none" cap="none" strike="noStrike">
                          <a:solidFill>
                            <a:schemeClr val="lt1"/>
                          </a:solidFill>
                          <a:latin typeface="Trebuchet MS"/>
                          <a:ea typeface="Trebuchet MS"/>
                          <a:cs typeface="Trebuchet MS"/>
                          <a:sym typeface="Trebuchet MS"/>
                        </a:rPr>
                        <a:t>N</a:t>
                      </a:r>
                      <a:endParaRPr sz="1400" u="none" cap="none" strike="noStrike"/>
                    </a:p>
                  </a:txBody>
                  <a:tcPr marT="6475" marB="0" marR="6475" marL="6475" anchor="ctr">
                    <a:solidFill>
                      <a:schemeClr val="accent1"/>
                    </a:solidFill>
                  </a:tcPr>
                </a:tc>
                <a:tc>
                  <a:txBody>
                    <a:bodyPr/>
                    <a:lstStyle/>
                    <a:p>
                      <a:pPr indent="0" lvl="0" marL="0" marR="0" rtl="0" algn="ctr">
                        <a:lnSpc>
                          <a:spcPct val="100000"/>
                        </a:lnSpc>
                        <a:spcBef>
                          <a:spcPts val="0"/>
                        </a:spcBef>
                        <a:spcAft>
                          <a:spcPts val="0"/>
                        </a:spcAft>
                        <a:buClr>
                          <a:schemeClr val="lt1"/>
                        </a:buClr>
                        <a:buSzPts val="1600"/>
                        <a:buFont typeface="Trebuchet MS"/>
                        <a:buNone/>
                      </a:pPr>
                      <a:r>
                        <a:rPr b="1" lang="es-ES" sz="1600" u="none" cap="none" strike="noStrike">
                          <a:solidFill>
                            <a:schemeClr val="lt1"/>
                          </a:solidFill>
                          <a:latin typeface="Trebuchet MS"/>
                          <a:ea typeface="Trebuchet MS"/>
                          <a:cs typeface="Trebuchet MS"/>
                          <a:sym typeface="Trebuchet MS"/>
                        </a:rPr>
                        <a:t>%</a:t>
                      </a:r>
                      <a:endParaRPr sz="1400" u="none" cap="none" strike="noStrike"/>
                    </a:p>
                  </a:txBody>
                  <a:tcPr marT="6475" marB="0" marR="6475" marL="6475" anchor="ctr">
                    <a:solidFill>
                      <a:schemeClr val="accent1"/>
                    </a:solidFill>
                  </a:tcPr>
                </a:tc>
                <a:tc>
                  <a:txBody>
                    <a:bodyPr/>
                    <a:lstStyle/>
                    <a:p>
                      <a:pPr indent="0" lvl="0" marL="0" marR="0" rtl="0" algn="ctr">
                        <a:lnSpc>
                          <a:spcPct val="100000"/>
                        </a:lnSpc>
                        <a:spcBef>
                          <a:spcPts val="0"/>
                        </a:spcBef>
                        <a:spcAft>
                          <a:spcPts val="0"/>
                        </a:spcAft>
                        <a:buClr>
                          <a:schemeClr val="lt1"/>
                        </a:buClr>
                        <a:buSzPts val="1600"/>
                        <a:buFont typeface="Trebuchet MS"/>
                        <a:buNone/>
                      </a:pPr>
                      <a:r>
                        <a:rPr b="1" lang="es-ES" sz="1600" u="none" cap="none" strike="noStrike">
                          <a:solidFill>
                            <a:schemeClr val="lt1"/>
                          </a:solidFill>
                          <a:latin typeface="Trebuchet MS"/>
                          <a:ea typeface="Trebuchet MS"/>
                          <a:cs typeface="Trebuchet MS"/>
                          <a:sym typeface="Trebuchet MS"/>
                        </a:rPr>
                        <a:t>N</a:t>
                      </a:r>
                      <a:endParaRPr sz="1400" u="none" cap="none" strike="noStrike"/>
                    </a:p>
                  </a:txBody>
                  <a:tcPr marT="6475" marB="0" marR="6475" marL="6475" anchor="ctr">
                    <a:solidFill>
                      <a:schemeClr val="accent1"/>
                    </a:solidFill>
                  </a:tcPr>
                </a:tc>
                <a:tc>
                  <a:txBody>
                    <a:bodyPr/>
                    <a:lstStyle/>
                    <a:p>
                      <a:pPr indent="0" lvl="0" marL="0" marR="0" rtl="0" algn="ctr">
                        <a:lnSpc>
                          <a:spcPct val="100000"/>
                        </a:lnSpc>
                        <a:spcBef>
                          <a:spcPts val="0"/>
                        </a:spcBef>
                        <a:spcAft>
                          <a:spcPts val="0"/>
                        </a:spcAft>
                        <a:buClr>
                          <a:schemeClr val="lt1"/>
                        </a:buClr>
                        <a:buSzPts val="1600"/>
                        <a:buFont typeface="Trebuchet MS"/>
                        <a:buNone/>
                      </a:pPr>
                      <a:r>
                        <a:rPr b="1" lang="es-ES" sz="1600" u="none" cap="none" strike="noStrike">
                          <a:solidFill>
                            <a:schemeClr val="lt1"/>
                          </a:solidFill>
                          <a:latin typeface="Trebuchet MS"/>
                          <a:ea typeface="Trebuchet MS"/>
                          <a:cs typeface="Trebuchet MS"/>
                          <a:sym typeface="Trebuchet MS"/>
                        </a:rPr>
                        <a:t>%</a:t>
                      </a:r>
                      <a:endParaRPr sz="1400" u="none" cap="none" strike="noStrike"/>
                    </a:p>
                  </a:txBody>
                  <a:tcPr marT="6475" marB="0" marR="6475" marL="6475" anchor="ctr">
                    <a:solidFill>
                      <a:schemeClr val="accent1"/>
                    </a:solidFill>
                  </a:tcPr>
                </a:tc>
                <a:tc>
                  <a:txBody>
                    <a:bodyPr/>
                    <a:lstStyle/>
                    <a:p>
                      <a:pPr indent="0" lvl="0" marL="0" marR="0" rtl="0" algn="ctr">
                        <a:lnSpc>
                          <a:spcPct val="100000"/>
                        </a:lnSpc>
                        <a:spcBef>
                          <a:spcPts val="0"/>
                        </a:spcBef>
                        <a:spcAft>
                          <a:spcPts val="0"/>
                        </a:spcAft>
                        <a:buClr>
                          <a:schemeClr val="lt1"/>
                        </a:buClr>
                        <a:buSzPts val="1600"/>
                        <a:buFont typeface="Trebuchet MS"/>
                        <a:buNone/>
                      </a:pPr>
                      <a:r>
                        <a:rPr b="1" lang="es-ES" sz="1600" u="none" cap="none" strike="noStrike">
                          <a:solidFill>
                            <a:schemeClr val="lt1"/>
                          </a:solidFill>
                          <a:latin typeface="Trebuchet MS"/>
                          <a:ea typeface="Trebuchet MS"/>
                          <a:cs typeface="Trebuchet MS"/>
                          <a:sym typeface="Trebuchet MS"/>
                        </a:rPr>
                        <a:t>N</a:t>
                      </a:r>
                      <a:endParaRPr sz="1400" u="none" cap="none" strike="noStrike"/>
                    </a:p>
                  </a:txBody>
                  <a:tcPr marT="6475" marB="0" marR="6475" marL="6475" anchor="ctr">
                    <a:solidFill>
                      <a:schemeClr val="accent1"/>
                    </a:solidFill>
                  </a:tcPr>
                </a:tc>
                <a:tc>
                  <a:txBody>
                    <a:bodyPr/>
                    <a:lstStyle/>
                    <a:p>
                      <a:pPr indent="0" lvl="0" marL="0" marR="0" rtl="0" algn="ctr">
                        <a:lnSpc>
                          <a:spcPct val="100000"/>
                        </a:lnSpc>
                        <a:spcBef>
                          <a:spcPts val="0"/>
                        </a:spcBef>
                        <a:spcAft>
                          <a:spcPts val="0"/>
                        </a:spcAft>
                        <a:buClr>
                          <a:schemeClr val="lt1"/>
                        </a:buClr>
                        <a:buSzPts val="1600"/>
                        <a:buFont typeface="Trebuchet MS"/>
                        <a:buNone/>
                      </a:pPr>
                      <a:r>
                        <a:rPr b="1" lang="es-ES" sz="1600" u="none" cap="none" strike="noStrike">
                          <a:solidFill>
                            <a:schemeClr val="lt1"/>
                          </a:solidFill>
                          <a:latin typeface="Trebuchet MS"/>
                          <a:ea typeface="Trebuchet MS"/>
                          <a:cs typeface="Trebuchet MS"/>
                          <a:sym typeface="Trebuchet MS"/>
                        </a:rPr>
                        <a:t>%</a:t>
                      </a:r>
                      <a:endParaRPr sz="1400" u="none" cap="none" strike="noStrike"/>
                    </a:p>
                  </a:txBody>
                  <a:tcPr marT="6475" marB="0" marR="6475" marL="6475" anchor="ctr">
                    <a:solidFill>
                      <a:schemeClr val="accent1"/>
                    </a:solidFill>
                  </a:tcPr>
                </a:tc>
                <a:tc vMerge="1"/>
                <a:tc vMerge="1"/>
                <a:tc vMerge="1"/>
              </a:tr>
              <a:tr h="738075">
                <a:tc>
                  <a:txBody>
                    <a:bodyPr/>
                    <a:lstStyle/>
                    <a:p>
                      <a:pPr indent="0" lvl="0" marL="90488" marR="0" rtl="0" algn="l">
                        <a:lnSpc>
                          <a:spcPct val="100000"/>
                        </a:lnSpc>
                        <a:spcBef>
                          <a:spcPts val="0"/>
                        </a:spcBef>
                        <a:spcAft>
                          <a:spcPts val="0"/>
                        </a:spcAft>
                        <a:buClr>
                          <a:schemeClr val="dk1"/>
                        </a:buClr>
                        <a:buSzPts val="1400"/>
                        <a:buFont typeface="Calibri"/>
                        <a:buNone/>
                      </a:pPr>
                      <a:r>
                        <a:rPr lang="es-ES" sz="1300" u="none" cap="none" strike="noStrike">
                          <a:latin typeface="Calibri"/>
                          <a:ea typeface="Calibri"/>
                          <a:cs typeface="Calibri"/>
                          <a:sym typeface="Calibri"/>
                        </a:rPr>
                        <a:t>Personas sobrevivientes que se presentan &lt; 72 horas, que comenzaron la PPE</a:t>
                      </a:r>
                      <a:endParaRPr sz="1300" u="none" cap="none" strike="noStrike"/>
                    </a:p>
                  </a:txBody>
                  <a:tcPr marT="6475" marB="0" marR="6475" marL="6475" anchor="ctr">
                    <a:solidFill>
                      <a:schemeClr val="accent3"/>
                    </a:solidFill>
                  </a:tcPr>
                </a:tc>
                <a:tc>
                  <a:txBody>
                    <a:bodyPr/>
                    <a:lstStyle/>
                    <a:p>
                      <a:pPr indent="0" lvl="0" marL="0" marR="0" rtl="0" algn="l">
                        <a:lnSpc>
                          <a:spcPct val="100000"/>
                        </a:lnSpc>
                        <a:spcBef>
                          <a:spcPts val="0"/>
                        </a:spcBef>
                        <a:spcAft>
                          <a:spcPts val="0"/>
                        </a:spcAft>
                        <a:buClr>
                          <a:schemeClr val="dk1"/>
                        </a:buClr>
                        <a:buSzPts val="1400"/>
                        <a:buFont typeface="Calibri"/>
                        <a:buNone/>
                      </a:pPr>
                      <a:r>
                        <a:rPr lang="es-ES" sz="1300" u="none" cap="none" strike="noStrike">
                          <a:latin typeface="Calibri"/>
                          <a:ea typeface="Calibri"/>
                          <a:cs typeface="Calibri"/>
                          <a:sym typeface="Calibri"/>
                        </a:rPr>
                        <a:t> </a:t>
                      </a:r>
                      <a:endParaRPr sz="1300" u="none" cap="none" strike="noStrike"/>
                    </a:p>
                  </a:txBody>
                  <a:tcPr marT="6475" marB="0" marR="6475" marL="6475" anchor="b">
                    <a:solidFill>
                      <a:schemeClr val="accent3"/>
                    </a:solidFill>
                  </a:tcPr>
                </a:tc>
                <a:tc>
                  <a:txBody>
                    <a:bodyPr/>
                    <a:lstStyle/>
                    <a:p>
                      <a:pPr indent="0" lvl="0" marL="0" marR="0" rtl="0" algn="l">
                        <a:lnSpc>
                          <a:spcPct val="100000"/>
                        </a:lnSpc>
                        <a:spcBef>
                          <a:spcPts val="0"/>
                        </a:spcBef>
                        <a:spcAft>
                          <a:spcPts val="0"/>
                        </a:spcAft>
                        <a:buClr>
                          <a:schemeClr val="dk1"/>
                        </a:buClr>
                        <a:buSzPts val="1400"/>
                        <a:buFont typeface="Calibri"/>
                        <a:buNone/>
                      </a:pPr>
                      <a:r>
                        <a:rPr lang="es-ES" sz="1300" u="none" cap="none" strike="noStrike">
                          <a:latin typeface="Calibri"/>
                          <a:ea typeface="Calibri"/>
                          <a:cs typeface="Calibri"/>
                          <a:sym typeface="Calibri"/>
                        </a:rPr>
                        <a:t> </a:t>
                      </a:r>
                      <a:endParaRPr sz="1300" u="none" cap="none" strike="noStrike"/>
                    </a:p>
                  </a:txBody>
                  <a:tcPr marT="6475" marB="0" marR="6475" marL="6475" anchor="b">
                    <a:solidFill>
                      <a:schemeClr val="accent3"/>
                    </a:solidFill>
                  </a:tcPr>
                </a:tc>
                <a:tc>
                  <a:txBody>
                    <a:bodyPr/>
                    <a:lstStyle/>
                    <a:p>
                      <a:pPr indent="0" lvl="0" marL="0" marR="0" rtl="0" algn="l">
                        <a:lnSpc>
                          <a:spcPct val="100000"/>
                        </a:lnSpc>
                        <a:spcBef>
                          <a:spcPts val="0"/>
                        </a:spcBef>
                        <a:spcAft>
                          <a:spcPts val="0"/>
                        </a:spcAft>
                        <a:buClr>
                          <a:schemeClr val="dk1"/>
                        </a:buClr>
                        <a:buSzPts val="1400"/>
                        <a:buFont typeface="Calibri"/>
                        <a:buNone/>
                      </a:pPr>
                      <a:r>
                        <a:rPr lang="es-ES" sz="1300" u="none" cap="none" strike="noStrike">
                          <a:latin typeface="Calibri"/>
                          <a:ea typeface="Calibri"/>
                          <a:cs typeface="Calibri"/>
                          <a:sym typeface="Calibri"/>
                        </a:rPr>
                        <a:t> </a:t>
                      </a:r>
                      <a:endParaRPr sz="1300" u="none" cap="none" strike="noStrike"/>
                    </a:p>
                  </a:txBody>
                  <a:tcPr marT="6475" marB="0" marR="6475" marL="6475" anchor="b">
                    <a:solidFill>
                      <a:schemeClr val="accent3"/>
                    </a:solidFill>
                  </a:tcPr>
                </a:tc>
                <a:tc>
                  <a:txBody>
                    <a:bodyPr/>
                    <a:lstStyle/>
                    <a:p>
                      <a:pPr indent="0" lvl="0" marL="0" marR="0" rtl="0" algn="l">
                        <a:lnSpc>
                          <a:spcPct val="100000"/>
                        </a:lnSpc>
                        <a:spcBef>
                          <a:spcPts val="0"/>
                        </a:spcBef>
                        <a:spcAft>
                          <a:spcPts val="0"/>
                        </a:spcAft>
                        <a:buClr>
                          <a:schemeClr val="dk1"/>
                        </a:buClr>
                        <a:buSzPts val="1400"/>
                        <a:buFont typeface="Calibri"/>
                        <a:buNone/>
                      </a:pPr>
                      <a:r>
                        <a:rPr lang="es-ES" sz="1300" u="none" cap="none" strike="noStrike">
                          <a:latin typeface="Calibri"/>
                          <a:ea typeface="Calibri"/>
                          <a:cs typeface="Calibri"/>
                          <a:sym typeface="Calibri"/>
                        </a:rPr>
                        <a:t> </a:t>
                      </a:r>
                      <a:endParaRPr sz="1300" u="none" cap="none" strike="noStrike"/>
                    </a:p>
                  </a:txBody>
                  <a:tcPr marT="6475" marB="0" marR="6475" marL="6475" anchor="b">
                    <a:solidFill>
                      <a:schemeClr val="accent3"/>
                    </a:solidFill>
                  </a:tcPr>
                </a:tc>
                <a:tc>
                  <a:txBody>
                    <a:bodyPr/>
                    <a:lstStyle/>
                    <a:p>
                      <a:pPr indent="0" lvl="0" marL="0" marR="0" rtl="0" algn="l">
                        <a:lnSpc>
                          <a:spcPct val="100000"/>
                        </a:lnSpc>
                        <a:spcBef>
                          <a:spcPts val="0"/>
                        </a:spcBef>
                        <a:spcAft>
                          <a:spcPts val="0"/>
                        </a:spcAft>
                        <a:buClr>
                          <a:schemeClr val="dk1"/>
                        </a:buClr>
                        <a:buSzPts val="1400"/>
                        <a:buFont typeface="Calibri"/>
                        <a:buNone/>
                      </a:pPr>
                      <a:r>
                        <a:rPr lang="es-ES" sz="1300" u="none" cap="none" strike="noStrike">
                          <a:latin typeface="Calibri"/>
                          <a:ea typeface="Calibri"/>
                          <a:cs typeface="Calibri"/>
                          <a:sym typeface="Calibri"/>
                        </a:rPr>
                        <a:t> </a:t>
                      </a:r>
                      <a:endParaRPr sz="1300" u="none" cap="none" strike="noStrike"/>
                    </a:p>
                  </a:txBody>
                  <a:tcPr marT="6475" marB="0" marR="6475" marL="6475" anchor="b">
                    <a:solidFill>
                      <a:schemeClr val="accent3"/>
                    </a:solidFill>
                  </a:tcPr>
                </a:tc>
                <a:tc>
                  <a:txBody>
                    <a:bodyPr/>
                    <a:lstStyle/>
                    <a:p>
                      <a:pPr indent="0" lvl="0" marL="0" marR="0" rtl="0" algn="l">
                        <a:lnSpc>
                          <a:spcPct val="100000"/>
                        </a:lnSpc>
                        <a:spcBef>
                          <a:spcPts val="0"/>
                        </a:spcBef>
                        <a:spcAft>
                          <a:spcPts val="0"/>
                        </a:spcAft>
                        <a:buClr>
                          <a:schemeClr val="dk1"/>
                        </a:buClr>
                        <a:buSzPts val="1400"/>
                        <a:buFont typeface="Calibri"/>
                        <a:buNone/>
                      </a:pPr>
                      <a:r>
                        <a:rPr lang="es-ES" sz="1300" u="none" cap="none" strike="noStrike">
                          <a:latin typeface="Calibri"/>
                          <a:ea typeface="Calibri"/>
                          <a:cs typeface="Calibri"/>
                          <a:sym typeface="Calibri"/>
                        </a:rPr>
                        <a:t> </a:t>
                      </a:r>
                      <a:endParaRPr sz="1300" u="none" cap="none" strike="noStrike"/>
                    </a:p>
                  </a:txBody>
                  <a:tcPr marT="6475" marB="0" marR="6475" marL="6475" anchor="b">
                    <a:solidFill>
                      <a:schemeClr val="accent3"/>
                    </a:solidFill>
                  </a:tcPr>
                </a:tc>
                <a:tc>
                  <a:txBody>
                    <a:bodyPr/>
                    <a:lstStyle/>
                    <a:p>
                      <a:pPr indent="0" lvl="0" marL="0" marR="0" rtl="0" algn="ctr">
                        <a:lnSpc>
                          <a:spcPct val="100000"/>
                        </a:lnSpc>
                        <a:spcBef>
                          <a:spcPts val="0"/>
                        </a:spcBef>
                        <a:spcAft>
                          <a:spcPts val="0"/>
                        </a:spcAft>
                        <a:buClr>
                          <a:schemeClr val="dk1"/>
                        </a:buClr>
                        <a:buSzPts val="1400"/>
                        <a:buFont typeface="Calibri"/>
                        <a:buNone/>
                      </a:pPr>
                      <a:r>
                        <a:rPr lang="es-ES" sz="1300" u="none" cap="none" strike="noStrike">
                          <a:latin typeface="Calibri"/>
                          <a:ea typeface="Calibri"/>
                          <a:cs typeface="Calibri"/>
                          <a:sym typeface="Calibri"/>
                        </a:rPr>
                        <a:t>90</a:t>
                      </a:r>
                      <a:endParaRPr sz="1300" u="none" cap="none" strike="noStrike"/>
                    </a:p>
                  </a:txBody>
                  <a:tcPr marT="6475" marB="0" marR="6475" marL="6475" anchor="ctr">
                    <a:solidFill>
                      <a:schemeClr val="accent3"/>
                    </a:solidFill>
                  </a:tcPr>
                </a:tc>
                <a:tc>
                  <a:txBody>
                    <a:bodyPr/>
                    <a:lstStyle/>
                    <a:p>
                      <a:pPr indent="0" lvl="0" marL="90488" marR="0" rtl="0" algn="l">
                        <a:lnSpc>
                          <a:spcPct val="100000"/>
                        </a:lnSpc>
                        <a:spcBef>
                          <a:spcPts val="0"/>
                        </a:spcBef>
                        <a:spcAft>
                          <a:spcPts val="0"/>
                        </a:spcAft>
                        <a:buClr>
                          <a:schemeClr val="dk1"/>
                        </a:buClr>
                        <a:buSzPts val="1400"/>
                        <a:buFont typeface="Calibri"/>
                        <a:buNone/>
                      </a:pPr>
                      <a:r>
                        <a:rPr lang="es-ES" sz="1300" u="none" cap="none" strike="noStrike">
                          <a:latin typeface="Calibri"/>
                          <a:ea typeface="Calibri"/>
                          <a:cs typeface="Calibri"/>
                          <a:sym typeface="Calibri"/>
                        </a:rPr>
                        <a:t>Todas las personas sobrevivientes que se presentan &lt; 72 horas</a:t>
                      </a:r>
                      <a:endParaRPr sz="1300" u="none" cap="none" strike="noStrike"/>
                    </a:p>
                  </a:txBody>
                  <a:tcPr marT="6475" marB="0" marR="6475" marL="6475" anchor="ctr">
                    <a:solidFill>
                      <a:schemeClr val="accent3"/>
                    </a:solidFill>
                  </a:tcPr>
                </a:tc>
                <a:tc>
                  <a:txBody>
                    <a:bodyPr/>
                    <a:lstStyle/>
                    <a:p>
                      <a:pPr indent="0" lvl="0" marL="93663" marR="0" rtl="0" algn="l">
                        <a:lnSpc>
                          <a:spcPct val="100000"/>
                        </a:lnSpc>
                        <a:spcBef>
                          <a:spcPts val="0"/>
                        </a:spcBef>
                        <a:spcAft>
                          <a:spcPts val="0"/>
                        </a:spcAft>
                        <a:buClr>
                          <a:schemeClr val="dk1"/>
                        </a:buClr>
                        <a:buSzPts val="1400"/>
                        <a:buFont typeface="Calibri"/>
                        <a:buNone/>
                      </a:pPr>
                      <a:r>
                        <a:rPr lang="es-ES" sz="1300" u="none" cap="none" strike="noStrike">
                          <a:latin typeface="Calibri"/>
                          <a:ea typeface="Calibri"/>
                          <a:cs typeface="Calibri"/>
                          <a:sym typeface="Calibri"/>
                        </a:rPr>
                        <a:t>% de personas sobrevivientes elegibles que comenzaron la PPE</a:t>
                      </a:r>
                      <a:endParaRPr sz="1300" u="none" cap="none" strike="noStrike"/>
                    </a:p>
                  </a:txBody>
                  <a:tcPr marT="6475" marB="0" marR="6475" marL="6475" anchor="ctr">
                    <a:solidFill>
                      <a:schemeClr val="accent3"/>
                    </a:solidFill>
                  </a:tcPr>
                </a:tc>
              </a:tr>
              <a:tr h="748875">
                <a:tc>
                  <a:txBody>
                    <a:bodyPr/>
                    <a:lstStyle/>
                    <a:p>
                      <a:pPr indent="0" lvl="0" marL="90488" marR="0" rtl="0" algn="l">
                        <a:lnSpc>
                          <a:spcPct val="100000"/>
                        </a:lnSpc>
                        <a:spcBef>
                          <a:spcPts val="0"/>
                        </a:spcBef>
                        <a:spcAft>
                          <a:spcPts val="0"/>
                        </a:spcAft>
                        <a:buClr>
                          <a:schemeClr val="dk1"/>
                        </a:buClr>
                        <a:buSzPts val="1400"/>
                        <a:buFont typeface="Calibri"/>
                        <a:buNone/>
                      </a:pPr>
                      <a:r>
                        <a:rPr lang="es-ES" sz="1300" u="none" cap="none" strike="noStrike">
                          <a:solidFill>
                            <a:schemeClr val="dk1"/>
                          </a:solidFill>
                          <a:latin typeface="Calibri"/>
                          <a:ea typeface="Calibri"/>
                          <a:cs typeface="Calibri"/>
                          <a:sym typeface="Calibri"/>
                        </a:rPr>
                        <a:t>Personas sobrevivientes con PPE que omitieron menos de 2 dosis</a:t>
                      </a:r>
                      <a:endParaRPr sz="1300" u="none" cap="none" strike="noStrike"/>
                    </a:p>
                  </a:txBody>
                  <a:tcPr marT="6475" marB="0" marR="6475" marL="6475" anchor="ctr">
                    <a:solidFill>
                      <a:srgbClr val="E6EFF8"/>
                    </a:solidFill>
                  </a:tcPr>
                </a:tc>
                <a:tc>
                  <a:txBody>
                    <a:bodyPr/>
                    <a:lstStyle/>
                    <a:p>
                      <a:pPr indent="0" lvl="0" marL="0" marR="0" rtl="0" algn="l">
                        <a:lnSpc>
                          <a:spcPct val="100000"/>
                        </a:lnSpc>
                        <a:spcBef>
                          <a:spcPts val="0"/>
                        </a:spcBef>
                        <a:spcAft>
                          <a:spcPts val="0"/>
                        </a:spcAft>
                        <a:buClr>
                          <a:schemeClr val="dk1"/>
                        </a:buClr>
                        <a:buSzPts val="1400"/>
                        <a:buFont typeface="Calibri"/>
                        <a:buNone/>
                      </a:pPr>
                      <a:r>
                        <a:rPr lang="es-ES" sz="1300" u="none" cap="none" strike="noStrike">
                          <a:latin typeface="Calibri"/>
                          <a:ea typeface="Calibri"/>
                          <a:cs typeface="Calibri"/>
                          <a:sym typeface="Calibri"/>
                        </a:rPr>
                        <a:t> </a:t>
                      </a:r>
                      <a:endParaRPr sz="1300" u="none" cap="none" strike="noStrike"/>
                    </a:p>
                  </a:txBody>
                  <a:tcPr marT="6475" marB="0" marR="6475" marL="6475" anchor="b">
                    <a:solidFill>
                      <a:srgbClr val="E6EFF8"/>
                    </a:solidFill>
                  </a:tcPr>
                </a:tc>
                <a:tc>
                  <a:txBody>
                    <a:bodyPr/>
                    <a:lstStyle/>
                    <a:p>
                      <a:pPr indent="0" lvl="0" marL="0" marR="0" rtl="0" algn="l">
                        <a:lnSpc>
                          <a:spcPct val="100000"/>
                        </a:lnSpc>
                        <a:spcBef>
                          <a:spcPts val="0"/>
                        </a:spcBef>
                        <a:spcAft>
                          <a:spcPts val="0"/>
                        </a:spcAft>
                        <a:buClr>
                          <a:schemeClr val="dk1"/>
                        </a:buClr>
                        <a:buSzPts val="1400"/>
                        <a:buFont typeface="Calibri"/>
                        <a:buNone/>
                      </a:pPr>
                      <a:r>
                        <a:rPr lang="es-ES" sz="1300" u="none" cap="none" strike="noStrike">
                          <a:latin typeface="Calibri"/>
                          <a:ea typeface="Calibri"/>
                          <a:cs typeface="Calibri"/>
                          <a:sym typeface="Calibri"/>
                        </a:rPr>
                        <a:t> </a:t>
                      </a:r>
                      <a:endParaRPr sz="1300" u="none" cap="none" strike="noStrike"/>
                    </a:p>
                  </a:txBody>
                  <a:tcPr marT="6475" marB="0" marR="6475" marL="6475" anchor="b">
                    <a:solidFill>
                      <a:srgbClr val="E6EFF8"/>
                    </a:solidFill>
                  </a:tcPr>
                </a:tc>
                <a:tc>
                  <a:txBody>
                    <a:bodyPr/>
                    <a:lstStyle/>
                    <a:p>
                      <a:pPr indent="0" lvl="0" marL="0" marR="0" rtl="0" algn="l">
                        <a:lnSpc>
                          <a:spcPct val="100000"/>
                        </a:lnSpc>
                        <a:spcBef>
                          <a:spcPts val="0"/>
                        </a:spcBef>
                        <a:spcAft>
                          <a:spcPts val="0"/>
                        </a:spcAft>
                        <a:buClr>
                          <a:schemeClr val="dk1"/>
                        </a:buClr>
                        <a:buSzPts val="1400"/>
                        <a:buFont typeface="Calibri"/>
                        <a:buNone/>
                      </a:pPr>
                      <a:r>
                        <a:rPr lang="es-ES" sz="1300" u="none" cap="none" strike="noStrike">
                          <a:latin typeface="Calibri"/>
                          <a:ea typeface="Calibri"/>
                          <a:cs typeface="Calibri"/>
                          <a:sym typeface="Calibri"/>
                        </a:rPr>
                        <a:t> </a:t>
                      </a:r>
                      <a:endParaRPr sz="1300" u="none" cap="none" strike="noStrike"/>
                    </a:p>
                  </a:txBody>
                  <a:tcPr marT="6475" marB="0" marR="6475" marL="6475" anchor="b">
                    <a:solidFill>
                      <a:srgbClr val="E6EFF8"/>
                    </a:solidFill>
                  </a:tcPr>
                </a:tc>
                <a:tc>
                  <a:txBody>
                    <a:bodyPr/>
                    <a:lstStyle/>
                    <a:p>
                      <a:pPr indent="0" lvl="0" marL="0" marR="0" rtl="0" algn="l">
                        <a:lnSpc>
                          <a:spcPct val="100000"/>
                        </a:lnSpc>
                        <a:spcBef>
                          <a:spcPts val="0"/>
                        </a:spcBef>
                        <a:spcAft>
                          <a:spcPts val="0"/>
                        </a:spcAft>
                        <a:buClr>
                          <a:schemeClr val="dk1"/>
                        </a:buClr>
                        <a:buSzPts val="1400"/>
                        <a:buFont typeface="Calibri"/>
                        <a:buNone/>
                      </a:pPr>
                      <a:r>
                        <a:rPr lang="es-ES" sz="1300" u="none" cap="none" strike="noStrike">
                          <a:latin typeface="Calibri"/>
                          <a:ea typeface="Calibri"/>
                          <a:cs typeface="Calibri"/>
                          <a:sym typeface="Calibri"/>
                        </a:rPr>
                        <a:t> </a:t>
                      </a:r>
                      <a:endParaRPr sz="1300" u="none" cap="none" strike="noStrike"/>
                    </a:p>
                  </a:txBody>
                  <a:tcPr marT="6475" marB="0" marR="6475" marL="6475" anchor="b">
                    <a:solidFill>
                      <a:srgbClr val="E6EFF8"/>
                    </a:solidFill>
                  </a:tcPr>
                </a:tc>
                <a:tc>
                  <a:txBody>
                    <a:bodyPr/>
                    <a:lstStyle/>
                    <a:p>
                      <a:pPr indent="0" lvl="0" marL="0" marR="0" rtl="0" algn="l">
                        <a:lnSpc>
                          <a:spcPct val="100000"/>
                        </a:lnSpc>
                        <a:spcBef>
                          <a:spcPts val="0"/>
                        </a:spcBef>
                        <a:spcAft>
                          <a:spcPts val="0"/>
                        </a:spcAft>
                        <a:buClr>
                          <a:schemeClr val="dk1"/>
                        </a:buClr>
                        <a:buSzPts val="1400"/>
                        <a:buFont typeface="Calibri"/>
                        <a:buNone/>
                      </a:pPr>
                      <a:r>
                        <a:rPr lang="es-ES" sz="1300" u="none" cap="none" strike="noStrike">
                          <a:latin typeface="Calibri"/>
                          <a:ea typeface="Calibri"/>
                          <a:cs typeface="Calibri"/>
                          <a:sym typeface="Calibri"/>
                        </a:rPr>
                        <a:t> </a:t>
                      </a:r>
                      <a:endParaRPr sz="1300" u="none" cap="none" strike="noStrike"/>
                    </a:p>
                  </a:txBody>
                  <a:tcPr marT="6475" marB="0" marR="6475" marL="6475" anchor="b">
                    <a:solidFill>
                      <a:srgbClr val="E6EFF8"/>
                    </a:solidFill>
                  </a:tcPr>
                </a:tc>
                <a:tc>
                  <a:txBody>
                    <a:bodyPr/>
                    <a:lstStyle/>
                    <a:p>
                      <a:pPr indent="0" lvl="0" marL="0" marR="0" rtl="0" algn="l">
                        <a:lnSpc>
                          <a:spcPct val="100000"/>
                        </a:lnSpc>
                        <a:spcBef>
                          <a:spcPts val="0"/>
                        </a:spcBef>
                        <a:spcAft>
                          <a:spcPts val="0"/>
                        </a:spcAft>
                        <a:buClr>
                          <a:schemeClr val="dk1"/>
                        </a:buClr>
                        <a:buSzPts val="1400"/>
                        <a:buFont typeface="Calibri"/>
                        <a:buNone/>
                      </a:pPr>
                      <a:r>
                        <a:rPr lang="es-ES" sz="1300" u="none" cap="none" strike="noStrike">
                          <a:latin typeface="Calibri"/>
                          <a:ea typeface="Calibri"/>
                          <a:cs typeface="Calibri"/>
                          <a:sym typeface="Calibri"/>
                        </a:rPr>
                        <a:t> </a:t>
                      </a:r>
                      <a:endParaRPr sz="1300" u="none" cap="none" strike="noStrike"/>
                    </a:p>
                  </a:txBody>
                  <a:tcPr marT="6475" marB="0" marR="6475" marL="6475" anchor="b">
                    <a:solidFill>
                      <a:srgbClr val="E6EFF8"/>
                    </a:solidFill>
                  </a:tcPr>
                </a:tc>
                <a:tc>
                  <a:txBody>
                    <a:bodyPr/>
                    <a:lstStyle/>
                    <a:p>
                      <a:pPr indent="0" lvl="0" marL="0" marR="0" rtl="0" algn="ctr">
                        <a:lnSpc>
                          <a:spcPct val="100000"/>
                        </a:lnSpc>
                        <a:spcBef>
                          <a:spcPts val="0"/>
                        </a:spcBef>
                        <a:spcAft>
                          <a:spcPts val="0"/>
                        </a:spcAft>
                        <a:buClr>
                          <a:schemeClr val="dk1"/>
                        </a:buClr>
                        <a:buSzPts val="1400"/>
                        <a:buFont typeface="Calibri"/>
                        <a:buNone/>
                      </a:pPr>
                      <a:r>
                        <a:rPr lang="es-ES" sz="1300" u="none" cap="none" strike="noStrike">
                          <a:latin typeface="Calibri"/>
                          <a:ea typeface="Calibri"/>
                          <a:cs typeface="Calibri"/>
                          <a:sym typeface="Calibri"/>
                        </a:rPr>
                        <a:t>90</a:t>
                      </a:r>
                      <a:endParaRPr sz="1300" u="none" cap="none" strike="noStrike"/>
                    </a:p>
                  </a:txBody>
                  <a:tcPr marT="6475" marB="0" marR="6475" marL="6475" anchor="ctr">
                    <a:solidFill>
                      <a:srgbClr val="E6EFF8"/>
                    </a:solidFill>
                  </a:tcPr>
                </a:tc>
                <a:tc>
                  <a:txBody>
                    <a:bodyPr/>
                    <a:lstStyle/>
                    <a:p>
                      <a:pPr indent="0" lvl="0" marL="90488" marR="0" rtl="0" algn="l">
                        <a:lnSpc>
                          <a:spcPct val="100000"/>
                        </a:lnSpc>
                        <a:spcBef>
                          <a:spcPts val="0"/>
                        </a:spcBef>
                        <a:spcAft>
                          <a:spcPts val="0"/>
                        </a:spcAft>
                        <a:buClr>
                          <a:schemeClr val="dk1"/>
                        </a:buClr>
                        <a:buSzPts val="1400"/>
                        <a:buFont typeface="Calibri"/>
                        <a:buNone/>
                      </a:pPr>
                      <a:r>
                        <a:rPr lang="es-ES" sz="1300" u="none" cap="none" strike="noStrike">
                          <a:latin typeface="Calibri"/>
                          <a:ea typeface="Calibri"/>
                          <a:cs typeface="Calibri"/>
                          <a:sym typeface="Calibri"/>
                        </a:rPr>
                        <a:t>Todas las personas sobrevivientes que comenzaron la PPE</a:t>
                      </a:r>
                      <a:endParaRPr sz="1300" u="none" cap="none" strike="noStrike"/>
                    </a:p>
                  </a:txBody>
                  <a:tcPr marT="6475" marB="0" marR="6475" marL="6475" anchor="ctr">
                    <a:solidFill>
                      <a:srgbClr val="E6EFF8"/>
                    </a:solidFill>
                  </a:tcPr>
                </a:tc>
                <a:tc>
                  <a:txBody>
                    <a:bodyPr/>
                    <a:lstStyle/>
                    <a:p>
                      <a:pPr indent="0" lvl="0" marL="93663" marR="0" rtl="0" algn="l">
                        <a:lnSpc>
                          <a:spcPct val="100000"/>
                        </a:lnSpc>
                        <a:spcBef>
                          <a:spcPts val="0"/>
                        </a:spcBef>
                        <a:spcAft>
                          <a:spcPts val="0"/>
                        </a:spcAft>
                        <a:buClr>
                          <a:schemeClr val="dk1"/>
                        </a:buClr>
                        <a:buSzPts val="1400"/>
                        <a:buFont typeface="Calibri"/>
                        <a:buNone/>
                      </a:pPr>
                      <a:r>
                        <a:rPr lang="es-ES" sz="1300" u="none" cap="none" strike="noStrike">
                          <a:solidFill>
                            <a:schemeClr val="dk1"/>
                          </a:solidFill>
                          <a:latin typeface="Calibri"/>
                          <a:ea typeface="Calibri"/>
                          <a:cs typeface="Calibri"/>
                          <a:sym typeface="Calibri"/>
                        </a:rPr>
                        <a:t>% de personas sobrevivientes elegibles que completaron todo el tratamiento de PPE</a:t>
                      </a:r>
                      <a:endParaRPr sz="1300" u="none" cap="none" strike="noStrike"/>
                    </a:p>
                  </a:txBody>
                  <a:tcPr marT="6475" marB="0" marR="6475" marL="6475" anchor="ctr">
                    <a:solidFill>
                      <a:srgbClr val="E6EFF8"/>
                    </a:solidFill>
                  </a:tcPr>
                </a:tc>
              </a:tr>
              <a:tr h="1080000">
                <a:tc>
                  <a:txBody>
                    <a:bodyPr/>
                    <a:lstStyle/>
                    <a:p>
                      <a:pPr indent="0" lvl="0" marL="90488" marR="0" rtl="0" algn="l">
                        <a:lnSpc>
                          <a:spcPct val="100000"/>
                        </a:lnSpc>
                        <a:spcBef>
                          <a:spcPts val="0"/>
                        </a:spcBef>
                        <a:spcAft>
                          <a:spcPts val="0"/>
                        </a:spcAft>
                        <a:buClr>
                          <a:schemeClr val="dk1"/>
                        </a:buClr>
                        <a:buSzPts val="1400"/>
                        <a:buFont typeface="Calibri"/>
                        <a:buNone/>
                      </a:pPr>
                      <a:r>
                        <a:rPr lang="es-ES" sz="1300" u="none" cap="none" strike="noStrike">
                          <a:solidFill>
                            <a:schemeClr val="dk1"/>
                          </a:solidFill>
                          <a:latin typeface="Calibri"/>
                          <a:ea typeface="Calibri"/>
                          <a:cs typeface="Calibri"/>
                          <a:sym typeface="Calibri"/>
                        </a:rPr>
                        <a:t>Sobrevivientes mujeres adolescentes y mujeres en edad reproductiva no embarazadas que se presentan &lt; 5 días, que recibieron anticoncepción de emergencia</a:t>
                      </a:r>
                      <a:endParaRPr sz="1300" u="none" cap="none" strike="noStrike"/>
                    </a:p>
                  </a:txBody>
                  <a:tcPr marT="6475" marB="0" marR="6475" marL="6475" anchor="ctr">
                    <a:solidFill>
                      <a:schemeClr val="accent3"/>
                    </a:solidFill>
                  </a:tcPr>
                </a:tc>
                <a:tc>
                  <a:txBody>
                    <a:bodyPr/>
                    <a:lstStyle/>
                    <a:p>
                      <a:pPr indent="0" lvl="0" marL="0" marR="0" rtl="0" algn="l">
                        <a:lnSpc>
                          <a:spcPct val="100000"/>
                        </a:lnSpc>
                        <a:spcBef>
                          <a:spcPts val="0"/>
                        </a:spcBef>
                        <a:spcAft>
                          <a:spcPts val="0"/>
                        </a:spcAft>
                        <a:buClr>
                          <a:schemeClr val="dk1"/>
                        </a:buClr>
                        <a:buSzPts val="1400"/>
                        <a:buFont typeface="Calibri"/>
                        <a:buNone/>
                      </a:pPr>
                      <a:r>
                        <a:rPr lang="es-ES" sz="1300" u="none" cap="none" strike="noStrike">
                          <a:latin typeface="Calibri"/>
                          <a:ea typeface="Calibri"/>
                          <a:cs typeface="Calibri"/>
                          <a:sym typeface="Calibri"/>
                        </a:rPr>
                        <a:t> </a:t>
                      </a:r>
                      <a:endParaRPr sz="1300" u="none" cap="none" strike="noStrike"/>
                    </a:p>
                  </a:txBody>
                  <a:tcPr marT="6475" marB="0" marR="6475" marL="6475" anchor="b">
                    <a:solidFill>
                      <a:schemeClr val="accent3"/>
                    </a:solidFill>
                  </a:tcPr>
                </a:tc>
                <a:tc>
                  <a:txBody>
                    <a:bodyPr/>
                    <a:lstStyle/>
                    <a:p>
                      <a:pPr indent="0" lvl="0" marL="0" marR="0" rtl="0" algn="l">
                        <a:lnSpc>
                          <a:spcPct val="100000"/>
                        </a:lnSpc>
                        <a:spcBef>
                          <a:spcPts val="0"/>
                        </a:spcBef>
                        <a:spcAft>
                          <a:spcPts val="0"/>
                        </a:spcAft>
                        <a:buClr>
                          <a:schemeClr val="dk1"/>
                        </a:buClr>
                        <a:buSzPts val="1400"/>
                        <a:buFont typeface="Calibri"/>
                        <a:buNone/>
                      </a:pPr>
                      <a:r>
                        <a:rPr lang="es-ES" sz="1300" u="none" cap="none" strike="noStrike">
                          <a:latin typeface="Calibri"/>
                          <a:ea typeface="Calibri"/>
                          <a:cs typeface="Calibri"/>
                          <a:sym typeface="Calibri"/>
                        </a:rPr>
                        <a:t> </a:t>
                      </a:r>
                      <a:endParaRPr sz="1300" u="none" cap="none" strike="noStrike"/>
                    </a:p>
                  </a:txBody>
                  <a:tcPr marT="6475" marB="0" marR="6475" marL="6475" anchor="b">
                    <a:solidFill>
                      <a:schemeClr val="accent3"/>
                    </a:solidFill>
                  </a:tcPr>
                </a:tc>
                <a:tc>
                  <a:txBody>
                    <a:bodyPr/>
                    <a:lstStyle/>
                    <a:p>
                      <a:pPr indent="0" lvl="0" marL="0" marR="0" rtl="0" algn="l">
                        <a:lnSpc>
                          <a:spcPct val="100000"/>
                        </a:lnSpc>
                        <a:spcBef>
                          <a:spcPts val="0"/>
                        </a:spcBef>
                        <a:spcAft>
                          <a:spcPts val="0"/>
                        </a:spcAft>
                        <a:buClr>
                          <a:schemeClr val="dk1"/>
                        </a:buClr>
                        <a:buSzPts val="1400"/>
                        <a:buFont typeface="Calibri"/>
                        <a:buNone/>
                      </a:pPr>
                      <a:r>
                        <a:rPr lang="es-ES" sz="1300" u="none" cap="none" strike="noStrike">
                          <a:latin typeface="Calibri"/>
                          <a:ea typeface="Calibri"/>
                          <a:cs typeface="Calibri"/>
                          <a:sym typeface="Calibri"/>
                        </a:rPr>
                        <a:t> </a:t>
                      </a:r>
                      <a:endParaRPr sz="1300" u="none" cap="none" strike="noStrike"/>
                    </a:p>
                  </a:txBody>
                  <a:tcPr marT="6475" marB="0" marR="6475" marL="6475" anchor="b">
                    <a:solidFill>
                      <a:schemeClr val="accent3"/>
                    </a:solidFill>
                  </a:tcPr>
                </a:tc>
                <a:tc>
                  <a:txBody>
                    <a:bodyPr/>
                    <a:lstStyle/>
                    <a:p>
                      <a:pPr indent="0" lvl="0" marL="0" marR="0" rtl="0" algn="l">
                        <a:lnSpc>
                          <a:spcPct val="100000"/>
                        </a:lnSpc>
                        <a:spcBef>
                          <a:spcPts val="0"/>
                        </a:spcBef>
                        <a:spcAft>
                          <a:spcPts val="0"/>
                        </a:spcAft>
                        <a:buClr>
                          <a:schemeClr val="dk1"/>
                        </a:buClr>
                        <a:buSzPts val="1400"/>
                        <a:buFont typeface="Calibri"/>
                        <a:buNone/>
                      </a:pPr>
                      <a:r>
                        <a:rPr lang="es-ES" sz="1300" u="none" cap="none" strike="noStrike">
                          <a:latin typeface="Calibri"/>
                          <a:ea typeface="Calibri"/>
                          <a:cs typeface="Calibri"/>
                          <a:sym typeface="Calibri"/>
                        </a:rPr>
                        <a:t> </a:t>
                      </a:r>
                      <a:endParaRPr sz="1300" u="none" cap="none" strike="noStrike"/>
                    </a:p>
                  </a:txBody>
                  <a:tcPr marT="6475" marB="0" marR="6475" marL="6475" anchor="b">
                    <a:solidFill>
                      <a:schemeClr val="accent3"/>
                    </a:solidFill>
                  </a:tcPr>
                </a:tc>
                <a:tc>
                  <a:txBody>
                    <a:bodyPr/>
                    <a:lstStyle/>
                    <a:p>
                      <a:pPr indent="0" lvl="0" marL="0" marR="0" rtl="0" algn="l">
                        <a:lnSpc>
                          <a:spcPct val="100000"/>
                        </a:lnSpc>
                        <a:spcBef>
                          <a:spcPts val="0"/>
                        </a:spcBef>
                        <a:spcAft>
                          <a:spcPts val="0"/>
                        </a:spcAft>
                        <a:buClr>
                          <a:schemeClr val="dk1"/>
                        </a:buClr>
                        <a:buSzPts val="1400"/>
                        <a:buFont typeface="Calibri"/>
                        <a:buNone/>
                      </a:pPr>
                      <a:r>
                        <a:rPr lang="es-ES" sz="1300" u="none" cap="none" strike="noStrike">
                          <a:latin typeface="Calibri"/>
                          <a:ea typeface="Calibri"/>
                          <a:cs typeface="Calibri"/>
                          <a:sym typeface="Calibri"/>
                        </a:rPr>
                        <a:t> </a:t>
                      </a:r>
                      <a:endParaRPr sz="1300" u="none" cap="none" strike="noStrike"/>
                    </a:p>
                  </a:txBody>
                  <a:tcPr marT="6475" marB="0" marR="6475" marL="6475" anchor="b">
                    <a:solidFill>
                      <a:schemeClr val="accent3"/>
                    </a:solidFill>
                  </a:tcPr>
                </a:tc>
                <a:tc>
                  <a:txBody>
                    <a:bodyPr/>
                    <a:lstStyle/>
                    <a:p>
                      <a:pPr indent="0" lvl="0" marL="0" marR="0" rtl="0" algn="l">
                        <a:lnSpc>
                          <a:spcPct val="100000"/>
                        </a:lnSpc>
                        <a:spcBef>
                          <a:spcPts val="0"/>
                        </a:spcBef>
                        <a:spcAft>
                          <a:spcPts val="0"/>
                        </a:spcAft>
                        <a:buClr>
                          <a:schemeClr val="dk1"/>
                        </a:buClr>
                        <a:buSzPts val="1400"/>
                        <a:buFont typeface="Calibri"/>
                        <a:buNone/>
                      </a:pPr>
                      <a:r>
                        <a:rPr lang="es-ES" sz="1300" u="none" cap="none" strike="noStrike">
                          <a:latin typeface="Calibri"/>
                          <a:ea typeface="Calibri"/>
                          <a:cs typeface="Calibri"/>
                          <a:sym typeface="Calibri"/>
                        </a:rPr>
                        <a:t> </a:t>
                      </a:r>
                      <a:endParaRPr sz="1300" u="none" cap="none" strike="noStrike"/>
                    </a:p>
                  </a:txBody>
                  <a:tcPr marT="6475" marB="0" marR="6475" marL="6475" anchor="b">
                    <a:solidFill>
                      <a:schemeClr val="accent3"/>
                    </a:solidFill>
                  </a:tcPr>
                </a:tc>
                <a:tc>
                  <a:txBody>
                    <a:bodyPr/>
                    <a:lstStyle/>
                    <a:p>
                      <a:pPr indent="0" lvl="0" marL="0" marR="0" rtl="0" algn="ctr">
                        <a:lnSpc>
                          <a:spcPct val="100000"/>
                        </a:lnSpc>
                        <a:spcBef>
                          <a:spcPts val="0"/>
                        </a:spcBef>
                        <a:spcAft>
                          <a:spcPts val="0"/>
                        </a:spcAft>
                        <a:buClr>
                          <a:schemeClr val="dk1"/>
                        </a:buClr>
                        <a:buSzPts val="1400"/>
                        <a:buFont typeface="Calibri"/>
                        <a:buNone/>
                      </a:pPr>
                      <a:r>
                        <a:rPr lang="es-ES" sz="1300" u="none" cap="none" strike="noStrike">
                          <a:latin typeface="Calibri"/>
                          <a:ea typeface="Calibri"/>
                          <a:cs typeface="Calibri"/>
                          <a:sym typeface="Calibri"/>
                        </a:rPr>
                        <a:t>100</a:t>
                      </a:r>
                      <a:endParaRPr sz="1300" u="none" cap="none" strike="noStrike"/>
                    </a:p>
                  </a:txBody>
                  <a:tcPr marT="6475" marB="0" marR="6475" marL="6475" anchor="ctr">
                    <a:solidFill>
                      <a:schemeClr val="accent3"/>
                    </a:solidFill>
                  </a:tcPr>
                </a:tc>
                <a:tc>
                  <a:txBody>
                    <a:bodyPr/>
                    <a:lstStyle/>
                    <a:p>
                      <a:pPr indent="0" lvl="0" marL="90488" marR="0" rtl="0" algn="l">
                        <a:lnSpc>
                          <a:spcPct val="100000"/>
                        </a:lnSpc>
                        <a:spcBef>
                          <a:spcPts val="0"/>
                        </a:spcBef>
                        <a:spcAft>
                          <a:spcPts val="0"/>
                        </a:spcAft>
                        <a:buClr>
                          <a:schemeClr val="dk1"/>
                        </a:buClr>
                        <a:buSzPts val="1400"/>
                        <a:buFont typeface="Calibri"/>
                        <a:buNone/>
                      </a:pPr>
                      <a:r>
                        <a:rPr lang="es-ES" sz="1300" u="none" cap="none" strike="noStrike">
                          <a:latin typeface="Calibri"/>
                          <a:ea typeface="Calibri"/>
                          <a:cs typeface="Calibri"/>
                          <a:sym typeface="Calibri"/>
                        </a:rPr>
                        <a:t>Todas las sobrevivientes adolescentes y mujeres en edad reproductiva no embarazadas que se presentan &lt; 5 días</a:t>
                      </a:r>
                      <a:endParaRPr sz="1300" u="none" cap="none" strike="noStrike"/>
                    </a:p>
                  </a:txBody>
                  <a:tcPr marT="6475" marB="0" marR="6475" marL="6475" anchor="ctr">
                    <a:solidFill>
                      <a:schemeClr val="accent3"/>
                    </a:solidFill>
                  </a:tcPr>
                </a:tc>
                <a:tc>
                  <a:txBody>
                    <a:bodyPr/>
                    <a:lstStyle/>
                    <a:p>
                      <a:pPr indent="0" lvl="0" marL="93663" marR="0" rtl="0" algn="l">
                        <a:lnSpc>
                          <a:spcPct val="100000"/>
                        </a:lnSpc>
                        <a:spcBef>
                          <a:spcPts val="0"/>
                        </a:spcBef>
                        <a:spcAft>
                          <a:spcPts val="0"/>
                        </a:spcAft>
                        <a:buClr>
                          <a:schemeClr val="dk1"/>
                        </a:buClr>
                        <a:buSzPts val="1400"/>
                        <a:buFont typeface="Calibri"/>
                        <a:buNone/>
                      </a:pPr>
                      <a:r>
                        <a:rPr lang="es-ES" sz="1300" u="none" cap="none" strike="noStrike">
                          <a:solidFill>
                            <a:schemeClr val="dk1"/>
                          </a:solidFill>
                          <a:latin typeface="Calibri"/>
                          <a:ea typeface="Calibri"/>
                          <a:cs typeface="Calibri"/>
                          <a:sym typeface="Calibri"/>
                        </a:rPr>
                        <a:t>% de sobrevivientes elegibles a las que se les ofreció anticoncepción de emergencia</a:t>
                      </a:r>
                      <a:endParaRPr sz="1300" u="none" cap="none" strike="noStrike"/>
                    </a:p>
                  </a:txBody>
                  <a:tcPr marT="6475" marB="0" marR="6475" marL="6475" anchor="ctr">
                    <a:solidFill>
                      <a:schemeClr val="accent3"/>
                    </a:solidFill>
                  </a:tcPr>
                </a:tc>
              </a:tr>
              <a:tr h="915000">
                <a:tc>
                  <a:txBody>
                    <a:bodyPr/>
                    <a:lstStyle/>
                    <a:p>
                      <a:pPr indent="0" lvl="0" marL="90488" marR="0" rtl="0" algn="l">
                        <a:lnSpc>
                          <a:spcPct val="100000"/>
                        </a:lnSpc>
                        <a:spcBef>
                          <a:spcPts val="0"/>
                        </a:spcBef>
                        <a:spcAft>
                          <a:spcPts val="0"/>
                        </a:spcAft>
                        <a:buClr>
                          <a:schemeClr val="dk1"/>
                        </a:buClr>
                        <a:buSzPts val="1400"/>
                        <a:buFont typeface="Calibri"/>
                        <a:buNone/>
                      </a:pPr>
                      <a:r>
                        <a:rPr lang="es-ES" sz="1300" u="none" cap="none" strike="noStrike">
                          <a:solidFill>
                            <a:schemeClr val="dk1"/>
                          </a:solidFill>
                          <a:latin typeface="Calibri"/>
                          <a:ea typeface="Calibri"/>
                          <a:cs typeface="Calibri"/>
                          <a:sym typeface="Calibri"/>
                        </a:rPr>
                        <a:t>Personas sobrevivientes que se presentan en la clínica a las que se les proporcionó tratamiento para ETS integral</a:t>
                      </a:r>
                      <a:endParaRPr sz="1300" u="none" cap="none" strike="noStrike"/>
                    </a:p>
                  </a:txBody>
                  <a:tcPr marT="6475" marB="0" marR="6475" marL="6475" anchor="ctr">
                    <a:solidFill>
                      <a:srgbClr val="E6EFF8"/>
                    </a:solidFill>
                  </a:tcPr>
                </a:tc>
                <a:tc>
                  <a:txBody>
                    <a:bodyPr/>
                    <a:lstStyle/>
                    <a:p>
                      <a:pPr indent="0" lvl="0" marL="0" marR="0" rtl="0" algn="l">
                        <a:lnSpc>
                          <a:spcPct val="100000"/>
                        </a:lnSpc>
                        <a:spcBef>
                          <a:spcPts val="0"/>
                        </a:spcBef>
                        <a:spcAft>
                          <a:spcPts val="0"/>
                        </a:spcAft>
                        <a:buClr>
                          <a:schemeClr val="dk1"/>
                        </a:buClr>
                        <a:buSzPts val="1400"/>
                        <a:buFont typeface="Calibri"/>
                        <a:buNone/>
                      </a:pPr>
                      <a:r>
                        <a:rPr lang="es-ES" sz="1300" u="none" cap="none" strike="noStrike">
                          <a:latin typeface="Calibri"/>
                          <a:ea typeface="Calibri"/>
                          <a:cs typeface="Calibri"/>
                          <a:sym typeface="Calibri"/>
                        </a:rPr>
                        <a:t> </a:t>
                      </a:r>
                      <a:endParaRPr sz="1300" u="none" cap="none" strike="noStrike"/>
                    </a:p>
                  </a:txBody>
                  <a:tcPr marT="6475" marB="0" marR="6475" marL="6475" anchor="b">
                    <a:solidFill>
                      <a:srgbClr val="E6EFF8"/>
                    </a:solidFill>
                  </a:tcPr>
                </a:tc>
                <a:tc>
                  <a:txBody>
                    <a:bodyPr/>
                    <a:lstStyle/>
                    <a:p>
                      <a:pPr indent="0" lvl="0" marL="0" marR="0" rtl="0" algn="l">
                        <a:lnSpc>
                          <a:spcPct val="100000"/>
                        </a:lnSpc>
                        <a:spcBef>
                          <a:spcPts val="0"/>
                        </a:spcBef>
                        <a:spcAft>
                          <a:spcPts val="0"/>
                        </a:spcAft>
                        <a:buClr>
                          <a:schemeClr val="dk1"/>
                        </a:buClr>
                        <a:buSzPts val="1400"/>
                        <a:buFont typeface="Calibri"/>
                        <a:buNone/>
                      </a:pPr>
                      <a:r>
                        <a:rPr lang="es-ES" sz="1300" u="none" cap="none" strike="noStrike">
                          <a:latin typeface="Calibri"/>
                          <a:ea typeface="Calibri"/>
                          <a:cs typeface="Calibri"/>
                          <a:sym typeface="Calibri"/>
                        </a:rPr>
                        <a:t> </a:t>
                      </a:r>
                      <a:endParaRPr sz="1300" u="none" cap="none" strike="noStrike"/>
                    </a:p>
                  </a:txBody>
                  <a:tcPr marT="6475" marB="0" marR="6475" marL="6475" anchor="b">
                    <a:solidFill>
                      <a:srgbClr val="E6EFF8"/>
                    </a:solidFill>
                  </a:tcPr>
                </a:tc>
                <a:tc>
                  <a:txBody>
                    <a:bodyPr/>
                    <a:lstStyle/>
                    <a:p>
                      <a:pPr indent="0" lvl="0" marL="0" marR="0" rtl="0" algn="l">
                        <a:lnSpc>
                          <a:spcPct val="100000"/>
                        </a:lnSpc>
                        <a:spcBef>
                          <a:spcPts val="0"/>
                        </a:spcBef>
                        <a:spcAft>
                          <a:spcPts val="0"/>
                        </a:spcAft>
                        <a:buClr>
                          <a:schemeClr val="dk1"/>
                        </a:buClr>
                        <a:buSzPts val="1400"/>
                        <a:buFont typeface="Calibri"/>
                        <a:buNone/>
                      </a:pPr>
                      <a:r>
                        <a:rPr lang="es-ES" sz="1300" u="none" cap="none" strike="noStrike">
                          <a:latin typeface="Calibri"/>
                          <a:ea typeface="Calibri"/>
                          <a:cs typeface="Calibri"/>
                          <a:sym typeface="Calibri"/>
                        </a:rPr>
                        <a:t> </a:t>
                      </a:r>
                      <a:endParaRPr sz="1300" u="none" cap="none" strike="noStrike"/>
                    </a:p>
                  </a:txBody>
                  <a:tcPr marT="6475" marB="0" marR="6475" marL="6475" anchor="b">
                    <a:solidFill>
                      <a:srgbClr val="E6EFF8"/>
                    </a:solidFill>
                  </a:tcPr>
                </a:tc>
                <a:tc>
                  <a:txBody>
                    <a:bodyPr/>
                    <a:lstStyle/>
                    <a:p>
                      <a:pPr indent="0" lvl="0" marL="0" marR="0" rtl="0" algn="l">
                        <a:lnSpc>
                          <a:spcPct val="100000"/>
                        </a:lnSpc>
                        <a:spcBef>
                          <a:spcPts val="0"/>
                        </a:spcBef>
                        <a:spcAft>
                          <a:spcPts val="0"/>
                        </a:spcAft>
                        <a:buClr>
                          <a:schemeClr val="dk1"/>
                        </a:buClr>
                        <a:buSzPts val="1400"/>
                        <a:buFont typeface="Calibri"/>
                        <a:buNone/>
                      </a:pPr>
                      <a:r>
                        <a:rPr lang="es-ES" sz="1300" u="none" cap="none" strike="noStrike">
                          <a:latin typeface="Calibri"/>
                          <a:ea typeface="Calibri"/>
                          <a:cs typeface="Calibri"/>
                          <a:sym typeface="Calibri"/>
                        </a:rPr>
                        <a:t> </a:t>
                      </a:r>
                      <a:endParaRPr sz="1300" u="none" cap="none" strike="noStrike"/>
                    </a:p>
                  </a:txBody>
                  <a:tcPr marT="6475" marB="0" marR="6475" marL="6475" anchor="b">
                    <a:solidFill>
                      <a:srgbClr val="E6EFF8"/>
                    </a:solidFill>
                  </a:tcPr>
                </a:tc>
                <a:tc>
                  <a:txBody>
                    <a:bodyPr/>
                    <a:lstStyle/>
                    <a:p>
                      <a:pPr indent="0" lvl="0" marL="0" marR="0" rtl="0" algn="l">
                        <a:lnSpc>
                          <a:spcPct val="100000"/>
                        </a:lnSpc>
                        <a:spcBef>
                          <a:spcPts val="0"/>
                        </a:spcBef>
                        <a:spcAft>
                          <a:spcPts val="0"/>
                        </a:spcAft>
                        <a:buClr>
                          <a:schemeClr val="dk1"/>
                        </a:buClr>
                        <a:buSzPts val="1400"/>
                        <a:buFont typeface="Calibri"/>
                        <a:buNone/>
                      </a:pPr>
                      <a:r>
                        <a:rPr lang="es-ES" sz="1300" u="none" cap="none" strike="noStrike">
                          <a:latin typeface="Calibri"/>
                          <a:ea typeface="Calibri"/>
                          <a:cs typeface="Calibri"/>
                          <a:sym typeface="Calibri"/>
                        </a:rPr>
                        <a:t> </a:t>
                      </a:r>
                      <a:endParaRPr sz="1300" u="none" cap="none" strike="noStrike"/>
                    </a:p>
                  </a:txBody>
                  <a:tcPr marT="6475" marB="0" marR="6475" marL="6475" anchor="b">
                    <a:solidFill>
                      <a:srgbClr val="E6EFF8"/>
                    </a:solidFill>
                  </a:tcPr>
                </a:tc>
                <a:tc>
                  <a:txBody>
                    <a:bodyPr/>
                    <a:lstStyle/>
                    <a:p>
                      <a:pPr indent="0" lvl="0" marL="0" marR="0" rtl="0" algn="l">
                        <a:lnSpc>
                          <a:spcPct val="100000"/>
                        </a:lnSpc>
                        <a:spcBef>
                          <a:spcPts val="0"/>
                        </a:spcBef>
                        <a:spcAft>
                          <a:spcPts val="0"/>
                        </a:spcAft>
                        <a:buClr>
                          <a:schemeClr val="dk1"/>
                        </a:buClr>
                        <a:buSzPts val="1400"/>
                        <a:buFont typeface="Calibri"/>
                        <a:buNone/>
                      </a:pPr>
                      <a:r>
                        <a:rPr lang="es-ES" sz="1300" u="none" cap="none" strike="noStrike">
                          <a:latin typeface="Calibri"/>
                          <a:ea typeface="Calibri"/>
                          <a:cs typeface="Calibri"/>
                          <a:sym typeface="Calibri"/>
                        </a:rPr>
                        <a:t> </a:t>
                      </a:r>
                      <a:endParaRPr sz="1300" u="none" cap="none" strike="noStrike"/>
                    </a:p>
                  </a:txBody>
                  <a:tcPr marT="6475" marB="0" marR="6475" marL="6475" anchor="b">
                    <a:solidFill>
                      <a:srgbClr val="E6EFF8"/>
                    </a:solidFill>
                  </a:tcPr>
                </a:tc>
                <a:tc>
                  <a:txBody>
                    <a:bodyPr/>
                    <a:lstStyle/>
                    <a:p>
                      <a:pPr indent="0" lvl="0" marL="0" marR="0" rtl="0" algn="ctr">
                        <a:lnSpc>
                          <a:spcPct val="100000"/>
                        </a:lnSpc>
                        <a:spcBef>
                          <a:spcPts val="0"/>
                        </a:spcBef>
                        <a:spcAft>
                          <a:spcPts val="0"/>
                        </a:spcAft>
                        <a:buClr>
                          <a:schemeClr val="dk1"/>
                        </a:buClr>
                        <a:buSzPts val="1400"/>
                        <a:buFont typeface="Calibri"/>
                        <a:buNone/>
                      </a:pPr>
                      <a:r>
                        <a:rPr lang="es-ES" sz="1300" u="none" cap="none" strike="noStrike">
                          <a:latin typeface="Calibri"/>
                          <a:ea typeface="Calibri"/>
                          <a:cs typeface="Calibri"/>
                          <a:sym typeface="Calibri"/>
                        </a:rPr>
                        <a:t>100</a:t>
                      </a:r>
                      <a:endParaRPr sz="1300" u="none" cap="none" strike="noStrike"/>
                    </a:p>
                  </a:txBody>
                  <a:tcPr marT="6475" marB="0" marR="6475" marL="6475" anchor="ctr">
                    <a:solidFill>
                      <a:srgbClr val="E6EFF8"/>
                    </a:solidFill>
                  </a:tcPr>
                </a:tc>
                <a:tc>
                  <a:txBody>
                    <a:bodyPr/>
                    <a:lstStyle/>
                    <a:p>
                      <a:pPr indent="0" lvl="0" marL="90488" marR="0" rtl="0" algn="l">
                        <a:lnSpc>
                          <a:spcPct val="100000"/>
                        </a:lnSpc>
                        <a:spcBef>
                          <a:spcPts val="0"/>
                        </a:spcBef>
                        <a:spcAft>
                          <a:spcPts val="0"/>
                        </a:spcAft>
                        <a:buClr>
                          <a:schemeClr val="dk1"/>
                        </a:buClr>
                        <a:buSzPts val="1400"/>
                        <a:buFont typeface="Calibri"/>
                        <a:buNone/>
                      </a:pPr>
                      <a:r>
                        <a:rPr lang="es-ES" sz="1300" u="none" cap="none" strike="noStrike">
                          <a:latin typeface="Calibri"/>
                          <a:ea typeface="Calibri"/>
                          <a:cs typeface="Calibri"/>
                          <a:sym typeface="Calibri"/>
                        </a:rPr>
                        <a:t>Todas las personas sobrevivientes que se presentan en la clínica</a:t>
                      </a:r>
                      <a:endParaRPr sz="1300" u="none" cap="none" strike="noStrike"/>
                    </a:p>
                  </a:txBody>
                  <a:tcPr marT="6475" marB="0" marR="6475" marL="6475" anchor="ctr">
                    <a:solidFill>
                      <a:srgbClr val="E6EFF8"/>
                    </a:solidFill>
                  </a:tcPr>
                </a:tc>
                <a:tc>
                  <a:txBody>
                    <a:bodyPr/>
                    <a:lstStyle/>
                    <a:p>
                      <a:pPr indent="0" lvl="0" marL="93663" marR="0" rtl="0" algn="l">
                        <a:lnSpc>
                          <a:spcPct val="100000"/>
                        </a:lnSpc>
                        <a:spcBef>
                          <a:spcPts val="0"/>
                        </a:spcBef>
                        <a:spcAft>
                          <a:spcPts val="0"/>
                        </a:spcAft>
                        <a:buClr>
                          <a:schemeClr val="dk1"/>
                        </a:buClr>
                        <a:buSzPts val="1400"/>
                        <a:buFont typeface="Calibri"/>
                        <a:buNone/>
                      </a:pPr>
                      <a:r>
                        <a:rPr lang="es-ES" sz="1300" u="none" cap="none" strike="noStrike">
                          <a:solidFill>
                            <a:schemeClr val="dk1"/>
                          </a:solidFill>
                          <a:latin typeface="Calibri"/>
                          <a:ea typeface="Calibri"/>
                          <a:cs typeface="Calibri"/>
                          <a:sym typeface="Calibri"/>
                        </a:rPr>
                        <a:t>% de personas sobrevivientes a las que se les recetó tratamiento para ETS preventivo</a:t>
                      </a:r>
                      <a:endParaRPr sz="1300" u="none" cap="none" strike="noStrike"/>
                    </a:p>
                  </a:txBody>
                  <a:tcPr marT="6475" marB="0" marR="6475" marL="6475" anchor="ctr">
                    <a:solidFill>
                      <a:srgbClr val="E6EFF8"/>
                    </a:solidFill>
                  </a:tcPr>
                </a:tc>
              </a:tr>
            </a:tbl>
          </a:graphicData>
        </a:graphic>
      </p:graphicFrame>
      <p:sp>
        <p:nvSpPr>
          <p:cNvPr id="2009" name="Google Shape;2009;p24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s-ES"/>
              <a:t>‹#›</a:t>
            </a:fld>
            <a:endParaRPr/>
          </a:p>
        </p:txBody>
      </p:sp>
    </p:spTree>
  </p:cSld>
  <p:clrMapOvr>
    <a:masterClrMapping/>
  </p:clrMapOvr>
</p:sld>
</file>

<file path=ppt/slides/slide1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14" name="Shape 2014"/>
        <p:cNvGrpSpPr/>
        <p:nvPr/>
      </p:nvGrpSpPr>
      <p:grpSpPr>
        <a:xfrm>
          <a:off x="0" y="0"/>
          <a:ext cx="0" cy="0"/>
          <a:chOff x="0" y="0"/>
          <a:chExt cx="0" cy="0"/>
        </a:xfrm>
      </p:grpSpPr>
      <p:sp>
        <p:nvSpPr>
          <p:cNvPr id="2015" name="Google Shape;2015;p244"/>
          <p:cNvSpPr txBox="1"/>
          <p:nvPr>
            <p:ph type="title"/>
          </p:nvPr>
        </p:nvSpPr>
        <p:spPr>
          <a:xfrm>
            <a:off x="468312" y="299959"/>
            <a:ext cx="7886700" cy="765175"/>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accent2"/>
              </a:buClr>
              <a:buSzPts val="2520"/>
              <a:buNone/>
            </a:pPr>
            <a:r>
              <a:rPr lang="es-ES" sz="2600"/>
              <a:t>Ejemplo de una herramienta de evaluación - Herramienta de auditoría de historias clínicas </a:t>
            </a:r>
            <a:endParaRPr sz="2600"/>
          </a:p>
        </p:txBody>
      </p:sp>
      <p:graphicFrame>
        <p:nvGraphicFramePr>
          <p:cNvPr id="2016" name="Google Shape;2016;p244"/>
          <p:cNvGraphicFramePr/>
          <p:nvPr/>
        </p:nvGraphicFramePr>
        <p:xfrm>
          <a:off x="468313" y="1130223"/>
          <a:ext cx="3000000" cy="3000000"/>
        </p:xfrm>
        <a:graphic>
          <a:graphicData uri="http://schemas.openxmlformats.org/drawingml/2006/table">
            <a:tbl>
              <a:tblPr firstRow="1">
                <a:noFill/>
                <a:tableStyleId>{AFF7684A-35D5-4823-8524-ABFEAC024BB2}</a:tableStyleId>
              </a:tblPr>
              <a:tblGrid>
                <a:gridCol w="3868750"/>
                <a:gridCol w="1973250"/>
                <a:gridCol w="2044700"/>
              </a:tblGrid>
              <a:tr h="287675">
                <a:tc gridSpan="3">
                  <a:txBody>
                    <a:bodyPr/>
                    <a:lstStyle/>
                    <a:p>
                      <a:pPr indent="0" lvl="0" marL="0" marR="0" rtl="0" algn="ctr">
                        <a:lnSpc>
                          <a:spcPct val="107000"/>
                        </a:lnSpc>
                        <a:spcBef>
                          <a:spcPts val="0"/>
                        </a:spcBef>
                        <a:spcAft>
                          <a:spcPts val="0"/>
                        </a:spcAft>
                        <a:buClr>
                          <a:schemeClr val="dk1"/>
                        </a:buClr>
                        <a:buSzPts val="1400"/>
                        <a:buFont typeface="Calibri"/>
                        <a:buNone/>
                      </a:pPr>
                      <a:r>
                        <a:rPr b="1" i="0" lang="es-ES" sz="1400" u="none" cap="none" strike="noStrike">
                          <a:solidFill>
                            <a:schemeClr val="dk1"/>
                          </a:solidFill>
                          <a:latin typeface="Calibri"/>
                          <a:ea typeface="Calibri"/>
                          <a:cs typeface="Calibri"/>
                          <a:sym typeface="Calibri"/>
                        </a:rPr>
                        <a:t>Lista de verificación</a:t>
                      </a:r>
                      <a:endParaRPr sz="1400" u="none" cap="none" strike="noStrike"/>
                    </a:p>
                  </a:txBody>
                  <a:tcPr marT="0" marB="0" marR="65125" marL="651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DD7EE"/>
                    </a:solidFill>
                  </a:tcPr>
                </a:tc>
                <a:tc hMerge="1"/>
                <a:tc hMerge="1"/>
              </a:tr>
              <a:tr h="212700">
                <a:tc>
                  <a:txBody>
                    <a:bodyPr/>
                    <a:lstStyle/>
                    <a:p>
                      <a:pPr indent="0" lvl="0" marL="0" marR="0" rtl="0" algn="l">
                        <a:lnSpc>
                          <a:spcPct val="107000"/>
                        </a:lnSpc>
                        <a:spcBef>
                          <a:spcPts val="0"/>
                        </a:spcBef>
                        <a:spcAft>
                          <a:spcPts val="0"/>
                        </a:spcAft>
                        <a:buClr>
                          <a:schemeClr val="dk2"/>
                        </a:buClr>
                        <a:buSzPts val="1300"/>
                        <a:buFont typeface="Calibri"/>
                        <a:buNone/>
                      </a:pPr>
                      <a:r>
                        <a:rPr b="1" i="0" lang="es-ES" sz="1300" u="none" cap="none" strike="noStrike">
                          <a:solidFill>
                            <a:schemeClr val="dk2"/>
                          </a:solidFill>
                          <a:latin typeface="Calibri"/>
                          <a:ea typeface="Calibri"/>
                          <a:cs typeface="Calibri"/>
                          <a:sym typeface="Calibri"/>
                        </a:rPr>
                        <a:t>Fecha del examen:</a:t>
                      </a:r>
                      <a:endParaRPr sz="1400" u="none" cap="none" strike="noStrike"/>
                    </a:p>
                  </a:txBody>
                  <a:tcPr marT="0" marB="0" marR="65125" marL="651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gridSpan="2">
                  <a:txBody>
                    <a:bodyPr/>
                    <a:lstStyle/>
                    <a:p>
                      <a:pPr indent="0" lvl="0" marL="0" marR="0" rtl="0" algn="l">
                        <a:lnSpc>
                          <a:spcPct val="107000"/>
                        </a:lnSpc>
                        <a:spcBef>
                          <a:spcPts val="0"/>
                        </a:spcBef>
                        <a:spcAft>
                          <a:spcPts val="0"/>
                        </a:spcAft>
                        <a:buClr>
                          <a:schemeClr val="dk2"/>
                        </a:buClr>
                        <a:buSzPts val="1300"/>
                        <a:buFont typeface="Calibri"/>
                        <a:buNone/>
                      </a:pPr>
                      <a:r>
                        <a:rPr b="1" i="0" lang="es-ES" sz="1300" u="none" cap="none" strike="noStrike">
                          <a:solidFill>
                            <a:schemeClr val="dk2"/>
                          </a:solidFill>
                          <a:latin typeface="Calibri"/>
                          <a:ea typeface="Calibri"/>
                          <a:cs typeface="Calibri"/>
                          <a:sym typeface="Calibri"/>
                        </a:rPr>
                        <a:t>Hora del examen:</a:t>
                      </a:r>
                      <a:endParaRPr sz="1400" u="none" cap="none" strike="noStrike"/>
                    </a:p>
                  </a:txBody>
                  <a:tcPr marT="0" marB="0" marR="65125" marL="651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hMerge="1"/>
              </a:tr>
              <a:tr h="212700">
                <a:tc>
                  <a:txBody>
                    <a:bodyPr/>
                    <a:lstStyle/>
                    <a:p>
                      <a:pPr indent="0" lvl="0" marL="0" marR="0" rtl="0" algn="l">
                        <a:lnSpc>
                          <a:spcPct val="107000"/>
                        </a:lnSpc>
                        <a:spcBef>
                          <a:spcPts val="0"/>
                        </a:spcBef>
                        <a:spcAft>
                          <a:spcPts val="0"/>
                        </a:spcAft>
                        <a:buClr>
                          <a:schemeClr val="dk2"/>
                        </a:buClr>
                        <a:buSzPts val="1300"/>
                        <a:buFont typeface="Calibri"/>
                        <a:buNone/>
                      </a:pPr>
                      <a:r>
                        <a:rPr b="1" i="0" lang="es-ES" sz="1300" u="none" cap="none" strike="noStrike">
                          <a:solidFill>
                            <a:schemeClr val="dk2"/>
                          </a:solidFill>
                          <a:latin typeface="Calibri"/>
                          <a:ea typeface="Calibri"/>
                          <a:cs typeface="Calibri"/>
                          <a:sym typeface="Calibri"/>
                        </a:rPr>
                        <a:t>Fecha del incidente:</a:t>
                      </a:r>
                      <a:endParaRPr sz="1400" u="none" cap="none" strike="noStrike"/>
                    </a:p>
                  </a:txBody>
                  <a:tcPr marT="0" marB="0" marR="65125" marL="651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gridSpan="2">
                  <a:txBody>
                    <a:bodyPr/>
                    <a:lstStyle/>
                    <a:p>
                      <a:pPr indent="0" lvl="0" marL="0" marR="0" rtl="0" algn="l">
                        <a:lnSpc>
                          <a:spcPct val="107000"/>
                        </a:lnSpc>
                        <a:spcBef>
                          <a:spcPts val="0"/>
                        </a:spcBef>
                        <a:spcAft>
                          <a:spcPts val="0"/>
                        </a:spcAft>
                        <a:buClr>
                          <a:schemeClr val="dk2"/>
                        </a:buClr>
                        <a:buSzPts val="1300"/>
                        <a:buFont typeface="Calibri"/>
                        <a:buNone/>
                      </a:pPr>
                      <a:r>
                        <a:rPr b="1" i="0" lang="es-ES" sz="1300" u="none" cap="none" strike="noStrike">
                          <a:solidFill>
                            <a:schemeClr val="dk2"/>
                          </a:solidFill>
                          <a:latin typeface="Calibri"/>
                          <a:ea typeface="Calibri"/>
                          <a:cs typeface="Calibri"/>
                          <a:sym typeface="Calibri"/>
                        </a:rPr>
                        <a:t>Hora del incidente:</a:t>
                      </a:r>
                      <a:endParaRPr sz="1400" u="none" cap="none" strike="noStrike"/>
                    </a:p>
                  </a:txBody>
                  <a:tcPr marT="0" marB="0" marR="65125" marL="651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hMerge="1"/>
              </a:tr>
              <a:tr h="212700">
                <a:tc>
                  <a:txBody>
                    <a:bodyPr/>
                    <a:lstStyle/>
                    <a:p>
                      <a:pPr indent="0" lvl="0" marL="0" marR="0" rtl="0" algn="l">
                        <a:lnSpc>
                          <a:spcPct val="107000"/>
                        </a:lnSpc>
                        <a:spcBef>
                          <a:spcPts val="0"/>
                        </a:spcBef>
                        <a:spcAft>
                          <a:spcPts val="0"/>
                        </a:spcAft>
                        <a:buClr>
                          <a:schemeClr val="dk2"/>
                        </a:buClr>
                        <a:buSzPts val="1300"/>
                        <a:buFont typeface="Calibri"/>
                        <a:buNone/>
                      </a:pPr>
                      <a:r>
                        <a:rPr b="1" i="0" lang="es-ES" sz="1300" u="none" cap="none" strike="noStrike">
                          <a:solidFill>
                            <a:schemeClr val="dk2"/>
                          </a:solidFill>
                          <a:latin typeface="Calibri"/>
                          <a:ea typeface="Calibri"/>
                          <a:cs typeface="Calibri"/>
                          <a:sym typeface="Calibri"/>
                        </a:rPr>
                        <a:t>Sexo del sobreviviente de la agresión sexual:</a:t>
                      </a:r>
                      <a:endParaRPr sz="1400" u="none" cap="none" strike="noStrike"/>
                    </a:p>
                  </a:txBody>
                  <a:tcPr marT="0" marB="0" marR="65125" marL="651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gridSpan="2">
                  <a:txBody>
                    <a:bodyPr/>
                    <a:lstStyle/>
                    <a:p>
                      <a:pPr indent="0" lvl="0" marL="0" marR="0" rtl="0" algn="l">
                        <a:lnSpc>
                          <a:spcPct val="107000"/>
                        </a:lnSpc>
                        <a:spcBef>
                          <a:spcPts val="0"/>
                        </a:spcBef>
                        <a:spcAft>
                          <a:spcPts val="0"/>
                        </a:spcAft>
                        <a:buClr>
                          <a:schemeClr val="dk2"/>
                        </a:buClr>
                        <a:buSzPts val="1300"/>
                        <a:buFont typeface="Calibri"/>
                        <a:buNone/>
                      </a:pPr>
                      <a:r>
                        <a:rPr b="1" i="0" lang="es-ES" sz="1300" u="none" cap="none" strike="noStrike">
                          <a:solidFill>
                            <a:schemeClr val="dk2"/>
                          </a:solidFill>
                          <a:latin typeface="Calibri"/>
                          <a:ea typeface="Calibri"/>
                          <a:cs typeface="Calibri"/>
                          <a:sym typeface="Calibri"/>
                        </a:rPr>
                        <a:t>Edad del sobreviviente de la agresión sexual: </a:t>
                      </a:r>
                      <a:endParaRPr sz="1400" u="none" cap="none" strike="noStrike"/>
                    </a:p>
                  </a:txBody>
                  <a:tcPr marT="0" marB="0" marR="65125" marL="651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hMerge="1"/>
              </a:tr>
              <a:tr h="268250">
                <a:tc gridSpan="3">
                  <a:txBody>
                    <a:bodyPr/>
                    <a:lstStyle/>
                    <a:p>
                      <a:pPr indent="0" lvl="0" marL="0" marR="0" rtl="0" algn="l">
                        <a:lnSpc>
                          <a:spcPct val="107000"/>
                        </a:lnSpc>
                        <a:spcBef>
                          <a:spcPts val="0"/>
                        </a:spcBef>
                        <a:spcAft>
                          <a:spcPts val="0"/>
                        </a:spcAft>
                        <a:buClr>
                          <a:schemeClr val="dk1"/>
                        </a:buClr>
                        <a:buSzPts val="1300"/>
                        <a:buFont typeface="Calibri"/>
                        <a:buNone/>
                      </a:pPr>
                      <a:r>
                        <a:rPr b="1" i="1" lang="es-ES" sz="1300" u="none" cap="none" strike="noStrike">
                          <a:solidFill>
                            <a:schemeClr val="dk1"/>
                          </a:solidFill>
                          <a:latin typeface="Calibri"/>
                          <a:ea typeface="Calibri"/>
                          <a:cs typeface="Calibri"/>
                          <a:sym typeface="Calibri"/>
                        </a:rPr>
                        <a:t>Indique si lo siguiente se registró o no en la historia clínica del sobreviviente de la agresión sexual:</a:t>
                      </a:r>
                      <a:endParaRPr sz="1400" u="none" cap="none" strike="noStrike"/>
                    </a:p>
                  </a:txBody>
                  <a:tcPr marT="0" marB="0" marR="65125" marL="651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DD7EE"/>
                    </a:solidFill>
                  </a:tcPr>
                </a:tc>
                <a:tc hMerge="1"/>
                <a:tc hMerge="1"/>
              </a:tr>
              <a:tr h="165100">
                <a:tc>
                  <a:txBody>
                    <a:bodyPr/>
                    <a:lstStyle/>
                    <a:p>
                      <a:pPr indent="0" lvl="0" marL="0" marR="0" rtl="0" algn="l">
                        <a:lnSpc>
                          <a:spcPct val="107000"/>
                        </a:lnSpc>
                        <a:spcBef>
                          <a:spcPts val="0"/>
                        </a:spcBef>
                        <a:spcAft>
                          <a:spcPts val="0"/>
                        </a:spcAft>
                        <a:buClr>
                          <a:schemeClr val="lt1"/>
                        </a:buClr>
                        <a:buSzPts val="1300"/>
                        <a:buFont typeface="Calibri"/>
                        <a:buNone/>
                      </a:pPr>
                      <a:r>
                        <a:rPr b="1" i="0" lang="es-ES" sz="1300" u="none" cap="none" strike="noStrike">
                          <a:solidFill>
                            <a:schemeClr val="lt1"/>
                          </a:solidFill>
                          <a:latin typeface="Calibri"/>
                          <a:ea typeface="Calibri"/>
                          <a:cs typeface="Calibri"/>
                          <a:sym typeface="Calibri"/>
                        </a:rPr>
                        <a:t>Disponibilidad del consentimiento</a:t>
                      </a:r>
                      <a:endParaRPr sz="1400" u="none" cap="none" strike="noStrike"/>
                    </a:p>
                  </a:txBody>
                  <a:tcPr marT="0" marB="0" marR="65125" marL="651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accent1"/>
                    </a:solidFill>
                  </a:tcPr>
                </a:tc>
                <a:tc>
                  <a:txBody>
                    <a:bodyPr/>
                    <a:lstStyle/>
                    <a:p>
                      <a:pPr indent="0" lvl="0" marL="0" marR="0" rtl="0" algn="ctr">
                        <a:lnSpc>
                          <a:spcPct val="107000"/>
                        </a:lnSpc>
                        <a:spcBef>
                          <a:spcPts val="0"/>
                        </a:spcBef>
                        <a:spcAft>
                          <a:spcPts val="0"/>
                        </a:spcAft>
                        <a:buClr>
                          <a:schemeClr val="lt1"/>
                        </a:buClr>
                        <a:buSzPts val="1300"/>
                        <a:buFont typeface="Calibri"/>
                        <a:buNone/>
                      </a:pPr>
                      <a:r>
                        <a:rPr b="1" i="0" lang="es-ES" sz="1300" u="none" cap="none" strike="noStrike">
                          <a:solidFill>
                            <a:schemeClr val="lt1"/>
                          </a:solidFill>
                          <a:latin typeface="Calibri"/>
                          <a:ea typeface="Calibri"/>
                          <a:cs typeface="Calibri"/>
                          <a:sym typeface="Calibri"/>
                        </a:rPr>
                        <a:t>Sí</a:t>
                      </a:r>
                      <a:endParaRPr sz="1400" u="none" cap="none" strike="noStrike"/>
                    </a:p>
                  </a:txBody>
                  <a:tcPr marT="0" marB="0" marR="65125" marL="651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accent1"/>
                    </a:solidFill>
                  </a:tcPr>
                </a:tc>
                <a:tc>
                  <a:txBody>
                    <a:bodyPr/>
                    <a:lstStyle/>
                    <a:p>
                      <a:pPr indent="0" lvl="0" marL="0" marR="0" rtl="0" algn="ctr">
                        <a:lnSpc>
                          <a:spcPct val="107000"/>
                        </a:lnSpc>
                        <a:spcBef>
                          <a:spcPts val="0"/>
                        </a:spcBef>
                        <a:spcAft>
                          <a:spcPts val="0"/>
                        </a:spcAft>
                        <a:buClr>
                          <a:schemeClr val="lt1"/>
                        </a:buClr>
                        <a:buSzPts val="1300"/>
                        <a:buFont typeface="Calibri"/>
                        <a:buNone/>
                      </a:pPr>
                      <a:r>
                        <a:rPr b="1" i="0" lang="es-ES" sz="1300" u="none" cap="none" strike="noStrike">
                          <a:solidFill>
                            <a:schemeClr val="lt1"/>
                          </a:solidFill>
                          <a:latin typeface="Calibri"/>
                          <a:ea typeface="Calibri"/>
                          <a:cs typeface="Calibri"/>
                          <a:sym typeface="Calibri"/>
                        </a:rPr>
                        <a:t>No</a:t>
                      </a:r>
                      <a:endParaRPr sz="1400" u="none" cap="none" strike="noStrike"/>
                    </a:p>
                  </a:txBody>
                  <a:tcPr marT="0" marB="0" marR="65125" marL="651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accent1"/>
                    </a:solidFill>
                  </a:tcPr>
                </a:tc>
              </a:tr>
              <a:tr h="212700">
                <a:tc>
                  <a:txBody>
                    <a:bodyPr/>
                    <a:lstStyle/>
                    <a:p>
                      <a:pPr indent="0" lvl="0" marL="0" marR="0" rtl="0" algn="l">
                        <a:lnSpc>
                          <a:spcPct val="107000"/>
                        </a:lnSpc>
                        <a:spcBef>
                          <a:spcPts val="0"/>
                        </a:spcBef>
                        <a:spcAft>
                          <a:spcPts val="0"/>
                        </a:spcAft>
                        <a:buClr>
                          <a:schemeClr val="dk2"/>
                        </a:buClr>
                        <a:buSzPts val="1300"/>
                        <a:buFont typeface="Calibri"/>
                        <a:buNone/>
                      </a:pPr>
                      <a:r>
                        <a:rPr b="1" i="0" lang="es-ES" sz="1300" u="none" cap="none" strike="noStrike">
                          <a:solidFill>
                            <a:schemeClr val="dk2"/>
                          </a:solidFill>
                          <a:latin typeface="Calibri"/>
                          <a:ea typeface="Calibri"/>
                          <a:cs typeface="Calibri"/>
                          <a:sym typeface="Calibri"/>
                        </a:rPr>
                        <a:t>Consentimiento general para el examen</a:t>
                      </a:r>
                      <a:endParaRPr sz="1400" u="none" cap="none" strike="noStrike"/>
                    </a:p>
                  </a:txBody>
                  <a:tcPr marT="0" marB="0" marR="65125" marL="651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7000"/>
                        </a:lnSpc>
                        <a:spcBef>
                          <a:spcPts val="0"/>
                        </a:spcBef>
                        <a:spcAft>
                          <a:spcPts val="0"/>
                        </a:spcAft>
                        <a:buClr>
                          <a:schemeClr val="dk2"/>
                        </a:buClr>
                        <a:buSzPts val="1300"/>
                        <a:buFont typeface="Calibri"/>
                        <a:buNone/>
                      </a:pPr>
                      <a:r>
                        <a:rPr b="1" i="0" lang="es-ES" sz="1300" u="none" cap="none" strike="noStrike">
                          <a:solidFill>
                            <a:schemeClr val="dk2"/>
                          </a:solidFill>
                          <a:latin typeface="Calibri"/>
                          <a:ea typeface="Calibri"/>
                          <a:cs typeface="Calibri"/>
                          <a:sym typeface="Calibri"/>
                        </a:rPr>
                        <a:t> </a:t>
                      </a:r>
                      <a:endParaRPr sz="1400" u="none" cap="none" strike="noStrike"/>
                    </a:p>
                  </a:txBody>
                  <a:tcPr marT="0" marB="0" marR="65125" marL="651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7000"/>
                        </a:lnSpc>
                        <a:spcBef>
                          <a:spcPts val="0"/>
                        </a:spcBef>
                        <a:spcAft>
                          <a:spcPts val="0"/>
                        </a:spcAft>
                        <a:buClr>
                          <a:schemeClr val="dk2"/>
                        </a:buClr>
                        <a:buSzPts val="1300"/>
                        <a:buFont typeface="Calibri"/>
                        <a:buNone/>
                      </a:pPr>
                      <a:r>
                        <a:rPr b="1" i="0" lang="es-ES" sz="1300" u="none" cap="none" strike="noStrike">
                          <a:solidFill>
                            <a:schemeClr val="dk2"/>
                          </a:solidFill>
                          <a:latin typeface="Calibri"/>
                          <a:ea typeface="Calibri"/>
                          <a:cs typeface="Calibri"/>
                          <a:sym typeface="Calibri"/>
                        </a:rPr>
                        <a:t> </a:t>
                      </a:r>
                      <a:endParaRPr sz="1400" u="none" cap="none" strike="noStrike"/>
                    </a:p>
                  </a:txBody>
                  <a:tcPr marT="0" marB="0" marR="65125" marL="651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212700">
                <a:tc>
                  <a:txBody>
                    <a:bodyPr/>
                    <a:lstStyle/>
                    <a:p>
                      <a:pPr indent="0" lvl="0" marL="0" marR="0" rtl="0" algn="l">
                        <a:lnSpc>
                          <a:spcPct val="107000"/>
                        </a:lnSpc>
                        <a:spcBef>
                          <a:spcPts val="0"/>
                        </a:spcBef>
                        <a:spcAft>
                          <a:spcPts val="0"/>
                        </a:spcAft>
                        <a:buClr>
                          <a:schemeClr val="lt1"/>
                        </a:buClr>
                        <a:buSzPts val="1300"/>
                        <a:buFont typeface="Calibri"/>
                        <a:buNone/>
                      </a:pPr>
                      <a:r>
                        <a:rPr b="1" i="0" lang="es-ES" sz="1300" u="none" cap="none" strike="noStrike">
                          <a:solidFill>
                            <a:schemeClr val="lt1"/>
                          </a:solidFill>
                          <a:latin typeface="Calibri"/>
                          <a:ea typeface="Calibri"/>
                          <a:cs typeface="Calibri"/>
                          <a:sym typeface="Calibri"/>
                        </a:rPr>
                        <a:t>El incidente</a:t>
                      </a:r>
                      <a:endParaRPr sz="1400" u="none" cap="none" strike="noStrike"/>
                    </a:p>
                  </a:txBody>
                  <a:tcPr marT="0" marB="0" marR="65125" marL="651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accent1"/>
                    </a:solidFill>
                  </a:tcPr>
                </a:tc>
                <a:tc>
                  <a:txBody>
                    <a:bodyPr/>
                    <a:lstStyle/>
                    <a:p>
                      <a:pPr indent="0" lvl="0" marL="0" marR="0" rtl="0" algn="ctr">
                        <a:lnSpc>
                          <a:spcPct val="107000"/>
                        </a:lnSpc>
                        <a:spcBef>
                          <a:spcPts val="0"/>
                        </a:spcBef>
                        <a:spcAft>
                          <a:spcPts val="0"/>
                        </a:spcAft>
                        <a:buClr>
                          <a:schemeClr val="lt1"/>
                        </a:buClr>
                        <a:buSzPts val="1300"/>
                        <a:buFont typeface="Calibri"/>
                        <a:buNone/>
                      </a:pPr>
                      <a:r>
                        <a:rPr b="1" i="0" lang="es-ES" sz="1300" u="none" cap="none" strike="noStrike">
                          <a:solidFill>
                            <a:schemeClr val="lt1"/>
                          </a:solidFill>
                          <a:latin typeface="Calibri"/>
                          <a:ea typeface="Calibri"/>
                          <a:cs typeface="Calibri"/>
                          <a:sym typeface="Calibri"/>
                        </a:rPr>
                        <a:t>Sí</a:t>
                      </a:r>
                      <a:endParaRPr sz="1400" u="none" cap="none" strike="noStrike"/>
                    </a:p>
                  </a:txBody>
                  <a:tcPr marT="0" marB="0" marR="65125" marL="651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accent1"/>
                    </a:solidFill>
                  </a:tcPr>
                </a:tc>
                <a:tc>
                  <a:txBody>
                    <a:bodyPr/>
                    <a:lstStyle/>
                    <a:p>
                      <a:pPr indent="0" lvl="0" marL="0" marR="0" rtl="0" algn="ctr">
                        <a:lnSpc>
                          <a:spcPct val="107000"/>
                        </a:lnSpc>
                        <a:spcBef>
                          <a:spcPts val="0"/>
                        </a:spcBef>
                        <a:spcAft>
                          <a:spcPts val="0"/>
                        </a:spcAft>
                        <a:buClr>
                          <a:schemeClr val="lt1"/>
                        </a:buClr>
                        <a:buSzPts val="1300"/>
                        <a:buFont typeface="Calibri"/>
                        <a:buNone/>
                      </a:pPr>
                      <a:r>
                        <a:rPr b="1" i="0" lang="es-ES" sz="1300" u="none" cap="none" strike="noStrike">
                          <a:solidFill>
                            <a:schemeClr val="lt1"/>
                          </a:solidFill>
                          <a:latin typeface="Calibri"/>
                          <a:ea typeface="Calibri"/>
                          <a:cs typeface="Calibri"/>
                          <a:sym typeface="Calibri"/>
                        </a:rPr>
                        <a:t>No</a:t>
                      </a:r>
                      <a:endParaRPr sz="1400" u="none" cap="none" strike="noStrike"/>
                    </a:p>
                  </a:txBody>
                  <a:tcPr marT="0" marB="0" marR="65125" marL="651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accent1"/>
                    </a:solidFill>
                  </a:tcPr>
                </a:tc>
              </a:tr>
              <a:tr h="212700">
                <a:tc>
                  <a:txBody>
                    <a:bodyPr/>
                    <a:lstStyle/>
                    <a:p>
                      <a:pPr indent="0" lvl="0" marL="0" marR="0" rtl="0" algn="l">
                        <a:lnSpc>
                          <a:spcPct val="107000"/>
                        </a:lnSpc>
                        <a:spcBef>
                          <a:spcPts val="0"/>
                        </a:spcBef>
                        <a:spcAft>
                          <a:spcPts val="0"/>
                        </a:spcAft>
                        <a:buClr>
                          <a:schemeClr val="dk2"/>
                        </a:buClr>
                        <a:buSzPts val="1300"/>
                        <a:buFont typeface="Calibri"/>
                        <a:buNone/>
                      </a:pPr>
                      <a:r>
                        <a:rPr b="1" i="0" lang="es-ES" sz="1300" u="none" cap="none" strike="noStrike">
                          <a:solidFill>
                            <a:schemeClr val="dk2"/>
                          </a:solidFill>
                          <a:latin typeface="Calibri"/>
                          <a:ea typeface="Calibri"/>
                          <a:cs typeface="Calibri"/>
                          <a:sym typeface="Calibri"/>
                        </a:rPr>
                        <a:t>Descripción del incidente</a:t>
                      </a:r>
                      <a:endParaRPr sz="1400" u="none" cap="none" strike="noStrike"/>
                    </a:p>
                  </a:txBody>
                  <a:tcPr marT="0" marB="0" marR="65125" marL="651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7000"/>
                        </a:lnSpc>
                        <a:spcBef>
                          <a:spcPts val="0"/>
                        </a:spcBef>
                        <a:spcAft>
                          <a:spcPts val="0"/>
                        </a:spcAft>
                        <a:buClr>
                          <a:schemeClr val="dk2"/>
                        </a:buClr>
                        <a:buSzPts val="1300"/>
                        <a:buFont typeface="Calibri"/>
                        <a:buNone/>
                      </a:pPr>
                      <a:r>
                        <a:rPr b="1" i="0" lang="es-ES" sz="1300" u="none" cap="none" strike="noStrike">
                          <a:solidFill>
                            <a:schemeClr val="dk2"/>
                          </a:solidFill>
                          <a:latin typeface="Calibri"/>
                          <a:ea typeface="Calibri"/>
                          <a:cs typeface="Calibri"/>
                          <a:sym typeface="Calibri"/>
                        </a:rPr>
                        <a:t> </a:t>
                      </a:r>
                      <a:endParaRPr sz="1400" u="none" cap="none" strike="noStrike"/>
                    </a:p>
                  </a:txBody>
                  <a:tcPr marT="0" marB="0" marR="65125" marL="651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7000"/>
                        </a:lnSpc>
                        <a:spcBef>
                          <a:spcPts val="0"/>
                        </a:spcBef>
                        <a:spcAft>
                          <a:spcPts val="0"/>
                        </a:spcAft>
                        <a:buClr>
                          <a:schemeClr val="dk2"/>
                        </a:buClr>
                        <a:buSzPts val="1300"/>
                        <a:buFont typeface="Calibri"/>
                        <a:buNone/>
                      </a:pPr>
                      <a:r>
                        <a:rPr b="1" i="0" lang="es-ES" sz="1300" u="none" cap="none" strike="noStrike">
                          <a:solidFill>
                            <a:schemeClr val="dk2"/>
                          </a:solidFill>
                          <a:latin typeface="Calibri"/>
                          <a:ea typeface="Calibri"/>
                          <a:cs typeface="Calibri"/>
                          <a:sym typeface="Calibri"/>
                        </a:rPr>
                        <a:t> </a:t>
                      </a:r>
                      <a:endParaRPr sz="1400" u="none" cap="none" strike="noStrike"/>
                    </a:p>
                  </a:txBody>
                  <a:tcPr marT="0" marB="0" marR="65125" marL="651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212700">
                <a:tc>
                  <a:txBody>
                    <a:bodyPr/>
                    <a:lstStyle/>
                    <a:p>
                      <a:pPr indent="0" lvl="0" marL="0" marR="0" rtl="0" algn="l">
                        <a:lnSpc>
                          <a:spcPct val="107000"/>
                        </a:lnSpc>
                        <a:spcBef>
                          <a:spcPts val="0"/>
                        </a:spcBef>
                        <a:spcAft>
                          <a:spcPts val="0"/>
                        </a:spcAft>
                        <a:buClr>
                          <a:schemeClr val="dk2"/>
                        </a:buClr>
                        <a:buSzPts val="1300"/>
                        <a:buFont typeface="Calibri"/>
                        <a:buNone/>
                      </a:pPr>
                      <a:r>
                        <a:rPr b="1" i="0" lang="es-ES" sz="1300" u="none" cap="none" strike="noStrike">
                          <a:solidFill>
                            <a:schemeClr val="dk2"/>
                          </a:solidFill>
                          <a:latin typeface="Calibri"/>
                          <a:ea typeface="Calibri"/>
                          <a:cs typeface="Calibri"/>
                          <a:sym typeface="Calibri"/>
                        </a:rPr>
                        <a:t>Violencia física</a:t>
                      </a:r>
                      <a:endParaRPr sz="1400" u="none" cap="none" strike="noStrike"/>
                    </a:p>
                  </a:txBody>
                  <a:tcPr marT="0" marB="0" marR="65125" marL="651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7000"/>
                        </a:lnSpc>
                        <a:spcBef>
                          <a:spcPts val="0"/>
                        </a:spcBef>
                        <a:spcAft>
                          <a:spcPts val="0"/>
                        </a:spcAft>
                        <a:buClr>
                          <a:schemeClr val="dk2"/>
                        </a:buClr>
                        <a:buSzPts val="1300"/>
                        <a:buFont typeface="Calibri"/>
                        <a:buNone/>
                      </a:pPr>
                      <a:r>
                        <a:rPr b="1" i="0" lang="es-ES" sz="1300" u="none" cap="none" strike="noStrike">
                          <a:solidFill>
                            <a:schemeClr val="dk2"/>
                          </a:solidFill>
                          <a:latin typeface="Calibri"/>
                          <a:ea typeface="Calibri"/>
                          <a:cs typeface="Calibri"/>
                          <a:sym typeface="Calibri"/>
                        </a:rPr>
                        <a:t> </a:t>
                      </a:r>
                      <a:endParaRPr sz="1400" u="none" cap="none" strike="noStrike"/>
                    </a:p>
                  </a:txBody>
                  <a:tcPr marT="0" marB="0" marR="65125" marL="651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7000"/>
                        </a:lnSpc>
                        <a:spcBef>
                          <a:spcPts val="0"/>
                        </a:spcBef>
                        <a:spcAft>
                          <a:spcPts val="0"/>
                        </a:spcAft>
                        <a:buClr>
                          <a:schemeClr val="dk2"/>
                        </a:buClr>
                        <a:buSzPts val="1300"/>
                        <a:buFont typeface="Calibri"/>
                        <a:buNone/>
                      </a:pPr>
                      <a:r>
                        <a:rPr b="1" i="0" lang="es-ES" sz="1300" u="none" cap="none" strike="noStrike">
                          <a:solidFill>
                            <a:schemeClr val="dk2"/>
                          </a:solidFill>
                          <a:latin typeface="Calibri"/>
                          <a:ea typeface="Calibri"/>
                          <a:cs typeface="Calibri"/>
                          <a:sym typeface="Calibri"/>
                        </a:rPr>
                        <a:t> </a:t>
                      </a:r>
                      <a:endParaRPr sz="1400" u="none" cap="none" strike="noStrike"/>
                    </a:p>
                  </a:txBody>
                  <a:tcPr marT="0" marB="0" marR="65125" marL="651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212700">
                <a:tc>
                  <a:txBody>
                    <a:bodyPr/>
                    <a:lstStyle/>
                    <a:p>
                      <a:pPr indent="0" lvl="0" marL="0" marR="0" rtl="0" algn="l">
                        <a:lnSpc>
                          <a:spcPct val="107000"/>
                        </a:lnSpc>
                        <a:spcBef>
                          <a:spcPts val="0"/>
                        </a:spcBef>
                        <a:spcAft>
                          <a:spcPts val="0"/>
                        </a:spcAft>
                        <a:buClr>
                          <a:schemeClr val="dk2"/>
                        </a:buClr>
                        <a:buSzPts val="1300"/>
                        <a:buFont typeface="Calibri"/>
                        <a:buNone/>
                      </a:pPr>
                      <a:r>
                        <a:rPr b="1" i="0" lang="es-ES" sz="1300" u="none" cap="none" strike="noStrike">
                          <a:solidFill>
                            <a:schemeClr val="dk2"/>
                          </a:solidFill>
                          <a:latin typeface="Calibri"/>
                          <a:ea typeface="Calibri"/>
                          <a:cs typeface="Calibri"/>
                          <a:sym typeface="Calibri"/>
                        </a:rPr>
                        <a:t>Penetración</a:t>
                      </a:r>
                      <a:endParaRPr sz="1400" u="none" cap="none" strike="noStrike"/>
                    </a:p>
                  </a:txBody>
                  <a:tcPr marT="0" marB="0" marR="65125" marL="651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7000"/>
                        </a:lnSpc>
                        <a:spcBef>
                          <a:spcPts val="0"/>
                        </a:spcBef>
                        <a:spcAft>
                          <a:spcPts val="0"/>
                        </a:spcAft>
                        <a:buClr>
                          <a:schemeClr val="dk2"/>
                        </a:buClr>
                        <a:buSzPts val="1300"/>
                        <a:buFont typeface="Calibri"/>
                        <a:buNone/>
                      </a:pPr>
                      <a:r>
                        <a:rPr b="1" i="0" lang="es-ES" sz="1300" u="none" cap="none" strike="noStrike">
                          <a:solidFill>
                            <a:schemeClr val="dk2"/>
                          </a:solidFill>
                          <a:latin typeface="Calibri"/>
                          <a:ea typeface="Calibri"/>
                          <a:cs typeface="Calibri"/>
                          <a:sym typeface="Calibri"/>
                        </a:rPr>
                        <a:t> </a:t>
                      </a:r>
                      <a:endParaRPr sz="1400" u="none" cap="none" strike="noStrike"/>
                    </a:p>
                  </a:txBody>
                  <a:tcPr marT="0" marB="0" marR="65125" marL="651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7000"/>
                        </a:lnSpc>
                        <a:spcBef>
                          <a:spcPts val="0"/>
                        </a:spcBef>
                        <a:spcAft>
                          <a:spcPts val="0"/>
                        </a:spcAft>
                        <a:buClr>
                          <a:schemeClr val="dk2"/>
                        </a:buClr>
                        <a:buSzPts val="1300"/>
                        <a:buFont typeface="Calibri"/>
                        <a:buNone/>
                      </a:pPr>
                      <a:r>
                        <a:rPr b="1" i="0" lang="es-ES" sz="1300" u="none" cap="none" strike="noStrike">
                          <a:solidFill>
                            <a:schemeClr val="dk2"/>
                          </a:solidFill>
                          <a:latin typeface="Calibri"/>
                          <a:ea typeface="Calibri"/>
                          <a:cs typeface="Calibri"/>
                          <a:sym typeface="Calibri"/>
                        </a:rPr>
                        <a:t> </a:t>
                      </a:r>
                      <a:endParaRPr sz="1400" u="none" cap="none" strike="noStrike"/>
                    </a:p>
                  </a:txBody>
                  <a:tcPr marT="0" marB="0" marR="65125" marL="651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65100">
                <a:tc>
                  <a:txBody>
                    <a:bodyPr/>
                    <a:lstStyle/>
                    <a:p>
                      <a:pPr indent="0" lvl="0" marL="0" marR="0" rtl="0" algn="l">
                        <a:lnSpc>
                          <a:spcPct val="107000"/>
                        </a:lnSpc>
                        <a:spcBef>
                          <a:spcPts val="0"/>
                        </a:spcBef>
                        <a:spcAft>
                          <a:spcPts val="0"/>
                        </a:spcAft>
                        <a:buClr>
                          <a:schemeClr val="lt1"/>
                        </a:buClr>
                        <a:buSzPts val="1300"/>
                        <a:buFont typeface="Calibri"/>
                        <a:buNone/>
                      </a:pPr>
                      <a:r>
                        <a:rPr b="1" i="0" lang="es-ES" sz="1300" u="none" cap="none" strike="noStrike">
                          <a:solidFill>
                            <a:schemeClr val="lt1"/>
                          </a:solidFill>
                          <a:latin typeface="Calibri"/>
                          <a:ea typeface="Calibri"/>
                          <a:cs typeface="Calibri"/>
                          <a:sym typeface="Calibri"/>
                        </a:rPr>
                        <a:t>Signos y síntomas actuales</a:t>
                      </a:r>
                      <a:endParaRPr sz="1400" u="none" cap="none" strike="noStrike"/>
                    </a:p>
                  </a:txBody>
                  <a:tcPr marT="0" marB="0" marR="65125" marL="651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accent1"/>
                    </a:solidFill>
                  </a:tcPr>
                </a:tc>
                <a:tc>
                  <a:txBody>
                    <a:bodyPr/>
                    <a:lstStyle/>
                    <a:p>
                      <a:pPr indent="0" lvl="0" marL="0" marR="0" rtl="0" algn="ctr">
                        <a:lnSpc>
                          <a:spcPct val="107000"/>
                        </a:lnSpc>
                        <a:spcBef>
                          <a:spcPts val="0"/>
                        </a:spcBef>
                        <a:spcAft>
                          <a:spcPts val="0"/>
                        </a:spcAft>
                        <a:buClr>
                          <a:schemeClr val="lt1"/>
                        </a:buClr>
                        <a:buSzPts val="1300"/>
                        <a:buFont typeface="Calibri"/>
                        <a:buNone/>
                      </a:pPr>
                      <a:r>
                        <a:rPr b="1" i="0" lang="es-ES" sz="1300" u="none" cap="none" strike="noStrike">
                          <a:solidFill>
                            <a:schemeClr val="lt1"/>
                          </a:solidFill>
                          <a:latin typeface="Calibri"/>
                          <a:ea typeface="Calibri"/>
                          <a:cs typeface="Calibri"/>
                          <a:sym typeface="Calibri"/>
                        </a:rPr>
                        <a:t>Sí</a:t>
                      </a:r>
                      <a:endParaRPr sz="1400" u="none" cap="none" strike="noStrike"/>
                    </a:p>
                  </a:txBody>
                  <a:tcPr marT="0" marB="0" marR="65125" marL="651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accent1"/>
                    </a:solidFill>
                  </a:tcPr>
                </a:tc>
                <a:tc>
                  <a:txBody>
                    <a:bodyPr/>
                    <a:lstStyle/>
                    <a:p>
                      <a:pPr indent="0" lvl="0" marL="0" marR="0" rtl="0" algn="ctr">
                        <a:lnSpc>
                          <a:spcPct val="107000"/>
                        </a:lnSpc>
                        <a:spcBef>
                          <a:spcPts val="0"/>
                        </a:spcBef>
                        <a:spcAft>
                          <a:spcPts val="0"/>
                        </a:spcAft>
                        <a:buClr>
                          <a:schemeClr val="lt1"/>
                        </a:buClr>
                        <a:buSzPts val="1300"/>
                        <a:buFont typeface="Calibri"/>
                        <a:buNone/>
                      </a:pPr>
                      <a:r>
                        <a:rPr b="1" i="0" lang="es-ES" sz="1300" u="none" cap="none" strike="noStrike">
                          <a:solidFill>
                            <a:schemeClr val="lt1"/>
                          </a:solidFill>
                          <a:latin typeface="Calibri"/>
                          <a:ea typeface="Calibri"/>
                          <a:cs typeface="Calibri"/>
                          <a:sym typeface="Calibri"/>
                        </a:rPr>
                        <a:t>No</a:t>
                      </a:r>
                      <a:endParaRPr sz="1400" u="none" cap="none" strike="noStrike"/>
                    </a:p>
                  </a:txBody>
                  <a:tcPr marT="0" marB="0" marR="65125" marL="651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accent1"/>
                    </a:solidFill>
                  </a:tcPr>
                </a:tc>
              </a:tr>
              <a:tr h="255575">
                <a:tc>
                  <a:txBody>
                    <a:bodyPr/>
                    <a:lstStyle/>
                    <a:p>
                      <a:pPr indent="0" lvl="0" marL="0" marR="0" rtl="0" algn="l">
                        <a:lnSpc>
                          <a:spcPct val="107000"/>
                        </a:lnSpc>
                        <a:spcBef>
                          <a:spcPts val="0"/>
                        </a:spcBef>
                        <a:spcAft>
                          <a:spcPts val="0"/>
                        </a:spcAft>
                        <a:buClr>
                          <a:schemeClr val="dk2"/>
                        </a:buClr>
                        <a:buSzPts val="1300"/>
                        <a:buFont typeface="Calibri"/>
                        <a:buNone/>
                      </a:pPr>
                      <a:r>
                        <a:rPr b="1" i="0" lang="es-ES" sz="1300" u="none" cap="none" strike="noStrike">
                          <a:solidFill>
                            <a:schemeClr val="dk2"/>
                          </a:solidFill>
                          <a:latin typeface="Calibri"/>
                          <a:ea typeface="Calibri"/>
                          <a:cs typeface="Calibri"/>
                          <a:sym typeface="Calibri"/>
                        </a:rPr>
                        <a:t>Dolor</a:t>
                      </a:r>
                      <a:endParaRPr sz="1400" u="none" cap="none" strike="noStrike"/>
                    </a:p>
                  </a:txBody>
                  <a:tcPr marT="0" marB="0" marR="65125" marL="651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7000"/>
                        </a:lnSpc>
                        <a:spcBef>
                          <a:spcPts val="0"/>
                        </a:spcBef>
                        <a:spcAft>
                          <a:spcPts val="0"/>
                        </a:spcAft>
                        <a:buClr>
                          <a:schemeClr val="dk2"/>
                        </a:buClr>
                        <a:buSzPts val="1300"/>
                        <a:buFont typeface="Calibri"/>
                        <a:buNone/>
                      </a:pPr>
                      <a:r>
                        <a:rPr b="1" i="0" lang="es-ES" sz="1300" u="none" cap="none" strike="noStrike">
                          <a:solidFill>
                            <a:schemeClr val="dk2"/>
                          </a:solidFill>
                          <a:latin typeface="Calibri"/>
                          <a:ea typeface="Calibri"/>
                          <a:cs typeface="Calibri"/>
                          <a:sym typeface="Calibri"/>
                        </a:rPr>
                        <a:t> </a:t>
                      </a:r>
                      <a:endParaRPr sz="1400" u="none" cap="none" strike="noStrike"/>
                    </a:p>
                  </a:txBody>
                  <a:tcPr marT="0" marB="0" marR="65125" marL="651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7000"/>
                        </a:lnSpc>
                        <a:spcBef>
                          <a:spcPts val="0"/>
                        </a:spcBef>
                        <a:spcAft>
                          <a:spcPts val="0"/>
                        </a:spcAft>
                        <a:buClr>
                          <a:schemeClr val="dk2"/>
                        </a:buClr>
                        <a:buSzPts val="1300"/>
                        <a:buFont typeface="Calibri"/>
                        <a:buNone/>
                      </a:pPr>
                      <a:r>
                        <a:rPr b="1" i="0" lang="es-ES" sz="1300" u="none" cap="none" strike="noStrike">
                          <a:solidFill>
                            <a:schemeClr val="dk2"/>
                          </a:solidFill>
                          <a:latin typeface="Calibri"/>
                          <a:ea typeface="Calibri"/>
                          <a:cs typeface="Calibri"/>
                          <a:sym typeface="Calibri"/>
                        </a:rPr>
                        <a:t> </a:t>
                      </a:r>
                      <a:endParaRPr sz="1400" u="none" cap="none" strike="noStrike"/>
                    </a:p>
                  </a:txBody>
                  <a:tcPr marT="0" marB="0" marR="65125" marL="651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212700">
                <a:tc>
                  <a:txBody>
                    <a:bodyPr/>
                    <a:lstStyle/>
                    <a:p>
                      <a:pPr indent="0" lvl="0" marL="0" marR="0" rtl="0" algn="l">
                        <a:lnSpc>
                          <a:spcPct val="107000"/>
                        </a:lnSpc>
                        <a:spcBef>
                          <a:spcPts val="0"/>
                        </a:spcBef>
                        <a:spcAft>
                          <a:spcPts val="0"/>
                        </a:spcAft>
                        <a:buClr>
                          <a:schemeClr val="dk2"/>
                        </a:buClr>
                        <a:buSzPts val="1300"/>
                        <a:buFont typeface="Calibri"/>
                        <a:buNone/>
                      </a:pPr>
                      <a:r>
                        <a:rPr b="1" i="0" lang="es-ES" sz="1300" u="none" cap="none" strike="noStrike">
                          <a:solidFill>
                            <a:schemeClr val="dk2"/>
                          </a:solidFill>
                          <a:latin typeface="Calibri"/>
                          <a:ea typeface="Calibri"/>
                          <a:cs typeface="Calibri"/>
                          <a:sym typeface="Calibri"/>
                        </a:rPr>
                        <a:t>Sangrado y secreciones</a:t>
                      </a:r>
                      <a:endParaRPr sz="1400" u="none" cap="none" strike="noStrike"/>
                    </a:p>
                  </a:txBody>
                  <a:tcPr marT="0" marB="0" marR="65125" marL="651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7000"/>
                        </a:lnSpc>
                        <a:spcBef>
                          <a:spcPts val="0"/>
                        </a:spcBef>
                        <a:spcAft>
                          <a:spcPts val="0"/>
                        </a:spcAft>
                        <a:buClr>
                          <a:schemeClr val="dk2"/>
                        </a:buClr>
                        <a:buSzPts val="1300"/>
                        <a:buFont typeface="Calibri"/>
                        <a:buNone/>
                      </a:pPr>
                      <a:r>
                        <a:rPr b="1" i="0" lang="es-ES" sz="1300" u="none" cap="none" strike="noStrike">
                          <a:solidFill>
                            <a:schemeClr val="dk2"/>
                          </a:solidFill>
                          <a:latin typeface="Calibri"/>
                          <a:ea typeface="Calibri"/>
                          <a:cs typeface="Calibri"/>
                          <a:sym typeface="Calibri"/>
                        </a:rPr>
                        <a:t> </a:t>
                      </a:r>
                      <a:endParaRPr sz="1400" u="none" cap="none" strike="noStrike"/>
                    </a:p>
                  </a:txBody>
                  <a:tcPr marT="0" marB="0" marR="65125" marL="651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7000"/>
                        </a:lnSpc>
                        <a:spcBef>
                          <a:spcPts val="0"/>
                        </a:spcBef>
                        <a:spcAft>
                          <a:spcPts val="0"/>
                        </a:spcAft>
                        <a:buClr>
                          <a:schemeClr val="dk2"/>
                        </a:buClr>
                        <a:buSzPts val="1300"/>
                        <a:buFont typeface="Calibri"/>
                        <a:buNone/>
                      </a:pPr>
                      <a:r>
                        <a:rPr b="1" i="0" lang="es-ES" sz="1300" u="none" cap="none" strike="noStrike">
                          <a:solidFill>
                            <a:schemeClr val="dk2"/>
                          </a:solidFill>
                          <a:latin typeface="Calibri"/>
                          <a:ea typeface="Calibri"/>
                          <a:cs typeface="Calibri"/>
                          <a:sym typeface="Calibri"/>
                        </a:rPr>
                        <a:t> </a:t>
                      </a:r>
                      <a:endParaRPr sz="1400" u="none" cap="none" strike="noStrike"/>
                    </a:p>
                  </a:txBody>
                  <a:tcPr marT="0" marB="0" marR="65125" marL="651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212700">
                <a:tc>
                  <a:txBody>
                    <a:bodyPr/>
                    <a:lstStyle/>
                    <a:p>
                      <a:pPr indent="0" lvl="0" marL="0" marR="0" rtl="0" algn="l">
                        <a:lnSpc>
                          <a:spcPct val="107000"/>
                        </a:lnSpc>
                        <a:spcBef>
                          <a:spcPts val="0"/>
                        </a:spcBef>
                        <a:spcAft>
                          <a:spcPts val="0"/>
                        </a:spcAft>
                        <a:buClr>
                          <a:schemeClr val="lt1"/>
                        </a:buClr>
                        <a:buSzPts val="1300"/>
                        <a:buFont typeface="Calibri"/>
                        <a:buNone/>
                      </a:pPr>
                      <a:r>
                        <a:rPr b="1" i="0" lang="es-ES" sz="1300" u="none" cap="none" strike="noStrike">
                          <a:solidFill>
                            <a:schemeClr val="lt1"/>
                          </a:solidFill>
                          <a:latin typeface="Calibri"/>
                          <a:ea typeface="Calibri"/>
                          <a:cs typeface="Calibri"/>
                          <a:sym typeface="Calibri"/>
                        </a:rPr>
                        <a:t>Historia clínica</a:t>
                      </a:r>
                      <a:endParaRPr sz="1400" u="none" cap="none" strike="noStrike"/>
                    </a:p>
                  </a:txBody>
                  <a:tcPr marT="0" marB="0" marR="65125" marL="651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accent1"/>
                    </a:solidFill>
                  </a:tcPr>
                </a:tc>
                <a:tc>
                  <a:txBody>
                    <a:bodyPr/>
                    <a:lstStyle/>
                    <a:p>
                      <a:pPr indent="0" lvl="0" marL="0" marR="0" rtl="0" algn="ctr">
                        <a:lnSpc>
                          <a:spcPct val="107000"/>
                        </a:lnSpc>
                        <a:spcBef>
                          <a:spcPts val="0"/>
                        </a:spcBef>
                        <a:spcAft>
                          <a:spcPts val="0"/>
                        </a:spcAft>
                        <a:buClr>
                          <a:schemeClr val="lt1"/>
                        </a:buClr>
                        <a:buSzPts val="1300"/>
                        <a:buFont typeface="Calibri"/>
                        <a:buNone/>
                      </a:pPr>
                      <a:r>
                        <a:rPr b="1" i="0" lang="es-ES" sz="1300" u="none" cap="none" strike="noStrike">
                          <a:solidFill>
                            <a:schemeClr val="lt1"/>
                          </a:solidFill>
                          <a:latin typeface="Calibri"/>
                          <a:ea typeface="Calibri"/>
                          <a:cs typeface="Calibri"/>
                          <a:sym typeface="Calibri"/>
                        </a:rPr>
                        <a:t>Sí</a:t>
                      </a:r>
                      <a:endParaRPr sz="1400" u="none" cap="none" strike="noStrike"/>
                    </a:p>
                  </a:txBody>
                  <a:tcPr marT="0" marB="0" marR="65125" marL="651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accent1"/>
                    </a:solidFill>
                  </a:tcPr>
                </a:tc>
                <a:tc>
                  <a:txBody>
                    <a:bodyPr/>
                    <a:lstStyle/>
                    <a:p>
                      <a:pPr indent="0" lvl="0" marL="0" marR="0" rtl="0" algn="ctr">
                        <a:lnSpc>
                          <a:spcPct val="107000"/>
                        </a:lnSpc>
                        <a:spcBef>
                          <a:spcPts val="0"/>
                        </a:spcBef>
                        <a:spcAft>
                          <a:spcPts val="0"/>
                        </a:spcAft>
                        <a:buClr>
                          <a:schemeClr val="lt1"/>
                        </a:buClr>
                        <a:buSzPts val="1300"/>
                        <a:buFont typeface="Calibri"/>
                        <a:buNone/>
                      </a:pPr>
                      <a:r>
                        <a:rPr b="1" i="0" lang="es-ES" sz="1300" u="none" cap="none" strike="noStrike">
                          <a:solidFill>
                            <a:schemeClr val="lt1"/>
                          </a:solidFill>
                          <a:latin typeface="Calibri"/>
                          <a:ea typeface="Calibri"/>
                          <a:cs typeface="Calibri"/>
                          <a:sym typeface="Calibri"/>
                        </a:rPr>
                        <a:t>No</a:t>
                      </a:r>
                      <a:endParaRPr sz="1400" u="none" cap="none" strike="noStrike"/>
                    </a:p>
                  </a:txBody>
                  <a:tcPr marT="0" marB="0" marR="65125" marL="651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accent1"/>
                    </a:solidFill>
                  </a:tcPr>
                </a:tc>
              </a:tr>
              <a:tr h="212700">
                <a:tc>
                  <a:txBody>
                    <a:bodyPr/>
                    <a:lstStyle/>
                    <a:p>
                      <a:pPr indent="0" lvl="0" marL="0" marR="0" rtl="0" algn="l">
                        <a:lnSpc>
                          <a:spcPct val="107000"/>
                        </a:lnSpc>
                        <a:spcBef>
                          <a:spcPts val="0"/>
                        </a:spcBef>
                        <a:spcAft>
                          <a:spcPts val="0"/>
                        </a:spcAft>
                        <a:buClr>
                          <a:schemeClr val="dk2"/>
                        </a:buClr>
                        <a:buSzPts val="1300"/>
                        <a:buFont typeface="Calibri"/>
                        <a:buNone/>
                      </a:pPr>
                      <a:r>
                        <a:rPr b="1" i="0" lang="es-ES" sz="1300" u="none" cap="none" strike="noStrike">
                          <a:solidFill>
                            <a:schemeClr val="dk2"/>
                          </a:solidFill>
                          <a:latin typeface="Calibri"/>
                          <a:ea typeface="Calibri"/>
                          <a:cs typeface="Calibri"/>
                          <a:sym typeface="Calibri"/>
                        </a:rPr>
                        <a:t>Antecedentes menstruales/obstétricos</a:t>
                      </a:r>
                      <a:endParaRPr sz="1400" u="none" cap="none" strike="noStrike"/>
                    </a:p>
                  </a:txBody>
                  <a:tcPr marT="0" marB="0" marR="65125" marL="651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7000"/>
                        </a:lnSpc>
                        <a:spcBef>
                          <a:spcPts val="0"/>
                        </a:spcBef>
                        <a:spcAft>
                          <a:spcPts val="0"/>
                        </a:spcAft>
                        <a:buClr>
                          <a:schemeClr val="dk2"/>
                        </a:buClr>
                        <a:buSzPts val="1300"/>
                        <a:buFont typeface="Calibri"/>
                        <a:buNone/>
                      </a:pPr>
                      <a:r>
                        <a:rPr b="1" i="0" lang="es-ES" sz="1300" u="none" cap="none" strike="noStrike">
                          <a:solidFill>
                            <a:schemeClr val="dk2"/>
                          </a:solidFill>
                          <a:latin typeface="Calibri"/>
                          <a:ea typeface="Calibri"/>
                          <a:cs typeface="Calibri"/>
                          <a:sym typeface="Calibri"/>
                        </a:rPr>
                        <a:t> </a:t>
                      </a:r>
                      <a:endParaRPr sz="1400" u="none" cap="none" strike="noStrike"/>
                    </a:p>
                  </a:txBody>
                  <a:tcPr marT="0" marB="0" marR="65125" marL="651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7000"/>
                        </a:lnSpc>
                        <a:spcBef>
                          <a:spcPts val="0"/>
                        </a:spcBef>
                        <a:spcAft>
                          <a:spcPts val="0"/>
                        </a:spcAft>
                        <a:buClr>
                          <a:schemeClr val="dk2"/>
                        </a:buClr>
                        <a:buSzPts val="1300"/>
                        <a:buFont typeface="Calibri"/>
                        <a:buNone/>
                      </a:pPr>
                      <a:r>
                        <a:rPr b="1" i="0" lang="es-ES" sz="1300" u="none" cap="none" strike="noStrike">
                          <a:solidFill>
                            <a:schemeClr val="dk2"/>
                          </a:solidFill>
                          <a:latin typeface="Calibri"/>
                          <a:ea typeface="Calibri"/>
                          <a:cs typeface="Calibri"/>
                          <a:sym typeface="Calibri"/>
                        </a:rPr>
                        <a:t> </a:t>
                      </a:r>
                      <a:endParaRPr sz="1400" u="none" cap="none" strike="noStrike"/>
                    </a:p>
                  </a:txBody>
                  <a:tcPr marT="0" marB="0" marR="65125" marL="651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212700">
                <a:tc>
                  <a:txBody>
                    <a:bodyPr/>
                    <a:lstStyle/>
                    <a:p>
                      <a:pPr indent="0" lvl="0" marL="0" marR="0" rtl="0" algn="l">
                        <a:lnSpc>
                          <a:spcPct val="107000"/>
                        </a:lnSpc>
                        <a:spcBef>
                          <a:spcPts val="0"/>
                        </a:spcBef>
                        <a:spcAft>
                          <a:spcPts val="0"/>
                        </a:spcAft>
                        <a:buClr>
                          <a:schemeClr val="dk2"/>
                        </a:buClr>
                        <a:buSzPts val="1300"/>
                        <a:buFont typeface="Calibri"/>
                        <a:buNone/>
                      </a:pPr>
                      <a:r>
                        <a:rPr b="1" i="0" lang="es-ES" sz="1300" u="none" cap="none" strike="noStrike">
                          <a:solidFill>
                            <a:schemeClr val="dk2"/>
                          </a:solidFill>
                          <a:latin typeface="Calibri"/>
                          <a:ea typeface="Calibri"/>
                          <a:cs typeface="Calibri"/>
                          <a:sym typeface="Calibri"/>
                        </a:rPr>
                        <a:t>Problemas de salud existentes</a:t>
                      </a:r>
                      <a:endParaRPr sz="1400" u="none" cap="none" strike="noStrike"/>
                    </a:p>
                  </a:txBody>
                  <a:tcPr marT="0" marB="0" marR="65125" marL="651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7000"/>
                        </a:lnSpc>
                        <a:spcBef>
                          <a:spcPts val="0"/>
                        </a:spcBef>
                        <a:spcAft>
                          <a:spcPts val="0"/>
                        </a:spcAft>
                        <a:buClr>
                          <a:schemeClr val="dk2"/>
                        </a:buClr>
                        <a:buSzPts val="1300"/>
                        <a:buFont typeface="Calibri"/>
                        <a:buNone/>
                      </a:pPr>
                      <a:r>
                        <a:rPr b="1" i="0" lang="es-ES" sz="1300" u="none" cap="none" strike="noStrike">
                          <a:solidFill>
                            <a:schemeClr val="dk2"/>
                          </a:solidFill>
                          <a:latin typeface="Calibri"/>
                          <a:ea typeface="Calibri"/>
                          <a:cs typeface="Calibri"/>
                          <a:sym typeface="Calibri"/>
                        </a:rPr>
                        <a:t> </a:t>
                      </a:r>
                      <a:endParaRPr sz="1400" u="none" cap="none" strike="noStrike"/>
                    </a:p>
                  </a:txBody>
                  <a:tcPr marT="0" marB="0" marR="65125" marL="651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7000"/>
                        </a:lnSpc>
                        <a:spcBef>
                          <a:spcPts val="0"/>
                        </a:spcBef>
                        <a:spcAft>
                          <a:spcPts val="0"/>
                        </a:spcAft>
                        <a:buClr>
                          <a:schemeClr val="dk2"/>
                        </a:buClr>
                        <a:buSzPts val="1300"/>
                        <a:buFont typeface="Calibri"/>
                        <a:buNone/>
                      </a:pPr>
                      <a:r>
                        <a:rPr b="1" i="0" lang="es-ES" sz="1300" u="none" cap="none" strike="noStrike">
                          <a:solidFill>
                            <a:schemeClr val="dk2"/>
                          </a:solidFill>
                          <a:latin typeface="Calibri"/>
                          <a:ea typeface="Calibri"/>
                          <a:cs typeface="Calibri"/>
                          <a:sym typeface="Calibri"/>
                        </a:rPr>
                        <a:t> </a:t>
                      </a:r>
                      <a:endParaRPr sz="1400" u="none" cap="none" strike="noStrike"/>
                    </a:p>
                  </a:txBody>
                  <a:tcPr marT="0" marB="0" marR="65125" marL="651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212700">
                <a:tc>
                  <a:txBody>
                    <a:bodyPr/>
                    <a:lstStyle/>
                    <a:p>
                      <a:pPr indent="0" lvl="0" marL="0" marR="0" rtl="0" algn="l">
                        <a:lnSpc>
                          <a:spcPct val="107000"/>
                        </a:lnSpc>
                        <a:spcBef>
                          <a:spcPts val="0"/>
                        </a:spcBef>
                        <a:spcAft>
                          <a:spcPts val="0"/>
                        </a:spcAft>
                        <a:buClr>
                          <a:schemeClr val="dk2"/>
                        </a:buClr>
                        <a:buSzPts val="1300"/>
                        <a:buFont typeface="Calibri"/>
                        <a:buNone/>
                      </a:pPr>
                      <a:r>
                        <a:rPr b="1" i="0" lang="es-ES" sz="1300" u="none" cap="none" strike="noStrike">
                          <a:solidFill>
                            <a:schemeClr val="dk2"/>
                          </a:solidFill>
                          <a:latin typeface="Calibri"/>
                          <a:ea typeface="Calibri"/>
                          <a:cs typeface="Calibri"/>
                          <a:sym typeface="Calibri"/>
                        </a:rPr>
                        <a:t>Estado de vacunación</a:t>
                      </a:r>
                      <a:endParaRPr sz="1400" u="none" cap="none" strike="noStrike"/>
                    </a:p>
                  </a:txBody>
                  <a:tcPr marT="0" marB="0" marR="65125" marL="651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7000"/>
                        </a:lnSpc>
                        <a:spcBef>
                          <a:spcPts val="0"/>
                        </a:spcBef>
                        <a:spcAft>
                          <a:spcPts val="0"/>
                        </a:spcAft>
                        <a:buClr>
                          <a:schemeClr val="dk2"/>
                        </a:buClr>
                        <a:buSzPts val="1300"/>
                        <a:buFont typeface="Calibri"/>
                        <a:buNone/>
                      </a:pPr>
                      <a:r>
                        <a:rPr b="1" i="0" lang="es-ES" sz="1300" u="none" cap="none" strike="noStrike">
                          <a:solidFill>
                            <a:schemeClr val="dk2"/>
                          </a:solidFill>
                          <a:latin typeface="Calibri"/>
                          <a:ea typeface="Calibri"/>
                          <a:cs typeface="Calibri"/>
                          <a:sym typeface="Calibri"/>
                        </a:rPr>
                        <a:t> </a:t>
                      </a:r>
                      <a:endParaRPr sz="1400" u="none" cap="none" strike="noStrike"/>
                    </a:p>
                  </a:txBody>
                  <a:tcPr marT="0" marB="0" marR="65125" marL="651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7000"/>
                        </a:lnSpc>
                        <a:spcBef>
                          <a:spcPts val="0"/>
                        </a:spcBef>
                        <a:spcAft>
                          <a:spcPts val="0"/>
                        </a:spcAft>
                        <a:buClr>
                          <a:schemeClr val="dk2"/>
                        </a:buClr>
                        <a:buSzPts val="1300"/>
                        <a:buFont typeface="Calibri"/>
                        <a:buNone/>
                      </a:pPr>
                      <a:r>
                        <a:rPr b="1" i="0" lang="es-ES" sz="1300" u="none" cap="none" strike="noStrike">
                          <a:solidFill>
                            <a:schemeClr val="dk2"/>
                          </a:solidFill>
                          <a:latin typeface="Calibri"/>
                          <a:ea typeface="Calibri"/>
                          <a:cs typeface="Calibri"/>
                          <a:sym typeface="Calibri"/>
                        </a:rPr>
                        <a:t> </a:t>
                      </a:r>
                      <a:endParaRPr sz="1400" u="none" cap="none" strike="noStrike"/>
                    </a:p>
                  </a:txBody>
                  <a:tcPr marT="0" marB="0" marR="65125" marL="651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212700">
                <a:tc>
                  <a:txBody>
                    <a:bodyPr/>
                    <a:lstStyle/>
                    <a:p>
                      <a:pPr indent="0" lvl="0" marL="0" marR="0" rtl="0" algn="l">
                        <a:lnSpc>
                          <a:spcPct val="107000"/>
                        </a:lnSpc>
                        <a:spcBef>
                          <a:spcPts val="0"/>
                        </a:spcBef>
                        <a:spcAft>
                          <a:spcPts val="0"/>
                        </a:spcAft>
                        <a:buClr>
                          <a:schemeClr val="dk2"/>
                        </a:buClr>
                        <a:buSzPts val="1300"/>
                        <a:buFont typeface="Calibri"/>
                        <a:buNone/>
                      </a:pPr>
                      <a:r>
                        <a:rPr b="1" i="0" lang="es-ES" sz="1300" u="none" cap="none" strike="noStrike">
                          <a:solidFill>
                            <a:schemeClr val="dk2"/>
                          </a:solidFill>
                          <a:latin typeface="Calibri"/>
                          <a:ea typeface="Calibri"/>
                          <a:cs typeface="Calibri"/>
                          <a:sym typeface="Calibri"/>
                        </a:rPr>
                        <a:t>Estado del VIH/sida</a:t>
                      </a:r>
                      <a:endParaRPr sz="1400" u="none" cap="none" strike="noStrike"/>
                    </a:p>
                  </a:txBody>
                  <a:tcPr marT="0" marB="0" marR="65125" marL="651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7000"/>
                        </a:lnSpc>
                        <a:spcBef>
                          <a:spcPts val="0"/>
                        </a:spcBef>
                        <a:spcAft>
                          <a:spcPts val="0"/>
                        </a:spcAft>
                        <a:buClr>
                          <a:schemeClr val="dk2"/>
                        </a:buClr>
                        <a:buSzPts val="1300"/>
                        <a:buFont typeface="Calibri"/>
                        <a:buNone/>
                      </a:pPr>
                      <a:r>
                        <a:rPr b="1" i="0" lang="es-ES" sz="1300" u="none" cap="none" strike="noStrike">
                          <a:solidFill>
                            <a:schemeClr val="dk2"/>
                          </a:solidFill>
                          <a:latin typeface="Calibri"/>
                          <a:ea typeface="Calibri"/>
                          <a:cs typeface="Calibri"/>
                          <a:sym typeface="Calibri"/>
                        </a:rPr>
                        <a:t> </a:t>
                      </a:r>
                      <a:endParaRPr sz="1400" u="none" cap="none" strike="noStrike"/>
                    </a:p>
                  </a:txBody>
                  <a:tcPr marT="0" marB="0" marR="65125" marL="651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7000"/>
                        </a:lnSpc>
                        <a:spcBef>
                          <a:spcPts val="0"/>
                        </a:spcBef>
                        <a:spcAft>
                          <a:spcPts val="0"/>
                        </a:spcAft>
                        <a:buClr>
                          <a:schemeClr val="dk2"/>
                        </a:buClr>
                        <a:buSzPts val="1300"/>
                        <a:buFont typeface="Calibri"/>
                        <a:buNone/>
                      </a:pPr>
                      <a:r>
                        <a:rPr b="1" i="0" lang="es-ES" sz="1300" u="none" cap="none" strike="noStrike">
                          <a:solidFill>
                            <a:schemeClr val="dk2"/>
                          </a:solidFill>
                          <a:latin typeface="Calibri"/>
                          <a:ea typeface="Calibri"/>
                          <a:cs typeface="Calibri"/>
                          <a:sym typeface="Calibri"/>
                        </a:rPr>
                        <a:t> </a:t>
                      </a:r>
                      <a:endParaRPr sz="1400" u="none" cap="none" strike="noStrike"/>
                    </a:p>
                  </a:txBody>
                  <a:tcPr marT="0" marB="0" marR="65125" marL="651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212700">
                <a:tc>
                  <a:txBody>
                    <a:bodyPr/>
                    <a:lstStyle/>
                    <a:p>
                      <a:pPr indent="0" lvl="0" marL="0" marR="0" rtl="0" algn="l">
                        <a:lnSpc>
                          <a:spcPct val="107000"/>
                        </a:lnSpc>
                        <a:spcBef>
                          <a:spcPts val="0"/>
                        </a:spcBef>
                        <a:spcAft>
                          <a:spcPts val="0"/>
                        </a:spcAft>
                        <a:buClr>
                          <a:schemeClr val="lt1"/>
                        </a:buClr>
                        <a:buSzPts val="1300"/>
                        <a:buFont typeface="Calibri"/>
                        <a:buNone/>
                      </a:pPr>
                      <a:r>
                        <a:rPr b="1" i="0" lang="es-ES" sz="1300" u="none" cap="none" strike="noStrike">
                          <a:solidFill>
                            <a:schemeClr val="lt1"/>
                          </a:solidFill>
                          <a:latin typeface="Calibri"/>
                          <a:ea typeface="Calibri"/>
                          <a:cs typeface="Calibri"/>
                          <a:sym typeface="Calibri"/>
                        </a:rPr>
                        <a:t>Examen físico</a:t>
                      </a:r>
                      <a:endParaRPr sz="1400" u="none" cap="none" strike="noStrike"/>
                    </a:p>
                  </a:txBody>
                  <a:tcPr marT="0" marB="0" marR="65125" marL="651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accent1"/>
                    </a:solidFill>
                  </a:tcPr>
                </a:tc>
                <a:tc>
                  <a:txBody>
                    <a:bodyPr/>
                    <a:lstStyle/>
                    <a:p>
                      <a:pPr indent="0" lvl="0" marL="0" marR="0" rtl="0" algn="ctr">
                        <a:lnSpc>
                          <a:spcPct val="107000"/>
                        </a:lnSpc>
                        <a:spcBef>
                          <a:spcPts val="0"/>
                        </a:spcBef>
                        <a:spcAft>
                          <a:spcPts val="0"/>
                        </a:spcAft>
                        <a:buClr>
                          <a:schemeClr val="lt1"/>
                        </a:buClr>
                        <a:buSzPts val="1300"/>
                        <a:buFont typeface="Calibri"/>
                        <a:buNone/>
                      </a:pPr>
                      <a:r>
                        <a:rPr b="1" i="0" lang="es-ES" sz="1300" u="none" cap="none" strike="noStrike">
                          <a:solidFill>
                            <a:schemeClr val="lt1"/>
                          </a:solidFill>
                          <a:latin typeface="Calibri"/>
                          <a:ea typeface="Calibri"/>
                          <a:cs typeface="Calibri"/>
                          <a:sym typeface="Calibri"/>
                        </a:rPr>
                        <a:t>Sí</a:t>
                      </a:r>
                      <a:endParaRPr sz="1400" u="none" cap="none" strike="noStrike"/>
                    </a:p>
                  </a:txBody>
                  <a:tcPr marT="0" marB="0" marR="65125" marL="651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accent1"/>
                    </a:solidFill>
                  </a:tcPr>
                </a:tc>
                <a:tc>
                  <a:txBody>
                    <a:bodyPr/>
                    <a:lstStyle/>
                    <a:p>
                      <a:pPr indent="0" lvl="0" marL="0" marR="0" rtl="0" algn="ctr">
                        <a:lnSpc>
                          <a:spcPct val="107000"/>
                        </a:lnSpc>
                        <a:spcBef>
                          <a:spcPts val="0"/>
                        </a:spcBef>
                        <a:spcAft>
                          <a:spcPts val="0"/>
                        </a:spcAft>
                        <a:buClr>
                          <a:schemeClr val="lt1"/>
                        </a:buClr>
                        <a:buSzPts val="1300"/>
                        <a:buFont typeface="Calibri"/>
                        <a:buNone/>
                      </a:pPr>
                      <a:r>
                        <a:rPr b="1" i="0" lang="es-ES" sz="1300" u="none" cap="none" strike="noStrike">
                          <a:solidFill>
                            <a:schemeClr val="lt1"/>
                          </a:solidFill>
                          <a:latin typeface="Calibri"/>
                          <a:ea typeface="Calibri"/>
                          <a:cs typeface="Calibri"/>
                          <a:sym typeface="Calibri"/>
                        </a:rPr>
                        <a:t>No</a:t>
                      </a:r>
                      <a:endParaRPr sz="1400" u="none" cap="none" strike="noStrike"/>
                    </a:p>
                  </a:txBody>
                  <a:tcPr marT="0" marB="0" marR="65125" marL="651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accent1"/>
                    </a:solidFill>
                  </a:tcPr>
                </a:tc>
              </a:tr>
              <a:tr h="212700">
                <a:tc>
                  <a:txBody>
                    <a:bodyPr/>
                    <a:lstStyle/>
                    <a:p>
                      <a:pPr indent="0" lvl="0" marL="0" marR="0" rtl="0" algn="l">
                        <a:lnSpc>
                          <a:spcPct val="107000"/>
                        </a:lnSpc>
                        <a:spcBef>
                          <a:spcPts val="0"/>
                        </a:spcBef>
                        <a:spcAft>
                          <a:spcPts val="0"/>
                        </a:spcAft>
                        <a:buClr>
                          <a:schemeClr val="dk2"/>
                        </a:buClr>
                        <a:buSzPts val="1300"/>
                        <a:buFont typeface="Calibri"/>
                        <a:buNone/>
                      </a:pPr>
                      <a:r>
                        <a:rPr b="1" i="0" lang="es-ES" sz="1300" u="none" cap="none" strike="noStrike">
                          <a:solidFill>
                            <a:schemeClr val="dk2"/>
                          </a:solidFill>
                          <a:latin typeface="Calibri"/>
                          <a:ea typeface="Calibri"/>
                          <a:cs typeface="Calibri"/>
                          <a:sym typeface="Calibri"/>
                        </a:rPr>
                        <a:t>Pictograma del cuerpo con los hallazgos</a:t>
                      </a:r>
                      <a:endParaRPr sz="1400" u="none" cap="none" strike="noStrike"/>
                    </a:p>
                  </a:txBody>
                  <a:tcPr marT="0" marB="0" marR="65125" marL="651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7000"/>
                        </a:lnSpc>
                        <a:spcBef>
                          <a:spcPts val="0"/>
                        </a:spcBef>
                        <a:spcAft>
                          <a:spcPts val="0"/>
                        </a:spcAft>
                        <a:buClr>
                          <a:schemeClr val="dk2"/>
                        </a:buClr>
                        <a:buSzPts val="1300"/>
                        <a:buFont typeface="Calibri"/>
                        <a:buNone/>
                      </a:pPr>
                      <a:r>
                        <a:rPr b="1" i="0" lang="es-ES" sz="1300" u="none" cap="none" strike="noStrike">
                          <a:solidFill>
                            <a:schemeClr val="dk2"/>
                          </a:solidFill>
                          <a:latin typeface="Calibri"/>
                          <a:ea typeface="Calibri"/>
                          <a:cs typeface="Calibri"/>
                          <a:sym typeface="Calibri"/>
                        </a:rPr>
                        <a:t> </a:t>
                      </a:r>
                      <a:endParaRPr sz="1400" u="none" cap="none" strike="noStrike"/>
                    </a:p>
                  </a:txBody>
                  <a:tcPr marT="0" marB="0" marR="65125" marL="651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7000"/>
                        </a:lnSpc>
                        <a:spcBef>
                          <a:spcPts val="0"/>
                        </a:spcBef>
                        <a:spcAft>
                          <a:spcPts val="0"/>
                        </a:spcAft>
                        <a:buClr>
                          <a:schemeClr val="dk2"/>
                        </a:buClr>
                        <a:buSzPts val="1300"/>
                        <a:buFont typeface="Calibri"/>
                        <a:buNone/>
                      </a:pPr>
                      <a:r>
                        <a:rPr b="1" i="0" lang="es-ES" sz="1300" u="none" cap="none" strike="noStrike">
                          <a:solidFill>
                            <a:schemeClr val="dk2"/>
                          </a:solidFill>
                          <a:latin typeface="Calibri"/>
                          <a:ea typeface="Calibri"/>
                          <a:cs typeface="Calibri"/>
                          <a:sym typeface="Calibri"/>
                        </a:rPr>
                        <a:t> </a:t>
                      </a:r>
                      <a:endParaRPr sz="1400" u="none" cap="none" strike="noStrike"/>
                    </a:p>
                  </a:txBody>
                  <a:tcPr marT="0" marB="0" marR="65125" marL="651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212700">
                <a:tc>
                  <a:txBody>
                    <a:bodyPr/>
                    <a:lstStyle/>
                    <a:p>
                      <a:pPr indent="0" lvl="0" marL="0" marR="0" rtl="0" algn="l">
                        <a:lnSpc>
                          <a:spcPct val="107000"/>
                        </a:lnSpc>
                        <a:spcBef>
                          <a:spcPts val="0"/>
                        </a:spcBef>
                        <a:spcAft>
                          <a:spcPts val="0"/>
                        </a:spcAft>
                        <a:buClr>
                          <a:schemeClr val="dk2"/>
                        </a:buClr>
                        <a:buSzPts val="1300"/>
                        <a:buFont typeface="Calibri"/>
                        <a:buNone/>
                      </a:pPr>
                      <a:r>
                        <a:rPr b="1" i="0" lang="es-ES" sz="1300" u="none" cap="none" strike="noStrike">
                          <a:solidFill>
                            <a:schemeClr val="dk2"/>
                          </a:solidFill>
                          <a:latin typeface="Calibri"/>
                          <a:ea typeface="Calibri"/>
                          <a:cs typeface="Calibri"/>
                          <a:sym typeface="Calibri"/>
                        </a:rPr>
                        <a:t>Descripción escrita de los hallazgos</a:t>
                      </a:r>
                      <a:endParaRPr sz="1400" u="none" cap="none" strike="noStrike"/>
                    </a:p>
                  </a:txBody>
                  <a:tcPr marT="0" marB="0" marR="65125" marL="651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7000"/>
                        </a:lnSpc>
                        <a:spcBef>
                          <a:spcPts val="0"/>
                        </a:spcBef>
                        <a:spcAft>
                          <a:spcPts val="0"/>
                        </a:spcAft>
                        <a:buClr>
                          <a:schemeClr val="dk2"/>
                        </a:buClr>
                        <a:buSzPts val="1300"/>
                        <a:buFont typeface="Calibri"/>
                        <a:buNone/>
                      </a:pPr>
                      <a:r>
                        <a:rPr b="1" i="0" lang="es-ES" sz="1300" u="none" cap="none" strike="noStrike">
                          <a:solidFill>
                            <a:schemeClr val="dk2"/>
                          </a:solidFill>
                          <a:latin typeface="Calibri"/>
                          <a:ea typeface="Calibri"/>
                          <a:cs typeface="Calibri"/>
                          <a:sym typeface="Calibri"/>
                        </a:rPr>
                        <a:t> </a:t>
                      </a:r>
                      <a:endParaRPr sz="1400" u="none" cap="none" strike="noStrike"/>
                    </a:p>
                  </a:txBody>
                  <a:tcPr marT="0" marB="0" marR="65125" marL="651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7000"/>
                        </a:lnSpc>
                        <a:spcBef>
                          <a:spcPts val="0"/>
                        </a:spcBef>
                        <a:spcAft>
                          <a:spcPts val="0"/>
                        </a:spcAft>
                        <a:buClr>
                          <a:schemeClr val="dk2"/>
                        </a:buClr>
                        <a:buSzPts val="1300"/>
                        <a:buFont typeface="Calibri"/>
                        <a:buNone/>
                      </a:pPr>
                      <a:r>
                        <a:rPr b="1" i="0" lang="es-ES" sz="1300" u="none" cap="none" strike="noStrike">
                          <a:solidFill>
                            <a:schemeClr val="dk2"/>
                          </a:solidFill>
                          <a:latin typeface="Calibri"/>
                          <a:ea typeface="Calibri"/>
                          <a:cs typeface="Calibri"/>
                          <a:sym typeface="Calibri"/>
                        </a:rPr>
                        <a:t> </a:t>
                      </a:r>
                      <a:endParaRPr sz="1400" u="none" cap="none" strike="noStrike"/>
                    </a:p>
                  </a:txBody>
                  <a:tcPr marT="0" marB="0" marR="65125" marL="651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212700">
                <a:tc>
                  <a:txBody>
                    <a:bodyPr/>
                    <a:lstStyle/>
                    <a:p>
                      <a:pPr indent="0" lvl="0" marL="0" marR="0" rtl="0" algn="l">
                        <a:lnSpc>
                          <a:spcPct val="107000"/>
                        </a:lnSpc>
                        <a:spcBef>
                          <a:spcPts val="0"/>
                        </a:spcBef>
                        <a:spcAft>
                          <a:spcPts val="0"/>
                        </a:spcAft>
                        <a:buClr>
                          <a:schemeClr val="dk2"/>
                        </a:buClr>
                        <a:buSzPts val="1300"/>
                        <a:buFont typeface="Calibri"/>
                        <a:buNone/>
                      </a:pPr>
                      <a:r>
                        <a:rPr b="1" i="0" lang="es-ES" sz="1300" u="none" cap="none" strike="noStrike">
                          <a:solidFill>
                            <a:schemeClr val="dk2"/>
                          </a:solidFill>
                          <a:latin typeface="Calibri"/>
                          <a:ea typeface="Calibri"/>
                          <a:cs typeface="Calibri"/>
                          <a:sym typeface="Calibri"/>
                        </a:rPr>
                        <a:t>Examen genital</a:t>
                      </a:r>
                      <a:endParaRPr sz="1400" u="none" cap="none" strike="noStrike"/>
                    </a:p>
                  </a:txBody>
                  <a:tcPr marT="0" marB="0" marR="65125" marL="651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7000"/>
                        </a:lnSpc>
                        <a:spcBef>
                          <a:spcPts val="0"/>
                        </a:spcBef>
                        <a:spcAft>
                          <a:spcPts val="0"/>
                        </a:spcAft>
                        <a:buClr>
                          <a:schemeClr val="dk2"/>
                        </a:buClr>
                        <a:buSzPts val="1300"/>
                        <a:buFont typeface="Calibri"/>
                        <a:buNone/>
                      </a:pPr>
                      <a:r>
                        <a:rPr b="1" i="0" lang="es-ES" sz="1300" u="none" cap="none" strike="noStrike">
                          <a:solidFill>
                            <a:schemeClr val="dk2"/>
                          </a:solidFill>
                          <a:latin typeface="Calibri"/>
                          <a:ea typeface="Calibri"/>
                          <a:cs typeface="Calibri"/>
                          <a:sym typeface="Calibri"/>
                        </a:rPr>
                        <a:t> </a:t>
                      </a:r>
                      <a:endParaRPr sz="1400" u="none" cap="none" strike="noStrike"/>
                    </a:p>
                  </a:txBody>
                  <a:tcPr marT="0" marB="0" marR="65125" marL="651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7000"/>
                        </a:lnSpc>
                        <a:spcBef>
                          <a:spcPts val="0"/>
                        </a:spcBef>
                        <a:spcAft>
                          <a:spcPts val="0"/>
                        </a:spcAft>
                        <a:buClr>
                          <a:schemeClr val="dk2"/>
                        </a:buClr>
                        <a:buSzPts val="1300"/>
                        <a:buFont typeface="Calibri"/>
                        <a:buNone/>
                      </a:pPr>
                      <a:r>
                        <a:rPr b="1" i="0" lang="es-ES" sz="1300" u="none" cap="none" strike="noStrike">
                          <a:solidFill>
                            <a:schemeClr val="dk2"/>
                          </a:solidFill>
                          <a:latin typeface="Calibri"/>
                          <a:ea typeface="Calibri"/>
                          <a:cs typeface="Calibri"/>
                          <a:sym typeface="Calibri"/>
                        </a:rPr>
                        <a:t> </a:t>
                      </a:r>
                      <a:endParaRPr sz="1400" u="none" cap="none" strike="noStrike"/>
                    </a:p>
                  </a:txBody>
                  <a:tcPr marT="0" marB="0" marR="65125" marL="651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sp>
        <p:nvSpPr>
          <p:cNvPr id="2017" name="Google Shape;2017;p24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s-ES"/>
              <a:t>‹#›</a:t>
            </a:fld>
            <a:endParaRPr/>
          </a:p>
        </p:txBody>
      </p:sp>
    </p:spTree>
  </p:cSld>
  <p:clrMapOvr>
    <a:masterClrMapping/>
  </p:clrMapOvr>
</p:sld>
</file>

<file path=ppt/slides/slide1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2" name="Shape 2022"/>
        <p:cNvGrpSpPr/>
        <p:nvPr/>
      </p:nvGrpSpPr>
      <p:grpSpPr>
        <a:xfrm>
          <a:off x="0" y="0"/>
          <a:ext cx="0" cy="0"/>
          <a:chOff x="0" y="0"/>
          <a:chExt cx="0" cy="0"/>
        </a:xfrm>
      </p:grpSpPr>
      <p:sp>
        <p:nvSpPr>
          <p:cNvPr id="2023" name="Google Shape;2023;p245"/>
          <p:cNvSpPr txBox="1"/>
          <p:nvPr>
            <p:ph type="title"/>
          </p:nvPr>
        </p:nvSpPr>
        <p:spPr>
          <a:xfrm>
            <a:off x="651353" y="496213"/>
            <a:ext cx="8367713" cy="8636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2"/>
              </a:buClr>
              <a:buSzPts val="4400"/>
              <a:buNone/>
            </a:pPr>
            <a:r>
              <a:rPr lang="es-ES"/>
              <a:t>Mensajes clave: </a:t>
            </a:r>
            <a:r>
              <a:rPr lang="es-ES">
                <a:solidFill>
                  <a:schemeClr val="accent1"/>
                </a:solidFill>
              </a:rPr>
              <a:t>Datos</a:t>
            </a:r>
            <a:endParaRPr/>
          </a:p>
        </p:txBody>
      </p:sp>
      <p:sp>
        <p:nvSpPr>
          <p:cNvPr id="2024" name="Google Shape;2024;p245"/>
          <p:cNvSpPr txBox="1"/>
          <p:nvPr>
            <p:ph idx="1" type="body"/>
          </p:nvPr>
        </p:nvSpPr>
        <p:spPr>
          <a:xfrm>
            <a:off x="373063" y="1142695"/>
            <a:ext cx="8646003" cy="4319588"/>
          </a:xfrm>
          <a:prstGeom prst="rect">
            <a:avLst/>
          </a:prstGeom>
          <a:noFill/>
          <a:ln>
            <a:noFill/>
          </a:ln>
        </p:spPr>
        <p:txBody>
          <a:bodyPr anchorCtr="0" anchor="t" bIns="45700" lIns="91425" spcFirstLastPara="1" rIns="91425" wrap="square" tIns="45700">
            <a:noAutofit/>
          </a:bodyPr>
          <a:lstStyle/>
          <a:p>
            <a:pPr indent="-228600" lvl="0" marL="685800" rtl="0" algn="l">
              <a:lnSpc>
                <a:spcPct val="100000"/>
              </a:lnSpc>
              <a:spcBef>
                <a:spcPts val="600"/>
              </a:spcBef>
              <a:spcAft>
                <a:spcPts val="0"/>
              </a:spcAft>
              <a:buClr>
                <a:schemeClr val="dk2"/>
              </a:buClr>
              <a:buSzPts val="2600"/>
              <a:buChar char="•"/>
            </a:pPr>
            <a:r>
              <a:rPr lang="es-ES" sz="2800">
                <a:solidFill>
                  <a:schemeClr val="dk2"/>
                </a:solidFill>
              </a:rPr>
              <a:t>Coordine la recolección de datos entre los sectores</a:t>
            </a:r>
            <a:endParaRPr sz="2800"/>
          </a:p>
          <a:p>
            <a:pPr indent="-228600" lvl="0" marL="685800" rtl="0" algn="l">
              <a:lnSpc>
                <a:spcPct val="100000"/>
              </a:lnSpc>
              <a:spcBef>
                <a:spcPts val="1200"/>
              </a:spcBef>
              <a:spcAft>
                <a:spcPts val="0"/>
              </a:spcAft>
              <a:buClr>
                <a:schemeClr val="dk2"/>
              </a:buClr>
              <a:buSzPts val="2600"/>
              <a:buChar char="•"/>
            </a:pPr>
            <a:r>
              <a:rPr lang="es-ES" sz="2800">
                <a:solidFill>
                  <a:schemeClr val="dk2"/>
                </a:solidFill>
              </a:rPr>
              <a:t>Armonice las herramientas y los métodos de recolección de datos entre todos los socios para garantizar la calidad y la estandarización</a:t>
            </a:r>
            <a:endParaRPr sz="2800"/>
          </a:p>
          <a:p>
            <a:pPr indent="-228600" lvl="0" marL="685800" rtl="0" algn="l">
              <a:lnSpc>
                <a:spcPct val="100000"/>
              </a:lnSpc>
              <a:spcBef>
                <a:spcPts val="1200"/>
              </a:spcBef>
              <a:spcAft>
                <a:spcPts val="0"/>
              </a:spcAft>
              <a:buClr>
                <a:schemeClr val="dk2"/>
              </a:buClr>
              <a:buSzPts val="2600"/>
              <a:buChar char="•"/>
            </a:pPr>
            <a:r>
              <a:rPr b="1" lang="es-ES" sz="2800">
                <a:solidFill>
                  <a:schemeClr val="accent1"/>
                </a:solidFill>
              </a:rPr>
              <a:t>Asegúrese de que se respeten los estándares éticos y de seguridad al recopilar y compartir datos</a:t>
            </a:r>
            <a:endParaRPr sz="2800"/>
          </a:p>
          <a:p>
            <a:pPr indent="-228600" lvl="0" marL="685800" rtl="0" algn="l">
              <a:lnSpc>
                <a:spcPct val="100000"/>
              </a:lnSpc>
              <a:spcBef>
                <a:spcPts val="1200"/>
              </a:spcBef>
              <a:spcAft>
                <a:spcPts val="0"/>
              </a:spcAft>
              <a:buClr>
                <a:schemeClr val="dk2"/>
              </a:buClr>
              <a:buSzPts val="2600"/>
              <a:buChar char="•"/>
            </a:pPr>
            <a:r>
              <a:rPr lang="es-ES" sz="2800">
                <a:solidFill>
                  <a:schemeClr val="dk2"/>
                </a:solidFill>
              </a:rPr>
              <a:t>Al interpretar los resultados del monitoreo y la evaluación, evite culpar y juzgar</a:t>
            </a:r>
            <a:endParaRPr sz="2800"/>
          </a:p>
          <a:p>
            <a:pPr indent="-228600" lvl="0" marL="685800" rtl="0" algn="l">
              <a:lnSpc>
                <a:spcPct val="100000"/>
              </a:lnSpc>
              <a:spcBef>
                <a:spcPts val="1200"/>
              </a:spcBef>
              <a:spcAft>
                <a:spcPts val="0"/>
              </a:spcAft>
              <a:buClr>
                <a:schemeClr val="dk2"/>
              </a:buClr>
              <a:buSzPts val="2600"/>
              <a:buChar char="•"/>
            </a:pPr>
            <a:r>
              <a:rPr lang="es-ES" sz="2800">
                <a:solidFill>
                  <a:schemeClr val="dk2"/>
                </a:solidFill>
              </a:rPr>
              <a:t>Use sus hallazgos para mejorar su programación</a:t>
            </a:r>
            <a:endParaRPr sz="2800"/>
          </a:p>
          <a:p>
            <a:pPr indent="-76200" lvl="0" marL="228600" rtl="0" algn="l">
              <a:lnSpc>
                <a:spcPct val="100000"/>
              </a:lnSpc>
              <a:spcBef>
                <a:spcPts val="2400"/>
              </a:spcBef>
              <a:spcAft>
                <a:spcPts val="0"/>
              </a:spcAft>
              <a:buClr>
                <a:schemeClr val="dk2"/>
              </a:buClr>
              <a:buSzPts val="2400"/>
              <a:buNone/>
            </a:pPr>
            <a:r>
              <a:t/>
            </a:r>
            <a:endParaRPr sz="2800">
              <a:solidFill>
                <a:srgbClr val="FF0000"/>
              </a:solidFill>
            </a:endParaRPr>
          </a:p>
          <a:p>
            <a:pPr indent="-228600" lvl="1" marL="685800" rtl="0" algn="l">
              <a:lnSpc>
                <a:spcPct val="100000"/>
              </a:lnSpc>
              <a:spcBef>
                <a:spcPts val="1800"/>
              </a:spcBef>
              <a:spcAft>
                <a:spcPts val="0"/>
              </a:spcAft>
              <a:buClr>
                <a:schemeClr val="dk2"/>
              </a:buClr>
              <a:buSzPts val="2400"/>
              <a:buFont typeface="Noto Sans Symbols"/>
              <a:buNone/>
            </a:pPr>
            <a:r>
              <a:t/>
            </a:r>
            <a:endParaRPr/>
          </a:p>
        </p:txBody>
      </p:sp>
      <p:sp>
        <p:nvSpPr>
          <p:cNvPr id="2025" name="Google Shape;2025;p24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s-ES"/>
              <a:t>‹#›</a:t>
            </a:fld>
            <a:endParaRPr/>
          </a:p>
        </p:txBody>
      </p:sp>
    </p:spTree>
  </p:cSld>
  <p:clrMapOvr>
    <a:masterClrMapping/>
  </p:clrMapOvr>
</p:sld>
</file>

<file path=ppt/slides/slide1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0" name="Shape 2030"/>
        <p:cNvGrpSpPr/>
        <p:nvPr/>
      </p:nvGrpSpPr>
      <p:grpSpPr>
        <a:xfrm>
          <a:off x="0" y="0"/>
          <a:ext cx="0" cy="0"/>
          <a:chOff x="0" y="0"/>
          <a:chExt cx="0" cy="0"/>
        </a:xfrm>
      </p:grpSpPr>
      <p:sp>
        <p:nvSpPr>
          <p:cNvPr id="2031" name="Google Shape;2031;p246"/>
          <p:cNvSpPr txBox="1"/>
          <p:nvPr>
            <p:ph type="title"/>
          </p:nvPr>
        </p:nvSpPr>
        <p:spPr>
          <a:xfrm>
            <a:off x="592746" y="413316"/>
            <a:ext cx="8367713" cy="8636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2"/>
              </a:buClr>
              <a:buSzPts val="4400"/>
              <a:buNone/>
            </a:pPr>
            <a:r>
              <a:rPr lang="es-ES"/>
              <a:t>Mensajes clave, continuación</a:t>
            </a:r>
            <a:endParaRPr/>
          </a:p>
        </p:txBody>
      </p:sp>
      <p:sp>
        <p:nvSpPr>
          <p:cNvPr id="2032" name="Google Shape;2032;p246"/>
          <p:cNvSpPr txBox="1"/>
          <p:nvPr>
            <p:ph idx="1" type="body"/>
          </p:nvPr>
        </p:nvSpPr>
        <p:spPr>
          <a:xfrm>
            <a:off x="592746" y="1269206"/>
            <a:ext cx="8257340" cy="4319588"/>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600"/>
              </a:spcBef>
              <a:spcAft>
                <a:spcPts val="0"/>
              </a:spcAft>
              <a:buClr>
                <a:schemeClr val="dk2"/>
              </a:buClr>
              <a:buSzPts val="2000"/>
              <a:buChar char="•"/>
            </a:pPr>
            <a:r>
              <a:rPr b="1" lang="es-ES" sz="2100">
                <a:solidFill>
                  <a:schemeClr val="dk2"/>
                </a:solidFill>
              </a:rPr>
              <a:t>Al documentar datos</a:t>
            </a:r>
            <a:endParaRPr sz="2100"/>
          </a:p>
          <a:p>
            <a:pPr indent="-228600" lvl="1" marL="685800" rtl="0" algn="l">
              <a:lnSpc>
                <a:spcPct val="90000"/>
              </a:lnSpc>
              <a:spcBef>
                <a:spcPts val="1200"/>
              </a:spcBef>
              <a:spcAft>
                <a:spcPts val="0"/>
              </a:spcAft>
              <a:buClr>
                <a:schemeClr val="dk2"/>
              </a:buClr>
              <a:buSzPts val="2000"/>
              <a:buChar char="•"/>
            </a:pPr>
            <a:r>
              <a:rPr lang="es-ES" sz="2100">
                <a:solidFill>
                  <a:schemeClr val="dk2"/>
                </a:solidFill>
              </a:rPr>
              <a:t>La confidencialidad de las personas que proporcionan información sobre violencia de género debe protegerse en todo momento, y primero se debe proporcionar el consentimiento informado.</a:t>
            </a:r>
            <a:endParaRPr sz="2100"/>
          </a:p>
          <a:p>
            <a:pPr indent="-228600" lvl="0" marL="228600" rtl="0" algn="l">
              <a:lnSpc>
                <a:spcPct val="90000"/>
              </a:lnSpc>
              <a:spcBef>
                <a:spcPts val="1200"/>
              </a:spcBef>
              <a:spcAft>
                <a:spcPts val="0"/>
              </a:spcAft>
              <a:buClr>
                <a:schemeClr val="dk2"/>
              </a:buClr>
              <a:buSzPts val="2000"/>
              <a:buChar char="•"/>
            </a:pPr>
            <a:r>
              <a:rPr b="1" lang="es-ES" sz="2100">
                <a:solidFill>
                  <a:schemeClr val="dk2"/>
                </a:solidFill>
              </a:rPr>
              <a:t>Cuándo compartir datos</a:t>
            </a:r>
            <a:endParaRPr sz="2100"/>
          </a:p>
          <a:p>
            <a:pPr indent="-228600" lvl="1" marL="685800" rtl="0" algn="l">
              <a:lnSpc>
                <a:spcPct val="90000"/>
              </a:lnSpc>
              <a:spcBef>
                <a:spcPts val="1200"/>
              </a:spcBef>
              <a:spcAft>
                <a:spcPts val="0"/>
              </a:spcAft>
              <a:buClr>
                <a:schemeClr val="dk2"/>
              </a:buClr>
              <a:buSzPts val="2000"/>
              <a:buChar char="•"/>
            </a:pPr>
            <a:r>
              <a:rPr lang="es-ES" sz="2100">
                <a:solidFill>
                  <a:schemeClr val="dk2"/>
                </a:solidFill>
              </a:rPr>
              <a:t>Solo proporcione una descripción integral del incidente si este </a:t>
            </a:r>
            <a:r>
              <a:rPr b="1" lang="es-ES" sz="2100">
                <a:solidFill>
                  <a:schemeClr val="dk2"/>
                </a:solidFill>
              </a:rPr>
              <a:t>no</a:t>
            </a:r>
            <a:r>
              <a:rPr lang="es-ES" sz="2100">
                <a:solidFill>
                  <a:schemeClr val="dk2"/>
                </a:solidFill>
              </a:rPr>
              <a:t> </a:t>
            </a:r>
            <a:r>
              <a:rPr b="1" lang="es-ES" sz="2100">
                <a:solidFill>
                  <a:schemeClr val="dk2"/>
                </a:solidFill>
              </a:rPr>
              <a:t>puede</a:t>
            </a:r>
            <a:r>
              <a:rPr lang="es-ES" sz="2100">
                <a:solidFill>
                  <a:schemeClr val="dk2"/>
                </a:solidFill>
              </a:rPr>
              <a:t> vincularse con personas sobrevivientes específicas (los datos y el lugar precisos, la información de la víctima, su origen étnico y los hallazgos médicos solo deben incluirse si es seguro hacerlo).</a:t>
            </a:r>
            <a:endParaRPr sz="2100"/>
          </a:p>
          <a:p>
            <a:pPr indent="-228600" lvl="1" marL="685800" rtl="0" algn="l">
              <a:lnSpc>
                <a:spcPct val="90000"/>
              </a:lnSpc>
              <a:spcBef>
                <a:spcPts val="1200"/>
              </a:spcBef>
              <a:spcAft>
                <a:spcPts val="0"/>
              </a:spcAft>
              <a:buClr>
                <a:schemeClr val="dk2"/>
              </a:buClr>
              <a:buSzPts val="2000"/>
              <a:buChar char="•"/>
            </a:pPr>
            <a:r>
              <a:rPr lang="es-ES" sz="2100">
                <a:solidFill>
                  <a:schemeClr val="dk2"/>
                </a:solidFill>
              </a:rPr>
              <a:t>Proporcione información adicional que pueda haber contribuido a que se produjeran cambios en la cantidad de casos denunciados con respecto al período de notificación anterior. Por ejemplo, mayor cantidad de servicios disponibles, campañas de información pública o aumento en la cantidad de ataques violentos. </a:t>
            </a:r>
            <a:endParaRPr sz="2100"/>
          </a:p>
          <a:p>
            <a:pPr indent="-101600" lvl="1" marL="685800" rtl="0" algn="l">
              <a:lnSpc>
                <a:spcPct val="90000"/>
              </a:lnSpc>
              <a:spcBef>
                <a:spcPts val="2400"/>
              </a:spcBef>
              <a:spcAft>
                <a:spcPts val="0"/>
              </a:spcAft>
              <a:buClr>
                <a:schemeClr val="dk2"/>
              </a:buClr>
              <a:buSzPts val="2000"/>
              <a:buNone/>
            </a:pPr>
            <a:r>
              <a:t/>
            </a:r>
            <a:endParaRPr sz="2100"/>
          </a:p>
          <a:p>
            <a:pPr indent="-101600" lvl="1" marL="685800" rtl="0" algn="l">
              <a:lnSpc>
                <a:spcPct val="90000"/>
              </a:lnSpc>
              <a:spcBef>
                <a:spcPts val="1800"/>
              </a:spcBef>
              <a:spcAft>
                <a:spcPts val="0"/>
              </a:spcAft>
              <a:buClr>
                <a:schemeClr val="dk2"/>
              </a:buClr>
              <a:buSzPts val="2000"/>
              <a:buNone/>
            </a:pPr>
            <a:r>
              <a:t/>
            </a:r>
            <a:endParaRPr sz="2100"/>
          </a:p>
          <a:p>
            <a:pPr indent="-228600" lvl="1" marL="685800" rtl="0" algn="l">
              <a:lnSpc>
                <a:spcPct val="90000"/>
              </a:lnSpc>
              <a:spcBef>
                <a:spcPts val="1800"/>
              </a:spcBef>
              <a:spcAft>
                <a:spcPts val="0"/>
              </a:spcAft>
              <a:buClr>
                <a:schemeClr val="dk2"/>
              </a:buClr>
              <a:buSzPts val="2400"/>
              <a:buFont typeface="Noto Sans Symbols"/>
              <a:buNone/>
            </a:pPr>
            <a:r>
              <a:t/>
            </a:r>
            <a:endParaRPr sz="2100"/>
          </a:p>
        </p:txBody>
      </p:sp>
      <p:sp>
        <p:nvSpPr>
          <p:cNvPr id="2033" name="Google Shape;2033;p24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s-ES"/>
              <a:t>‹#›</a:t>
            </a:fld>
            <a:endParaRPr/>
          </a:p>
        </p:txBody>
      </p:sp>
    </p:spTree>
  </p:cSld>
  <p:clrMapOvr>
    <a:masterClrMapping/>
  </p:clrMapOvr>
</p:sld>
</file>

<file path=ppt/slides/slide1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8" name="Shape 2038"/>
        <p:cNvGrpSpPr/>
        <p:nvPr/>
      </p:nvGrpSpPr>
      <p:grpSpPr>
        <a:xfrm>
          <a:off x="0" y="0"/>
          <a:ext cx="0" cy="0"/>
          <a:chOff x="0" y="0"/>
          <a:chExt cx="0" cy="0"/>
        </a:xfrm>
      </p:grpSpPr>
      <p:sp>
        <p:nvSpPr>
          <p:cNvPr id="2039" name="Google Shape;2039;p247"/>
          <p:cNvSpPr txBox="1"/>
          <p:nvPr>
            <p:ph type="title"/>
          </p:nvPr>
        </p:nvSpPr>
        <p:spPr>
          <a:xfrm>
            <a:off x="509122" y="335694"/>
            <a:ext cx="8335963" cy="1325562"/>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accent2"/>
              </a:buClr>
              <a:buSzPts val="4400"/>
              <a:buNone/>
            </a:pPr>
            <a:r>
              <a:rPr lang="es-ES">
                <a:solidFill>
                  <a:schemeClr val="accent1"/>
                </a:solidFill>
              </a:rPr>
              <a:t>GESTIÓN DE INSUMOS MÉDICOS</a:t>
            </a:r>
            <a:br>
              <a:rPr lang="es-ES">
                <a:solidFill>
                  <a:schemeClr val="accent1"/>
                </a:solidFill>
              </a:rPr>
            </a:br>
            <a:r>
              <a:rPr i="1" lang="es-ES">
                <a:solidFill>
                  <a:schemeClr val="accent1"/>
                </a:solidFill>
              </a:rPr>
              <a:t>Video</a:t>
            </a:r>
            <a:endParaRPr i="1">
              <a:solidFill>
                <a:schemeClr val="accent1"/>
              </a:solidFill>
            </a:endParaRPr>
          </a:p>
        </p:txBody>
      </p:sp>
      <p:sp>
        <p:nvSpPr>
          <p:cNvPr id="2040" name="Google Shape;2040;p24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s-ES"/>
              <a:t>‹#›</a:t>
            </a:fld>
            <a:endParaRPr/>
          </a:p>
        </p:txBody>
      </p:sp>
      <p:pic>
        <p:nvPicPr>
          <p:cNvPr descr="Reproductive Health Kits Shelving" id="2041" name="Google Shape;2041;p247"/>
          <p:cNvPicPr preferRelativeResize="0"/>
          <p:nvPr/>
        </p:nvPicPr>
        <p:blipFill rotWithShape="1">
          <a:blip r:embed="rId3">
            <a:alphaModFix/>
          </a:blip>
          <a:srcRect b="0" l="0" r="0" t="0"/>
          <a:stretch/>
        </p:blipFill>
        <p:spPr>
          <a:xfrm>
            <a:off x="1324303" y="1594051"/>
            <a:ext cx="6926318" cy="391337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41"/>
                                        </p:tgtEl>
                                        <p:attrNameLst>
                                          <p:attrName>style.visibility</p:attrName>
                                        </p:attrNameLst>
                                      </p:cBhvr>
                                      <p:to>
                                        <p:strVal val="visible"/>
                                      </p:to>
                                    </p:set>
                                    <p:animEffect filter="fade" transition="in">
                                      <p:cBhvr>
                                        <p:cTn dur="1"/>
                                        <p:tgtEl>
                                          <p:spTgt spid="204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6" name="Shape 2046"/>
        <p:cNvGrpSpPr/>
        <p:nvPr/>
      </p:nvGrpSpPr>
      <p:grpSpPr>
        <a:xfrm>
          <a:off x="0" y="0"/>
          <a:ext cx="0" cy="0"/>
          <a:chOff x="0" y="0"/>
          <a:chExt cx="0" cy="0"/>
        </a:xfrm>
      </p:grpSpPr>
      <p:sp>
        <p:nvSpPr>
          <p:cNvPr id="2047" name="Google Shape;2047;p248"/>
          <p:cNvSpPr txBox="1"/>
          <p:nvPr>
            <p:ph type="title"/>
          </p:nvPr>
        </p:nvSpPr>
        <p:spPr>
          <a:xfrm>
            <a:off x="675797" y="596421"/>
            <a:ext cx="7741693"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2"/>
              </a:buClr>
              <a:buSzPts val="4400"/>
              <a:buNone/>
            </a:pPr>
            <a:r>
              <a:rPr lang="es-ES"/>
              <a:t>Gestión de insumos médicos</a:t>
            </a:r>
            <a:endParaRPr/>
          </a:p>
        </p:txBody>
      </p:sp>
      <p:sp>
        <p:nvSpPr>
          <p:cNvPr id="2048" name="Google Shape;2048;p248"/>
          <p:cNvSpPr txBox="1"/>
          <p:nvPr>
            <p:ph idx="1" type="body"/>
          </p:nvPr>
        </p:nvSpPr>
        <p:spPr>
          <a:xfrm>
            <a:off x="457200" y="2217107"/>
            <a:ext cx="8229600" cy="3909056"/>
          </a:xfrm>
          <a:prstGeom prst="rect">
            <a:avLst/>
          </a:prstGeom>
          <a:noFill/>
          <a:ln>
            <a:noFill/>
          </a:ln>
        </p:spPr>
        <p:txBody>
          <a:bodyPr anchorCtr="0" anchor="t" bIns="45700" lIns="91425" spcFirstLastPara="1" rIns="91425" wrap="square" tIns="45700">
            <a:noAutofit/>
          </a:bodyPr>
          <a:lstStyle/>
          <a:p>
            <a:pPr indent="-228600" lvl="0" marL="685800" rtl="0" algn="l">
              <a:lnSpc>
                <a:spcPct val="90000"/>
              </a:lnSpc>
              <a:spcBef>
                <a:spcPts val="600"/>
              </a:spcBef>
              <a:spcAft>
                <a:spcPts val="0"/>
              </a:spcAft>
              <a:buClr>
                <a:schemeClr val="dk2"/>
              </a:buClr>
              <a:buSzPts val="3200"/>
              <a:buChar char="•"/>
            </a:pPr>
            <a:r>
              <a:rPr lang="es-ES" sz="2800">
                <a:solidFill>
                  <a:schemeClr val="dk2"/>
                </a:solidFill>
              </a:rPr>
              <a:t>Retire los insumos de las cajas y organícelos</a:t>
            </a:r>
            <a:endParaRPr sz="2800"/>
          </a:p>
          <a:p>
            <a:pPr indent="-228600" lvl="0" marL="685800" rtl="0" algn="l">
              <a:lnSpc>
                <a:spcPct val="90000"/>
              </a:lnSpc>
              <a:spcBef>
                <a:spcPts val="1200"/>
              </a:spcBef>
              <a:spcAft>
                <a:spcPts val="0"/>
              </a:spcAft>
              <a:buClr>
                <a:schemeClr val="dk2"/>
              </a:buClr>
              <a:buSzPts val="3200"/>
              <a:buChar char="•"/>
            </a:pPr>
            <a:r>
              <a:rPr lang="es-ES" sz="2800">
                <a:solidFill>
                  <a:schemeClr val="dk2"/>
                </a:solidFill>
              </a:rPr>
              <a:t>Área de almacenamiento exclusiva y protegida</a:t>
            </a:r>
            <a:endParaRPr sz="2800"/>
          </a:p>
          <a:p>
            <a:pPr indent="-228600" lvl="0" marL="685800" rtl="0" algn="l">
              <a:lnSpc>
                <a:spcPct val="90000"/>
              </a:lnSpc>
              <a:spcBef>
                <a:spcPts val="1200"/>
              </a:spcBef>
              <a:spcAft>
                <a:spcPts val="0"/>
              </a:spcAft>
              <a:buClr>
                <a:schemeClr val="dk2"/>
              </a:buClr>
              <a:buSzPts val="3200"/>
              <a:buChar char="•"/>
            </a:pPr>
            <a:r>
              <a:rPr lang="es-ES" sz="2800">
                <a:solidFill>
                  <a:schemeClr val="dk2"/>
                </a:solidFill>
              </a:rPr>
              <a:t>Gestión de inventario</a:t>
            </a:r>
            <a:endParaRPr sz="2800"/>
          </a:p>
          <a:p>
            <a:pPr indent="-228600" lvl="0" marL="685800" rtl="0" algn="l">
              <a:lnSpc>
                <a:spcPct val="90000"/>
              </a:lnSpc>
              <a:spcBef>
                <a:spcPts val="1200"/>
              </a:spcBef>
              <a:spcAft>
                <a:spcPts val="600"/>
              </a:spcAft>
              <a:buClr>
                <a:schemeClr val="dk2"/>
              </a:buClr>
              <a:buSzPts val="3200"/>
              <a:buChar char="•"/>
            </a:pPr>
            <a:r>
              <a:rPr lang="es-ES" sz="2800">
                <a:solidFill>
                  <a:schemeClr val="dk2"/>
                </a:solidFill>
              </a:rPr>
              <a:t>El primero que entra será el primero que sale</a:t>
            </a:r>
            <a:endParaRPr sz="2800"/>
          </a:p>
        </p:txBody>
      </p:sp>
      <p:sp>
        <p:nvSpPr>
          <p:cNvPr id="2049" name="Google Shape;2049;p24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s-E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48">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48">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48">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48">
                                            <p:txEl>
                                              <p:pRg end="3" st="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4" name="Shape 2054"/>
        <p:cNvGrpSpPr/>
        <p:nvPr/>
      </p:nvGrpSpPr>
      <p:grpSpPr>
        <a:xfrm>
          <a:off x="0" y="0"/>
          <a:ext cx="0" cy="0"/>
          <a:chOff x="0" y="0"/>
          <a:chExt cx="0" cy="0"/>
        </a:xfrm>
      </p:grpSpPr>
      <p:sp>
        <p:nvSpPr>
          <p:cNvPr id="2055" name="Google Shape;2055;p249"/>
          <p:cNvSpPr txBox="1"/>
          <p:nvPr>
            <p:ph type="ctrTitle"/>
          </p:nvPr>
        </p:nvSpPr>
        <p:spPr>
          <a:xfrm>
            <a:off x="337790" y="344817"/>
            <a:ext cx="8664362" cy="1470025"/>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accent2"/>
              </a:buClr>
              <a:buSzPts val="4400"/>
              <a:buNone/>
            </a:pPr>
            <a:br>
              <a:rPr lang="es-ES" sz="3800">
                <a:solidFill>
                  <a:schemeClr val="dk2"/>
                </a:solidFill>
              </a:rPr>
            </a:br>
            <a:br>
              <a:rPr lang="es-ES" sz="3800">
                <a:solidFill>
                  <a:schemeClr val="dk2"/>
                </a:solidFill>
              </a:rPr>
            </a:br>
            <a:r>
              <a:rPr lang="es-ES" sz="3800">
                <a:solidFill>
                  <a:schemeClr val="dk2"/>
                </a:solidFill>
              </a:rPr>
              <a:t>UNIDAD 9: </a:t>
            </a:r>
            <a:r>
              <a:rPr lang="es-ES" sz="3800"/>
              <a:t>EVALUAR Y FORTALECER LOS SERVICIOS CLÍNICOS PARA PERSONAS SOBREVIVIENTES DE VIOLENCIA SEXUAL</a:t>
            </a:r>
            <a:br>
              <a:rPr lang="es-ES" sz="3800">
                <a:solidFill>
                  <a:srgbClr val="1E4E79"/>
                </a:solidFill>
              </a:rPr>
            </a:br>
            <a:br>
              <a:rPr lang="es-ES" sz="3800">
                <a:solidFill>
                  <a:srgbClr val="1E4E79"/>
                </a:solidFill>
              </a:rPr>
            </a:br>
            <a:endParaRPr b="1" i="0" sz="3800" u="none" cap="none" strike="noStrike">
              <a:solidFill>
                <a:schemeClr val="dk2"/>
              </a:solidFill>
              <a:latin typeface="Calibri"/>
              <a:ea typeface="Calibri"/>
              <a:cs typeface="Calibri"/>
              <a:sym typeface="Calibri"/>
            </a:endParaRPr>
          </a:p>
        </p:txBody>
      </p:sp>
      <p:sp>
        <p:nvSpPr>
          <p:cNvPr id="2056" name="Google Shape;2056;p249"/>
          <p:cNvSpPr txBox="1"/>
          <p:nvPr>
            <p:ph idx="12" type="sldNum"/>
          </p:nvPr>
        </p:nvSpPr>
        <p:spPr>
          <a:xfrm>
            <a:off x="6614845" y="6069501"/>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r>
              <a:rPr lang="es-ES"/>
              <a:t>204</a:t>
            </a:r>
            <a:endParaRPr/>
          </a:p>
        </p:txBody>
      </p:sp>
      <p:pic>
        <p:nvPicPr>
          <p:cNvPr descr="Logo, JHPIEGO" id="2057" name="Google Shape;2057;p249"/>
          <p:cNvPicPr preferRelativeResize="0"/>
          <p:nvPr/>
        </p:nvPicPr>
        <p:blipFill rotWithShape="1">
          <a:blip r:embed="rId3">
            <a:alphaModFix/>
          </a:blip>
          <a:srcRect b="0" l="0" r="0" t="0"/>
          <a:stretch/>
        </p:blipFill>
        <p:spPr>
          <a:xfrm>
            <a:off x="7681872" y="5616697"/>
            <a:ext cx="1066573" cy="905609"/>
          </a:xfrm>
          <a:prstGeom prst="rect">
            <a:avLst/>
          </a:prstGeom>
          <a:noFill/>
          <a:ln>
            <a:noFill/>
          </a:ln>
        </p:spPr>
      </p:pic>
    </p:spTree>
  </p:cSld>
  <p:clrMapOvr>
    <a:masterClrMapping/>
  </p:clrMapOvr>
</p:sld>
</file>

<file path=ppt/slides/slide1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2" name="Shape 2062"/>
        <p:cNvGrpSpPr/>
        <p:nvPr/>
      </p:nvGrpSpPr>
      <p:grpSpPr>
        <a:xfrm>
          <a:off x="0" y="0"/>
          <a:ext cx="0" cy="0"/>
          <a:chOff x="0" y="0"/>
          <a:chExt cx="0" cy="0"/>
        </a:xfrm>
      </p:grpSpPr>
      <p:sp>
        <p:nvSpPr>
          <p:cNvPr id="2063" name="Google Shape;2063;p250"/>
          <p:cNvSpPr txBox="1"/>
          <p:nvPr>
            <p:ph type="title"/>
          </p:nvPr>
        </p:nvSpPr>
        <p:spPr>
          <a:xfrm>
            <a:off x="732772" y="718376"/>
            <a:ext cx="8229600" cy="11430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2"/>
              </a:buClr>
              <a:buSzPts val="4400"/>
              <a:buNone/>
            </a:pPr>
            <a:r>
              <a:rPr lang="es-ES"/>
              <a:t>Objetivos</a:t>
            </a:r>
            <a:endParaRPr/>
          </a:p>
        </p:txBody>
      </p:sp>
      <p:sp>
        <p:nvSpPr>
          <p:cNvPr id="2064" name="Google Shape;2064;p250"/>
          <p:cNvSpPr txBox="1"/>
          <p:nvPr>
            <p:ph idx="1" type="body"/>
          </p:nvPr>
        </p:nvSpPr>
        <p:spPr>
          <a:xfrm>
            <a:off x="587829" y="1967780"/>
            <a:ext cx="7728857" cy="3984212"/>
          </a:xfrm>
          <a:prstGeom prst="rect">
            <a:avLst/>
          </a:prstGeom>
          <a:noFill/>
          <a:ln>
            <a:noFill/>
          </a:ln>
        </p:spPr>
        <p:txBody>
          <a:bodyPr anchorCtr="0" anchor="t" bIns="45700" lIns="91425" spcFirstLastPara="1" rIns="91425" wrap="square" tIns="45700">
            <a:noAutofit/>
          </a:bodyPr>
          <a:lstStyle/>
          <a:p>
            <a:pPr indent="-228600" lvl="0" marL="685800" rtl="0" algn="l">
              <a:lnSpc>
                <a:spcPct val="90000"/>
              </a:lnSpc>
              <a:spcBef>
                <a:spcPts val="600"/>
              </a:spcBef>
              <a:spcAft>
                <a:spcPts val="0"/>
              </a:spcAft>
              <a:buClr>
                <a:schemeClr val="dk2"/>
              </a:buClr>
              <a:buSzPts val="3200"/>
              <a:buFont typeface="Noto Sans Symbols"/>
              <a:buChar char="✔"/>
            </a:pPr>
            <a:r>
              <a:rPr lang="es-ES" sz="2800">
                <a:solidFill>
                  <a:schemeClr val="dk2"/>
                </a:solidFill>
              </a:rPr>
              <a:t>Analizar los requisitos clave para brindar atención clínica de calidad a las personas sobrevivientes de violencia sexual y de violencia infligida por la pareja</a:t>
            </a:r>
            <a:endParaRPr sz="2800"/>
          </a:p>
          <a:p>
            <a:pPr indent="-228600" lvl="0" marL="685800" rtl="0" algn="l">
              <a:lnSpc>
                <a:spcPct val="90000"/>
              </a:lnSpc>
              <a:spcBef>
                <a:spcPts val="1200"/>
              </a:spcBef>
              <a:spcAft>
                <a:spcPts val="0"/>
              </a:spcAft>
              <a:buClr>
                <a:schemeClr val="dk2"/>
              </a:buClr>
              <a:buSzPts val="3200"/>
              <a:buFont typeface="Noto Sans Symbols"/>
              <a:buChar char="✔"/>
            </a:pPr>
            <a:r>
              <a:rPr lang="es-ES" sz="2800">
                <a:solidFill>
                  <a:schemeClr val="dk2"/>
                </a:solidFill>
              </a:rPr>
              <a:t>Elaborar una lista de medidas iniciales para fortalecer los servicios clínicos para las personas sobrevivientes</a:t>
            </a:r>
            <a:endParaRPr sz="2800"/>
          </a:p>
          <a:p>
            <a:pPr indent="-25400" lvl="0" marL="228600" rtl="0" algn="l">
              <a:lnSpc>
                <a:spcPct val="90000"/>
              </a:lnSpc>
              <a:spcBef>
                <a:spcPts val="1600"/>
              </a:spcBef>
              <a:spcAft>
                <a:spcPts val="0"/>
              </a:spcAft>
              <a:buClr>
                <a:schemeClr val="dk2"/>
              </a:buClr>
              <a:buSzPts val="3200"/>
              <a:buNone/>
            </a:pPr>
            <a:r>
              <a:t/>
            </a:r>
            <a:endParaRPr/>
          </a:p>
        </p:txBody>
      </p:sp>
      <p:sp>
        <p:nvSpPr>
          <p:cNvPr id="2065" name="Google Shape;2065;p25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s-ES"/>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67" name="Shape 267"/>
        <p:cNvGrpSpPr/>
        <p:nvPr/>
      </p:nvGrpSpPr>
      <p:grpSpPr>
        <a:xfrm>
          <a:off x="0" y="0"/>
          <a:ext cx="0" cy="0"/>
          <a:chOff x="0" y="0"/>
          <a:chExt cx="0" cy="0"/>
        </a:xfrm>
      </p:grpSpPr>
      <p:sp>
        <p:nvSpPr>
          <p:cNvPr id="268" name="Google Shape;268;p53"/>
          <p:cNvSpPr txBox="1"/>
          <p:nvPr>
            <p:ph type="ctrTitle"/>
          </p:nvPr>
        </p:nvSpPr>
        <p:spPr>
          <a:xfrm>
            <a:off x="777240" y="1006157"/>
            <a:ext cx="7772400" cy="1470025"/>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accent2"/>
              </a:buClr>
              <a:buSzPts val="6000"/>
              <a:buNone/>
            </a:pPr>
            <a:r>
              <a:rPr lang="es-ES"/>
              <a:t>¿CUÁL ES SU SUPERPODER?</a:t>
            </a:r>
            <a:endParaRPr/>
          </a:p>
        </p:txBody>
      </p:sp>
      <p:pic>
        <p:nvPicPr>
          <p:cNvPr descr="Superhero Icon 2227044" id="269" name="Google Shape;269;p53"/>
          <p:cNvPicPr preferRelativeResize="0"/>
          <p:nvPr/>
        </p:nvPicPr>
        <p:blipFill rotWithShape="1">
          <a:blip r:embed="rId3">
            <a:alphaModFix/>
          </a:blip>
          <a:srcRect b="0" l="0" r="0" t="0"/>
          <a:stretch/>
        </p:blipFill>
        <p:spPr>
          <a:xfrm>
            <a:off x="4189779" y="3107138"/>
            <a:ext cx="1339795" cy="1339795"/>
          </a:xfrm>
          <a:prstGeom prst="rect">
            <a:avLst/>
          </a:prstGeom>
          <a:noFill/>
          <a:ln>
            <a:noFill/>
          </a:ln>
        </p:spPr>
      </p:pic>
      <p:sp>
        <p:nvSpPr>
          <p:cNvPr id="270" name="Google Shape;270;p53"/>
          <p:cNvSpPr txBox="1"/>
          <p:nvPr>
            <p:ph idx="12" type="sldNum"/>
          </p:nvPr>
        </p:nvSpPr>
        <p:spPr>
          <a:xfrm>
            <a:off x="2726076" y="6339743"/>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r>
              <a:rPr lang="es-ES"/>
              <a:t>2</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6" name="Shape 446"/>
        <p:cNvGrpSpPr/>
        <p:nvPr/>
      </p:nvGrpSpPr>
      <p:grpSpPr>
        <a:xfrm>
          <a:off x="0" y="0"/>
          <a:ext cx="0" cy="0"/>
          <a:chOff x="0" y="0"/>
          <a:chExt cx="0" cy="0"/>
        </a:xfrm>
      </p:grpSpPr>
      <p:sp>
        <p:nvSpPr>
          <p:cNvPr id="447" name="Google Shape;447;p71"/>
          <p:cNvSpPr txBox="1"/>
          <p:nvPr>
            <p:ph type="title"/>
          </p:nvPr>
        </p:nvSpPr>
        <p:spPr>
          <a:xfrm>
            <a:off x="628650" y="623843"/>
            <a:ext cx="8229600" cy="11430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2"/>
              </a:buClr>
              <a:buSzPts val="4400"/>
              <a:buNone/>
            </a:pPr>
            <a:r>
              <a:rPr lang="es-ES"/>
              <a:t>Definición legal de violación</a:t>
            </a:r>
            <a:endParaRPr/>
          </a:p>
        </p:txBody>
      </p:sp>
      <p:sp>
        <p:nvSpPr>
          <p:cNvPr id="448" name="Google Shape;448;p71"/>
          <p:cNvSpPr txBox="1"/>
          <p:nvPr>
            <p:ph idx="1" type="body"/>
          </p:nvPr>
        </p:nvSpPr>
        <p:spPr>
          <a:xfrm>
            <a:off x="1587719" y="2756042"/>
            <a:ext cx="6311461" cy="1345915"/>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2"/>
              </a:buClr>
              <a:buSzPts val="3200"/>
              <a:buNone/>
            </a:pPr>
            <a:r>
              <a:rPr i="1" lang="es-ES"/>
              <a:t>&lt;</a:t>
            </a:r>
            <a:r>
              <a:rPr i="1" lang="es-ES">
                <a:solidFill>
                  <a:srgbClr val="A64317"/>
                </a:solidFill>
              </a:rPr>
              <a:t>Actualizar esta diapositiva con la información correspondiente antes de comenzar la capacitación</a:t>
            </a:r>
            <a:r>
              <a:rPr i="1" lang="es-ES"/>
              <a:t>&gt;</a:t>
            </a:r>
            <a:endParaRPr/>
          </a:p>
        </p:txBody>
      </p:sp>
      <p:sp>
        <p:nvSpPr>
          <p:cNvPr id="449" name="Google Shape;449;p7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s-ES"/>
              <a:t>‹#›</a:t>
            </a:fld>
            <a:endParaRPr/>
          </a:p>
        </p:txBody>
      </p:sp>
    </p:spTree>
  </p:cSld>
  <p:clrMapOvr>
    <a:masterClrMapping/>
  </p:clrMapOvr>
</p:sld>
</file>

<file path=ppt/slides/slide2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0" name="Shape 2070"/>
        <p:cNvGrpSpPr/>
        <p:nvPr/>
      </p:nvGrpSpPr>
      <p:grpSpPr>
        <a:xfrm>
          <a:off x="0" y="0"/>
          <a:ext cx="0" cy="0"/>
          <a:chOff x="0" y="0"/>
          <a:chExt cx="0" cy="0"/>
        </a:xfrm>
      </p:grpSpPr>
      <p:sp>
        <p:nvSpPr>
          <p:cNvPr id="2071" name="Google Shape;2071;p251"/>
          <p:cNvSpPr txBox="1"/>
          <p:nvPr>
            <p:ph type="title"/>
          </p:nvPr>
        </p:nvSpPr>
        <p:spPr>
          <a:xfrm>
            <a:off x="728859" y="639088"/>
            <a:ext cx="5454227"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2"/>
              </a:buClr>
              <a:buSzPts val="4400"/>
              <a:buNone/>
            </a:pPr>
            <a:r>
              <a:rPr lang="es-ES"/>
              <a:t>Evaluar y fortalecer los servicios clínicos</a:t>
            </a:r>
            <a:endParaRPr/>
          </a:p>
        </p:txBody>
      </p:sp>
      <p:sp>
        <p:nvSpPr>
          <p:cNvPr id="2072" name="Google Shape;2072;p251"/>
          <p:cNvSpPr txBox="1"/>
          <p:nvPr>
            <p:ph idx="1" type="body"/>
          </p:nvPr>
        </p:nvSpPr>
        <p:spPr>
          <a:xfrm>
            <a:off x="430210" y="2168901"/>
            <a:ext cx="7973562" cy="3370437"/>
          </a:xfrm>
          <a:prstGeom prst="rect">
            <a:avLst/>
          </a:prstGeom>
          <a:noFill/>
          <a:ln>
            <a:noFill/>
          </a:ln>
        </p:spPr>
        <p:txBody>
          <a:bodyPr anchorCtr="0" anchor="t" bIns="45700" lIns="91425" spcFirstLastPara="1" rIns="91425" wrap="square" tIns="45700">
            <a:noAutofit/>
          </a:bodyPr>
          <a:lstStyle/>
          <a:p>
            <a:pPr indent="-228600" lvl="0" marL="685800" rtl="0" algn="l">
              <a:lnSpc>
                <a:spcPct val="90000"/>
              </a:lnSpc>
              <a:spcBef>
                <a:spcPts val="600"/>
              </a:spcBef>
              <a:spcAft>
                <a:spcPts val="0"/>
              </a:spcAft>
              <a:buClr>
                <a:schemeClr val="dk2"/>
              </a:buClr>
              <a:buSzPts val="2400"/>
              <a:buChar char="•"/>
            </a:pPr>
            <a:r>
              <a:rPr lang="es-ES" sz="2800">
                <a:solidFill>
                  <a:schemeClr val="dk2"/>
                </a:solidFill>
              </a:rPr>
              <a:t>Para mejorar la calidad de los servicios clínicos proporcionados, es importante evaluar las prácticas, recursos y sistemas vigentes, e identificar las fortalezas y oportunidades clave para el cambio. </a:t>
            </a:r>
            <a:endParaRPr sz="2800"/>
          </a:p>
          <a:p>
            <a:pPr indent="-228600" lvl="0" marL="685800" rtl="0" algn="l">
              <a:lnSpc>
                <a:spcPct val="90000"/>
              </a:lnSpc>
              <a:spcBef>
                <a:spcPts val="1200"/>
              </a:spcBef>
              <a:spcAft>
                <a:spcPts val="600"/>
              </a:spcAft>
              <a:buClr>
                <a:schemeClr val="dk2"/>
              </a:buClr>
              <a:buSzPts val="2400"/>
              <a:buChar char="•"/>
            </a:pPr>
            <a:r>
              <a:rPr lang="es-ES" sz="2800">
                <a:solidFill>
                  <a:schemeClr val="dk2"/>
                </a:solidFill>
              </a:rPr>
              <a:t>Un grupo pequeño de personas comprometidas manejan mejor el proceso de cambio y de mejora de la calidad que una persona sola.  </a:t>
            </a:r>
            <a:endParaRPr sz="2800"/>
          </a:p>
        </p:txBody>
      </p:sp>
      <p:sp>
        <p:nvSpPr>
          <p:cNvPr id="2073" name="Google Shape;2073;p25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s-ES"/>
              <a:t>‹#›</a:t>
            </a:fld>
            <a:endParaRPr/>
          </a:p>
        </p:txBody>
      </p:sp>
    </p:spTree>
  </p:cSld>
  <p:clrMapOvr>
    <a:masterClrMapping/>
  </p:clrMapOvr>
</p:sld>
</file>

<file path=ppt/slides/slide2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8" name="Shape 2078"/>
        <p:cNvGrpSpPr/>
        <p:nvPr/>
      </p:nvGrpSpPr>
      <p:grpSpPr>
        <a:xfrm>
          <a:off x="0" y="0"/>
          <a:ext cx="0" cy="0"/>
          <a:chOff x="0" y="0"/>
          <a:chExt cx="0" cy="0"/>
        </a:xfrm>
      </p:grpSpPr>
      <p:sp>
        <p:nvSpPr>
          <p:cNvPr id="2079" name="Google Shape;2079;p252"/>
          <p:cNvSpPr txBox="1"/>
          <p:nvPr>
            <p:ph type="title"/>
          </p:nvPr>
        </p:nvSpPr>
        <p:spPr>
          <a:xfrm>
            <a:off x="710852" y="433980"/>
            <a:ext cx="7722296" cy="11430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2"/>
              </a:buClr>
              <a:buSzPts val="4400"/>
              <a:buNone/>
            </a:pPr>
            <a:r>
              <a:rPr lang="es-ES"/>
              <a:t>Actividad</a:t>
            </a:r>
            <a:endParaRPr/>
          </a:p>
        </p:txBody>
      </p:sp>
      <p:sp>
        <p:nvSpPr>
          <p:cNvPr id="2080" name="Google Shape;2080;p252"/>
          <p:cNvSpPr txBox="1"/>
          <p:nvPr>
            <p:ph idx="1" type="body"/>
          </p:nvPr>
        </p:nvSpPr>
        <p:spPr>
          <a:xfrm>
            <a:off x="828955" y="1446754"/>
            <a:ext cx="7486090" cy="4351338"/>
          </a:xfrm>
          <a:prstGeom prst="rect">
            <a:avLst/>
          </a:prstGeom>
          <a:noFill/>
          <a:ln>
            <a:noFill/>
          </a:ln>
        </p:spPr>
        <p:txBody>
          <a:bodyPr anchorCtr="0" anchor="t" bIns="45700" lIns="91425" spcFirstLastPara="1" rIns="91425" wrap="square" tIns="45700">
            <a:noAutofit/>
          </a:bodyPr>
          <a:lstStyle/>
          <a:p>
            <a:pPr indent="-228600" lvl="0" marL="685800" rtl="0" algn="l">
              <a:lnSpc>
                <a:spcPct val="90000"/>
              </a:lnSpc>
              <a:spcBef>
                <a:spcPts val="600"/>
              </a:spcBef>
              <a:spcAft>
                <a:spcPts val="0"/>
              </a:spcAft>
              <a:buClr>
                <a:schemeClr val="dk2"/>
              </a:buClr>
              <a:buSzPts val="3000"/>
              <a:buChar char="•"/>
            </a:pPr>
            <a:r>
              <a:rPr lang="es-ES" sz="2800">
                <a:solidFill>
                  <a:schemeClr val="dk2"/>
                </a:solidFill>
              </a:rPr>
              <a:t>¿Qué elementos de la atención clínica para personas sobrevivientes de violencia sexual se utilizan actualmente?</a:t>
            </a:r>
            <a:endParaRPr sz="2800"/>
          </a:p>
          <a:p>
            <a:pPr indent="-228600" lvl="0" marL="685800" rtl="0" algn="l">
              <a:lnSpc>
                <a:spcPct val="90000"/>
              </a:lnSpc>
              <a:spcBef>
                <a:spcPts val="1200"/>
              </a:spcBef>
              <a:spcAft>
                <a:spcPts val="0"/>
              </a:spcAft>
              <a:buClr>
                <a:schemeClr val="dk2"/>
              </a:buClr>
              <a:buSzPts val="3000"/>
              <a:buChar char="•"/>
            </a:pPr>
            <a:r>
              <a:rPr lang="es-ES" sz="2800">
                <a:solidFill>
                  <a:schemeClr val="dk2"/>
                </a:solidFill>
              </a:rPr>
              <a:t>¿Cuáles son las mayores fortalezas de su establecimiento al prestar servicios de atención posteriores a la agresión? ¿Qué es lo que más le enorgullece?</a:t>
            </a:r>
            <a:endParaRPr sz="2800"/>
          </a:p>
          <a:p>
            <a:pPr indent="-228600" lvl="0" marL="685800" rtl="0" algn="l">
              <a:lnSpc>
                <a:spcPct val="90000"/>
              </a:lnSpc>
              <a:spcBef>
                <a:spcPts val="1200"/>
              </a:spcBef>
              <a:spcAft>
                <a:spcPts val="600"/>
              </a:spcAft>
              <a:buClr>
                <a:schemeClr val="dk2"/>
              </a:buClr>
              <a:buSzPts val="3000"/>
              <a:buChar char="•"/>
            </a:pPr>
            <a:r>
              <a:rPr lang="es-ES" sz="2800">
                <a:solidFill>
                  <a:schemeClr val="dk2"/>
                </a:solidFill>
              </a:rPr>
              <a:t>¿Qué elementos pueden mejorarse? ¿Dónde están las deficiencias actuales/los recursos necesarios? ¿Cuáles son los próximos pasos clave para la acción?</a:t>
            </a:r>
            <a:endParaRPr sz="2800"/>
          </a:p>
        </p:txBody>
      </p:sp>
      <p:sp>
        <p:nvSpPr>
          <p:cNvPr id="2081" name="Google Shape;2081;p25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s-ES"/>
              <a:t>‹#›</a:t>
            </a:fld>
            <a:endParaRPr/>
          </a:p>
        </p:txBody>
      </p:sp>
    </p:spTree>
  </p:cSld>
  <p:clrMapOvr>
    <a:masterClrMapping/>
  </p:clrMapOvr>
</p:sld>
</file>

<file path=ppt/slides/slide2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6" name="Shape 2086"/>
        <p:cNvGrpSpPr/>
        <p:nvPr/>
      </p:nvGrpSpPr>
      <p:grpSpPr>
        <a:xfrm>
          <a:off x="0" y="0"/>
          <a:ext cx="0" cy="0"/>
          <a:chOff x="0" y="0"/>
          <a:chExt cx="0" cy="0"/>
        </a:xfrm>
      </p:grpSpPr>
      <p:sp>
        <p:nvSpPr>
          <p:cNvPr id="2087" name="Google Shape;2087;p253"/>
          <p:cNvSpPr txBox="1"/>
          <p:nvPr>
            <p:ph type="ctrTitle"/>
          </p:nvPr>
        </p:nvSpPr>
        <p:spPr>
          <a:xfrm>
            <a:off x="134983" y="0"/>
            <a:ext cx="9009017" cy="1470025"/>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2"/>
              </a:buClr>
              <a:buSzPts val="3200"/>
              <a:buNone/>
            </a:pPr>
            <a:br>
              <a:rPr b="1" i="0" lang="es-ES" sz="4200" u="none" cap="none" strike="noStrike">
                <a:solidFill>
                  <a:schemeClr val="dk2"/>
                </a:solidFill>
                <a:latin typeface="Calibri"/>
                <a:ea typeface="Calibri"/>
                <a:cs typeface="Calibri"/>
                <a:sym typeface="Calibri"/>
              </a:rPr>
            </a:br>
            <a:br>
              <a:rPr lang="es-ES" sz="4200">
                <a:solidFill>
                  <a:schemeClr val="dk2"/>
                </a:solidFill>
              </a:rPr>
            </a:br>
            <a:r>
              <a:rPr lang="es-ES" sz="4200">
                <a:solidFill>
                  <a:schemeClr val="dk2"/>
                </a:solidFill>
              </a:rPr>
              <a:t>UNIDAD 10: </a:t>
            </a:r>
            <a:r>
              <a:rPr lang="es-ES" sz="4200"/>
              <a:t>ATENCIÓN PARA CUIDADORES, EVALUACIÓN Y CIERRE</a:t>
            </a:r>
            <a:br>
              <a:rPr b="1" i="0" lang="es-ES" sz="4200" u="none" cap="none" strike="noStrike">
                <a:solidFill>
                  <a:schemeClr val="dk2"/>
                </a:solidFill>
                <a:latin typeface="Calibri"/>
                <a:ea typeface="Calibri"/>
                <a:cs typeface="Calibri"/>
                <a:sym typeface="Calibri"/>
              </a:rPr>
            </a:br>
            <a:endParaRPr b="1" i="0" sz="4200" u="none" cap="none" strike="noStrike">
              <a:solidFill>
                <a:srgbClr val="1E4E79"/>
              </a:solidFill>
              <a:latin typeface="Calibri"/>
              <a:ea typeface="Calibri"/>
              <a:cs typeface="Calibri"/>
              <a:sym typeface="Calibri"/>
            </a:endParaRPr>
          </a:p>
        </p:txBody>
      </p:sp>
      <p:sp>
        <p:nvSpPr>
          <p:cNvPr id="2088" name="Google Shape;2088;p25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r>
              <a:rPr lang="es-ES"/>
              <a:t>209</a:t>
            </a:r>
            <a:endParaRPr/>
          </a:p>
        </p:txBody>
      </p:sp>
      <p:pic>
        <p:nvPicPr>
          <p:cNvPr descr="Logo, JHPIEGO" id="2089" name="Google Shape;2089;p253"/>
          <p:cNvPicPr preferRelativeResize="0"/>
          <p:nvPr/>
        </p:nvPicPr>
        <p:blipFill rotWithShape="1">
          <a:blip r:embed="rId3">
            <a:alphaModFix/>
          </a:blip>
          <a:srcRect b="0" l="0" r="0" t="0"/>
          <a:stretch/>
        </p:blipFill>
        <p:spPr>
          <a:xfrm>
            <a:off x="7681872" y="5616697"/>
            <a:ext cx="1066573" cy="905609"/>
          </a:xfrm>
          <a:prstGeom prst="rect">
            <a:avLst/>
          </a:prstGeom>
          <a:noFill/>
          <a:ln>
            <a:noFill/>
          </a:ln>
        </p:spPr>
      </p:pic>
    </p:spTree>
  </p:cSld>
  <p:clrMapOvr>
    <a:masterClrMapping/>
  </p:clrMapOvr>
</p:sld>
</file>

<file path=ppt/slides/slide2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4" name="Shape 2094"/>
        <p:cNvGrpSpPr/>
        <p:nvPr/>
      </p:nvGrpSpPr>
      <p:grpSpPr>
        <a:xfrm>
          <a:off x="0" y="0"/>
          <a:ext cx="0" cy="0"/>
          <a:chOff x="0" y="0"/>
          <a:chExt cx="0" cy="0"/>
        </a:xfrm>
      </p:grpSpPr>
      <p:sp>
        <p:nvSpPr>
          <p:cNvPr id="2095" name="Google Shape;2095;p254"/>
          <p:cNvSpPr txBox="1"/>
          <p:nvPr>
            <p:ph type="title"/>
          </p:nvPr>
        </p:nvSpPr>
        <p:spPr>
          <a:xfrm>
            <a:off x="632564" y="625367"/>
            <a:ext cx="8229600" cy="11430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2"/>
              </a:buClr>
              <a:buSzPts val="4400"/>
              <a:buNone/>
            </a:pPr>
            <a:r>
              <a:rPr lang="es-ES"/>
              <a:t>Objetivos</a:t>
            </a:r>
            <a:endParaRPr/>
          </a:p>
        </p:txBody>
      </p:sp>
      <p:sp>
        <p:nvSpPr>
          <p:cNvPr id="2096" name="Google Shape;2096;p254"/>
          <p:cNvSpPr txBox="1"/>
          <p:nvPr>
            <p:ph idx="1" type="body"/>
          </p:nvPr>
        </p:nvSpPr>
        <p:spPr>
          <a:xfrm>
            <a:off x="344466" y="2076188"/>
            <a:ext cx="8026648" cy="4525963"/>
          </a:xfrm>
          <a:prstGeom prst="rect">
            <a:avLst/>
          </a:prstGeom>
          <a:noFill/>
          <a:ln>
            <a:noFill/>
          </a:ln>
        </p:spPr>
        <p:txBody>
          <a:bodyPr anchorCtr="0" anchor="t" bIns="45700" lIns="91425" spcFirstLastPara="1" rIns="91425" wrap="square" tIns="45700">
            <a:noAutofit/>
          </a:bodyPr>
          <a:lstStyle/>
          <a:p>
            <a:pPr indent="-228600" lvl="0" marL="685800" rtl="0" algn="l">
              <a:lnSpc>
                <a:spcPct val="90000"/>
              </a:lnSpc>
              <a:spcBef>
                <a:spcPts val="600"/>
              </a:spcBef>
              <a:spcAft>
                <a:spcPts val="0"/>
              </a:spcAft>
              <a:buClr>
                <a:schemeClr val="dk2"/>
              </a:buClr>
              <a:buSzPts val="3200"/>
              <a:buFont typeface="Noto Sans Symbols"/>
              <a:buChar char="✔"/>
            </a:pPr>
            <a:r>
              <a:rPr lang="es-ES" sz="2800">
                <a:solidFill>
                  <a:schemeClr val="dk2"/>
                </a:solidFill>
              </a:rPr>
              <a:t>Analizar estrategias de autocuidado para identificar y prevenir el desgaste (</a:t>
            </a:r>
            <a:r>
              <a:rPr i="1" lang="es-ES" sz="2800">
                <a:solidFill>
                  <a:schemeClr val="dk2"/>
                </a:solidFill>
              </a:rPr>
              <a:t>burnout</a:t>
            </a:r>
            <a:r>
              <a:rPr lang="es-ES" sz="2800">
                <a:solidFill>
                  <a:schemeClr val="dk2"/>
                </a:solidFill>
              </a:rPr>
              <a:t>)</a:t>
            </a:r>
            <a:endParaRPr sz="2800"/>
          </a:p>
          <a:p>
            <a:pPr indent="-228600" lvl="0" marL="685800" rtl="0" algn="l">
              <a:lnSpc>
                <a:spcPct val="90000"/>
              </a:lnSpc>
              <a:spcBef>
                <a:spcPts val="1200"/>
              </a:spcBef>
              <a:spcAft>
                <a:spcPts val="0"/>
              </a:spcAft>
              <a:buClr>
                <a:schemeClr val="dk2"/>
              </a:buClr>
              <a:buSzPts val="3200"/>
              <a:buFont typeface="Noto Sans Symbols"/>
              <a:buChar char="✔"/>
            </a:pPr>
            <a:r>
              <a:rPr lang="es-ES" sz="2800">
                <a:solidFill>
                  <a:schemeClr val="dk2"/>
                </a:solidFill>
              </a:rPr>
              <a:t>Reflexionar sobre la capacitación en relación con el cumplimiento de las expectativas de los participantes y los objetivos del curso</a:t>
            </a:r>
            <a:endParaRPr sz="2800"/>
          </a:p>
          <a:p>
            <a:pPr indent="-25400" lvl="0" marL="228600" rtl="0" algn="l">
              <a:lnSpc>
                <a:spcPct val="90000"/>
              </a:lnSpc>
              <a:spcBef>
                <a:spcPts val="1600"/>
              </a:spcBef>
              <a:spcAft>
                <a:spcPts val="0"/>
              </a:spcAft>
              <a:buClr>
                <a:schemeClr val="dk2"/>
              </a:buClr>
              <a:buSzPts val="3200"/>
              <a:buNone/>
            </a:pPr>
            <a:r>
              <a:t/>
            </a:r>
            <a:endParaRPr/>
          </a:p>
        </p:txBody>
      </p:sp>
      <p:sp>
        <p:nvSpPr>
          <p:cNvPr id="2097" name="Google Shape;2097;p25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s-ES"/>
              <a:t>‹#›</a:t>
            </a:fld>
            <a:endParaRPr/>
          </a:p>
        </p:txBody>
      </p:sp>
    </p:spTree>
  </p:cSld>
  <p:clrMapOvr>
    <a:masterClrMapping/>
  </p:clrMapOvr>
</p:sld>
</file>

<file path=ppt/slides/slide20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2" name="Shape 2102"/>
        <p:cNvGrpSpPr/>
        <p:nvPr/>
      </p:nvGrpSpPr>
      <p:grpSpPr>
        <a:xfrm>
          <a:off x="0" y="0"/>
          <a:ext cx="0" cy="0"/>
          <a:chOff x="0" y="0"/>
          <a:chExt cx="0" cy="0"/>
        </a:xfrm>
      </p:grpSpPr>
      <p:sp>
        <p:nvSpPr>
          <p:cNvPr id="2103" name="Google Shape;2103;p255"/>
          <p:cNvSpPr txBox="1"/>
          <p:nvPr>
            <p:ph type="title"/>
          </p:nvPr>
        </p:nvSpPr>
        <p:spPr>
          <a:xfrm>
            <a:off x="424524" y="402106"/>
            <a:ext cx="8719476" cy="11430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2"/>
              </a:buClr>
              <a:buSzPts val="4400"/>
              <a:buNone/>
            </a:pPr>
            <a:r>
              <a:rPr lang="es-ES" sz="4300">
                <a:solidFill>
                  <a:schemeClr val="accent1"/>
                </a:solidFill>
              </a:rPr>
              <a:t>Atención para cuidadores: actividad</a:t>
            </a:r>
            <a:endParaRPr sz="4300">
              <a:solidFill>
                <a:schemeClr val="accent1"/>
              </a:solidFill>
            </a:endParaRPr>
          </a:p>
        </p:txBody>
      </p:sp>
      <p:sp>
        <p:nvSpPr>
          <p:cNvPr id="2104" name="Google Shape;2104;p255"/>
          <p:cNvSpPr txBox="1"/>
          <p:nvPr>
            <p:ph idx="1" type="body"/>
          </p:nvPr>
        </p:nvSpPr>
        <p:spPr>
          <a:xfrm>
            <a:off x="670729" y="1545106"/>
            <a:ext cx="7802541" cy="4351338"/>
          </a:xfrm>
          <a:prstGeom prst="rect">
            <a:avLst/>
          </a:prstGeom>
          <a:noFill/>
          <a:ln>
            <a:noFill/>
          </a:ln>
        </p:spPr>
        <p:txBody>
          <a:bodyPr anchorCtr="0" anchor="t" bIns="45700" lIns="91425" spcFirstLastPara="1" rIns="91425" wrap="square" tIns="45700">
            <a:noAutofit/>
          </a:bodyPr>
          <a:lstStyle/>
          <a:p>
            <a:pPr indent="-228600" lvl="0" marL="685800" rtl="0" algn="l">
              <a:lnSpc>
                <a:spcPct val="90000"/>
              </a:lnSpc>
              <a:spcBef>
                <a:spcPts val="600"/>
              </a:spcBef>
              <a:spcAft>
                <a:spcPts val="0"/>
              </a:spcAft>
              <a:buClr>
                <a:schemeClr val="dk2"/>
              </a:buClr>
              <a:buSzPts val="3000"/>
              <a:buChar char="•"/>
            </a:pPr>
            <a:r>
              <a:rPr lang="es-ES" sz="2800">
                <a:solidFill>
                  <a:schemeClr val="dk2"/>
                </a:solidFill>
              </a:rPr>
              <a:t>Busque un/a compañero/a.</a:t>
            </a:r>
            <a:endParaRPr sz="2800"/>
          </a:p>
          <a:p>
            <a:pPr indent="-228600" lvl="0" marL="685800" rtl="0" algn="l">
              <a:lnSpc>
                <a:spcPct val="90000"/>
              </a:lnSpc>
              <a:spcBef>
                <a:spcPts val="1200"/>
              </a:spcBef>
              <a:spcAft>
                <a:spcPts val="0"/>
              </a:spcAft>
              <a:buClr>
                <a:schemeClr val="dk2"/>
              </a:buClr>
              <a:buSzPts val="3000"/>
              <a:buChar char="•"/>
            </a:pPr>
            <a:r>
              <a:rPr lang="es-ES" sz="2800">
                <a:solidFill>
                  <a:schemeClr val="dk2"/>
                </a:solidFill>
              </a:rPr>
              <a:t>Piense en una experiencia difícil que haya atravesado durante su trabajo como cuidador/a. ¿Qué fue lo que hizo que esa experiencia fuera especialmente difícil?</a:t>
            </a:r>
            <a:endParaRPr sz="2800"/>
          </a:p>
          <a:p>
            <a:pPr indent="-228600" lvl="0" marL="685800" rtl="0" algn="l">
              <a:lnSpc>
                <a:spcPct val="90000"/>
              </a:lnSpc>
              <a:spcBef>
                <a:spcPts val="1200"/>
              </a:spcBef>
              <a:spcAft>
                <a:spcPts val="0"/>
              </a:spcAft>
              <a:buClr>
                <a:schemeClr val="dk2"/>
              </a:buClr>
              <a:buSzPts val="3000"/>
              <a:buChar char="•"/>
            </a:pPr>
            <a:r>
              <a:rPr lang="es-ES" sz="2800">
                <a:solidFill>
                  <a:schemeClr val="dk2"/>
                </a:solidFill>
              </a:rPr>
              <a:t>Comparta la experiencia con su compañero/a.</a:t>
            </a:r>
            <a:endParaRPr sz="2800"/>
          </a:p>
          <a:p>
            <a:pPr indent="-228600" lvl="0" marL="685800" rtl="0" algn="l">
              <a:lnSpc>
                <a:spcPct val="90000"/>
              </a:lnSpc>
              <a:spcBef>
                <a:spcPts val="1200"/>
              </a:spcBef>
              <a:spcAft>
                <a:spcPts val="600"/>
              </a:spcAft>
              <a:buClr>
                <a:schemeClr val="dk2"/>
              </a:buClr>
              <a:buSzPts val="3000"/>
              <a:buChar char="•"/>
            </a:pPr>
            <a:r>
              <a:rPr lang="es-ES" sz="2800">
                <a:solidFill>
                  <a:schemeClr val="dk2"/>
                </a:solidFill>
              </a:rPr>
              <a:t>También puede compartir esta experiencia con todo el grupo si le resulta cómodo hacerlo. </a:t>
            </a:r>
            <a:endParaRPr sz="2800"/>
          </a:p>
        </p:txBody>
      </p:sp>
      <p:sp>
        <p:nvSpPr>
          <p:cNvPr id="2105" name="Google Shape;2105;p25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s-ES"/>
              <a:t>‹#›</a:t>
            </a:fld>
            <a:endParaRPr/>
          </a:p>
        </p:txBody>
      </p:sp>
    </p:spTree>
  </p:cSld>
  <p:clrMapOvr>
    <a:masterClrMapping/>
  </p:clrMapOvr>
</p:sld>
</file>

<file path=ppt/slides/slide20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0" name="Shape 2110"/>
        <p:cNvGrpSpPr/>
        <p:nvPr/>
      </p:nvGrpSpPr>
      <p:grpSpPr>
        <a:xfrm>
          <a:off x="0" y="0"/>
          <a:ext cx="0" cy="0"/>
          <a:chOff x="0" y="0"/>
          <a:chExt cx="0" cy="0"/>
        </a:xfrm>
      </p:grpSpPr>
      <p:sp>
        <p:nvSpPr>
          <p:cNvPr id="2111" name="Google Shape;2111;p256"/>
          <p:cNvSpPr txBox="1"/>
          <p:nvPr>
            <p:ph type="title"/>
          </p:nvPr>
        </p:nvSpPr>
        <p:spPr>
          <a:xfrm>
            <a:off x="395287" y="341313"/>
            <a:ext cx="7992780" cy="11430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2"/>
              </a:buClr>
              <a:buSzPts val="4400"/>
              <a:buNone/>
            </a:pPr>
            <a:r>
              <a:rPr lang="es-ES"/>
              <a:t>Qué es el “desgaste”</a:t>
            </a:r>
            <a:endParaRPr/>
          </a:p>
        </p:txBody>
      </p:sp>
      <p:sp>
        <p:nvSpPr>
          <p:cNvPr id="2112" name="Google Shape;2112;p256"/>
          <p:cNvSpPr txBox="1"/>
          <p:nvPr>
            <p:ph idx="1" type="body"/>
          </p:nvPr>
        </p:nvSpPr>
        <p:spPr>
          <a:xfrm>
            <a:off x="4657792" y="1484313"/>
            <a:ext cx="4029008" cy="4351337"/>
          </a:xfrm>
          <a:prstGeom prst="rect">
            <a:avLst/>
          </a:prstGeom>
          <a:noFill/>
          <a:ln>
            <a:noFill/>
          </a:ln>
        </p:spPr>
        <p:txBody>
          <a:bodyPr anchorCtr="0" anchor="t" bIns="45700" lIns="91425" spcFirstLastPara="1" rIns="91425" wrap="square" tIns="45700">
            <a:noAutofit/>
          </a:bodyPr>
          <a:lstStyle/>
          <a:p>
            <a:pPr indent="0" lvl="0" marL="0" rtl="0" algn="l">
              <a:lnSpc>
                <a:spcPct val="80000"/>
              </a:lnSpc>
              <a:spcBef>
                <a:spcPts val="0"/>
              </a:spcBef>
              <a:spcAft>
                <a:spcPts val="0"/>
              </a:spcAft>
              <a:buClr>
                <a:schemeClr val="accent1"/>
              </a:buClr>
              <a:buSzPts val="1800"/>
              <a:buNone/>
            </a:pPr>
            <a:r>
              <a:rPr b="1" lang="es-ES" sz="2400">
                <a:solidFill>
                  <a:schemeClr val="accent1"/>
                </a:solidFill>
              </a:rPr>
              <a:t>Manifestaciones de desgaste</a:t>
            </a:r>
            <a:endParaRPr sz="2400"/>
          </a:p>
          <a:p>
            <a:pPr indent="-342900" lvl="0" marL="342900" rtl="0" algn="l">
              <a:lnSpc>
                <a:spcPct val="80000"/>
              </a:lnSpc>
              <a:spcBef>
                <a:spcPts val="600"/>
              </a:spcBef>
              <a:spcAft>
                <a:spcPts val="0"/>
              </a:spcAft>
              <a:buClr>
                <a:schemeClr val="accent1"/>
              </a:buClr>
              <a:buSzPts val="1800"/>
              <a:buChar char="•"/>
            </a:pPr>
            <a:r>
              <a:rPr lang="es-ES" sz="2000">
                <a:solidFill>
                  <a:schemeClr val="accent1"/>
                </a:solidFill>
              </a:rPr>
              <a:t>Tener ganas de llorar </a:t>
            </a:r>
            <a:endParaRPr sz="2000"/>
          </a:p>
          <a:p>
            <a:pPr indent="-342900" lvl="0" marL="342900" rtl="0" algn="l">
              <a:lnSpc>
                <a:spcPct val="80000"/>
              </a:lnSpc>
              <a:spcBef>
                <a:spcPts val="600"/>
              </a:spcBef>
              <a:spcAft>
                <a:spcPts val="0"/>
              </a:spcAft>
              <a:buClr>
                <a:schemeClr val="accent1"/>
              </a:buClr>
              <a:buSzPts val="1800"/>
              <a:buChar char="•"/>
            </a:pPr>
            <a:r>
              <a:rPr lang="es-ES" sz="2000">
                <a:solidFill>
                  <a:schemeClr val="accent1"/>
                </a:solidFill>
              </a:rPr>
              <a:t>Dificultad para dormir</a:t>
            </a:r>
            <a:endParaRPr sz="2000"/>
          </a:p>
          <a:p>
            <a:pPr indent="-342900" lvl="0" marL="342900" rtl="0" algn="l">
              <a:lnSpc>
                <a:spcPct val="80000"/>
              </a:lnSpc>
              <a:spcBef>
                <a:spcPts val="600"/>
              </a:spcBef>
              <a:spcAft>
                <a:spcPts val="0"/>
              </a:spcAft>
              <a:buClr>
                <a:schemeClr val="accent1"/>
              </a:buClr>
              <a:buSzPts val="1800"/>
              <a:buChar char="•"/>
            </a:pPr>
            <a:r>
              <a:rPr lang="es-ES" sz="2000">
                <a:solidFill>
                  <a:schemeClr val="accent1"/>
                </a:solidFill>
              </a:rPr>
              <a:t>Problemas para concentrarse</a:t>
            </a:r>
            <a:endParaRPr sz="2000"/>
          </a:p>
          <a:p>
            <a:pPr indent="-342900" lvl="0" marL="342900" rtl="0" algn="l">
              <a:lnSpc>
                <a:spcPct val="80000"/>
              </a:lnSpc>
              <a:spcBef>
                <a:spcPts val="600"/>
              </a:spcBef>
              <a:spcAft>
                <a:spcPts val="0"/>
              </a:spcAft>
              <a:buClr>
                <a:schemeClr val="accent1"/>
              </a:buClr>
              <a:buSzPts val="1800"/>
              <a:buChar char="•"/>
            </a:pPr>
            <a:r>
              <a:rPr lang="es-ES" sz="2000">
                <a:solidFill>
                  <a:schemeClr val="accent1"/>
                </a:solidFill>
              </a:rPr>
              <a:t>Sensación de enojo con uno mismo u otros (pacientes, colegas, familiares)</a:t>
            </a:r>
            <a:endParaRPr sz="2000"/>
          </a:p>
          <a:p>
            <a:pPr indent="-342900" lvl="0" marL="342900" rtl="0" algn="l">
              <a:lnSpc>
                <a:spcPct val="80000"/>
              </a:lnSpc>
              <a:spcBef>
                <a:spcPts val="600"/>
              </a:spcBef>
              <a:spcAft>
                <a:spcPts val="0"/>
              </a:spcAft>
              <a:buClr>
                <a:schemeClr val="accent1"/>
              </a:buClr>
              <a:buSzPts val="1800"/>
              <a:buChar char="•"/>
            </a:pPr>
            <a:r>
              <a:rPr lang="es-ES" sz="2000">
                <a:solidFill>
                  <a:schemeClr val="accent1"/>
                </a:solidFill>
              </a:rPr>
              <a:t>Consumo de alcohol y de drogas </a:t>
            </a:r>
            <a:endParaRPr sz="2000"/>
          </a:p>
          <a:p>
            <a:pPr indent="-342900" lvl="0" marL="342900" rtl="0" algn="l">
              <a:lnSpc>
                <a:spcPct val="80000"/>
              </a:lnSpc>
              <a:spcBef>
                <a:spcPts val="600"/>
              </a:spcBef>
              <a:spcAft>
                <a:spcPts val="0"/>
              </a:spcAft>
              <a:buClr>
                <a:schemeClr val="accent1"/>
              </a:buClr>
              <a:buSzPts val="1800"/>
              <a:buChar char="•"/>
            </a:pPr>
            <a:r>
              <a:rPr lang="es-ES" sz="2000">
                <a:solidFill>
                  <a:schemeClr val="accent1"/>
                </a:solidFill>
              </a:rPr>
              <a:t>Falta de interés general en la vida</a:t>
            </a:r>
            <a:endParaRPr sz="2000"/>
          </a:p>
          <a:p>
            <a:pPr indent="-342900" lvl="0" marL="342900" rtl="0" algn="l">
              <a:lnSpc>
                <a:spcPct val="80000"/>
              </a:lnSpc>
              <a:spcBef>
                <a:spcPts val="600"/>
              </a:spcBef>
              <a:spcAft>
                <a:spcPts val="0"/>
              </a:spcAft>
              <a:buClr>
                <a:schemeClr val="accent1"/>
              </a:buClr>
              <a:buSzPts val="1800"/>
              <a:buChar char="•"/>
            </a:pPr>
            <a:r>
              <a:rPr lang="es-ES" sz="2000">
                <a:solidFill>
                  <a:schemeClr val="accent1"/>
                </a:solidFill>
              </a:rPr>
              <a:t>Incapacidad para sentir placer</a:t>
            </a:r>
            <a:endParaRPr sz="2000"/>
          </a:p>
          <a:p>
            <a:pPr indent="-342900" lvl="0" marL="342900" rtl="0" algn="l">
              <a:lnSpc>
                <a:spcPct val="80000"/>
              </a:lnSpc>
              <a:spcBef>
                <a:spcPts val="600"/>
              </a:spcBef>
              <a:spcAft>
                <a:spcPts val="0"/>
              </a:spcAft>
              <a:buClr>
                <a:schemeClr val="accent1"/>
              </a:buClr>
              <a:buSzPts val="1800"/>
              <a:buChar char="•"/>
            </a:pPr>
            <a:r>
              <a:rPr lang="es-ES" sz="2000">
                <a:solidFill>
                  <a:schemeClr val="accent1"/>
                </a:solidFill>
              </a:rPr>
              <a:t>Aislamiento voluntario </a:t>
            </a:r>
            <a:endParaRPr sz="2000"/>
          </a:p>
          <a:p>
            <a:pPr indent="-342900" lvl="0" marL="342900" rtl="0" algn="l">
              <a:lnSpc>
                <a:spcPct val="80000"/>
              </a:lnSpc>
              <a:spcBef>
                <a:spcPts val="600"/>
              </a:spcBef>
              <a:spcAft>
                <a:spcPts val="0"/>
              </a:spcAft>
              <a:buClr>
                <a:schemeClr val="accent1"/>
              </a:buClr>
              <a:buSzPts val="1800"/>
              <a:buChar char="•"/>
            </a:pPr>
            <a:r>
              <a:rPr lang="es-ES" sz="2000">
                <a:solidFill>
                  <a:schemeClr val="accent1"/>
                </a:solidFill>
              </a:rPr>
              <a:t>Falta de placer en el trabajo</a:t>
            </a:r>
            <a:endParaRPr sz="2000"/>
          </a:p>
          <a:p>
            <a:pPr indent="-342900" lvl="0" marL="342900" rtl="0" algn="l">
              <a:lnSpc>
                <a:spcPct val="80000"/>
              </a:lnSpc>
              <a:spcBef>
                <a:spcPts val="600"/>
              </a:spcBef>
              <a:spcAft>
                <a:spcPts val="0"/>
              </a:spcAft>
              <a:buClr>
                <a:schemeClr val="accent1"/>
              </a:buClr>
              <a:buSzPts val="1800"/>
              <a:buChar char="•"/>
            </a:pPr>
            <a:r>
              <a:rPr lang="es-ES" sz="2000">
                <a:solidFill>
                  <a:schemeClr val="accent1"/>
                </a:solidFill>
              </a:rPr>
              <a:t>Sufrimiento o temor proveniente del trabajo</a:t>
            </a:r>
            <a:endParaRPr sz="2000"/>
          </a:p>
          <a:p>
            <a:pPr indent="-25400" lvl="0" marL="228600" rtl="0" algn="l">
              <a:lnSpc>
                <a:spcPct val="80000"/>
              </a:lnSpc>
              <a:spcBef>
                <a:spcPts val="1000"/>
              </a:spcBef>
              <a:spcAft>
                <a:spcPts val="0"/>
              </a:spcAft>
              <a:buClr>
                <a:schemeClr val="dk2"/>
              </a:buClr>
              <a:buSzPts val="3200"/>
              <a:buNone/>
            </a:pPr>
            <a:r>
              <a:t/>
            </a:r>
            <a:endParaRPr/>
          </a:p>
        </p:txBody>
      </p:sp>
      <p:sp>
        <p:nvSpPr>
          <p:cNvPr id="2113" name="Google Shape;2113;p256"/>
          <p:cNvSpPr txBox="1"/>
          <p:nvPr/>
        </p:nvSpPr>
        <p:spPr>
          <a:xfrm>
            <a:off x="395287" y="1411703"/>
            <a:ext cx="3719511" cy="258603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s-ES" sz="2000" u="none" cap="none" strike="noStrike">
                <a:solidFill>
                  <a:schemeClr val="dk2"/>
                </a:solidFill>
                <a:latin typeface="Calibri"/>
                <a:ea typeface="Calibri"/>
                <a:cs typeface="Calibri"/>
                <a:sym typeface="Calibri"/>
              </a:rPr>
              <a:t>El </a:t>
            </a:r>
            <a:r>
              <a:rPr b="1" i="0" lang="es-ES" sz="2000" u="none" cap="none" strike="noStrike">
                <a:solidFill>
                  <a:schemeClr val="dk2"/>
                </a:solidFill>
                <a:latin typeface="Calibri"/>
                <a:ea typeface="Calibri"/>
                <a:cs typeface="Calibri"/>
                <a:sym typeface="Calibri"/>
              </a:rPr>
              <a:t>desgaste</a:t>
            </a:r>
            <a:r>
              <a:rPr b="0" i="0" lang="es-ES" sz="2000" u="none" cap="none" strike="noStrike">
                <a:solidFill>
                  <a:schemeClr val="dk2"/>
                </a:solidFill>
                <a:latin typeface="Calibri"/>
                <a:ea typeface="Calibri"/>
                <a:cs typeface="Calibri"/>
                <a:sym typeface="Calibri"/>
              </a:rPr>
              <a:t> es un tipo especial de estrés: un estado de agotamiento físico o emocional que también comprende una sensación de disminución de la satisfacción por lo logrado y pérdida de la identidad personal. Esto puede afectar a los proveedores en el ámbito del establecimiento o la comunidad, así como a los familiares.</a:t>
            </a:r>
            <a:endParaRPr b="0" i="0" sz="2000" u="none" cap="none" strike="noStrike">
              <a:solidFill>
                <a:srgbClr val="000000"/>
              </a:solidFill>
              <a:latin typeface="Arial"/>
              <a:ea typeface="Arial"/>
              <a:cs typeface="Arial"/>
              <a:sym typeface="Arial"/>
            </a:endParaRPr>
          </a:p>
        </p:txBody>
      </p:sp>
      <p:cxnSp>
        <p:nvCxnSpPr>
          <p:cNvPr id="2114" name="Google Shape;2114;p256"/>
          <p:cNvCxnSpPr/>
          <p:nvPr/>
        </p:nvCxnSpPr>
        <p:spPr>
          <a:xfrm>
            <a:off x="4326850" y="1484313"/>
            <a:ext cx="0" cy="4252608"/>
          </a:xfrm>
          <a:prstGeom prst="straightConnector1">
            <a:avLst/>
          </a:prstGeom>
          <a:noFill/>
          <a:ln cap="flat" cmpd="sng" w="25400">
            <a:solidFill>
              <a:schemeClr val="accent1"/>
            </a:solidFill>
            <a:prstDash val="solid"/>
            <a:round/>
            <a:headEnd len="sm" w="sm" type="none"/>
            <a:tailEnd len="sm" w="sm" type="none"/>
          </a:ln>
          <a:effectLst>
            <a:outerShdw blurRad="40000" rotWithShape="0" dir="5400000" dist="20000">
              <a:srgbClr val="000000">
                <a:alpha val="36078"/>
              </a:srgbClr>
            </a:outerShdw>
          </a:effectLst>
        </p:spPr>
      </p:cxnSp>
      <p:sp>
        <p:nvSpPr>
          <p:cNvPr id="2115" name="Google Shape;2115;p25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s-E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13">
                                            <p:txEl>
                                              <p:pRg end="0" st="0"/>
                                            </p:txEl>
                                          </p:spTgt>
                                        </p:tgtEl>
                                        <p:attrNameLst>
                                          <p:attrName>style.visibility</p:attrName>
                                        </p:attrNameLst>
                                      </p:cBhvr>
                                      <p:to>
                                        <p:strVal val="visible"/>
                                      </p:to>
                                    </p:set>
                                    <p:animEffect filter="fade" transition="in">
                                      <p:cBhvr>
                                        <p:cTn dur="500"/>
                                        <p:tgtEl>
                                          <p:spTgt spid="211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12">
                                            <p:txEl>
                                              <p:pRg end="0" st="0"/>
                                            </p:txEl>
                                          </p:spTgt>
                                        </p:tgtEl>
                                        <p:attrNameLst>
                                          <p:attrName>style.visibility</p:attrName>
                                        </p:attrNameLst>
                                      </p:cBhvr>
                                      <p:to>
                                        <p:strVal val="visible"/>
                                      </p:to>
                                    </p:set>
                                    <p:animEffect filter="fade" transition="in">
                                      <p:cBhvr>
                                        <p:cTn dur="500"/>
                                        <p:tgtEl>
                                          <p:spTgt spid="211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12">
                                            <p:txEl>
                                              <p:pRg end="1" st="1"/>
                                            </p:txEl>
                                          </p:spTgt>
                                        </p:tgtEl>
                                        <p:attrNameLst>
                                          <p:attrName>style.visibility</p:attrName>
                                        </p:attrNameLst>
                                      </p:cBhvr>
                                      <p:to>
                                        <p:strVal val="visible"/>
                                      </p:to>
                                    </p:set>
                                    <p:animEffect filter="fade" transition="in">
                                      <p:cBhvr>
                                        <p:cTn dur="500"/>
                                        <p:tgtEl>
                                          <p:spTgt spid="211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12">
                                            <p:txEl>
                                              <p:pRg end="2" st="2"/>
                                            </p:txEl>
                                          </p:spTgt>
                                        </p:tgtEl>
                                        <p:attrNameLst>
                                          <p:attrName>style.visibility</p:attrName>
                                        </p:attrNameLst>
                                      </p:cBhvr>
                                      <p:to>
                                        <p:strVal val="visible"/>
                                      </p:to>
                                    </p:set>
                                    <p:animEffect filter="fade" transition="in">
                                      <p:cBhvr>
                                        <p:cTn dur="500"/>
                                        <p:tgtEl>
                                          <p:spTgt spid="2112">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12">
                                            <p:txEl>
                                              <p:pRg end="3" st="3"/>
                                            </p:txEl>
                                          </p:spTgt>
                                        </p:tgtEl>
                                        <p:attrNameLst>
                                          <p:attrName>style.visibility</p:attrName>
                                        </p:attrNameLst>
                                      </p:cBhvr>
                                      <p:to>
                                        <p:strVal val="visible"/>
                                      </p:to>
                                    </p:set>
                                    <p:animEffect filter="fade" transition="in">
                                      <p:cBhvr>
                                        <p:cTn dur="500"/>
                                        <p:tgtEl>
                                          <p:spTgt spid="2112">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12">
                                            <p:txEl>
                                              <p:pRg end="4" st="4"/>
                                            </p:txEl>
                                          </p:spTgt>
                                        </p:tgtEl>
                                        <p:attrNameLst>
                                          <p:attrName>style.visibility</p:attrName>
                                        </p:attrNameLst>
                                      </p:cBhvr>
                                      <p:to>
                                        <p:strVal val="visible"/>
                                      </p:to>
                                    </p:set>
                                    <p:animEffect filter="fade" transition="in">
                                      <p:cBhvr>
                                        <p:cTn dur="500"/>
                                        <p:tgtEl>
                                          <p:spTgt spid="2112">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12">
                                            <p:txEl>
                                              <p:pRg end="5" st="5"/>
                                            </p:txEl>
                                          </p:spTgt>
                                        </p:tgtEl>
                                        <p:attrNameLst>
                                          <p:attrName>style.visibility</p:attrName>
                                        </p:attrNameLst>
                                      </p:cBhvr>
                                      <p:to>
                                        <p:strVal val="visible"/>
                                      </p:to>
                                    </p:set>
                                    <p:animEffect filter="fade" transition="in">
                                      <p:cBhvr>
                                        <p:cTn dur="500"/>
                                        <p:tgtEl>
                                          <p:spTgt spid="2112">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12">
                                            <p:txEl>
                                              <p:pRg end="6" st="6"/>
                                            </p:txEl>
                                          </p:spTgt>
                                        </p:tgtEl>
                                        <p:attrNameLst>
                                          <p:attrName>style.visibility</p:attrName>
                                        </p:attrNameLst>
                                      </p:cBhvr>
                                      <p:to>
                                        <p:strVal val="visible"/>
                                      </p:to>
                                    </p:set>
                                    <p:animEffect filter="fade" transition="in">
                                      <p:cBhvr>
                                        <p:cTn dur="500"/>
                                        <p:tgtEl>
                                          <p:spTgt spid="2112">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12">
                                            <p:txEl>
                                              <p:pRg end="7" st="7"/>
                                            </p:txEl>
                                          </p:spTgt>
                                        </p:tgtEl>
                                        <p:attrNameLst>
                                          <p:attrName>style.visibility</p:attrName>
                                        </p:attrNameLst>
                                      </p:cBhvr>
                                      <p:to>
                                        <p:strVal val="visible"/>
                                      </p:to>
                                    </p:set>
                                    <p:animEffect filter="fade" transition="in">
                                      <p:cBhvr>
                                        <p:cTn dur="500"/>
                                        <p:tgtEl>
                                          <p:spTgt spid="2112">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12">
                                            <p:txEl>
                                              <p:pRg end="8" st="8"/>
                                            </p:txEl>
                                          </p:spTgt>
                                        </p:tgtEl>
                                        <p:attrNameLst>
                                          <p:attrName>style.visibility</p:attrName>
                                        </p:attrNameLst>
                                      </p:cBhvr>
                                      <p:to>
                                        <p:strVal val="visible"/>
                                      </p:to>
                                    </p:set>
                                    <p:animEffect filter="fade" transition="in">
                                      <p:cBhvr>
                                        <p:cTn dur="500"/>
                                        <p:tgtEl>
                                          <p:spTgt spid="2112">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12">
                                            <p:txEl>
                                              <p:pRg end="9" st="9"/>
                                            </p:txEl>
                                          </p:spTgt>
                                        </p:tgtEl>
                                        <p:attrNameLst>
                                          <p:attrName>style.visibility</p:attrName>
                                        </p:attrNameLst>
                                      </p:cBhvr>
                                      <p:to>
                                        <p:strVal val="visible"/>
                                      </p:to>
                                    </p:set>
                                    <p:animEffect filter="fade" transition="in">
                                      <p:cBhvr>
                                        <p:cTn dur="500"/>
                                        <p:tgtEl>
                                          <p:spTgt spid="2112">
                                            <p:txEl>
                                              <p:pRg end="9" st="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12">
                                            <p:txEl>
                                              <p:pRg end="10" st="10"/>
                                            </p:txEl>
                                          </p:spTgt>
                                        </p:tgtEl>
                                        <p:attrNameLst>
                                          <p:attrName>style.visibility</p:attrName>
                                        </p:attrNameLst>
                                      </p:cBhvr>
                                      <p:to>
                                        <p:strVal val="visible"/>
                                      </p:to>
                                    </p:set>
                                    <p:animEffect filter="fade" transition="in">
                                      <p:cBhvr>
                                        <p:cTn dur="500"/>
                                        <p:tgtEl>
                                          <p:spTgt spid="2112">
                                            <p:txEl>
                                              <p:pRg end="10" st="1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12">
                                            <p:txEl>
                                              <p:pRg end="11" st="11"/>
                                            </p:txEl>
                                          </p:spTgt>
                                        </p:tgtEl>
                                        <p:attrNameLst>
                                          <p:attrName>style.visibility</p:attrName>
                                        </p:attrNameLst>
                                      </p:cBhvr>
                                      <p:to>
                                        <p:strVal val="visible"/>
                                      </p:to>
                                    </p:set>
                                    <p:animEffect filter="fade" transition="in">
                                      <p:cBhvr>
                                        <p:cTn dur="500"/>
                                        <p:tgtEl>
                                          <p:spTgt spid="2112">
                                            <p:txEl>
                                              <p:pRg end="11" st="1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0" name="Shape 2120"/>
        <p:cNvGrpSpPr/>
        <p:nvPr/>
      </p:nvGrpSpPr>
      <p:grpSpPr>
        <a:xfrm>
          <a:off x="0" y="0"/>
          <a:ext cx="0" cy="0"/>
          <a:chOff x="0" y="0"/>
          <a:chExt cx="0" cy="0"/>
        </a:xfrm>
      </p:grpSpPr>
      <p:sp>
        <p:nvSpPr>
          <p:cNvPr id="2121" name="Google Shape;2121;p257"/>
          <p:cNvSpPr txBox="1"/>
          <p:nvPr>
            <p:ph type="title"/>
          </p:nvPr>
        </p:nvSpPr>
        <p:spPr>
          <a:xfrm>
            <a:off x="814192" y="298755"/>
            <a:ext cx="8229600" cy="11430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2"/>
              </a:buClr>
              <a:buSzPts val="4400"/>
              <a:buNone/>
            </a:pPr>
            <a:r>
              <a:rPr lang="es-ES"/>
              <a:t>Estadísticas sobre el desgaste</a:t>
            </a:r>
            <a:endParaRPr/>
          </a:p>
        </p:txBody>
      </p:sp>
      <p:sp>
        <p:nvSpPr>
          <p:cNvPr id="2122" name="Google Shape;2122;p257"/>
          <p:cNvSpPr txBox="1"/>
          <p:nvPr>
            <p:ph idx="1" type="body"/>
          </p:nvPr>
        </p:nvSpPr>
        <p:spPr>
          <a:xfrm>
            <a:off x="1175881" y="1499820"/>
            <a:ext cx="6792238" cy="3987909"/>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2"/>
              </a:buClr>
              <a:buSzPts val="2800"/>
              <a:buNone/>
            </a:pPr>
            <a:r>
              <a:rPr lang="es-ES" sz="2800">
                <a:solidFill>
                  <a:schemeClr val="dk2"/>
                </a:solidFill>
              </a:rPr>
              <a:t>El 50 % de los proveedores que trabajan con personas traumatizadas dicen que se sienten afectados y el 30 % señaló que esto incluso interfiere en su vida. </a:t>
            </a:r>
            <a:endParaRPr sz="2800"/>
          </a:p>
          <a:p>
            <a:pPr indent="0" lvl="0" marL="0" rtl="0" algn="ctr">
              <a:lnSpc>
                <a:spcPct val="90000"/>
              </a:lnSpc>
              <a:spcBef>
                <a:spcPts val="1000"/>
              </a:spcBef>
              <a:spcAft>
                <a:spcPts val="0"/>
              </a:spcAft>
              <a:buClr>
                <a:schemeClr val="dk2"/>
              </a:buClr>
              <a:buSzPts val="2800"/>
              <a:buFont typeface="Arial"/>
              <a:buNone/>
            </a:pPr>
            <a:r>
              <a:t/>
            </a:r>
            <a:endParaRPr b="0" sz="2800">
              <a:solidFill>
                <a:schemeClr val="dk2"/>
              </a:solidFill>
            </a:endParaRPr>
          </a:p>
          <a:p>
            <a:pPr indent="0" lvl="0" marL="0" rtl="0" algn="ctr">
              <a:lnSpc>
                <a:spcPct val="90000"/>
              </a:lnSpc>
              <a:spcBef>
                <a:spcPts val="1000"/>
              </a:spcBef>
              <a:spcAft>
                <a:spcPts val="0"/>
              </a:spcAft>
              <a:buClr>
                <a:schemeClr val="dk2"/>
              </a:buClr>
              <a:buSzPts val="2800"/>
              <a:buFont typeface="Arial"/>
              <a:buNone/>
            </a:pPr>
            <a:r>
              <a:t/>
            </a:r>
            <a:endParaRPr b="0" sz="2800">
              <a:solidFill>
                <a:schemeClr val="dk2"/>
              </a:solidFill>
            </a:endParaRPr>
          </a:p>
          <a:p>
            <a:pPr indent="0" lvl="0" marL="0" rtl="0" algn="ctr">
              <a:lnSpc>
                <a:spcPct val="90000"/>
              </a:lnSpc>
              <a:spcBef>
                <a:spcPts val="1000"/>
              </a:spcBef>
              <a:spcAft>
                <a:spcPts val="0"/>
              </a:spcAft>
              <a:buClr>
                <a:schemeClr val="dk2"/>
              </a:buClr>
              <a:buSzPts val="2800"/>
              <a:buNone/>
            </a:pPr>
            <a:r>
              <a:rPr lang="es-ES" sz="2800">
                <a:solidFill>
                  <a:schemeClr val="dk2"/>
                </a:solidFill>
              </a:rPr>
              <a:t>Estos efectos se agravan en el 30 % de los profesionales que ya han sufrido algún trauma en la infancia (</a:t>
            </a:r>
            <a:r>
              <a:rPr i="1" lang="es-ES" sz="2800">
                <a:solidFill>
                  <a:schemeClr val="dk2"/>
                </a:solidFill>
              </a:rPr>
              <a:t>Adverse Effects Trauma in Childhood</a:t>
            </a:r>
            <a:r>
              <a:rPr lang="es-ES" sz="2800">
                <a:solidFill>
                  <a:schemeClr val="dk2"/>
                </a:solidFill>
              </a:rPr>
              <a:t>).</a:t>
            </a:r>
            <a:endParaRPr sz="2800"/>
          </a:p>
          <a:p>
            <a:pPr indent="0" lvl="0" marL="0" rtl="0" algn="l">
              <a:lnSpc>
                <a:spcPct val="90000"/>
              </a:lnSpc>
              <a:spcBef>
                <a:spcPts val="1000"/>
              </a:spcBef>
              <a:spcAft>
                <a:spcPts val="0"/>
              </a:spcAft>
              <a:buClr>
                <a:schemeClr val="dk2"/>
              </a:buClr>
              <a:buSzPts val="3200"/>
              <a:buFont typeface="Arial"/>
              <a:buNone/>
            </a:pPr>
            <a:r>
              <a:t/>
            </a:r>
            <a:endParaRPr/>
          </a:p>
        </p:txBody>
      </p:sp>
      <p:cxnSp>
        <p:nvCxnSpPr>
          <p:cNvPr id="2123" name="Google Shape;2123;p257"/>
          <p:cNvCxnSpPr/>
          <p:nvPr/>
        </p:nvCxnSpPr>
        <p:spPr>
          <a:xfrm>
            <a:off x="1888457" y="3610776"/>
            <a:ext cx="5583020" cy="0"/>
          </a:xfrm>
          <a:prstGeom prst="straightConnector1">
            <a:avLst/>
          </a:prstGeom>
          <a:noFill/>
          <a:ln cap="flat" cmpd="sng" w="25400">
            <a:solidFill>
              <a:schemeClr val="accent1"/>
            </a:solidFill>
            <a:prstDash val="solid"/>
            <a:round/>
            <a:headEnd len="sm" w="sm" type="none"/>
            <a:tailEnd len="sm" w="sm" type="none"/>
          </a:ln>
          <a:effectLst>
            <a:outerShdw blurRad="40000" rotWithShape="0" dir="5400000" dist="20000">
              <a:srgbClr val="000000">
                <a:alpha val="36078"/>
              </a:srgbClr>
            </a:outerShdw>
          </a:effectLst>
        </p:spPr>
      </p:cxnSp>
      <p:sp>
        <p:nvSpPr>
          <p:cNvPr id="2124" name="Google Shape;2124;p25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s-ES"/>
              <a:t>‹#›</a:t>
            </a:fld>
            <a:endParaRPr/>
          </a:p>
        </p:txBody>
      </p:sp>
      <p:sp>
        <p:nvSpPr>
          <p:cNvPr id="2125" name="Google Shape;2125;p257"/>
          <p:cNvSpPr txBox="1"/>
          <p:nvPr/>
        </p:nvSpPr>
        <p:spPr>
          <a:xfrm>
            <a:off x="1628384" y="6390307"/>
            <a:ext cx="6563638" cy="160679"/>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0" i="0" lang="es-ES" sz="1000" u="none" cap="none" strike="noStrike">
                <a:solidFill>
                  <a:schemeClr val="dk2"/>
                </a:solidFill>
                <a:latin typeface="Arial"/>
                <a:ea typeface="Arial"/>
                <a:cs typeface="Arial"/>
                <a:sym typeface="Arial"/>
              </a:rPr>
              <a:t>(Brady </a:t>
            </a:r>
            <a:r>
              <a:rPr b="0" i="1" lang="es-ES" sz="1000" u="none" cap="none" strike="noStrike">
                <a:solidFill>
                  <a:schemeClr val="dk2"/>
                </a:solidFill>
                <a:latin typeface="Arial"/>
                <a:ea typeface="Arial"/>
                <a:cs typeface="Arial"/>
                <a:sym typeface="Arial"/>
              </a:rPr>
              <a:t>et al.</a:t>
            </a:r>
            <a:r>
              <a:rPr b="0" i="0" lang="es-ES" sz="1000" u="none" cap="none" strike="noStrike">
                <a:solidFill>
                  <a:schemeClr val="dk2"/>
                </a:solidFill>
                <a:latin typeface="Arial"/>
                <a:ea typeface="Arial"/>
                <a:cs typeface="Arial"/>
                <a:sym typeface="Arial"/>
              </a:rPr>
              <a:t> 1999; Figley 1995; Kohlenberg </a:t>
            </a:r>
            <a:r>
              <a:rPr b="0" i="1" lang="es-ES" sz="1000" u="none" cap="none" strike="noStrike">
                <a:solidFill>
                  <a:schemeClr val="dk2"/>
                </a:solidFill>
                <a:latin typeface="Arial"/>
                <a:ea typeface="Arial"/>
                <a:cs typeface="Arial"/>
                <a:sym typeface="Arial"/>
              </a:rPr>
              <a:t>et al</a:t>
            </a:r>
            <a:r>
              <a:rPr b="0" i="0" lang="es-ES" sz="1000" u="none" cap="none" strike="noStrike">
                <a:solidFill>
                  <a:schemeClr val="dk2"/>
                </a:solidFill>
                <a:latin typeface="Arial"/>
                <a:ea typeface="Arial"/>
                <a:cs typeface="Arial"/>
                <a:sym typeface="Arial"/>
              </a:rPr>
              <a:t>, 2006)</a:t>
            </a:r>
            <a:endParaRPr b="0" i="0" sz="1000" u="none" cap="none" strike="noStrike">
              <a:solidFill>
                <a:srgbClr val="000000"/>
              </a:solidFill>
              <a:latin typeface="Arial"/>
              <a:ea typeface="Arial"/>
              <a:cs typeface="Arial"/>
              <a:sym typeface="Arial"/>
            </a:endParaRPr>
          </a:p>
        </p:txBody>
      </p:sp>
    </p:spTree>
  </p:cSld>
  <p:clrMapOvr>
    <a:masterClrMapping/>
  </p:clrMapOvr>
</p:sld>
</file>

<file path=ppt/slides/slide20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0" name="Shape 2130"/>
        <p:cNvGrpSpPr/>
        <p:nvPr/>
      </p:nvGrpSpPr>
      <p:grpSpPr>
        <a:xfrm>
          <a:off x="0" y="0"/>
          <a:ext cx="0" cy="0"/>
          <a:chOff x="0" y="0"/>
          <a:chExt cx="0" cy="0"/>
        </a:xfrm>
      </p:grpSpPr>
      <p:sp>
        <p:nvSpPr>
          <p:cNvPr id="2131" name="Google Shape;2131;p258"/>
          <p:cNvSpPr txBox="1"/>
          <p:nvPr>
            <p:ph type="title"/>
          </p:nvPr>
        </p:nvSpPr>
        <p:spPr>
          <a:xfrm>
            <a:off x="628650" y="662012"/>
            <a:ext cx="8229600" cy="11430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2"/>
              </a:buClr>
              <a:buSzPts val="4000"/>
              <a:buNone/>
            </a:pPr>
            <a:r>
              <a:rPr lang="es-ES"/>
              <a:t>Cómo evitar el desgaste: </a:t>
            </a:r>
            <a:br>
              <a:rPr lang="es-ES"/>
            </a:br>
            <a:r>
              <a:rPr lang="es-ES"/>
              <a:t>valores que se deben adoptar</a:t>
            </a:r>
            <a:endParaRPr/>
          </a:p>
        </p:txBody>
      </p:sp>
      <p:sp>
        <p:nvSpPr>
          <p:cNvPr id="2132" name="Google Shape;2132;p258"/>
          <p:cNvSpPr txBox="1"/>
          <p:nvPr>
            <p:ph idx="1" type="body"/>
          </p:nvPr>
        </p:nvSpPr>
        <p:spPr>
          <a:xfrm>
            <a:off x="1064078" y="1625213"/>
            <a:ext cx="7015843" cy="4351337"/>
          </a:xfrm>
          <a:prstGeom prst="rect">
            <a:avLst/>
          </a:prstGeom>
          <a:noFill/>
          <a:ln>
            <a:noFill/>
          </a:ln>
        </p:spPr>
        <p:txBody>
          <a:bodyPr anchorCtr="0" anchor="t" bIns="45700" lIns="91425" spcFirstLastPara="1" rIns="91425" wrap="square" tIns="45700">
            <a:noAutofit/>
          </a:bodyPr>
          <a:lstStyle/>
          <a:p>
            <a:pPr indent="-50800" lvl="0" marL="228600" rtl="0" algn="l">
              <a:lnSpc>
                <a:spcPct val="90000"/>
              </a:lnSpc>
              <a:spcBef>
                <a:spcPts val="0"/>
              </a:spcBef>
              <a:spcAft>
                <a:spcPts val="0"/>
              </a:spcAft>
              <a:buClr>
                <a:schemeClr val="dk2"/>
              </a:buClr>
              <a:buSzPts val="2800"/>
              <a:buNone/>
            </a:pPr>
            <a:r>
              <a:t/>
            </a:r>
            <a:endParaRPr sz="2800"/>
          </a:p>
          <a:p>
            <a:pPr indent="-228600" lvl="0" marL="228600" rtl="0" algn="l">
              <a:lnSpc>
                <a:spcPct val="90000"/>
              </a:lnSpc>
              <a:spcBef>
                <a:spcPts val="600"/>
              </a:spcBef>
              <a:spcAft>
                <a:spcPts val="0"/>
              </a:spcAft>
              <a:buClr>
                <a:schemeClr val="dk2"/>
              </a:buClr>
              <a:buSzPts val="2800"/>
              <a:buChar char="•"/>
            </a:pPr>
            <a:r>
              <a:rPr lang="es-ES" sz="2800">
                <a:solidFill>
                  <a:schemeClr val="dk2"/>
                </a:solidFill>
              </a:rPr>
              <a:t>Confíe en sus habilidades y recursos.</a:t>
            </a:r>
            <a:endParaRPr sz="2800"/>
          </a:p>
          <a:p>
            <a:pPr indent="-228600" lvl="0" marL="228600" rtl="0" algn="l">
              <a:lnSpc>
                <a:spcPct val="90000"/>
              </a:lnSpc>
              <a:spcBef>
                <a:spcPts val="1200"/>
              </a:spcBef>
              <a:spcAft>
                <a:spcPts val="0"/>
              </a:spcAft>
              <a:buClr>
                <a:schemeClr val="dk2"/>
              </a:buClr>
              <a:buSzPts val="2800"/>
              <a:buChar char="•"/>
            </a:pPr>
            <a:r>
              <a:rPr lang="es-ES" sz="2800">
                <a:solidFill>
                  <a:schemeClr val="dk2"/>
                </a:solidFill>
              </a:rPr>
              <a:t>Sea consciente de qué está causando el estrés y evítelo.</a:t>
            </a:r>
            <a:endParaRPr sz="2800"/>
          </a:p>
          <a:p>
            <a:pPr indent="-228600" lvl="0" marL="228600" rtl="0" algn="l">
              <a:lnSpc>
                <a:spcPct val="90000"/>
              </a:lnSpc>
              <a:spcBef>
                <a:spcPts val="1200"/>
              </a:spcBef>
              <a:spcAft>
                <a:spcPts val="0"/>
              </a:spcAft>
              <a:buClr>
                <a:schemeClr val="dk2"/>
              </a:buClr>
              <a:buSzPts val="2800"/>
              <a:buChar char="•"/>
            </a:pPr>
            <a:r>
              <a:rPr lang="es-ES" sz="2800">
                <a:solidFill>
                  <a:schemeClr val="dk2"/>
                </a:solidFill>
              </a:rPr>
              <a:t>Tenga presente que no puede hacerlo todo solo y que necesita ayuda.</a:t>
            </a:r>
            <a:endParaRPr sz="2800"/>
          </a:p>
          <a:p>
            <a:pPr indent="-228600" lvl="0" marL="228600" rtl="0" algn="l">
              <a:lnSpc>
                <a:spcPct val="90000"/>
              </a:lnSpc>
              <a:spcBef>
                <a:spcPts val="1200"/>
              </a:spcBef>
              <a:spcAft>
                <a:spcPts val="0"/>
              </a:spcAft>
              <a:buClr>
                <a:schemeClr val="dk2"/>
              </a:buClr>
              <a:buSzPts val="2800"/>
              <a:buChar char="•"/>
            </a:pPr>
            <a:r>
              <a:rPr lang="es-ES" sz="2800">
                <a:solidFill>
                  <a:schemeClr val="dk2"/>
                </a:solidFill>
              </a:rPr>
              <a:t>Recuerde nuestras motivaciones. ¿Por qué elegimos hacer este trabajo?</a:t>
            </a:r>
            <a:endParaRPr sz="2800"/>
          </a:p>
          <a:p>
            <a:pPr indent="-25400" lvl="0" marL="228600" rtl="0" algn="l">
              <a:lnSpc>
                <a:spcPct val="90000"/>
              </a:lnSpc>
              <a:spcBef>
                <a:spcPts val="1600"/>
              </a:spcBef>
              <a:spcAft>
                <a:spcPts val="0"/>
              </a:spcAft>
              <a:buClr>
                <a:schemeClr val="dk2"/>
              </a:buClr>
              <a:buSzPts val="3200"/>
              <a:buNone/>
            </a:pPr>
            <a:r>
              <a:t/>
            </a:r>
            <a:endParaRPr/>
          </a:p>
        </p:txBody>
      </p:sp>
      <p:sp>
        <p:nvSpPr>
          <p:cNvPr id="2133" name="Google Shape;2133;p25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s-ES"/>
              <a:t>‹#›</a:t>
            </a:fld>
            <a:endParaRPr/>
          </a:p>
        </p:txBody>
      </p:sp>
    </p:spTree>
  </p:cSld>
  <p:clrMapOvr>
    <a:masterClrMapping/>
  </p:clrMapOvr>
</p:sld>
</file>

<file path=ppt/slides/slide20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8" name="Shape 2138"/>
        <p:cNvGrpSpPr/>
        <p:nvPr/>
      </p:nvGrpSpPr>
      <p:grpSpPr>
        <a:xfrm>
          <a:off x="0" y="0"/>
          <a:ext cx="0" cy="0"/>
          <a:chOff x="0" y="0"/>
          <a:chExt cx="0" cy="0"/>
        </a:xfrm>
      </p:grpSpPr>
      <p:sp>
        <p:nvSpPr>
          <p:cNvPr id="2139" name="Google Shape;2139;p259"/>
          <p:cNvSpPr txBox="1"/>
          <p:nvPr>
            <p:ph type="title"/>
          </p:nvPr>
        </p:nvSpPr>
        <p:spPr>
          <a:xfrm>
            <a:off x="590551" y="208506"/>
            <a:ext cx="651782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2"/>
              </a:buClr>
              <a:buSzPts val="3600"/>
              <a:buNone/>
            </a:pPr>
            <a:r>
              <a:rPr lang="es-ES" sz="3800"/>
              <a:t>Cómo evitar el desgaste: medidas positivas</a:t>
            </a:r>
            <a:endParaRPr sz="3800"/>
          </a:p>
        </p:txBody>
      </p:sp>
      <p:sp>
        <p:nvSpPr>
          <p:cNvPr id="2140" name="Google Shape;2140;p259"/>
          <p:cNvSpPr txBox="1"/>
          <p:nvPr>
            <p:ph idx="1" type="body"/>
          </p:nvPr>
        </p:nvSpPr>
        <p:spPr>
          <a:xfrm>
            <a:off x="770169" y="1440134"/>
            <a:ext cx="3798882" cy="4351338"/>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2"/>
              </a:buClr>
              <a:buSzPts val="2000"/>
              <a:buChar char="•"/>
            </a:pPr>
            <a:r>
              <a:rPr lang="es-ES" sz="2200">
                <a:solidFill>
                  <a:schemeClr val="dk2"/>
                </a:solidFill>
              </a:rPr>
              <a:t>Genere su propia red de apoyo social y psicológico</a:t>
            </a:r>
            <a:endParaRPr sz="2400"/>
          </a:p>
          <a:p>
            <a:pPr indent="-228600" lvl="0" marL="228600" rtl="0" algn="l">
              <a:lnSpc>
                <a:spcPct val="90000"/>
              </a:lnSpc>
              <a:spcBef>
                <a:spcPts val="1000"/>
              </a:spcBef>
              <a:spcAft>
                <a:spcPts val="0"/>
              </a:spcAft>
              <a:buClr>
                <a:schemeClr val="dk2"/>
              </a:buClr>
              <a:buSzPts val="2000"/>
              <a:buChar char="•"/>
            </a:pPr>
            <a:r>
              <a:rPr lang="es-ES" sz="2200">
                <a:solidFill>
                  <a:schemeClr val="dk2"/>
                </a:solidFill>
              </a:rPr>
              <a:t>Pase tiempo con amigos</a:t>
            </a:r>
            <a:endParaRPr sz="2400"/>
          </a:p>
          <a:p>
            <a:pPr indent="-228600" lvl="0" marL="228600" rtl="0" algn="l">
              <a:lnSpc>
                <a:spcPct val="90000"/>
              </a:lnSpc>
              <a:spcBef>
                <a:spcPts val="1000"/>
              </a:spcBef>
              <a:spcAft>
                <a:spcPts val="0"/>
              </a:spcAft>
              <a:buClr>
                <a:schemeClr val="dk2"/>
              </a:buClr>
              <a:buSzPts val="2000"/>
              <a:buChar char="•"/>
            </a:pPr>
            <a:r>
              <a:rPr lang="es-ES" sz="2200">
                <a:solidFill>
                  <a:schemeClr val="dk2"/>
                </a:solidFill>
              </a:rPr>
              <a:t>Haga ejercicio o permítase dedicarse a su pasatiempo favorito</a:t>
            </a:r>
            <a:endParaRPr sz="2400"/>
          </a:p>
          <a:p>
            <a:pPr indent="-228600" lvl="0" marL="228600" rtl="0" algn="l">
              <a:lnSpc>
                <a:spcPct val="90000"/>
              </a:lnSpc>
              <a:spcBef>
                <a:spcPts val="1000"/>
              </a:spcBef>
              <a:spcAft>
                <a:spcPts val="0"/>
              </a:spcAft>
              <a:buClr>
                <a:schemeClr val="dk2"/>
              </a:buClr>
              <a:buSzPts val="2000"/>
              <a:buChar char="•"/>
            </a:pPr>
            <a:r>
              <a:rPr lang="es-ES" sz="2200">
                <a:solidFill>
                  <a:schemeClr val="dk2"/>
                </a:solidFill>
              </a:rPr>
              <a:t>Salga al aire libre</a:t>
            </a:r>
            <a:endParaRPr sz="2400"/>
          </a:p>
          <a:p>
            <a:pPr indent="-228600" lvl="0" marL="228600" rtl="0" algn="l">
              <a:lnSpc>
                <a:spcPct val="90000"/>
              </a:lnSpc>
              <a:spcBef>
                <a:spcPts val="1000"/>
              </a:spcBef>
              <a:spcAft>
                <a:spcPts val="0"/>
              </a:spcAft>
              <a:buClr>
                <a:schemeClr val="dk2"/>
              </a:buClr>
              <a:buSzPts val="2000"/>
              <a:buChar char="•"/>
            </a:pPr>
            <a:r>
              <a:rPr lang="es-ES" sz="2200">
                <a:solidFill>
                  <a:schemeClr val="dk2"/>
                </a:solidFill>
              </a:rPr>
              <a:t>Use técnicas de relajación, como la respiración profunda</a:t>
            </a:r>
            <a:endParaRPr sz="2400"/>
          </a:p>
          <a:p>
            <a:pPr indent="-228600" lvl="0" marL="228600" rtl="0" algn="l">
              <a:lnSpc>
                <a:spcPct val="90000"/>
              </a:lnSpc>
              <a:spcBef>
                <a:spcPts val="1000"/>
              </a:spcBef>
              <a:spcAft>
                <a:spcPts val="0"/>
              </a:spcAft>
              <a:buClr>
                <a:schemeClr val="dk2"/>
              </a:buClr>
              <a:buSzPts val="2000"/>
              <a:buChar char="•"/>
            </a:pPr>
            <a:r>
              <a:rPr lang="es-ES" sz="2200">
                <a:solidFill>
                  <a:schemeClr val="dk2"/>
                </a:solidFill>
              </a:rPr>
              <a:t>Hable de los problemas con otras personas, como su supervisor</a:t>
            </a:r>
            <a:endParaRPr sz="2400"/>
          </a:p>
        </p:txBody>
      </p:sp>
      <p:sp>
        <p:nvSpPr>
          <p:cNvPr id="2141" name="Google Shape;2141;p259"/>
          <p:cNvSpPr/>
          <p:nvPr/>
        </p:nvSpPr>
        <p:spPr>
          <a:xfrm>
            <a:off x="4879975" y="1440134"/>
            <a:ext cx="3883018" cy="4337049"/>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2"/>
              </a:buClr>
              <a:buSzPts val="2000"/>
              <a:buFont typeface="Arial"/>
              <a:buChar char="•"/>
            </a:pPr>
            <a:r>
              <a:rPr b="0" i="0" lang="es-ES" sz="2200" u="none" cap="none" strike="noStrike">
                <a:solidFill>
                  <a:schemeClr val="dk2"/>
                </a:solidFill>
                <a:latin typeface="Calibri"/>
                <a:ea typeface="Calibri"/>
                <a:cs typeface="Calibri"/>
                <a:sym typeface="Calibri"/>
              </a:rPr>
              <a:t>Cuide su propia vida fuera del trabajo (otros intereses, apoyo, familia, cuidado)</a:t>
            </a:r>
            <a:endParaRPr b="0" i="0" sz="2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chemeClr val="dk2"/>
              </a:buClr>
              <a:buSzPts val="2000"/>
              <a:buFont typeface="Arial"/>
              <a:buChar char="•"/>
            </a:pPr>
            <a:r>
              <a:rPr b="0" i="0" lang="es-ES" sz="2200" u="none" cap="none" strike="noStrike">
                <a:solidFill>
                  <a:schemeClr val="dk2"/>
                </a:solidFill>
                <a:latin typeface="Calibri"/>
                <a:ea typeface="Calibri"/>
                <a:cs typeface="Calibri"/>
                <a:sym typeface="Calibri"/>
              </a:rPr>
              <a:t>Preste atención a su propia salud</a:t>
            </a:r>
            <a:endParaRPr b="0" i="0" sz="2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chemeClr val="dk2"/>
              </a:buClr>
              <a:buSzPts val="2000"/>
              <a:buFont typeface="Arial"/>
              <a:buChar char="•"/>
            </a:pPr>
            <a:r>
              <a:rPr b="0" i="0" lang="es-ES" sz="2200" u="none" cap="none" strike="noStrike">
                <a:solidFill>
                  <a:schemeClr val="dk2"/>
                </a:solidFill>
                <a:latin typeface="Calibri"/>
                <a:ea typeface="Calibri"/>
                <a:cs typeface="Calibri"/>
                <a:sym typeface="Calibri"/>
              </a:rPr>
              <a:t>Comparta sus problemas con colegas</a:t>
            </a:r>
            <a:endParaRPr b="0" i="0" sz="2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chemeClr val="dk2"/>
              </a:buClr>
              <a:buSzPts val="2000"/>
              <a:buFont typeface="Arial"/>
              <a:buChar char="•"/>
            </a:pPr>
            <a:r>
              <a:rPr b="0" i="0" lang="es-ES" sz="2200" u="none" cap="none" strike="noStrike">
                <a:solidFill>
                  <a:schemeClr val="dk2"/>
                </a:solidFill>
                <a:latin typeface="Calibri"/>
                <a:ea typeface="Calibri"/>
                <a:cs typeface="Calibri"/>
                <a:sym typeface="Calibri"/>
              </a:rPr>
              <a:t>Organice actividades sociales</a:t>
            </a:r>
            <a:endParaRPr b="0" i="0" sz="2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chemeClr val="dk2"/>
              </a:buClr>
              <a:buSzPts val="2000"/>
              <a:buFont typeface="Arial"/>
              <a:buChar char="•"/>
            </a:pPr>
            <a:r>
              <a:rPr b="0" i="0" lang="es-ES" sz="2200" u="none" cap="none" strike="noStrike">
                <a:solidFill>
                  <a:schemeClr val="dk2"/>
                </a:solidFill>
                <a:latin typeface="Calibri"/>
                <a:ea typeface="Calibri"/>
                <a:cs typeface="Calibri"/>
                <a:sym typeface="Calibri"/>
              </a:rPr>
              <a:t>Tome una licencia regularmente, de ser posible</a:t>
            </a:r>
            <a:endParaRPr b="0" i="0" sz="2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chemeClr val="dk2"/>
              </a:buClr>
              <a:buSzPts val="2000"/>
              <a:buFont typeface="Arial"/>
              <a:buChar char="•"/>
            </a:pPr>
            <a:r>
              <a:rPr b="0" i="0" lang="es-ES" sz="2200" u="none" cap="none" strike="noStrike">
                <a:solidFill>
                  <a:schemeClr val="dk2"/>
                </a:solidFill>
                <a:latin typeface="Calibri"/>
                <a:ea typeface="Calibri"/>
                <a:cs typeface="Calibri"/>
                <a:sym typeface="Calibri"/>
              </a:rPr>
              <a:t>Pida ayuda cuando la necesite</a:t>
            </a:r>
            <a:endParaRPr b="0" i="0" sz="2400" u="none" cap="none" strike="noStrike">
              <a:solidFill>
                <a:srgbClr val="000000"/>
              </a:solidFill>
              <a:latin typeface="Arial"/>
              <a:ea typeface="Arial"/>
              <a:cs typeface="Arial"/>
              <a:sym typeface="Arial"/>
            </a:endParaRPr>
          </a:p>
        </p:txBody>
      </p:sp>
      <p:cxnSp>
        <p:nvCxnSpPr>
          <p:cNvPr id="2142" name="Google Shape;2142;p259"/>
          <p:cNvCxnSpPr/>
          <p:nvPr/>
        </p:nvCxnSpPr>
        <p:spPr>
          <a:xfrm>
            <a:off x="4716463" y="1534069"/>
            <a:ext cx="0" cy="3975600"/>
          </a:xfrm>
          <a:prstGeom prst="straightConnector1">
            <a:avLst/>
          </a:prstGeom>
          <a:noFill/>
          <a:ln cap="flat" cmpd="sng" w="25400">
            <a:solidFill>
              <a:schemeClr val="accent1"/>
            </a:solidFill>
            <a:prstDash val="solid"/>
            <a:round/>
            <a:headEnd len="sm" w="sm" type="none"/>
            <a:tailEnd len="sm" w="sm" type="none"/>
          </a:ln>
          <a:effectLst>
            <a:outerShdw blurRad="40000" rotWithShape="0" dir="5400000" dist="20000">
              <a:srgbClr val="000000">
                <a:alpha val="36078"/>
              </a:srgbClr>
            </a:outerShdw>
          </a:effectLst>
        </p:spPr>
      </p:cxnSp>
      <p:sp>
        <p:nvSpPr>
          <p:cNvPr id="2143" name="Google Shape;2143;p25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s-ES"/>
              <a:t>‹#›</a:t>
            </a:fld>
            <a:endParaRPr/>
          </a:p>
        </p:txBody>
      </p:sp>
    </p:spTree>
  </p:cSld>
  <p:clrMapOvr>
    <a:masterClrMapping/>
  </p:clrMapOvr>
</p:sld>
</file>

<file path=ppt/slides/slide20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8" name="Shape 2148"/>
        <p:cNvGrpSpPr/>
        <p:nvPr/>
      </p:nvGrpSpPr>
      <p:grpSpPr>
        <a:xfrm>
          <a:off x="0" y="0"/>
          <a:ext cx="0" cy="0"/>
          <a:chOff x="0" y="0"/>
          <a:chExt cx="0" cy="0"/>
        </a:xfrm>
      </p:grpSpPr>
      <p:sp>
        <p:nvSpPr>
          <p:cNvPr id="2149" name="Google Shape;2149;p260"/>
          <p:cNvSpPr txBox="1"/>
          <p:nvPr>
            <p:ph type="title"/>
          </p:nvPr>
        </p:nvSpPr>
        <p:spPr>
          <a:xfrm>
            <a:off x="670142" y="846138"/>
            <a:ext cx="8229600" cy="11430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2"/>
              </a:buClr>
              <a:buSzPts val="4400"/>
              <a:buNone/>
            </a:pPr>
            <a:r>
              <a:rPr lang="es-ES"/>
              <a:t>Evaluación y cierre </a:t>
            </a:r>
            <a:endParaRPr/>
          </a:p>
        </p:txBody>
      </p:sp>
      <p:sp>
        <p:nvSpPr>
          <p:cNvPr id="2150" name="Google Shape;2150;p260"/>
          <p:cNvSpPr txBox="1"/>
          <p:nvPr>
            <p:ph idx="1" type="body"/>
          </p:nvPr>
        </p:nvSpPr>
        <p:spPr>
          <a:xfrm>
            <a:off x="457200" y="2356459"/>
            <a:ext cx="8229600" cy="2145082"/>
          </a:xfrm>
          <a:prstGeom prst="rect">
            <a:avLst/>
          </a:prstGeom>
          <a:noFill/>
          <a:ln>
            <a:noFill/>
          </a:ln>
        </p:spPr>
        <p:txBody>
          <a:bodyPr anchorCtr="0" anchor="t" bIns="45700" lIns="91425" spcFirstLastPara="1" rIns="91425" wrap="square" tIns="45700">
            <a:noAutofit/>
          </a:bodyPr>
          <a:lstStyle/>
          <a:p>
            <a:pPr indent="-228600" lvl="0" marL="685800" rtl="0" algn="l">
              <a:lnSpc>
                <a:spcPct val="90000"/>
              </a:lnSpc>
              <a:spcBef>
                <a:spcPts val="600"/>
              </a:spcBef>
              <a:spcAft>
                <a:spcPts val="0"/>
              </a:spcAft>
              <a:buClr>
                <a:schemeClr val="dk2"/>
              </a:buClr>
              <a:buSzPts val="3200"/>
              <a:buChar char="•"/>
            </a:pPr>
            <a:r>
              <a:rPr lang="es-ES" sz="2800">
                <a:solidFill>
                  <a:schemeClr val="dk2"/>
                </a:solidFill>
              </a:rPr>
              <a:t>Complete la prueba final</a:t>
            </a:r>
            <a:endParaRPr sz="2800"/>
          </a:p>
          <a:p>
            <a:pPr indent="-228600" lvl="0" marL="685800" rtl="0" algn="l">
              <a:lnSpc>
                <a:spcPct val="90000"/>
              </a:lnSpc>
              <a:spcBef>
                <a:spcPts val="1200"/>
              </a:spcBef>
              <a:spcAft>
                <a:spcPts val="0"/>
              </a:spcAft>
              <a:buClr>
                <a:schemeClr val="dk2"/>
              </a:buClr>
              <a:buSzPts val="3200"/>
              <a:buChar char="•"/>
            </a:pPr>
            <a:r>
              <a:rPr lang="es-ES" sz="2800">
                <a:solidFill>
                  <a:schemeClr val="dk2"/>
                </a:solidFill>
              </a:rPr>
              <a:t>Complete la evaluación del curso</a:t>
            </a:r>
            <a:endParaRPr sz="2800"/>
          </a:p>
          <a:p>
            <a:pPr indent="-228600" lvl="0" marL="685800" rtl="0" algn="l">
              <a:lnSpc>
                <a:spcPct val="90000"/>
              </a:lnSpc>
              <a:spcBef>
                <a:spcPts val="1200"/>
              </a:spcBef>
              <a:spcAft>
                <a:spcPts val="600"/>
              </a:spcAft>
              <a:buClr>
                <a:schemeClr val="dk2"/>
              </a:buClr>
              <a:buSzPts val="3200"/>
              <a:buChar char="•"/>
            </a:pPr>
            <a:r>
              <a:rPr lang="es-ES" sz="2800">
                <a:solidFill>
                  <a:schemeClr val="dk2"/>
                </a:solidFill>
              </a:rPr>
              <a:t>Certificados de finalización</a:t>
            </a:r>
            <a:endParaRPr sz="2800"/>
          </a:p>
        </p:txBody>
      </p:sp>
      <p:sp>
        <p:nvSpPr>
          <p:cNvPr id="2151" name="Google Shape;2151;p26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s-ES"/>
              <a:t>‹#›</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4" name="Shape 454"/>
        <p:cNvGrpSpPr/>
        <p:nvPr/>
      </p:nvGrpSpPr>
      <p:grpSpPr>
        <a:xfrm>
          <a:off x="0" y="0"/>
          <a:ext cx="0" cy="0"/>
          <a:chOff x="0" y="0"/>
          <a:chExt cx="0" cy="0"/>
        </a:xfrm>
      </p:grpSpPr>
      <p:sp>
        <p:nvSpPr>
          <p:cNvPr id="455" name="Google Shape;455;p72"/>
          <p:cNvSpPr txBox="1"/>
          <p:nvPr>
            <p:ph type="title"/>
          </p:nvPr>
        </p:nvSpPr>
        <p:spPr>
          <a:xfrm>
            <a:off x="681689" y="849991"/>
            <a:ext cx="8229600" cy="11430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2"/>
              </a:buClr>
              <a:buSzPts val="4400"/>
              <a:buNone/>
            </a:pPr>
            <a:r>
              <a:rPr lang="es-ES"/>
              <a:t>Tipos de violencia sexual: </a:t>
            </a:r>
            <a:br>
              <a:rPr lang="es-ES"/>
            </a:br>
            <a:r>
              <a:rPr lang="es-ES">
                <a:solidFill>
                  <a:schemeClr val="accent1"/>
                </a:solidFill>
              </a:rPr>
              <a:t>abuso sexual</a:t>
            </a:r>
            <a:endParaRPr>
              <a:solidFill>
                <a:schemeClr val="accent1"/>
              </a:solidFill>
            </a:endParaRPr>
          </a:p>
        </p:txBody>
      </p:sp>
      <p:sp>
        <p:nvSpPr>
          <p:cNvPr id="456" name="Google Shape;456;p72"/>
          <p:cNvSpPr txBox="1"/>
          <p:nvPr>
            <p:ph idx="1" type="body"/>
          </p:nvPr>
        </p:nvSpPr>
        <p:spPr>
          <a:xfrm>
            <a:off x="578948" y="2739241"/>
            <a:ext cx="7261770" cy="2465797"/>
          </a:xfrm>
          <a:prstGeom prst="rect">
            <a:avLst/>
          </a:prstGeom>
          <a:noFill/>
          <a:ln>
            <a:noFill/>
          </a:ln>
        </p:spPr>
        <p:txBody>
          <a:bodyPr anchorCtr="0" anchor="t" bIns="45700" lIns="91425" spcFirstLastPara="1" rIns="91425" wrap="square" tIns="45700">
            <a:noAutofit/>
          </a:bodyPr>
          <a:lstStyle/>
          <a:p>
            <a:pPr indent="-228600" lvl="0" marL="685800" rtl="0" algn="l">
              <a:lnSpc>
                <a:spcPct val="90000"/>
              </a:lnSpc>
              <a:spcBef>
                <a:spcPts val="600"/>
              </a:spcBef>
              <a:spcAft>
                <a:spcPts val="600"/>
              </a:spcAft>
              <a:buClr>
                <a:schemeClr val="dk2"/>
              </a:buClr>
              <a:buSzPts val="3200"/>
              <a:buChar char="•"/>
            </a:pPr>
            <a:r>
              <a:rPr lang="es-ES" sz="2800">
                <a:solidFill>
                  <a:schemeClr val="dk2"/>
                </a:solidFill>
              </a:rPr>
              <a:t>La intrusión física de índole sexual efectiva o la amenaza de tal intrusión, por la fuerza o en condiciones de desigualdad o coerción.</a:t>
            </a:r>
            <a:endParaRPr sz="2800"/>
          </a:p>
        </p:txBody>
      </p:sp>
      <p:sp>
        <p:nvSpPr>
          <p:cNvPr id="457" name="Google Shape;457;p7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s-ES"/>
              <a:t>‹#›</a:t>
            </a:fld>
            <a:endParaRPr/>
          </a:p>
        </p:txBody>
      </p:sp>
      <p:sp>
        <p:nvSpPr>
          <p:cNvPr id="458" name="Google Shape;458;p72"/>
          <p:cNvSpPr txBox="1"/>
          <p:nvPr/>
        </p:nvSpPr>
        <p:spPr>
          <a:xfrm>
            <a:off x="2141016" y="6343431"/>
            <a:ext cx="5762763" cy="22312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s-ES" sz="1000" u="none" cap="none" strike="noStrike">
                <a:solidFill>
                  <a:schemeClr val="dk2"/>
                </a:solidFill>
                <a:latin typeface="Calibri"/>
                <a:ea typeface="Calibri"/>
                <a:cs typeface="Calibri"/>
                <a:sym typeface="Calibri"/>
              </a:rPr>
              <a:t>(Manual de Trabajo Interinstitucional sobre Salud Reproductiva en Escenarios Humanitarios, pág. 2018).</a:t>
            </a:r>
            <a:endParaRPr b="0" i="0" sz="1000" u="none" cap="none" strike="noStrike">
              <a:solidFill>
                <a:srgbClr val="000000"/>
              </a:solidFill>
              <a:latin typeface="Arial"/>
              <a:ea typeface="Arial"/>
              <a:cs typeface="Arial"/>
              <a:sym typeface="Arial"/>
            </a:endParaRPr>
          </a:p>
        </p:txBody>
      </p:sp>
    </p:spTree>
  </p:cSld>
  <p:clrMapOvr>
    <a:masterClrMapping/>
  </p:clrMapOvr>
</p:sld>
</file>

<file path=ppt/slides/slide2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156" name="Shape 2156"/>
        <p:cNvGrpSpPr/>
        <p:nvPr/>
      </p:nvGrpSpPr>
      <p:grpSpPr>
        <a:xfrm>
          <a:off x="0" y="0"/>
          <a:ext cx="0" cy="0"/>
          <a:chOff x="0" y="0"/>
          <a:chExt cx="0" cy="0"/>
        </a:xfrm>
      </p:grpSpPr>
      <p:sp>
        <p:nvSpPr>
          <p:cNvPr id="2157" name="Google Shape;2157;p261"/>
          <p:cNvSpPr txBox="1"/>
          <p:nvPr>
            <p:ph type="title"/>
          </p:nvPr>
        </p:nvSpPr>
        <p:spPr>
          <a:xfrm>
            <a:off x="628650" y="0"/>
            <a:ext cx="78867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2"/>
              </a:buClr>
              <a:buSzPts val="4400"/>
              <a:buNone/>
            </a:pPr>
            <a:r>
              <a:rPr lang="es-ES"/>
              <a:t>Referencias</a:t>
            </a:r>
            <a:endParaRPr/>
          </a:p>
        </p:txBody>
      </p:sp>
      <p:sp>
        <p:nvSpPr>
          <p:cNvPr id="2158" name="Google Shape;2158;p261"/>
          <p:cNvSpPr txBox="1"/>
          <p:nvPr>
            <p:ph idx="1" type="body"/>
          </p:nvPr>
        </p:nvSpPr>
        <p:spPr>
          <a:xfrm>
            <a:off x="1294544" y="1002219"/>
            <a:ext cx="7333822" cy="4216778"/>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2"/>
              </a:buClr>
              <a:buSzPts val="1200"/>
              <a:buChar char="•"/>
            </a:pPr>
            <a:r>
              <a:rPr lang="es-ES" sz="1200">
                <a:solidFill>
                  <a:schemeClr val="dk2"/>
                </a:solidFill>
              </a:rPr>
              <a:t>Inter-Agency Working Group on Reproductive Health in Crises (IAWG) (2018). Inter-agency field manual on reproductive health in humanitarian settings (</a:t>
            </a:r>
            <a:r>
              <a:rPr lang="es-ES" sz="1200" u="sng">
                <a:solidFill>
                  <a:schemeClr val="hlink"/>
                </a:solidFill>
                <a:hlinkClick r:id="rId3"/>
              </a:rPr>
              <a:t>http://iawg.net/iafm/</a:t>
            </a:r>
            <a:r>
              <a:rPr lang="es-ES" sz="1200">
                <a:solidFill>
                  <a:schemeClr val="dk2"/>
                </a:solidFill>
              </a:rPr>
              <a:t>).</a:t>
            </a:r>
            <a:endParaRPr/>
          </a:p>
          <a:p>
            <a:pPr indent="-228600" lvl="0" marL="228600" rtl="0" algn="l">
              <a:lnSpc>
                <a:spcPct val="90000"/>
              </a:lnSpc>
              <a:spcBef>
                <a:spcPts val="1000"/>
              </a:spcBef>
              <a:spcAft>
                <a:spcPts val="0"/>
              </a:spcAft>
              <a:buClr>
                <a:schemeClr val="dk2"/>
              </a:buClr>
              <a:buSzPts val="1200"/>
              <a:buChar char="•"/>
            </a:pPr>
            <a:r>
              <a:rPr lang="es-ES" sz="1200">
                <a:solidFill>
                  <a:schemeClr val="dk2"/>
                </a:solidFill>
              </a:rPr>
              <a:t>GBV Prevention Network/Raising Voices and Program for Appropriate Technology in Health (PATH). (2011). In Her Shoes. </a:t>
            </a:r>
            <a:endParaRPr/>
          </a:p>
          <a:p>
            <a:pPr indent="-228600" lvl="0" marL="228600" rtl="0" algn="l">
              <a:lnSpc>
                <a:spcPct val="90000"/>
              </a:lnSpc>
              <a:spcBef>
                <a:spcPts val="1000"/>
              </a:spcBef>
              <a:spcAft>
                <a:spcPts val="0"/>
              </a:spcAft>
              <a:buClr>
                <a:schemeClr val="dk2"/>
              </a:buClr>
              <a:buSzPts val="1200"/>
              <a:buChar char="•"/>
            </a:pPr>
            <a:r>
              <a:rPr lang="es-ES" sz="1200">
                <a:solidFill>
                  <a:schemeClr val="dk2"/>
                </a:solidFill>
              </a:rPr>
              <a:t>World Health Organization (2019). Caring for women subjected to violence: A WHO curriculum for training health care providers, acceso electrónico en https://www.who.int/reproductivehealth/publications/caring-for-women-subject-to-violence/en/</a:t>
            </a:r>
            <a:endParaRPr/>
          </a:p>
          <a:p>
            <a:pPr indent="-228600" lvl="0" marL="228600" rtl="0" algn="l">
              <a:lnSpc>
                <a:spcPct val="90000"/>
              </a:lnSpc>
              <a:spcBef>
                <a:spcPts val="1000"/>
              </a:spcBef>
              <a:spcAft>
                <a:spcPts val="0"/>
              </a:spcAft>
              <a:buClr>
                <a:schemeClr val="dk2"/>
              </a:buClr>
              <a:buSzPts val="1200"/>
              <a:buChar char="•"/>
            </a:pPr>
            <a:r>
              <a:rPr lang="es-ES" sz="1200">
                <a:solidFill>
                  <a:schemeClr val="dk2"/>
                </a:solidFill>
              </a:rPr>
              <a:t> Vu, A., et al. 2014. “The Prevalence of Sexual Violence among Female Refugees in Complex Humanitarian Settings: A systematic review and meta-analysis”. PLOSE Current Disasters. </a:t>
            </a:r>
            <a:endParaRPr/>
          </a:p>
          <a:p>
            <a:pPr indent="-228600" lvl="0" marL="228600" rtl="0" algn="l">
              <a:lnSpc>
                <a:spcPct val="90000"/>
              </a:lnSpc>
              <a:spcBef>
                <a:spcPts val="1000"/>
              </a:spcBef>
              <a:spcAft>
                <a:spcPts val="0"/>
              </a:spcAft>
              <a:buClr>
                <a:schemeClr val="dk2"/>
              </a:buClr>
              <a:buSzPts val="1200"/>
              <a:buChar char="•"/>
            </a:pPr>
            <a:r>
              <a:rPr lang="es-ES" sz="1200">
                <a:solidFill>
                  <a:schemeClr val="dk2"/>
                </a:solidFill>
              </a:rPr>
              <a:t>UKAid. Abril de 2014. “Evidence Digest: Issue 01”. Violence Against Women and Girls Helpdesk</a:t>
            </a:r>
            <a:endParaRPr sz="1200">
              <a:solidFill>
                <a:schemeClr val="dk2"/>
              </a:solidFill>
            </a:endParaRPr>
          </a:p>
          <a:p>
            <a:pPr indent="-228600" lvl="0" marL="228600" rtl="0" algn="l">
              <a:lnSpc>
                <a:spcPct val="90000"/>
              </a:lnSpc>
              <a:spcBef>
                <a:spcPts val="1000"/>
              </a:spcBef>
              <a:spcAft>
                <a:spcPts val="0"/>
              </a:spcAft>
              <a:buClr>
                <a:schemeClr val="dk2"/>
              </a:buClr>
              <a:buSzPts val="1200"/>
              <a:buChar char="•"/>
            </a:pPr>
            <a:r>
              <a:rPr lang="es-ES" sz="1200">
                <a:solidFill>
                  <a:schemeClr val="dk2"/>
                </a:solidFill>
              </a:rPr>
              <a:t>United Nations Security Council. 2014. </a:t>
            </a:r>
            <a:r>
              <a:rPr i="1" lang="es-ES" sz="1200">
                <a:solidFill>
                  <a:schemeClr val="dk2"/>
                </a:solidFill>
              </a:rPr>
              <a:t>Conflict-Related Sexual Violence: Report of the Secretary-General. </a:t>
            </a:r>
            <a:r>
              <a:rPr lang="es-ES" sz="1200">
                <a:solidFill>
                  <a:schemeClr val="dk2"/>
                </a:solidFill>
              </a:rPr>
              <a:t>S/2014/181.</a:t>
            </a:r>
            <a:endParaRPr/>
          </a:p>
          <a:p>
            <a:pPr indent="-228600" lvl="0" marL="228600" rtl="0" algn="l">
              <a:lnSpc>
                <a:spcPct val="90000"/>
              </a:lnSpc>
              <a:spcBef>
                <a:spcPts val="1000"/>
              </a:spcBef>
              <a:spcAft>
                <a:spcPts val="0"/>
              </a:spcAft>
              <a:buClr>
                <a:schemeClr val="dk2"/>
              </a:buClr>
              <a:buSzPts val="1200"/>
              <a:buChar char="•"/>
            </a:pPr>
            <a:r>
              <a:rPr lang="es-ES" sz="1200">
                <a:solidFill>
                  <a:schemeClr val="dk2"/>
                </a:solidFill>
              </a:rPr>
              <a:t>Ward, J., 2002. </a:t>
            </a:r>
            <a:r>
              <a:rPr i="1" lang="es-ES" sz="1200">
                <a:solidFill>
                  <a:schemeClr val="dk2"/>
                </a:solidFill>
              </a:rPr>
              <a:t>If Not Now, When? Addressing gender-based violence in refugee, internally displaced, and post-conflict settings. </a:t>
            </a:r>
            <a:r>
              <a:rPr lang="es-ES" sz="1200">
                <a:solidFill>
                  <a:schemeClr val="dk2"/>
                </a:solidFill>
              </a:rPr>
              <a:t>RHRC.</a:t>
            </a:r>
            <a:endParaRPr/>
          </a:p>
          <a:p>
            <a:pPr indent="-228600" lvl="0" marL="228600" rtl="0" algn="l">
              <a:lnSpc>
                <a:spcPct val="90000"/>
              </a:lnSpc>
              <a:spcBef>
                <a:spcPts val="1000"/>
              </a:spcBef>
              <a:spcAft>
                <a:spcPts val="0"/>
              </a:spcAft>
              <a:buClr>
                <a:schemeClr val="dk2"/>
              </a:buClr>
              <a:buSzPts val="1200"/>
              <a:buChar char="•"/>
            </a:pPr>
            <a:r>
              <a:rPr lang="es-ES" sz="1200">
                <a:solidFill>
                  <a:schemeClr val="dk2"/>
                </a:solidFill>
              </a:rPr>
              <a:t>Ward, J., 2006. </a:t>
            </a:r>
            <a:r>
              <a:rPr i="1" lang="es-ES" sz="1200">
                <a:solidFill>
                  <a:schemeClr val="dk2"/>
                </a:solidFill>
              </a:rPr>
              <a:t>Broken Bodies, Broken Dreams: Violence against women exposed. </a:t>
            </a:r>
            <a:r>
              <a:rPr lang="es-ES" sz="1200">
                <a:solidFill>
                  <a:schemeClr val="dk2"/>
                </a:solidFill>
              </a:rPr>
              <a:t>IRIN.</a:t>
            </a:r>
            <a:endParaRPr/>
          </a:p>
          <a:p>
            <a:pPr indent="-228600" lvl="0" marL="228600" rtl="0" algn="l">
              <a:lnSpc>
                <a:spcPct val="90000"/>
              </a:lnSpc>
              <a:spcBef>
                <a:spcPts val="1000"/>
              </a:spcBef>
              <a:spcAft>
                <a:spcPts val="0"/>
              </a:spcAft>
              <a:buClr>
                <a:schemeClr val="dk2"/>
              </a:buClr>
              <a:buSzPts val="1200"/>
              <a:buChar char="•"/>
            </a:pPr>
            <a:r>
              <a:rPr lang="es-ES" sz="1200">
                <a:solidFill>
                  <a:schemeClr val="dk2"/>
                </a:solidFill>
              </a:rPr>
              <a:t>Oxfam. 2010. “First Survey on the Prevalence of Sexual Violence Against Women in the Context of the Colombian Armed Conflict 2001-2009,” p. 1, citado en Shteir, S. 2014. </a:t>
            </a:r>
            <a:r>
              <a:rPr i="1" lang="es-ES" sz="1200">
                <a:solidFill>
                  <a:schemeClr val="dk2"/>
                </a:solidFill>
              </a:rPr>
              <a:t>Conflict-Related Sexual and Gender-Based Violence: An introductory overview to support prevention and response efforts. </a:t>
            </a:r>
            <a:r>
              <a:rPr lang="es-ES" sz="1200">
                <a:solidFill>
                  <a:schemeClr val="dk2"/>
                </a:solidFill>
              </a:rPr>
              <a:t>ACMC.</a:t>
            </a:r>
            <a:endParaRPr/>
          </a:p>
          <a:p>
            <a:pPr indent="-228600" lvl="0" marL="228600" rtl="0" algn="l">
              <a:lnSpc>
                <a:spcPct val="90000"/>
              </a:lnSpc>
              <a:spcBef>
                <a:spcPts val="1000"/>
              </a:spcBef>
              <a:spcAft>
                <a:spcPts val="0"/>
              </a:spcAft>
              <a:buClr>
                <a:schemeClr val="dk2"/>
              </a:buClr>
              <a:buSzPts val="1200"/>
              <a:buChar char="•"/>
            </a:pPr>
            <a:r>
              <a:rPr lang="es-ES" sz="1200">
                <a:solidFill>
                  <a:schemeClr val="dk2"/>
                </a:solidFill>
              </a:rPr>
              <a:t>Inter-Agency Standing Committee. 2015. </a:t>
            </a:r>
            <a:r>
              <a:rPr i="1" lang="es-ES" sz="1200">
                <a:solidFill>
                  <a:schemeClr val="dk2"/>
                </a:solidFill>
              </a:rPr>
              <a:t>Guidelines for Integrating Gender-Based Violence Interventions in Humanitarian Action: Reducing risk, promoting resilience and aiding recovery</a:t>
            </a:r>
            <a:r>
              <a:rPr lang="es-ES" sz="1200">
                <a:solidFill>
                  <a:schemeClr val="dk2"/>
                </a:solidFill>
              </a:rPr>
              <a:t>. </a:t>
            </a:r>
            <a:endParaRPr/>
          </a:p>
          <a:p>
            <a:pPr indent="-228600" lvl="0" marL="228600" rtl="0" algn="l">
              <a:lnSpc>
                <a:spcPct val="90000"/>
              </a:lnSpc>
              <a:spcBef>
                <a:spcPts val="1000"/>
              </a:spcBef>
              <a:spcAft>
                <a:spcPts val="0"/>
              </a:spcAft>
              <a:buClr>
                <a:schemeClr val="dk2"/>
              </a:buClr>
              <a:buSzPts val="1200"/>
              <a:buChar char="•"/>
            </a:pPr>
            <a:r>
              <a:rPr i="1" lang="es-ES" sz="1200">
                <a:solidFill>
                  <a:schemeClr val="dk2"/>
                </a:solidFill>
              </a:rPr>
              <a:t>World Health Organization (WHO), United Nations Population Fund (UNFPA), United Nations High Commissioner for Refugees (UNHCR). Clinical management of rape and intimate partner violence survivors: developing protocols for use in humanitarian settings. Geneva: WHO; 2019. Licence: CC BY-NC-SA 3.0 IGO.</a:t>
            </a:r>
            <a:endParaRPr sz="1200">
              <a:solidFill>
                <a:schemeClr val="dk2"/>
              </a:solidFill>
            </a:endParaRPr>
          </a:p>
          <a:p>
            <a:pPr indent="-228600" lvl="0" marL="228600" rtl="0" algn="l">
              <a:lnSpc>
                <a:spcPct val="90000"/>
              </a:lnSpc>
              <a:spcBef>
                <a:spcPts val="1000"/>
              </a:spcBef>
              <a:spcAft>
                <a:spcPts val="0"/>
              </a:spcAft>
              <a:buClr>
                <a:schemeClr val="dk2"/>
              </a:buClr>
              <a:buSzPts val="1200"/>
              <a:buChar char="•"/>
            </a:pPr>
            <a:r>
              <a:rPr lang="es-ES" sz="1200">
                <a:solidFill>
                  <a:schemeClr val="dk2"/>
                </a:solidFill>
              </a:rPr>
              <a:t>Plan International, Double Jeopardy: Adolescent Girls and Disasters, http://plan-international.org/girls/reportsand-publications/the-state-of-the-worlds-girls-2013.php?lang=en</a:t>
            </a:r>
            <a:endParaRPr/>
          </a:p>
          <a:p>
            <a:pPr indent="-152400" lvl="0" marL="228600" rtl="0" algn="l">
              <a:lnSpc>
                <a:spcPct val="90000"/>
              </a:lnSpc>
              <a:spcBef>
                <a:spcPts val="1000"/>
              </a:spcBef>
              <a:spcAft>
                <a:spcPts val="0"/>
              </a:spcAft>
              <a:buClr>
                <a:schemeClr val="dk2"/>
              </a:buClr>
              <a:buSzPts val="1200"/>
              <a:buNone/>
            </a:pPr>
            <a:r>
              <a:t/>
            </a:r>
            <a:endParaRPr sz="1200"/>
          </a:p>
          <a:p>
            <a:pPr indent="-152400" lvl="0" marL="228600" rtl="0" algn="l">
              <a:lnSpc>
                <a:spcPct val="90000"/>
              </a:lnSpc>
              <a:spcBef>
                <a:spcPts val="1000"/>
              </a:spcBef>
              <a:spcAft>
                <a:spcPts val="0"/>
              </a:spcAft>
              <a:buClr>
                <a:schemeClr val="dk2"/>
              </a:buClr>
              <a:buSzPts val="1200"/>
              <a:buNone/>
            </a:pPr>
            <a:r>
              <a:t/>
            </a:r>
            <a:endParaRPr sz="1200"/>
          </a:p>
        </p:txBody>
      </p:sp>
      <p:sp>
        <p:nvSpPr>
          <p:cNvPr id="2159" name="Google Shape;2159;p26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s-ES"/>
              <a:t>‹#›</a:t>
            </a:fld>
            <a:endParaRPr/>
          </a:p>
        </p:txBody>
      </p:sp>
    </p:spTree>
  </p:cSld>
  <p:clrMapOvr>
    <a:masterClrMapping/>
  </p:clrMapOvr>
</p:sld>
</file>

<file path=ppt/slides/slide2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164" name="Shape 2164"/>
        <p:cNvGrpSpPr/>
        <p:nvPr/>
      </p:nvGrpSpPr>
      <p:grpSpPr>
        <a:xfrm>
          <a:off x="0" y="0"/>
          <a:ext cx="0" cy="0"/>
          <a:chOff x="0" y="0"/>
          <a:chExt cx="0" cy="0"/>
        </a:xfrm>
      </p:grpSpPr>
      <p:sp>
        <p:nvSpPr>
          <p:cNvPr id="2165" name="Google Shape;2165;p26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2"/>
              </a:buClr>
              <a:buSzPts val="4400"/>
              <a:buFont typeface="Calibri"/>
              <a:buNone/>
            </a:pPr>
            <a:r>
              <a:rPr lang="es-ES"/>
              <a:t>Referencias</a:t>
            </a:r>
            <a:endParaRPr/>
          </a:p>
        </p:txBody>
      </p:sp>
      <p:sp>
        <p:nvSpPr>
          <p:cNvPr id="2166" name="Google Shape;2166;p262"/>
          <p:cNvSpPr txBox="1"/>
          <p:nvPr>
            <p:ph idx="1" type="body"/>
          </p:nvPr>
        </p:nvSpPr>
        <p:spPr>
          <a:xfrm>
            <a:off x="457200" y="1253331"/>
            <a:ext cx="8435975" cy="4351338"/>
          </a:xfrm>
          <a:prstGeom prst="rect">
            <a:avLst/>
          </a:prstGeom>
          <a:noFill/>
          <a:ln>
            <a:noFill/>
          </a:ln>
        </p:spPr>
        <p:txBody>
          <a:bodyPr anchorCtr="0" anchor="t" bIns="45700" lIns="91425" spcFirstLastPara="1" rIns="91425" wrap="square" tIns="45700">
            <a:noAutofit/>
          </a:bodyPr>
          <a:lstStyle/>
          <a:p>
            <a:pPr indent="-228600" lvl="0" marL="228600" rtl="0" algn="l">
              <a:lnSpc>
                <a:spcPct val="70000"/>
              </a:lnSpc>
              <a:spcBef>
                <a:spcPts val="0"/>
              </a:spcBef>
              <a:spcAft>
                <a:spcPts val="0"/>
              </a:spcAft>
              <a:buClr>
                <a:srgbClr val="44546A"/>
              </a:buClr>
              <a:buSzPts val="1295"/>
              <a:buChar char="•"/>
            </a:pPr>
            <a:r>
              <a:rPr b="0" lang="es-ES" sz="1295">
                <a:solidFill>
                  <a:schemeClr val="dk2"/>
                </a:solidFill>
              </a:rPr>
              <a:t>WHO, UNFPA, UNHCR. (2019) Clinical Management of rape and intimate partner survivors: developing protocols for humanitarian settings.</a:t>
            </a:r>
            <a:endParaRPr>
              <a:solidFill>
                <a:schemeClr val="dk2"/>
              </a:solidFill>
            </a:endParaRPr>
          </a:p>
          <a:p>
            <a:pPr indent="-228600" lvl="0" marL="228600" rtl="0" algn="l">
              <a:lnSpc>
                <a:spcPct val="70000"/>
              </a:lnSpc>
              <a:spcBef>
                <a:spcPts val="1000"/>
              </a:spcBef>
              <a:spcAft>
                <a:spcPts val="0"/>
              </a:spcAft>
              <a:buClr>
                <a:schemeClr val="dk2"/>
              </a:buClr>
              <a:buSzPts val="1295"/>
              <a:buChar char="•"/>
            </a:pPr>
            <a:r>
              <a:rPr b="0" lang="es-ES" sz="1295">
                <a:solidFill>
                  <a:schemeClr val="dk2"/>
                </a:solidFill>
              </a:rPr>
              <a:t>Di Maio, V. y Dana, S. </a:t>
            </a:r>
            <a:r>
              <a:rPr b="0" i="1" lang="es-ES" sz="1295">
                <a:solidFill>
                  <a:schemeClr val="dk2"/>
                </a:solidFill>
              </a:rPr>
              <a:t>Forensic Pathology</a:t>
            </a:r>
            <a:r>
              <a:rPr b="0" lang="es-ES" sz="1295">
                <a:solidFill>
                  <a:schemeClr val="dk2"/>
                </a:solidFill>
              </a:rPr>
              <a:t>, Vademecum Series. (Landes Bioscience. 1998).</a:t>
            </a:r>
            <a:endParaRPr b="0" sz="1295">
              <a:solidFill>
                <a:schemeClr val="dk2"/>
              </a:solidFill>
            </a:endParaRPr>
          </a:p>
          <a:p>
            <a:pPr indent="-228600" lvl="0" marL="228600" rtl="0" algn="l">
              <a:lnSpc>
                <a:spcPct val="70000"/>
              </a:lnSpc>
              <a:spcBef>
                <a:spcPts val="1000"/>
              </a:spcBef>
              <a:spcAft>
                <a:spcPts val="0"/>
              </a:spcAft>
              <a:buClr>
                <a:schemeClr val="dk2"/>
              </a:buClr>
              <a:buSzPts val="1295"/>
              <a:buChar char="•"/>
            </a:pPr>
            <a:r>
              <a:rPr b="0" lang="es-ES" sz="1295">
                <a:solidFill>
                  <a:schemeClr val="dk2"/>
                </a:solidFill>
              </a:rPr>
              <a:t>Girardin et al. </a:t>
            </a:r>
            <a:r>
              <a:rPr b="0" i="1" lang="es-ES" sz="1295">
                <a:solidFill>
                  <a:schemeClr val="dk2"/>
                </a:solidFill>
              </a:rPr>
              <a:t>Color Atlas of Sexual Assault</a:t>
            </a:r>
            <a:r>
              <a:rPr b="0" lang="es-ES" sz="1295">
                <a:solidFill>
                  <a:schemeClr val="dk2"/>
                </a:solidFill>
              </a:rPr>
              <a:t>. (Mosby. 1997).</a:t>
            </a:r>
            <a:endParaRPr>
              <a:solidFill>
                <a:schemeClr val="dk2"/>
              </a:solidFill>
            </a:endParaRPr>
          </a:p>
          <a:p>
            <a:pPr indent="-228600" lvl="0" marL="228600" rtl="0" algn="l">
              <a:lnSpc>
                <a:spcPct val="70000"/>
              </a:lnSpc>
              <a:spcBef>
                <a:spcPts val="1000"/>
              </a:spcBef>
              <a:spcAft>
                <a:spcPts val="0"/>
              </a:spcAft>
              <a:buClr>
                <a:schemeClr val="dk2"/>
              </a:buClr>
              <a:buSzPts val="1295"/>
              <a:buChar char="•"/>
            </a:pPr>
            <a:r>
              <a:rPr b="0" lang="es-ES" sz="1295">
                <a:solidFill>
                  <a:schemeClr val="dk2"/>
                </a:solidFill>
              </a:rPr>
              <a:t>Lunde, Inge y Ortmann, Jørgen, “Prevalence and sequelae of sexual torture”. </a:t>
            </a:r>
            <a:r>
              <a:rPr b="0" i="1" lang="es-ES" sz="1295">
                <a:solidFill>
                  <a:schemeClr val="dk2"/>
                </a:solidFill>
              </a:rPr>
              <a:t>The Lancet, </a:t>
            </a:r>
            <a:r>
              <a:rPr b="0" lang="es-ES" sz="1295">
                <a:solidFill>
                  <a:schemeClr val="dk2"/>
                </a:solidFill>
              </a:rPr>
              <a:t>36, (4 August): 289-291 (1990).</a:t>
            </a:r>
            <a:endParaRPr>
              <a:solidFill>
                <a:schemeClr val="dk2"/>
              </a:solidFill>
            </a:endParaRPr>
          </a:p>
          <a:p>
            <a:pPr indent="-228600" lvl="0" marL="228600" rtl="0" algn="l">
              <a:lnSpc>
                <a:spcPct val="70000"/>
              </a:lnSpc>
              <a:spcBef>
                <a:spcPts val="1000"/>
              </a:spcBef>
              <a:spcAft>
                <a:spcPts val="0"/>
              </a:spcAft>
              <a:buClr>
                <a:schemeClr val="dk2"/>
              </a:buClr>
              <a:buSzPts val="1295"/>
              <a:buChar char="•"/>
            </a:pPr>
            <a:r>
              <a:rPr b="0" lang="es-ES" sz="1295">
                <a:solidFill>
                  <a:schemeClr val="dk2"/>
                </a:solidFill>
              </a:rPr>
              <a:t>Meana, Javier et al. (1995), “Prevalence of sexual torture in political dissidents”. </a:t>
            </a:r>
            <a:r>
              <a:rPr b="0" i="1" lang="es-ES" sz="1295">
                <a:solidFill>
                  <a:schemeClr val="dk2"/>
                </a:solidFill>
              </a:rPr>
              <a:t>The Lancet</a:t>
            </a:r>
            <a:r>
              <a:rPr b="0" lang="es-ES" sz="1295">
                <a:solidFill>
                  <a:schemeClr val="dk2"/>
                </a:solidFill>
              </a:rPr>
              <a:t>, 345 (20 May): 1307</a:t>
            </a:r>
            <a:endParaRPr>
              <a:solidFill>
                <a:schemeClr val="dk2"/>
              </a:solidFill>
            </a:endParaRPr>
          </a:p>
          <a:p>
            <a:pPr indent="-228600" lvl="0" marL="228600" rtl="0" algn="l">
              <a:lnSpc>
                <a:spcPct val="70000"/>
              </a:lnSpc>
              <a:spcBef>
                <a:spcPts val="1000"/>
              </a:spcBef>
              <a:spcAft>
                <a:spcPts val="0"/>
              </a:spcAft>
              <a:buClr>
                <a:schemeClr val="dk2"/>
              </a:buClr>
              <a:buSzPts val="1295"/>
              <a:buChar char="•"/>
            </a:pPr>
            <a:r>
              <a:rPr b="0" lang="es-ES" sz="1295">
                <a:solidFill>
                  <a:schemeClr val="dk2"/>
                </a:solidFill>
              </a:rPr>
              <a:t>Peel, M., et al. (2000) “The sexual abuse of men in detention in Sri Lanka”. </a:t>
            </a:r>
            <a:r>
              <a:rPr b="0" i="1" lang="es-ES" sz="1295">
                <a:solidFill>
                  <a:schemeClr val="dk2"/>
                </a:solidFill>
              </a:rPr>
              <a:t>The Lancet</a:t>
            </a:r>
            <a:r>
              <a:rPr b="0" lang="es-ES" sz="1295">
                <a:solidFill>
                  <a:schemeClr val="dk2"/>
                </a:solidFill>
              </a:rPr>
              <a:t>, 355(10): 206</a:t>
            </a:r>
            <a:endParaRPr>
              <a:solidFill>
                <a:schemeClr val="dk2"/>
              </a:solidFill>
            </a:endParaRPr>
          </a:p>
          <a:p>
            <a:pPr indent="-228600" lvl="0" marL="228600" rtl="0" algn="l">
              <a:lnSpc>
                <a:spcPct val="70000"/>
              </a:lnSpc>
              <a:spcBef>
                <a:spcPts val="1000"/>
              </a:spcBef>
              <a:spcAft>
                <a:spcPts val="0"/>
              </a:spcAft>
              <a:buClr>
                <a:schemeClr val="dk2"/>
              </a:buClr>
              <a:buSzPts val="1295"/>
              <a:buChar char="•"/>
            </a:pPr>
            <a:r>
              <a:rPr b="0" lang="es-ES" sz="1295">
                <a:solidFill>
                  <a:schemeClr val="dk2"/>
                </a:solidFill>
              </a:rPr>
              <a:t>Russell, W., (2007) “Sexual violence against men and boys”. </a:t>
            </a:r>
            <a:r>
              <a:rPr b="0" i="1" lang="es-ES" sz="1295">
                <a:solidFill>
                  <a:schemeClr val="dk2"/>
                </a:solidFill>
              </a:rPr>
              <a:t>Forced Migration Review, </a:t>
            </a:r>
            <a:r>
              <a:rPr b="0" lang="es-ES" sz="1295">
                <a:solidFill>
                  <a:schemeClr val="dk2"/>
                </a:solidFill>
              </a:rPr>
              <a:t>Issue 27 (January).</a:t>
            </a:r>
            <a:endParaRPr>
              <a:solidFill>
                <a:schemeClr val="dk2"/>
              </a:solidFill>
            </a:endParaRPr>
          </a:p>
          <a:p>
            <a:pPr indent="-228600" lvl="0" marL="228600" rtl="0" algn="l">
              <a:lnSpc>
                <a:spcPct val="70000"/>
              </a:lnSpc>
              <a:spcBef>
                <a:spcPts val="1000"/>
              </a:spcBef>
              <a:spcAft>
                <a:spcPts val="0"/>
              </a:spcAft>
              <a:buClr>
                <a:schemeClr val="dk2"/>
              </a:buClr>
              <a:buSzPts val="1295"/>
              <a:buChar char="•"/>
            </a:pPr>
            <a:r>
              <a:rPr b="0" lang="es-ES" sz="1295">
                <a:solidFill>
                  <a:schemeClr val="dk2"/>
                </a:solidFill>
              </a:rPr>
              <a:t>Sivakumaran, S., (2007) “Sexual violence against men in armed conflict”. </a:t>
            </a:r>
            <a:r>
              <a:rPr b="0" i="1" lang="es-ES" sz="1295">
                <a:solidFill>
                  <a:schemeClr val="dk2"/>
                </a:solidFill>
              </a:rPr>
              <a:t>European Journal of International Law, </a:t>
            </a:r>
            <a:r>
              <a:rPr b="0" lang="es-ES" sz="1295">
                <a:solidFill>
                  <a:schemeClr val="dk2"/>
                </a:solidFill>
              </a:rPr>
              <a:t>18(2): 253-276</a:t>
            </a:r>
            <a:endParaRPr>
              <a:solidFill>
                <a:schemeClr val="dk2"/>
              </a:solidFill>
            </a:endParaRPr>
          </a:p>
          <a:p>
            <a:pPr indent="-228600" lvl="0" marL="228600" rtl="0" algn="l">
              <a:lnSpc>
                <a:spcPct val="70000"/>
              </a:lnSpc>
              <a:spcBef>
                <a:spcPts val="1000"/>
              </a:spcBef>
              <a:spcAft>
                <a:spcPts val="0"/>
              </a:spcAft>
              <a:buClr>
                <a:schemeClr val="dk2"/>
              </a:buClr>
              <a:buSzPts val="1295"/>
              <a:buChar char="•"/>
            </a:pPr>
            <a:r>
              <a:rPr b="0" lang="es-ES" sz="1295">
                <a:solidFill>
                  <a:schemeClr val="dk2"/>
                </a:solidFill>
              </a:rPr>
              <a:t>UNFPA/UNHCR. 2004. </a:t>
            </a:r>
            <a:r>
              <a:rPr b="0" i="1" lang="es-ES" sz="1295">
                <a:solidFill>
                  <a:schemeClr val="dk2"/>
                </a:solidFill>
              </a:rPr>
              <a:t>Clinical management of rape survivors: Developing protocols for use with refugees and internally displaced persons </a:t>
            </a:r>
            <a:r>
              <a:rPr b="0" lang="es-ES" sz="1295">
                <a:solidFill>
                  <a:schemeClr val="dk2"/>
                </a:solidFill>
              </a:rPr>
              <a:t>– Edición revisada. Impreso por OMS. </a:t>
            </a:r>
            <a:endParaRPr>
              <a:solidFill>
                <a:schemeClr val="dk2"/>
              </a:solidFill>
            </a:endParaRPr>
          </a:p>
          <a:p>
            <a:pPr indent="-228600" lvl="0" marL="228600" rtl="0" algn="l">
              <a:lnSpc>
                <a:spcPct val="70000"/>
              </a:lnSpc>
              <a:spcBef>
                <a:spcPts val="1000"/>
              </a:spcBef>
              <a:spcAft>
                <a:spcPts val="0"/>
              </a:spcAft>
              <a:buClr>
                <a:schemeClr val="dk2"/>
              </a:buClr>
              <a:buSzPts val="1295"/>
              <a:buChar char="•"/>
            </a:pPr>
            <a:r>
              <a:rPr b="0" lang="es-ES" sz="1295">
                <a:solidFill>
                  <a:schemeClr val="dk2"/>
                </a:solidFill>
              </a:rPr>
              <a:t>United Nations High Commissioner for Refugees, 2012. </a:t>
            </a:r>
            <a:r>
              <a:rPr b="0" i="1" lang="es-ES" sz="1295">
                <a:solidFill>
                  <a:schemeClr val="dk2"/>
                </a:solidFill>
              </a:rPr>
              <a:t>Working with Men and Boy Survivors of Sexual and Gender-Based Violence in Forced Displacement.</a:t>
            </a:r>
            <a:endParaRPr>
              <a:solidFill>
                <a:schemeClr val="dk2"/>
              </a:solidFill>
            </a:endParaRPr>
          </a:p>
          <a:p>
            <a:pPr indent="-228600" lvl="0" marL="228600" rtl="0" algn="l">
              <a:lnSpc>
                <a:spcPct val="70000"/>
              </a:lnSpc>
              <a:spcBef>
                <a:spcPts val="1000"/>
              </a:spcBef>
              <a:spcAft>
                <a:spcPts val="0"/>
              </a:spcAft>
              <a:buClr>
                <a:schemeClr val="dk2"/>
              </a:buClr>
              <a:buSzPts val="1295"/>
              <a:buChar char="•"/>
            </a:pPr>
            <a:r>
              <a:rPr b="0" lang="es-ES" sz="1295">
                <a:solidFill>
                  <a:schemeClr val="dk2"/>
                </a:solidFill>
              </a:rPr>
              <a:t>WHO and IMC. mhGAP-IG Training Series. Consultado desde: https://www.youtube.com/watch?v=k0JXpg_pS98</a:t>
            </a:r>
            <a:endParaRPr>
              <a:solidFill>
                <a:schemeClr val="dk2"/>
              </a:solidFill>
            </a:endParaRPr>
          </a:p>
          <a:p>
            <a:pPr indent="-228600" lvl="0" marL="228600" rtl="0" algn="l">
              <a:lnSpc>
                <a:spcPct val="70000"/>
              </a:lnSpc>
              <a:spcBef>
                <a:spcPts val="1000"/>
              </a:spcBef>
              <a:spcAft>
                <a:spcPts val="0"/>
              </a:spcAft>
              <a:buClr>
                <a:schemeClr val="dk2"/>
              </a:buClr>
              <a:buSzPts val="1295"/>
              <a:buChar char="•"/>
            </a:pPr>
            <a:r>
              <a:rPr b="0" lang="es-ES" sz="1295">
                <a:solidFill>
                  <a:schemeClr val="dk2"/>
                </a:solidFill>
              </a:rPr>
              <a:t>WHO. 2014. </a:t>
            </a:r>
            <a:r>
              <a:rPr b="0" i="1" lang="es-ES" sz="1295">
                <a:solidFill>
                  <a:schemeClr val="dk2"/>
                </a:solidFill>
              </a:rPr>
              <a:t>Health care for women subjected to intimate partner violence or sexual violence: A clinical handbook</a:t>
            </a:r>
            <a:endParaRPr>
              <a:solidFill>
                <a:schemeClr val="dk2"/>
              </a:solidFill>
            </a:endParaRPr>
          </a:p>
          <a:p>
            <a:pPr indent="-228600" lvl="0" marL="228600" rtl="0" algn="l">
              <a:lnSpc>
                <a:spcPct val="70000"/>
              </a:lnSpc>
              <a:spcBef>
                <a:spcPts val="1000"/>
              </a:spcBef>
              <a:spcAft>
                <a:spcPts val="0"/>
              </a:spcAft>
              <a:buClr>
                <a:schemeClr val="dk2"/>
              </a:buClr>
              <a:buSzPts val="1295"/>
              <a:buChar char="•"/>
            </a:pPr>
            <a:r>
              <a:rPr b="0" lang="es-ES" sz="1295">
                <a:solidFill>
                  <a:schemeClr val="dk2"/>
                </a:solidFill>
              </a:rPr>
              <a:t>World Health Organization, War Trauma Foundation and World Vision International. 2013. </a:t>
            </a:r>
            <a:r>
              <a:rPr b="0" i="1" lang="es-ES" sz="1295">
                <a:solidFill>
                  <a:schemeClr val="dk2"/>
                </a:solidFill>
              </a:rPr>
              <a:t>Psychological first aid: Facilitator’s manual for orienting field workers</a:t>
            </a:r>
            <a:r>
              <a:rPr b="0" lang="es-ES" sz="1295">
                <a:solidFill>
                  <a:schemeClr val="dk2"/>
                </a:solidFill>
              </a:rPr>
              <a:t>. WHO: Geneva.</a:t>
            </a:r>
            <a:endParaRPr b="0" sz="1295">
              <a:solidFill>
                <a:schemeClr val="dk2"/>
              </a:solidFill>
            </a:endParaRPr>
          </a:p>
          <a:p>
            <a:pPr indent="0" lvl="0" marL="0" rtl="0" algn="l">
              <a:lnSpc>
                <a:spcPct val="70000"/>
              </a:lnSpc>
              <a:spcBef>
                <a:spcPts val="1000"/>
              </a:spcBef>
              <a:spcAft>
                <a:spcPts val="0"/>
              </a:spcAft>
              <a:buClr>
                <a:schemeClr val="dk2"/>
              </a:buClr>
              <a:buSzPts val="1665"/>
              <a:buFont typeface="Arial"/>
              <a:buNone/>
            </a:pPr>
            <a:r>
              <a:t/>
            </a:r>
            <a:endParaRPr b="0" sz="1665"/>
          </a:p>
          <a:p>
            <a:pPr indent="-122872" lvl="0" marL="228600" rtl="0" algn="l">
              <a:lnSpc>
                <a:spcPct val="70000"/>
              </a:lnSpc>
              <a:spcBef>
                <a:spcPts val="1000"/>
              </a:spcBef>
              <a:spcAft>
                <a:spcPts val="0"/>
              </a:spcAft>
              <a:buClr>
                <a:schemeClr val="dk2"/>
              </a:buClr>
              <a:buSzPts val="1665"/>
              <a:buNone/>
            </a:pPr>
            <a:r>
              <a:t/>
            </a:r>
            <a:endParaRPr b="0" sz="1665">
              <a:solidFill>
                <a:schemeClr val="accent3"/>
              </a:solidFill>
            </a:endParaRPr>
          </a:p>
          <a:p>
            <a:pPr indent="-122872" lvl="0" marL="228600" rtl="0" algn="l">
              <a:lnSpc>
                <a:spcPct val="70000"/>
              </a:lnSpc>
              <a:spcBef>
                <a:spcPts val="1000"/>
              </a:spcBef>
              <a:spcAft>
                <a:spcPts val="0"/>
              </a:spcAft>
              <a:buClr>
                <a:schemeClr val="dk2"/>
              </a:buClr>
              <a:buSzPts val="1665"/>
              <a:buNone/>
            </a:pPr>
            <a:r>
              <a:t/>
            </a:r>
            <a:endParaRPr sz="1665"/>
          </a:p>
          <a:p>
            <a:pPr indent="-122872" lvl="0" marL="228600" rtl="0" algn="l">
              <a:lnSpc>
                <a:spcPct val="70000"/>
              </a:lnSpc>
              <a:spcBef>
                <a:spcPts val="1000"/>
              </a:spcBef>
              <a:spcAft>
                <a:spcPts val="0"/>
              </a:spcAft>
              <a:buClr>
                <a:schemeClr val="dk2"/>
              </a:buClr>
              <a:buSzPts val="1665"/>
              <a:buNone/>
            </a:pPr>
            <a:r>
              <a:t/>
            </a:r>
            <a:endParaRPr b="0" sz="1665"/>
          </a:p>
        </p:txBody>
      </p:sp>
      <p:pic>
        <p:nvPicPr>
          <p:cNvPr descr="Logo, JHPIEGO" id="2167" name="Google Shape;2167;p262"/>
          <p:cNvPicPr preferRelativeResize="0"/>
          <p:nvPr/>
        </p:nvPicPr>
        <p:blipFill rotWithShape="1">
          <a:blip r:embed="rId3">
            <a:alphaModFix/>
          </a:blip>
          <a:srcRect b="0" l="0" r="0" t="0"/>
          <a:stretch/>
        </p:blipFill>
        <p:spPr>
          <a:xfrm>
            <a:off x="7681872" y="5616697"/>
            <a:ext cx="1066573" cy="905609"/>
          </a:xfrm>
          <a:prstGeom prst="rect">
            <a:avLst/>
          </a:prstGeom>
          <a:noFill/>
          <a:ln>
            <a:noFill/>
          </a:ln>
        </p:spPr>
      </p:pic>
      <p:sp>
        <p:nvSpPr>
          <p:cNvPr id="2168" name="Google Shape;2168;p262"/>
          <p:cNvSpPr txBox="1"/>
          <p:nvPr>
            <p:ph idx="12" type="sldNum"/>
          </p:nvPr>
        </p:nvSpPr>
        <p:spPr>
          <a:xfrm>
            <a:off x="2807918" y="6336952"/>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s-ES"/>
              <a:t>‹#›</a:t>
            </a:fld>
            <a:endParaRPr/>
          </a:p>
        </p:txBody>
      </p:sp>
    </p:spTree>
  </p:cSld>
  <p:clrMapOvr>
    <a:masterClrMapping/>
  </p:clrMapOvr>
</p:sld>
</file>

<file path=ppt/slides/slide2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173" name="Shape 2173"/>
        <p:cNvGrpSpPr/>
        <p:nvPr/>
      </p:nvGrpSpPr>
      <p:grpSpPr>
        <a:xfrm>
          <a:off x="0" y="0"/>
          <a:ext cx="0" cy="0"/>
          <a:chOff x="0" y="0"/>
          <a:chExt cx="0" cy="0"/>
        </a:xfrm>
      </p:grpSpPr>
      <p:sp>
        <p:nvSpPr>
          <p:cNvPr id="2174" name="Google Shape;2174;p263"/>
          <p:cNvSpPr txBox="1"/>
          <p:nvPr>
            <p:ph type="title"/>
          </p:nvPr>
        </p:nvSpPr>
        <p:spPr>
          <a:xfrm>
            <a:off x="381000" y="316632"/>
            <a:ext cx="8153400" cy="10668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2"/>
              </a:buClr>
              <a:buSzPts val="4400"/>
              <a:buFont typeface="Calibri"/>
              <a:buNone/>
            </a:pPr>
            <a:r>
              <a:rPr lang="es-ES"/>
              <a:t>Referencias</a:t>
            </a:r>
            <a:endParaRPr/>
          </a:p>
        </p:txBody>
      </p:sp>
      <p:sp>
        <p:nvSpPr>
          <p:cNvPr id="2175" name="Google Shape;2175;p263"/>
          <p:cNvSpPr txBox="1"/>
          <p:nvPr>
            <p:ph idx="1" type="body"/>
          </p:nvPr>
        </p:nvSpPr>
        <p:spPr>
          <a:xfrm>
            <a:off x="592324" y="1408921"/>
            <a:ext cx="8170676" cy="4282850"/>
          </a:xfrm>
          <a:prstGeom prst="rect">
            <a:avLst/>
          </a:prstGeom>
          <a:noFill/>
          <a:ln>
            <a:noFill/>
          </a:ln>
        </p:spPr>
        <p:txBody>
          <a:bodyPr anchorCtr="0" anchor="t" bIns="45700" lIns="91425" spcFirstLastPara="1" rIns="91425" wrap="square" tIns="45700">
            <a:noAutofit/>
          </a:bodyPr>
          <a:lstStyle/>
          <a:p>
            <a:pPr indent="-228600" lvl="0" marL="228600" rtl="0" algn="l">
              <a:lnSpc>
                <a:spcPct val="70000"/>
              </a:lnSpc>
              <a:spcBef>
                <a:spcPts val="0"/>
              </a:spcBef>
              <a:spcAft>
                <a:spcPts val="0"/>
              </a:spcAft>
              <a:buClr>
                <a:schemeClr val="dk2"/>
              </a:buClr>
              <a:buSzPts val="1679"/>
              <a:buChar char="•"/>
            </a:pPr>
            <a:r>
              <a:rPr b="0" lang="es-ES" sz="1679">
                <a:solidFill>
                  <a:schemeClr val="dk2"/>
                </a:solidFill>
              </a:rPr>
              <a:t>Inter-agency Standing Committee. 2015. </a:t>
            </a:r>
            <a:r>
              <a:rPr b="0" i="1" lang="es-ES" sz="1679">
                <a:solidFill>
                  <a:schemeClr val="dk2"/>
                </a:solidFill>
              </a:rPr>
              <a:t>Guidelines for Integrating Gender-Based Violence Interventions in Humanitarian Action: Reducing risk, promoting resilience and aiding recovery. </a:t>
            </a:r>
            <a:r>
              <a:rPr b="0" lang="es-ES" sz="1679">
                <a:solidFill>
                  <a:schemeClr val="dk2"/>
                </a:solidFill>
              </a:rPr>
              <a:t>Accessed from: </a:t>
            </a:r>
            <a:r>
              <a:rPr b="0" lang="es-ES" sz="1679" u="sng">
                <a:solidFill>
                  <a:schemeClr val="hlink"/>
                </a:solidFill>
                <a:hlinkClick r:id="rId3"/>
              </a:rPr>
              <a:t>www.gbvguidelines.org</a:t>
            </a:r>
            <a:endParaRPr b="0" sz="1679">
              <a:solidFill>
                <a:schemeClr val="dk2"/>
              </a:solidFill>
            </a:endParaRPr>
          </a:p>
          <a:p>
            <a:pPr indent="-228600" lvl="0" marL="228600" rtl="0" algn="l">
              <a:lnSpc>
                <a:spcPct val="70000"/>
              </a:lnSpc>
              <a:spcBef>
                <a:spcPts val="1000"/>
              </a:spcBef>
              <a:spcAft>
                <a:spcPts val="0"/>
              </a:spcAft>
              <a:buClr>
                <a:schemeClr val="dk2"/>
              </a:buClr>
              <a:buSzPts val="1679"/>
              <a:buChar char="•"/>
            </a:pPr>
            <a:r>
              <a:rPr b="0" lang="es-ES" sz="1679">
                <a:solidFill>
                  <a:schemeClr val="dk2"/>
                </a:solidFill>
              </a:rPr>
              <a:t>International Rescue Committee. 2012. </a:t>
            </a:r>
            <a:r>
              <a:rPr b="0" i="1" lang="es-ES" sz="1679">
                <a:solidFill>
                  <a:schemeClr val="dk2"/>
                </a:solidFill>
              </a:rPr>
              <a:t>Caring for Child Survivors of Sexual Abuse Clinical Care for Child Survivors: Guidelines for health and psychosocial service providers in humanitarian settings</a:t>
            </a:r>
            <a:endParaRPr>
              <a:solidFill>
                <a:schemeClr val="dk2"/>
              </a:solidFill>
            </a:endParaRPr>
          </a:p>
          <a:p>
            <a:pPr indent="-228600" lvl="0" marL="228600" rtl="0" algn="l">
              <a:lnSpc>
                <a:spcPct val="70000"/>
              </a:lnSpc>
              <a:spcBef>
                <a:spcPts val="1000"/>
              </a:spcBef>
              <a:spcAft>
                <a:spcPts val="0"/>
              </a:spcAft>
              <a:buClr>
                <a:schemeClr val="dk2"/>
              </a:buClr>
              <a:buSzPts val="1679"/>
              <a:buChar char="•"/>
            </a:pPr>
            <a:r>
              <a:rPr b="0" lang="es-ES" sz="1679">
                <a:solidFill>
                  <a:schemeClr val="dk2"/>
                </a:solidFill>
              </a:rPr>
              <a:t>World Health Organization. 2013. Supplementary section to the </a:t>
            </a:r>
            <a:r>
              <a:rPr b="0" i="1" lang="es-ES" sz="1679">
                <a:solidFill>
                  <a:schemeClr val="dk2"/>
                </a:solidFill>
              </a:rPr>
              <a:t>Consolidated guidelines on the use of antiretroviral drugs for treating and preventing HIV infection, </a:t>
            </a:r>
            <a:r>
              <a:rPr b="0" lang="es-ES" sz="1679">
                <a:solidFill>
                  <a:schemeClr val="dk2"/>
                </a:solidFill>
              </a:rPr>
              <a:t>Chapter 5 – Clinical guidelines across the continuum of care: HIV diagnosis and ARV drugs for HIV prevention. WHO.</a:t>
            </a:r>
            <a:endParaRPr>
              <a:solidFill>
                <a:schemeClr val="dk2"/>
              </a:solidFill>
            </a:endParaRPr>
          </a:p>
          <a:p>
            <a:pPr indent="-228600" lvl="0" marL="228600" rtl="0" algn="l">
              <a:lnSpc>
                <a:spcPct val="70000"/>
              </a:lnSpc>
              <a:spcBef>
                <a:spcPts val="1000"/>
              </a:spcBef>
              <a:spcAft>
                <a:spcPts val="0"/>
              </a:spcAft>
              <a:buClr>
                <a:schemeClr val="dk2"/>
              </a:buClr>
              <a:buSzPts val="1679"/>
              <a:buChar char="•"/>
            </a:pPr>
            <a:r>
              <a:rPr b="0" lang="es-ES" sz="1679">
                <a:solidFill>
                  <a:schemeClr val="dk2"/>
                </a:solidFill>
              </a:rPr>
              <a:t>World Health Organization. 2014. </a:t>
            </a:r>
            <a:r>
              <a:rPr b="0" i="1" lang="es-ES" sz="1679">
                <a:solidFill>
                  <a:schemeClr val="dk2"/>
                </a:solidFill>
              </a:rPr>
              <a:t>Post-exposure prophylaxis to prevent HIV infection. </a:t>
            </a:r>
            <a:r>
              <a:rPr b="0" lang="es-ES" sz="1679">
                <a:solidFill>
                  <a:schemeClr val="dk2"/>
                </a:solidFill>
              </a:rPr>
              <a:t>Factsheet.</a:t>
            </a:r>
            <a:endParaRPr>
              <a:solidFill>
                <a:schemeClr val="dk2"/>
              </a:solidFill>
            </a:endParaRPr>
          </a:p>
          <a:p>
            <a:pPr indent="-228600" lvl="0" marL="228600" rtl="0" algn="l">
              <a:lnSpc>
                <a:spcPct val="70000"/>
              </a:lnSpc>
              <a:spcBef>
                <a:spcPts val="1000"/>
              </a:spcBef>
              <a:spcAft>
                <a:spcPts val="0"/>
              </a:spcAft>
              <a:buClr>
                <a:schemeClr val="dk2"/>
              </a:buClr>
              <a:buSzPts val="1679"/>
              <a:buChar char="•"/>
            </a:pPr>
            <a:r>
              <a:rPr b="0" i="1" lang="es-ES" sz="1679">
                <a:solidFill>
                  <a:schemeClr val="dk2"/>
                </a:solidFill>
              </a:rPr>
              <a:t>World Health Organization (WHO), United Nations Population Fund (UNFPA), United Nations High Commissioner for Refugees (UNHCR). Clinical management of rape and intimate partner violence survivors: developing protocols for use in humanitarian settings. Geneva: WHO; 2019. Licence: CC BY-NC-SA 3.0 IGO.</a:t>
            </a:r>
            <a:endParaRPr>
              <a:solidFill>
                <a:schemeClr val="dk2"/>
              </a:solidFill>
            </a:endParaRPr>
          </a:p>
          <a:p>
            <a:pPr indent="-228600" lvl="0" marL="228600" rtl="0" algn="l">
              <a:lnSpc>
                <a:spcPct val="70000"/>
              </a:lnSpc>
              <a:spcBef>
                <a:spcPts val="1000"/>
              </a:spcBef>
              <a:spcAft>
                <a:spcPts val="0"/>
              </a:spcAft>
              <a:buClr>
                <a:schemeClr val="dk2"/>
              </a:buClr>
              <a:buSzPts val="1679"/>
              <a:buChar char="•"/>
            </a:pPr>
            <a:r>
              <a:rPr b="0" lang="es-ES" sz="1679">
                <a:solidFill>
                  <a:schemeClr val="dk2"/>
                </a:solidFill>
              </a:rPr>
              <a:t>United Nations Population Fund. 2019. </a:t>
            </a:r>
            <a:r>
              <a:rPr b="0" i="1" lang="es-ES" sz="1679">
                <a:solidFill>
                  <a:schemeClr val="dk2"/>
                </a:solidFill>
              </a:rPr>
              <a:t>Manual: Inter-Agency Emergency Reproductive Health Kits for Use in Crisis Situations, </a:t>
            </a:r>
            <a:r>
              <a:rPr b="0" lang="es-ES" sz="1679">
                <a:solidFill>
                  <a:schemeClr val="dk2"/>
                </a:solidFill>
              </a:rPr>
              <a:t>6</a:t>
            </a:r>
            <a:r>
              <a:rPr b="0" baseline="30000" lang="es-ES" sz="1679">
                <a:solidFill>
                  <a:schemeClr val="dk2"/>
                </a:solidFill>
              </a:rPr>
              <a:t>th</a:t>
            </a:r>
            <a:r>
              <a:rPr b="0" lang="es-ES" sz="1679">
                <a:solidFill>
                  <a:schemeClr val="dk2"/>
                </a:solidFill>
              </a:rPr>
              <a:t> Ed</a:t>
            </a:r>
            <a:endParaRPr>
              <a:solidFill>
                <a:schemeClr val="dk2"/>
              </a:solidFill>
            </a:endParaRPr>
          </a:p>
          <a:p>
            <a:pPr indent="0" lvl="0" marL="0" rtl="0" algn="l">
              <a:lnSpc>
                <a:spcPct val="70000"/>
              </a:lnSpc>
              <a:spcBef>
                <a:spcPts val="1000"/>
              </a:spcBef>
              <a:spcAft>
                <a:spcPts val="0"/>
              </a:spcAft>
              <a:buClr>
                <a:schemeClr val="dk2"/>
              </a:buClr>
              <a:buSzPts val="1680"/>
              <a:buNone/>
            </a:pPr>
            <a:r>
              <a:t/>
            </a:r>
            <a:endParaRPr b="0" i="1" sz="1679"/>
          </a:p>
        </p:txBody>
      </p:sp>
      <p:pic>
        <p:nvPicPr>
          <p:cNvPr descr="Logo, JHPIEGO" id="2176" name="Google Shape;2176;p263"/>
          <p:cNvPicPr preferRelativeResize="0"/>
          <p:nvPr/>
        </p:nvPicPr>
        <p:blipFill rotWithShape="1">
          <a:blip r:embed="rId4">
            <a:alphaModFix/>
          </a:blip>
          <a:srcRect b="0" l="0" r="0" t="0"/>
          <a:stretch/>
        </p:blipFill>
        <p:spPr>
          <a:xfrm>
            <a:off x="7681872" y="5616697"/>
            <a:ext cx="1066573" cy="905609"/>
          </a:xfrm>
          <a:prstGeom prst="rect">
            <a:avLst/>
          </a:prstGeom>
          <a:noFill/>
          <a:ln>
            <a:noFill/>
          </a:ln>
        </p:spPr>
      </p:pic>
      <p:sp>
        <p:nvSpPr>
          <p:cNvPr id="2177" name="Google Shape;2177;p263"/>
          <p:cNvSpPr txBox="1"/>
          <p:nvPr>
            <p:ph idx="12" type="sldNum"/>
          </p:nvPr>
        </p:nvSpPr>
        <p:spPr>
          <a:xfrm>
            <a:off x="2832970" y="6278991"/>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s-E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75">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75">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75">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75">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75">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75">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75">
                                            <p:txEl>
                                              <p:pRg end="6" st="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182" name="Shape 2182"/>
        <p:cNvGrpSpPr/>
        <p:nvPr/>
      </p:nvGrpSpPr>
      <p:grpSpPr>
        <a:xfrm>
          <a:off x="0" y="0"/>
          <a:ext cx="0" cy="0"/>
          <a:chOff x="0" y="0"/>
          <a:chExt cx="0" cy="0"/>
        </a:xfrm>
      </p:grpSpPr>
      <p:sp>
        <p:nvSpPr>
          <p:cNvPr id="2183" name="Google Shape;2183;p26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2"/>
              </a:buClr>
              <a:buSzPts val="4400"/>
              <a:buFont typeface="Calibri"/>
              <a:buNone/>
            </a:pPr>
            <a:r>
              <a:rPr lang="es-ES"/>
              <a:t>Referencias</a:t>
            </a:r>
            <a:endParaRPr/>
          </a:p>
        </p:txBody>
      </p:sp>
      <p:sp>
        <p:nvSpPr>
          <p:cNvPr id="2184" name="Google Shape;2184;p26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2"/>
              </a:buClr>
              <a:buSzPts val="2000"/>
              <a:buChar char="•"/>
            </a:pPr>
            <a:r>
              <a:rPr b="0" lang="es-ES" sz="1700">
                <a:solidFill>
                  <a:schemeClr val="dk2"/>
                </a:solidFill>
              </a:rPr>
              <a:t>World Health Organization. Supplementary section to the </a:t>
            </a:r>
            <a:r>
              <a:rPr b="0" i="1" lang="es-ES" sz="1700">
                <a:solidFill>
                  <a:schemeClr val="dk2"/>
                </a:solidFill>
              </a:rPr>
              <a:t>Consolidated guidelines on the use of antiretroviral drugs for treating and preventing HIV infection, Chapter 5 – Clinical guidelines across the continuum of care: HIV diagnosis and ARV drugs for HIV prevention</a:t>
            </a:r>
            <a:r>
              <a:rPr b="0" lang="es-ES" sz="1700">
                <a:solidFill>
                  <a:schemeClr val="dk2"/>
                </a:solidFill>
              </a:rPr>
              <a:t>. (Geneva. 2013).</a:t>
            </a:r>
            <a:endParaRPr sz="1700">
              <a:solidFill>
                <a:schemeClr val="dk2"/>
              </a:solidFill>
            </a:endParaRPr>
          </a:p>
          <a:p>
            <a:pPr indent="-228600" lvl="0" marL="228600" rtl="0" algn="l">
              <a:lnSpc>
                <a:spcPct val="90000"/>
              </a:lnSpc>
              <a:spcBef>
                <a:spcPts val="1000"/>
              </a:spcBef>
              <a:spcAft>
                <a:spcPts val="0"/>
              </a:spcAft>
              <a:buClr>
                <a:schemeClr val="dk2"/>
              </a:buClr>
              <a:buSzPts val="2000"/>
              <a:buChar char="•"/>
            </a:pPr>
            <a:r>
              <a:rPr b="0" lang="es-ES" sz="1700">
                <a:solidFill>
                  <a:schemeClr val="dk2"/>
                </a:solidFill>
              </a:rPr>
              <a:t>World Health Organization (WHO), United Nations Population Fund (UNFPA), United Nations High Commissioner for Refugees (UNHCR). Clinical management of rape and intimate partner violence survivors: developing protocols for use in humanitarian settings. Geneva: WHO; 2019. Licence: CC BY-NC-SA 3.0 IGO.</a:t>
            </a:r>
            <a:endParaRPr sz="1700">
              <a:solidFill>
                <a:schemeClr val="dk2"/>
              </a:solidFill>
            </a:endParaRPr>
          </a:p>
        </p:txBody>
      </p:sp>
      <p:pic>
        <p:nvPicPr>
          <p:cNvPr descr="Logo, JHPIEGO" id="2185" name="Google Shape;2185;p264"/>
          <p:cNvPicPr preferRelativeResize="0"/>
          <p:nvPr/>
        </p:nvPicPr>
        <p:blipFill rotWithShape="1">
          <a:blip r:embed="rId3">
            <a:alphaModFix/>
          </a:blip>
          <a:srcRect b="0" l="0" r="0" t="0"/>
          <a:stretch/>
        </p:blipFill>
        <p:spPr>
          <a:xfrm>
            <a:off x="7681872" y="5616697"/>
            <a:ext cx="1066573" cy="905609"/>
          </a:xfrm>
          <a:prstGeom prst="rect">
            <a:avLst/>
          </a:prstGeom>
          <a:noFill/>
          <a:ln>
            <a:noFill/>
          </a:ln>
        </p:spPr>
      </p:pic>
      <p:sp>
        <p:nvSpPr>
          <p:cNvPr id="2186" name="Google Shape;2186;p264"/>
          <p:cNvSpPr txBox="1"/>
          <p:nvPr>
            <p:ph idx="12" type="sldNum"/>
          </p:nvPr>
        </p:nvSpPr>
        <p:spPr>
          <a:xfrm>
            <a:off x="2883074" y="6218237"/>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s-ES"/>
              <a:t>‹#›</a:t>
            </a:fld>
            <a:endParaRPr/>
          </a:p>
        </p:txBody>
      </p:sp>
    </p:spTree>
  </p:cSld>
  <p:clrMapOvr>
    <a:masterClrMapping/>
  </p:clrMapOvr>
</p:sld>
</file>

<file path=ppt/slides/slide2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190" name="Shape 2190"/>
        <p:cNvGrpSpPr/>
        <p:nvPr/>
      </p:nvGrpSpPr>
      <p:grpSpPr>
        <a:xfrm>
          <a:off x="0" y="0"/>
          <a:ext cx="0" cy="0"/>
          <a:chOff x="0" y="0"/>
          <a:chExt cx="0" cy="0"/>
        </a:xfrm>
      </p:grpSpPr>
      <p:sp>
        <p:nvSpPr>
          <p:cNvPr id="2191" name="Google Shape;2191;p265"/>
          <p:cNvSpPr txBox="1"/>
          <p:nvPr>
            <p:ph type="title"/>
          </p:nvPr>
        </p:nvSpPr>
        <p:spPr>
          <a:xfrm>
            <a:off x="518845" y="612840"/>
            <a:ext cx="8229600" cy="11430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2"/>
              </a:buClr>
              <a:buSzPts val="4400"/>
              <a:buFont typeface="Calibri"/>
              <a:buNone/>
            </a:pPr>
            <a:r>
              <a:rPr lang="es-ES"/>
              <a:t>Referencias</a:t>
            </a:r>
            <a:endParaRPr/>
          </a:p>
        </p:txBody>
      </p:sp>
      <p:sp>
        <p:nvSpPr>
          <p:cNvPr id="2192" name="Google Shape;2192;p265"/>
          <p:cNvSpPr txBox="1"/>
          <p:nvPr>
            <p:ph idx="1" type="body"/>
          </p:nvPr>
        </p:nvSpPr>
        <p:spPr>
          <a:xfrm>
            <a:off x="518845" y="1993211"/>
            <a:ext cx="8229600" cy="4525963"/>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2"/>
              </a:buClr>
              <a:buSzPts val="1400"/>
              <a:buChar char="•"/>
            </a:pPr>
            <a:r>
              <a:rPr b="0" lang="es-ES" sz="1700">
                <a:solidFill>
                  <a:schemeClr val="dk2"/>
                </a:solidFill>
              </a:rPr>
              <a:t>World Health Organization (WHO), United Nations Population Fund (UNFPA), United Nations High Commissioner for Refugees (UNHCR). Clinical management of rape and intimate partner violence survivors: developing protocols for use in humanitarian settings. Geneva: WHO; 2019. Licence: CC BY-NC-SA 3.0 IGO</a:t>
            </a:r>
            <a:endParaRPr sz="1700">
              <a:solidFill>
                <a:schemeClr val="dk2"/>
              </a:solidFill>
            </a:endParaRPr>
          </a:p>
          <a:p>
            <a:pPr indent="-228600" lvl="0" marL="228600" rtl="0" algn="l">
              <a:lnSpc>
                <a:spcPct val="90000"/>
              </a:lnSpc>
              <a:spcBef>
                <a:spcPts val="1000"/>
              </a:spcBef>
              <a:spcAft>
                <a:spcPts val="0"/>
              </a:spcAft>
              <a:buClr>
                <a:schemeClr val="dk2"/>
              </a:buClr>
              <a:buSzPts val="1400"/>
              <a:buChar char="•"/>
            </a:pPr>
            <a:r>
              <a:rPr b="0" lang="es-ES" sz="1700">
                <a:solidFill>
                  <a:schemeClr val="dk2"/>
                </a:solidFill>
              </a:rPr>
              <a:t>Inter-Agency Working Group on Reproductive Health in Crises (IAWG) (2018). Inter-agency field manual on reproductive health in humanitarian settings (</a:t>
            </a:r>
            <a:r>
              <a:rPr b="0" lang="es-ES" sz="1700" u="sng">
                <a:solidFill>
                  <a:schemeClr val="hlink"/>
                </a:solidFill>
                <a:hlinkClick r:id="rId3"/>
              </a:rPr>
              <a:t>http://iawg.net/iafm/</a:t>
            </a:r>
            <a:r>
              <a:rPr b="0" lang="es-ES" sz="1700">
                <a:solidFill>
                  <a:schemeClr val="dk2"/>
                </a:solidFill>
              </a:rPr>
              <a:t>).</a:t>
            </a:r>
            <a:endParaRPr sz="1700">
              <a:solidFill>
                <a:schemeClr val="dk2"/>
              </a:solidFill>
            </a:endParaRPr>
          </a:p>
          <a:p>
            <a:pPr indent="-228600" lvl="0" marL="228600" rtl="0" algn="l">
              <a:lnSpc>
                <a:spcPct val="90000"/>
              </a:lnSpc>
              <a:spcBef>
                <a:spcPts val="1000"/>
              </a:spcBef>
              <a:spcAft>
                <a:spcPts val="0"/>
              </a:spcAft>
              <a:buClr>
                <a:schemeClr val="dk2"/>
              </a:buClr>
              <a:buSzPts val="1400"/>
              <a:buChar char="•"/>
            </a:pPr>
            <a:r>
              <a:rPr b="0" lang="es-ES" sz="1700">
                <a:solidFill>
                  <a:schemeClr val="dk2"/>
                </a:solidFill>
              </a:rPr>
              <a:t>UNFPA. </a:t>
            </a:r>
            <a:r>
              <a:rPr b="0" i="1" lang="es-ES" sz="1700">
                <a:solidFill>
                  <a:schemeClr val="dk2"/>
                </a:solidFill>
              </a:rPr>
              <a:t>Reproductive Health Kits Shelving.</a:t>
            </a:r>
            <a:r>
              <a:rPr b="0" lang="es-ES" sz="1700">
                <a:solidFill>
                  <a:schemeClr val="dk2"/>
                </a:solidFill>
              </a:rPr>
              <a:t> 2012. Disponible en: </a:t>
            </a:r>
            <a:r>
              <a:rPr b="0" lang="es-ES" sz="1700" u="sng">
                <a:solidFill>
                  <a:schemeClr val="hlink"/>
                </a:solidFill>
                <a:hlinkClick r:id="rId4"/>
              </a:rPr>
              <a:t>https://www.unfpa.org/video/reproductive-health-kits-shelving</a:t>
            </a:r>
            <a:r>
              <a:rPr b="0" lang="es-ES" sz="1700">
                <a:solidFill>
                  <a:schemeClr val="dk2"/>
                </a:solidFill>
              </a:rPr>
              <a:t>. </a:t>
            </a:r>
            <a:endParaRPr b="0" sz="1700">
              <a:solidFill>
                <a:schemeClr val="dk2"/>
              </a:solidFill>
            </a:endParaRPr>
          </a:p>
          <a:p>
            <a:pPr indent="-25400" lvl="0" marL="228600" rtl="0" algn="l">
              <a:lnSpc>
                <a:spcPct val="90000"/>
              </a:lnSpc>
              <a:spcBef>
                <a:spcPts val="1000"/>
              </a:spcBef>
              <a:spcAft>
                <a:spcPts val="0"/>
              </a:spcAft>
              <a:buClr>
                <a:schemeClr val="dk2"/>
              </a:buClr>
              <a:buSzPts val="3200"/>
              <a:buNone/>
            </a:pPr>
            <a:r>
              <a:t/>
            </a:r>
            <a:endParaRPr/>
          </a:p>
        </p:txBody>
      </p:sp>
      <p:pic>
        <p:nvPicPr>
          <p:cNvPr descr="Logo, JHPIEGO" id="2193" name="Google Shape;2193;p265"/>
          <p:cNvPicPr preferRelativeResize="0"/>
          <p:nvPr/>
        </p:nvPicPr>
        <p:blipFill rotWithShape="1">
          <a:blip r:embed="rId5">
            <a:alphaModFix/>
          </a:blip>
          <a:srcRect b="0" l="0" r="0" t="0"/>
          <a:stretch/>
        </p:blipFill>
        <p:spPr>
          <a:xfrm>
            <a:off x="7681872" y="5616697"/>
            <a:ext cx="1066573" cy="905609"/>
          </a:xfrm>
          <a:prstGeom prst="rect">
            <a:avLst/>
          </a:prstGeom>
          <a:noFill/>
          <a:ln>
            <a:noFill/>
          </a:ln>
        </p:spPr>
      </p:pic>
      <p:sp>
        <p:nvSpPr>
          <p:cNvPr id="2194" name="Google Shape;2194;p265"/>
          <p:cNvSpPr txBox="1"/>
          <p:nvPr>
            <p:ph idx="12" type="sldNum"/>
          </p:nvPr>
        </p:nvSpPr>
        <p:spPr>
          <a:xfrm>
            <a:off x="2782866" y="632784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s-ES"/>
              <a:t>‹#›</a:t>
            </a:fld>
            <a:endParaRPr/>
          </a:p>
        </p:txBody>
      </p:sp>
    </p:spTree>
  </p:cSld>
  <p:clrMapOvr>
    <a:masterClrMapping/>
  </p:clrMapOvr>
</p:sld>
</file>

<file path=ppt/slides/slide2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199" name="Shape 2199"/>
        <p:cNvGrpSpPr/>
        <p:nvPr/>
      </p:nvGrpSpPr>
      <p:grpSpPr>
        <a:xfrm>
          <a:off x="0" y="0"/>
          <a:ext cx="0" cy="0"/>
          <a:chOff x="0" y="0"/>
          <a:chExt cx="0" cy="0"/>
        </a:xfrm>
      </p:grpSpPr>
      <p:sp>
        <p:nvSpPr>
          <p:cNvPr id="2200" name="Google Shape;2200;p266"/>
          <p:cNvSpPr txBox="1"/>
          <p:nvPr>
            <p:ph type="title"/>
          </p:nvPr>
        </p:nvSpPr>
        <p:spPr>
          <a:xfrm>
            <a:off x="598488" y="613965"/>
            <a:ext cx="7886700" cy="11430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2"/>
              </a:buClr>
              <a:buSzPts val="4400"/>
              <a:buFont typeface="Calibri"/>
              <a:buNone/>
            </a:pPr>
            <a:r>
              <a:rPr lang="es-ES"/>
              <a:t>Referencias</a:t>
            </a:r>
            <a:endParaRPr/>
          </a:p>
        </p:txBody>
      </p:sp>
      <p:sp>
        <p:nvSpPr>
          <p:cNvPr id="2201" name="Google Shape;2201;p266"/>
          <p:cNvSpPr txBox="1"/>
          <p:nvPr>
            <p:ph idx="1" type="body"/>
          </p:nvPr>
        </p:nvSpPr>
        <p:spPr>
          <a:xfrm>
            <a:off x="598488" y="2150028"/>
            <a:ext cx="7886700" cy="4351337"/>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2"/>
              </a:buClr>
              <a:buSzPts val="1100"/>
              <a:buChar char="•"/>
            </a:pPr>
            <a:r>
              <a:rPr b="0" lang="es-ES" sz="1700">
                <a:solidFill>
                  <a:schemeClr val="dk2"/>
                </a:solidFill>
              </a:rPr>
              <a:t>Jhpiego, United States Centers for Disease Control and Prevention (CDC), World Health Organization (WHO) (2018). Gender-based violence quality assurance tool. Baltimore (MD): Jhpiego (http://resources.jhpiego.org/resources/ GBV-QA-tool).</a:t>
            </a:r>
            <a:endParaRPr sz="1700">
              <a:solidFill>
                <a:schemeClr val="dk2"/>
              </a:solidFill>
            </a:endParaRPr>
          </a:p>
          <a:p>
            <a:pPr indent="-228600" lvl="0" marL="228600" rtl="0" algn="l">
              <a:lnSpc>
                <a:spcPct val="90000"/>
              </a:lnSpc>
              <a:spcBef>
                <a:spcPts val="1000"/>
              </a:spcBef>
              <a:spcAft>
                <a:spcPts val="0"/>
              </a:spcAft>
              <a:buClr>
                <a:schemeClr val="dk2"/>
              </a:buClr>
              <a:buSzPts val="1100"/>
              <a:buChar char="•"/>
            </a:pPr>
            <a:r>
              <a:rPr b="0" lang="es-ES" sz="1700">
                <a:solidFill>
                  <a:schemeClr val="dk2"/>
                </a:solidFill>
              </a:rPr>
              <a:t>World Health Organization (WHO), United Nations Population Fund (UNFPA), United Nations High Commissioner for Refugees (UNHCR). Clinical management of rape and intimate partner violence survivors: developing protocols for use in humanitarian settings. Geneva: WHO; 2019. Licence: CC BY-NC-SA 3.0 IGO</a:t>
            </a:r>
            <a:endParaRPr sz="1700">
              <a:solidFill>
                <a:schemeClr val="dk2"/>
              </a:solidFill>
            </a:endParaRPr>
          </a:p>
          <a:p>
            <a:pPr indent="0" lvl="0" marL="0" rtl="0" algn="l">
              <a:lnSpc>
                <a:spcPct val="90000"/>
              </a:lnSpc>
              <a:spcBef>
                <a:spcPts val="1000"/>
              </a:spcBef>
              <a:spcAft>
                <a:spcPts val="0"/>
              </a:spcAft>
              <a:buClr>
                <a:schemeClr val="dk2"/>
              </a:buClr>
              <a:buSzPts val="3200"/>
              <a:buFont typeface="Arial"/>
              <a:buNone/>
            </a:pPr>
            <a:r>
              <a:t/>
            </a:r>
            <a:endParaRPr/>
          </a:p>
        </p:txBody>
      </p:sp>
      <p:pic>
        <p:nvPicPr>
          <p:cNvPr descr="Logo, JHPIEGO" id="2202" name="Google Shape;2202;p266"/>
          <p:cNvPicPr preferRelativeResize="0"/>
          <p:nvPr/>
        </p:nvPicPr>
        <p:blipFill rotWithShape="1">
          <a:blip r:embed="rId3">
            <a:alphaModFix/>
          </a:blip>
          <a:srcRect b="0" l="0" r="0" t="0"/>
          <a:stretch/>
        </p:blipFill>
        <p:spPr>
          <a:xfrm>
            <a:off x="7681872" y="5616697"/>
            <a:ext cx="1066573" cy="905609"/>
          </a:xfrm>
          <a:prstGeom prst="rect">
            <a:avLst/>
          </a:prstGeom>
          <a:noFill/>
          <a:ln>
            <a:noFill/>
          </a:ln>
        </p:spPr>
      </p:pic>
      <p:sp>
        <p:nvSpPr>
          <p:cNvPr id="2203" name="Google Shape;2203;p266"/>
          <p:cNvSpPr txBox="1"/>
          <p:nvPr>
            <p:ph idx="12" type="sldNum"/>
          </p:nvPr>
        </p:nvSpPr>
        <p:spPr>
          <a:xfrm>
            <a:off x="2870548" y="6307022"/>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s-ES"/>
              <a:t>‹#›</a:t>
            </a:fld>
            <a:endParaRPr/>
          </a:p>
        </p:txBody>
      </p:sp>
    </p:spTree>
  </p:cSld>
  <p:clrMapOvr>
    <a:masterClrMapping/>
  </p:clrMapOvr>
</p:sld>
</file>

<file path=ppt/slides/slide2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208" name="Shape 2208"/>
        <p:cNvGrpSpPr/>
        <p:nvPr/>
      </p:nvGrpSpPr>
      <p:grpSpPr>
        <a:xfrm>
          <a:off x="0" y="0"/>
          <a:ext cx="0" cy="0"/>
          <a:chOff x="0" y="0"/>
          <a:chExt cx="0" cy="0"/>
        </a:xfrm>
      </p:grpSpPr>
      <p:sp>
        <p:nvSpPr>
          <p:cNvPr id="2209" name="Google Shape;2209;p26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2"/>
              </a:buClr>
              <a:buSzPts val="4400"/>
              <a:buFont typeface="Calibri"/>
              <a:buNone/>
            </a:pPr>
            <a:r>
              <a:rPr lang="es-ES"/>
              <a:t>Referencias</a:t>
            </a:r>
            <a:endParaRPr/>
          </a:p>
        </p:txBody>
      </p:sp>
      <p:sp>
        <p:nvSpPr>
          <p:cNvPr id="2210" name="Google Shape;2210;p267"/>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2"/>
              </a:buClr>
              <a:buSzPts val="1800"/>
              <a:buChar char="•"/>
            </a:pPr>
            <a:r>
              <a:rPr b="0" lang="es-ES" sz="1800">
                <a:solidFill>
                  <a:schemeClr val="dk2"/>
                </a:solidFill>
              </a:rPr>
              <a:t>GBV Pocket Guide. (2019). Consultado en forma electronica en </a:t>
            </a:r>
            <a:r>
              <a:rPr lang="es-ES" sz="1800">
                <a:solidFill>
                  <a:schemeClr val="dk2"/>
                </a:solidFill>
              </a:rPr>
              <a:t>https://gbvguidelines.org/en/pocketguide/</a:t>
            </a:r>
            <a:endParaRPr b="0" sz="1800">
              <a:solidFill>
                <a:schemeClr val="dk2"/>
              </a:solidFill>
            </a:endParaRPr>
          </a:p>
          <a:p>
            <a:pPr indent="-228600" lvl="0" marL="228600" rtl="0" algn="l">
              <a:lnSpc>
                <a:spcPct val="90000"/>
              </a:lnSpc>
              <a:spcBef>
                <a:spcPts val="1000"/>
              </a:spcBef>
              <a:spcAft>
                <a:spcPts val="0"/>
              </a:spcAft>
              <a:buClr>
                <a:schemeClr val="dk2"/>
              </a:buClr>
              <a:buSzPts val="1800"/>
              <a:buChar char="•"/>
            </a:pPr>
            <a:r>
              <a:rPr b="0" lang="es-ES" sz="1800">
                <a:solidFill>
                  <a:schemeClr val="dk2"/>
                </a:solidFill>
              </a:rPr>
              <a:t>United Nations Population Fund, International Planned Parenthood Federation and the University of New South Wales, </a:t>
            </a:r>
            <a:r>
              <a:rPr b="0" i="1" lang="es-ES" sz="1800">
                <a:solidFill>
                  <a:schemeClr val="dk2"/>
                </a:solidFill>
              </a:rPr>
              <a:t>Facilitator’s Manual: Training on the Minimum Initial Service Package (MISP) for Sexual and Reproductive Health in Crises: A course for SRH coordinators. </a:t>
            </a:r>
            <a:r>
              <a:rPr b="0" lang="es-ES" sz="1800">
                <a:solidFill>
                  <a:schemeClr val="dk2"/>
                </a:solidFill>
              </a:rPr>
              <a:t>(Geneva. 2009).</a:t>
            </a:r>
            <a:endParaRPr>
              <a:solidFill>
                <a:schemeClr val="dk2"/>
              </a:solidFill>
            </a:endParaRPr>
          </a:p>
          <a:p>
            <a:pPr indent="-228600" lvl="0" marL="228600" rtl="0" algn="l">
              <a:lnSpc>
                <a:spcPct val="90000"/>
              </a:lnSpc>
              <a:spcBef>
                <a:spcPts val="1000"/>
              </a:spcBef>
              <a:spcAft>
                <a:spcPts val="0"/>
              </a:spcAft>
              <a:buClr>
                <a:schemeClr val="dk2"/>
              </a:buClr>
              <a:buSzPts val="1800"/>
              <a:buChar char="•"/>
            </a:pPr>
            <a:r>
              <a:rPr b="0" i="1" lang="es-ES" sz="1800">
                <a:solidFill>
                  <a:schemeClr val="dk2"/>
                </a:solidFill>
              </a:rPr>
              <a:t>World Health Organization (WHO), United Nations Population Fund (UNFPA), United Nations High Commissioner for Refugees (UNHCR). Clinical management of rape and intimate partner violence survivors: developing protocols for use in humanitarian settings. Geneva: WHO; 2019. Licence: CC BY-NC-SA 3.0 IGO.</a:t>
            </a:r>
            <a:endParaRPr>
              <a:solidFill>
                <a:schemeClr val="dk2"/>
              </a:solidFill>
            </a:endParaRPr>
          </a:p>
          <a:p>
            <a:pPr indent="0" lvl="0" marL="0" rtl="0" algn="l">
              <a:lnSpc>
                <a:spcPct val="90000"/>
              </a:lnSpc>
              <a:spcBef>
                <a:spcPts val="1000"/>
              </a:spcBef>
              <a:spcAft>
                <a:spcPts val="0"/>
              </a:spcAft>
              <a:buClr>
                <a:schemeClr val="dk2"/>
              </a:buClr>
              <a:buSzPts val="3200"/>
              <a:buNone/>
            </a:pPr>
            <a:r>
              <a:t/>
            </a:r>
            <a:endParaRPr b="0" i="1"/>
          </a:p>
        </p:txBody>
      </p:sp>
      <p:pic>
        <p:nvPicPr>
          <p:cNvPr descr="Logo, JHPIEGO" id="2211" name="Google Shape;2211;p267"/>
          <p:cNvPicPr preferRelativeResize="0"/>
          <p:nvPr/>
        </p:nvPicPr>
        <p:blipFill rotWithShape="1">
          <a:blip r:embed="rId3">
            <a:alphaModFix/>
          </a:blip>
          <a:srcRect b="0" l="0" r="0" t="0"/>
          <a:stretch/>
        </p:blipFill>
        <p:spPr>
          <a:xfrm>
            <a:off x="7681872" y="5616697"/>
            <a:ext cx="1066573" cy="905609"/>
          </a:xfrm>
          <a:prstGeom prst="rect">
            <a:avLst/>
          </a:prstGeom>
          <a:noFill/>
          <a:ln>
            <a:noFill/>
          </a:ln>
        </p:spPr>
      </p:pic>
      <p:sp>
        <p:nvSpPr>
          <p:cNvPr id="2212" name="Google Shape;2212;p267"/>
          <p:cNvSpPr txBox="1"/>
          <p:nvPr>
            <p:ph idx="12" type="sldNum"/>
          </p:nvPr>
        </p:nvSpPr>
        <p:spPr>
          <a:xfrm>
            <a:off x="2870548" y="6218237"/>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s-ES"/>
              <a:t>‹#›</a:t>
            </a:fld>
            <a:endParaRPr/>
          </a:p>
        </p:txBody>
      </p:sp>
    </p:spTree>
  </p:cSld>
  <p:clrMapOvr>
    <a:masterClrMapping/>
  </p:clrMapOvr>
</p:sld>
</file>

<file path=ppt/slides/slide2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217" name="Shape 2217"/>
        <p:cNvGrpSpPr/>
        <p:nvPr/>
      </p:nvGrpSpPr>
      <p:grpSpPr>
        <a:xfrm>
          <a:off x="0" y="0"/>
          <a:ext cx="0" cy="0"/>
          <a:chOff x="0" y="0"/>
          <a:chExt cx="0" cy="0"/>
        </a:xfrm>
      </p:grpSpPr>
      <p:sp>
        <p:nvSpPr>
          <p:cNvPr id="2218" name="Google Shape;2218;p268"/>
          <p:cNvSpPr txBox="1"/>
          <p:nvPr>
            <p:ph type="title"/>
          </p:nvPr>
        </p:nvSpPr>
        <p:spPr>
          <a:xfrm>
            <a:off x="457200" y="537047"/>
            <a:ext cx="8229600" cy="11430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2"/>
              </a:buClr>
              <a:buSzPts val="4400"/>
              <a:buFont typeface="Calibri"/>
              <a:buNone/>
            </a:pPr>
            <a:r>
              <a:rPr lang="es-ES"/>
              <a:t>Referencias</a:t>
            </a:r>
            <a:endParaRPr/>
          </a:p>
        </p:txBody>
      </p:sp>
      <p:sp>
        <p:nvSpPr>
          <p:cNvPr id="2219" name="Google Shape;2219;p268"/>
          <p:cNvSpPr txBox="1"/>
          <p:nvPr>
            <p:ph idx="1" type="body"/>
          </p:nvPr>
        </p:nvSpPr>
        <p:spPr>
          <a:xfrm>
            <a:off x="457200" y="1838195"/>
            <a:ext cx="8229600" cy="4525963"/>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2"/>
              </a:buClr>
              <a:buSzPts val="1800"/>
              <a:buChar char="•"/>
            </a:pPr>
            <a:r>
              <a:rPr b="0" lang="es-ES" sz="1700">
                <a:solidFill>
                  <a:schemeClr val="dk2"/>
                </a:solidFill>
              </a:rPr>
              <a:t>Brady, J.L., Guy, J.D., Poelstra, P.L. &amp; Fletcher-Brokaw, B. (1999). Vicarious traumatization, spirituality and treatment of sexual abuse survivors: A National Survey of Women Psychotherapists. Professional Psychological Research and Practice. 30, 386-393</a:t>
            </a:r>
            <a:endParaRPr sz="1700">
              <a:solidFill>
                <a:schemeClr val="dk2"/>
              </a:solidFill>
            </a:endParaRPr>
          </a:p>
          <a:p>
            <a:pPr indent="-228600" lvl="0" marL="228600" rtl="0" algn="l">
              <a:lnSpc>
                <a:spcPct val="90000"/>
              </a:lnSpc>
              <a:spcBef>
                <a:spcPts val="1000"/>
              </a:spcBef>
              <a:spcAft>
                <a:spcPts val="0"/>
              </a:spcAft>
              <a:buClr>
                <a:schemeClr val="dk2"/>
              </a:buClr>
              <a:buSzPts val="1800"/>
              <a:buChar char="•"/>
            </a:pPr>
            <a:r>
              <a:rPr b="0" lang="es-ES" sz="1700">
                <a:solidFill>
                  <a:schemeClr val="dk2"/>
                </a:solidFill>
              </a:rPr>
              <a:t>Figley, C. R. (Ed.). (1995). </a:t>
            </a:r>
            <a:r>
              <a:rPr b="0" i="1" lang="es-ES" sz="1700">
                <a:solidFill>
                  <a:schemeClr val="dk2"/>
                </a:solidFill>
              </a:rPr>
              <a:t>Brunner/Mazel psychological stress series, No. 23.Compassion fatigue: Coping with secondary traumatic stress disorder in those who treat the traumatized. </a:t>
            </a:r>
            <a:r>
              <a:rPr b="0" lang="es-ES" sz="1700">
                <a:solidFill>
                  <a:schemeClr val="dk2"/>
                </a:solidFill>
              </a:rPr>
              <a:t>Brunner/Mazel.</a:t>
            </a:r>
            <a:endParaRPr sz="1700">
              <a:solidFill>
                <a:schemeClr val="dk2"/>
              </a:solidFill>
            </a:endParaRPr>
          </a:p>
          <a:p>
            <a:pPr indent="-228600" lvl="0" marL="228600" rtl="0" algn="l">
              <a:lnSpc>
                <a:spcPct val="90000"/>
              </a:lnSpc>
              <a:spcBef>
                <a:spcPts val="1000"/>
              </a:spcBef>
              <a:spcAft>
                <a:spcPts val="0"/>
              </a:spcAft>
              <a:buClr>
                <a:schemeClr val="dk2"/>
              </a:buClr>
              <a:buSzPts val="1800"/>
              <a:buChar char="•"/>
            </a:pPr>
            <a:r>
              <a:rPr b="0" lang="es-ES" sz="1700">
                <a:solidFill>
                  <a:schemeClr val="dk2"/>
                </a:solidFill>
              </a:rPr>
              <a:t>Kohlenberg, B.S., Tsai, M., &amp; Kohlenberg, R.J. (2006). Functional analytic psychotherapy and the treatment of complex posttraumatic stress disorder. In V.M. Follette &amp; J.I. Riezek (Eds). Cognitive behavioral therapies for trauma. (pp. 173-197). New York: Guilford Press</a:t>
            </a:r>
            <a:endParaRPr sz="1700">
              <a:solidFill>
                <a:schemeClr val="dk2"/>
              </a:solidFill>
            </a:endParaRPr>
          </a:p>
          <a:p>
            <a:pPr indent="0" lvl="0" marL="0" rtl="0" algn="l">
              <a:lnSpc>
                <a:spcPct val="90000"/>
              </a:lnSpc>
              <a:spcBef>
                <a:spcPts val="1000"/>
              </a:spcBef>
              <a:spcAft>
                <a:spcPts val="0"/>
              </a:spcAft>
              <a:buClr>
                <a:schemeClr val="dk2"/>
              </a:buClr>
              <a:buSzPts val="3200"/>
              <a:buFont typeface="Arial"/>
              <a:buNone/>
            </a:pPr>
            <a:r>
              <a:t/>
            </a:r>
            <a:endParaRPr/>
          </a:p>
        </p:txBody>
      </p:sp>
      <p:pic>
        <p:nvPicPr>
          <p:cNvPr descr="Logo, JHPIEGO" id="2220" name="Google Shape;2220;p268"/>
          <p:cNvPicPr preferRelativeResize="0"/>
          <p:nvPr/>
        </p:nvPicPr>
        <p:blipFill rotWithShape="1">
          <a:blip r:embed="rId3">
            <a:alphaModFix/>
          </a:blip>
          <a:srcRect b="0" l="0" r="0" t="0"/>
          <a:stretch/>
        </p:blipFill>
        <p:spPr>
          <a:xfrm>
            <a:off x="7681872" y="5616697"/>
            <a:ext cx="1066573" cy="905609"/>
          </a:xfrm>
          <a:prstGeom prst="rect">
            <a:avLst/>
          </a:prstGeom>
          <a:noFill/>
          <a:ln>
            <a:noFill/>
          </a:ln>
        </p:spPr>
      </p:pic>
      <p:sp>
        <p:nvSpPr>
          <p:cNvPr id="2221" name="Google Shape;2221;p268"/>
          <p:cNvSpPr txBox="1"/>
          <p:nvPr>
            <p:ph idx="12" type="sldNum"/>
          </p:nvPr>
        </p:nvSpPr>
        <p:spPr>
          <a:xfrm>
            <a:off x="2757814" y="6339743"/>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s-ES"/>
              <a:t>‹#›</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3" name="Shape 463"/>
        <p:cNvGrpSpPr/>
        <p:nvPr/>
      </p:nvGrpSpPr>
      <p:grpSpPr>
        <a:xfrm>
          <a:off x="0" y="0"/>
          <a:ext cx="0" cy="0"/>
          <a:chOff x="0" y="0"/>
          <a:chExt cx="0" cy="0"/>
        </a:xfrm>
      </p:grpSpPr>
      <p:sp>
        <p:nvSpPr>
          <p:cNvPr id="464" name="Google Shape;464;p73"/>
          <p:cNvSpPr txBox="1"/>
          <p:nvPr>
            <p:ph type="title"/>
          </p:nvPr>
        </p:nvSpPr>
        <p:spPr>
          <a:xfrm>
            <a:off x="744877" y="773736"/>
            <a:ext cx="8229600" cy="11430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2"/>
              </a:buClr>
              <a:buSzPts val="4400"/>
              <a:buNone/>
            </a:pPr>
            <a:r>
              <a:rPr lang="es-ES"/>
              <a:t>Tipos de violencia sexual: </a:t>
            </a:r>
            <a:br>
              <a:rPr lang="es-ES"/>
            </a:br>
            <a:r>
              <a:rPr lang="es-ES">
                <a:solidFill>
                  <a:schemeClr val="accent1"/>
                </a:solidFill>
              </a:rPr>
              <a:t>explotación sexual</a:t>
            </a:r>
            <a:endParaRPr>
              <a:solidFill>
                <a:schemeClr val="accent1"/>
              </a:solidFill>
            </a:endParaRPr>
          </a:p>
        </p:txBody>
      </p:sp>
      <p:sp>
        <p:nvSpPr>
          <p:cNvPr id="465" name="Google Shape;465;p73"/>
          <p:cNvSpPr txBox="1"/>
          <p:nvPr>
            <p:ph idx="1" type="body"/>
          </p:nvPr>
        </p:nvSpPr>
        <p:spPr>
          <a:xfrm>
            <a:off x="457200" y="2332037"/>
            <a:ext cx="8308428" cy="4525963"/>
          </a:xfrm>
          <a:prstGeom prst="rect">
            <a:avLst/>
          </a:prstGeom>
          <a:noFill/>
          <a:ln>
            <a:noFill/>
          </a:ln>
        </p:spPr>
        <p:txBody>
          <a:bodyPr anchorCtr="0" anchor="t" bIns="45700" lIns="91425" spcFirstLastPara="1" rIns="91425" wrap="square" tIns="45700">
            <a:noAutofit/>
          </a:bodyPr>
          <a:lstStyle/>
          <a:p>
            <a:pPr indent="-228600" lvl="0" marL="685800" rtl="0" algn="l">
              <a:lnSpc>
                <a:spcPct val="90000"/>
              </a:lnSpc>
              <a:spcBef>
                <a:spcPts val="600"/>
              </a:spcBef>
              <a:spcAft>
                <a:spcPts val="600"/>
              </a:spcAft>
              <a:buClr>
                <a:schemeClr val="dk2"/>
              </a:buClr>
              <a:buSzPts val="3200"/>
              <a:buChar char="•"/>
            </a:pPr>
            <a:r>
              <a:rPr lang="es-ES" sz="2800">
                <a:solidFill>
                  <a:schemeClr val="dk2"/>
                </a:solidFill>
              </a:rPr>
              <a:t>Cualquier abuso efectivo o intento de abuso de una persona en situación de vulnerabilidad o en un contexto de diferencias de poder o de confianza con fines sexuales, como por ejemplo, para obtener algún rédito económico, social o político a partir de la explotación sexual de otra persona. </a:t>
            </a:r>
            <a:endParaRPr sz="2800"/>
          </a:p>
        </p:txBody>
      </p:sp>
      <p:sp>
        <p:nvSpPr>
          <p:cNvPr id="466" name="Google Shape;466;p7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s-ES"/>
              <a:t>‹#›</a:t>
            </a:fld>
            <a:endParaRPr/>
          </a:p>
        </p:txBody>
      </p:sp>
      <p:sp>
        <p:nvSpPr>
          <p:cNvPr id="467" name="Google Shape;467;p73"/>
          <p:cNvSpPr txBox="1"/>
          <p:nvPr/>
        </p:nvSpPr>
        <p:spPr>
          <a:xfrm>
            <a:off x="2141016" y="6343431"/>
            <a:ext cx="5762763" cy="22312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s-ES" sz="1000" u="none" cap="none" strike="noStrike">
                <a:solidFill>
                  <a:schemeClr val="dk2"/>
                </a:solidFill>
                <a:latin typeface="Calibri"/>
                <a:ea typeface="Calibri"/>
                <a:cs typeface="Calibri"/>
                <a:sym typeface="Calibri"/>
              </a:rPr>
              <a:t>(Manual de Trabajo Interinstitucional sobre Salud Reproductiva en Escenarios Humanitarios, pág. 2018).</a:t>
            </a:r>
            <a:endParaRPr b="0" i="0" sz="1000" u="none" cap="none" strike="noStrike">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2" name="Shape 472"/>
        <p:cNvGrpSpPr/>
        <p:nvPr/>
      </p:nvGrpSpPr>
      <p:grpSpPr>
        <a:xfrm>
          <a:off x="0" y="0"/>
          <a:ext cx="0" cy="0"/>
          <a:chOff x="0" y="0"/>
          <a:chExt cx="0" cy="0"/>
        </a:xfrm>
      </p:grpSpPr>
      <p:sp>
        <p:nvSpPr>
          <p:cNvPr id="473" name="Google Shape;473;p74"/>
          <p:cNvSpPr txBox="1"/>
          <p:nvPr>
            <p:ph type="title"/>
          </p:nvPr>
        </p:nvSpPr>
        <p:spPr>
          <a:xfrm>
            <a:off x="734602" y="459573"/>
            <a:ext cx="7642143" cy="11430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2"/>
              </a:buClr>
              <a:buSzPts val="4400"/>
              <a:buNone/>
            </a:pPr>
            <a:r>
              <a:rPr lang="es-ES"/>
              <a:t>Violencia doméstica y violencia infligida por la pareja</a:t>
            </a:r>
            <a:endParaRPr/>
          </a:p>
        </p:txBody>
      </p:sp>
      <p:sp>
        <p:nvSpPr>
          <p:cNvPr id="474" name="Google Shape;474;p74"/>
          <p:cNvSpPr txBox="1"/>
          <p:nvPr>
            <p:ph idx="1" type="body"/>
          </p:nvPr>
        </p:nvSpPr>
        <p:spPr>
          <a:xfrm>
            <a:off x="628650" y="1825625"/>
            <a:ext cx="7642143" cy="4351338"/>
          </a:xfrm>
          <a:prstGeom prst="rect">
            <a:avLst/>
          </a:prstGeom>
          <a:noFill/>
          <a:ln>
            <a:noFill/>
          </a:ln>
        </p:spPr>
        <p:txBody>
          <a:bodyPr anchorCtr="0" anchor="t" bIns="45700" lIns="91425" spcFirstLastPara="1" rIns="91425" wrap="square" tIns="45700">
            <a:noAutofit/>
          </a:bodyPr>
          <a:lstStyle/>
          <a:p>
            <a:pPr indent="-228600" lvl="0" marL="685800" rtl="0" algn="l">
              <a:lnSpc>
                <a:spcPct val="90000"/>
              </a:lnSpc>
              <a:spcBef>
                <a:spcPts val="600"/>
              </a:spcBef>
              <a:spcAft>
                <a:spcPts val="0"/>
              </a:spcAft>
              <a:buClr>
                <a:schemeClr val="dk2"/>
              </a:buClr>
              <a:buSzPts val="3200"/>
              <a:buChar char="•"/>
            </a:pPr>
            <a:r>
              <a:rPr lang="es-ES" sz="2800">
                <a:solidFill>
                  <a:schemeClr val="dk2"/>
                </a:solidFill>
              </a:rPr>
              <a:t>Todo comportamiento dentro de una relación íntima que produce daño físico, psicológico o sexual a los miembros de la pareja.</a:t>
            </a:r>
            <a:endParaRPr sz="2800"/>
          </a:p>
          <a:p>
            <a:pPr indent="-228600" lvl="0" marL="685800" rtl="0" algn="l">
              <a:lnSpc>
                <a:spcPct val="90000"/>
              </a:lnSpc>
              <a:spcBef>
                <a:spcPts val="1200"/>
              </a:spcBef>
              <a:spcAft>
                <a:spcPts val="0"/>
              </a:spcAft>
              <a:buClr>
                <a:schemeClr val="dk2"/>
              </a:buClr>
              <a:buSzPts val="3200"/>
              <a:buChar char="•"/>
            </a:pPr>
            <a:r>
              <a:rPr lang="es-ES" sz="2800">
                <a:solidFill>
                  <a:schemeClr val="dk2"/>
                </a:solidFill>
              </a:rPr>
              <a:t>En todo el mundo, en el curso de su vida, una de cada tres mujeres es golpeada, obligada a tener sexo o abusada de alguna otra manera por una expareja o por su pareja actual.</a:t>
            </a:r>
            <a:endParaRPr sz="2800"/>
          </a:p>
          <a:p>
            <a:pPr indent="-228600" lvl="0" marL="685800" rtl="0" algn="l">
              <a:lnSpc>
                <a:spcPct val="90000"/>
              </a:lnSpc>
              <a:spcBef>
                <a:spcPts val="1200"/>
              </a:spcBef>
              <a:spcAft>
                <a:spcPts val="600"/>
              </a:spcAft>
              <a:buClr>
                <a:schemeClr val="dk2"/>
              </a:buClr>
              <a:buSzPts val="3200"/>
              <a:buChar char="•"/>
            </a:pPr>
            <a:r>
              <a:rPr lang="es-ES" sz="2800">
                <a:solidFill>
                  <a:schemeClr val="dk2"/>
                </a:solidFill>
              </a:rPr>
              <a:t>Las mujeres que experimentan abuso suelen buscar atención de la salud incluso aunque no revelen los hechos de violencia.</a:t>
            </a:r>
            <a:endParaRPr sz="2800"/>
          </a:p>
        </p:txBody>
      </p:sp>
      <p:sp>
        <p:nvSpPr>
          <p:cNvPr id="475" name="Google Shape;475;p7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s-ES"/>
              <a:t>‹#›</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0" name="Shape 480"/>
        <p:cNvGrpSpPr/>
        <p:nvPr/>
      </p:nvGrpSpPr>
      <p:grpSpPr>
        <a:xfrm>
          <a:off x="0" y="0"/>
          <a:ext cx="0" cy="0"/>
          <a:chOff x="0" y="0"/>
          <a:chExt cx="0" cy="0"/>
        </a:xfrm>
      </p:grpSpPr>
      <p:sp>
        <p:nvSpPr>
          <p:cNvPr id="481" name="Google Shape;481;p75"/>
          <p:cNvSpPr txBox="1"/>
          <p:nvPr>
            <p:ph type="title"/>
          </p:nvPr>
        </p:nvSpPr>
        <p:spPr>
          <a:xfrm>
            <a:off x="678950" y="450785"/>
            <a:ext cx="8367713" cy="719137"/>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2"/>
              </a:buClr>
              <a:buSzPts val="4400"/>
              <a:buNone/>
            </a:pPr>
            <a:r>
              <a:rPr lang="es-ES"/>
              <a:t>¿Víctima o sobreviviente?</a:t>
            </a:r>
            <a:endParaRPr/>
          </a:p>
        </p:txBody>
      </p:sp>
      <p:sp>
        <p:nvSpPr>
          <p:cNvPr id="482" name="Google Shape;482;p75"/>
          <p:cNvSpPr/>
          <p:nvPr/>
        </p:nvSpPr>
        <p:spPr>
          <a:xfrm>
            <a:off x="1157495" y="1282402"/>
            <a:ext cx="7261291" cy="525651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s-ES" sz="2400" u="none" cap="none" strike="noStrike">
                <a:solidFill>
                  <a:schemeClr val="accent1"/>
                </a:solidFill>
                <a:latin typeface="Calibri"/>
                <a:ea typeface="Calibri"/>
                <a:cs typeface="Calibri"/>
                <a:sym typeface="Calibri"/>
              </a:rPr>
              <a:t>Víctima</a:t>
            </a:r>
            <a:endParaRPr b="0" i="0" sz="2400" u="none" cap="none" strike="noStrike">
              <a:solidFill>
                <a:srgbClr val="000000"/>
              </a:solidFill>
              <a:latin typeface="Arial"/>
              <a:ea typeface="Arial"/>
              <a:cs typeface="Arial"/>
              <a:sym typeface="Arial"/>
            </a:endParaRPr>
          </a:p>
          <a:p>
            <a:pPr indent="-457200" lvl="0" marL="628650" marR="0" rtl="0" algn="l">
              <a:lnSpc>
                <a:spcPct val="100000"/>
              </a:lnSpc>
              <a:spcBef>
                <a:spcPts val="600"/>
              </a:spcBef>
              <a:spcAft>
                <a:spcPts val="0"/>
              </a:spcAft>
              <a:buClr>
                <a:schemeClr val="dk2"/>
              </a:buClr>
              <a:buSzPts val="2160"/>
              <a:buFont typeface="Noto Sans Symbols"/>
              <a:buChar char="❑"/>
            </a:pPr>
            <a:r>
              <a:rPr b="0" i="0" lang="es-ES" sz="2400" u="none" cap="none" strike="noStrike">
                <a:solidFill>
                  <a:schemeClr val="dk2"/>
                </a:solidFill>
                <a:latin typeface="Calibri"/>
                <a:ea typeface="Calibri"/>
                <a:cs typeface="Calibri"/>
                <a:sym typeface="Calibri"/>
              </a:rPr>
              <a:t>Da la idea de pasividad en lugar de resiliencia</a:t>
            </a:r>
            <a:endParaRPr b="0" i="0" sz="2400" u="none" cap="none" strike="noStrike">
              <a:solidFill>
                <a:srgbClr val="000000"/>
              </a:solidFill>
              <a:latin typeface="Arial"/>
              <a:ea typeface="Arial"/>
              <a:cs typeface="Arial"/>
              <a:sym typeface="Arial"/>
            </a:endParaRPr>
          </a:p>
          <a:p>
            <a:pPr indent="-457200" lvl="0" marL="628650" marR="0" rtl="0" algn="l">
              <a:lnSpc>
                <a:spcPct val="100000"/>
              </a:lnSpc>
              <a:spcBef>
                <a:spcPts val="600"/>
              </a:spcBef>
              <a:spcAft>
                <a:spcPts val="0"/>
              </a:spcAft>
              <a:buClr>
                <a:schemeClr val="dk2"/>
              </a:buClr>
              <a:buSzPts val="2160"/>
              <a:buFont typeface="Noto Sans Symbols"/>
              <a:buChar char="❑"/>
            </a:pPr>
            <a:r>
              <a:rPr b="0" i="0" lang="es-ES" sz="2400" u="none" cap="none" strike="noStrike">
                <a:solidFill>
                  <a:schemeClr val="dk2"/>
                </a:solidFill>
                <a:latin typeface="Calibri"/>
                <a:ea typeface="Calibri"/>
                <a:cs typeface="Calibri"/>
                <a:sym typeface="Calibri"/>
              </a:rPr>
              <a:t>Refuerza la estigmatización</a:t>
            </a:r>
            <a:endParaRPr b="0" i="0" sz="2400" u="none" cap="none" strike="noStrike">
              <a:solidFill>
                <a:srgbClr val="000000"/>
              </a:solidFill>
              <a:latin typeface="Arial"/>
              <a:ea typeface="Arial"/>
              <a:cs typeface="Arial"/>
              <a:sym typeface="Arial"/>
            </a:endParaRPr>
          </a:p>
          <a:p>
            <a:pPr indent="-457200" lvl="0" marL="628650" marR="0" rtl="0" algn="l">
              <a:lnSpc>
                <a:spcPct val="100000"/>
              </a:lnSpc>
              <a:spcBef>
                <a:spcPts val="600"/>
              </a:spcBef>
              <a:spcAft>
                <a:spcPts val="0"/>
              </a:spcAft>
              <a:buClr>
                <a:schemeClr val="dk2"/>
              </a:buClr>
              <a:buSzPts val="2160"/>
              <a:buFont typeface="Noto Sans Symbols"/>
              <a:buChar char="❑"/>
            </a:pPr>
            <a:r>
              <a:rPr b="0" i="0" lang="es-ES" sz="2400" u="none" cap="none" strike="noStrike">
                <a:solidFill>
                  <a:schemeClr val="dk2"/>
                </a:solidFill>
                <a:latin typeface="Calibri"/>
                <a:ea typeface="Calibri"/>
                <a:cs typeface="Calibri"/>
                <a:sym typeface="Calibri"/>
              </a:rPr>
              <a:t>Pero: tiene un estatus importante para fines legales (en algunos entornos, los proveedores de atención deben utilizar el término "clienta/e" o "paciente" para fines testimoniales, a fin de presentarse como proveedor imparcial de atención clínica)</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3000"/>
              </a:spcBef>
              <a:spcAft>
                <a:spcPts val="0"/>
              </a:spcAft>
              <a:buNone/>
            </a:pPr>
            <a:r>
              <a:rPr b="1" i="0" lang="es-ES" sz="2400" u="none" cap="none" strike="noStrike">
                <a:solidFill>
                  <a:schemeClr val="accent1"/>
                </a:solidFill>
                <a:latin typeface="Calibri"/>
                <a:ea typeface="Calibri"/>
                <a:cs typeface="Calibri"/>
                <a:sym typeface="Calibri"/>
              </a:rPr>
              <a:t>Sobreviviente</a:t>
            </a:r>
            <a:endParaRPr b="0" i="0" sz="1400" u="none" cap="none" strike="noStrike">
              <a:solidFill>
                <a:schemeClr val="accent1"/>
              </a:solidFill>
              <a:latin typeface="Calibri"/>
              <a:ea typeface="Calibri"/>
              <a:cs typeface="Calibri"/>
              <a:sym typeface="Calibri"/>
            </a:endParaRPr>
          </a:p>
          <a:p>
            <a:pPr indent="-457200" lvl="0" marL="628650" marR="0" rtl="0" algn="l">
              <a:lnSpc>
                <a:spcPct val="100000"/>
              </a:lnSpc>
              <a:spcBef>
                <a:spcPts val="600"/>
              </a:spcBef>
              <a:spcAft>
                <a:spcPts val="0"/>
              </a:spcAft>
              <a:buClr>
                <a:schemeClr val="dk2"/>
              </a:buClr>
              <a:buSzPts val="2160"/>
              <a:buFont typeface="Noto Sans Symbols"/>
              <a:buChar char="❑"/>
            </a:pPr>
            <a:r>
              <a:rPr b="0" i="0" lang="es-ES" sz="2400" u="none" cap="none" strike="noStrike">
                <a:solidFill>
                  <a:schemeClr val="dk2"/>
                </a:solidFill>
                <a:latin typeface="Calibri"/>
                <a:ea typeface="Calibri"/>
                <a:cs typeface="Calibri"/>
                <a:sym typeface="Calibri"/>
              </a:rPr>
              <a:t>Empoderamiento</a:t>
            </a:r>
            <a:endParaRPr b="0" i="0" sz="1400" u="none" cap="none" strike="noStrike">
              <a:solidFill>
                <a:srgbClr val="000000"/>
              </a:solidFill>
              <a:latin typeface="Calibri"/>
              <a:ea typeface="Calibri"/>
              <a:cs typeface="Calibri"/>
              <a:sym typeface="Calibri"/>
            </a:endParaRPr>
          </a:p>
          <a:p>
            <a:pPr indent="-457200" lvl="0" marL="628650" marR="0" rtl="0" algn="l">
              <a:lnSpc>
                <a:spcPct val="100000"/>
              </a:lnSpc>
              <a:spcBef>
                <a:spcPts val="600"/>
              </a:spcBef>
              <a:spcAft>
                <a:spcPts val="0"/>
              </a:spcAft>
              <a:buClr>
                <a:schemeClr val="dk2"/>
              </a:buClr>
              <a:buSzPts val="2160"/>
              <a:buFont typeface="Noto Sans Symbols"/>
              <a:buChar char="❑"/>
            </a:pPr>
            <a:r>
              <a:rPr b="0" i="0" lang="es-ES" sz="2400" u="none" cap="none" strike="noStrike">
                <a:solidFill>
                  <a:schemeClr val="dk2"/>
                </a:solidFill>
                <a:latin typeface="Calibri"/>
                <a:ea typeface="Calibri"/>
                <a:cs typeface="Calibri"/>
                <a:sym typeface="Calibri"/>
              </a:rPr>
              <a:t>Derecho de autodeterminación</a:t>
            </a:r>
            <a:endParaRPr b="0" i="0" sz="2600" u="none" cap="none" strike="noStrike">
              <a:solidFill>
                <a:schemeClr val="dk2"/>
              </a:solidFill>
              <a:latin typeface="Trebuchet MS"/>
              <a:ea typeface="Trebuchet MS"/>
              <a:cs typeface="Trebuchet MS"/>
              <a:sym typeface="Trebuchet MS"/>
            </a:endParaRPr>
          </a:p>
          <a:p>
            <a:pPr indent="0" lvl="0" marL="171450" marR="0" rtl="0" algn="l">
              <a:lnSpc>
                <a:spcPct val="100000"/>
              </a:lnSpc>
              <a:spcBef>
                <a:spcPts val="600"/>
              </a:spcBef>
              <a:spcAft>
                <a:spcPts val="0"/>
              </a:spcAft>
              <a:buClr>
                <a:srgbClr val="000000"/>
              </a:buClr>
              <a:buSzPts val="2600"/>
              <a:buFont typeface="Arial"/>
              <a:buNone/>
            </a:pPr>
            <a:r>
              <a:t/>
            </a:r>
            <a:endParaRPr b="0" i="0" sz="2600" u="none" cap="none" strike="noStrike">
              <a:solidFill>
                <a:schemeClr val="dk2"/>
              </a:solidFill>
              <a:latin typeface="Trebuchet MS"/>
              <a:ea typeface="Trebuchet MS"/>
              <a:cs typeface="Trebuchet MS"/>
              <a:sym typeface="Trebuchet MS"/>
            </a:endParaRPr>
          </a:p>
        </p:txBody>
      </p:sp>
      <p:sp>
        <p:nvSpPr>
          <p:cNvPr id="483" name="Google Shape;483;p7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s-ES"/>
              <a:t>‹#›</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8" name="Shape 488"/>
        <p:cNvGrpSpPr/>
        <p:nvPr/>
      </p:nvGrpSpPr>
      <p:grpSpPr>
        <a:xfrm>
          <a:off x="0" y="0"/>
          <a:ext cx="0" cy="0"/>
          <a:chOff x="0" y="0"/>
          <a:chExt cx="0" cy="0"/>
        </a:xfrm>
      </p:grpSpPr>
      <p:sp>
        <p:nvSpPr>
          <p:cNvPr id="489" name="Google Shape;489;p76"/>
          <p:cNvSpPr txBox="1"/>
          <p:nvPr>
            <p:ph type="title"/>
          </p:nvPr>
        </p:nvSpPr>
        <p:spPr>
          <a:xfrm>
            <a:off x="484775" y="380538"/>
            <a:ext cx="6504605" cy="1143000"/>
          </a:xfrm>
          <a:prstGeom prst="rect">
            <a:avLst/>
          </a:prstGeom>
          <a:noFill/>
          <a:ln>
            <a:noFill/>
          </a:ln>
        </p:spPr>
        <p:txBody>
          <a:bodyPr anchorCtr="0" anchor="ctr" bIns="45700" lIns="91425" spcFirstLastPara="1" rIns="91425" wrap="square" tIns="45700">
            <a:noAutofit/>
          </a:bodyPr>
          <a:lstStyle/>
          <a:p>
            <a:pPr indent="0" lvl="0" marL="0" rtl="0" algn="l">
              <a:lnSpc>
                <a:spcPct val="80000"/>
              </a:lnSpc>
              <a:spcBef>
                <a:spcPts val="0"/>
              </a:spcBef>
              <a:spcAft>
                <a:spcPts val="0"/>
              </a:spcAft>
              <a:buClr>
                <a:schemeClr val="accent2"/>
              </a:buClr>
              <a:buSzPts val="3600"/>
              <a:buNone/>
            </a:pPr>
            <a:r>
              <a:rPr lang="es-ES" sz="4000"/>
              <a:t>Puntos a tener en cuenta para poblaciones específicas</a:t>
            </a:r>
            <a:endParaRPr sz="4000"/>
          </a:p>
        </p:txBody>
      </p:sp>
      <p:sp>
        <p:nvSpPr>
          <p:cNvPr id="490" name="Google Shape;490;p76"/>
          <p:cNvSpPr txBox="1"/>
          <p:nvPr>
            <p:ph idx="1" type="body"/>
          </p:nvPr>
        </p:nvSpPr>
        <p:spPr>
          <a:xfrm>
            <a:off x="698446" y="1536576"/>
            <a:ext cx="8088201" cy="4232275"/>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600"/>
              </a:spcBef>
              <a:spcAft>
                <a:spcPts val="0"/>
              </a:spcAft>
              <a:buClr>
                <a:schemeClr val="dk2"/>
              </a:buClr>
              <a:buSzPts val="3200"/>
              <a:buNone/>
            </a:pPr>
            <a:r>
              <a:rPr b="1" lang="es-ES" sz="2800">
                <a:solidFill>
                  <a:schemeClr val="accent1"/>
                </a:solidFill>
              </a:rPr>
              <a:t>Personas LGBTQIA</a:t>
            </a:r>
            <a:endParaRPr sz="2800"/>
          </a:p>
          <a:p>
            <a:pPr indent="-228600" lvl="1" marL="685800" rtl="0" algn="l">
              <a:lnSpc>
                <a:spcPct val="90000"/>
              </a:lnSpc>
              <a:spcBef>
                <a:spcPts val="1200"/>
              </a:spcBef>
              <a:spcAft>
                <a:spcPts val="0"/>
              </a:spcAft>
              <a:buClr>
                <a:schemeClr val="dk2"/>
              </a:buClr>
              <a:buSzPts val="2800"/>
              <a:buChar char="•"/>
            </a:pPr>
            <a:r>
              <a:rPr lang="es-ES" sz="2500">
                <a:solidFill>
                  <a:schemeClr val="dk2"/>
                </a:solidFill>
              </a:rPr>
              <a:t>Enfrentan diversos factores de riesgo en relación con la violencia sexual</a:t>
            </a:r>
            <a:endParaRPr sz="2500"/>
          </a:p>
          <a:p>
            <a:pPr indent="-228600" lvl="1" marL="685800" rtl="0" algn="l">
              <a:lnSpc>
                <a:spcPct val="90000"/>
              </a:lnSpc>
              <a:spcBef>
                <a:spcPts val="1200"/>
              </a:spcBef>
              <a:spcAft>
                <a:spcPts val="0"/>
              </a:spcAft>
              <a:buClr>
                <a:schemeClr val="dk2"/>
              </a:buClr>
              <a:buSzPts val="2800"/>
              <a:buChar char="•"/>
            </a:pPr>
            <a:r>
              <a:rPr lang="es-ES" sz="2500">
                <a:solidFill>
                  <a:schemeClr val="dk2"/>
                </a:solidFill>
              </a:rPr>
              <a:t>Cada población tiene necesidades propias</a:t>
            </a:r>
            <a:endParaRPr sz="2500"/>
          </a:p>
          <a:p>
            <a:pPr indent="-228600" lvl="1" marL="685800" rtl="0" algn="l">
              <a:lnSpc>
                <a:spcPct val="90000"/>
              </a:lnSpc>
              <a:spcBef>
                <a:spcPts val="1200"/>
              </a:spcBef>
              <a:spcAft>
                <a:spcPts val="0"/>
              </a:spcAft>
              <a:buClr>
                <a:schemeClr val="dk2"/>
              </a:buClr>
              <a:buSzPts val="2800"/>
              <a:buChar char="•"/>
            </a:pPr>
            <a:r>
              <a:rPr lang="es-ES" sz="2500">
                <a:solidFill>
                  <a:schemeClr val="dk2"/>
                </a:solidFill>
              </a:rPr>
              <a:t>En especial, las mujeres transgénero enfrentan la discriminación de proveedores y otras personas que las pueden inhibir de buscar atención</a:t>
            </a:r>
            <a:endParaRPr sz="2500"/>
          </a:p>
          <a:p>
            <a:pPr indent="-228600" lvl="1" marL="685800" rtl="0" algn="l">
              <a:lnSpc>
                <a:spcPct val="90000"/>
              </a:lnSpc>
              <a:spcBef>
                <a:spcPts val="1200"/>
              </a:spcBef>
              <a:spcAft>
                <a:spcPts val="600"/>
              </a:spcAft>
              <a:buClr>
                <a:schemeClr val="dk2"/>
              </a:buClr>
              <a:buSzPts val="2800"/>
              <a:buChar char="•"/>
            </a:pPr>
            <a:r>
              <a:rPr lang="es-ES" sz="2500">
                <a:solidFill>
                  <a:schemeClr val="dk2"/>
                </a:solidFill>
              </a:rPr>
              <a:t>Se debe colaborar con organizaciones que defienden los derechos de las personas LGBTQIA para lograr que los establecimientos sean más respetuosos de la diversidad en lo relativo a la orientación sexual y la identidad de género, y sean más accesibles  </a:t>
            </a:r>
            <a:endParaRPr sz="2500"/>
          </a:p>
        </p:txBody>
      </p:sp>
      <p:sp>
        <p:nvSpPr>
          <p:cNvPr id="491" name="Google Shape;491;p7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s-ES"/>
              <a:t>‹#›</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6" name="Shape 496"/>
        <p:cNvGrpSpPr/>
        <p:nvPr/>
      </p:nvGrpSpPr>
      <p:grpSpPr>
        <a:xfrm>
          <a:off x="0" y="0"/>
          <a:ext cx="0" cy="0"/>
          <a:chOff x="0" y="0"/>
          <a:chExt cx="0" cy="0"/>
        </a:xfrm>
      </p:grpSpPr>
      <p:sp>
        <p:nvSpPr>
          <p:cNvPr id="497" name="Google Shape;497;p7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s-ES"/>
              <a:t>‹#›</a:t>
            </a:fld>
            <a:endParaRPr/>
          </a:p>
        </p:txBody>
      </p:sp>
      <p:sp>
        <p:nvSpPr>
          <p:cNvPr id="498" name="Google Shape;498;p77"/>
          <p:cNvSpPr txBox="1"/>
          <p:nvPr>
            <p:ph type="title"/>
          </p:nvPr>
        </p:nvSpPr>
        <p:spPr>
          <a:xfrm>
            <a:off x="484775" y="380538"/>
            <a:ext cx="6504605" cy="1143000"/>
          </a:xfrm>
          <a:prstGeom prst="rect">
            <a:avLst/>
          </a:prstGeom>
          <a:noFill/>
          <a:ln>
            <a:noFill/>
          </a:ln>
        </p:spPr>
        <p:txBody>
          <a:bodyPr anchorCtr="0" anchor="ctr" bIns="45700" lIns="91425" spcFirstLastPara="1" rIns="91425" wrap="square" tIns="45700">
            <a:noAutofit/>
          </a:bodyPr>
          <a:lstStyle/>
          <a:p>
            <a:pPr indent="0" lvl="0" marL="0" rtl="0" algn="l">
              <a:lnSpc>
                <a:spcPct val="80000"/>
              </a:lnSpc>
              <a:spcBef>
                <a:spcPts val="0"/>
              </a:spcBef>
              <a:spcAft>
                <a:spcPts val="0"/>
              </a:spcAft>
              <a:buClr>
                <a:schemeClr val="accent2"/>
              </a:buClr>
              <a:buSzPts val="3600"/>
              <a:buNone/>
            </a:pPr>
            <a:r>
              <a:rPr lang="es-ES" sz="4000"/>
              <a:t>Puntos a tener en cuenta para poblaciones específicas</a:t>
            </a:r>
            <a:endParaRPr sz="4000"/>
          </a:p>
        </p:txBody>
      </p:sp>
      <p:sp>
        <p:nvSpPr>
          <p:cNvPr id="499" name="Google Shape;499;p77"/>
          <p:cNvSpPr txBox="1"/>
          <p:nvPr>
            <p:ph idx="1" type="body"/>
          </p:nvPr>
        </p:nvSpPr>
        <p:spPr>
          <a:xfrm>
            <a:off x="698446" y="1536576"/>
            <a:ext cx="7804423" cy="4232275"/>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600"/>
              </a:spcBef>
              <a:spcAft>
                <a:spcPts val="0"/>
              </a:spcAft>
              <a:buClr>
                <a:schemeClr val="dk2"/>
              </a:buClr>
              <a:buSzPts val="3200"/>
              <a:buNone/>
            </a:pPr>
            <a:r>
              <a:rPr b="1" lang="es-ES" sz="2800">
                <a:solidFill>
                  <a:schemeClr val="accent1"/>
                </a:solidFill>
              </a:rPr>
              <a:t>Hombres sobrevivientes</a:t>
            </a:r>
            <a:endParaRPr sz="2800"/>
          </a:p>
          <a:p>
            <a:pPr indent="-228600" lvl="1" marL="685800" rtl="0" algn="l">
              <a:lnSpc>
                <a:spcPct val="90000"/>
              </a:lnSpc>
              <a:spcBef>
                <a:spcPts val="1200"/>
              </a:spcBef>
              <a:spcAft>
                <a:spcPts val="0"/>
              </a:spcAft>
              <a:buClr>
                <a:schemeClr val="dk2"/>
              </a:buClr>
              <a:buSzPts val="2800"/>
              <a:buChar char="•"/>
            </a:pPr>
            <a:r>
              <a:rPr lang="es-ES" sz="2400">
                <a:solidFill>
                  <a:schemeClr val="dk2"/>
                </a:solidFill>
              </a:rPr>
              <a:t>Es menos probable que los hombres sobrevivientes denuncien un incidente</a:t>
            </a:r>
            <a:endParaRPr sz="2400"/>
          </a:p>
          <a:p>
            <a:pPr indent="-228600" lvl="1" marL="685800" rtl="0" algn="l">
              <a:lnSpc>
                <a:spcPct val="90000"/>
              </a:lnSpc>
              <a:spcBef>
                <a:spcPts val="1200"/>
              </a:spcBef>
              <a:spcAft>
                <a:spcPts val="0"/>
              </a:spcAft>
              <a:buClr>
                <a:schemeClr val="dk2"/>
              </a:buClr>
              <a:buSzPts val="2800"/>
              <a:buChar char="•"/>
            </a:pPr>
            <a:r>
              <a:rPr lang="es-ES" sz="2400">
                <a:solidFill>
                  <a:schemeClr val="dk2"/>
                </a:solidFill>
              </a:rPr>
              <a:t>Las secuelas psicológicas y emocionales son similares para los hombres</a:t>
            </a:r>
            <a:endParaRPr sz="2400"/>
          </a:p>
          <a:p>
            <a:pPr indent="-228600" lvl="1" marL="685800" rtl="0" algn="l">
              <a:lnSpc>
                <a:spcPct val="90000"/>
              </a:lnSpc>
              <a:spcBef>
                <a:spcPts val="1200"/>
              </a:spcBef>
              <a:spcAft>
                <a:spcPts val="0"/>
              </a:spcAft>
              <a:buClr>
                <a:schemeClr val="dk2"/>
              </a:buClr>
              <a:buSzPts val="2800"/>
              <a:buChar char="•"/>
            </a:pPr>
            <a:r>
              <a:rPr lang="es-ES" sz="2400">
                <a:solidFill>
                  <a:schemeClr val="dk2"/>
                </a:solidFill>
              </a:rPr>
              <a:t>Humillación, vergüenza, criminalización de las relaciones entre personas del mismo sexo</a:t>
            </a:r>
            <a:endParaRPr sz="2400"/>
          </a:p>
          <a:p>
            <a:pPr indent="-228600" lvl="1" marL="685800" rtl="0" algn="l">
              <a:lnSpc>
                <a:spcPct val="90000"/>
              </a:lnSpc>
              <a:spcBef>
                <a:spcPts val="1200"/>
              </a:spcBef>
              <a:spcAft>
                <a:spcPts val="0"/>
              </a:spcAft>
              <a:buClr>
                <a:schemeClr val="dk2"/>
              </a:buClr>
              <a:buSzPts val="2800"/>
              <a:buChar char="•"/>
            </a:pPr>
            <a:r>
              <a:rPr lang="es-ES" sz="2400">
                <a:solidFill>
                  <a:schemeClr val="dk2"/>
                </a:solidFill>
              </a:rPr>
              <a:t>Falta de reconocimiento institucional y del personal sanitario con respecto a la magnitud del problema</a:t>
            </a:r>
            <a:endParaRPr sz="2400"/>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4" name="Shape 504"/>
        <p:cNvGrpSpPr/>
        <p:nvPr/>
      </p:nvGrpSpPr>
      <p:grpSpPr>
        <a:xfrm>
          <a:off x="0" y="0"/>
          <a:ext cx="0" cy="0"/>
          <a:chOff x="0" y="0"/>
          <a:chExt cx="0" cy="0"/>
        </a:xfrm>
      </p:grpSpPr>
      <p:sp>
        <p:nvSpPr>
          <p:cNvPr id="505" name="Google Shape;505;p7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s-ES"/>
              <a:t>‹#›</a:t>
            </a:fld>
            <a:endParaRPr/>
          </a:p>
        </p:txBody>
      </p:sp>
      <p:sp>
        <p:nvSpPr>
          <p:cNvPr id="506" name="Google Shape;506;p78"/>
          <p:cNvSpPr txBox="1"/>
          <p:nvPr>
            <p:ph type="title"/>
          </p:nvPr>
        </p:nvSpPr>
        <p:spPr>
          <a:xfrm>
            <a:off x="484775" y="380538"/>
            <a:ext cx="6504605" cy="1143000"/>
          </a:xfrm>
          <a:prstGeom prst="rect">
            <a:avLst/>
          </a:prstGeom>
          <a:noFill/>
          <a:ln>
            <a:noFill/>
          </a:ln>
        </p:spPr>
        <p:txBody>
          <a:bodyPr anchorCtr="0" anchor="ctr" bIns="45700" lIns="91425" spcFirstLastPara="1" rIns="91425" wrap="square" tIns="45700">
            <a:noAutofit/>
          </a:bodyPr>
          <a:lstStyle/>
          <a:p>
            <a:pPr indent="0" lvl="0" marL="0" rtl="0" algn="l">
              <a:lnSpc>
                <a:spcPct val="80000"/>
              </a:lnSpc>
              <a:spcBef>
                <a:spcPts val="0"/>
              </a:spcBef>
              <a:spcAft>
                <a:spcPts val="0"/>
              </a:spcAft>
              <a:buClr>
                <a:schemeClr val="accent2"/>
              </a:buClr>
              <a:buSzPts val="3600"/>
              <a:buNone/>
            </a:pPr>
            <a:r>
              <a:rPr lang="es-ES" sz="4000"/>
              <a:t>Puntos a tener en cuenta para poblaciones específicas</a:t>
            </a:r>
            <a:endParaRPr sz="4000"/>
          </a:p>
        </p:txBody>
      </p:sp>
      <p:sp>
        <p:nvSpPr>
          <p:cNvPr id="507" name="Google Shape;507;p78"/>
          <p:cNvSpPr txBox="1"/>
          <p:nvPr>
            <p:ph idx="1" type="body"/>
          </p:nvPr>
        </p:nvSpPr>
        <p:spPr>
          <a:xfrm>
            <a:off x="698447" y="1536576"/>
            <a:ext cx="7531154" cy="4232275"/>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600"/>
              </a:spcBef>
              <a:spcAft>
                <a:spcPts val="0"/>
              </a:spcAft>
              <a:buClr>
                <a:schemeClr val="dk2"/>
              </a:buClr>
              <a:buSzPts val="3200"/>
              <a:buNone/>
            </a:pPr>
            <a:r>
              <a:rPr b="1" lang="es-ES" sz="2800">
                <a:solidFill>
                  <a:schemeClr val="accent1"/>
                </a:solidFill>
              </a:rPr>
              <a:t>Personas con discapacidad</a:t>
            </a:r>
            <a:endParaRPr sz="2800"/>
          </a:p>
          <a:p>
            <a:pPr indent="-228600" lvl="1" marL="685800" rtl="0" algn="l">
              <a:lnSpc>
                <a:spcPct val="90000"/>
              </a:lnSpc>
              <a:spcBef>
                <a:spcPts val="1200"/>
              </a:spcBef>
              <a:spcAft>
                <a:spcPts val="0"/>
              </a:spcAft>
              <a:buClr>
                <a:schemeClr val="dk2"/>
              </a:buClr>
              <a:buSzPts val="2800"/>
              <a:buChar char="•"/>
            </a:pPr>
            <a:r>
              <a:rPr lang="es-ES" sz="2400">
                <a:solidFill>
                  <a:schemeClr val="dk2"/>
                </a:solidFill>
              </a:rPr>
              <a:t>Mayor riesgo de experimentar violencia sexual</a:t>
            </a:r>
            <a:endParaRPr sz="2400"/>
          </a:p>
          <a:p>
            <a:pPr indent="-228600" lvl="1" marL="685800" rtl="0" algn="l">
              <a:lnSpc>
                <a:spcPct val="90000"/>
              </a:lnSpc>
              <a:spcBef>
                <a:spcPts val="1200"/>
              </a:spcBef>
              <a:spcAft>
                <a:spcPts val="0"/>
              </a:spcAft>
              <a:buClr>
                <a:schemeClr val="dk2"/>
              </a:buClr>
              <a:buSzPts val="2800"/>
              <a:buChar char="•"/>
            </a:pPr>
            <a:r>
              <a:rPr lang="es-ES" sz="2400">
                <a:solidFill>
                  <a:schemeClr val="dk2"/>
                </a:solidFill>
              </a:rPr>
              <a:t>Enfrentan un grado extremo de discriminación por parte de la comunidad y los proveedores</a:t>
            </a:r>
            <a:endParaRPr sz="2400"/>
          </a:p>
          <a:p>
            <a:pPr indent="-228600" lvl="1" marL="685800" rtl="0" algn="l">
              <a:lnSpc>
                <a:spcPct val="90000"/>
              </a:lnSpc>
              <a:spcBef>
                <a:spcPts val="1200"/>
              </a:spcBef>
              <a:spcAft>
                <a:spcPts val="0"/>
              </a:spcAft>
              <a:buClr>
                <a:schemeClr val="dk2"/>
              </a:buClr>
              <a:buSzPts val="2800"/>
              <a:buChar char="•"/>
            </a:pPr>
            <a:r>
              <a:rPr lang="es-ES" sz="2400">
                <a:solidFill>
                  <a:schemeClr val="dk2"/>
                </a:solidFill>
              </a:rPr>
              <a:t>Las organizaciones de personas con discapacidad suelen tener recursos que los proveedores pueden utilizar para cerciorarse de que se brinde atención clínica a esta población que suele estar oculta</a:t>
            </a:r>
            <a:endParaRPr sz="2400"/>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2" name="Shape 512"/>
        <p:cNvGrpSpPr/>
        <p:nvPr/>
      </p:nvGrpSpPr>
      <p:grpSpPr>
        <a:xfrm>
          <a:off x="0" y="0"/>
          <a:ext cx="0" cy="0"/>
          <a:chOff x="0" y="0"/>
          <a:chExt cx="0" cy="0"/>
        </a:xfrm>
      </p:grpSpPr>
      <p:sp>
        <p:nvSpPr>
          <p:cNvPr id="513" name="Google Shape;513;p7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s-ES"/>
              <a:t>‹#›</a:t>
            </a:fld>
            <a:endParaRPr/>
          </a:p>
        </p:txBody>
      </p:sp>
      <p:sp>
        <p:nvSpPr>
          <p:cNvPr id="514" name="Google Shape;514;p79"/>
          <p:cNvSpPr txBox="1"/>
          <p:nvPr>
            <p:ph type="title"/>
          </p:nvPr>
        </p:nvSpPr>
        <p:spPr>
          <a:xfrm>
            <a:off x="484775" y="380538"/>
            <a:ext cx="6504605" cy="1143000"/>
          </a:xfrm>
          <a:prstGeom prst="rect">
            <a:avLst/>
          </a:prstGeom>
          <a:noFill/>
          <a:ln>
            <a:noFill/>
          </a:ln>
        </p:spPr>
        <p:txBody>
          <a:bodyPr anchorCtr="0" anchor="ctr" bIns="45700" lIns="91425" spcFirstLastPara="1" rIns="91425" wrap="square" tIns="45700">
            <a:noAutofit/>
          </a:bodyPr>
          <a:lstStyle/>
          <a:p>
            <a:pPr indent="0" lvl="0" marL="0" rtl="0" algn="l">
              <a:lnSpc>
                <a:spcPct val="80000"/>
              </a:lnSpc>
              <a:spcBef>
                <a:spcPts val="0"/>
              </a:spcBef>
              <a:spcAft>
                <a:spcPts val="0"/>
              </a:spcAft>
              <a:buClr>
                <a:schemeClr val="accent2"/>
              </a:buClr>
              <a:buSzPts val="3600"/>
              <a:buNone/>
            </a:pPr>
            <a:r>
              <a:rPr lang="es-ES" sz="4000"/>
              <a:t>Puntos a tener en cuenta para poblaciones específicas</a:t>
            </a:r>
            <a:endParaRPr sz="4000"/>
          </a:p>
        </p:txBody>
      </p:sp>
      <p:sp>
        <p:nvSpPr>
          <p:cNvPr id="515" name="Google Shape;515;p79"/>
          <p:cNvSpPr txBox="1"/>
          <p:nvPr>
            <p:ph idx="1" type="body"/>
          </p:nvPr>
        </p:nvSpPr>
        <p:spPr>
          <a:xfrm>
            <a:off x="698446" y="1620656"/>
            <a:ext cx="7720339" cy="4232275"/>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2"/>
              </a:buClr>
              <a:buSzPts val="3200"/>
              <a:buNone/>
            </a:pPr>
            <a:r>
              <a:rPr b="1" lang="es-ES" sz="2800">
                <a:solidFill>
                  <a:schemeClr val="accent1"/>
                </a:solidFill>
              </a:rPr>
              <a:t>Personas que realizan trabajo sexual </a:t>
            </a:r>
            <a:endParaRPr sz="2800"/>
          </a:p>
          <a:p>
            <a:pPr indent="-228600" lvl="1" marL="685800" rtl="0" algn="l">
              <a:lnSpc>
                <a:spcPct val="90000"/>
              </a:lnSpc>
              <a:spcBef>
                <a:spcPts val="600"/>
              </a:spcBef>
              <a:spcAft>
                <a:spcPts val="0"/>
              </a:spcAft>
              <a:buClr>
                <a:schemeClr val="dk2"/>
              </a:buClr>
              <a:buSzPts val="2800"/>
              <a:buChar char="•"/>
            </a:pPr>
            <a:r>
              <a:rPr lang="es-ES" sz="2400">
                <a:solidFill>
                  <a:schemeClr val="dk2"/>
                </a:solidFill>
              </a:rPr>
              <a:t>Se enfrentan a personal sanitario que los estigmatizan y discriminan, y que, quizás, no aborden seriamente la violencia sexual perpetrada contra este grupo</a:t>
            </a:r>
            <a:endParaRPr sz="2400"/>
          </a:p>
          <a:p>
            <a:pPr indent="-228600" lvl="1" marL="685800" rtl="0" algn="l">
              <a:lnSpc>
                <a:spcPct val="90000"/>
              </a:lnSpc>
              <a:spcBef>
                <a:spcPts val="1200"/>
              </a:spcBef>
              <a:spcAft>
                <a:spcPts val="0"/>
              </a:spcAft>
              <a:buClr>
                <a:schemeClr val="dk2"/>
              </a:buClr>
              <a:buSzPts val="2800"/>
              <a:buChar char="•"/>
            </a:pPr>
            <a:r>
              <a:rPr lang="es-ES" sz="2400">
                <a:solidFill>
                  <a:schemeClr val="dk2"/>
                </a:solidFill>
              </a:rPr>
              <a:t>Es fundamental brindar una atención respetuosa para lograr que se utilicen los servicios de salud</a:t>
            </a:r>
            <a:endParaRPr sz="2400"/>
          </a:p>
          <a:p>
            <a:pPr indent="-228600" lvl="1" marL="685800" rtl="0" algn="l">
              <a:lnSpc>
                <a:spcPct val="90000"/>
              </a:lnSpc>
              <a:spcBef>
                <a:spcPts val="1200"/>
              </a:spcBef>
              <a:spcAft>
                <a:spcPts val="0"/>
              </a:spcAft>
              <a:buClr>
                <a:schemeClr val="dk2"/>
              </a:buClr>
              <a:buSzPts val="2800"/>
              <a:buChar char="•"/>
            </a:pPr>
            <a:r>
              <a:rPr lang="es-ES" sz="2400">
                <a:solidFill>
                  <a:schemeClr val="dk2"/>
                </a:solidFill>
              </a:rPr>
              <a:t>Colaborar con poblaciones de trabajadores sexuales y organizaciones de incidencia para brindar atención clínica efectiva a estos grupos</a:t>
            </a:r>
            <a:endParaRPr sz="2400"/>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0" name="Shape 520"/>
        <p:cNvGrpSpPr/>
        <p:nvPr/>
      </p:nvGrpSpPr>
      <p:grpSpPr>
        <a:xfrm>
          <a:off x="0" y="0"/>
          <a:ext cx="0" cy="0"/>
          <a:chOff x="0" y="0"/>
          <a:chExt cx="0" cy="0"/>
        </a:xfrm>
      </p:grpSpPr>
      <p:sp>
        <p:nvSpPr>
          <p:cNvPr id="521" name="Google Shape;521;p8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s-ES"/>
              <a:t>‹#›</a:t>
            </a:fld>
            <a:endParaRPr/>
          </a:p>
        </p:txBody>
      </p:sp>
      <p:sp>
        <p:nvSpPr>
          <p:cNvPr id="522" name="Google Shape;522;p80"/>
          <p:cNvSpPr txBox="1"/>
          <p:nvPr>
            <p:ph type="title"/>
          </p:nvPr>
        </p:nvSpPr>
        <p:spPr>
          <a:xfrm>
            <a:off x="484775" y="380538"/>
            <a:ext cx="6504605" cy="1143000"/>
          </a:xfrm>
          <a:prstGeom prst="rect">
            <a:avLst/>
          </a:prstGeom>
          <a:noFill/>
          <a:ln>
            <a:noFill/>
          </a:ln>
        </p:spPr>
        <p:txBody>
          <a:bodyPr anchorCtr="0" anchor="ctr" bIns="45700" lIns="91425" spcFirstLastPara="1" rIns="91425" wrap="square" tIns="45700">
            <a:noAutofit/>
          </a:bodyPr>
          <a:lstStyle/>
          <a:p>
            <a:pPr indent="0" lvl="0" marL="0" rtl="0" algn="l">
              <a:lnSpc>
                <a:spcPct val="80000"/>
              </a:lnSpc>
              <a:spcBef>
                <a:spcPts val="0"/>
              </a:spcBef>
              <a:spcAft>
                <a:spcPts val="0"/>
              </a:spcAft>
              <a:buClr>
                <a:schemeClr val="accent2"/>
              </a:buClr>
              <a:buSzPts val="3600"/>
              <a:buNone/>
            </a:pPr>
            <a:r>
              <a:rPr lang="es-ES" sz="4000"/>
              <a:t>Puntos a tener en cuenta para poblaciones específicas</a:t>
            </a:r>
            <a:endParaRPr sz="4000"/>
          </a:p>
        </p:txBody>
      </p:sp>
      <p:sp>
        <p:nvSpPr>
          <p:cNvPr id="523" name="Google Shape;523;p80"/>
          <p:cNvSpPr txBox="1"/>
          <p:nvPr>
            <p:ph idx="1" type="body"/>
          </p:nvPr>
        </p:nvSpPr>
        <p:spPr>
          <a:xfrm>
            <a:off x="698446" y="1557596"/>
            <a:ext cx="7720339" cy="4232275"/>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600"/>
              </a:spcBef>
              <a:spcAft>
                <a:spcPts val="0"/>
              </a:spcAft>
              <a:buClr>
                <a:schemeClr val="dk2"/>
              </a:buClr>
              <a:buSzPts val="3200"/>
              <a:buNone/>
            </a:pPr>
            <a:r>
              <a:rPr b="1" lang="es-ES" sz="2800">
                <a:solidFill>
                  <a:schemeClr val="accent1"/>
                </a:solidFill>
              </a:rPr>
              <a:t>Minorías étnicas y religiosas</a:t>
            </a:r>
            <a:endParaRPr sz="2800"/>
          </a:p>
          <a:p>
            <a:pPr indent="-228600" lvl="1" marL="685800" rtl="0" algn="l">
              <a:lnSpc>
                <a:spcPct val="90000"/>
              </a:lnSpc>
              <a:spcBef>
                <a:spcPts val="1200"/>
              </a:spcBef>
              <a:spcAft>
                <a:spcPts val="0"/>
              </a:spcAft>
              <a:buClr>
                <a:schemeClr val="dk2"/>
              </a:buClr>
              <a:buSzPts val="2800"/>
              <a:buChar char="•"/>
            </a:pPr>
            <a:r>
              <a:rPr lang="es-ES" sz="2400">
                <a:solidFill>
                  <a:schemeClr val="dk2"/>
                </a:solidFill>
              </a:rPr>
              <a:t>Las minorías étnicas y religiosas enfrentan niveles de estigmatización y discriminación que las tornan más vulnerables a situaciones de violencia sexual, incluida la opresión y el acoso</a:t>
            </a:r>
            <a:endParaRPr sz="2400"/>
          </a:p>
          <a:p>
            <a:pPr indent="-228600" lvl="1" marL="685800" rtl="0" algn="l">
              <a:lnSpc>
                <a:spcPct val="90000"/>
              </a:lnSpc>
              <a:spcBef>
                <a:spcPts val="1200"/>
              </a:spcBef>
              <a:spcAft>
                <a:spcPts val="0"/>
              </a:spcAft>
              <a:buClr>
                <a:schemeClr val="dk2"/>
              </a:buClr>
              <a:buSzPts val="2800"/>
              <a:buChar char="•"/>
            </a:pPr>
            <a:r>
              <a:rPr lang="es-ES" sz="2400">
                <a:solidFill>
                  <a:schemeClr val="dk2"/>
                </a:solidFill>
              </a:rPr>
              <a:t>Al brindar atención clínica, es preciso tener en cuenta estos obstáculos</a:t>
            </a:r>
            <a:endParaRPr sz="2400"/>
          </a:p>
          <a:p>
            <a:pPr indent="-228600" lvl="1" marL="685800" rtl="0" algn="l">
              <a:lnSpc>
                <a:spcPct val="90000"/>
              </a:lnSpc>
              <a:spcBef>
                <a:spcPts val="1200"/>
              </a:spcBef>
              <a:spcAft>
                <a:spcPts val="0"/>
              </a:spcAft>
              <a:buClr>
                <a:schemeClr val="dk2"/>
              </a:buClr>
              <a:buSzPts val="2800"/>
              <a:buChar char="•"/>
            </a:pPr>
            <a:r>
              <a:rPr lang="es-ES" sz="2400">
                <a:solidFill>
                  <a:schemeClr val="dk2"/>
                </a:solidFill>
              </a:rPr>
              <a:t>Brindar a los proveedores capacitación sobre prácticas no discriminatorias e intentar formar equipos de personal que reflejen a estas poblaciones y los idiomas utilizados </a:t>
            </a:r>
            <a:endParaRPr sz="24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54"/>
          <p:cNvSpPr txBox="1"/>
          <p:nvPr>
            <p:ph type="title"/>
          </p:nvPr>
        </p:nvSpPr>
        <p:spPr>
          <a:xfrm>
            <a:off x="0" y="537395"/>
            <a:ext cx="9144000" cy="11430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SzPts val="5400"/>
              <a:buNone/>
            </a:pPr>
            <a:br>
              <a:rPr lang="es-ES" sz="4200"/>
            </a:br>
            <a:br>
              <a:rPr lang="es-ES" sz="4200"/>
            </a:br>
            <a:br>
              <a:rPr lang="es-ES" sz="4200"/>
            </a:br>
            <a:br>
              <a:rPr lang="es-ES" sz="4200"/>
            </a:br>
            <a:br>
              <a:rPr lang="es-ES" sz="4200"/>
            </a:br>
            <a:r>
              <a:rPr lang="es-ES" sz="4200"/>
              <a:t>UNIDAD 2: </a:t>
            </a:r>
            <a:r>
              <a:rPr lang="es-ES" sz="4200">
                <a:solidFill>
                  <a:schemeClr val="accent1"/>
                </a:solidFill>
              </a:rPr>
              <a:t>CONCEPTOS CENTRALES: VIOLENCIA DE GÉNERO</a:t>
            </a:r>
            <a:endParaRPr sz="4200">
              <a:solidFill>
                <a:schemeClr val="accent1"/>
              </a:solidFill>
            </a:endParaRPr>
          </a:p>
        </p:txBody>
      </p:sp>
      <p:sp>
        <p:nvSpPr>
          <p:cNvPr id="277" name="Google Shape;277;p54"/>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r>
              <a:rPr lang="es-ES"/>
              <a:t>3</a:t>
            </a:r>
            <a:endParaRPr/>
          </a:p>
        </p:txBody>
      </p:sp>
      <p:sp>
        <p:nvSpPr>
          <p:cNvPr id="278" name="Google Shape;278;p54"/>
          <p:cNvSpPr txBox="1"/>
          <p:nvPr>
            <p:ph idx="4294967295" type="subTitle"/>
          </p:nvPr>
        </p:nvSpPr>
        <p:spPr>
          <a:xfrm>
            <a:off x="1317172" y="5687002"/>
            <a:ext cx="6280150" cy="990600"/>
          </a:xfrm>
          <a:prstGeom prst="rect">
            <a:avLst/>
          </a:prstGeom>
          <a:noFill/>
          <a:ln>
            <a:noFill/>
          </a:ln>
        </p:spPr>
        <p:txBody>
          <a:bodyPr anchorCtr="0" anchor="t" bIns="45700" lIns="91425" spcFirstLastPara="1" rIns="91425" wrap="square" tIns="45700">
            <a:normAutofit fontScale="70000" lnSpcReduction="20000"/>
          </a:bodyPr>
          <a:lstStyle/>
          <a:p>
            <a:pPr indent="0" lvl="0" marL="0" marR="0" rtl="0" algn="ctr">
              <a:lnSpc>
                <a:spcPct val="100000"/>
              </a:lnSpc>
              <a:spcBef>
                <a:spcPts val="0"/>
              </a:spcBef>
              <a:spcAft>
                <a:spcPts val="0"/>
              </a:spcAft>
              <a:buClr>
                <a:schemeClr val="dk2"/>
              </a:buClr>
              <a:buSzPct val="100000"/>
              <a:buFont typeface="Arial"/>
              <a:buNone/>
            </a:pPr>
            <a:r>
              <a:rPr b="0" i="1" lang="es-ES" sz="3200" u="none" cap="none" strike="noStrike">
                <a:solidFill>
                  <a:schemeClr val="dk2"/>
                </a:solidFill>
                <a:latin typeface="Calibri"/>
                <a:ea typeface="Calibri"/>
                <a:cs typeface="Calibri"/>
                <a:sym typeface="Calibri"/>
              </a:rPr>
              <a:t>Si los principios rectores se integran a los servicios de atención de la salud, las personas sobrevivientes de violencia sexual tendrán mejor acceso a la atención. </a:t>
            </a:r>
            <a:endParaRPr b="0" i="0" sz="3200" u="none" cap="none" strike="noStrike">
              <a:solidFill>
                <a:schemeClr val="dk1"/>
              </a:solidFill>
              <a:latin typeface="Calibri"/>
              <a:ea typeface="Calibri"/>
              <a:cs typeface="Calibri"/>
              <a:sym typeface="Calibri"/>
            </a:endParaRPr>
          </a:p>
          <a:p>
            <a:pPr indent="0" lvl="0" marL="0" marR="0" rtl="0" algn="ctr">
              <a:lnSpc>
                <a:spcPct val="100000"/>
              </a:lnSpc>
              <a:spcBef>
                <a:spcPts val="448"/>
              </a:spcBef>
              <a:spcAft>
                <a:spcPts val="0"/>
              </a:spcAft>
              <a:buClr>
                <a:srgbClr val="888888"/>
              </a:buClr>
              <a:buSzPct val="100000"/>
              <a:buFont typeface="Arial"/>
              <a:buNone/>
            </a:pPr>
            <a:r>
              <a:t/>
            </a:r>
            <a:endParaRPr b="0" i="0" sz="3200" u="none" cap="none" strike="noStrike">
              <a:solidFill>
                <a:schemeClr val="dk1"/>
              </a:solidFill>
              <a:latin typeface="Calibri"/>
              <a:ea typeface="Calibri"/>
              <a:cs typeface="Calibri"/>
              <a:sym typeface="Calibri"/>
            </a:endParaRPr>
          </a:p>
        </p:txBody>
      </p:sp>
      <p:pic>
        <p:nvPicPr>
          <p:cNvPr descr="Logo, JHPIEGO" id="279" name="Google Shape;279;p54"/>
          <p:cNvPicPr preferRelativeResize="0"/>
          <p:nvPr/>
        </p:nvPicPr>
        <p:blipFill rotWithShape="1">
          <a:blip r:embed="rId3">
            <a:alphaModFix/>
          </a:blip>
          <a:srcRect b="0" l="0" r="0" t="0"/>
          <a:stretch/>
        </p:blipFill>
        <p:spPr>
          <a:xfrm>
            <a:off x="7681872" y="5616697"/>
            <a:ext cx="1066573" cy="905609"/>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8" name="Shape 528"/>
        <p:cNvGrpSpPr/>
        <p:nvPr/>
      </p:nvGrpSpPr>
      <p:grpSpPr>
        <a:xfrm>
          <a:off x="0" y="0"/>
          <a:ext cx="0" cy="0"/>
          <a:chOff x="0" y="0"/>
          <a:chExt cx="0" cy="0"/>
        </a:xfrm>
      </p:grpSpPr>
      <p:sp>
        <p:nvSpPr>
          <p:cNvPr id="529" name="Google Shape;529;p81"/>
          <p:cNvSpPr txBox="1"/>
          <p:nvPr>
            <p:ph type="title"/>
          </p:nvPr>
        </p:nvSpPr>
        <p:spPr>
          <a:xfrm>
            <a:off x="637854" y="640703"/>
            <a:ext cx="8367713" cy="647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2"/>
              </a:buClr>
              <a:buSzPts val="4400"/>
              <a:buNone/>
            </a:pPr>
            <a:r>
              <a:rPr lang="es-ES"/>
              <a:t>Mensajes clave</a:t>
            </a:r>
            <a:endParaRPr/>
          </a:p>
        </p:txBody>
      </p:sp>
      <p:sp>
        <p:nvSpPr>
          <p:cNvPr id="530" name="Google Shape;530;p81"/>
          <p:cNvSpPr txBox="1"/>
          <p:nvPr>
            <p:ph idx="1" type="body"/>
          </p:nvPr>
        </p:nvSpPr>
        <p:spPr>
          <a:xfrm>
            <a:off x="327134" y="1565450"/>
            <a:ext cx="8489731" cy="4513853"/>
          </a:xfrm>
          <a:prstGeom prst="rect">
            <a:avLst/>
          </a:prstGeom>
          <a:noFill/>
          <a:ln>
            <a:noFill/>
          </a:ln>
        </p:spPr>
        <p:txBody>
          <a:bodyPr anchorCtr="0" anchor="t" bIns="45700" lIns="91425" spcFirstLastPara="1" rIns="91425" wrap="square" tIns="45700">
            <a:noAutofit/>
          </a:bodyPr>
          <a:lstStyle/>
          <a:p>
            <a:pPr indent="-228600" lvl="0" marL="685800" rtl="0" algn="l">
              <a:lnSpc>
                <a:spcPct val="100000"/>
              </a:lnSpc>
              <a:spcBef>
                <a:spcPts val="0"/>
              </a:spcBef>
              <a:spcAft>
                <a:spcPts val="0"/>
              </a:spcAft>
              <a:buClr>
                <a:schemeClr val="dk2"/>
              </a:buClr>
              <a:buSzPts val="2400"/>
              <a:buChar char="•"/>
            </a:pPr>
            <a:r>
              <a:rPr lang="es-ES" sz="2400">
                <a:solidFill>
                  <a:schemeClr val="dk2"/>
                </a:solidFill>
              </a:rPr>
              <a:t>La violencia de género es una violación de derechos humanos</a:t>
            </a:r>
            <a:endParaRPr sz="2400"/>
          </a:p>
          <a:p>
            <a:pPr indent="-228600" lvl="0" marL="685800" rtl="0" algn="l">
              <a:lnSpc>
                <a:spcPct val="100000"/>
              </a:lnSpc>
              <a:spcBef>
                <a:spcPts val="600"/>
              </a:spcBef>
              <a:spcAft>
                <a:spcPts val="0"/>
              </a:spcAft>
              <a:buClr>
                <a:schemeClr val="dk2"/>
              </a:buClr>
              <a:buSzPts val="2400"/>
              <a:buChar char="•"/>
            </a:pPr>
            <a:r>
              <a:rPr lang="es-ES" sz="2400">
                <a:solidFill>
                  <a:schemeClr val="dk2"/>
                </a:solidFill>
              </a:rPr>
              <a:t>El abuso de poder y la desigualdad de género son causas subyacentes de la violencia de género</a:t>
            </a:r>
            <a:endParaRPr sz="2400"/>
          </a:p>
          <a:p>
            <a:pPr indent="-228600" lvl="0" marL="685800" rtl="0" algn="l">
              <a:lnSpc>
                <a:spcPct val="100000"/>
              </a:lnSpc>
              <a:spcBef>
                <a:spcPts val="600"/>
              </a:spcBef>
              <a:spcAft>
                <a:spcPts val="0"/>
              </a:spcAft>
              <a:buClr>
                <a:schemeClr val="dk2"/>
              </a:buClr>
              <a:buSzPts val="2400"/>
              <a:buChar char="•"/>
            </a:pPr>
            <a:r>
              <a:rPr lang="es-ES" sz="2400">
                <a:solidFill>
                  <a:schemeClr val="dk2"/>
                </a:solidFill>
              </a:rPr>
              <a:t>Es necesario contar con la participación de diversos grupos de interés para desarrollar actividades integrales de prevención de violencia sexual y respuesta a dichos actos</a:t>
            </a:r>
            <a:endParaRPr sz="2400"/>
          </a:p>
          <a:p>
            <a:pPr indent="-228600" lvl="0" marL="685800" rtl="0" algn="l">
              <a:lnSpc>
                <a:spcPct val="100000"/>
              </a:lnSpc>
              <a:spcBef>
                <a:spcPts val="600"/>
              </a:spcBef>
              <a:spcAft>
                <a:spcPts val="0"/>
              </a:spcAft>
              <a:buClr>
                <a:schemeClr val="dk2"/>
              </a:buClr>
              <a:buSzPts val="2400"/>
              <a:buChar char="•"/>
            </a:pPr>
            <a:r>
              <a:rPr b="1" lang="es-ES" sz="2400">
                <a:solidFill>
                  <a:schemeClr val="accent1"/>
                </a:solidFill>
              </a:rPr>
              <a:t>Principios rectores:</a:t>
            </a:r>
            <a:r>
              <a:rPr lang="es-ES" sz="2400">
                <a:solidFill>
                  <a:schemeClr val="accent1"/>
                </a:solidFill>
              </a:rPr>
              <a:t> </a:t>
            </a:r>
            <a:endParaRPr sz="2400"/>
          </a:p>
          <a:p>
            <a:pPr indent="-228600" lvl="3" marL="1600200" rtl="0" algn="l">
              <a:lnSpc>
                <a:spcPct val="100000"/>
              </a:lnSpc>
              <a:spcBef>
                <a:spcPts val="600"/>
              </a:spcBef>
              <a:spcAft>
                <a:spcPts val="0"/>
              </a:spcAft>
              <a:buClr>
                <a:schemeClr val="dk2"/>
              </a:buClr>
              <a:buSzPts val="2400"/>
              <a:buFont typeface="Arial"/>
              <a:buChar char="•"/>
            </a:pPr>
            <a:r>
              <a:rPr lang="es-ES" sz="2400">
                <a:solidFill>
                  <a:schemeClr val="accent1"/>
                </a:solidFill>
              </a:rPr>
              <a:t>Seguridad</a:t>
            </a:r>
            <a:endParaRPr>
              <a:solidFill>
                <a:schemeClr val="accent1"/>
              </a:solidFill>
            </a:endParaRPr>
          </a:p>
          <a:p>
            <a:pPr indent="-228600" lvl="3" marL="1600200" rtl="0" algn="l">
              <a:lnSpc>
                <a:spcPct val="100000"/>
              </a:lnSpc>
              <a:spcBef>
                <a:spcPts val="600"/>
              </a:spcBef>
              <a:spcAft>
                <a:spcPts val="0"/>
              </a:spcAft>
              <a:buClr>
                <a:schemeClr val="dk2"/>
              </a:buClr>
              <a:buSzPts val="2400"/>
              <a:buChar char="•"/>
            </a:pPr>
            <a:r>
              <a:rPr lang="es-ES" sz="2400">
                <a:solidFill>
                  <a:schemeClr val="accent1"/>
                </a:solidFill>
              </a:rPr>
              <a:t>Confidencialidad </a:t>
            </a:r>
            <a:endParaRPr/>
          </a:p>
          <a:p>
            <a:pPr indent="-228600" lvl="3" marL="1600200" rtl="0" algn="l">
              <a:lnSpc>
                <a:spcPct val="100000"/>
              </a:lnSpc>
              <a:spcBef>
                <a:spcPts val="600"/>
              </a:spcBef>
              <a:spcAft>
                <a:spcPts val="0"/>
              </a:spcAft>
              <a:buClr>
                <a:schemeClr val="dk2"/>
              </a:buClr>
              <a:buSzPts val="2400"/>
              <a:buFont typeface="Arial"/>
              <a:buChar char="•"/>
            </a:pPr>
            <a:r>
              <a:rPr lang="es-ES" sz="2400">
                <a:solidFill>
                  <a:schemeClr val="accent1"/>
                </a:solidFill>
              </a:rPr>
              <a:t>Respeto</a:t>
            </a:r>
            <a:endParaRPr>
              <a:solidFill>
                <a:schemeClr val="accent1"/>
              </a:solidFill>
            </a:endParaRPr>
          </a:p>
          <a:p>
            <a:pPr indent="-228600" lvl="3" marL="1600200" rtl="0" algn="l">
              <a:lnSpc>
                <a:spcPct val="100000"/>
              </a:lnSpc>
              <a:spcBef>
                <a:spcPts val="600"/>
              </a:spcBef>
              <a:spcAft>
                <a:spcPts val="0"/>
              </a:spcAft>
              <a:buClr>
                <a:schemeClr val="dk2"/>
              </a:buClr>
              <a:buSzPts val="2400"/>
              <a:buChar char="•"/>
            </a:pPr>
            <a:r>
              <a:rPr lang="es-ES" sz="2400">
                <a:solidFill>
                  <a:schemeClr val="accent1"/>
                </a:solidFill>
              </a:rPr>
              <a:t>No discriminación</a:t>
            </a:r>
            <a:endParaRPr sz="2400"/>
          </a:p>
        </p:txBody>
      </p:sp>
      <p:sp>
        <p:nvSpPr>
          <p:cNvPr id="531" name="Google Shape;531;p8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s-ES"/>
              <a:t>‹#›</a:t>
            </a:fld>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536" name="Shape 536"/>
        <p:cNvGrpSpPr/>
        <p:nvPr/>
      </p:nvGrpSpPr>
      <p:grpSpPr>
        <a:xfrm>
          <a:off x="0" y="0"/>
          <a:ext cx="0" cy="0"/>
          <a:chOff x="0" y="0"/>
          <a:chExt cx="0" cy="0"/>
        </a:xfrm>
      </p:grpSpPr>
      <p:sp>
        <p:nvSpPr>
          <p:cNvPr id="537" name="Google Shape;537;p82"/>
          <p:cNvSpPr txBox="1"/>
          <p:nvPr>
            <p:ph type="ctrTitle"/>
          </p:nvPr>
        </p:nvSpPr>
        <p:spPr>
          <a:xfrm>
            <a:off x="573503" y="518256"/>
            <a:ext cx="8209204" cy="1387366"/>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accent2"/>
              </a:buClr>
              <a:buSzPts val="5400"/>
              <a:buNone/>
            </a:pPr>
            <a:r>
              <a:rPr lang="es-ES" sz="3600"/>
              <a:t>FORTALECER LA FUNCIÓN DEL SISTEMA DE SALUD PARA ABORDAR LA VIOLENCIA CONTRA LAS MUJERES (OMS)</a:t>
            </a:r>
            <a:endParaRPr sz="3600">
              <a:latin typeface="Calibri"/>
              <a:ea typeface="Calibri"/>
              <a:cs typeface="Calibri"/>
              <a:sym typeface="Calibri"/>
            </a:endParaRPr>
          </a:p>
        </p:txBody>
      </p:sp>
      <p:sp>
        <p:nvSpPr>
          <p:cNvPr id="538" name="Google Shape;538;p82"/>
          <p:cNvSpPr txBox="1"/>
          <p:nvPr>
            <p:ph idx="1" type="subTitle"/>
          </p:nvPr>
        </p:nvSpPr>
        <p:spPr>
          <a:xfrm>
            <a:off x="1627964" y="6030119"/>
            <a:ext cx="6100281" cy="1655762"/>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2"/>
              </a:buClr>
              <a:buSzPts val="2400"/>
              <a:buNone/>
            </a:pPr>
            <a:r>
              <a:rPr i="1" lang="es-ES" sz="2800">
                <a:solidFill>
                  <a:schemeClr val="accent1"/>
                </a:solidFill>
              </a:rPr>
              <a:t>Presentación de video</a:t>
            </a:r>
            <a:endParaRPr sz="2800"/>
          </a:p>
        </p:txBody>
      </p:sp>
      <p:sp>
        <p:nvSpPr>
          <p:cNvPr id="539" name="Google Shape;539;p82"/>
          <p:cNvSpPr txBox="1"/>
          <p:nvPr>
            <p:ph idx="12" type="sldNum"/>
          </p:nvPr>
        </p:nvSpPr>
        <p:spPr>
          <a:xfrm>
            <a:off x="6615072" y="335694"/>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r>
              <a:rPr lang="es-ES"/>
              <a:t>31</a:t>
            </a:r>
            <a:endParaRPr/>
          </a:p>
        </p:txBody>
      </p:sp>
      <p:pic>
        <p:nvPicPr>
          <p:cNvPr descr="WHO - Violence against women: Strengthening the health system response" id="540" name="Google Shape;540;p82"/>
          <p:cNvPicPr preferRelativeResize="0"/>
          <p:nvPr/>
        </p:nvPicPr>
        <p:blipFill rotWithShape="1">
          <a:blip r:embed="rId3">
            <a:alphaModFix/>
          </a:blip>
          <a:srcRect b="0" l="0" r="0" t="0"/>
          <a:stretch/>
        </p:blipFill>
        <p:spPr>
          <a:xfrm>
            <a:off x="1496189" y="2021132"/>
            <a:ext cx="6363832" cy="359556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0"/>
                                        </p:tgtEl>
                                        <p:attrNameLst>
                                          <p:attrName>style.visibility</p:attrName>
                                        </p:attrNameLst>
                                      </p:cBhvr>
                                      <p:to>
                                        <p:strVal val="visible"/>
                                      </p:to>
                                    </p:set>
                                    <p:animEffect filter="fade" transition="in">
                                      <p:cBhvr>
                                        <p:cTn dur="1"/>
                                        <p:tgtEl>
                                          <p:spTgt spid="54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545" name="Shape 545"/>
        <p:cNvGrpSpPr/>
        <p:nvPr/>
      </p:nvGrpSpPr>
      <p:grpSpPr>
        <a:xfrm>
          <a:off x="0" y="0"/>
          <a:ext cx="0" cy="0"/>
          <a:chOff x="0" y="0"/>
          <a:chExt cx="0" cy="0"/>
        </a:xfrm>
      </p:grpSpPr>
      <p:sp>
        <p:nvSpPr>
          <p:cNvPr id="546" name="Google Shape;546;p83"/>
          <p:cNvSpPr txBox="1"/>
          <p:nvPr>
            <p:ph type="ctrTitle"/>
          </p:nvPr>
        </p:nvSpPr>
        <p:spPr>
          <a:xfrm>
            <a:off x="685800" y="1577146"/>
            <a:ext cx="7772400" cy="1470025"/>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accent2"/>
              </a:buClr>
              <a:buSzPts val="6000"/>
              <a:buNone/>
            </a:pPr>
            <a:r>
              <a:rPr i="1" lang="es-ES"/>
              <a:t>IN HER SHOES </a:t>
            </a:r>
            <a:br>
              <a:rPr i="1" lang="es-ES"/>
            </a:br>
            <a:r>
              <a:rPr lang="es-ES"/>
              <a:t>(PONERSE EN SUS ZAPATOS)</a:t>
            </a:r>
            <a:br>
              <a:rPr lang="es-ES"/>
            </a:br>
            <a:r>
              <a:rPr b="0" i="1" lang="es-ES"/>
              <a:t>Actividad participativa</a:t>
            </a:r>
            <a:endParaRPr b="0" i="1"/>
          </a:p>
        </p:txBody>
      </p:sp>
      <p:sp>
        <p:nvSpPr>
          <p:cNvPr id="547" name="Google Shape;547;p83"/>
          <p:cNvSpPr txBox="1"/>
          <p:nvPr>
            <p:ph idx="1" type="subTitle"/>
          </p:nvPr>
        </p:nvSpPr>
        <p:spPr>
          <a:xfrm>
            <a:off x="1546597" y="3473669"/>
            <a:ext cx="6050806" cy="989966"/>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1000"/>
              </a:spcBef>
              <a:spcAft>
                <a:spcPts val="0"/>
              </a:spcAft>
              <a:buClr>
                <a:schemeClr val="dk2"/>
              </a:buClr>
              <a:buSzPts val="2400"/>
              <a:buNone/>
            </a:pPr>
            <a:r>
              <a:rPr b="1" lang="es-ES" sz="2400">
                <a:solidFill>
                  <a:schemeClr val="dk2"/>
                </a:solidFill>
              </a:rPr>
              <a:t>Reconocimiento: </a:t>
            </a:r>
            <a:r>
              <a:rPr i="1" lang="es-ES" sz="2400">
                <a:solidFill>
                  <a:schemeClr val="dk2"/>
                </a:solidFill>
              </a:rPr>
              <a:t>Raising Voices, and Program for Appropriate Technology in Health (PATH).</a:t>
            </a:r>
            <a:r>
              <a:rPr lang="es-ES" sz="2400">
                <a:solidFill>
                  <a:schemeClr val="dk2"/>
                </a:solidFill>
              </a:rPr>
              <a:t> </a:t>
            </a:r>
            <a:r>
              <a:rPr i="1" lang="es-ES" sz="2400">
                <a:solidFill>
                  <a:schemeClr val="dk2"/>
                </a:solidFill>
              </a:rPr>
              <a:t>In Her Shoes Toolkit</a:t>
            </a:r>
            <a:r>
              <a:rPr lang="es-ES" sz="2400">
                <a:solidFill>
                  <a:schemeClr val="dk2"/>
                </a:solidFill>
              </a:rPr>
              <a:t>, 2011</a:t>
            </a:r>
            <a:r>
              <a:rPr i="1" lang="es-ES" sz="2400">
                <a:solidFill>
                  <a:schemeClr val="dk2"/>
                </a:solidFill>
              </a:rPr>
              <a:t>. </a:t>
            </a:r>
            <a:r>
              <a:rPr i="1" lang="es-ES" sz="2400" u="sng">
                <a:solidFill>
                  <a:schemeClr val="hlink"/>
                </a:solidFill>
              </a:rPr>
              <a:t>https://preventgbvafrica.org/in-her-shoes/in-her-shoes-toolkit/</a:t>
            </a:r>
            <a:endParaRPr sz="2400"/>
          </a:p>
        </p:txBody>
      </p:sp>
      <p:sp>
        <p:nvSpPr>
          <p:cNvPr id="548" name="Google Shape;548;p83"/>
          <p:cNvSpPr txBox="1"/>
          <p:nvPr>
            <p:ph idx="12" type="sldNum"/>
          </p:nvPr>
        </p:nvSpPr>
        <p:spPr>
          <a:xfrm>
            <a:off x="6615072" y="335694"/>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r>
              <a:rPr lang="es-ES"/>
              <a:t>32</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553" name="Shape 553"/>
        <p:cNvGrpSpPr/>
        <p:nvPr/>
      </p:nvGrpSpPr>
      <p:grpSpPr>
        <a:xfrm>
          <a:off x="0" y="0"/>
          <a:ext cx="0" cy="0"/>
          <a:chOff x="0" y="0"/>
          <a:chExt cx="0" cy="0"/>
        </a:xfrm>
      </p:grpSpPr>
      <p:sp>
        <p:nvSpPr>
          <p:cNvPr id="554" name="Google Shape;554;p84"/>
          <p:cNvSpPr txBox="1"/>
          <p:nvPr>
            <p:ph idx="12" type="sldNum"/>
          </p:nvPr>
        </p:nvSpPr>
        <p:spPr>
          <a:xfrm>
            <a:off x="6615072" y="335694"/>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r>
              <a:rPr lang="es-ES"/>
              <a:t>33</a:t>
            </a:r>
            <a:endParaRPr/>
          </a:p>
        </p:txBody>
      </p:sp>
      <p:sp>
        <p:nvSpPr>
          <p:cNvPr id="555" name="Google Shape;555;p84"/>
          <p:cNvSpPr txBox="1"/>
          <p:nvPr>
            <p:ph type="ctrTitle"/>
          </p:nvPr>
        </p:nvSpPr>
        <p:spPr>
          <a:xfrm>
            <a:off x="685800" y="1577146"/>
            <a:ext cx="7772400" cy="1470025"/>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accent2"/>
              </a:buClr>
              <a:buSzPts val="6000"/>
              <a:buNone/>
            </a:pPr>
            <a:r>
              <a:rPr lang="es-ES"/>
              <a:t>CUBIERTAS DE CULPA</a:t>
            </a:r>
            <a:br>
              <a:rPr lang="es-ES"/>
            </a:br>
            <a:r>
              <a:rPr b="0" i="1" lang="es-ES"/>
              <a:t>Actividad participativa</a:t>
            </a:r>
            <a:endParaRPr b="0" i="1"/>
          </a:p>
        </p:txBody>
      </p:sp>
      <p:sp>
        <p:nvSpPr>
          <p:cNvPr id="556" name="Google Shape;556;p84"/>
          <p:cNvSpPr txBox="1"/>
          <p:nvPr>
            <p:ph idx="1" type="subTitle"/>
          </p:nvPr>
        </p:nvSpPr>
        <p:spPr>
          <a:xfrm>
            <a:off x="1546597" y="3473669"/>
            <a:ext cx="6283610" cy="989966"/>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1000"/>
              </a:spcBef>
              <a:spcAft>
                <a:spcPts val="0"/>
              </a:spcAft>
              <a:buClr>
                <a:schemeClr val="dk2"/>
              </a:buClr>
              <a:buSzPts val="2400"/>
              <a:buNone/>
            </a:pPr>
            <a:r>
              <a:rPr b="1" lang="es-ES" sz="2400">
                <a:solidFill>
                  <a:schemeClr val="dk2"/>
                </a:solidFill>
              </a:rPr>
              <a:t>Reconocimiento: </a:t>
            </a:r>
            <a:r>
              <a:rPr lang="es-ES" sz="2400">
                <a:solidFill>
                  <a:schemeClr val="dk2"/>
                </a:solidFill>
              </a:rPr>
              <a:t>OMS.</a:t>
            </a:r>
            <a:r>
              <a:rPr b="1" lang="es-ES" sz="2400">
                <a:solidFill>
                  <a:schemeClr val="dk2"/>
                </a:solidFill>
              </a:rPr>
              <a:t> </a:t>
            </a:r>
            <a:r>
              <a:rPr i="1" lang="es-ES" sz="2400">
                <a:solidFill>
                  <a:schemeClr val="dk2"/>
                </a:solidFill>
              </a:rPr>
              <a:t>Atención para las mujeres que han sufrido violencia: programa de capacitación de la OMS dirigido a los prestadores de servicios de salud. </a:t>
            </a:r>
            <a:r>
              <a:rPr lang="es-ES" sz="2400">
                <a:solidFill>
                  <a:schemeClr val="dk2"/>
                </a:solidFill>
              </a:rPr>
              <a:t>2019. </a:t>
            </a:r>
            <a:endParaRPr/>
          </a:p>
          <a:p>
            <a:pPr indent="0" lvl="0" marL="0" rtl="0" algn="ctr">
              <a:lnSpc>
                <a:spcPct val="90000"/>
              </a:lnSpc>
              <a:spcBef>
                <a:spcPts val="1000"/>
              </a:spcBef>
              <a:spcAft>
                <a:spcPts val="0"/>
              </a:spcAft>
              <a:buClr>
                <a:schemeClr val="dk2"/>
              </a:buClr>
              <a:buSzPts val="2400"/>
              <a:buNone/>
            </a:pPr>
            <a:r>
              <a:rPr i="1" lang="es-ES" sz="2400"/>
              <a:t> </a:t>
            </a:r>
            <a:r>
              <a:rPr i="1" lang="es-ES" sz="2400" u="sng">
                <a:solidFill>
                  <a:schemeClr val="hlink"/>
                </a:solidFill>
              </a:rPr>
              <a:t>https://iris.paho.org/handle/10665.2/52496</a:t>
            </a:r>
            <a:endParaRPr sz="2400"/>
          </a:p>
          <a:p>
            <a:pPr indent="0" lvl="0" marL="0" rtl="0" algn="ctr">
              <a:lnSpc>
                <a:spcPct val="90000"/>
              </a:lnSpc>
              <a:spcBef>
                <a:spcPts val="1000"/>
              </a:spcBef>
              <a:spcAft>
                <a:spcPts val="0"/>
              </a:spcAft>
              <a:buClr>
                <a:schemeClr val="dk2"/>
              </a:buClr>
              <a:buSzPts val="2400"/>
              <a:buNone/>
            </a:pPr>
            <a:r>
              <a:t/>
            </a:r>
            <a:endParaRPr sz="2400"/>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561" name="Shape 561"/>
        <p:cNvGrpSpPr/>
        <p:nvPr/>
      </p:nvGrpSpPr>
      <p:grpSpPr>
        <a:xfrm>
          <a:off x="0" y="0"/>
          <a:ext cx="0" cy="0"/>
          <a:chOff x="0" y="0"/>
          <a:chExt cx="0" cy="0"/>
        </a:xfrm>
      </p:grpSpPr>
      <p:sp>
        <p:nvSpPr>
          <p:cNvPr id="562" name="Google Shape;562;p85"/>
          <p:cNvSpPr txBox="1"/>
          <p:nvPr>
            <p:ph type="ctrTitle"/>
          </p:nvPr>
        </p:nvSpPr>
        <p:spPr>
          <a:xfrm>
            <a:off x="685800" y="1577146"/>
            <a:ext cx="7772400" cy="1470025"/>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accent2"/>
              </a:buClr>
              <a:buSzPts val="6000"/>
              <a:buNone/>
            </a:pPr>
            <a:r>
              <a:rPr lang="es-ES"/>
              <a:t>¡VOTAR CON LOS PIES! </a:t>
            </a:r>
            <a:br>
              <a:rPr lang="es-ES"/>
            </a:br>
            <a:r>
              <a:rPr b="0" i="1" lang="es-ES"/>
              <a:t>Actividad de aclaración de valores</a:t>
            </a:r>
            <a:endParaRPr b="0" i="1"/>
          </a:p>
        </p:txBody>
      </p:sp>
      <p:sp>
        <p:nvSpPr>
          <p:cNvPr id="563" name="Google Shape;563;p85"/>
          <p:cNvSpPr txBox="1"/>
          <p:nvPr>
            <p:ph idx="1" type="subTitle"/>
          </p:nvPr>
        </p:nvSpPr>
        <p:spPr>
          <a:xfrm>
            <a:off x="1546597" y="3473669"/>
            <a:ext cx="6283610" cy="989966"/>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1000"/>
              </a:spcBef>
              <a:spcAft>
                <a:spcPts val="0"/>
              </a:spcAft>
              <a:buClr>
                <a:schemeClr val="dk2"/>
              </a:buClr>
              <a:buSzPts val="2400"/>
              <a:buNone/>
            </a:pPr>
            <a:r>
              <a:rPr b="1" lang="es-ES" sz="2400">
                <a:solidFill>
                  <a:schemeClr val="dk2"/>
                </a:solidFill>
              </a:rPr>
              <a:t>Reconocimiento: </a:t>
            </a:r>
            <a:r>
              <a:rPr lang="es-ES" sz="2400">
                <a:solidFill>
                  <a:schemeClr val="dk2"/>
                </a:solidFill>
              </a:rPr>
              <a:t>OMS.</a:t>
            </a:r>
            <a:r>
              <a:rPr b="1" lang="es-ES" sz="2400">
                <a:solidFill>
                  <a:schemeClr val="dk2"/>
                </a:solidFill>
              </a:rPr>
              <a:t> </a:t>
            </a:r>
            <a:r>
              <a:rPr i="1" lang="es-ES" sz="2400">
                <a:solidFill>
                  <a:schemeClr val="dk2"/>
                </a:solidFill>
              </a:rPr>
              <a:t>Atención para las mujeres que han sufrido violencia: programa de capacitación de la OMS dirigido a los prestadores de servicios de salud. </a:t>
            </a:r>
            <a:r>
              <a:rPr lang="es-ES" sz="2400">
                <a:solidFill>
                  <a:schemeClr val="dk2"/>
                </a:solidFill>
              </a:rPr>
              <a:t>2019. </a:t>
            </a:r>
            <a:endParaRPr sz="2400"/>
          </a:p>
          <a:p>
            <a:pPr indent="0" lvl="0" marL="0" rtl="0" algn="ctr">
              <a:lnSpc>
                <a:spcPct val="90000"/>
              </a:lnSpc>
              <a:spcBef>
                <a:spcPts val="1000"/>
              </a:spcBef>
              <a:spcAft>
                <a:spcPts val="0"/>
              </a:spcAft>
              <a:buClr>
                <a:schemeClr val="dk2"/>
              </a:buClr>
              <a:buSzPts val="2400"/>
              <a:buNone/>
            </a:pPr>
            <a:r>
              <a:rPr lang="es-ES" sz="2400">
                <a:solidFill>
                  <a:schemeClr val="accent1"/>
                </a:solidFill>
              </a:rPr>
              <a:t>https://iris.paho.org/handle/10665.2/52496</a:t>
            </a:r>
            <a:endParaRPr/>
          </a:p>
        </p:txBody>
      </p:sp>
      <p:sp>
        <p:nvSpPr>
          <p:cNvPr id="564" name="Google Shape;564;p85"/>
          <p:cNvSpPr txBox="1"/>
          <p:nvPr>
            <p:ph idx="12" type="sldNum"/>
          </p:nvPr>
        </p:nvSpPr>
        <p:spPr>
          <a:xfrm>
            <a:off x="6615072" y="335694"/>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r>
              <a:rPr lang="es-ES"/>
              <a:t>34</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9" name="Shape 569"/>
        <p:cNvGrpSpPr/>
        <p:nvPr/>
      </p:nvGrpSpPr>
      <p:grpSpPr>
        <a:xfrm>
          <a:off x="0" y="0"/>
          <a:ext cx="0" cy="0"/>
          <a:chOff x="0" y="0"/>
          <a:chExt cx="0" cy="0"/>
        </a:xfrm>
      </p:grpSpPr>
      <p:sp>
        <p:nvSpPr>
          <p:cNvPr id="570" name="Google Shape;570;p86"/>
          <p:cNvSpPr txBox="1"/>
          <p:nvPr>
            <p:ph type="title"/>
          </p:nvPr>
        </p:nvSpPr>
        <p:spPr>
          <a:xfrm>
            <a:off x="627399" y="423568"/>
            <a:ext cx="7798676" cy="11430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accent2"/>
              </a:buClr>
              <a:buSzPts val="3959"/>
              <a:buNone/>
            </a:pPr>
            <a:br>
              <a:rPr lang="es-ES" sz="2900"/>
            </a:br>
            <a:br>
              <a:rPr lang="es-ES" sz="2900"/>
            </a:br>
            <a:br>
              <a:rPr lang="es-ES" sz="2900"/>
            </a:br>
            <a:br>
              <a:rPr lang="es-ES" sz="2900"/>
            </a:br>
            <a:br>
              <a:rPr lang="es-ES" sz="2900"/>
            </a:br>
            <a:r>
              <a:rPr lang="es-ES" sz="2900"/>
              <a:t>UNIDAD 3: </a:t>
            </a:r>
            <a:r>
              <a:rPr lang="es-ES" sz="2900">
                <a:solidFill>
                  <a:schemeClr val="accent1"/>
                </a:solidFill>
              </a:rPr>
              <a:t>PREPARACIÓN DEL ESTABLECIMIENTO CLÍNICO, IDENTIFICACIÓN DE PERSONAS SOBREVIVIENTES Y PRESTACIÓN DE APOYO DE PRIMERA LÍNEA (ANIMA)</a:t>
            </a:r>
            <a:br>
              <a:rPr lang="es-ES" sz="2900"/>
            </a:br>
            <a:br>
              <a:rPr lang="es-ES" sz="2900"/>
            </a:br>
            <a:br>
              <a:rPr i="1" lang="es-ES" sz="2900"/>
            </a:br>
            <a:endParaRPr i="1" sz="2900"/>
          </a:p>
        </p:txBody>
      </p:sp>
      <p:pic>
        <p:nvPicPr>
          <p:cNvPr descr="Drawing of a woman in a hijab helping a girl fill out a form. " id="571" name="Google Shape;571;p86"/>
          <p:cNvPicPr preferRelativeResize="0"/>
          <p:nvPr/>
        </p:nvPicPr>
        <p:blipFill rotWithShape="1">
          <a:blip r:embed="rId3">
            <a:alphaModFix/>
          </a:blip>
          <a:srcRect b="24127" l="28333" r="28330" t="19206"/>
          <a:stretch/>
        </p:blipFill>
        <p:spPr>
          <a:xfrm>
            <a:off x="2545538" y="2346810"/>
            <a:ext cx="3962399" cy="3886201"/>
          </a:xfrm>
          <a:prstGeom prst="rect">
            <a:avLst/>
          </a:prstGeom>
          <a:noFill/>
          <a:ln>
            <a:noFill/>
          </a:ln>
        </p:spPr>
      </p:pic>
      <p:pic>
        <p:nvPicPr>
          <p:cNvPr descr="Logo, JHPIEGO" id="572" name="Google Shape;572;p86"/>
          <p:cNvPicPr preferRelativeResize="0"/>
          <p:nvPr/>
        </p:nvPicPr>
        <p:blipFill rotWithShape="1">
          <a:blip r:embed="rId4">
            <a:alphaModFix/>
          </a:blip>
          <a:srcRect b="0" l="0" r="0" t="0"/>
          <a:stretch/>
        </p:blipFill>
        <p:spPr>
          <a:xfrm>
            <a:off x="7681872" y="5616697"/>
            <a:ext cx="1066573" cy="905609"/>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7" name="Shape 577"/>
        <p:cNvGrpSpPr/>
        <p:nvPr/>
      </p:nvGrpSpPr>
      <p:grpSpPr>
        <a:xfrm>
          <a:off x="0" y="0"/>
          <a:ext cx="0" cy="0"/>
          <a:chOff x="0" y="0"/>
          <a:chExt cx="0" cy="0"/>
        </a:xfrm>
      </p:grpSpPr>
      <p:sp>
        <p:nvSpPr>
          <p:cNvPr id="578" name="Google Shape;578;p87"/>
          <p:cNvSpPr txBox="1"/>
          <p:nvPr>
            <p:ph type="title"/>
          </p:nvPr>
        </p:nvSpPr>
        <p:spPr>
          <a:xfrm>
            <a:off x="734602" y="457200"/>
            <a:ext cx="8229600" cy="11430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2"/>
              </a:buClr>
              <a:buSzPts val="4400"/>
              <a:buNone/>
            </a:pPr>
            <a:r>
              <a:rPr lang="es-ES"/>
              <a:t>Objetivos de la Unidad 3</a:t>
            </a:r>
            <a:endParaRPr/>
          </a:p>
        </p:txBody>
      </p:sp>
      <p:sp>
        <p:nvSpPr>
          <p:cNvPr id="579" name="Google Shape;579;p87"/>
          <p:cNvSpPr txBox="1"/>
          <p:nvPr>
            <p:ph idx="1" type="body"/>
          </p:nvPr>
        </p:nvSpPr>
        <p:spPr>
          <a:xfrm>
            <a:off x="457200" y="1874837"/>
            <a:ext cx="8150772" cy="4525963"/>
          </a:xfrm>
          <a:prstGeom prst="rect">
            <a:avLst/>
          </a:prstGeom>
          <a:noFill/>
          <a:ln>
            <a:noFill/>
          </a:ln>
        </p:spPr>
        <p:txBody>
          <a:bodyPr anchorCtr="0" anchor="t" bIns="45700" lIns="91425" spcFirstLastPara="1" rIns="91425" wrap="square" tIns="45700">
            <a:noAutofit/>
          </a:bodyPr>
          <a:lstStyle/>
          <a:p>
            <a:pPr indent="-228600" lvl="0" marL="685800" rtl="0" algn="l">
              <a:lnSpc>
                <a:spcPct val="90000"/>
              </a:lnSpc>
              <a:spcBef>
                <a:spcPts val="600"/>
              </a:spcBef>
              <a:spcAft>
                <a:spcPts val="0"/>
              </a:spcAft>
              <a:buClr>
                <a:schemeClr val="dk2"/>
              </a:buClr>
              <a:buSzPts val="2800"/>
              <a:buFont typeface="Noto Sans Symbols"/>
              <a:buChar char="✔"/>
            </a:pPr>
            <a:r>
              <a:rPr lang="es-ES" sz="2800">
                <a:solidFill>
                  <a:schemeClr val="dk2"/>
                </a:solidFill>
              </a:rPr>
              <a:t>Describir los elementos con los que debe contar el sistema de salud para brindar servicios clínicos a las personas sobrevivientes</a:t>
            </a:r>
            <a:endParaRPr sz="2800"/>
          </a:p>
          <a:p>
            <a:pPr indent="-228600" lvl="0" marL="685800" rtl="0" algn="l">
              <a:lnSpc>
                <a:spcPct val="90000"/>
              </a:lnSpc>
              <a:spcBef>
                <a:spcPts val="1200"/>
              </a:spcBef>
              <a:spcAft>
                <a:spcPts val="0"/>
              </a:spcAft>
              <a:buClr>
                <a:schemeClr val="dk2"/>
              </a:buClr>
              <a:buSzPts val="2800"/>
              <a:buFont typeface="Noto Sans Symbols"/>
              <a:buChar char="✔"/>
            </a:pPr>
            <a:r>
              <a:rPr lang="es-ES" sz="2800">
                <a:solidFill>
                  <a:schemeClr val="dk2"/>
                </a:solidFill>
              </a:rPr>
              <a:t>Analizar los signos y síntomas habituales de violencia sexual y violencia infligida por la pareja</a:t>
            </a:r>
            <a:endParaRPr sz="2800"/>
          </a:p>
          <a:p>
            <a:pPr indent="-228600" lvl="0" marL="685800" rtl="0" algn="l">
              <a:lnSpc>
                <a:spcPct val="90000"/>
              </a:lnSpc>
              <a:spcBef>
                <a:spcPts val="1200"/>
              </a:spcBef>
              <a:spcAft>
                <a:spcPts val="0"/>
              </a:spcAft>
              <a:buClr>
                <a:schemeClr val="dk2"/>
              </a:buClr>
              <a:buSzPts val="2800"/>
              <a:buFont typeface="Noto Sans Symbols"/>
              <a:buChar char="✔"/>
            </a:pPr>
            <a:r>
              <a:rPr lang="es-ES" sz="2800">
                <a:solidFill>
                  <a:schemeClr val="dk2"/>
                </a:solidFill>
              </a:rPr>
              <a:t>Resumir los principios básicos de comunicación de apoyo y respuesta de primera línea (ANIMA) para las personas sobrevivientes</a:t>
            </a:r>
            <a:endParaRPr sz="2800"/>
          </a:p>
          <a:p>
            <a:pPr indent="-25400" lvl="0" marL="228600" rtl="0" algn="l">
              <a:lnSpc>
                <a:spcPct val="90000"/>
              </a:lnSpc>
              <a:spcBef>
                <a:spcPts val="1600"/>
              </a:spcBef>
              <a:spcAft>
                <a:spcPts val="0"/>
              </a:spcAft>
              <a:buClr>
                <a:schemeClr val="dk2"/>
              </a:buClr>
              <a:buSzPts val="3200"/>
              <a:buNone/>
            </a:pPr>
            <a:r>
              <a:t/>
            </a:r>
            <a:endParaRPr/>
          </a:p>
        </p:txBody>
      </p:sp>
      <p:sp>
        <p:nvSpPr>
          <p:cNvPr id="580" name="Google Shape;580;p8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s-ES"/>
              <a:t>‹#›</a:t>
            </a:fld>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5" name="Shape 585"/>
        <p:cNvGrpSpPr/>
        <p:nvPr/>
      </p:nvGrpSpPr>
      <p:grpSpPr>
        <a:xfrm>
          <a:off x="0" y="0"/>
          <a:ext cx="0" cy="0"/>
          <a:chOff x="0" y="0"/>
          <a:chExt cx="0" cy="0"/>
        </a:xfrm>
      </p:grpSpPr>
      <p:sp>
        <p:nvSpPr>
          <p:cNvPr id="586" name="Google Shape;586;p88"/>
          <p:cNvSpPr txBox="1"/>
          <p:nvPr>
            <p:ph type="title"/>
          </p:nvPr>
        </p:nvSpPr>
        <p:spPr>
          <a:xfrm>
            <a:off x="762000" y="354424"/>
            <a:ext cx="8153400" cy="10668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2"/>
              </a:buClr>
              <a:buSzPts val="4400"/>
              <a:buNone/>
            </a:pPr>
            <a:r>
              <a:rPr lang="es-ES"/>
              <a:t>Atención clínica </a:t>
            </a:r>
            <a:endParaRPr/>
          </a:p>
        </p:txBody>
      </p:sp>
      <p:sp>
        <p:nvSpPr>
          <p:cNvPr id="587" name="Google Shape;587;p88"/>
          <p:cNvSpPr txBox="1"/>
          <p:nvPr>
            <p:ph idx="1" type="body"/>
          </p:nvPr>
        </p:nvSpPr>
        <p:spPr>
          <a:xfrm>
            <a:off x="762000" y="1357866"/>
            <a:ext cx="7922665" cy="3951287"/>
          </a:xfrm>
          <a:prstGeom prst="rect">
            <a:avLst/>
          </a:prstGeom>
          <a:noFill/>
          <a:ln>
            <a:noFill/>
          </a:ln>
        </p:spPr>
        <p:txBody>
          <a:bodyPr anchorCtr="0" anchor="t" bIns="45700" lIns="91425" spcFirstLastPara="1" rIns="91425" wrap="square" tIns="45700">
            <a:noAutofit/>
          </a:bodyPr>
          <a:lstStyle/>
          <a:p>
            <a:pPr indent="0" lvl="0" marL="0" rtl="0" algn="l">
              <a:lnSpc>
                <a:spcPct val="80000"/>
              </a:lnSpc>
              <a:spcBef>
                <a:spcPts val="0"/>
              </a:spcBef>
              <a:spcAft>
                <a:spcPts val="0"/>
              </a:spcAft>
              <a:buClr>
                <a:schemeClr val="accent2"/>
              </a:buClr>
              <a:buSzPts val="1942"/>
              <a:buNone/>
            </a:pPr>
            <a:r>
              <a:rPr lang="es-ES" sz="2200">
                <a:solidFill>
                  <a:schemeClr val="dk2"/>
                </a:solidFill>
              </a:rPr>
              <a:t>Preparación para prestar atención clínica</a:t>
            </a:r>
            <a:endParaRPr sz="2400"/>
          </a:p>
          <a:p>
            <a:pPr indent="0" lvl="0" marL="0" rtl="0" algn="l">
              <a:lnSpc>
                <a:spcPct val="80000"/>
              </a:lnSpc>
              <a:spcBef>
                <a:spcPts val="1000"/>
              </a:spcBef>
              <a:spcAft>
                <a:spcPts val="0"/>
              </a:spcAft>
              <a:buClr>
                <a:schemeClr val="accent2"/>
              </a:buClr>
              <a:buSzPts val="1942"/>
              <a:buNone/>
            </a:pPr>
            <a:r>
              <a:rPr lang="es-ES" sz="2200">
                <a:solidFill>
                  <a:schemeClr val="dk2"/>
                </a:solidFill>
              </a:rPr>
              <a:t>Identificación de personas sobrevivientes</a:t>
            </a:r>
            <a:endParaRPr sz="2400"/>
          </a:p>
          <a:p>
            <a:pPr indent="0" lvl="0" marL="0" rtl="0" algn="l">
              <a:lnSpc>
                <a:spcPct val="80000"/>
              </a:lnSpc>
              <a:spcBef>
                <a:spcPts val="1000"/>
              </a:spcBef>
              <a:spcAft>
                <a:spcPts val="0"/>
              </a:spcAft>
              <a:buClr>
                <a:schemeClr val="accent2"/>
              </a:buClr>
              <a:buSzPts val="1942"/>
              <a:buNone/>
            </a:pPr>
            <a:r>
              <a:rPr lang="es-ES" sz="2200">
                <a:solidFill>
                  <a:schemeClr val="dk2"/>
                </a:solidFill>
              </a:rPr>
              <a:t>Manejo clínico de personas sobrevivientes de violencia sexual</a:t>
            </a:r>
            <a:endParaRPr sz="2400"/>
          </a:p>
          <a:p>
            <a:pPr indent="-228600" lvl="0" marL="228600" rtl="0" algn="l">
              <a:lnSpc>
                <a:spcPct val="80000"/>
              </a:lnSpc>
              <a:spcBef>
                <a:spcPts val="1000"/>
              </a:spcBef>
              <a:spcAft>
                <a:spcPts val="0"/>
              </a:spcAft>
              <a:buClr>
                <a:schemeClr val="dk2"/>
              </a:buClr>
              <a:buSzPts val="1942"/>
              <a:buChar char="•"/>
            </a:pPr>
            <a:r>
              <a:rPr b="1" lang="es-ES" sz="2200">
                <a:solidFill>
                  <a:schemeClr val="accent1"/>
                </a:solidFill>
              </a:rPr>
              <a:t>Paso 1: prestar apoyo de primera línea (ANIMA, parte 1)</a:t>
            </a:r>
            <a:endParaRPr sz="2400"/>
          </a:p>
          <a:p>
            <a:pPr indent="-228600" lvl="0" marL="228600" rtl="0" algn="l">
              <a:lnSpc>
                <a:spcPct val="80000"/>
              </a:lnSpc>
              <a:spcBef>
                <a:spcPts val="1000"/>
              </a:spcBef>
              <a:spcAft>
                <a:spcPts val="0"/>
              </a:spcAft>
              <a:buClr>
                <a:schemeClr val="dk2"/>
              </a:buClr>
              <a:buSzPts val="1942"/>
              <a:buChar char="•"/>
            </a:pPr>
            <a:r>
              <a:rPr lang="es-ES" sz="2200">
                <a:solidFill>
                  <a:schemeClr val="accent1"/>
                </a:solidFill>
              </a:rPr>
              <a:t>Paso 2: obtener el consentimiento informado</a:t>
            </a:r>
            <a:endParaRPr sz="2400"/>
          </a:p>
          <a:p>
            <a:pPr indent="-228600" lvl="0" marL="228600" rtl="0" algn="l">
              <a:lnSpc>
                <a:spcPct val="80000"/>
              </a:lnSpc>
              <a:spcBef>
                <a:spcPts val="1000"/>
              </a:spcBef>
              <a:spcAft>
                <a:spcPts val="0"/>
              </a:spcAft>
              <a:buClr>
                <a:schemeClr val="dk2"/>
              </a:buClr>
              <a:buSzPts val="1942"/>
              <a:buChar char="•"/>
            </a:pPr>
            <a:r>
              <a:rPr lang="es-ES" sz="2200">
                <a:solidFill>
                  <a:schemeClr val="accent1"/>
                </a:solidFill>
              </a:rPr>
              <a:t>Paso 4: realizar el examen físico</a:t>
            </a:r>
            <a:endParaRPr sz="2400"/>
          </a:p>
          <a:p>
            <a:pPr indent="-228600" lvl="0" marL="228600" rtl="0" algn="l">
              <a:lnSpc>
                <a:spcPct val="80000"/>
              </a:lnSpc>
              <a:spcBef>
                <a:spcPts val="1000"/>
              </a:spcBef>
              <a:spcAft>
                <a:spcPts val="0"/>
              </a:spcAft>
              <a:buClr>
                <a:schemeClr val="dk2"/>
              </a:buClr>
              <a:buSzPts val="1942"/>
              <a:buChar char="•"/>
            </a:pPr>
            <a:r>
              <a:rPr lang="es-ES" sz="2200">
                <a:solidFill>
                  <a:schemeClr val="accent1"/>
                </a:solidFill>
              </a:rPr>
              <a:t>Paso 5: administrar el tratamiento</a:t>
            </a:r>
            <a:endParaRPr sz="2400"/>
          </a:p>
          <a:p>
            <a:pPr indent="-228600" lvl="0" marL="228600" rtl="0" algn="l">
              <a:lnSpc>
                <a:spcPct val="80000"/>
              </a:lnSpc>
              <a:spcBef>
                <a:spcPts val="1000"/>
              </a:spcBef>
              <a:spcAft>
                <a:spcPts val="0"/>
              </a:spcAft>
              <a:buClr>
                <a:schemeClr val="dk2"/>
              </a:buClr>
              <a:buSzPts val="1942"/>
              <a:buChar char="•"/>
            </a:pPr>
            <a:r>
              <a:rPr lang="es-ES" sz="2200">
                <a:solidFill>
                  <a:schemeClr val="accent1"/>
                </a:solidFill>
              </a:rPr>
              <a:t>Paso 6: mejorar la seguridad y realizar una derivación para recibir asistencia (ANIMA, parte 2)</a:t>
            </a:r>
            <a:endParaRPr sz="2400"/>
          </a:p>
          <a:p>
            <a:pPr indent="-228600" lvl="0" marL="228600" rtl="0" algn="l">
              <a:lnSpc>
                <a:spcPct val="80000"/>
              </a:lnSpc>
              <a:spcBef>
                <a:spcPts val="1000"/>
              </a:spcBef>
              <a:spcAft>
                <a:spcPts val="0"/>
              </a:spcAft>
              <a:buClr>
                <a:schemeClr val="dk2"/>
              </a:buClr>
              <a:buSzPts val="1942"/>
              <a:buChar char="•"/>
            </a:pPr>
            <a:r>
              <a:rPr lang="es-ES" sz="2200">
                <a:solidFill>
                  <a:schemeClr val="accent1"/>
                </a:solidFill>
              </a:rPr>
              <a:t>Paso 7: evaluar el estado de salud mental y el apoyo psicosocial</a:t>
            </a:r>
            <a:endParaRPr sz="2400"/>
          </a:p>
          <a:p>
            <a:pPr indent="-228600" lvl="0" marL="228600" rtl="0" algn="l">
              <a:lnSpc>
                <a:spcPct val="80000"/>
              </a:lnSpc>
              <a:spcBef>
                <a:spcPts val="1000"/>
              </a:spcBef>
              <a:spcAft>
                <a:spcPts val="0"/>
              </a:spcAft>
              <a:buClr>
                <a:schemeClr val="dk2"/>
              </a:buClr>
              <a:buSzPts val="1942"/>
              <a:buChar char="•"/>
            </a:pPr>
            <a:r>
              <a:rPr lang="es-ES" sz="2200">
                <a:solidFill>
                  <a:schemeClr val="accent1"/>
                </a:solidFill>
              </a:rPr>
              <a:t>Paso 8: brindar atención de seguimiento</a:t>
            </a:r>
            <a:endParaRPr sz="2400"/>
          </a:p>
          <a:p>
            <a:pPr indent="-64135" lvl="0" marL="228600" rtl="0" algn="l">
              <a:lnSpc>
                <a:spcPct val="80000"/>
              </a:lnSpc>
              <a:spcBef>
                <a:spcPts val="1000"/>
              </a:spcBef>
              <a:spcAft>
                <a:spcPts val="0"/>
              </a:spcAft>
              <a:buClr>
                <a:schemeClr val="dk2"/>
              </a:buClr>
              <a:buSzPts val="2590"/>
              <a:buNone/>
            </a:pPr>
            <a:r>
              <a:t/>
            </a:r>
            <a:endParaRPr sz="2590">
              <a:solidFill>
                <a:schemeClr val="accent2"/>
              </a:solidFill>
            </a:endParaRPr>
          </a:p>
        </p:txBody>
      </p:sp>
      <p:sp>
        <p:nvSpPr>
          <p:cNvPr id="588" name="Google Shape;588;p8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s-E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87">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87">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87">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87">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87">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87">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87">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87">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87">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87">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87">
                                            <p:txEl>
                                              <p:pRg end="10" st="1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3" name="Shape 593"/>
        <p:cNvGrpSpPr/>
        <p:nvPr/>
      </p:nvGrpSpPr>
      <p:grpSpPr>
        <a:xfrm>
          <a:off x="0" y="0"/>
          <a:ext cx="0" cy="0"/>
          <a:chOff x="0" y="0"/>
          <a:chExt cx="0" cy="0"/>
        </a:xfrm>
      </p:grpSpPr>
      <p:sp>
        <p:nvSpPr>
          <p:cNvPr id="594" name="Google Shape;594;p89"/>
          <p:cNvSpPr txBox="1"/>
          <p:nvPr>
            <p:ph type="title"/>
          </p:nvPr>
        </p:nvSpPr>
        <p:spPr>
          <a:xfrm>
            <a:off x="1160979" y="775920"/>
            <a:ext cx="8149681" cy="8636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2"/>
              </a:buClr>
              <a:buSzPts val="4400"/>
              <a:buNone/>
            </a:pPr>
            <a:r>
              <a:rPr lang="es-ES"/>
              <a:t>Respuesta</a:t>
            </a:r>
            <a:endParaRPr/>
          </a:p>
        </p:txBody>
      </p:sp>
      <p:sp>
        <p:nvSpPr>
          <p:cNvPr id="595" name="Google Shape;595;p89"/>
          <p:cNvSpPr txBox="1"/>
          <p:nvPr>
            <p:ph idx="1" type="body"/>
          </p:nvPr>
        </p:nvSpPr>
        <p:spPr>
          <a:xfrm>
            <a:off x="824648" y="2736370"/>
            <a:ext cx="7657200" cy="1385259"/>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2"/>
              </a:buClr>
              <a:buSzPts val="2400"/>
              <a:buNone/>
            </a:pPr>
            <a:r>
              <a:rPr lang="es-ES" sz="2800">
                <a:solidFill>
                  <a:schemeClr val="dk2"/>
                </a:solidFill>
              </a:rPr>
              <a:t>Para desarrollar una respuesta adecuada a los actos de violencia sexual, es preciso comprender las posibles </a:t>
            </a:r>
            <a:r>
              <a:rPr lang="es-ES" sz="2800" u="sng">
                <a:solidFill>
                  <a:schemeClr val="dk2"/>
                </a:solidFill>
              </a:rPr>
              <a:t>consecuencias </a:t>
            </a:r>
            <a:r>
              <a:rPr lang="es-ES" sz="2800">
                <a:solidFill>
                  <a:schemeClr val="dk2"/>
                </a:solidFill>
              </a:rPr>
              <a:t>que esta tiene </a:t>
            </a:r>
            <a:endParaRPr sz="2800"/>
          </a:p>
        </p:txBody>
      </p:sp>
      <p:cxnSp>
        <p:nvCxnSpPr>
          <p:cNvPr id="596" name="Google Shape;596;p89"/>
          <p:cNvCxnSpPr/>
          <p:nvPr/>
        </p:nvCxnSpPr>
        <p:spPr>
          <a:xfrm>
            <a:off x="2405063" y="4430838"/>
            <a:ext cx="4319587" cy="0"/>
          </a:xfrm>
          <a:prstGeom prst="straightConnector1">
            <a:avLst/>
          </a:prstGeom>
          <a:noFill/>
          <a:ln cap="flat" cmpd="sng" w="28575">
            <a:solidFill>
              <a:schemeClr val="accent1"/>
            </a:solidFill>
            <a:prstDash val="solid"/>
            <a:round/>
            <a:headEnd len="sm" w="sm" type="none"/>
            <a:tailEnd len="sm" w="sm" type="none"/>
          </a:ln>
        </p:spPr>
      </p:cxnSp>
      <p:cxnSp>
        <p:nvCxnSpPr>
          <p:cNvPr id="597" name="Google Shape;597;p89"/>
          <p:cNvCxnSpPr/>
          <p:nvPr/>
        </p:nvCxnSpPr>
        <p:spPr>
          <a:xfrm>
            <a:off x="2405063" y="2304515"/>
            <a:ext cx="4319587" cy="0"/>
          </a:xfrm>
          <a:prstGeom prst="straightConnector1">
            <a:avLst/>
          </a:prstGeom>
          <a:noFill/>
          <a:ln cap="flat" cmpd="sng" w="28575">
            <a:solidFill>
              <a:schemeClr val="accent1"/>
            </a:solidFill>
            <a:prstDash val="solid"/>
            <a:round/>
            <a:headEnd len="sm" w="sm" type="none"/>
            <a:tailEnd len="sm" w="sm" type="none"/>
          </a:ln>
        </p:spPr>
      </p:cxnSp>
      <p:sp>
        <p:nvSpPr>
          <p:cNvPr id="598" name="Google Shape;598;p8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s-ES"/>
              <a:t>‹#›</a:t>
            </a:fld>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3" name="Shape 603"/>
        <p:cNvGrpSpPr/>
        <p:nvPr/>
      </p:nvGrpSpPr>
      <p:grpSpPr>
        <a:xfrm>
          <a:off x="0" y="0"/>
          <a:ext cx="0" cy="0"/>
          <a:chOff x="0" y="0"/>
          <a:chExt cx="0" cy="0"/>
        </a:xfrm>
      </p:grpSpPr>
      <p:sp>
        <p:nvSpPr>
          <p:cNvPr id="604" name="Google Shape;604;p90"/>
          <p:cNvSpPr txBox="1"/>
          <p:nvPr>
            <p:ph type="title"/>
          </p:nvPr>
        </p:nvSpPr>
        <p:spPr>
          <a:xfrm>
            <a:off x="0" y="-48177"/>
            <a:ext cx="9144000" cy="132556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accent2"/>
              </a:buClr>
              <a:buSzPts val="4400"/>
              <a:buNone/>
            </a:pPr>
            <a:r>
              <a:rPr lang="es-ES" sz="4200"/>
              <a:t>Consecuencias de la violencia sexual </a:t>
            </a:r>
            <a:endParaRPr sz="4200">
              <a:solidFill>
                <a:schemeClr val="dk2"/>
              </a:solidFill>
            </a:endParaRPr>
          </a:p>
        </p:txBody>
      </p:sp>
      <p:sp>
        <p:nvSpPr>
          <p:cNvPr descr="Venn diagram showing overlapping areas between physical, pschological, and social violence and the consequences. Consequences of overlapping physical and psychological violence marked &quot;security/protection.&quot; Consequences of overlapping psychological and social violence marked &quot;psychosocial/legal.&quot; Consequences of overlapping social and physical violence marked &quot;health.&quot; " id="605" name="Google Shape;605;p90"/>
          <p:cNvSpPr/>
          <p:nvPr/>
        </p:nvSpPr>
        <p:spPr>
          <a:xfrm>
            <a:off x="226031" y="947479"/>
            <a:ext cx="8743307" cy="5514966"/>
          </a:xfrm>
          <a:prstGeom prst="ellipse">
            <a:avLst/>
          </a:prstGeom>
          <a:solidFill>
            <a:srgbClr val="D9DFE9"/>
          </a:solidFill>
          <a:ln cap="flat" cmpd="sng" w="9525">
            <a:solidFill>
              <a:srgbClr val="D9D9D7"/>
            </a:solidFill>
            <a:prstDash val="solid"/>
            <a:round/>
            <a:headEnd len="sm" w="sm" type="none"/>
            <a:tailEnd len="sm" w="sm" type="none"/>
          </a:ln>
          <a:effectLst>
            <a:outerShdw blurRad="40000" rotWithShape="0" dir="5400000" dist="20000">
              <a:srgbClr val="000000">
                <a:alpha val="36078"/>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grpSp>
        <p:nvGrpSpPr>
          <p:cNvPr id="606" name="Google Shape;606;p90"/>
          <p:cNvGrpSpPr/>
          <p:nvPr/>
        </p:nvGrpSpPr>
        <p:grpSpPr>
          <a:xfrm>
            <a:off x="1598195" y="1728659"/>
            <a:ext cx="5904874" cy="4117186"/>
            <a:chOff x="74195" y="331659"/>
            <a:chExt cx="5904874" cy="4117186"/>
          </a:xfrm>
        </p:grpSpPr>
        <p:sp>
          <p:nvSpPr>
            <p:cNvPr id="607" name="Google Shape;607;p90"/>
            <p:cNvSpPr/>
            <p:nvPr/>
          </p:nvSpPr>
          <p:spPr>
            <a:xfrm>
              <a:off x="74195" y="406894"/>
              <a:ext cx="3237643" cy="2668862"/>
            </a:xfrm>
            <a:prstGeom prst="ellipse">
              <a:avLst/>
            </a:prstGeom>
            <a:solidFill>
              <a:schemeClr val="accent1">
                <a:alpha val="48235"/>
              </a:schemeClr>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sp>
          <p:nvSpPr>
            <p:cNvPr id="608" name="Google Shape;608;p90"/>
            <p:cNvSpPr txBox="1"/>
            <p:nvPr/>
          </p:nvSpPr>
          <p:spPr>
            <a:xfrm>
              <a:off x="548337" y="797740"/>
              <a:ext cx="2289359" cy="1887170"/>
            </a:xfrm>
            <a:prstGeom prst="rect">
              <a:avLst/>
            </a:prstGeom>
            <a:noFill/>
            <a:ln>
              <a:noFill/>
            </a:ln>
          </p:spPr>
          <p:txBody>
            <a:bodyPr anchorCtr="0" anchor="ctr" bIns="106675" lIns="106675" spcFirstLastPara="1" rIns="106675" wrap="square" tIns="106675">
              <a:noAutofit/>
            </a:bodyPr>
            <a:lstStyle/>
            <a:p>
              <a:pPr indent="0" lvl="0" marL="0" marR="0" rtl="0" algn="ctr">
                <a:lnSpc>
                  <a:spcPct val="90000"/>
                </a:lnSpc>
                <a:spcBef>
                  <a:spcPts val="0"/>
                </a:spcBef>
                <a:spcAft>
                  <a:spcPts val="0"/>
                </a:spcAft>
                <a:buNone/>
              </a:pPr>
              <a:r>
                <a:rPr b="1" i="0" lang="es-ES" sz="2800" u="none" cap="none" strike="noStrike">
                  <a:solidFill>
                    <a:schemeClr val="dk2"/>
                  </a:solidFill>
                  <a:latin typeface="Arial"/>
                  <a:ea typeface="Arial"/>
                  <a:cs typeface="Arial"/>
                  <a:sym typeface="Arial"/>
                </a:rPr>
                <a:t>Físicas</a:t>
              </a:r>
              <a:endParaRPr b="0" i="0" sz="2800" u="none" cap="none" strike="noStrike">
                <a:solidFill>
                  <a:srgbClr val="000000"/>
                </a:solidFill>
                <a:latin typeface="Arial"/>
                <a:ea typeface="Arial"/>
                <a:cs typeface="Arial"/>
                <a:sym typeface="Arial"/>
              </a:endParaRPr>
            </a:p>
          </p:txBody>
        </p:sp>
        <p:sp>
          <p:nvSpPr>
            <p:cNvPr id="609" name="Google Shape;609;p90"/>
            <p:cNvSpPr/>
            <p:nvPr/>
          </p:nvSpPr>
          <p:spPr>
            <a:xfrm>
              <a:off x="1466384" y="1779983"/>
              <a:ext cx="3099634" cy="2668862"/>
            </a:xfrm>
            <a:prstGeom prst="ellipse">
              <a:avLst/>
            </a:prstGeom>
            <a:solidFill>
              <a:srgbClr val="B8502E">
                <a:alpha val="48235"/>
              </a:srgbClr>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sp>
          <p:nvSpPr>
            <p:cNvPr id="610" name="Google Shape;610;p90"/>
            <p:cNvSpPr txBox="1"/>
            <p:nvPr/>
          </p:nvSpPr>
          <p:spPr>
            <a:xfrm>
              <a:off x="1920315" y="2170829"/>
              <a:ext cx="2191772" cy="1887170"/>
            </a:xfrm>
            <a:prstGeom prst="rect">
              <a:avLst/>
            </a:prstGeom>
            <a:noFill/>
            <a:ln>
              <a:noFill/>
            </a:ln>
          </p:spPr>
          <p:txBody>
            <a:bodyPr anchorCtr="0" anchor="ctr" bIns="106675" lIns="106675" spcFirstLastPara="1" rIns="106675" wrap="square" tIns="106675">
              <a:noAutofit/>
            </a:bodyPr>
            <a:lstStyle/>
            <a:p>
              <a:pPr indent="0" lvl="0" marL="0" marR="0" rtl="0" algn="ctr">
                <a:lnSpc>
                  <a:spcPct val="90000"/>
                </a:lnSpc>
                <a:spcBef>
                  <a:spcPts val="0"/>
                </a:spcBef>
                <a:spcAft>
                  <a:spcPts val="0"/>
                </a:spcAft>
                <a:buNone/>
              </a:pPr>
              <a:r>
                <a:rPr b="1" i="0" lang="es-ES" sz="2800" u="none" cap="none" strike="noStrike">
                  <a:solidFill>
                    <a:schemeClr val="dk2"/>
                  </a:solidFill>
                  <a:latin typeface="Arial"/>
                  <a:ea typeface="Arial"/>
                  <a:cs typeface="Arial"/>
                  <a:sym typeface="Arial"/>
                </a:rPr>
                <a:t>Sociales</a:t>
              </a:r>
              <a:endParaRPr b="0" i="0" sz="1400" u="none" cap="none" strike="noStrike">
                <a:solidFill>
                  <a:schemeClr val="dk2"/>
                </a:solidFill>
                <a:latin typeface="Arial"/>
                <a:ea typeface="Arial"/>
                <a:cs typeface="Arial"/>
                <a:sym typeface="Arial"/>
              </a:endParaRPr>
            </a:p>
          </p:txBody>
        </p:sp>
        <p:sp>
          <p:nvSpPr>
            <p:cNvPr id="611" name="Google Shape;611;p90"/>
            <p:cNvSpPr/>
            <p:nvPr/>
          </p:nvSpPr>
          <p:spPr>
            <a:xfrm>
              <a:off x="2819064" y="331659"/>
              <a:ext cx="3160005" cy="2668862"/>
            </a:xfrm>
            <a:prstGeom prst="ellipse">
              <a:avLst/>
            </a:prstGeom>
            <a:solidFill>
              <a:srgbClr val="B8502E">
                <a:alpha val="48235"/>
              </a:srgbClr>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sp>
          <p:nvSpPr>
            <p:cNvPr id="612" name="Google Shape;612;p90"/>
            <p:cNvSpPr txBox="1"/>
            <p:nvPr/>
          </p:nvSpPr>
          <p:spPr>
            <a:xfrm>
              <a:off x="3281836" y="722505"/>
              <a:ext cx="2636862" cy="1887170"/>
            </a:xfrm>
            <a:prstGeom prst="rect">
              <a:avLst/>
            </a:prstGeom>
            <a:noFill/>
            <a:ln>
              <a:noFill/>
            </a:ln>
          </p:spPr>
          <p:txBody>
            <a:bodyPr anchorCtr="0" anchor="ctr" bIns="106675" lIns="106675" spcFirstLastPara="1" rIns="106675" wrap="square" tIns="106675">
              <a:noAutofit/>
            </a:bodyPr>
            <a:lstStyle/>
            <a:p>
              <a:pPr indent="0" lvl="0" marL="0" marR="0" rtl="0" algn="ctr">
                <a:lnSpc>
                  <a:spcPct val="90000"/>
                </a:lnSpc>
                <a:spcBef>
                  <a:spcPts val="0"/>
                </a:spcBef>
                <a:spcAft>
                  <a:spcPts val="0"/>
                </a:spcAft>
                <a:buNone/>
              </a:pPr>
              <a:r>
                <a:rPr b="1" i="0" lang="es-ES" sz="2800" u="none" cap="none" strike="noStrike">
                  <a:solidFill>
                    <a:schemeClr val="dk2"/>
                  </a:solidFill>
                  <a:latin typeface="Arial"/>
                  <a:ea typeface="Arial"/>
                  <a:cs typeface="Arial"/>
                  <a:sym typeface="Arial"/>
                </a:rPr>
                <a:t>Psicológicas</a:t>
              </a:r>
              <a:endParaRPr b="0" i="0" sz="1400" u="none" cap="none" strike="noStrike">
                <a:solidFill>
                  <a:schemeClr val="dk2"/>
                </a:solidFill>
                <a:latin typeface="Arial"/>
                <a:ea typeface="Arial"/>
                <a:cs typeface="Arial"/>
                <a:sym typeface="Arial"/>
              </a:endParaRPr>
            </a:p>
          </p:txBody>
        </p:sp>
      </p:grpSp>
      <p:sp>
        <p:nvSpPr>
          <p:cNvPr id="613" name="Google Shape;613;p90"/>
          <p:cNvSpPr txBox="1"/>
          <p:nvPr/>
        </p:nvSpPr>
        <p:spPr>
          <a:xfrm>
            <a:off x="6246759" y="4381367"/>
            <a:ext cx="2395591" cy="83099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s-ES" sz="2400" u="none" cap="none" strike="noStrike">
                <a:solidFill>
                  <a:schemeClr val="dk2"/>
                </a:solidFill>
                <a:latin typeface="Arial"/>
                <a:ea typeface="Arial"/>
                <a:cs typeface="Arial"/>
                <a:sym typeface="Arial"/>
              </a:rPr>
              <a:t>Psicosociales/ </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1" i="0" lang="es-ES" sz="2400" u="none" cap="none" strike="noStrike">
                <a:solidFill>
                  <a:schemeClr val="dk2"/>
                </a:solidFill>
                <a:latin typeface="Arial"/>
                <a:ea typeface="Arial"/>
                <a:cs typeface="Arial"/>
                <a:sym typeface="Arial"/>
              </a:rPr>
              <a:t>Legales</a:t>
            </a:r>
            <a:endParaRPr b="0" i="0" sz="2400" u="none" cap="none" strike="noStrike">
              <a:solidFill>
                <a:srgbClr val="000000"/>
              </a:solidFill>
              <a:latin typeface="Arial"/>
              <a:ea typeface="Arial"/>
              <a:cs typeface="Arial"/>
              <a:sym typeface="Arial"/>
            </a:endParaRPr>
          </a:p>
        </p:txBody>
      </p:sp>
      <p:sp>
        <p:nvSpPr>
          <p:cNvPr id="614" name="Google Shape;614;p90"/>
          <p:cNvSpPr txBox="1"/>
          <p:nvPr/>
        </p:nvSpPr>
        <p:spPr>
          <a:xfrm>
            <a:off x="3810000" y="1012154"/>
            <a:ext cx="2310597" cy="83099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s-ES" sz="2400" u="none" cap="none" strike="noStrike">
                <a:solidFill>
                  <a:schemeClr val="dk2"/>
                </a:solidFill>
                <a:latin typeface="Arial"/>
                <a:ea typeface="Arial"/>
                <a:cs typeface="Arial"/>
                <a:sym typeface="Arial"/>
              </a:rPr>
              <a:t>Seguridad/ </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1" i="0" lang="es-ES" sz="2400" u="none" cap="none" strike="noStrike">
                <a:solidFill>
                  <a:schemeClr val="dk2"/>
                </a:solidFill>
                <a:latin typeface="Arial"/>
                <a:ea typeface="Arial"/>
                <a:cs typeface="Arial"/>
                <a:sym typeface="Arial"/>
              </a:rPr>
              <a:t>Protección</a:t>
            </a:r>
            <a:endParaRPr b="0" i="0" sz="2400" u="none" cap="none" strike="noStrike">
              <a:solidFill>
                <a:srgbClr val="000000"/>
              </a:solidFill>
              <a:latin typeface="Arial"/>
              <a:ea typeface="Arial"/>
              <a:cs typeface="Arial"/>
              <a:sym typeface="Arial"/>
            </a:endParaRPr>
          </a:p>
        </p:txBody>
      </p:sp>
      <p:sp>
        <p:nvSpPr>
          <p:cNvPr id="615" name="Google Shape;615;p90"/>
          <p:cNvSpPr txBox="1"/>
          <p:nvPr/>
        </p:nvSpPr>
        <p:spPr>
          <a:xfrm>
            <a:off x="1364750" y="4566032"/>
            <a:ext cx="2310597" cy="67706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s-ES" sz="2400" u="none" cap="none" strike="noStrike">
                <a:solidFill>
                  <a:schemeClr val="dk2"/>
                </a:solidFill>
                <a:latin typeface="Arial"/>
                <a:ea typeface="Arial"/>
                <a:cs typeface="Arial"/>
                <a:sym typeface="Arial"/>
              </a:rPr>
              <a:t>Salud</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0" i="0" sz="1400" u="none" cap="none" strike="noStrike">
              <a:solidFill>
                <a:schemeClr val="dk2"/>
              </a:solidFill>
              <a:latin typeface="Arial"/>
              <a:ea typeface="Arial"/>
              <a:cs typeface="Arial"/>
              <a:sym typeface="Arial"/>
            </a:endParaRPr>
          </a:p>
        </p:txBody>
      </p:sp>
      <p:sp>
        <p:nvSpPr>
          <p:cNvPr id="616" name="Google Shape;616;p9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s-ES">
                <a:solidFill>
                  <a:schemeClr val="dk2"/>
                </a:solidFill>
              </a:rPr>
              <a:t>‹#›</a:t>
            </a:fld>
            <a:endParaRPr>
              <a:solidFill>
                <a:schemeClr val="dk2"/>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55"/>
          <p:cNvSpPr txBox="1"/>
          <p:nvPr>
            <p:ph type="title"/>
          </p:nvPr>
        </p:nvSpPr>
        <p:spPr>
          <a:xfrm>
            <a:off x="457200" y="169534"/>
            <a:ext cx="8229600" cy="11430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2"/>
              </a:buClr>
              <a:buSzPts val="4400"/>
              <a:buNone/>
            </a:pPr>
            <a:r>
              <a:rPr lang="es-ES"/>
              <a:t>Objetivos de la Unidad 2</a:t>
            </a:r>
            <a:endParaRPr/>
          </a:p>
        </p:txBody>
      </p:sp>
      <p:sp>
        <p:nvSpPr>
          <p:cNvPr id="286" name="Google Shape;286;p55"/>
          <p:cNvSpPr txBox="1"/>
          <p:nvPr>
            <p:ph idx="1" type="body"/>
          </p:nvPr>
        </p:nvSpPr>
        <p:spPr>
          <a:xfrm>
            <a:off x="835279" y="1105614"/>
            <a:ext cx="7909329" cy="4593003"/>
          </a:xfrm>
          <a:prstGeom prst="rect">
            <a:avLst/>
          </a:prstGeom>
          <a:noFill/>
          <a:ln>
            <a:noFill/>
          </a:ln>
        </p:spPr>
        <p:txBody>
          <a:bodyPr anchorCtr="0" anchor="t" bIns="45700" lIns="91425" spcFirstLastPara="1" rIns="91425" wrap="square" tIns="45700">
            <a:noAutofit/>
          </a:bodyPr>
          <a:lstStyle/>
          <a:p>
            <a:pPr indent="-228600" lvl="0" marL="685800" rtl="0" algn="l">
              <a:lnSpc>
                <a:spcPct val="70000"/>
              </a:lnSpc>
              <a:spcBef>
                <a:spcPts val="600"/>
              </a:spcBef>
              <a:spcAft>
                <a:spcPts val="0"/>
              </a:spcAft>
              <a:buClr>
                <a:schemeClr val="dk2"/>
              </a:buClr>
              <a:buSzPts val="2000"/>
              <a:buFont typeface="Noto Sans Symbols"/>
              <a:buChar char="✔"/>
            </a:pPr>
            <a:r>
              <a:rPr lang="es-ES" sz="2000">
                <a:solidFill>
                  <a:schemeClr val="dk2"/>
                </a:solidFill>
              </a:rPr>
              <a:t>Explicar el vínculo entre violencia de género y violaciones de derechos humanos</a:t>
            </a:r>
            <a:endParaRPr sz="2000"/>
          </a:p>
          <a:p>
            <a:pPr indent="-228600" lvl="0" marL="685800" rtl="0" algn="l">
              <a:lnSpc>
                <a:spcPct val="70000"/>
              </a:lnSpc>
              <a:spcBef>
                <a:spcPts val="1200"/>
              </a:spcBef>
              <a:spcAft>
                <a:spcPts val="0"/>
              </a:spcAft>
              <a:buClr>
                <a:schemeClr val="dk2"/>
              </a:buClr>
              <a:buSzPts val="2000"/>
              <a:buFont typeface="Noto Sans Symbols"/>
              <a:buChar char="✔"/>
            </a:pPr>
            <a:r>
              <a:rPr lang="es-ES" sz="2000">
                <a:solidFill>
                  <a:schemeClr val="dk2"/>
                </a:solidFill>
              </a:rPr>
              <a:t>Definir qué es violencia de género</a:t>
            </a:r>
            <a:endParaRPr sz="2000"/>
          </a:p>
          <a:p>
            <a:pPr indent="-228600" lvl="0" marL="685800" rtl="0" algn="l">
              <a:lnSpc>
                <a:spcPct val="70000"/>
              </a:lnSpc>
              <a:spcBef>
                <a:spcPts val="1200"/>
              </a:spcBef>
              <a:spcAft>
                <a:spcPts val="0"/>
              </a:spcAft>
              <a:buClr>
                <a:schemeClr val="dk2"/>
              </a:buClr>
              <a:buSzPts val="2000"/>
              <a:buFont typeface="Noto Sans Symbols"/>
              <a:buChar char="✔"/>
            </a:pPr>
            <a:r>
              <a:rPr lang="es-ES" sz="2000">
                <a:solidFill>
                  <a:schemeClr val="dk2"/>
                </a:solidFill>
              </a:rPr>
              <a:t>Describir los principios rectores para el trabajo con sobrevivientes de violencia sexual</a:t>
            </a:r>
            <a:endParaRPr sz="2000"/>
          </a:p>
          <a:p>
            <a:pPr indent="-228600" lvl="0" marL="685800" rtl="0" algn="l">
              <a:lnSpc>
                <a:spcPct val="70000"/>
              </a:lnSpc>
              <a:spcBef>
                <a:spcPts val="1200"/>
              </a:spcBef>
              <a:spcAft>
                <a:spcPts val="0"/>
              </a:spcAft>
              <a:buClr>
                <a:schemeClr val="dk2"/>
              </a:buClr>
              <a:buSzPts val="2000"/>
              <a:buFont typeface="Noto Sans Symbols"/>
              <a:buChar char="✔"/>
            </a:pPr>
            <a:r>
              <a:rPr lang="es-ES" sz="2000">
                <a:solidFill>
                  <a:schemeClr val="dk2"/>
                </a:solidFill>
              </a:rPr>
              <a:t>Promover un mayor nivel de conciencia y empatía en relación con las dificultades que enfrentan las personas sobrevivientes de violencia al buscar asistencia</a:t>
            </a:r>
            <a:endParaRPr sz="2000"/>
          </a:p>
          <a:p>
            <a:pPr indent="-228600" lvl="0" marL="685800" rtl="0" algn="l">
              <a:lnSpc>
                <a:spcPct val="70000"/>
              </a:lnSpc>
              <a:spcBef>
                <a:spcPts val="1200"/>
              </a:spcBef>
              <a:spcAft>
                <a:spcPts val="0"/>
              </a:spcAft>
              <a:buClr>
                <a:schemeClr val="dk2"/>
              </a:buClr>
              <a:buSzPts val="2000"/>
              <a:buFont typeface="Noto Sans Symbols"/>
              <a:buChar char="✔"/>
            </a:pPr>
            <a:r>
              <a:rPr lang="es-ES" sz="2000">
                <a:solidFill>
                  <a:schemeClr val="dk2"/>
                </a:solidFill>
              </a:rPr>
              <a:t>Hacer hincapié en el modo en que las normas sociales pueden afectar la capacidad de las personas sobrevivientes de buscar ayuda y recibir atención, incluidos los sobrevivientes de poblaciones especiales (personas LGBTQIA, adolescentes, personas con discapacidad, trabajadores sexuales y minorías religiosas o étnicas)</a:t>
            </a:r>
            <a:endParaRPr sz="2000"/>
          </a:p>
          <a:p>
            <a:pPr indent="-228600" lvl="0" marL="685800" rtl="0" algn="l">
              <a:lnSpc>
                <a:spcPct val="70000"/>
              </a:lnSpc>
              <a:spcBef>
                <a:spcPts val="1200"/>
              </a:spcBef>
              <a:spcAft>
                <a:spcPts val="0"/>
              </a:spcAft>
              <a:buClr>
                <a:schemeClr val="dk2"/>
              </a:buClr>
              <a:buSzPts val="2000"/>
              <a:buFont typeface="Noto Sans Symbols"/>
              <a:buChar char="✔"/>
            </a:pPr>
            <a:r>
              <a:rPr lang="es-ES" sz="2000">
                <a:solidFill>
                  <a:schemeClr val="dk2"/>
                </a:solidFill>
              </a:rPr>
              <a:t>Alentar a los participantes a tener en cuenta lo que pueden hacer como proveedores de atención para tratar con empatía a las personas sobrevivientes de violencia sexual</a:t>
            </a:r>
            <a:endParaRPr sz="2000"/>
          </a:p>
          <a:p>
            <a:pPr indent="-228600" lvl="0" marL="685800" rtl="0" algn="l">
              <a:lnSpc>
                <a:spcPct val="70000"/>
              </a:lnSpc>
              <a:spcBef>
                <a:spcPts val="1200"/>
              </a:spcBef>
              <a:spcAft>
                <a:spcPts val="0"/>
              </a:spcAft>
              <a:buClr>
                <a:schemeClr val="dk2"/>
              </a:buClr>
              <a:buSzPts val="2000"/>
              <a:buFont typeface="Noto Sans Symbols"/>
              <a:buChar char="✔"/>
            </a:pPr>
            <a:r>
              <a:rPr lang="es-ES" sz="2000">
                <a:solidFill>
                  <a:schemeClr val="dk2"/>
                </a:solidFill>
              </a:rPr>
              <a:t>Reflexionar en forma crítica sobre las percepciones y las creencias de los participantes que pueden afectar la calidad de la atención que reciben las personas sobrevivientes como, por ejemplo, los miembros de poblaciones especiales</a:t>
            </a:r>
            <a:endParaRPr sz="2000"/>
          </a:p>
        </p:txBody>
      </p:sp>
      <p:sp>
        <p:nvSpPr>
          <p:cNvPr id="287" name="Google Shape;287;p5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s-ES"/>
              <a:t>‹#›</a:t>
            </a:fld>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1" name="Shape 621"/>
        <p:cNvGrpSpPr/>
        <p:nvPr/>
      </p:nvGrpSpPr>
      <p:grpSpPr>
        <a:xfrm>
          <a:off x="0" y="0"/>
          <a:ext cx="0" cy="0"/>
          <a:chOff x="0" y="0"/>
          <a:chExt cx="0" cy="0"/>
        </a:xfrm>
      </p:grpSpPr>
      <p:sp>
        <p:nvSpPr>
          <p:cNvPr id="622" name="Google Shape;622;p91"/>
          <p:cNvSpPr txBox="1"/>
          <p:nvPr>
            <p:ph type="title"/>
          </p:nvPr>
        </p:nvSpPr>
        <p:spPr>
          <a:xfrm>
            <a:off x="549667" y="603411"/>
            <a:ext cx="8229600" cy="11430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2"/>
              </a:buClr>
              <a:buSzPts val="4400"/>
              <a:buNone/>
            </a:pPr>
            <a:r>
              <a:rPr lang="es-ES"/>
              <a:t>Rol del sector de la salud </a:t>
            </a:r>
            <a:endParaRPr/>
          </a:p>
        </p:txBody>
      </p:sp>
      <p:sp>
        <p:nvSpPr>
          <p:cNvPr id="623" name="Google Shape;623;p91"/>
          <p:cNvSpPr txBox="1"/>
          <p:nvPr>
            <p:ph idx="1" type="body"/>
          </p:nvPr>
        </p:nvSpPr>
        <p:spPr>
          <a:xfrm>
            <a:off x="893852" y="1851025"/>
            <a:ext cx="7514424" cy="3435350"/>
          </a:xfrm>
          <a:prstGeom prst="rect">
            <a:avLst/>
          </a:prstGeom>
          <a:noFill/>
          <a:ln>
            <a:noFill/>
          </a:ln>
        </p:spPr>
        <p:txBody>
          <a:bodyPr anchorCtr="0" anchor="t" bIns="45700" lIns="91425" spcFirstLastPara="1" rIns="91425" wrap="square" tIns="45700">
            <a:noAutofit/>
          </a:bodyPr>
          <a:lstStyle/>
          <a:p>
            <a:pPr indent="-228600" lvl="0" marL="228600" rtl="0" algn="l">
              <a:lnSpc>
                <a:spcPct val="80000"/>
              </a:lnSpc>
              <a:spcBef>
                <a:spcPts val="600"/>
              </a:spcBef>
              <a:spcAft>
                <a:spcPts val="0"/>
              </a:spcAft>
              <a:buClr>
                <a:schemeClr val="dk2"/>
              </a:buClr>
              <a:buSzPts val="3200"/>
              <a:buChar char="•"/>
            </a:pPr>
            <a:r>
              <a:rPr lang="es-ES" sz="2800">
                <a:solidFill>
                  <a:schemeClr val="dk2"/>
                </a:solidFill>
              </a:rPr>
              <a:t>Responder a los actos de violencia sexual</a:t>
            </a:r>
            <a:endParaRPr sz="2800"/>
          </a:p>
          <a:p>
            <a:pPr indent="-228600" lvl="1" marL="685800" rtl="0" algn="l">
              <a:lnSpc>
                <a:spcPct val="80000"/>
              </a:lnSpc>
              <a:spcBef>
                <a:spcPts val="1200"/>
              </a:spcBef>
              <a:spcAft>
                <a:spcPts val="0"/>
              </a:spcAft>
              <a:buClr>
                <a:schemeClr val="dk2"/>
              </a:buClr>
              <a:buSzPts val="3200"/>
              <a:buChar char="•"/>
            </a:pPr>
            <a:r>
              <a:rPr lang="es-ES">
                <a:solidFill>
                  <a:schemeClr val="dk2"/>
                </a:solidFill>
              </a:rPr>
              <a:t>Proporcionar atención clínica </a:t>
            </a:r>
            <a:endParaRPr/>
          </a:p>
          <a:p>
            <a:pPr indent="-228600" lvl="1" marL="685800" rtl="0" algn="l">
              <a:lnSpc>
                <a:spcPct val="80000"/>
              </a:lnSpc>
              <a:spcBef>
                <a:spcPts val="1200"/>
              </a:spcBef>
              <a:spcAft>
                <a:spcPts val="0"/>
              </a:spcAft>
              <a:buClr>
                <a:schemeClr val="dk2"/>
              </a:buClr>
              <a:buSzPts val="3200"/>
              <a:buChar char="•"/>
            </a:pPr>
            <a:r>
              <a:rPr lang="es-ES">
                <a:solidFill>
                  <a:schemeClr val="dk2"/>
                </a:solidFill>
              </a:rPr>
              <a:t>Prestar apoyo de primera línea</a:t>
            </a:r>
            <a:endParaRPr/>
          </a:p>
          <a:p>
            <a:pPr indent="-228600" lvl="1" marL="685800" rtl="0" algn="l">
              <a:lnSpc>
                <a:spcPct val="80000"/>
              </a:lnSpc>
              <a:spcBef>
                <a:spcPts val="1200"/>
              </a:spcBef>
              <a:spcAft>
                <a:spcPts val="0"/>
              </a:spcAft>
              <a:buClr>
                <a:schemeClr val="dk2"/>
              </a:buClr>
              <a:buSzPts val="3200"/>
              <a:buChar char="•"/>
            </a:pPr>
            <a:r>
              <a:rPr lang="es-ES">
                <a:solidFill>
                  <a:schemeClr val="dk2"/>
                </a:solidFill>
              </a:rPr>
              <a:t>Recolectar evidencias forenses, si así se indica</a:t>
            </a:r>
            <a:endParaRPr/>
          </a:p>
          <a:p>
            <a:pPr indent="-228600" lvl="1" marL="685800" rtl="0" algn="l">
              <a:lnSpc>
                <a:spcPct val="80000"/>
              </a:lnSpc>
              <a:spcBef>
                <a:spcPts val="1200"/>
              </a:spcBef>
              <a:spcAft>
                <a:spcPts val="0"/>
              </a:spcAft>
              <a:buClr>
                <a:schemeClr val="dk2"/>
              </a:buClr>
              <a:buSzPts val="3200"/>
              <a:buChar char="•"/>
            </a:pPr>
            <a:r>
              <a:rPr lang="es-ES">
                <a:solidFill>
                  <a:schemeClr val="dk2"/>
                </a:solidFill>
              </a:rPr>
              <a:t>Derivar a otros servicios de apoyo</a:t>
            </a:r>
            <a:endParaRPr/>
          </a:p>
          <a:p>
            <a:pPr indent="-228600" lvl="0" marL="228600" rtl="0" algn="l">
              <a:lnSpc>
                <a:spcPct val="90000"/>
              </a:lnSpc>
              <a:spcBef>
                <a:spcPts val="1200"/>
              </a:spcBef>
              <a:spcAft>
                <a:spcPts val="600"/>
              </a:spcAft>
              <a:buClr>
                <a:schemeClr val="dk2"/>
              </a:buClr>
              <a:buSzPts val="3200"/>
              <a:buChar char="•"/>
            </a:pPr>
            <a:r>
              <a:rPr lang="es-ES" sz="2800">
                <a:solidFill>
                  <a:schemeClr val="dk2"/>
                </a:solidFill>
              </a:rPr>
              <a:t>Prevenir los actos de violencia sexual y la estigmatización en conjunto con otros sectores</a:t>
            </a:r>
            <a:endParaRPr sz="2800"/>
          </a:p>
        </p:txBody>
      </p:sp>
      <p:sp>
        <p:nvSpPr>
          <p:cNvPr id="624" name="Google Shape;624;p9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s-E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23">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23">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23">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23">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23">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23">
                                            <p:txEl>
                                              <p:pRg end="5" st="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9" name="Shape 629"/>
        <p:cNvGrpSpPr/>
        <p:nvPr/>
      </p:nvGrpSpPr>
      <p:grpSpPr>
        <a:xfrm>
          <a:off x="0" y="0"/>
          <a:ext cx="0" cy="0"/>
          <a:chOff x="0" y="0"/>
          <a:chExt cx="0" cy="0"/>
        </a:xfrm>
      </p:grpSpPr>
      <p:sp>
        <p:nvSpPr>
          <p:cNvPr descr="DIagram showing elements of a survivor centered approach in health, legal/judicial, psychological/social, and security/protection sectors. Actions include: Attain evidentiary requirements, connect survivor with protection, refer testimony in court, refer to psychosocial support, connect to legal/accompany to court, and accompany survivor to police. " id="630" name="Google Shape;630;p92"/>
          <p:cNvSpPr/>
          <p:nvPr/>
        </p:nvSpPr>
        <p:spPr>
          <a:xfrm rot="281966">
            <a:off x="4354416" y="242286"/>
            <a:ext cx="4040188" cy="3384550"/>
          </a:xfrm>
          <a:prstGeom prst="diamond">
            <a:avLst/>
          </a:prstGeom>
          <a:solidFill>
            <a:schemeClr val="accent3"/>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Times New Roman"/>
              <a:ea typeface="Times New Roman"/>
              <a:cs typeface="Times New Roman"/>
              <a:sym typeface="Times New Roman"/>
            </a:endParaRPr>
          </a:p>
        </p:txBody>
      </p:sp>
      <p:sp>
        <p:nvSpPr>
          <p:cNvPr id="631" name="Google Shape;631;p92"/>
          <p:cNvSpPr/>
          <p:nvPr/>
        </p:nvSpPr>
        <p:spPr>
          <a:xfrm>
            <a:off x="653290" y="226436"/>
            <a:ext cx="4040187" cy="3455987"/>
          </a:xfrm>
          <a:prstGeom prst="diamond">
            <a:avLst/>
          </a:prstGeom>
          <a:solidFill>
            <a:srgbClr val="E6EFF8"/>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2"/>
              </a:buClr>
              <a:buSzPts val="2400"/>
              <a:buFont typeface="Arial"/>
              <a:buNone/>
            </a:pPr>
            <a:r>
              <a:t/>
            </a:r>
            <a:endParaRPr b="0" i="0" sz="2400" u="none" cap="none" strike="noStrike">
              <a:solidFill>
                <a:srgbClr val="000000"/>
              </a:solidFill>
              <a:latin typeface="Times New Roman"/>
              <a:ea typeface="Times New Roman"/>
              <a:cs typeface="Times New Roman"/>
              <a:sym typeface="Times New Roman"/>
            </a:endParaRPr>
          </a:p>
        </p:txBody>
      </p:sp>
      <p:sp>
        <p:nvSpPr>
          <p:cNvPr id="632" name="Google Shape;632;p92"/>
          <p:cNvSpPr/>
          <p:nvPr/>
        </p:nvSpPr>
        <p:spPr>
          <a:xfrm>
            <a:off x="752207" y="3251590"/>
            <a:ext cx="3800475" cy="3532188"/>
          </a:xfrm>
          <a:prstGeom prst="diamond">
            <a:avLst/>
          </a:prstGeom>
          <a:solidFill>
            <a:schemeClr val="accent3"/>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2"/>
              </a:buClr>
              <a:buSzPts val="2400"/>
              <a:buFont typeface="Arial"/>
              <a:buNone/>
            </a:pPr>
            <a:r>
              <a:t/>
            </a:r>
            <a:endParaRPr b="0" i="0" sz="2400" u="none" cap="none" strike="noStrike">
              <a:solidFill>
                <a:srgbClr val="000000"/>
              </a:solidFill>
              <a:latin typeface="Times New Roman"/>
              <a:ea typeface="Times New Roman"/>
              <a:cs typeface="Times New Roman"/>
              <a:sym typeface="Times New Roman"/>
            </a:endParaRPr>
          </a:p>
        </p:txBody>
      </p:sp>
      <p:sp>
        <p:nvSpPr>
          <p:cNvPr id="633" name="Google Shape;633;p92"/>
          <p:cNvSpPr/>
          <p:nvPr/>
        </p:nvSpPr>
        <p:spPr>
          <a:xfrm>
            <a:off x="4381368" y="3235956"/>
            <a:ext cx="3857625" cy="3532188"/>
          </a:xfrm>
          <a:prstGeom prst="diamond">
            <a:avLst/>
          </a:prstGeom>
          <a:solidFill>
            <a:srgbClr val="E6EFF8"/>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2"/>
              </a:buClr>
              <a:buSzPts val="2400"/>
              <a:buFont typeface="Arial"/>
              <a:buNone/>
            </a:pPr>
            <a:r>
              <a:t/>
            </a:r>
            <a:endParaRPr b="0" i="0" sz="2400" u="none" cap="none" strike="noStrike">
              <a:solidFill>
                <a:srgbClr val="000000"/>
              </a:solidFill>
              <a:latin typeface="Times New Roman"/>
              <a:ea typeface="Times New Roman"/>
              <a:cs typeface="Times New Roman"/>
              <a:sym typeface="Times New Roman"/>
            </a:endParaRPr>
          </a:p>
        </p:txBody>
      </p:sp>
      <p:sp>
        <p:nvSpPr>
          <p:cNvPr descr="Box showing survivor with cycle arrows showing 4 key components: refer to health sector, provide evidentiary requirements to legal, refer to psychosocial, and collaborate to present coherent case. " id="634" name="Google Shape;634;p92"/>
          <p:cNvSpPr/>
          <p:nvPr/>
        </p:nvSpPr>
        <p:spPr>
          <a:xfrm>
            <a:off x="3492500" y="2513013"/>
            <a:ext cx="2055813" cy="1995487"/>
          </a:xfrm>
          <a:prstGeom prst="diamond">
            <a:avLst/>
          </a:prstGeom>
          <a:solidFill>
            <a:srgbClr val="323F4F"/>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Times New Roman"/>
              <a:ea typeface="Times New Roman"/>
              <a:cs typeface="Times New Roman"/>
              <a:sym typeface="Times New Roman"/>
            </a:endParaRPr>
          </a:p>
        </p:txBody>
      </p:sp>
      <p:sp>
        <p:nvSpPr>
          <p:cNvPr id="635" name="Google Shape;635;p92"/>
          <p:cNvSpPr/>
          <p:nvPr/>
        </p:nvSpPr>
        <p:spPr>
          <a:xfrm>
            <a:off x="3563938" y="3347598"/>
            <a:ext cx="1846262" cy="369887"/>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None/>
            </a:pPr>
            <a:r>
              <a:rPr b="1" i="0" lang="es-ES" sz="1800" u="none" cap="none" strike="noStrike">
                <a:solidFill>
                  <a:srgbClr val="FFFFFF"/>
                </a:solidFill>
                <a:latin typeface="Calibri"/>
                <a:ea typeface="Calibri"/>
                <a:cs typeface="Calibri"/>
                <a:sym typeface="Calibri"/>
              </a:rPr>
              <a:t>Sobreviviente</a:t>
            </a:r>
            <a:endParaRPr b="0" i="0" sz="1800" u="none" cap="none" strike="noStrike">
              <a:solidFill>
                <a:srgbClr val="000000"/>
              </a:solidFill>
              <a:latin typeface="Arial"/>
              <a:ea typeface="Arial"/>
              <a:cs typeface="Arial"/>
              <a:sym typeface="Arial"/>
            </a:endParaRPr>
          </a:p>
        </p:txBody>
      </p:sp>
      <p:sp>
        <p:nvSpPr>
          <p:cNvPr id="636" name="Google Shape;636;p92"/>
          <p:cNvSpPr/>
          <p:nvPr/>
        </p:nvSpPr>
        <p:spPr>
          <a:xfrm>
            <a:off x="4588112" y="5083534"/>
            <a:ext cx="1317069" cy="850900"/>
          </a:xfrm>
          <a:prstGeom prst="rightArrow">
            <a:avLst>
              <a:gd fmla="val 50000" name="adj1"/>
              <a:gd fmla="val 50010" name="adj2"/>
            </a:avLst>
          </a:prstGeom>
          <a:solidFill>
            <a:schemeClr val="accent1"/>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2"/>
              </a:buClr>
              <a:buSzPts val="2400"/>
              <a:buFont typeface="Arial"/>
              <a:buNone/>
            </a:pPr>
            <a:r>
              <a:t/>
            </a:r>
            <a:endParaRPr b="0" i="0" sz="2400" u="none" cap="none" strike="noStrike">
              <a:solidFill>
                <a:srgbClr val="000000"/>
              </a:solidFill>
              <a:latin typeface="Times New Roman"/>
              <a:ea typeface="Times New Roman"/>
              <a:cs typeface="Times New Roman"/>
              <a:sym typeface="Times New Roman"/>
            </a:endParaRPr>
          </a:p>
        </p:txBody>
      </p:sp>
      <p:sp>
        <p:nvSpPr>
          <p:cNvPr id="637" name="Google Shape;637;p92"/>
          <p:cNvSpPr/>
          <p:nvPr/>
        </p:nvSpPr>
        <p:spPr>
          <a:xfrm>
            <a:off x="3532044" y="4675188"/>
            <a:ext cx="1958677" cy="841375"/>
          </a:xfrm>
          <a:prstGeom prst="leftArrow">
            <a:avLst>
              <a:gd fmla="val 50000" name="adj1"/>
              <a:gd fmla="val 50034" name="adj2"/>
            </a:avLst>
          </a:prstGeom>
          <a:solidFill>
            <a:schemeClr val="accent1"/>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2"/>
              </a:buClr>
              <a:buSzPts val="2400"/>
              <a:buFont typeface="Arial"/>
              <a:buNone/>
            </a:pPr>
            <a:r>
              <a:t/>
            </a:r>
            <a:endParaRPr b="0" i="0" sz="2400" u="none" cap="none" strike="noStrike">
              <a:solidFill>
                <a:srgbClr val="000000"/>
              </a:solidFill>
              <a:latin typeface="Times New Roman"/>
              <a:ea typeface="Times New Roman"/>
              <a:cs typeface="Times New Roman"/>
              <a:sym typeface="Times New Roman"/>
            </a:endParaRPr>
          </a:p>
        </p:txBody>
      </p:sp>
      <p:sp>
        <p:nvSpPr>
          <p:cNvPr id="638" name="Google Shape;638;p92"/>
          <p:cNvSpPr/>
          <p:nvPr/>
        </p:nvSpPr>
        <p:spPr>
          <a:xfrm>
            <a:off x="2261821" y="1735648"/>
            <a:ext cx="1204956" cy="412987"/>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rPr b="1" i="0" lang="es-ES" sz="2200" u="none" cap="none" strike="noStrike">
                <a:solidFill>
                  <a:srgbClr val="000000"/>
                </a:solidFill>
                <a:latin typeface="Calibri"/>
                <a:ea typeface="Calibri"/>
                <a:cs typeface="Calibri"/>
                <a:sym typeface="Calibri"/>
              </a:rPr>
              <a:t>Salud</a:t>
            </a:r>
            <a:endParaRPr b="0" i="0" sz="2400" u="none" cap="none" strike="noStrike">
              <a:solidFill>
                <a:srgbClr val="000000"/>
              </a:solidFill>
              <a:latin typeface="Arial"/>
              <a:ea typeface="Arial"/>
              <a:cs typeface="Arial"/>
              <a:sym typeface="Arial"/>
            </a:endParaRPr>
          </a:p>
        </p:txBody>
      </p:sp>
      <p:sp>
        <p:nvSpPr>
          <p:cNvPr id="639" name="Google Shape;639;p92"/>
          <p:cNvSpPr/>
          <p:nvPr/>
        </p:nvSpPr>
        <p:spPr>
          <a:xfrm>
            <a:off x="5459447" y="1501785"/>
            <a:ext cx="1927831" cy="61595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None/>
            </a:pPr>
            <a:r>
              <a:rPr b="1" i="0" lang="es-ES" sz="2200" u="none" cap="none" strike="noStrike">
                <a:solidFill>
                  <a:srgbClr val="000000"/>
                </a:solidFill>
                <a:latin typeface="Calibri"/>
                <a:ea typeface="Calibri"/>
                <a:cs typeface="Calibri"/>
                <a:sym typeface="Calibri"/>
              </a:rPr>
              <a:t>Seguridad </a:t>
            </a:r>
            <a:endParaRPr b="0" i="0" sz="2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None/>
            </a:pPr>
            <a:r>
              <a:rPr b="1" i="0" lang="es-ES" sz="2200" u="none" cap="none" strike="noStrike">
                <a:solidFill>
                  <a:srgbClr val="000000"/>
                </a:solidFill>
                <a:latin typeface="Calibri"/>
                <a:ea typeface="Calibri"/>
                <a:cs typeface="Calibri"/>
                <a:sym typeface="Calibri"/>
              </a:rPr>
              <a:t>Protección</a:t>
            </a:r>
            <a:endParaRPr b="0" i="0" sz="2400" u="none" cap="none" strike="noStrike">
              <a:solidFill>
                <a:srgbClr val="000000"/>
              </a:solidFill>
              <a:latin typeface="Arial"/>
              <a:ea typeface="Arial"/>
              <a:cs typeface="Arial"/>
              <a:sym typeface="Arial"/>
            </a:endParaRPr>
          </a:p>
        </p:txBody>
      </p:sp>
      <p:sp>
        <p:nvSpPr>
          <p:cNvPr id="640" name="Google Shape;640;p92"/>
          <p:cNvSpPr/>
          <p:nvPr/>
        </p:nvSpPr>
        <p:spPr>
          <a:xfrm>
            <a:off x="1840666" y="4721029"/>
            <a:ext cx="1672780" cy="307975"/>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None/>
            </a:pPr>
            <a:r>
              <a:rPr b="1" i="0" lang="es-ES" sz="2200" u="none" cap="none" strike="noStrike">
                <a:solidFill>
                  <a:srgbClr val="000000"/>
                </a:solidFill>
                <a:latin typeface="Calibri"/>
                <a:ea typeface="Calibri"/>
                <a:cs typeface="Calibri"/>
                <a:sym typeface="Calibri"/>
              </a:rPr>
              <a:t>Legal/</a:t>
            </a:r>
            <a:endParaRPr b="0" i="0" sz="2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None/>
            </a:pPr>
            <a:r>
              <a:rPr b="1" i="0" lang="es-ES" sz="2200" u="none" cap="none" strike="noStrike">
                <a:solidFill>
                  <a:srgbClr val="000000"/>
                </a:solidFill>
                <a:latin typeface="Calibri"/>
                <a:ea typeface="Calibri"/>
                <a:cs typeface="Calibri"/>
                <a:sym typeface="Calibri"/>
              </a:rPr>
              <a:t>judicial</a:t>
            </a:r>
            <a:endParaRPr b="0" i="0" sz="2400" u="none" cap="none" strike="noStrike">
              <a:solidFill>
                <a:srgbClr val="000000"/>
              </a:solidFill>
              <a:latin typeface="Arial"/>
              <a:ea typeface="Arial"/>
              <a:cs typeface="Arial"/>
              <a:sym typeface="Arial"/>
            </a:endParaRPr>
          </a:p>
        </p:txBody>
      </p:sp>
      <p:sp>
        <p:nvSpPr>
          <p:cNvPr id="641" name="Google Shape;641;p92"/>
          <p:cNvSpPr txBox="1"/>
          <p:nvPr/>
        </p:nvSpPr>
        <p:spPr>
          <a:xfrm>
            <a:off x="1288117" y="4105019"/>
            <a:ext cx="2061658" cy="552246"/>
          </a:xfrm>
          <a:prstGeom prst="rect">
            <a:avLst/>
          </a:prstGeom>
          <a:solidFill>
            <a:srgbClr val="F2F2F2"/>
          </a:solidFill>
          <a:ln cap="flat" cmpd="sng" w="9525">
            <a:solidFill>
              <a:srgbClr val="7F7F7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es-ES" sz="1400" u="none" cap="none" strike="noStrike">
                <a:solidFill>
                  <a:srgbClr val="000000"/>
                </a:solidFill>
                <a:latin typeface="Calibri"/>
                <a:ea typeface="Calibri"/>
                <a:cs typeface="Calibri"/>
                <a:sym typeface="Calibri"/>
              </a:rPr>
              <a:t>Presentar una declaración en el tribunal</a:t>
            </a:r>
            <a:endParaRPr b="0" i="0" sz="1400" u="none" cap="none" strike="noStrike">
              <a:solidFill>
                <a:srgbClr val="000000"/>
              </a:solidFill>
              <a:latin typeface="Arial"/>
              <a:ea typeface="Arial"/>
              <a:cs typeface="Arial"/>
              <a:sym typeface="Arial"/>
            </a:endParaRPr>
          </a:p>
        </p:txBody>
      </p:sp>
      <p:sp>
        <p:nvSpPr>
          <p:cNvPr id="642" name="Google Shape;642;p92"/>
          <p:cNvSpPr/>
          <p:nvPr/>
        </p:nvSpPr>
        <p:spPr>
          <a:xfrm>
            <a:off x="5530154" y="4815814"/>
            <a:ext cx="1797050" cy="61595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None/>
            </a:pPr>
            <a:r>
              <a:rPr b="1" i="0" lang="es-ES" sz="2200" u="none" cap="none" strike="noStrike">
                <a:solidFill>
                  <a:srgbClr val="000000"/>
                </a:solidFill>
                <a:latin typeface="Calibri"/>
                <a:ea typeface="Calibri"/>
                <a:cs typeface="Calibri"/>
                <a:sym typeface="Calibri"/>
              </a:rPr>
              <a:t>Psicológico</a:t>
            </a:r>
            <a:endParaRPr b="0" i="0" sz="2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None/>
            </a:pPr>
            <a:r>
              <a:rPr b="1" i="0" lang="es-ES" sz="2200" u="none" cap="none" strike="noStrike">
                <a:solidFill>
                  <a:srgbClr val="000000"/>
                </a:solidFill>
                <a:latin typeface="Calibri"/>
                <a:ea typeface="Calibri"/>
                <a:cs typeface="Calibri"/>
                <a:sym typeface="Calibri"/>
              </a:rPr>
              <a:t>Social</a:t>
            </a:r>
            <a:endParaRPr b="0" i="0" sz="2400" u="none" cap="none" strike="noStrike">
              <a:solidFill>
                <a:srgbClr val="000000"/>
              </a:solidFill>
              <a:latin typeface="Arial"/>
              <a:ea typeface="Arial"/>
              <a:cs typeface="Arial"/>
              <a:sym typeface="Arial"/>
            </a:endParaRPr>
          </a:p>
        </p:txBody>
      </p:sp>
      <p:sp>
        <p:nvSpPr>
          <p:cNvPr id="643" name="Google Shape;643;p92"/>
          <p:cNvSpPr txBox="1"/>
          <p:nvPr/>
        </p:nvSpPr>
        <p:spPr>
          <a:xfrm>
            <a:off x="1387364" y="2622681"/>
            <a:ext cx="1857394" cy="600075"/>
          </a:xfrm>
          <a:prstGeom prst="rect">
            <a:avLst/>
          </a:prstGeom>
          <a:solidFill>
            <a:srgbClr val="F2F2F2"/>
          </a:solidFill>
          <a:ln cap="flat" cmpd="sng" w="9525">
            <a:solidFill>
              <a:srgbClr val="7F7F7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es-ES" sz="1400" u="none" cap="none" strike="noStrike">
                <a:solidFill>
                  <a:srgbClr val="000000"/>
                </a:solidFill>
                <a:latin typeface="Calibri"/>
                <a:ea typeface="Calibri"/>
                <a:cs typeface="Calibri"/>
                <a:sym typeface="Calibri"/>
              </a:rPr>
              <a:t>Cumplir con los requisitos probatorios</a:t>
            </a:r>
            <a:endParaRPr b="0" i="0" sz="1400" u="none" cap="none" strike="noStrike">
              <a:solidFill>
                <a:srgbClr val="000000"/>
              </a:solidFill>
              <a:latin typeface="Arial"/>
              <a:ea typeface="Arial"/>
              <a:cs typeface="Arial"/>
              <a:sym typeface="Arial"/>
            </a:endParaRPr>
          </a:p>
        </p:txBody>
      </p:sp>
      <p:sp>
        <p:nvSpPr>
          <p:cNvPr id="644" name="Google Shape;644;p92"/>
          <p:cNvSpPr txBox="1"/>
          <p:nvPr/>
        </p:nvSpPr>
        <p:spPr>
          <a:xfrm>
            <a:off x="3677414" y="4870450"/>
            <a:ext cx="1823548" cy="430213"/>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s-ES" sz="1100" u="none" cap="none" strike="noStrike">
                <a:solidFill>
                  <a:schemeClr val="accent6"/>
                </a:solidFill>
                <a:latin typeface="Calibri"/>
                <a:ea typeface="Calibri"/>
                <a:cs typeface="Calibri"/>
                <a:sym typeface="Calibri"/>
              </a:rPr>
              <a:t>Conectar con el servicio legal/Acompañar al tribunal</a:t>
            </a:r>
            <a:endParaRPr b="0" i="0" sz="1100" u="none" cap="none" strike="noStrike">
              <a:solidFill>
                <a:srgbClr val="000000"/>
              </a:solidFill>
              <a:latin typeface="Arial"/>
              <a:ea typeface="Arial"/>
              <a:cs typeface="Arial"/>
              <a:sym typeface="Arial"/>
            </a:endParaRPr>
          </a:p>
        </p:txBody>
      </p:sp>
      <p:sp>
        <p:nvSpPr>
          <p:cNvPr id="645" name="Google Shape;645;p92"/>
          <p:cNvSpPr txBox="1"/>
          <p:nvPr/>
        </p:nvSpPr>
        <p:spPr>
          <a:xfrm>
            <a:off x="4640119" y="5301021"/>
            <a:ext cx="1462688" cy="50069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s-ES" sz="1100" u="none" cap="none" strike="noStrike">
                <a:solidFill>
                  <a:schemeClr val="accent6"/>
                </a:solidFill>
                <a:latin typeface="Calibri"/>
                <a:ea typeface="Calibri"/>
                <a:cs typeface="Calibri"/>
                <a:sym typeface="Calibri"/>
              </a:rPr>
              <a:t>Derivar a apoyo psicosocial</a:t>
            </a:r>
            <a:endParaRPr b="0" i="0" sz="1100" u="none" cap="none" strike="noStrike">
              <a:solidFill>
                <a:srgbClr val="000000"/>
              </a:solidFill>
              <a:latin typeface="Arial"/>
              <a:ea typeface="Arial"/>
              <a:cs typeface="Arial"/>
              <a:sym typeface="Arial"/>
            </a:endParaRPr>
          </a:p>
        </p:txBody>
      </p:sp>
      <p:sp>
        <p:nvSpPr>
          <p:cNvPr id="646" name="Google Shape;646;p92"/>
          <p:cNvSpPr txBox="1"/>
          <p:nvPr/>
        </p:nvSpPr>
        <p:spPr>
          <a:xfrm>
            <a:off x="1943894" y="6492684"/>
            <a:ext cx="5408884" cy="17595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s-ES" sz="1000" u="none" cap="none" strike="noStrike">
                <a:solidFill>
                  <a:schemeClr val="dk2"/>
                </a:solidFill>
                <a:latin typeface="Calibri"/>
                <a:ea typeface="Calibri"/>
                <a:cs typeface="Calibri"/>
                <a:sym typeface="Calibri"/>
              </a:rPr>
              <a:t>De</a:t>
            </a:r>
            <a:r>
              <a:rPr b="1" i="1" lang="es-ES" sz="1000" u="none" cap="none" strike="noStrike">
                <a:solidFill>
                  <a:schemeClr val="dk2"/>
                </a:solidFill>
                <a:latin typeface="Calibri"/>
                <a:ea typeface="Calibri"/>
                <a:cs typeface="Calibri"/>
                <a:sym typeface="Calibri"/>
              </a:rPr>
              <a:t>: International Protocol on the Documentation and Investigation of Sexual Violence in Conflict</a:t>
            </a:r>
            <a:endParaRPr b="0" i="0" sz="1000" u="none" cap="none" strike="noStrike">
              <a:solidFill>
                <a:srgbClr val="000000"/>
              </a:solidFill>
              <a:latin typeface="Arial"/>
              <a:ea typeface="Arial"/>
              <a:cs typeface="Arial"/>
              <a:sym typeface="Arial"/>
            </a:endParaRPr>
          </a:p>
        </p:txBody>
      </p:sp>
      <p:sp>
        <p:nvSpPr>
          <p:cNvPr id="647" name="Google Shape;647;p92"/>
          <p:cNvSpPr txBox="1"/>
          <p:nvPr/>
        </p:nvSpPr>
        <p:spPr>
          <a:xfrm>
            <a:off x="5631843" y="2605166"/>
            <a:ext cx="2341898" cy="600075"/>
          </a:xfrm>
          <a:prstGeom prst="rect">
            <a:avLst/>
          </a:prstGeom>
          <a:solidFill>
            <a:srgbClr val="F2F2F2"/>
          </a:solidFill>
          <a:ln cap="flat" cmpd="sng" w="9525">
            <a:solidFill>
              <a:srgbClr val="7F7F7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es-ES" sz="1400" u="none" cap="none" strike="noStrike">
                <a:solidFill>
                  <a:srgbClr val="000000"/>
                </a:solidFill>
                <a:latin typeface="Calibri"/>
                <a:ea typeface="Calibri"/>
                <a:cs typeface="Calibri"/>
                <a:sym typeface="Calibri"/>
              </a:rPr>
              <a:t>Acompañar al sobreviviente a la estación de policía </a:t>
            </a:r>
            <a:endParaRPr b="0" i="0" sz="1400" u="none" cap="none" strike="noStrike">
              <a:solidFill>
                <a:srgbClr val="000000"/>
              </a:solidFill>
              <a:latin typeface="Arial"/>
              <a:ea typeface="Arial"/>
              <a:cs typeface="Arial"/>
              <a:sym typeface="Arial"/>
            </a:endParaRPr>
          </a:p>
        </p:txBody>
      </p:sp>
      <p:sp>
        <p:nvSpPr>
          <p:cNvPr id="648" name="Google Shape;648;p92"/>
          <p:cNvSpPr txBox="1"/>
          <p:nvPr/>
        </p:nvSpPr>
        <p:spPr>
          <a:xfrm>
            <a:off x="5787279" y="4078050"/>
            <a:ext cx="1607747" cy="533958"/>
          </a:xfrm>
          <a:prstGeom prst="rect">
            <a:avLst/>
          </a:prstGeom>
          <a:solidFill>
            <a:srgbClr val="F2F2F2"/>
          </a:solidFill>
          <a:ln cap="flat" cmpd="sng" w="9525">
            <a:solidFill>
              <a:srgbClr val="7F7F7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es-ES" sz="1400" u="none" cap="none" strike="noStrike">
                <a:solidFill>
                  <a:srgbClr val="000000"/>
                </a:solidFill>
                <a:latin typeface="Calibri"/>
                <a:ea typeface="Calibri"/>
                <a:cs typeface="Calibri"/>
                <a:sym typeface="Calibri"/>
              </a:rPr>
              <a:t>Derivar a apoyo psicosocial</a:t>
            </a:r>
            <a:endParaRPr b="0" i="0" sz="1400" u="none" cap="none" strike="noStrike">
              <a:solidFill>
                <a:srgbClr val="000000"/>
              </a:solidFill>
              <a:latin typeface="Arial"/>
              <a:ea typeface="Arial"/>
              <a:cs typeface="Arial"/>
              <a:sym typeface="Arial"/>
            </a:endParaRPr>
          </a:p>
        </p:txBody>
      </p:sp>
      <p:sp>
        <p:nvSpPr>
          <p:cNvPr id="649" name="Google Shape;649;p92"/>
          <p:cNvSpPr/>
          <p:nvPr/>
        </p:nvSpPr>
        <p:spPr>
          <a:xfrm rot="-5400000">
            <a:off x="1620367" y="3385519"/>
            <a:ext cx="894743" cy="597354"/>
          </a:xfrm>
          <a:prstGeom prst="leftArrow">
            <a:avLst>
              <a:gd fmla="val 50000" name="adj1"/>
              <a:gd fmla="val 51159" name="adj2"/>
            </a:avLst>
          </a:prstGeom>
          <a:solidFill>
            <a:schemeClr val="accent1"/>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2"/>
              </a:buClr>
              <a:buSzPts val="2400"/>
              <a:buFont typeface="Arial"/>
              <a:buNone/>
            </a:pPr>
            <a:r>
              <a:t/>
            </a:r>
            <a:endParaRPr b="0" i="0" sz="2400" u="none" cap="none" strike="noStrike">
              <a:solidFill>
                <a:srgbClr val="000000"/>
              </a:solidFill>
              <a:latin typeface="Times New Roman"/>
              <a:ea typeface="Times New Roman"/>
              <a:cs typeface="Times New Roman"/>
              <a:sym typeface="Times New Roman"/>
            </a:endParaRPr>
          </a:p>
        </p:txBody>
      </p:sp>
      <p:sp>
        <p:nvSpPr>
          <p:cNvPr id="650" name="Google Shape;650;p92"/>
          <p:cNvSpPr/>
          <p:nvPr/>
        </p:nvSpPr>
        <p:spPr>
          <a:xfrm rot="5400000">
            <a:off x="2163155" y="3345959"/>
            <a:ext cx="894742" cy="592843"/>
          </a:xfrm>
          <a:prstGeom prst="leftArrow">
            <a:avLst>
              <a:gd fmla="val 50000" name="adj1"/>
              <a:gd fmla="val 49940" name="adj2"/>
            </a:avLst>
          </a:prstGeom>
          <a:solidFill>
            <a:schemeClr val="accent1"/>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2"/>
              </a:buClr>
              <a:buSzPts val="2400"/>
              <a:buFont typeface="Arial"/>
              <a:buNone/>
            </a:pPr>
            <a:r>
              <a:t/>
            </a:r>
            <a:endParaRPr b="0" i="0" sz="2400" u="none" cap="none" strike="noStrike">
              <a:solidFill>
                <a:srgbClr val="000000"/>
              </a:solidFill>
              <a:latin typeface="Times New Roman"/>
              <a:ea typeface="Times New Roman"/>
              <a:cs typeface="Times New Roman"/>
              <a:sym typeface="Times New Roman"/>
            </a:endParaRPr>
          </a:p>
        </p:txBody>
      </p:sp>
      <p:sp>
        <p:nvSpPr>
          <p:cNvPr id="651" name="Google Shape;651;p9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s-ES"/>
              <a:t>‹#›</a:t>
            </a:fld>
            <a:endParaRPr/>
          </a:p>
        </p:txBody>
      </p:sp>
      <p:sp>
        <p:nvSpPr>
          <p:cNvPr id="652" name="Google Shape;652;p92"/>
          <p:cNvSpPr txBox="1"/>
          <p:nvPr/>
        </p:nvSpPr>
        <p:spPr>
          <a:xfrm>
            <a:off x="0" y="51773"/>
            <a:ext cx="9144000" cy="1325563"/>
          </a:xfrm>
          <a:prstGeom prst="rect">
            <a:avLst/>
          </a:prstGeom>
          <a:noFill/>
          <a:ln>
            <a:noFill/>
          </a:ln>
        </p:spPr>
        <p:txBody>
          <a:bodyPr anchorCtr="0" anchor="ctr" bIns="45700" lIns="91425" spcFirstLastPara="1" rIns="91425" wrap="square" tIns="45700">
            <a:noAutofit/>
          </a:bodyPr>
          <a:lstStyle/>
          <a:p>
            <a:pPr indent="0" lvl="0" marL="0" marR="0" rtl="0" algn="ctr">
              <a:lnSpc>
                <a:spcPct val="80000"/>
              </a:lnSpc>
              <a:spcBef>
                <a:spcPts val="0"/>
              </a:spcBef>
              <a:spcAft>
                <a:spcPts val="0"/>
              </a:spcAft>
              <a:buNone/>
            </a:pPr>
            <a:r>
              <a:rPr b="1" i="0" lang="es-ES" sz="3500" u="none" cap="none" strike="noStrike">
                <a:solidFill>
                  <a:srgbClr val="3C4C65"/>
                </a:solidFill>
                <a:latin typeface="Calibri"/>
                <a:ea typeface="Calibri"/>
                <a:cs typeface="Calibri"/>
                <a:sym typeface="Calibri"/>
              </a:rPr>
              <a:t>Enfoque centrado en la persona sobreviviente</a:t>
            </a:r>
            <a:endParaRPr/>
          </a:p>
        </p:txBody>
      </p:sp>
      <p:sp>
        <p:nvSpPr>
          <p:cNvPr id="653" name="Google Shape;653;p92"/>
          <p:cNvSpPr/>
          <p:nvPr/>
        </p:nvSpPr>
        <p:spPr>
          <a:xfrm rot="5400000">
            <a:off x="6381003" y="3299101"/>
            <a:ext cx="894742" cy="592843"/>
          </a:xfrm>
          <a:prstGeom prst="leftArrow">
            <a:avLst>
              <a:gd fmla="val 50000" name="adj1"/>
              <a:gd fmla="val 49940" name="adj2"/>
            </a:avLst>
          </a:prstGeom>
          <a:solidFill>
            <a:schemeClr val="accent1"/>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2"/>
              </a:buClr>
              <a:buSzPts val="2400"/>
              <a:buFont typeface="Arial"/>
              <a:buNone/>
            </a:pPr>
            <a:r>
              <a:t/>
            </a:r>
            <a:endParaRPr b="0" i="0" sz="2400" u="none" cap="none" strike="noStrike">
              <a:solidFill>
                <a:srgbClr val="000000"/>
              </a:solidFill>
              <a:latin typeface="Times New Roman"/>
              <a:ea typeface="Times New Roman"/>
              <a:cs typeface="Times New Roman"/>
              <a:sym typeface="Times New Roman"/>
            </a:endParaRPr>
          </a:p>
        </p:txBody>
      </p:sp>
      <p:sp>
        <p:nvSpPr>
          <p:cNvPr id="654" name="Google Shape;654;p92"/>
          <p:cNvSpPr/>
          <p:nvPr/>
        </p:nvSpPr>
        <p:spPr>
          <a:xfrm rot="-5400000">
            <a:off x="5907853" y="3364236"/>
            <a:ext cx="894743" cy="597354"/>
          </a:xfrm>
          <a:prstGeom prst="leftArrow">
            <a:avLst>
              <a:gd fmla="val 50000" name="adj1"/>
              <a:gd fmla="val 51159" name="adj2"/>
            </a:avLst>
          </a:prstGeom>
          <a:solidFill>
            <a:schemeClr val="accent1"/>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2"/>
              </a:buClr>
              <a:buSzPts val="2400"/>
              <a:buFont typeface="Arial"/>
              <a:buNone/>
            </a:pPr>
            <a:r>
              <a:t/>
            </a:r>
            <a:endParaRPr b="0" i="0" sz="2400" u="none" cap="none" strike="noStrike">
              <a:solidFill>
                <a:srgbClr val="000000"/>
              </a:solidFill>
              <a:latin typeface="Times New Roman"/>
              <a:ea typeface="Times New Roman"/>
              <a:cs typeface="Times New Roman"/>
              <a:sym typeface="Times New Roman"/>
            </a:endParaRPr>
          </a:p>
        </p:txBody>
      </p:sp>
      <p:sp>
        <p:nvSpPr>
          <p:cNvPr id="655" name="Google Shape;655;p92"/>
          <p:cNvSpPr/>
          <p:nvPr/>
        </p:nvSpPr>
        <p:spPr>
          <a:xfrm rot="-8121562">
            <a:off x="4316185" y="2590564"/>
            <a:ext cx="1709759" cy="657225"/>
          </a:xfrm>
          <a:prstGeom prst="rightArrow">
            <a:avLst>
              <a:gd fmla="val 50000" name="adj1"/>
              <a:gd fmla="val 49912" name="adj2"/>
            </a:avLst>
          </a:prstGeom>
          <a:solidFill>
            <a:schemeClr val="lt1"/>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2"/>
              </a:buClr>
              <a:buSzPts val="2400"/>
              <a:buFont typeface="Arial"/>
              <a:buNone/>
            </a:pPr>
            <a:r>
              <a:t/>
            </a:r>
            <a:endParaRPr b="0" i="0" sz="2400" u="none" cap="none" strike="noStrike">
              <a:solidFill>
                <a:srgbClr val="000000"/>
              </a:solidFill>
              <a:latin typeface="Times New Roman"/>
              <a:ea typeface="Times New Roman"/>
              <a:cs typeface="Times New Roman"/>
              <a:sym typeface="Times New Roman"/>
            </a:endParaRPr>
          </a:p>
        </p:txBody>
      </p:sp>
      <p:sp>
        <p:nvSpPr>
          <p:cNvPr id="656" name="Google Shape;656;p92"/>
          <p:cNvSpPr txBox="1"/>
          <p:nvPr/>
        </p:nvSpPr>
        <p:spPr>
          <a:xfrm rot="2690036">
            <a:off x="4472991" y="2648236"/>
            <a:ext cx="1296153" cy="480881"/>
          </a:xfrm>
          <a:prstGeom prst="rect">
            <a:avLst/>
          </a:prstGeom>
          <a:noFill/>
          <a:ln>
            <a:noFill/>
          </a:ln>
        </p:spPr>
        <p:txBody>
          <a:bodyPr anchorCtr="0" anchor="ctr" bIns="45700" lIns="91425" spcFirstLastPara="1" rIns="91425" wrap="square" tIns="45700">
            <a:noAutofit/>
          </a:bodyPr>
          <a:lstStyle/>
          <a:p>
            <a:pPr indent="0" lvl="0" marL="0" marR="0" rtl="0" algn="ctr">
              <a:lnSpc>
                <a:spcPct val="80000"/>
              </a:lnSpc>
              <a:spcBef>
                <a:spcPts val="0"/>
              </a:spcBef>
              <a:spcAft>
                <a:spcPts val="0"/>
              </a:spcAft>
              <a:buNone/>
            </a:pPr>
            <a:r>
              <a:rPr b="1" i="0" lang="es-ES" sz="1100" u="none" cap="none" strike="noStrike">
                <a:solidFill>
                  <a:schemeClr val="dk1"/>
                </a:solidFill>
                <a:latin typeface="Calibri"/>
                <a:ea typeface="Calibri"/>
                <a:cs typeface="Calibri"/>
                <a:sym typeface="Calibri"/>
              </a:rPr>
              <a:t>Derivar al sector de la salud </a:t>
            </a:r>
            <a:endParaRPr/>
          </a:p>
        </p:txBody>
      </p:sp>
      <p:sp>
        <p:nvSpPr>
          <p:cNvPr id="657" name="Google Shape;657;p92"/>
          <p:cNvSpPr/>
          <p:nvPr/>
        </p:nvSpPr>
        <p:spPr>
          <a:xfrm rot="-2546919">
            <a:off x="4189829" y="3675281"/>
            <a:ext cx="1921883" cy="609600"/>
          </a:xfrm>
          <a:prstGeom prst="rightArrow">
            <a:avLst>
              <a:gd fmla="val 50000" name="adj1"/>
              <a:gd fmla="val 50044" name="adj2"/>
            </a:avLst>
          </a:prstGeom>
          <a:solidFill>
            <a:schemeClr val="lt1"/>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2"/>
              </a:buClr>
              <a:buSzPts val="2400"/>
              <a:buFont typeface="Arial"/>
              <a:buNone/>
            </a:pPr>
            <a:r>
              <a:t/>
            </a:r>
            <a:endParaRPr b="0" i="0" sz="2400" u="none" cap="none" strike="noStrike">
              <a:solidFill>
                <a:srgbClr val="000000"/>
              </a:solidFill>
              <a:latin typeface="Times New Roman"/>
              <a:ea typeface="Times New Roman"/>
              <a:cs typeface="Times New Roman"/>
              <a:sym typeface="Times New Roman"/>
            </a:endParaRPr>
          </a:p>
        </p:txBody>
      </p:sp>
      <p:sp>
        <p:nvSpPr>
          <p:cNvPr id="658" name="Google Shape;658;p92"/>
          <p:cNvSpPr txBox="1"/>
          <p:nvPr/>
        </p:nvSpPr>
        <p:spPr>
          <a:xfrm rot="-2591654">
            <a:off x="4399837" y="3682335"/>
            <a:ext cx="1646203" cy="486943"/>
          </a:xfrm>
          <a:prstGeom prst="rect">
            <a:avLst/>
          </a:prstGeom>
          <a:noFill/>
          <a:ln>
            <a:noFill/>
          </a:ln>
        </p:spPr>
        <p:txBody>
          <a:bodyPr anchorCtr="0" anchor="ctr" bIns="45700" lIns="91425" spcFirstLastPara="1" rIns="91425" wrap="square" tIns="45700">
            <a:noAutofit/>
          </a:bodyPr>
          <a:lstStyle/>
          <a:p>
            <a:pPr indent="0" lvl="0" marL="0" marR="0" rtl="0" algn="ctr">
              <a:lnSpc>
                <a:spcPct val="80000"/>
              </a:lnSpc>
              <a:spcBef>
                <a:spcPts val="0"/>
              </a:spcBef>
              <a:spcAft>
                <a:spcPts val="0"/>
              </a:spcAft>
              <a:buNone/>
            </a:pPr>
            <a:r>
              <a:rPr b="1" i="0" lang="es-ES" sz="1000" u="none" cap="none" strike="noStrike">
                <a:solidFill>
                  <a:schemeClr val="dk1"/>
                </a:solidFill>
                <a:latin typeface="Calibri"/>
                <a:ea typeface="Calibri"/>
                <a:cs typeface="Calibri"/>
                <a:sym typeface="Calibri"/>
              </a:rPr>
              <a:t>Ayudar en la presentación de un caso coherente</a:t>
            </a:r>
            <a:endParaRPr/>
          </a:p>
        </p:txBody>
      </p:sp>
      <p:sp>
        <p:nvSpPr>
          <p:cNvPr id="659" name="Google Shape;659;p92"/>
          <p:cNvSpPr/>
          <p:nvPr/>
        </p:nvSpPr>
        <p:spPr>
          <a:xfrm rot="2592470">
            <a:off x="2929470" y="3833569"/>
            <a:ext cx="1991560" cy="620713"/>
          </a:xfrm>
          <a:prstGeom prst="rightArrow">
            <a:avLst>
              <a:gd fmla="val 50000" name="adj1"/>
              <a:gd fmla="val 49972" name="adj2"/>
            </a:avLst>
          </a:prstGeom>
          <a:solidFill>
            <a:schemeClr val="lt1"/>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2"/>
              </a:buClr>
              <a:buSzPts val="2400"/>
              <a:buFont typeface="Arial"/>
              <a:buNone/>
            </a:pPr>
            <a:r>
              <a:t/>
            </a:r>
            <a:endParaRPr b="0" i="0" sz="2400" u="none" cap="none" strike="noStrike">
              <a:solidFill>
                <a:srgbClr val="000000"/>
              </a:solidFill>
              <a:latin typeface="Times New Roman"/>
              <a:ea typeface="Times New Roman"/>
              <a:cs typeface="Times New Roman"/>
              <a:sym typeface="Times New Roman"/>
            </a:endParaRPr>
          </a:p>
        </p:txBody>
      </p:sp>
      <p:sp>
        <p:nvSpPr>
          <p:cNvPr id="660" name="Google Shape;660;p92"/>
          <p:cNvSpPr txBox="1"/>
          <p:nvPr/>
        </p:nvSpPr>
        <p:spPr>
          <a:xfrm rot="2610172">
            <a:off x="3130732" y="4174079"/>
            <a:ext cx="1924624" cy="26193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s-ES" sz="1000" u="none" cap="none" strike="noStrike">
                <a:solidFill>
                  <a:srgbClr val="000000"/>
                </a:solidFill>
                <a:latin typeface="Calibri"/>
                <a:ea typeface="Calibri"/>
                <a:cs typeface="Calibri"/>
                <a:sym typeface="Calibri"/>
              </a:rPr>
              <a:t>Derivar a apoyo psicosocial       </a:t>
            </a:r>
            <a:endParaRPr b="0" i="0" sz="1000" u="none" cap="none" strike="noStrike">
              <a:solidFill>
                <a:srgbClr val="000000"/>
              </a:solidFill>
              <a:latin typeface="Arial"/>
              <a:ea typeface="Arial"/>
              <a:cs typeface="Arial"/>
              <a:sym typeface="Arial"/>
            </a:endParaRPr>
          </a:p>
        </p:txBody>
      </p:sp>
      <p:sp>
        <p:nvSpPr>
          <p:cNvPr id="661" name="Google Shape;661;p92"/>
          <p:cNvSpPr/>
          <p:nvPr/>
        </p:nvSpPr>
        <p:spPr>
          <a:xfrm rot="8298289">
            <a:off x="2916895" y="2640355"/>
            <a:ext cx="1944688" cy="652463"/>
          </a:xfrm>
          <a:prstGeom prst="rightArrow">
            <a:avLst>
              <a:gd fmla="val 50000" name="adj1"/>
              <a:gd fmla="val 50007" name="adj2"/>
            </a:avLst>
          </a:prstGeom>
          <a:solidFill>
            <a:schemeClr val="lt1"/>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2"/>
              </a:buClr>
              <a:buSzPts val="2400"/>
              <a:buFont typeface="Arial"/>
              <a:buNone/>
            </a:pPr>
            <a:r>
              <a:t/>
            </a:r>
            <a:endParaRPr b="0" i="0" sz="2400" u="none" cap="none" strike="noStrike">
              <a:solidFill>
                <a:srgbClr val="000000"/>
              </a:solidFill>
              <a:latin typeface="Times New Roman"/>
              <a:ea typeface="Times New Roman"/>
              <a:cs typeface="Times New Roman"/>
              <a:sym typeface="Times New Roman"/>
            </a:endParaRPr>
          </a:p>
        </p:txBody>
      </p:sp>
      <p:sp>
        <p:nvSpPr>
          <p:cNvPr id="662" name="Google Shape;662;p92"/>
          <p:cNvSpPr txBox="1"/>
          <p:nvPr/>
        </p:nvSpPr>
        <p:spPr>
          <a:xfrm rot="-2536168">
            <a:off x="3104803" y="2696290"/>
            <a:ext cx="1643396" cy="486943"/>
          </a:xfrm>
          <a:prstGeom prst="rect">
            <a:avLst/>
          </a:prstGeom>
          <a:noFill/>
          <a:ln>
            <a:noFill/>
          </a:ln>
        </p:spPr>
        <p:txBody>
          <a:bodyPr anchorCtr="0" anchor="ctr" bIns="45700" lIns="91425" spcFirstLastPara="1" rIns="91425" wrap="square" tIns="45700">
            <a:noAutofit/>
          </a:bodyPr>
          <a:lstStyle/>
          <a:p>
            <a:pPr indent="0" lvl="0" marL="0" marR="0" rtl="0" algn="ctr">
              <a:lnSpc>
                <a:spcPct val="80000"/>
              </a:lnSpc>
              <a:spcBef>
                <a:spcPts val="0"/>
              </a:spcBef>
              <a:spcAft>
                <a:spcPts val="0"/>
              </a:spcAft>
              <a:buNone/>
            </a:pPr>
            <a:r>
              <a:rPr b="1" i="0" lang="es-ES" sz="1000" u="none" cap="none" strike="noStrike">
                <a:solidFill>
                  <a:schemeClr val="dk1"/>
                </a:solidFill>
                <a:latin typeface="Calibri"/>
                <a:ea typeface="Calibri"/>
                <a:cs typeface="Calibri"/>
                <a:sym typeface="Calibri"/>
              </a:rPr>
              <a:t>Proporcionar los requisitos probatorios al servicio legal</a:t>
            </a:r>
            <a:endParaRPr/>
          </a:p>
        </p:txBody>
      </p:sp>
      <p:sp>
        <p:nvSpPr>
          <p:cNvPr id="663" name="Google Shape;663;p92"/>
          <p:cNvSpPr/>
          <p:nvPr/>
        </p:nvSpPr>
        <p:spPr>
          <a:xfrm>
            <a:off x="3337535" y="1030084"/>
            <a:ext cx="1656951" cy="841375"/>
          </a:xfrm>
          <a:prstGeom prst="leftArrow">
            <a:avLst>
              <a:gd fmla="val 50000" name="adj1"/>
              <a:gd fmla="val 50034" name="adj2"/>
            </a:avLst>
          </a:prstGeom>
          <a:solidFill>
            <a:schemeClr val="accent1"/>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2"/>
              </a:buClr>
              <a:buSzPts val="2400"/>
              <a:buFont typeface="Arial"/>
              <a:buNone/>
            </a:pPr>
            <a:r>
              <a:t/>
            </a:r>
            <a:endParaRPr b="0" i="0" sz="2400" u="none" cap="none" strike="noStrike">
              <a:solidFill>
                <a:srgbClr val="000000"/>
              </a:solidFill>
              <a:latin typeface="Times New Roman"/>
              <a:ea typeface="Times New Roman"/>
              <a:cs typeface="Times New Roman"/>
              <a:sym typeface="Times New Roman"/>
            </a:endParaRPr>
          </a:p>
        </p:txBody>
      </p:sp>
      <p:sp>
        <p:nvSpPr>
          <p:cNvPr id="664" name="Google Shape;664;p92"/>
          <p:cNvSpPr txBox="1"/>
          <p:nvPr/>
        </p:nvSpPr>
        <p:spPr>
          <a:xfrm>
            <a:off x="3531423" y="1241693"/>
            <a:ext cx="1516666" cy="430213"/>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s-ES" sz="1100" u="none" cap="none" strike="noStrike">
                <a:solidFill>
                  <a:schemeClr val="accent6"/>
                </a:solidFill>
                <a:latin typeface="Calibri"/>
                <a:ea typeface="Calibri"/>
                <a:cs typeface="Calibri"/>
                <a:sym typeface="Calibri"/>
              </a:rPr>
              <a:t>Cumplir con los requisitos probatorios</a:t>
            </a:r>
            <a:endParaRPr b="0" i="0" sz="1100" u="none" cap="none" strike="noStrike">
              <a:solidFill>
                <a:srgbClr val="000000"/>
              </a:solidFill>
              <a:latin typeface="Arial"/>
              <a:ea typeface="Arial"/>
              <a:cs typeface="Arial"/>
              <a:sym typeface="Arial"/>
            </a:endParaRPr>
          </a:p>
        </p:txBody>
      </p:sp>
      <p:sp>
        <p:nvSpPr>
          <p:cNvPr id="665" name="Google Shape;665;p92"/>
          <p:cNvSpPr/>
          <p:nvPr/>
        </p:nvSpPr>
        <p:spPr>
          <a:xfrm>
            <a:off x="3760073" y="1421748"/>
            <a:ext cx="1834524" cy="971564"/>
          </a:xfrm>
          <a:prstGeom prst="rightArrow">
            <a:avLst>
              <a:gd fmla="val 50000" name="adj1"/>
              <a:gd fmla="val 50104" name="adj2"/>
            </a:avLst>
          </a:prstGeom>
          <a:solidFill>
            <a:schemeClr val="accent1"/>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2"/>
              </a:buClr>
              <a:buSzPts val="2400"/>
              <a:buFont typeface="Arial"/>
              <a:buNone/>
            </a:pPr>
            <a:r>
              <a:t/>
            </a:r>
            <a:endParaRPr b="0" i="0" sz="2400" u="none" cap="none" strike="noStrike">
              <a:solidFill>
                <a:srgbClr val="000000"/>
              </a:solidFill>
              <a:latin typeface="Times New Roman"/>
              <a:ea typeface="Times New Roman"/>
              <a:cs typeface="Times New Roman"/>
              <a:sym typeface="Times New Roman"/>
            </a:endParaRPr>
          </a:p>
        </p:txBody>
      </p:sp>
      <p:sp>
        <p:nvSpPr>
          <p:cNvPr id="666" name="Google Shape;666;p92"/>
          <p:cNvSpPr txBox="1"/>
          <p:nvPr/>
        </p:nvSpPr>
        <p:spPr>
          <a:xfrm>
            <a:off x="3717484" y="1678442"/>
            <a:ext cx="1858065" cy="43021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s-ES" sz="1100" u="none" cap="none" strike="noStrike">
                <a:solidFill>
                  <a:schemeClr val="accent6"/>
                </a:solidFill>
                <a:latin typeface="Calibri"/>
                <a:ea typeface="Calibri"/>
                <a:cs typeface="Calibri"/>
                <a:sym typeface="Calibri"/>
              </a:rPr>
              <a:t>Conectar al sobreviviente con el servicio de protección</a:t>
            </a:r>
            <a:endParaRPr b="0" i="0" sz="1100" u="none" cap="none" strike="noStrike">
              <a:solidFill>
                <a:srgbClr val="000000"/>
              </a:solidFill>
              <a:latin typeface="Arial"/>
              <a:ea typeface="Arial"/>
              <a:cs typeface="Arial"/>
              <a:sym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1" name="Shape 671"/>
        <p:cNvGrpSpPr/>
        <p:nvPr/>
      </p:nvGrpSpPr>
      <p:grpSpPr>
        <a:xfrm>
          <a:off x="0" y="0"/>
          <a:ext cx="0" cy="0"/>
          <a:chOff x="0" y="0"/>
          <a:chExt cx="0" cy="0"/>
        </a:xfrm>
      </p:grpSpPr>
      <p:sp>
        <p:nvSpPr>
          <p:cNvPr id="672" name="Google Shape;672;p93"/>
          <p:cNvSpPr txBox="1"/>
          <p:nvPr>
            <p:ph type="title"/>
          </p:nvPr>
        </p:nvSpPr>
        <p:spPr>
          <a:xfrm>
            <a:off x="457200" y="515938"/>
            <a:ext cx="7392256" cy="11430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ED7D31"/>
              </a:buClr>
              <a:buSzPct val="111111"/>
              <a:buNone/>
            </a:pPr>
            <a:r>
              <a:rPr lang="es-ES"/>
              <a:t>Preparación de la clínica centrada en la persona sobreviviente</a:t>
            </a:r>
            <a:br>
              <a:rPr lang="es-ES"/>
            </a:br>
            <a:endParaRPr/>
          </a:p>
        </p:txBody>
      </p:sp>
      <p:sp>
        <p:nvSpPr>
          <p:cNvPr id="673" name="Google Shape;673;p93"/>
          <p:cNvSpPr txBox="1"/>
          <p:nvPr>
            <p:ph idx="1" type="body"/>
          </p:nvPr>
        </p:nvSpPr>
        <p:spPr>
          <a:xfrm>
            <a:off x="692471" y="1350962"/>
            <a:ext cx="5505450" cy="5187950"/>
          </a:xfrm>
          <a:prstGeom prst="rect">
            <a:avLst/>
          </a:prstGeom>
          <a:noFill/>
          <a:ln>
            <a:noFill/>
          </a:ln>
        </p:spPr>
        <p:txBody>
          <a:bodyPr anchorCtr="0" anchor="t" bIns="45700" lIns="91425" spcFirstLastPara="1" rIns="91425" wrap="square" tIns="45700">
            <a:noAutofit/>
          </a:bodyPr>
          <a:lstStyle/>
          <a:p>
            <a:pPr indent="-265113" lvl="1" marL="360363" rtl="0" algn="l">
              <a:lnSpc>
                <a:spcPct val="80000"/>
              </a:lnSpc>
              <a:spcBef>
                <a:spcPts val="600"/>
              </a:spcBef>
              <a:spcAft>
                <a:spcPts val="0"/>
              </a:spcAft>
              <a:buClr>
                <a:schemeClr val="dk2"/>
              </a:buClr>
              <a:buSzPts val="2300"/>
              <a:buChar char="•"/>
            </a:pPr>
            <a:r>
              <a:rPr lang="es-ES" sz="1700">
                <a:solidFill>
                  <a:schemeClr val="dk2"/>
                </a:solidFill>
              </a:rPr>
              <a:t>Proporcionar servicios de calidad las 24 horas, los 7 días de la semana, en un lugar seguro que tenga buena iluminación y acceso para todas las personas, incluidas las personas con discapacidad</a:t>
            </a:r>
            <a:endParaRPr sz="1700"/>
          </a:p>
          <a:p>
            <a:pPr indent="-265113" lvl="1" marL="360363" rtl="0" algn="l">
              <a:lnSpc>
                <a:spcPct val="80000"/>
              </a:lnSpc>
              <a:spcBef>
                <a:spcPts val="600"/>
              </a:spcBef>
              <a:spcAft>
                <a:spcPts val="0"/>
              </a:spcAft>
              <a:buClr>
                <a:schemeClr val="dk2"/>
              </a:buClr>
              <a:buSzPts val="2300"/>
              <a:buChar char="•"/>
            </a:pPr>
            <a:r>
              <a:rPr lang="es-ES" sz="1700">
                <a:solidFill>
                  <a:schemeClr val="dk2"/>
                </a:solidFill>
              </a:rPr>
              <a:t>Garantizar el acceso para mujeres, niños y niñas, adolescentes y hombres</a:t>
            </a:r>
            <a:endParaRPr sz="1700"/>
          </a:p>
          <a:p>
            <a:pPr indent="-265113" lvl="1" marL="360363" rtl="0" algn="l">
              <a:lnSpc>
                <a:spcPct val="80000"/>
              </a:lnSpc>
              <a:spcBef>
                <a:spcPts val="600"/>
              </a:spcBef>
              <a:spcAft>
                <a:spcPts val="0"/>
              </a:spcAft>
              <a:buClr>
                <a:schemeClr val="dk2"/>
              </a:buClr>
              <a:buSzPts val="2300"/>
              <a:buChar char="•"/>
            </a:pPr>
            <a:r>
              <a:rPr lang="es-ES" sz="1700">
                <a:solidFill>
                  <a:schemeClr val="dk2"/>
                </a:solidFill>
              </a:rPr>
              <a:t>Flujo de pacientes: la persona sobreviviente no debe tener que esperar</a:t>
            </a:r>
            <a:endParaRPr sz="1700"/>
          </a:p>
          <a:p>
            <a:pPr indent="-265113" lvl="1" marL="360363" rtl="0" algn="l">
              <a:lnSpc>
                <a:spcPct val="80000"/>
              </a:lnSpc>
              <a:spcBef>
                <a:spcPts val="600"/>
              </a:spcBef>
              <a:spcAft>
                <a:spcPts val="0"/>
              </a:spcAft>
              <a:buClr>
                <a:schemeClr val="dk2"/>
              </a:buClr>
              <a:buSzPts val="2300"/>
              <a:buChar char="•"/>
            </a:pPr>
            <a:r>
              <a:rPr lang="es-ES" sz="1700">
                <a:solidFill>
                  <a:schemeClr val="dk2"/>
                </a:solidFill>
              </a:rPr>
              <a:t>Área de consulta privada</a:t>
            </a:r>
            <a:endParaRPr sz="1700"/>
          </a:p>
          <a:p>
            <a:pPr indent="-265113" lvl="1" marL="360363" rtl="0" algn="l">
              <a:lnSpc>
                <a:spcPct val="80000"/>
              </a:lnSpc>
              <a:spcBef>
                <a:spcPts val="600"/>
              </a:spcBef>
              <a:spcAft>
                <a:spcPts val="0"/>
              </a:spcAft>
              <a:buClr>
                <a:schemeClr val="dk2"/>
              </a:buClr>
              <a:buSzPts val="2300"/>
              <a:buChar char="•"/>
            </a:pPr>
            <a:r>
              <a:rPr lang="es-ES" sz="1700">
                <a:solidFill>
                  <a:schemeClr val="dk2"/>
                </a:solidFill>
              </a:rPr>
              <a:t>Garantizar que los equipos e insumos estén listos</a:t>
            </a:r>
            <a:endParaRPr sz="1700"/>
          </a:p>
          <a:p>
            <a:pPr indent="-265113" lvl="1" marL="360363" rtl="0" algn="l">
              <a:lnSpc>
                <a:spcPct val="80000"/>
              </a:lnSpc>
              <a:spcBef>
                <a:spcPts val="600"/>
              </a:spcBef>
              <a:spcAft>
                <a:spcPts val="0"/>
              </a:spcAft>
              <a:buClr>
                <a:schemeClr val="dk2"/>
              </a:buClr>
              <a:buSzPts val="2300"/>
              <a:buChar char="•"/>
            </a:pPr>
            <a:r>
              <a:rPr lang="es-ES" sz="1700">
                <a:solidFill>
                  <a:schemeClr val="dk2"/>
                </a:solidFill>
              </a:rPr>
              <a:t>Fichero seguro que pueda cerrarse con llave</a:t>
            </a:r>
            <a:endParaRPr sz="1700"/>
          </a:p>
          <a:p>
            <a:pPr indent="-265113" lvl="1" marL="360363" rtl="0" algn="l">
              <a:lnSpc>
                <a:spcPct val="80000"/>
              </a:lnSpc>
              <a:spcBef>
                <a:spcPts val="600"/>
              </a:spcBef>
              <a:spcAft>
                <a:spcPts val="0"/>
              </a:spcAft>
              <a:buClr>
                <a:schemeClr val="dk2"/>
              </a:buClr>
              <a:buSzPts val="2300"/>
              <a:buChar char="•"/>
            </a:pPr>
            <a:r>
              <a:rPr lang="es-ES" sz="1700">
                <a:solidFill>
                  <a:schemeClr val="dk2"/>
                </a:solidFill>
              </a:rPr>
              <a:t>Protocolos y formularios estándares y traducidos</a:t>
            </a:r>
            <a:endParaRPr sz="1700"/>
          </a:p>
          <a:p>
            <a:pPr indent="-265113" lvl="1" marL="360363" rtl="0" algn="l">
              <a:lnSpc>
                <a:spcPct val="80000"/>
              </a:lnSpc>
              <a:spcBef>
                <a:spcPts val="600"/>
              </a:spcBef>
              <a:spcAft>
                <a:spcPts val="0"/>
              </a:spcAft>
              <a:buClr>
                <a:schemeClr val="dk2"/>
              </a:buClr>
              <a:buSzPts val="2300"/>
              <a:buChar char="•"/>
            </a:pPr>
            <a:r>
              <a:rPr lang="es-ES" sz="1700">
                <a:solidFill>
                  <a:schemeClr val="dk2"/>
                </a:solidFill>
              </a:rPr>
              <a:t>De ser posible, suministrar un cambio de ropa cuando sea necesario</a:t>
            </a:r>
            <a:endParaRPr sz="1700"/>
          </a:p>
          <a:p>
            <a:pPr indent="-265113" lvl="1" marL="360363" rtl="0" algn="l">
              <a:lnSpc>
                <a:spcPct val="80000"/>
              </a:lnSpc>
              <a:spcBef>
                <a:spcPts val="600"/>
              </a:spcBef>
              <a:spcAft>
                <a:spcPts val="0"/>
              </a:spcAft>
              <a:buClr>
                <a:schemeClr val="dk2"/>
              </a:buClr>
              <a:buSzPts val="2300"/>
              <a:buChar char="•"/>
            </a:pPr>
            <a:r>
              <a:rPr lang="es-ES" sz="1700">
                <a:solidFill>
                  <a:schemeClr val="dk2"/>
                </a:solidFill>
              </a:rPr>
              <a:t>Dar participación a mujeres, adolescentes, hombres, personas con discapacidad, personas LGBTQIA y otras personas afectadas en decisiones sobre accesibilidad y aceptabilidad de servicios</a:t>
            </a:r>
            <a:endParaRPr sz="1700"/>
          </a:p>
        </p:txBody>
      </p:sp>
      <p:sp>
        <p:nvSpPr>
          <p:cNvPr id="674" name="Google Shape;674;p93"/>
          <p:cNvSpPr/>
          <p:nvPr/>
        </p:nvSpPr>
        <p:spPr>
          <a:xfrm>
            <a:off x="6501133" y="1628338"/>
            <a:ext cx="2003425" cy="690562"/>
          </a:xfrm>
          <a:prstGeom prst="cloudCallout">
            <a:avLst>
              <a:gd fmla="val -66772" name="adj1"/>
              <a:gd fmla="val -34187" name="adj2"/>
            </a:avLst>
          </a:prstGeom>
          <a:solidFill>
            <a:schemeClr val="accent4"/>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es-ES" sz="1800" u="none" cap="none" strike="noStrike">
                <a:solidFill>
                  <a:srgbClr val="44546A"/>
                </a:solidFill>
                <a:latin typeface="Arial"/>
                <a:ea typeface="Arial"/>
                <a:cs typeface="Arial"/>
                <a:sym typeface="Arial"/>
              </a:rPr>
              <a:t>seguridad</a:t>
            </a:r>
            <a:endParaRPr b="1" i="0" sz="1800" u="none" cap="none" strike="noStrike">
              <a:solidFill>
                <a:srgbClr val="44546A"/>
              </a:solidFill>
              <a:latin typeface="Arial"/>
              <a:ea typeface="Arial"/>
              <a:cs typeface="Arial"/>
              <a:sym typeface="Arial"/>
            </a:endParaRPr>
          </a:p>
        </p:txBody>
      </p:sp>
      <p:sp>
        <p:nvSpPr>
          <p:cNvPr id="675" name="Google Shape;675;p93"/>
          <p:cNvSpPr/>
          <p:nvPr/>
        </p:nvSpPr>
        <p:spPr>
          <a:xfrm>
            <a:off x="5612883" y="2892766"/>
            <a:ext cx="2974333" cy="780175"/>
          </a:xfrm>
          <a:prstGeom prst="cloudCallout">
            <a:avLst>
              <a:gd fmla="val -102939" name="adj1"/>
              <a:gd fmla="val 20921" name="adj2"/>
            </a:avLst>
          </a:prstGeom>
          <a:solidFill>
            <a:schemeClr val="accent4"/>
          </a:solidFill>
          <a:ln cap="flat" cmpd="sng" w="9525">
            <a:solidFill>
              <a:schemeClr val="dk1"/>
            </a:solidFill>
            <a:prstDash val="solid"/>
            <a:round/>
            <a:headEnd len="sm" w="sm" type="none"/>
            <a:tailEnd len="sm" w="sm" type="none"/>
          </a:ln>
        </p:spPr>
        <p:txBody>
          <a:bodyPr anchorCtr="0" anchor="t" bIns="45700" lIns="0" spcFirstLastPara="1" rIns="91425" wrap="square" tIns="45700">
            <a:noAutofit/>
          </a:bodyPr>
          <a:lstStyle/>
          <a:p>
            <a:pPr indent="0" lvl="0" marL="0" marR="0" rtl="0" algn="ctr">
              <a:lnSpc>
                <a:spcPct val="100000"/>
              </a:lnSpc>
              <a:spcBef>
                <a:spcPts val="0"/>
              </a:spcBef>
              <a:spcAft>
                <a:spcPts val="0"/>
              </a:spcAft>
              <a:buNone/>
            </a:pPr>
            <a:r>
              <a:rPr b="1" i="0" lang="es-ES" sz="1800" u="none" cap="none" strike="noStrike">
                <a:solidFill>
                  <a:srgbClr val="44546A"/>
                </a:solidFill>
                <a:latin typeface="Arial"/>
                <a:ea typeface="Arial"/>
                <a:cs typeface="Arial"/>
                <a:sym typeface="Arial"/>
              </a:rPr>
              <a:t>confidencialidad</a:t>
            </a:r>
            <a:endParaRPr b="1" i="0" sz="1800" u="none" cap="none" strike="noStrike">
              <a:solidFill>
                <a:srgbClr val="44546A"/>
              </a:solidFill>
              <a:latin typeface="Arial"/>
              <a:ea typeface="Arial"/>
              <a:cs typeface="Arial"/>
              <a:sym typeface="Arial"/>
            </a:endParaRPr>
          </a:p>
        </p:txBody>
      </p:sp>
      <p:sp>
        <p:nvSpPr>
          <p:cNvPr id="676" name="Google Shape;676;p93"/>
          <p:cNvSpPr/>
          <p:nvPr/>
        </p:nvSpPr>
        <p:spPr>
          <a:xfrm>
            <a:off x="6197921" y="3831254"/>
            <a:ext cx="1482189" cy="701675"/>
          </a:xfrm>
          <a:prstGeom prst="cloudCallout">
            <a:avLst>
              <a:gd fmla="val -57944" name="adj1"/>
              <a:gd fmla="val 57893" name="adj2"/>
            </a:avLst>
          </a:prstGeom>
          <a:solidFill>
            <a:schemeClr val="accent4"/>
          </a:solidFill>
          <a:ln cap="flat" cmpd="sng" w="9525">
            <a:solidFill>
              <a:schemeClr val="dk1"/>
            </a:solidFill>
            <a:prstDash val="solid"/>
            <a:round/>
            <a:headEnd len="sm" w="sm" type="none"/>
            <a:tailEnd len="sm" w="sm" type="none"/>
          </a:ln>
        </p:spPr>
        <p:txBody>
          <a:bodyPr anchorCtr="0" anchor="t" bIns="45700" lIns="0" spcFirstLastPara="1" rIns="36000" wrap="square" tIns="45700">
            <a:noAutofit/>
          </a:bodyPr>
          <a:lstStyle/>
          <a:p>
            <a:pPr indent="0" lvl="0" marL="0" marR="0" rtl="0" algn="ctr">
              <a:lnSpc>
                <a:spcPct val="100000"/>
              </a:lnSpc>
              <a:spcBef>
                <a:spcPts val="0"/>
              </a:spcBef>
              <a:spcAft>
                <a:spcPts val="0"/>
              </a:spcAft>
              <a:buNone/>
            </a:pPr>
            <a:r>
              <a:rPr b="1" i="1" lang="es-ES" sz="1600" u="none" cap="none" strike="noStrike">
                <a:solidFill>
                  <a:srgbClr val="44546A"/>
                </a:solidFill>
                <a:latin typeface="Arial"/>
                <a:ea typeface="Arial"/>
                <a:cs typeface="Arial"/>
                <a:sym typeface="Arial"/>
              </a:rPr>
              <a:t>respeto</a:t>
            </a:r>
            <a:endParaRPr b="1" i="1" sz="1800" u="none" cap="none" strike="noStrike">
              <a:solidFill>
                <a:srgbClr val="44546A"/>
              </a:solidFill>
              <a:latin typeface="Arial"/>
              <a:ea typeface="Arial"/>
              <a:cs typeface="Arial"/>
              <a:sym typeface="Arial"/>
            </a:endParaRPr>
          </a:p>
        </p:txBody>
      </p:sp>
      <p:sp>
        <p:nvSpPr>
          <p:cNvPr id="677" name="Google Shape;677;p93"/>
          <p:cNvSpPr/>
          <p:nvPr/>
        </p:nvSpPr>
        <p:spPr>
          <a:xfrm>
            <a:off x="6297933" y="5164931"/>
            <a:ext cx="2543621" cy="1151731"/>
          </a:xfrm>
          <a:prstGeom prst="cloudCallout">
            <a:avLst>
              <a:gd fmla="val -59212" name="adj1"/>
              <a:gd fmla="val -43074" name="adj2"/>
            </a:avLst>
          </a:prstGeom>
          <a:solidFill>
            <a:schemeClr val="accent4"/>
          </a:solidFill>
          <a:ln cap="flat" cmpd="sng" w="9525">
            <a:solidFill>
              <a:schemeClr val="dk1"/>
            </a:solidFill>
            <a:prstDash val="solid"/>
            <a:round/>
            <a:headEnd len="sm" w="sm" type="none"/>
            <a:tailEnd len="sm" w="sm" type="none"/>
          </a:ln>
        </p:spPr>
        <p:txBody>
          <a:bodyPr anchorCtr="0" anchor="t" bIns="0" lIns="0" spcFirstLastPara="1" rIns="0" wrap="square" tIns="108000">
            <a:noAutofit/>
          </a:bodyPr>
          <a:lstStyle/>
          <a:p>
            <a:pPr indent="0" lvl="0" marL="0" marR="0" rtl="0" algn="ctr">
              <a:lnSpc>
                <a:spcPct val="100000"/>
              </a:lnSpc>
              <a:spcBef>
                <a:spcPts val="0"/>
              </a:spcBef>
              <a:spcAft>
                <a:spcPts val="0"/>
              </a:spcAft>
              <a:buNone/>
            </a:pPr>
            <a:r>
              <a:rPr b="1" i="0" lang="es-ES" sz="1700" u="none" cap="none" strike="noStrike">
                <a:solidFill>
                  <a:srgbClr val="44546A"/>
                </a:solidFill>
                <a:latin typeface="Arial"/>
                <a:ea typeface="Arial"/>
                <a:cs typeface="Arial"/>
                <a:sym typeface="Arial"/>
              </a:rPr>
              <a:t>no discriminación</a:t>
            </a:r>
            <a:endParaRPr b="0" i="0" sz="1800" u="none" cap="none" strike="noStrike">
              <a:solidFill>
                <a:srgbClr val="000000"/>
              </a:solidFill>
              <a:latin typeface="Arial"/>
              <a:ea typeface="Arial"/>
              <a:cs typeface="Arial"/>
              <a:sym typeface="Arial"/>
            </a:endParaRPr>
          </a:p>
        </p:txBody>
      </p:sp>
      <p:sp>
        <p:nvSpPr>
          <p:cNvPr id="678" name="Google Shape;678;p93"/>
          <p:cNvSpPr txBox="1"/>
          <p:nvPr/>
        </p:nvSpPr>
        <p:spPr>
          <a:xfrm>
            <a:off x="2642867" y="5845257"/>
            <a:ext cx="3858266" cy="833436"/>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1" lang="es-ES" sz="1600" u="none" cap="none" strike="noStrike">
                <a:solidFill>
                  <a:schemeClr val="accent1"/>
                </a:solidFill>
                <a:latin typeface="Calibri"/>
                <a:ea typeface="Calibri"/>
                <a:cs typeface="Calibri"/>
                <a:sym typeface="Calibri"/>
              </a:rPr>
              <a:t>Asegurar, en todo momento, los derechos, las necesidades, los deseos y la dignidad de la persona sobreviviente</a:t>
            </a:r>
            <a:endParaRPr b="0" i="0" sz="1600" u="none" cap="none" strike="noStrike">
              <a:solidFill>
                <a:srgbClr val="000000"/>
              </a:solidFill>
              <a:latin typeface="Arial"/>
              <a:ea typeface="Arial"/>
              <a:cs typeface="Arial"/>
              <a:sym typeface="Arial"/>
            </a:endParaRPr>
          </a:p>
        </p:txBody>
      </p:sp>
      <p:sp>
        <p:nvSpPr>
          <p:cNvPr id="679" name="Google Shape;679;p9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s-E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73">
                                            <p:txEl>
                                              <p:pRg end="0" st="0"/>
                                            </p:txEl>
                                          </p:spTgt>
                                        </p:tgtEl>
                                        <p:attrNameLst>
                                          <p:attrName>style.visibility</p:attrName>
                                        </p:attrNameLst>
                                      </p:cBhvr>
                                      <p:to>
                                        <p:strVal val="visible"/>
                                      </p:to>
                                    </p:set>
                                    <p:animEffect filter="fade" transition="in">
                                      <p:cBhvr>
                                        <p:cTn dur="500"/>
                                        <p:tgtEl>
                                          <p:spTgt spid="67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73">
                                            <p:txEl>
                                              <p:pRg end="1" st="1"/>
                                            </p:txEl>
                                          </p:spTgt>
                                        </p:tgtEl>
                                        <p:attrNameLst>
                                          <p:attrName>style.visibility</p:attrName>
                                        </p:attrNameLst>
                                      </p:cBhvr>
                                      <p:to>
                                        <p:strVal val="visible"/>
                                      </p:to>
                                    </p:set>
                                    <p:animEffect filter="fade" transition="in">
                                      <p:cBhvr>
                                        <p:cTn dur="500"/>
                                        <p:tgtEl>
                                          <p:spTgt spid="67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73">
                                            <p:txEl>
                                              <p:pRg end="2" st="2"/>
                                            </p:txEl>
                                          </p:spTgt>
                                        </p:tgtEl>
                                        <p:attrNameLst>
                                          <p:attrName>style.visibility</p:attrName>
                                        </p:attrNameLst>
                                      </p:cBhvr>
                                      <p:to>
                                        <p:strVal val="visible"/>
                                      </p:to>
                                    </p:set>
                                    <p:animEffect filter="fade" transition="in">
                                      <p:cBhvr>
                                        <p:cTn dur="500"/>
                                        <p:tgtEl>
                                          <p:spTgt spid="673">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73">
                                            <p:txEl>
                                              <p:pRg end="3" st="3"/>
                                            </p:txEl>
                                          </p:spTgt>
                                        </p:tgtEl>
                                        <p:attrNameLst>
                                          <p:attrName>style.visibility</p:attrName>
                                        </p:attrNameLst>
                                      </p:cBhvr>
                                      <p:to>
                                        <p:strVal val="visible"/>
                                      </p:to>
                                    </p:set>
                                    <p:animEffect filter="fade" transition="in">
                                      <p:cBhvr>
                                        <p:cTn dur="500"/>
                                        <p:tgtEl>
                                          <p:spTgt spid="673">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73">
                                            <p:txEl>
                                              <p:pRg end="4" st="4"/>
                                            </p:txEl>
                                          </p:spTgt>
                                        </p:tgtEl>
                                        <p:attrNameLst>
                                          <p:attrName>style.visibility</p:attrName>
                                        </p:attrNameLst>
                                      </p:cBhvr>
                                      <p:to>
                                        <p:strVal val="visible"/>
                                      </p:to>
                                    </p:set>
                                    <p:animEffect filter="fade" transition="in">
                                      <p:cBhvr>
                                        <p:cTn dur="500"/>
                                        <p:tgtEl>
                                          <p:spTgt spid="673">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73">
                                            <p:txEl>
                                              <p:pRg end="5" st="5"/>
                                            </p:txEl>
                                          </p:spTgt>
                                        </p:tgtEl>
                                        <p:attrNameLst>
                                          <p:attrName>style.visibility</p:attrName>
                                        </p:attrNameLst>
                                      </p:cBhvr>
                                      <p:to>
                                        <p:strVal val="visible"/>
                                      </p:to>
                                    </p:set>
                                    <p:animEffect filter="fade" transition="in">
                                      <p:cBhvr>
                                        <p:cTn dur="500"/>
                                        <p:tgtEl>
                                          <p:spTgt spid="673">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73">
                                            <p:txEl>
                                              <p:pRg end="6" st="6"/>
                                            </p:txEl>
                                          </p:spTgt>
                                        </p:tgtEl>
                                        <p:attrNameLst>
                                          <p:attrName>style.visibility</p:attrName>
                                        </p:attrNameLst>
                                      </p:cBhvr>
                                      <p:to>
                                        <p:strVal val="visible"/>
                                      </p:to>
                                    </p:set>
                                    <p:animEffect filter="fade" transition="in">
                                      <p:cBhvr>
                                        <p:cTn dur="500"/>
                                        <p:tgtEl>
                                          <p:spTgt spid="673">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73">
                                            <p:txEl>
                                              <p:pRg end="7" st="7"/>
                                            </p:txEl>
                                          </p:spTgt>
                                        </p:tgtEl>
                                        <p:attrNameLst>
                                          <p:attrName>style.visibility</p:attrName>
                                        </p:attrNameLst>
                                      </p:cBhvr>
                                      <p:to>
                                        <p:strVal val="visible"/>
                                      </p:to>
                                    </p:set>
                                    <p:animEffect filter="fade" transition="in">
                                      <p:cBhvr>
                                        <p:cTn dur="500"/>
                                        <p:tgtEl>
                                          <p:spTgt spid="673">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73">
                                            <p:txEl>
                                              <p:pRg end="8" st="8"/>
                                            </p:txEl>
                                          </p:spTgt>
                                        </p:tgtEl>
                                        <p:attrNameLst>
                                          <p:attrName>style.visibility</p:attrName>
                                        </p:attrNameLst>
                                      </p:cBhvr>
                                      <p:to>
                                        <p:strVal val="visible"/>
                                      </p:to>
                                    </p:set>
                                    <p:animEffect filter="fade" transition="in">
                                      <p:cBhvr>
                                        <p:cTn dur="500"/>
                                        <p:tgtEl>
                                          <p:spTgt spid="673">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74"/>
                                        </p:tgtEl>
                                        <p:attrNameLst>
                                          <p:attrName>style.visibility</p:attrName>
                                        </p:attrNameLst>
                                      </p:cBhvr>
                                      <p:to>
                                        <p:strVal val="visible"/>
                                      </p:to>
                                    </p:set>
                                    <p:animEffect filter="fade" transition="in">
                                      <p:cBhvr>
                                        <p:cTn dur="500"/>
                                        <p:tgtEl>
                                          <p:spTgt spid="674"/>
                                        </p:tgtEl>
                                      </p:cBhvr>
                                    </p:animEffect>
                                  </p:childTnLst>
                                </p:cTn>
                              </p:par>
                              <p:par>
                                <p:cTn fill="hold" nodeType="withEffect" presetClass="entr" presetID="10" presetSubtype="0">
                                  <p:stCondLst>
                                    <p:cond delay="0"/>
                                  </p:stCondLst>
                                  <p:childTnLst>
                                    <p:set>
                                      <p:cBhvr>
                                        <p:cTn dur="1" fill="hold">
                                          <p:stCondLst>
                                            <p:cond delay="0"/>
                                          </p:stCondLst>
                                        </p:cTn>
                                        <p:tgtEl>
                                          <p:spTgt spid="675"/>
                                        </p:tgtEl>
                                        <p:attrNameLst>
                                          <p:attrName>style.visibility</p:attrName>
                                        </p:attrNameLst>
                                      </p:cBhvr>
                                      <p:to>
                                        <p:strVal val="visible"/>
                                      </p:to>
                                    </p:set>
                                    <p:animEffect filter="fade" transition="in">
                                      <p:cBhvr>
                                        <p:cTn dur="500"/>
                                        <p:tgtEl>
                                          <p:spTgt spid="675"/>
                                        </p:tgtEl>
                                      </p:cBhvr>
                                    </p:animEffect>
                                  </p:childTnLst>
                                </p:cTn>
                              </p:par>
                              <p:par>
                                <p:cTn fill="hold" nodeType="withEffect" presetClass="entr" presetID="10" presetSubtype="0">
                                  <p:stCondLst>
                                    <p:cond delay="0"/>
                                  </p:stCondLst>
                                  <p:childTnLst>
                                    <p:set>
                                      <p:cBhvr>
                                        <p:cTn dur="1" fill="hold">
                                          <p:stCondLst>
                                            <p:cond delay="0"/>
                                          </p:stCondLst>
                                        </p:cTn>
                                        <p:tgtEl>
                                          <p:spTgt spid="677"/>
                                        </p:tgtEl>
                                        <p:attrNameLst>
                                          <p:attrName>style.visibility</p:attrName>
                                        </p:attrNameLst>
                                      </p:cBhvr>
                                      <p:to>
                                        <p:strVal val="visible"/>
                                      </p:to>
                                    </p:set>
                                    <p:animEffect filter="fade" transition="in">
                                      <p:cBhvr>
                                        <p:cTn dur="500"/>
                                        <p:tgtEl>
                                          <p:spTgt spid="677"/>
                                        </p:tgtEl>
                                      </p:cBhvr>
                                    </p:animEffect>
                                  </p:childTnLst>
                                </p:cTn>
                              </p:par>
                              <p:par>
                                <p:cTn fill="hold" nodeType="withEffect" presetClass="entr" presetID="10" presetSubtype="0">
                                  <p:stCondLst>
                                    <p:cond delay="0"/>
                                  </p:stCondLst>
                                  <p:childTnLst>
                                    <p:set>
                                      <p:cBhvr>
                                        <p:cTn dur="1" fill="hold">
                                          <p:stCondLst>
                                            <p:cond delay="0"/>
                                          </p:stCondLst>
                                        </p:cTn>
                                        <p:tgtEl>
                                          <p:spTgt spid="676"/>
                                        </p:tgtEl>
                                        <p:attrNameLst>
                                          <p:attrName>style.visibility</p:attrName>
                                        </p:attrNameLst>
                                      </p:cBhvr>
                                      <p:to>
                                        <p:strVal val="visible"/>
                                      </p:to>
                                    </p:set>
                                    <p:animEffect filter="fade" transition="in">
                                      <p:cBhvr>
                                        <p:cTn dur="500"/>
                                        <p:tgtEl>
                                          <p:spTgt spid="67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4" name="Shape 684"/>
        <p:cNvGrpSpPr/>
        <p:nvPr/>
      </p:nvGrpSpPr>
      <p:grpSpPr>
        <a:xfrm>
          <a:off x="0" y="0"/>
          <a:ext cx="0" cy="0"/>
          <a:chOff x="0" y="0"/>
          <a:chExt cx="0" cy="0"/>
        </a:xfrm>
      </p:grpSpPr>
      <p:sp>
        <p:nvSpPr>
          <p:cNvPr id="685" name="Google Shape;685;p94"/>
          <p:cNvSpPr txBox="1"/>
          <p:nvPr>
            <p:ph type="title"/>
          </p:nvPr>
        </p:nvSpPr>
        <p:spPr>
          <a:xfrm>
            <a:off x="637853" y="528870"/>
            <a:ext cx="8367713" cy="8636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2"/>
              </a:buClr>
              <a:buSzPts val="4400"/>
              <a:buNone/>
            </a:pPr>
            <a:r>
              <a:rPr lang="es-ES"/>
              <a:t>Preparación del personal</a:t>
            </a:r>
            <a:endParaRPr/>
          </a:p>
        </p:txBody>
      </p:sp>
      <p:sp>
        <p:nvSpPr>
          <p:cNvPr id="686" name="Google Shape;686;p94"/>
          <p:cNvSpPr txBox="1"/>
          <p:nvPr>
            <p:ph idx="1" type="body"/>
          </p:nvPr>
        </p:nvSpPr>
        <p:spPr>
          <a:xfrm>
            <a:off x="285751" y="1500188"/>
            <a:ext cx="8190430" cy="4016375"/>
          </a:xfrm>
          <a:prstGeom prst="rect">
            <a:avLst/>
          </a:prstGeom>
          <a:noFill/>
          <a:ln>
            <a:noFill/>
          </a:ln>
        </p:spPr>
        <p:txBody>
          <a:bodyPr anchorCtr="0" anchor="t" bIns="45700" lIns="91425" spcFirstLastPara="1" rIns="91425" wrap="square" tIns="45700">
            <a:noAutofit/>
          </a:bodyPr>
          <a:lstStyle/>
          <a:p>
            <a:pPr indent="-228600" lvl="0" marL="685800" rtl="0" algn="l">
              <a:lnSpc>
                <a:spcPct val="80000"/>
              </a:lnSpc>
              <a:spcBef>
                <a:spcPts val="600"/>
              </a:spcBef>
              <a:spcAft>
                <a:spcPts val="0"/>
              </a:spcAft>
              <a:buClr>
                <a:schemeClr val="dk2"/>
              </a:buClr>
              <a:buSzPts val="2600"/>
              <a:buChar char="•"/>
            </a:pPr>
            <a:r>
              <a:rPr lang="es-ES" sz="2600">
                <a:solidFill>
                  <a:schemeClr val="dk2"/>
                </a:solidFill>
              </a:rPr>
              <a:t>Asegurar la </a:t>
            </a:r>
            <a:r>
              <a:rPr i="1" lang="es-ES" sz="2600">
                <a:solidFill>
                  <a:schemeClr val="dk2"/>
                </a:solidFill>
              </a:rPr>
              <a:t>confidencialidad</a:t>
            </a:r>
            <a:r>
              <a:rPr lang="es-ES" sz="2600">
                <a:solidFill>
                  <a:schemeClr val="dk2"/>
                </a:solidFill>
              </a:rPr>
              <a:t>: todo el personal debe firmar el código de conducta</a:t>
            </a:r>
            <a:endParaRPr sz="2800"/>
          </a:p>
          <a:p>
            <a:pPr indent="-228600" lvl="0" marL="685800" rtl="0" algn="l">
              <a:lnSpc>
                <a:spcPct val="80000"/>
              </a:lnSpc>
              <a:spcBef>
                <a:spcPts val="1200"/>
              </a:spcBef>
              <a:spcAft>
                <a:spcPts val="0"/>
              </a:spcAft>
              <a:buClr>
                <a:schemeClr val="dk2"/>
              </a:buClr>
              <a:buSzPts val="2600"/>
              <a:buChar char="•"/>
            </a:pPr>
            <a:r>
              <a:rPr lang="es-ES" sz="2600">
                <a:solidFill>
                  <a:schemeClr val="dk2"/>
                </a:solidFill>
              </a:rPr>
              <a:t>Personal del mismo sexo y que hable el mismo idioma o acompañante/intérprete capacitado</a:t>
            </a:r>
            <a:endParaRPr sz="2800"/>
          </a:p>
          <a:p>
            <a:pPr indent="-228600" lvl="0" marL="685800" rtl="0" algn="l">
              <a:lnSpc>
                <a:spcPct val="80000"/>
              </a:lnSpc>
              <a:spcBef>
                <a:spcPts val="1200"/>
              </a:spcBef>
              <a:spcAft>
                <a:spcPts val="0"/>
              </a:spcAft>
              <a:buClr>
                <a:schemeClr val="dk2"/>
              </a:buClr>
              <a:buSzPts val="2600"/>
              <a:buChar char="•"/>
            </a:pPr>
            <a:r>
              <a:rPr lang="es-ES" sz="2600">
                <a:solidFill>
                  <a:schemeClr val="dk2"/>
                </a:solidFill>
              </a:rPr>
              <a:t>La persona sobreviviente tiene derecho a elegir a una persona de apoyo</a:t>
            </a:r>
            <a:endParaRPr sz="2800"/>
          </a:p>
          <a:p>
            <a:pPr indent="-228600" lvl="0" marL="685800" rtl="0" algn="l">
              <a:lnSpc>
                <a:spcPct val="80000"/>
              </a:lnSpc>
              <a:spcBef>
                <a:spcPts val="1200"/>
              </a:spcBef>
              <a:spcAft>
                <a:spcPts val="0"/>
              </a:spcAft>
              <a:buClr>
                <a:schemeClr val="dk2"/>
              </a:buClr>
              <a:buSzPts val="2600"/>
              <a:buChar char="•"/>
            </a:pPr>
            <a:r>
              <a:rPr lang="es-ES" sz="2600">
                <a:solidFill>
                  <a:schemeClr val="dk2"/>
                </a:solidFill>
              </a:rPr>
              <a:t>Asegurar que el personal reciba capacitación, siga el protocolo estándar para examen físico y tratamiento y tenga información correcta</a:t>
            </a:r>
            <a:endParaRPr sz="2800"/>
          </a:p>
          <a:p>
            <a:pPr indent="-228600" lvl="0" marL="685800" rtl="0" algn="l">
              <a:lnSpc>
                <a:spcPct val="80000"/>
              </a:lnSpc>
              <a:spcBef>
                <a:spcPts val="1200"/>
              </a:spcBef>
              <a:spcAft>
                <a:spcPts val="600"/>
              </a:spcAft>
              <a:buClr>
                <a:schemeClr val="dk2"/>
              </a:buClr>
              <a:buSzPts val="2600"/>
              <a:buChar char="•"/>
            </a:pPr>
            <a:r>
              <a:rPr lang="es-ES" sz="2600">
                <a:solidFill>
                  <a:schemeClr val="dk2"/>
                </a:solidFill>
              </a:rPr>
              <a:t>El personal debe explicar todo y solicitar el consentimiento para todo</a:t>
            </a:r>
            <a:endParaRPr sz="2800"/>
          </a:p>
        </p:txBody>
      </p:sp>
      <p:sp>
        <p:nvSpPr>
          <p:cNvPr id="687" name="Google Shape;687;p94"/>
          <p:cNvSpPr/>
          <p:nvPr/>
        </p:nvSpPr>
        <p:spPr>
          <a:xfrm>
            <a:off x="5885006" y="5845175"/>
            <a:ext cx="1734994" cy="693737"/>
          </a:xfrm>
          <a:prstGeom prst="cloudCallout">
            <a:avLst>
              <a:gd fmla="val -36255" name="adj1"/>
              <a:gd fmla="val -110931" name="adj2"/>
            </a:avLst>
          </a:prstGeom>
          <a:solidFill>
            <a:schemeClr val="accent4"/>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es-ES" sz="2000" u="none" cap="none" strike="noStrike">
                <a:solidFill>
                  <a:srgbClr val="44546A"/>
                </a:solidFill>
                <a:latin typeface="Arial"/>
                <a:ea typeface="Arial"/>
                <a:cs typeface="Arial"/>
                <a:sym typeface="Arial"/>
              </a:rPr>
              <a:t>respeto</a:t>
            </a:r>
            <a:endParaRPr b="1" i="0" sz="2000" u="none" cap="none" strike="noStrike">
              <a:solidFill>
                <a:srgbClr val="44546A"/>
              </a:solidFill>
              <a:latin typeface="Arial"/>
              <a:ea typeface="Arial"/>
              <a:cs typeface="Arial"/>
              <a:sym typeface="Arial"/>
            </a:endParaRPr>
          </a:p>
        </p:txBody>
      </p:sp>
      <p:sp>
        <p:nvSpPr>
          <p:cNvPr id="688" name="Google Shape;688;p9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s-ES"/>
              <a:t>‹#›</a:t>
            </a:fld>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3" name="Shape 693"/>
        <p:cNvGrpSpPr/>
        <p:nvPr/>
      </p:nvGrpSpPr>
      <p:grpSpPr>
        <a:xfrm>
          <a:off x="0" y="0"/>
          <a:ext cx="0" cy="0"/>
          <a:chOff x="0" y="0"/>
          <a:chExt cx="0" cy="0"/>
        </a:xfrm>
      </p:grpSpPr>
      <p:sp>
        <p:nvSpPr>
          <p:cNvPr id="694" name="Google Shape;694;p95"/>
          <p:cNvSpPr txBox="1"/>
          <p:nvPr>
            <p:ph type="title"/>
          </p:nvPr>
        </p:nvSpPr>
        <p:spPr>
          <a:xfrm>
            <a:off x="628650" y="-48374"/>
            <a:ext cx="7886700" cy="1089257"/>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accent2"/>
              </a:buClr>
              <a:buSzPts val="4400"/>
              <a:buNone/>
            </a:pPr>
            <a:r>
              <a:rPr lang="es-ES"/>
              <a:t>Dificultades y estrategias</a:t>
            </a:r>
            <a:endParaRPr/>
          </a:p>
        </p:txBody>
      </p:sp>
      <p:graphicFrame>
        <p:nvGraphicFramePr>
          <p:cNvPr id="695" name="Google Shape;695;p95"/>
          <p:cNvGraphicFramePr/>
          <p:nvPr/>
        </p:nvGraphicFramePr>
        <p:xfrm>
          <a:off x="101600" y="797721"/>
          <a:ext cx="3000000" cy="3000000"/>
        </p:xfrm>
        <a:graphic>
          <a:graphicData uri="http://schemas.openxmlformats.org/drawingml/2006/table">
            <a:tbl>
              <a:tblPr bandRow="1" firstRow="1">
                <a:noFill/>
                <a:tableStyleId>{F7FC3A87-7C86-4937-AAF8-D6A5FC9EC237}</a:tableStyleId>
              </a:tblPr>
              <a:tblGrid>
                <a:gridCol w="4386700"/>
                <a:gridCol w="4566800"/>
              </a:tblGrid>
              <a:tr h="358650">
                <a:tc>
                  <a:txBody>
                    <a:bodyPr/>
                    <a:lstStyle/>
                    <a:p>
                      <a:pPr indent="0" lvl="0" marL="0" marR="0" rtl="0" algn="l">
                        <a:lnSpc>
                          <a:spcPct val="100000"/>
                        </a:lnSpc>
                        <a:spcBef>
                          <a:spcPts val="0"/>
                        </a:spcBef>
                        <a:spcAft>
                          <a:spcPts val="0"/>
                        </a:spcAft>
                        <a:buClr>
                          <a:schemeClr val="dk1"/>
                        </a:buClr>
                        <a:buSzPts val="1800"/>
                        <a:buFont typeface="Calibri"/>
                        <a:buNone/>
                      </a:pPr>
                      <a:r>
                        <a:rPr lang="es-ES" sz="1800" u="none" cap="none" strike="noStrike"/>
                        <a:t>Dificultades</a:t>
                      </a:r>
                      <a:endParaRPr sz="1800" u="none" cap="none" strike="noStrike"/>
                    </a:p>
                  </a:txBody>
                  <a:tcPr marT="45725" marB="45725" marR="91450" marL="91450"/>
                </a:tc>
                <a:tc>
                  <a:txBody>
                    <a:bodyPr/>
                    <a:lstStyle/>
                    <a:p>
                      <a:pPr indent="0" lvl="0" marL="0" marR="0" rtl="0" algn="l">
                        <a:lnSpc>
                          <a:spcPct val="100000"/>
                        </a:lnSpc>
                        <a:spcBef>
                          <a:spcPts val="0"/>
                        </a:spcBef>
                        <a:spcAft>
                          <a:spcPts val="0"/>
                        </a:spcAft>
                        <a:buClr>
                          <a:schemeClr val="dk1"/>
                        </a:buClr>
                        <a:buSzPts val="1800"/>
                        <a:buFont typeface="Calibri"/>
                        <a:buNone/>
                      </a:pPr>
                      <a:r>
                        <a:rPr lang="es-ES" sz="1800" u="none" cap="none" strike="noStrike"/>
                        <a:t>Estrategias</a:t>
                      </a:r>
                      <a:endParaRPr sz="1800" u="none" cap="none" strike="noStrike"/>
                    </a:p>
                  </a:txBody>
                  <a:tcPr marT="45725" marB="45725" marR="91450" marL="91450"/>
                </a:tc>
              </a:tr>
              <a:tr h="1210450">
                <a:tc>
                  <a:txBody>
                    <a:bodyPr/>
                    <a:lstStyle/>
                    <a:p>
                      <a:pPr indent="0" lvl="0" marL="0" marR="0" rtl="0" algn="l">
                        <a:lnSpc>
                          <a:spcPct val="100000"/>
                        </a:lnSpc>
                        <a:spcBef>
                          <a:spcPts val="0"/>
                        </a:spcBef>
                        <a:spcAft>
                          <a:spcPts val="0"/>
                        </a:spcAft>
                        <a:buClr>
                          <a:schemeClr val="dk1"/>
                        </a:buClr>
                        <a:buSzPts val="1400"/>
                        <a:buFont typeface="Calibri"/>
                        <a:buNone/>
                      </a:pPr>
                      <a:r>
                        <a:rPr lang="es-ES" sz="1500" u="none" cap="none" strike="noStrike"/>
                        <a:t>En algunas sociedades, es común que en casos de violencia sexual la familia o las autoridades obliguen a las mujeres sobrevivientes a casarse con el agresor (doble victimización).</a:t>
                      </a:r>
                      <a:endParaRPr sz="1600" u="none" cap="none" strike="noStrike"/>
                    </a:p>
                    <a:p>
                      <a:pPr indent="0" lvl="0" marL="0" marR="0" rtl="0" algn="l">
                        <a:lnSpc>
                          <a:spcPct val="100000"/>
                        </a:lnSpc>
                        <a:spcBef>
                          <a:spcPts val="0"/>
                        </a:spcBef>
                        <a:spcAft>
                          <a:spcPts val="0"/>
                        </a:spcAft>
                        <a:buClr>
                          <a:schemeClr val="dk1"/>
                        </a:buClr>
                        <a:buSzPts val="1500"/>
                        <a:buFont typeface="Calibri"/>
                        <a:buNone/>
                      </a:pPr>
                      <a:r>
                        <a:t/>
                      </a:r>
                      <a:endParaRPr sz="1500" u="none" cap="none" strike="noStrike"/>
                    </a:p>
                  </a:txBody>
                  <a:tcPr marT="45725" marB="45725" marR="91450" marL="91450"/>
                </a:tc>
                <a:tc rowSpan="4">
                  <a:txBody>
                    <a:bodyPr/>
                    <a:lstStyle/>
                    <a:p>
                      <a:pPr indent="0" lvl="0" marL="0" marR="0" rtl="0" algn="l">
                        <a:lnSpc>
                          <a:spcPct val="100000"/>
                        </a:lnSpc>
                        <a:spcBef>
                          <a:spcPts val="0"/>
                        </a:spcBef>
                        <a:spcAft>
                          <a:spcPts val="0"/>
                        </a:spcAft>
                        <a:buClr>
                          <a:schemeClr val="dk1"/>
                        </a:buClr>
                        <a:buSzPts val="1800"/>
                        <a:buFont typeface="Calibri"/>
                        <a:buNone/>
                      </a:pPr>
                      <a:r>
                        <a:rPr lang="es-ES" sz="1800" u="none" cap="none" strike="noStrike"/>
                        <a:t>En estos casos, el personal sanitario puede:</a:t>
                      </a:r>
                      <a:endParaRPr sz="1800" u="none" cap="none" strike="noStrike"/>
                    </a:p>
                    <a:p>
                      <a:pPr indent="-171450" lvl="0" marL="171450" marR="0" rtl="0" algn="l">
                        <a:lnSpc>
                          <a:spcPct val="100000"/>
                        </a:lnSpc>
                        <a:spcBef>
                          <a:spcPts val="0"/>
                        </a:spcBef>
                        <a:spcAft>
                          <a:spcPts val="0"/>
                        </a:spcAft>
                        <a:buClr>
                          <a:schemeClr val="dk1"/>
                        </a:buClr>
                        <a:buSzPts val="1800"/>
                        <a:buFont typeface="Arial"/>
                        <a:buChar char="•"/>
                      </a:pPr>
                      <a:r>
                        <a:rPr lang="es-ES" sz="1800" u="none" cap="none" strike="noStrike"/>
                        <a:t>Conversar con su supervisor</a:t>
                      </a:r>
                      <a:endParaRPr sz="1800" u="none" cap="none" strike="noStrike"/>
                    </a:p>
                    <a:p>
                      <a:pPr indent="-171450" lvl="0" marL="171450" marR="0" rtl="0" algn="l">
                        <a:lnSpc>
                          <a:spcPct val="100000"/>
                        </a:lnSpc>
                        <a:spcBef>
                          <a:spcPts val="0"/>
                        </a:spcBef>
                        <a:spcAft>
                          <a:spcPts val="0"/>
                        </a:spcAft>
                        <a:buClr>
                          <a:schemeClr val="dk1"/>
                        </a:buClr>
                        <a:buSzPts val="1800"/>
                        <a:buFont typeface="Arial"/>
                        <a:buChar char="•"/>
                      </a:pPr>
                      <a:r>
                        <a:rPr lang="es-ES" sz="1800" u="none" cap="none" strike="noStrike"/>
                        <a:t>Analizar opciones con su paciente</a:t>
                      </a:r>
                      <a:endParaRPr sz="1800" u="none" cap="none" strike="noStrike"/>
                    </a:p>
                    <a:p>
                      <a:pPr indent="-171450" lvl="0" marL="171450" marR="0" rtl="0" algn="l">
                        <a:lnSpc>
                          <a:spcPct val="100000"/>
                        </a:lnSpc>
                        <a:spcBef>
                          <a:spcPts val="0"/>
                        </a:spcBef>
                        <a:spcAft>
                          <a:spcPts val="0"/>
                        </a:spcAft>
                        <a:buClr>
                          <a:schemeClr val="dk1"/>
                        </a:buClr>
                        <a:buSzPts val="1800"/>
                        <a:buFont typeface="Arial"/>
                        <a:buChar char="•"/>
                      </a:pPr>
                      <a:r>
                        <a:rPr lang="es-ES" sz="1800" u="none" cap="none" strike="noStrike"/>
                        <a:t>Analizar opciones y estrategias de incidencia dentro de la estructura de su organización o clínica</a:t>
                      </a:r>
                      <a:endParaRPr sz="1800" u="none" cap="none" strike="noStrike"/>
                    </a:p>
                    <a:p>
                      <a:pPr indent="-171450" lvl="0" marL="171450" marR="0" rtl="0" algn="l">
                        <a:lnSpc>
                          <a:spcPct val="100000"/>
                        </a:lnSpc>
                        <a:spcBef>
                          <a:spcPts val="0"/>
                        </a:spcBef>
                        <a:spcAft>
                          <a:spcPts val="0"/>
                        </a:spcAft>
                        <a:buClr>
                          <a:schemeClr val="dk1"/>
                        </a:buClr>
                        <a:buSzPts val="1800"/>
                        <a:buFont typeface="Arial"/>
                        <a:buChar char="•"/>
                      </a:pPr>
                      <a:r>
                        <a:rPr lang="es-ES" sz="1800" u="none" cap="none" strike="noStrike"/>
                        <a:t>Analizar vínculos con organizaciones locales que puedan ayudar a la paciente y derivaciones a esas organizaciones</a:t>
                      </a:r>
                      <a:endParaRPr sz="1800" u="none" cap="none" strike="noStrike"/>
                    </a:p>
                    <a:p>
                      <a:pPr indent="-171450" lvl="0" marL="171450" marR="0" rtl="0" algn="l">
                        <a:lnSpc>
                          <a:spcPct val="100000"/>
                        </a:lnSpc>
                        <a:spcBef>
                          <a:spcPts val="0"/>
                        </a:spcBef>
                        <a:spcAft>
                          <a:spcPts val="0"/>
                        </a:spcAft>
                        <a:buClr>
                          <a:schemeClr val="dk1"/>
                        </a:buClr>
                        <a:buSzPts val="1800"/>
                        <a:buFont typeface="Arial"/>
                        <a:buChar char="•"/>
                      </a:pPr>
                      <a:r>
                        <a:rPr lang="es-ES" sz="1800" u="none" cap="none" strike="noStrike"/>
                        <a:t>Respetar la confidencialidad de su paciente y, al mismo tiempo, analizar con los colegas de qué manera evitar tales situaciones o manejarlas en el futuro</a:t>
                      </a:r>
                      <a:endParaRPr sz="1800" u="none" cap="none" strike="noStrike"/>
                    </a:p>
                    <a:p>
                      <a:pPr indent="-171450" lvl="0" marL="171450" marR="0" rtl="0" algn="l">
                        <a:lnSpc>
                          <a:spcPct val="100000"/>
                        </a:lnSpc>
                        <a:spcBef>
                          <a:spcPts val="0"/>
                        </a:spcBef>
                        <a:spcAft>
                          <a:spcPts val="0"/>
                        </a:spcAft>
                        <a:buClr>
                          <a:schemeClr val="dk1"/>
                        </a:buClr>
                        <a:buSzPts val="1800"/>
                        <a:buFont typeface="Arial"/>
                        <a:buChar char="•"/>
                      </a:pPr>
                      <a:r>
                        <a:rPr lang="es-ES" sz="1800" u="none" cap="none" strike="noStrike"/>
                        <a:t>Plantear estas inquietudes/problemas en las reuniones de coordinación de salud.</a:t>
                      </a:r>
                      <a:endParaRPr sz="1800" u="none" cap="none" strike="noStrike"/>
                    </a:p>
                    <a:p>
                      <a:pPr indent="-171450" lvl="0" marL="171450" marR="0" rtl="0" algn="l">
                        <a:lnSpc>
                          <a:spcPct val="100000"/>
                        </a:lnSpc>
                        <a:spcBef>
                          <a:spcPts val="0"/>
                        </a:spcBef>
                        <a:spcAft>
                          <a:spcPts val="0"/>
                        </a:spcAft>
                        <a:buClr>
                          <a:schemeClr val="dk1"/>
                        </a:buClr>
                        <a:buSzPts val="1800"/>
                        <a:buFont typeface="Arial"/>
                        <a:buChar char="•"/>
                      </a:pPr>
                      <a:r>
                        <a:rPr lang="es-ES" sz="1800" u="none" cap="none" strike="noStrike"/>
                        <a:t>Recuerde que la prueba de virginidad no tiene sustento científico y nunca debe realizarse</a:t>
                      </a:r>
                      <a:endParaRPr sz="1800" u="none" cap="none" strike="noStrike"/>
                    </a:p>
                    <a:p>
                      <a:pPr indent="0" lvl="0" marL="0" marR="0" rtl="0" algn="l">
                        <a:lnSpc>
                          <a:spcPct val="100000"/>
                        </a:lnSpc>
                        <a:spcBef>
                          <a:spcPts val="0"/>
                        </a:spcBef>
                        <a:spcAft>
                          <a:spcPts val="0"/>
                        </a:spcAft>
                        <a:buClr>
                          <a:schemeClr val="dk1"/>
                        </a:buClr>
                        <a:buSzPts val="1800"/>
                        <a:buFont typeface="Calibri"/>
                        <a:buNone/>
                      </a:pPr>
                      <a:r>
                        <a:t/>
                      </a:r>
                      <a:endParaRPr sz="1800" u="none" cap="none" strike="noStrike"/>
                    </a:p>
                  </a:txBody>
                  <a:tcPr marT="45725" marB="45725" marR="91450" marL="91450"/>
                </a:tc>
              </a:tr>
              <a:tr h="1434625">
                <a:tc>
                  <a:txBody>
                    <a:bodyPr/>
                    <a:lstStyle/>
                    <a:p>
                      <a:pPr indent="0" lvl="0" marL="0" marR="0" rtl="0" algn="l">
                        <a:lnSpc>
                          <a:spcPct val="100000"/>
                        </a:lnSpc>
                        <a:spcBef>
                          <a:spcPts val="0"/>
                        </a:spcBef>
                        <a:spcAft>
                          <a:spcPts val="0"/>
                        </a:spcAft>
                        <a:buClr>
                          <a:schemeClr val="dk1"/>
                        </a:buClr>
                        <a:buSzPts val="1400"/>
                        <a:buFont typeface="Calibri"/>
                        <a:buNone/>
                      </a:pPr>
                      <a:r>
                        <a:rPr lang="es-ES" sz="1500" u="none" cap="none" strike="noStrike"/>
                        <a:t>En aquellas comunidades donde la virginidad de la mujer al momento del matrimonio se considera muy importante, es posible que la familia de una sobreviviente solicite a los proveedores de servicios que realicen una “prueba de virginidad”.</a:t>
                      </a:r>
                      <a:endParaRPr sz="1600" u="none" cap="none" strike="noStrike"/>
                    </a:p>
                    <a:p>
                      <a:pPr indent="0" lvl="0" marL="0" marR="0" rtl="0" algn="l">
                        <a:lnSpc>
                          <a:spcPct val="100000"/>
                        </a:lnSpc>
                        <a:spcBef>
                          <a:spcPts val="0"/>
                        </a:spcBef>
                        <a:spcAft>
                          <a:spcPts val="0"/>
                        </a:spcAft>
                        <a:buClr>
                          <a:schemeClr val="dk1"/>
                        </a:buClr>
                        <a:buSzPts val="1500"/>
                        <a:buFont typeface="Calibri"/>
                        <a:buNone/>
                      </a:pPr>
                      <a:r>
                        <a:t/>
                      </a:r>
                      <a:endParaRPr sz="1500" u="none" cap="none" strike="noStrike"/>
                    </a:p>
                  </a:txBody>
                  <a:tcPr marT="45725" marB="45725" marR="91450" marL="91450"/>
                </a:tc>
                <a:tc vMerge="1"/>
              </a:tr>
              <a:tr h="1210450">
                <a:tc>
                  <a:txBody>
                    <a:bodyPr/>
                    <a:lstStyle/>
                    <a:p>
                      <a:pPr indent="0" lvl="0" marL="0" marR="0" rtl="0" algn="l">
                        <a:lnSpc>
                          <a:spcPct val="100000"/>
                        </a:lnSpc>
                        <a:spcBef>
                          <a:spcPts val="0"/>
                        </a:spcBef>
                        <a:spcAft>
                          <a:spcPts val="0"/>
                        </a:spcAft>
                        <a:buClr>
                          <a:schemeClr val="dk1"/>
                        </a:buClr>
                        <a:buSzPts val="1400"/>
                        <a:buFont typeface="Calibri"/>
                        <a:buNone/>
                      </a:pPr>
                      <a:r>
                        <a:rPr lang="es-ES" sz="1500" u="none" cap="none" strike="noStrike"/>
                        <a:t>Si la confidencialidad de la paciente está en peligro, los servicios que se presten pueden exponerla al riesgo de sufrir represalias y de que continúe la violencia en su contra.</a:t>
                      </a:r>
                      <a:endParaRPr sz="1600" u="none" cap="none" strike="noStrike"/>
                    </a:p>
                    <a:p>
                      <a:pPr indent="0" lvl="0" marL="0" marR="0" rtl="0" algn="l">
                        <a:lnSpc>
                          <a:spcPct val="100000"/>
                        </a:lnSpc>
                        <a:spcBef>
                          <a:spcPts val="0"/>
                        </a:spcBef>
                        <a:spcAft>
                          <a:spcPts val="0"/>
                        </a:spcAft>
                        <a:buClr>
                          <a:schemeClr val="dk1"/>
                        </a:buClr>
                        <a:buSzPts val="1500"/>
                        <a:buFont typeface="Calibri"/>
                        <a:buNone/>
                      </a:pPr>
                      <a:r>
                        <a:t/>
                      </a:r>
                      <a:endParaRPr sz="1500" u="none" cap="none" strike="noStrike"/>
                    </a:p>
                  </a:txBody>
                  <a:tcPr marT="45725" marB="45725" marR="91450" marL="91450"/>
                </a:tc>
                <a:tc vMerge="1"/>
              </a:tr>
              <a:tr h="1658775">
                <a:tc>
                  <a:txBody>
                    <a:bodyPr/>
                    <a:lstStyle/>
                    <a:p>
                      <a:pPr indent="0" lvl="0" marL="0" marR="0" rtl="0" algn="l">
                        <a:lnSpc>
                          <a:spcPct val="100000"/>
                        </a:lnSpc>
                        <a:spcBef>
                          <a:spcPts val="0"/>
                        </a:spcBef>
                        <a:spcAft>
                          <a:spcPts val="0"/>
                        </a:spcAft>
                        <a:buClr>
                          <a:schemeClr val="dk1"/>
                        </a:buClr>
                        <a:buSzPts val="1400"/>
                        <a:buFont typeface="Calibri"/>
                        <a:buNone/>
                      </a:pPr>
                      <a:r>
                        <a:rPr lang="es-ES" sz="1500" u="none" cap="none" strike="noStrike"/>
                        <a:t>Las actitudes y comportamientos de los proveedores de servicios de salud suelen reflejar las actitudes discriminatorias de las comunidades afectadas, como culpar a la víctima, lo que puede ser un obstáculo para que las personas sobrevivientes accedan a los servicios y se recuperen.</a:t>
                      </a:r>
                      <a:endParaRPr sz="1600" u="none" cap="none" strike="noStrike"/>
                    </a:p>
                    <a:p>
                      <a:pPr indent="0" lvl="0" marL="0" marR="0" rtl="0" algn="l">
                        <a:lnSpc>
                          <a:spcPct val="100000"/>
                        </a:lnSpc>
                        <a:spcBef>
                          <a:spcPts val="0"/>
                        </a:spcBef>
                        <a:spcAft>
                          <a:spcPts val="0"/>
                        </a:spcAft>
                        <a:buClr>
                          <a:schemeClr val="dk1"/>
                        </a:buClr>
                        <a:buSzPts val="1500"/>
                        <a:buFont typeface="Calibri"/>
                        <a:buNone/>
                      </a:pPr>
                      <a:r>
                        <a:t/>
                      </a:r>
                      <a:endParaRPr sz="1500" u="none" cap="none" strike="noStrike"/>
                    </a:p>
                  </a:txBody>
                  <a:tcPr marT="45725" marB="45725" marR="91450" marL="91450"/>
                </a:tc>
                <a:tc vMerge="1"/>
              </a:tr>
            </a:tbl>
          </a:graphicData>
        </a:graphic>
      </p:graphicFrame>
      <p:sp>
        <p:nvSpPr>
          <p:cNvPr id="696" name="Google Shape;696;p95"/>
          <p:cNvSpPr txBox="1"/>
          <p:nvPr/>
        </p:nvSpPr>
        <p:spPr>
          <a:xfrm>
            <a:off x="3373438" y="6400006"/>
            <a:ext cx="2951162" cy="27781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s-ES" sz="1200" u="none" cap="none" strike="noStrike">
                <a:solidFill>
                  <a:srgbClr val="000000"/>
                </a:solidFill>
                <a:latin typeface="Arial"/>
                <a:ea typeface="Arial"/>
                <a:cs typeface="Arial"/>
                <a:sym typeface="Arial"/>
              </a:rPr>
              <a:t>(MISP, 2018)</a:t>
            </a:r>
            <a:endParaRPr/>
          </a:p>
        </p:txBody>
      </p:sp>
      <p:sp>
        <p:nvSpPr>
          <p:cNvPr id="697" name="Google Shape;697;p9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s-ES"/>
              <a:t>‹#›</a:t>
            </a:fld>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2" name="Shape 702"/>
        <p:cNvGrpSpPr/>
        <p:nvPr/>
      </p:nvGrpSpPr>
      <p:grpSpPr>
        <a:xfrm>
          <a:off x="0" y="0"/>
          <a:ext cx="0" cy="0"/>
          <a:chOff x="0" y="0"/>
          <a:chExt cx="0" cy="0"/>
        </a:xfrm>
      </p:grpSpPr>
      <p:sp>
        <p:nvSpPr>
          <p:cNvPr id="703" name="Google Shape;703;p96"/>
          <p:cNvSpPr txBox="1"/>
          <p:nvPr>
            <p:ph type="title"/>
          </p:nvPr>
        </p:nvSpPr>
        <p:spPr>
          <a:xfrm>
            <a:off x="771150" y="2562011"/>
            <a:ext cx="7601699" cy="1325562"/>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accent2"/>
              </a:buClr>
              <a:buSzPts val="3959"/>
              <a:buNone/>
            </a:pPr>
            <a:r>
              <a:rPr lang="es-ES" sz="3959">
                <a:solidFill>
                  <a:schemeClr val="accent1"/>
                </a:solidFill>
              </a:rPr>
              <a:t>¿Qué signos o síntomas podrían hacerle pensar que un/a paciente está experimentando violencia?</a:t>
            </a:r>
            <a:endParaRPr>
              <a:solidFill>
                <a:schemeClr val="accent1"/>
              </a:solidFill>
            </a:endParaRPr>
          </a:p>
        </p:txBody>
      </p:sp>
      <p:sp>
        <p:nvSpPr>
          <p:cNvPr id="704" name="Google Shape;704;p96"/>
          <p:cNvSpPr txBox="1"/>
          <p:nvPr>
            <p:ph idx="12" type="sldNum"/>
          </p:nvPr>
        </p:nvSpPr>
        <p:spPr>
          <a:xfrm>
            <a:off x="2958230" y="6173787"/>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s-ES"/>
              <a:t>‹#›</a:t>
            </a:fld>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9" name="Shape 709"/>
        <p:cNvGrpSpPr/>
        <p:nvPr/>
      </p:nvGrpSpPr>
      <p:grpSpPr>
        <a:xfrm>
          <a:off x="0" y="0"/>
          <a:ext cx="0" cy="0"/>
          <a:chOff x="0" y="0"/>
          <a:chExt cx="0" cy="0"/>
        </a:xfrm>
      </p:grpSpPr>
      <p:sp>
        <p:nvSpPr>
          <p:cNvPr id="710" name="Google Shape;710;p97"/>
          <p:cNvSpPr txBox="1"/>
          <p:nvPr>
            <p:ph type="title"/>
          </p:nvPr>
        </p:nvSpPr>
        <p:spPr>
          <a:xfrm>
            <a:off x="431515" y="187391"/>
            <a:ext cx="8562012" cy="1325562"/>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2"/>
              </a:buClr>
              <a:buSzPts val="3900"/>
              <a:buNone/>
            </a:pPr>
            <a:r>
              <a:rPr lang="es-ES" sz="3800"/>
              <a:t>Signos y síntomas generales de violencia sexual y violencia infligida por la pareja</a:t>
            </a:r>
            <a:endParaRPr sz="3800"/>
          </a:p>
        </p:txBody>
      </p:sp>
      <p:sp>
        <p:nvSpPr>
          <p:cNvPr id="711" name="Google Shape;711;p97"/>
          <p:cNvSpPr txBox="1"/>
          <p:nvPr>
            <p:ph idx="1" type="body"/>
          </p:nvPr>
        </p:nvSpPr>
        <p:spPr>
          <a:xfrm>
            <a:off x="1023990" y="1424053"/>
            <a:ext cx="7853309" cy="4265083"/>
          </a:xfrm>
          <a:prstGeom prst="rect">
            <a:avLst/>
          </a:prstGeom>
          <a:noFill/>
          <a:ln>
            <a:noFill/>
          </a:ln>
        </p:spPr>
        <p:txBody>
          <a:bodyPr anchorCtr="0" anchor="t" bIns="45700" lIns="91425" spcFirstLastPara="1" rIns="91425" wrap="square" tIns="45700">
            <a:noAutofit/>
          </a:bodyPr>
          <a:lstStyle/>
          <a:p>
            <a:pPr indent="-228600" lvl="0" marL="228600" rtl="0" algn="l">
              <a:lnSpc>
                <a:spcPct val="80000"/>
              </a:lnSpc>
              <a:spcBef>
                <a:spcPts val="0"/>
              </a:spcBef>
              <a:spcAft>
                <a:spcPts val="0"/>
              </a:spcAft>
              <a:buClr>
                <a:schemeClr val="dk2"/>
              </a:buClr>
              <a:buSzPts val="2000"/>
              <a:buChar char="•"/>
            </a:pPr>
            <a:r>
              <a:rPr lang="es-ES" sz="2300">
                <a:solidFill>
                  <a:schemeClr val="dk2"/>
                </a:solidFill>
              </a:rPr>
              <a:t>Lesiones reiteradas o sin una explicación plausible</a:t>
            </a:r>
            <a:endParaRPr sz="2300"/>
          </a:p>
          <a:p>
            <a:pPr indent="-228600" lvl="1" marL="685800" rtl="0" algn="l">
              <a:lnSpc>
                <a:spcPct val="80000"/>
              </a:lnSpc>
              <a:spcBef>
                <a:spcPts val="500"/>
              </a:spcBef>
              <a:spcAft>
                <a:spcPts val="0"/>
              </a:spcAft>
              <a:buClr>
                <a:schemeClr val="dk2"/>
              </a:buClr>
              <a:buSzPts val="2000"/>
              <a:buChar char="•"/>
            </a:pPr>
            <a:r>
              <a:rPr lang="es-ES" sz="2100">
                <a:solidFill>
                  <a:schemeClr val="dk2"/>
                </a:solidFill>
              </a:rPr>
              <a:t>Moretones, fracturas, rozaduras o lesiones traumáticas</a:t>
            </a:r>
            <a:endParaRPr sz="2100"/>
          </a:p>
          <a:p>
            <a:pPr indent="-228600" lvl="0" marL="228600" rtl="0" algn="l">
              <a:lnSpc>
                <a:spcPct val="80000"/>
              </a:lnSpc>
              <a:spcBef>
                <a:spcPts val="1000"/>
              </a:spcBef>
              <a:spcAft>
                <a:spcPts val="0"/>
              </a:spcAft>
              <a:buClr>
                <a:schemeClr val="dk2"/>
              </a:buClr>
              <a:buSzPts val="2000"/>
              <a:buChar char="•"/>
            </a:pPr>
            <a:r>
              <a:rPr lang="es-ES" sz="2300">
                <a:solidFill>
                  <a:schemeClr val="dk2"/>
                </a:solidFill>
              </a:rPr>
              <a:t>Sangrado vaginal o anal y ETS reiterados</a:t>
            </a:r>
            <a:endParaRPr sz="2300"/>
          </a:p>
          <a:p>
            <a:pPr indent="-228600" lvl="0" marL="228600" rtl="0" algn="l">
              <a:lnSpc>
                <a:spcPct val="80000"/>
              </a:lnSpc>
              <a:spcBef>
                <a:spcPts val="1000"/>
              </a:spcBef>
              <a:spcAft>
                <a:spcPts val="0"/>
              </a:spcAft>
              <a:buClr>
                <a:schemeClr val="dk2"/>
              </a:buClr>
              <a:buSzPts val="2000"/>
              <a:buChar char="•"/>
            </a:pPr>
            <a:r>
              <a:rPr lang="es-ES" sz="2300">
                <a:solidFill>
                  <a:schemeClr val="dk2"/>
                </a:solidFill>
              </a:rPr>
              <a:t>Múltiples embarazos no deseados o interrupciones de embarazos, postergación de la atención durante el embarazo o desenlaces de nacimientos adversos</a:t>
            </a:r>
            <a:endParaRPr sz="2300"/>
          </a:p>
          <a:p>
            <a:pPr indent="-228600" lvl="0" marL="228600" rtl="0" algn="l">
              <a:lnSpc>
                <a:spcPct val="80000"/>
              </a:lnSpc>
              <a:spcBef>
                <a:spcPts val="1000"/>
              </a:spcBef>
              <a:spcAft>
                <a:spcPts val="0"/>
              </a:spcAft>
              <a:buClr>
                <a:schemeClr val="dk2"/>
              </a:buClr>
              <a:buSzPts val="2000"/>
              <a:buChar char="•"/>
            </a:pPr>
            <a:r>
              <a:rPr lang="es-ES" sz="2300">
                <a:solidFill>
                  <a:schemeClr val="dk2"/>
                </a:solidFill>
              </a:rPr>
              <a:t>Síntomas gastrointestinales crónicos sin causa aparente, como síndrome del intestino irritable y dolor crónico</a:t>
            </a:r>
            <a:endParaRPr sz="2300"/>
          </a:p>
          <a:p>
            <a:pPr indent="-228600" lvl="0" marL="228600" rtl="0" algn="l">
              <a:lnSpc>
                <a:spcPct val="80000"/>
              </a:lnSpc>
              <a:spcBef>
                <a:spcPts val="1000"/>
              </a:spcBef>
              <a:spcAft>
                <a:spcPts val="0"/>
              </a:spcAft>
              <a:buClr>
                <a:schemeClr val="dk2"/>
              </a:buClr>
              <a:buSzPts val="2000"/>
              <a:buChar char="•"/>
            </a:pPr>
            <a:r>
              <a:rPr lang="es-ES" sz="2300">
                <a:solidFill>
                  <a:schemeClr val="dk2"/>
                </a:solidFill>
              </a:rPr>
              <a:t>Síntomas en el aparato reproductor sin causa aparente, como dolor pelviano y disfunción sexual</a:t>
            </a:r>
            <a:endParaRPr sz="2300"/>
          </a:p>
          <a:p>
            <a:pPr indent="-228600" lvl="0" marL="228600" rtl="0" algn="l">
              <a:lnSpc>
                <a:spcPct val="80000"/>
              </a:lnSpc>
              <a:spcBef>
                <a:spcPts val="1000"/>
              </a:spcBef>
              <a:spcAft>
                <a:spcPts val="0"/>
              </a:spcAft>
              <a:buClr>
                <a:schemeClr val="dk2"/>
              </a:buClr>
              <a:buSzPts val="2000"/>
              <a:buChar char="•"/>
            </a:pPr>
            <a:r>
              <a:rPr lang="es-ES" sz="2300">
                <a:solidFill>
                  <a:schemeClr val="dk2"/>
                </a:solidFill>
              </a:rPr>
              <a:t>Lesión en la zona genital o anal sin causa aparente, como dolor, llagas, sangrado o secreción de los genitales o el ano</a:t>
            </a:r>
            <a:endParaRPr sz="2300"/>
          </a:p>
          <a:p>
            <a:pPr indent="-228600" lvl="0" marL="228600" rtl="0" algn="l">
              <a:lnSpc>
                <a:spcPct val="80000"/>
              </a:lnSpc>
              <a:spcBef>
                <a:spcPts val="1000"/>
              </a:spcBef>
              <a:spcAft>
                <a:spcPts val="0"/>
              </a:spcAft>
              <a:buClr>
                <a:schemeClr val="dk2"/>
              </a:buClr>
              <a:buSzPts val="2000"/>
              <a:buChar char="•"/>
            </a:pPr>
            <a:r>
              <a:rPr lang="es-ES" sz="2300">
                <a:solidFill>
                  <a:schemeClr val="dk2"/>
                </a:solidFill>
              </a:rPr>
              <a:t>Síntomas urogenitales sin causa aparente, como dolor al orinar e infecciones frecuentes en la vejiga o los riñones</a:t>
            </a:r>
            <a:endParaRPr sz="2300"/>
          </a:p>
          <a:p>
            <a:pPr indent="-25400" lvl="0" marL="228600" rtl="0" algn="l">
              <a:lnSpc>
                <a:spcPct val="80000"/>
              </a:lnSpc>
              <a:spcBef>
                <a:spcPts val="1000"/>
              </a:spcBef>
              <a:spcAft>
                <a:spcPts val="0"/>
              </a:spcAft>
              <a:buClr>
                <a:schemeClr val="dk2"/>
              </a:buClr>
              <a:buSzPts val="3200"/>
              <a:buNone/>
            </a:pPr>
            <a:r>
              <a:t/>
            </a:r>
            <a:endParaRPr sz="2300"/>
          </a:p>
        </p:txBody>
      </p:sp>
      <p:sp>
        <p:nvSpPr>
          <p:cNvPr id="712" name="Google Shape;712;p9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s-ES"/>
              <a:t>‹#›</a:t>
            </a:fld>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7" name="Shape 717"/>
        <p:cNvGrpSpPr/>
        <p:nvPr/>
      </p:nvGrpSpPr>
      <p:grpSpPr>
        <a:xfrm>
          <a:off x="0" y="0"/>
          <a:ext cx="0" cy="0"/>
          <a:chOff x="0" y="0"/>
          <a:chExt cx="0" cy="0"/>
        </a:xfrm>
      </p:grpSpPr>
      <p:sp>
        <p:nvSpPr>
          <p:cNvPr id="718" name="Google Shape;718;p9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s-ES"/>
              <a:t>‹#›</a:t>
            </a:fld>
            <a:endParaRPr/>
          </a:p>
        </p:txBody>
      </p:sp>
      <p:sp>
        <p:nvSpPr>
          <p:cNvPr id="719" name="Google Shape;719;p98"/>
          <p:cNvSpPr txBox="1"/>
          <p:nvPr/>
        </p:nvSpPr>
        <p:spPr>
          <a:xfrm>
            <a:off x="431515" y="187391"/>
            <a:ext cx="8562012" cy="1325562"/>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accent2"/>
              </a:buClr>
              <a:buSzPts val="3900"/>
              <a:buFont typeface="Calibri"/>
              <a:buNone/>
            </a:pPr>
            <a:r>
              <a:rPr b="1" i="0" lang="es-ES" sz="3800" u="none" cap="none" strike="noStrike">
                <a:solidFill>
                  <a:schemeClr val="dk2"/>
                </a:solidFill>
                <a:latin typeface="Calibri"/>
                <a:ea typeface="Calibri"/>
                <a:cs typeface="Calibri"/>
                <a:sym typeface="Calibri"/>
              </a:rPr>
              <a:t>Signos y síntomas generales de violencia sexual y violencia infligida por la pareja (continuación)</a:t>
            </a:r>
            <a:endParaRPr/>
          </a:p>
        </p:txBody>
      </p:sp>
      <p:sp>
        <p:nvSpPr>
          <p:cNvPr id="720" name="Google Shape;720;p98"/>
          <p:cNvSpPr txBox="1"/>
          <p:nvPr>
            <p:ph idx="1" type="body"/>
          </p:nvPr>
        </p:nvSpPr>
        <p:spPr>
          <a:xfrm>
            <a:off x="1100191" y="1693627"/>
            <a:ext cx="7129409" cy="4810539"/>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2"/>
              </a:buClr>
              <a:buSzPts val="2100"/>
              <a:buChar char="•"/>
            </a:pPr>
            <a:r>
              <a:rPr lang="es-ES" sz="2300">
                <a:solidFill>
                  <a:schemeClr val="dk2"/>
                </a:solidFill>
              </a:rPr>
              <a:t>Otros dolores crónicos sin causa aparente </a:t>
            </a:r>
            <a:endParaRPr sz="2300"/>
          </a:p>
          <a:p>
            <a:pPr indent="-228600" lvl="0" marL="228600" rtl="0" algn="l">
              <a:lnSpc>
                <a:spcPct val="90000"/>
              </a:lnSpc>
              <a:spcBef>
                <a:spcPts val="1000"/>
              </a:spcBef>
              <a:spcAft>
                <a:spcPts val="0"/>
              </a:spcAft>
              <a:buClr>
                <a:schemeClr val="dk2"/>
              </a:buClr>
              <a:buSzPts val="2100"/>
              <a:buChar char="•"/>
            </a:pPr>
            <a:r>
              <a:rPr lang="es-ES" sz="2300">
                <a:solidFill>
                  <a:schemeClr val="dk2"/>
                </a:solidFill>
              </a:rPr>
              <a:t>Problemas del sistema nervioso central, p. ej., dolores de cabeza, problemas cognitivos, pérdida de la audición</a:t>
            </a:r>
            <a:endParaRPr sz="2300"/>
          </a:p>
          <a:p>
            <a:pPr indent="-228600" lvl="0" marL="228600" rtl="0" algn="l">
              <a:lnSpc>
                <a:spcPct val="90000"/>
              </a:lnSpc>
              <a:spcBef>
                <a:spcPts val="1000"/>
              </a:spcBef>
              <a:spcAft>
                <a:spcPts val="0"/>
              </a:spcAft>
              <a:buClr>
                <a:schemeClr val="dk2"/>
              </a:buClr>
              <a:buSzPts val="2100"/>
              <a:buChar char="•"/>
            </a:pPr>
            <a:r>
              <a:rPr lang="es-ES" sz="2300">
                <a:solidFill>
                  <a:schemeClr val="dk2"/>
                </a:solidFill>
              </a:rPr>
              <a:t>Consultas reiteradas por motivos de salud sin un diagnóstico claro</a:t>
            </a:r>
            <a:endParaRPr sz="2300"/>
          </a:p>
          <a:p>
            <a:pPr indent="-228600" lvl="0" marL="228600" rtl="0" algn="l">
              <a:lnSpc>
                <a:spcPct val="90000"/>
              </a:lnSpc>
              <a:spcBef>
                <a:spcPts val="1000"/>
              </a:spcBef>
              <a:spcAft>
                <a:spcPts val="0"/>
              </a:spcAft>
              <a:buClr>
                <a:schemeClr val="dk2"/>
              </a:buClr>
              <a:buSzPts val="2100"/>
              <a:buChar char="•"/>
            </a:pPr>
            <a:r>
              <a:rPr lang="es-ES" sz="2300">
                <a:solidFill>
                  <a:schemeClr val="dk2"/>
                </a:solidFill>
              </a:rPr>
              <a:t>Pareja invasiva que insiste en estar presente durante la consulta</a:t>
            </a:r>
            <a:endParaRPr sz="2300"/>
          </a:p>
          <a:p>
            <a:pPr indent="-228600" lvl="0" marL="228600" rtl="0" algn="l">
              <a:lnSpc>
                <a:spcPct val="90000"/>
              </a:lnSpc>
              <a:spcBef>
                <a:spcPts val="1000"/>
              </a:spcBef>
              <a:spcAft>
                <a:spcPts val="0"/>
              </a:spcAft>
              <a:buClr>
                <a:schemeClr val="dk2"/>
              </a:buClr>
              <a:buSzPts val="2100"/>
              <a:buChar char="•"/>
            </a:pPr>
            <a:r>
              <a:rPr lang="es-ES" sz="2300">
                <a:solidFill>
                  <a:schemeClr val="dk2"/>
                </a:solidFill>
              </a:rPr>
              <a:t>Síntomas de depresión, ansiedad, trastorno por estrés postraumático, trastornos del sueño</a:t>
            </a:r>
            <a:endParaRPr sz="2300"/>
          </a:p>
          <a:p>
            <a:pPr indent="-228600" lvl="0" marL="228600" rtl="0" algn="l">
              <a:lnSpc>
                <a:spcPct val="90000"/>
              </a:lnSpc>
              <a:spcBef>
                <a:spcPts val="1000"/>
              </a:spcBef>
              <a:spcAft>
                <a:spcPts val="0"/>
              </a:spcAft>
              <a:buClr>
                <a:schemeClr val="dk2"/>
              </a:buClr>
              <a:buSzPts val="2100"/>
              <a:buChar char="•"/>
            </a:pPr>
            <a:r>
              <a:rPr lang="es-ES" sz="2300">
                <a:solidFill>
                  <a:schemeClr val="dk2"/>
                </a:solidFill>
              </a:rPr>
              <a:t>Pensamientos o comportamientos suicidas u otro tipo de autolesiones</a:t>
            </a:r>
            <a:endParaRPr sz="2300"/>
          </a:p>
          <a:p>
            <a:pPr indent="-228600" lvl="0" marL="228600" rtl="0" algn="l">
              <a:lnSpc>
                <a:spcPct val="90000"/>
              </a:lnSpc>
              <a:spcBef>
                <a:spcPts val="1000"/>
              </a:spcBef>
              <a:spcAft>
                <a:spcPts val="0"/>
              </a:spcAft>
              <a:buClr>
                <a:schemeClr val="dk2"/>
              </a:buClr>
              <a:buSzPts val="2100"/>
              <a:buChar char="•"/>
            </a:pPr>
            <a:r>
              <a:rPr lang="es-ES" sz="2300">
                <a:solidFill>
                  <a:schemeClr val="dk2"/>
                </a:solidFill>
              </a:rPr>
              <a:t>Abuso de alcohol y otras sustancias</a:t>
            </a:r>
            <a:endParaRPr sz="2300"/>
          </a:p>
          <a:p>
            <a:pPr indent="-25400" lvl="0" marL="228600" rtl="0" algn="l">
              <a:lnSpc>
                <a:spcPct val="80000"/>
              </a:lnSpc>
              <a:spcBef>
                <a:spcPts val="1000"/>
              </a:spcBef>
              <a:spcAft>
                <a:spcPts val="0"/>
              </a:spcAft>
              <a:buClr>
                <a:schemeClr val="dk2"/>
              </a:buClr>
              <a:buSzPts val="3200"/>
              <a:buNone/>
            </a:pPr>
            <a:r>
              <a:t/>
            </a:r>
            <a:endParaRPr sz="2300"/>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5" name="Shape 725"/>
        <p:cNvGrpSpPr/>
        <p:nvPr/>
      </p:nvGrpSpPr>
      <p:grpSpPr>
        <a:xfrm>
          <a:off x="0" y="0"/>
          <a:ext cx="0" cy="0"/>
          <a:chOff x="0" y="0"/>
          <a:chExt cx="0" cy="0"/>
        </a:xfrm>
      </p:grpSpPr>
      <p:sp>
        <p:nvSpPr>
          <p:cNvPr id="726" name="Google Shape;726;p99"/>
          <p:cNvSpPr txBox="1"/>
          <p:nvPr>
            <p:ph type="title"/>
          </p:nvPr>
        </p:nvSpPr>
        <p:spPr>
          <a:xfrm>
            <a:off x="628650" y="2534435"/>
            <a:ext cx="7886700" cy="132556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accent2"/>
              </a:buClr>
              <a:buSzPts val="4400"/>
              <a:buNone/>
            </a:pPr>
            <a:r>
              <a:rPr lang="es-ES">
                <a:solidFill>
                  <a:schemeClr val="accent1"/>
                </a:solidFill>
              </a:rPr>
              <a:t>CUÁNDO Y CÓMO HACER PREGUNTAS ACERCA DE VIOLENCIA </a:t>
            </a:r>
            <a:endParaRPr>
              <a:solidFill>
                <a:schemeClr val="accent1"/>
              </a:solidFill>
            </a:endParaRPr>
          </a:p>
        </p:txBody>
      </p:sp>
      <p:sp>
        <p:nvSpPr>
          <p:cNvPr id="727" name="Google Shape;727;p99"/>
          <p:cNvSpPr txBox="1"/>
          <p:nvPr>
            <p:ph idx="12" type="sldNum"/>
          </p:nvPr>
        </p:nvSpPr>
        <p:spPr>
          <a:xfrm>
            <a:off x="2920652" y="6339743"/>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s-ES"/>
              <a:t>‹#›</a:t>
            </a:fld>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2" name="Shape 732"/>
        <p:cNvGrpSpPr/>
        <p:nvPr/>
      </p:nvGrpSpPr>
      <p:grpSpPr>
        <a:xfrm>
          <a:off x="0" y="0"/>
          <a:ext cx="0" cy="0"/>
          <a:chOff x="0" y="0"/>
          <a:chExt cx="0" cy="0"/>
        </a:xfrm>
      </p:grpSpPr>
      <p:sp>
        <p:nvSpPr>
          <p:cNvPr id="733" name="Google Shape;733;p100"/>
          <p:cNvSpPr txBox="1"/>
          <p:nvPr>
            <p:ph type="title"/>
          </p:nvPr>
        </p:nvSpPr>
        <p:spPr>
          <a:xfrm>
            <a:off x="489164" y="358775"/>
            <a:ext cx="8438936" cy="11430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2"/>
              </a:buClr>
              <a:buSzPts val="4400"/>
              <a:buNone/>
            </a:pPr>
            <a:r>
              <a:rPr lang="es-ES" sz="4200"/>
              <a:t>Preguntas acerca de violencia sexual o violencia infligida por la pareja</a:t>
            </a:r>
            <a:endParaRPr sz="4200"/>
          </a:p>
        </p:txBody>
      </p:sp>
      <p:sp>
        <p:nvSpPr>
          <p:cNvPr id="734" name="Google Shape;734;p100"/>
          <p:cNvSpPr txBox="1"/>
          <p:nvPr>
            <p:ph idx="1" type="body"/>
          </p:nvPr>
        </p:nvSpPr>
        <p:spPr>
          <a:xfrm>
            <a:off x="801383" y="1576388"/>
            <a:ext cx="7582329" cy="4351337"/>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600"/>
              </a:spcBef>
              <a:spcAft>
                <a:spcPts val="0"/>
              </a:spcAft>
              <a:buClr>
                <a:schemeClr val="dk2"/>
              </a:buClr>
              <a:buSzPts val="2600"/>
              <a:buNone/>
            </a:pPr>
            <a:r>
              <a:rPr lang="es-ES" sz="2600">
                <a:solidFill>
                  <a:schemeClr val="dk2"/>
                </a:solidFill>
              </a:rPr>
              <a:t>El cribado es un proceso estructurado que se emplea para detectar un trastorno o problema de salud. Existen diferentes tipos de cribado, tales como detección de casos y cribado universal: </a:t>
            </a:r>
            <a:endParaRPr sz="2800"/>
          </a:p>
          <a:p>
            <a:pPr indent="-228600" lvl="0" marL="685800" rtl="0" algn="l">
              <a:lnSpc>
                <a:spcPct val="90000"/>
              </a:lnSpc>
              <a:spcBef>
                <a:spcPts val="1200"/>
              </a:spcBef>
              <a:spcAft>
                <a:spcPts val="0"/>
              </a:spcAft>
              <a:buClr>
                <a:schemeClr val="dk2"/>
              </a:buClr>
              <a:buSzPts val="2600"/>
              <a:buChar char="•"/>
            </a:pPr>
            <a:r>
              <a:rPr b="1" lang="es-ES" sz="2600" u="sng">
                <a:solidFill>
                  <a:schemeClr val="dk2"/>
                </a:solidFill>
              </a:rPr>
              <a:t>La detección de casos</a:t>
            </a:r>
            <a:r>
              <a:rPr b="1" lang="es-ES" sz="2600">
                <a:solidFill>
                  <a:schemeClr val="dk2"/>
                </a:solidFill>
              </a:rPr>
              <a:t> </a:t>
            </a:r>
            <a:r>
              <a:rPr lang="es-ES" sz="2600">
                <a:solidFill>
                  <a:schemeClr val="dk2"/>
                </a:solidFill>
              </a:rPr>
              <a:t>implica hacer preguntas acerca de violencia sexual o violencia infligida por la pareja a pacientes que </a:t>
            </a:r>
            <a:r>
              <a:rPr i="1" lang="es-ES" sz="2600">
                <a:solidFill>
                  <a:schemeClr val="dk2"/>
                </a:solidFill>
              </a:rPr>
              <a:t>relatan </a:t>
            </a:r>
            <a:r>
              <a:rPr lang="es-ES" sz="2600">
                <a:solidFill>
                  <a:schemeClr val="dk2"/>
                </a:solidFill>
              </a:rPr>
              <a:t>que han experimentado actos de violencia o bien </a:t>
            </a:r>
            <a:r>
              <a:rPr i="1" lang="es-ES" sz="2600">
                <a:solidFill>
                  <a:schemeClr val="dk2"/>
                </a:solidFill>
              </a:rPr>
              <a:t>presentan signos y síntomas.</a:t>
            </a:r>
            <a:r>
              <a:rPr lang="es-ES" sz="2600"/>
              <a:t> </a:t>
            </a:r>
            <a:r>
              <a:rPr lang="es-ES" sz="2600">
                <a:solidFill>
                  <a:schemeClr val="accent1"/>
                </a:solidFill>
              </a:rPr>
              <a:t>Debe realizarse </a:t>
            </a:r>
            <a:r>
              <a:rPr b="1" lang="es-ES" sz="2600" u="sng">
                <a:solidFill>
                  <a:schemeClr val="accent1"/>
                </a:solidFill>
              </a:rPr>
              <a:t>independientemente del estado de los servicios posteriores a la agresión</a:t>
            </a:r>
            <a:r>
              <a:rPr lang="es-ES" sz="2600">
                <a:solidFill>
                  <a:schemeClr val="accent1"/>
                </a:solidFill>
              </a:rPr>
              <a:t> para brindar la atención adecuada y oportuna.</a:t>
            </a:r>
            <a:endParaRPr sz="2800"/>
          </a:p>
          <a:p>
            <a:pPr indent="0" lvl="0" marL="0" rtl="0" algn="l">
              <a:lnSpc>
                <a:spcPct val="90000"/>
              </a:lnSpc>
              <a:spcBef>
                <a:spcPts val="1600"/>
              </a:spcBef>
              <a:spcAft>
                <a:spcPts val="0"/>
              </a:spcAft>
              <a:buClr>
                <a:schemeClr val="dk2"/>
              </a:buClr>
              <a:buSzPts val="3200"/>
              <a:buFont typeface="Arial"/>
              <a:buNone/>
            </a:pPr>
            <a:r>
              <a:t/>
            </a:r>
            <a:endParaRPr/>
          </a:p>
        </p:txBody>
      </p:sp>
      <p:sp>
        <p:nvSpPr>
          <p:cNvPr id="735" name="Google Shape;735;p10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s-ES"/>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p56"/>
          <p:cNvSpPr txBox="1"/>
          <p:nvPr>
            <p:ph type="title"/>
          </p:nvPr>
        </p:nvSpPr>
        <p:spPr>
          <a:xfrm>
            <a:off x="0" y="729073"/>
            <a:ext cx="9144000" cy="11430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accent2"/>
              </a:buClr>
              <a:buSzPts val="4400"/>
              <a:buNone/>
            </a:pPr>
            <a:r>
              <a:rPr lang="es-ES" sz="4000"/>
              <a:t>Obstáculos a la atención y la asistencia</a:t>
            </a:r>
            <a:endParaRPr sz="4000"/>
          </a:p>
        </p:txBody>
      </p:sp>
      <p:sp>
        <p:nvSpPr>
          <p:cNvPr id="294" name="Google Shape;294;p56"/>
          <p:cNvSpPr txBox="1"/>
          <p:nvPr>
            <p:ph idx="1" type="body"/>
          </p:nvPr>
        </p:nvSpPr>
        <p:spPr>
          <a:xfrm>
            <a:off x="457200" y="2578813"/>
            <a:ext cx="8229600" cy="2856216"/>
          </a:xfrm>
          <a:prstGeom prst="rect">
            <a:avLst/>
          </a:prstGeom>
          <a:noFill/>
          <a:ln>
            <a:noFill/>
          </a:ln>
        </p:spPr>
        <p:txBody>
          <a:bodyPr anchorCtr="0" anchor="t" bIns="45700" lIns="91425" spcFirstLastPara="1" rIns="91425" wrap="square" tIns="45700">
            <a:noAutofit/>
          </a:bodyPr>
          <a:lstStyle/>
          <a:p>
            <a:pPr indent="-228600" lvl="0" marL="685800" rtl="0" algn="l">
              <a:lnSpc>
                <a:spcPct val="90000"/>
              </a:lnSpc>
              <a:spcBef>
                <a:spcPts val="600"/>
              </a:spcBef>
              <a:spcAft>
                <a:spcPts val="0"/>
              </a:spcAft>
              <a:buClr>
                <a:schemeClr val="dk2"/>
              </a:buClr>
              <a:buSzPts val="3200"/>
              <a:buChar char="•"/>
            </a:pPr>
            <a:r>
              <a:rPr lang="es-ES" sz="2800">
                <a:solidFill>
                  <a:schemeClr val="dk2"/>
                </a:solidFill>
              </a:rPr>
              <a:t>¿Cree que todas las personas sobrevivientes denuncian lo ocurrido a su establecimiento?</a:t>
            </a:r>
            <a:endParaRPr sz="2800"/>
          </a:p>
          <a:p>
            <a:pPr indent="-228600" lvl="0" marL="685800" rtl="0" algn="l">
              <a:lnSpc>
                <a:spcPct val="90000"/>
              </a:lnSpc>
              <a:spcBef>
                <a:spcPts val="1200"/>
              </a:spcBef>
              <a:spcAft>
                <a:spcPts val="600"/>
              </a:spcAft>
              <a:buClr>
                <a:schemeClr val="dk2"/>
              </a:buClr>
              <a:buSzPts val="3200"/>
              <a:buChar char="•"/>
            </a:pPr>
            <a:r>
              <a:rPr lang="es-ES" sz="2800">
                <a:solidFill>
                  <a:schemeClr val="dk2"/>
                </a:solidFill>
              </a:rPr>
              <a:t>¿Por qué sí o por qué no? </a:t>
            </a:r>
            <a:endParaRPr sz="2800"/>
          </a:p>
        </p:txBody>
      </p:sp>
      <p:sp>
        <p:nvSpPr>
          <p:cNvPr id="295" name="Google Shape;295;p5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s-E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4">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4">
                                            <p:txEl>
                                              <p:pRg end="1" st="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0" name="Shape 740"/>
        <p:cNvGrpSpPr/>
        <p:nvPr/>
      </p:nvGrpSpPr>
      <p:grpSpPr>
        <a:xfrm>
          <a:off x="0" y="0"/>
          <a:ext cx="0" cy="0"/>
          <a:chOff x="0" y="0"/>
          <a:chExt cx="0" cy="0"/>
        </a:xfrm>
      </p:grpSpPr>
      <p:sp>
        <p:nvSpPr>
          <p:cNvPr id="741" name="Google Shape;741;p101"/>
          <p:cNvSpPr txBox="1"/>
          <p:nvPr>
            <p:ph type="title"/>
          </p:nvPr>
        </p:nvSpPr>
        <p:spPr>
          <a:xfrm>
            <a:off x="863600" y="528638"/>
            <a:ext cx="8229600" cy="11430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2"/>
              </a:buClr>
              <a:buSzPts val="4400"/>
              <a:buNone/>
            </a:pPr>
            <a:r>
              <a:rPr lang="es-ES"/>
              <a:t>Cribado universal</a:t>
            </a:r>
            <a:endParaRPr/>
          </a:p>
        </p:txBody>
      </p:sp>
      <p:sp>
        <p:nvSpPr>
          <p:cNvPr id="742" name="Google Shape;742;p101"/>
          <p:cNvSpPr txBox="1"/>
          <p:nvPr>
            <p:ph idx="1" type="body"/>
          </p:nvPr>
        </p:nvSpPr>
        <p:spPr>
          <a:xfrm>
            <a:off x="409896" y="1671638"/>
            <a:ext cx="8150618" cy="4351337"/>
          </a:xfrm>
          <a:prstGeom prst="rect">
            <a:avLst/>
          </a:prstGeom>
          <a:noFill/>
          <a:ln>
            <a:noFill/>
          </a:ln>
        </p:spPr>
        <p:txBody>
          <a:bodyPr anchorCtr="0" anchor="t" bIns="45700" lIns="91425" spcFirstLastPara="1" rIns="91425" wrap="square" tIns="45700">
            <a:noAutofit/>
          </a:bodyPr>
          <a:lstStyle/>
          <a:p>
            <a:pPr indent="-228600" lvl="0" marL="685800" rtl="0" algn="l">
              <a:lnSpc>
                <a:spcPct val="90000"/>
              </a:lnSpc>
              <a:spcBef>
                <a:spcPts val="600"/>
              </a:spcBef>
              <a:spcAft>
                <a:spcPts val="0"/>
              </a:spcAft>
              <a:buClr>
                <a:schemeClr val="dk2"/>
              </a:buClr>
              <a:buSzPts val="2800"/>
              <a:buChar char="•"/>
            </a:pPr>
            <a:r>
              <a:rPr lang="es-ES" sz="2800">
                <a:solidFill>
                  <a:schemeClr val="dk2"/>
                </a:solidFill>
              </a:rPr>
              <a:t>El </a:t>
            </a:r>
            <a:r>
              <a:rPr b="1" lang="es-ES" sz="2800" u="sng">
                <a:solidFill>
                  <a:schemeClr val="dk2"/>
                </a:solidFill>
              </a:rPr>
              <a:t>cribado universal</a:t>
            </a:r>
            <a:r>
              <a:rPr lang="es-ES" sz="2800">
                <a:solidFill>
                  <a:schemeClr val="dk2"/>
                </a:solidFill>
              </a:rPr>
              <a:t> implica hacer preguntas acerca de violencia a todos los pacientes en todos los contextos (independientemente del servicio que reciban). </a:t>
            </a:r>
            <a:endParaRPr sz="2800"/>
          </a:p>
          <a:p>
            <a:pPr indent="-228600" lvl="0" marL="685800" rtl="0" algn="l">
              <a:lnSpc>
                <a:spcPct val="90000"/>
              </a:lnSpc>
              <a:spcBef>
                <a:spcPts val="1200"/>
              </a:spcBef>
              <a:spcAft>
                <a:spcPts val="0"/>
              </a:spcAft>
              <a:buClr>
                <a:schemeClr val="dk2"/>
              </a:buClr>
              <a:buSzPts val="2800"/>
              <a:buChar char="•"/>
            </a:pPr>
            <a:r>
              <a:rPr lang="es-ES" sz="2800">
                <a:solidFill>
                  <a:schemeClr val="accent1"/>
                </a:solidFill>
              </a:rPr>
              <a:t>La OMS </a:t>
            </a:r>
            <a:r>
              <a:rPr i="1" lang="es-ES" sz="2800">
                <a:solidFill>
                  <a:schemeClr val="accent1"/>
                </a:solidFill>
              </a:rPr>
              <a:t>no</a:t>
            </a:r>
            <a:r>
              <a:rPr lang="es-ES" sz="2800">
                <a:solidFill>
                  <a:schemeClr val="accent1"/>
                </a:solidFill>
              </a:rPr>
              <a:t> recomienda el cribado universal.</a:t>
            </a:r>
            <a:endParaRPr sz="2800"/>
          </a:p>
          <a:p>
            <a:pPr indent="-228600" lvl="0" marL="685800" rtl="0" algn="l">
              <a:lnSpc>
                <a:spcPct val="90000"/>
              </a:lnSpc>
              <a:spcBef>
                <a:spcPts val="1200"/>
              </a:spcBef>
              <a:spcAft>
                <a:spcPts val="600"/>
              </a:spcAft>
              <a:buClr>
                <a:schemeClr val="dk2"/>
              </a:buClr>
              <a:buSzPts val="2800"/>
              <a:buChar char="•"/>
            </a:pPr>
            <a:r>
              <a:rPr lang="es-ES" sz="2800">
                <a:solidFill>
                  <a:schemeClr val="accent1"/>
                </a:solidFill>
              </a:rPr>
              <a:t>La OMS alienta a los proveedores de atención de la salud a estar muy alertas respecto del tema y conversarlo con pacientes que presentan lesiones o afecciones que, según sospechan, podrían relacionarse con hechos de violencia. </a:t>
            </a:r>
            <a:endParaRPr sz="2800"/>
          </a:p>
        </p:txBody>
      </p:sp>
      <p:sp>
        <p:nvSpPr>
          <p:cNvPr id="743" name="Google Shape;743;p10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s-ES"/>
              <a:t>‹#›</a:t>
            </a:fld>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8" name="Shape 748"/>
        <p:cNvGrpSpPr/>
        <p:nvPr/>
      </p:nvGrpSpPr>
      <p:grpSpPr>
        <a:xfrm>
          <a:off x="0" y="0"/>
          <a:ext cx="0" cy="0"/>
          <a:chOff x="0" y="0"/>
          <a:chExt cx="0" cy="0"/>
        </a:xfrm>
      </p:grpSpPr>
      <p:sp>
        <p:nvSpPr>
          <p:cNvPr id="749" name="Google Shape;749;p102"/>
          <p:cNvSpPr txBox="1"/>
          <p:nvPr>
            <p:ph type="title"/>
          </p:nvPr>
        </p:nvSpPr>
        <p:spPr>
          <a:xfrm>
            <a:off x="863600" y="790915"/>
            <a:ext cx="8026400" cy="11430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2"/>
              </a:buClr>
              <a:buSzPts val="4400"/>
              <a:buNone/>
            </a:pPr>
            <a:r>
              <a:rPr lang="es-ES"/>
              <a:t>Cómo hablar sobre violencia: </a:t>
            </a:r>
            <a:br>
              <a:rPr lang="es-ES"/>
            </a:br>
            <a:r>
              <a:rPr lang="es-ES"/>
              <a:t>sacar el tema</a:t>
            </a:r>
            <a:endParaRPr/>
          </a:p>
        </p:txBody>
      </p:sp>
      <p:sp>
        <p:nvSpPr>
          <p:cNvPr id="750" name="Google Shape;750;p102"/>
          <p:cNvSpPr txBox="1"/>
          <p:nvPr>
            <p:ph idx="1" type="body"/>
          </p:nvPr>
        </p:nvSpPr>
        <p:spPr>
          <a:xfrm>
            <a:off x="863600" y="2232202"/>
            <a:ext cx="7713324" cy="405078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2"/>
              </a:buClr>
              <a:buSzPts val="2400"/>
              <a:buNone/>
            </a:pPr>
            <a:r>
              <a:rPr b="1" lang="es-ES" sz="2800">
                <a:solidFill>
                  <a:schemeClr val="accent1"/>
                </a:solidFill>
              </a:rPr>
              <a:t>Saque el tema antes de hacer preguntas directas</a:t>
            </a:r>
            <a:endParaRPr sz="2800"/>
          </a:p>
          <a:p>
            <a:pPr indent="-228600" lvl="1" marL="502919" rtl="0" algn="l">
              <a:lnSpc>
                <a:spcPct val="90000"/>
              </a:lnSpc>
              <a:spcBef>
                <a:spcPts val="500"/>
              </a:spcBef>
              <a:spcAft>
                <a:spcPts val="0"/>
              </a:spcAft>
              <a:buClr>
                <a:schemeClr val="dk2"/>
              </a:buClr>
              <a:buSzPts val="2400"/>
              <a:buChar char="•"/>
            </a:pPr>
            <a:r>
              <a:rPr lang="es-ES">
                <a:solidFill>
                  <a:schemeClr val="dk2"/>
                </a:solidFill>
              </a:rPr>
              <a:t>Lamentablemente, es muy común que en esta comunidad se produzcan actos de violencia, inclusive de violencia en el hogar.</a:t>
            </a:r>
            <a:endParaRPr/>
          </a:p>
          <a:p>
            <a:pPr indent="-228600" lvl="1" marL="502919" rtl="0" algn="l">
              <a:lnSpc>
                <a:spcPct val="90000"/>
              </a:lnSpc>
              <a:spcBef>
                <a:spcPts val="500"/>
              </a:spcBef>
              <a:spcAft>
                <a:spcPts val="0"/>
              </a:spcAft>
              <a:buClr>
                <a:schemeClr val="dk2"/>
              </a:buClr>
              <a:buSzPts val="2400"/>
              <a:buChar char="•"/>
            </a:pPr>
            <a:r>
              <a:rPr lang="es-ES">
                <a:solidFill>
                  <a:schemeClr val="dk2"/>
                </a:solidFill>
              </a:rPr>
              <a:t>A veces, las personas que queremos nos lastiman. ¿Te ha ocurrido alguna vez?</a:t>
            </a:r>
            <a:endParaRPr/>
          </a:p>
          <a:p>
            <a:pPr indent="-228600" lvl="1" marL="502919" rtl="0" algn="l">
              <a:lnSpc>
                <a:spcPct val="90000"/>
              </a:lnSpc>
              <a:spcBef>
                <a:spcPts val="500"/>
              </a:spcBef>
              <a:spcAft>
                <a:spcPts val="0"/>
              </a:spcAft>
              <a:buClr>
                <a:schemeClr val="dk2"/>
              </a:buClr>
              <a:buSzPts val="2400"/>
              <a:buChar char="•"/>
            </a:pPr>
            <a:r>
              <a:rPr lang="es-ES">
                <a:solidFill>
                  <a:schemeClr val="dk2"/>
                </a:solidFill>
              </a:rPr>
              <a:t>¿Qué ocurre cuando discuten? ¿Qué ocurre cuando tu pareja se enoja?</a:t>
            </a:r>
            <a:endParaRPr/>
          </a:p>
          <a:p>
            <a:pPr indent="-25400" lvl="0" marL="228600" rtl="0" algn="l">
              <a:lnSpc>
                <a:spcPct val="90000"/>
              </a:lnSpc>
              <a:spcBef>
                <a:spcPts val="1000"/>
              </a:spcBef>
              <a:spcAft>
                <a:spcPts val="0"/>
              </a:spcAft>
              <a:buClr>
                <a:schemeClr val="dk2"/>
              </a:buClr>
              <a:buSzPts val="3200"/>
              <a:buNone/>
            </a:pPr>
            <a:r>
              <a:t/>
            </a:r>
            <a:endParaRPr/>
          </a:p>
        </p:txBody>
      </p:sp>
      <p:sp>
        <p:nvSpPr>
          <p:cNvPr id="751" name="Google Shape;751;p10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s-ES"/>
              <a:t>‹#›</a:t>
            </a:fld>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6" name="Shape 756"/>
        <p:cNvGrpSpPr/>
        <p:nvPr/>
      </p:nvGrpSpPr>
      <p:grpSpPr>
        <a:xfrm>
          <a:off x="0" y="0"/>
          <a:ext cx="0" cy="0"/>
          <a:chOff x="0" y="0"/>
          <a:chExt cx="0" cy="0"/>
        </a:xfrm>
      </p:grpSpPr>
      <p:sp>
        <p:nvSpPr>
          <p:cNvPr id="757" name="Google Shape;757;p103"/>
          <p:cNvSpPr txBox="1"/>
          <p:nvPr>
            <p:ph idx="1" type="body"/>
          </p:nvPr>
        </p:nvSpPr>
        <p:spPr>
          <a:xfrm>
            <a:off x="901182" y="2210764"/>
            <a:ext cx="7951235" cy="4351337"/>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2"/>
              </a:buClr>
              <a:buSzPts val="2400"/>
              <a:buNone/>
            </a:pPr>
            <a:r>
              <a:rPr b="1" lang="es-ES" sz="2800">
                <a:solidFill>
                  <a:schemeClr val="accent1"/>
                </a:solidFill>
              </a:rPr>
              <a:t>Preguntas directas (si recibe alguna respuesta afirmativa, preste apoyo de primera línea)</a:t>
            </a:r>
            <a:endParaRPr sz="2800"/>
          </a:p>
          <a:p>
            <a:pPr indent="-228600" lvl="1" marL="502919" rtl="0" algn="l">
              <a:lnSpc>
                <a:spcPct val="100000"/>
              </a:lnSpc>
              <a:spcBef>
                <a:spcPts val="600"/>
              </a:spcBef>
              <a:spcAft>
                <a:spcPts val="0"/>
              </a:spcAft>
              <a:buClr>
                <a:schemeClr val="dk2"/>
              </a:buClr>
              <a:buSzPts val="2400"/>
              <a:buChar char="•"/>
            </a:pPr>
            <a:r>
              <a:rPr lang="es-ES" sz="2200">
                <a:solidFill>
                  <a:schemeClr val="dk2"/>
                </a:solidFill>
              </a:rPr>
              <a:t>¿Le tienes miedo a alguien, por ejemplo a tu cónyuge o pareja?</a:t>
            </a:r>
            <a:endParaRPr sz="2200"/>
          </a:p>
          <a:p>
            <a:pPr indent="-228600" lvl="1" marL="502919" rtl="0" algn="l">
              <a:lnSpc>
                <a:spcPct val="90000"/>
              </a:lnSpc>
              <a:spcBef>
                <a:spcPts val="600"/>
              </a:spcBef>
              <a:spcAft>
                <a:spcPts val="0"/>
              </a:spcAft>
              <a:buClr>
                <a:schemeClr val="dk2"/>
              </a:buClr>
              <a:buSzPts val="2400"/>
              <a:buChar char="•"/>
            </a:pPr>
            <a:r>
              <a:rPr lang="es-ES" sz="2200">
                <a:solidFill>
                  <a:schemeClr val="dk2"/>
                </a:solidFill>
              </a:rPr>
              <a:t>¿Alguien alguna vez amenazó con lastimarte o herirte física o sexualmente de algún modo? De ser así, ¿cuándo ocurrió?</a:t>
            </a:r>
            <a:endParaRPr sz="2200"/>
          </a:p>
          <a:p>
            <a:pPr indent="-228600" lvl="1" marL="502919" rtl="0" algn="l">
              <a:lnSpc>
                <a:spcPct val="90000"/>
              </a:lnSpc>
              <a:spcBef>
                <a:spcPts val="600"/>
              </a:spcBef>
              <a:spcAft>
                <a:spcPts val="0"/>
              </a:spcAft>
              <a:buClr>
                <a:schemeClr val="dk2"/>
              </a:buClr>
              <a:buSzPts val="2400"/>
              <a:buChar char="•"/>
            </a:pPr>
            <a:r>
              <a:rPr lang="es-ES" sz="2200">
                <a:solidFill>
                  <a:schemeClr val="dk2"/>
                </a:solidFill>
              </a:rPr>
              <a:t>¿Hay alguien que trate de controlarte, por ejemplo que no te deje tener dinero o salir de la casa?</a:t>
            </a:r>
            <a:endParaRPr sz="2200"/>
          </a:p>
          <a:p>
            <a:pPr indent="-228600" lvl="1" marL="502919" rtl="0" algn="l">
              <a:lnSpc>
                <a:spcPct val="90000"/>
              </a:lnSpc>
              <a:spcBef>
                <a:spcPts val="600"/>
              </a:spcBef>
              <a:spcAft>
                <a:spcPts val="0"/>
              </a:spcAft>
              <a:buClr>
                <a:schemeClr val="dk2"/>
              </a:buClr>
              <a:buSzPts val="2400"/>
              <a:buChar char="•"/>
            </a:pPr>
            <a:r>
              <a:rPr lang="es-ES" sz="2200">
                <a:solidFill>
                  <a:schemeClr val="dk2"/>
                </a:solidFill>
              </a:rPr>
              <a:t>¿Alguien te ha obligado a tener relaciones sexuales o forzado a tener algún tipo de contacto sexual no deseado?</a:t>
            </a:r>
            <a:endParaRPr sz="2200"/>
          </a:p>
          <a:p>
            <a:pPr indent="-228600" lvl="1" marL="502919" rtl="0" algn="l">
              <a:lnSpc>
                <a:spcPct val="90000"/>
              </a:lnSpc>
              <a:spcBef>
                <a:spcPts val="600"/>
              </a:spcBef>
              <a:spcAft>
                <a:spcPts val="0"/>
              </a:spcAft>
              <a:buClr>
                <a:schemeClr val="dk2"/>
              </a:buClr>
              <a:buSzPts val="2400"/>
              <a:buChar char="•"/>
            </a:pPr>
            <a:r>
              <a:rPr lang="es-ES" sz="2200">
                <a:solidFill>
                  <a:schemeClr val="dk2"/>
                </a:solidFill>
              </a:rPr>
              <a:t>¿Alguien te ha amenazado de muerte?</a:t>
            </a:r>
            <a:endParaRPr sz="2200"/>
          </a:p>
          <a:p>
            <a:pPr indent="-25400" lvl="0" marL="228600" rtl="0" algn="l">
              <a:lnSpc>
                <a:spcPct val="90000"/>
              </a:lnSpc>
              <a:spcBef>
                <a:spcPts val="1600"/>
              </a:spcBef>
              <a:spcAft>
                <a:spcPts val="0"/>
              </a:spcAft>
              <a:buClr>
                <a:schemeClr val="dk2"/>
              </a:buClr>
              <a:buSzPts val="3200"/>
              <a:buNone/>
            </a:pPr>
            <a:r>
              <a:t/>
            </a:r>
            <a:endParaRPr sz="2300"/>
          </a:p>
        </p:txBody>
      </p:sp>
      <p:sp>
        <p:nvSpPr>
          <p:cNvPr id="758" name="Google Shape;758;p10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s-ES"/>
              <a:t>‹#›</a:t>
            </a:fld>
            <a:endParaRPr/>
          </a:p>
        </p:txBody>
      </p:sp>
      <p:sp>
        <p:nvSpPr>
          <p:cNvPr id="759" name="Google Shape;759;p103"/>
          <p:cNvSpPr txBox="1"/>
          <p:nvPr/>
        </p:nvSpPr>
        <p:spPr>
          <a:xfrm>
            <a:off x="863600" y="803615"/>
            <a:ext cx="8026400" cy="11430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accent2"/>
              </a:buClr>
              <a:buSzPts val="4400"/>
              <a:buFont typeface="Calibri"/>
              <a:buNone/>
            </a:pPr>
            <a:r>
              <a:rPr b="1" i="0" lang="es-ES" sz="4400" u="none" cap="none" strike="noStrike">
                <a:solidFill>
                  <a:schemeClr val="dk2"/>
                </a:solidFill>
                <a:latin typeface="Calibri"/>
                <a:ea typeface="Calibri"/>
                <a:cs typeface="Calibri"/>
                <a:sym typeface="Calibri"/>
              </a:rPr>
              <a:t>Cómo hablar sobre violencia: preguntas directas</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4" name="Shape 764"/>
        <p:cNvGrpSpPr/>
        <p:nvPr/>
      </p:nvGrpSpPr>
      <p:grpSpPr>
        <a:xfrm>
          <a:off x="0" y="0"/>
          <a:ext cx="0" cy="0"/>
          <a:chOff x="0" y="0"/>
          <a:chExt cx="0" cy="0"/>
        </a:xfrm>
      </p:grpSpPr>
      <p:sp>
        <p:nvSpPr>
          <p:cNvPr id="765" name="Google Shape;765;p104"/>
          <p:cNvSpPr txBox="1"/>
          <p:nvPr>
            <p:ph type="title"/>
          </p:nvPr>
        </p:nvSpPr>
        <p:spPr>
          <a:xfrm>
            <a:off x="688976" y="610134"/>
            <a:ext cx="5473700" cy="11430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2"/>
              </a:buClr>
              <a:buSzPts val="4400"/>
              <a:buNone/>
            </a:pPr>
            <a:r>
              <a:rPr lang="es-ES"/>
              <a:t>Cuando no se informa el hecho de violencia</a:t>
            </a:r>
            <a:endParaRPr/>
          </a:p>
        </p:txBody>
      </p:sp>
      <p:sp>
        <p:nvSpPr>
          <p:cNvPr id="766" name="Google Shape;766;p104"/>
          <p:cNvSpPr txBox="1"/>
          <p:nvPr>
            <p:ph idx="1" type="body"/>
          </p:nvPr>
        </p:nvSpPr>
        <p:spPr>
          <a:xfrm>
            <a:off x="688975" y="1794928"/>
            <a:ext cx="8023225" cy="435133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600"/>
              </a:spcBef>
              <a:spcAft>
                <a:spcPts val="0"/>
              </a:spcAft>
              <a:buClr>
                <a:schemeClr val="dk2"/>
              </a:buClr>
              <a:buSzPts val="2700"/>
              <a:buNone/>
            </a:pPr>
            <a:r>
              <a:rPr b="1" lang="es-ES" sz="2800">
                <a:solidFill>
                  <a:schemeClr val="accent1"/>
                </a:solidFill>
              </a:rPr>
              <a:t>Qué debe hacer si sospecha que la persona experimenta violencia, pero no lo cuenta: </a:t>
            </a:r>
            <a:endParaRPr sz="2800"/>
          </a:p>
          <a:p>
            <a:pPr indent="-228600" lvl="0" marL="502919" rtl="0" algn="l">
              <a:lnSpc>
                <a:spcPct val="90000"/>
              </a:lnSpc>
              <a:spcBef>
                <a:spcPts val="600"/>
              </a:spcBef>
              <a:spcAft>
                <a:spcPts val="0"/>
              </a:spcAft>
              <a:buClr>
                <a:schemeClr val="dk2"/>
              </a:buClr>
              <a:buSzPts val="2700"/>
              <a:buChar char="•"/>
            </a:pPr>
            <a:r>
              <a:rPr lang="es-ES" sz="2800">
                <a:solidFill>
                  <a:schemeClr val="dk2"/>
                </a:solidFill>
              </a:rPr>
              <a:t>No presione a las personas sobrevivientes; deles tiempo para decidir lo que quieren contarle</a:t>
            </a:r>
            <a:endParaRPr sz="2800"/>
          </a:p>
          <a:p>
            <a:pPr indent="-228600" lvl="0" marL="502919" rtl="0" algn="l">
              <a:lnSpc>
                <a:spcPct val="90000"/>
              </a:lnSpc>
              <a:spcBef>
                <a:spcPts val="600"/>
              </a:spcBef>
              <a:spcAft>
                <a:spcPts val="0"/>
              </a:spcAft>
              <a:buClr>
                <a:schemeClr val="dk2"/>
              </a:buClr>
              <a:buSzPts val="2700"/>
              <a:buChar char="•"/>
            </a:pPr>
            <a:r>
              <a:rPr lang="es-ES" sz="2800">
                <a:solidFill>
                  <a:schemeClr val="dk2"/>
                </a:solidFill>
              </a:rPr>
              <a:t>Cuéntele cuáles son los servicios disponibles en caso de que decidan usarlos</a:t>
            </a:r>
            <a:endParaRPr sz="2800"/>
          </a:p>
          <a:p>
            <a:pPr indent="-228600" lvl="0" marL="502919" rtl="0" algn="l">
              <a:lnSpc>
                <a:spcPct val="90000"/>
              </a:lnSpc>
              <a:spcBef>
                <a:spcPts val="600"/>
              </a:spcBef>
              <a:spcAft>
                <a:spcPts val="0"/>
              </a:spcAft>
              <a:buClr>
                <a:schemeClr val="dk2"/>
              </a:buClr>
              <a:buSzPts val="2700"/>
              <a:buChar char="•"/>
            </a:pPr>
            <a:r>
              <a:rPr lang="es-ES" sz="2800">
                <a:solidFill>
                  <a:schemeClr val="dk2"/>
                </a:solidFill>
              </a:rPr>
              <a:t>Ofrezca información sobre los efectos que tiene la violencia en la salud de una persona y de sus hijos</a:t>
            </a:r>
            <a:endParaRPr sz="2800"/>
          </a:p>
          <a:p>
            <a:pPr indent="-228600" lvl="0" marL="502919" rtl="0" algn="l">
              <a:lnSpc>
                <a:spcPct val="90000"/>
              </a:lnSpc>
              <a:spcBef>
                <a:spcPts val="600"/>
              </a:spcBef>
              <a:spcAft>
                <a:spcPts val="0"/>
              </a:spcAft>
              <a:buClr>
                <a:schemeClr val="dk2"/>
              </a:buClr>
              <a:buSzPts val="2700"/>
              <a:buChar char="•"/>
            </a:pPr>
            <a:r>
              <a:rPr lang="es-ES" sz="2800">
                <a:solidFill>
                  <a:schemeClr val="dk2"/>
                </a:solidFill>
              </a:rPr>
              <a:t>Ofrezca derivar a la persona para que reciba atención y realizar una visita de seguimiento</a:t>
            </a:r>
            <a:endParaRPr sz="2800"/>
          </a:p>
          <a:p>
            <a:pPr indent="-25400" lvl="0" marL="228600" rtl="0" algn="l">
              <a:lnSpc>
                <a:spcPct val="90000"/>
              </a:lnSpc>
              <a:spcBef>
                <a:spcPts val="1000"/>
              </a:spcBef>
              <a:spcAft>
                <a:spcPts val="0"/>
              </a:spcAft>
              <a:buClr>
                <a:schemeClr val="dk2"/>
              </a:buClr>
              <a:buSzPts val="3200"/>
              <a:buNone/>
            </a:pPr>
            <a:r>
              <a:t/>
            </a:r>
            <a:endParaRPr/>
          </a:p>
        </p:txBody>
      </p:sp>
      <p:sp>
        <p:nvSpPr>
          <p:cNvPr id="767" name="Google Shape;767;p10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s-ES"/>
              <a:t>‹#›</a:t>
            </a:fld>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2" name="Shape 772"/>
        <p:cNvGrpSpPr/>
        <p:nvPr/>
      </p:nvGrpSpPr>
      <p:grpSpPr>
        <a:xfrm>
          <a:off x="0" y="0"/>
          <a:ext cx="0" cy="0"/>
          <a:chOff x="0" y="0"/>
          <a:chExt cx="0" cy="0"/>
        </a:xfrm>
      </p:grpSpPr>
      <p:sp>
        <p:nvSpPr>
          <p:cNvPr id="773" name="Google Shape;773;p105"/>
          <p:cNvSpPr txBox="1"/>
          <p:nvPr>
            <p:ph type="title"/>
          </p:nvPr>
        </p:nvSpPr>
        <p:spPr>
          <a:xfrm>
            <a:off x="552450" y="687386"/>
            <a:ext cx="8039100" cy="11430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2"/>
              </a:buClr>
              <a:buSzPts val="4400"/>
              <a:buNone/>
            </a:pPr>
            <a:r>
              <a:rPr lang="es-ES" sz="3800"/>
              <a:t>Cuando las personas sobrevivientes no cuentan que experimentan violencia</a:t>
            </a:r>
            <a:endParaRPr sz="3800"/>
          </a:p>
        </p:txBody>
      </p:sp>
      <p:sp>
        <p:nvSpPr>
          <p:cNvPr id="774" name="Google Shape;774;p105"/>
          <p:cNvSpPr txBox="1"/>
          <p:nvPr>
            <p:ph idx="1" type="body"/>
          </p:nvPr>
        </p:nvSpPr>
        <p:spPr>
          <a:xfrm>
            <a:off x="827070" y="2012949"/>
            <a:ext cx="8316930" cy="4525963"/>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2"/>
              </a:buClr>
              <a:buSzPts val="2400"/>
              <a:buChar char="•"/>
            </a:pPr>
            <a:r>
              <a:rPr lang="es-ES" sz="2700">
                <a:solidFill>
                  <a:schemeClr val="dk2"/>
                </a:solidFill>
              </a:rPr>
              <a:t>Recuerde creerles</a:t>
            </a:r>
            <a:endParaRPr sz="2700"/>
          </a:p>
          <a:p>
            <a:pPr indent="-228600" lvl="0" marL="228600" rtl="0" algn="l">
              <a:lnSpc>
                <a:spcPct val="90000"/>
              </a:lnSpc>
              <a:spcBef>
                <a:spcPts val="1000"/>
              </a:spcBef>
              <a:spcAft>
                <a:spcPts val="0"/>
              </a:spcAft>
              <a:buClr>
                <a:schemeClr val="dk2"/>
              </a:buClr>
              <a:buSzPts val="2400"/>
              <a:buChar char="•"/>
            </a:pPr>
            <a:r>
              <a:rPr lang="es-ES" sz="2700">
                <a:solidFill>
                  <a:schemeClr val="dk2"/>
                </a:solidFill>
              </a:rPr>
              <a:t>Siempre deje la puerta abierta</a:t>
            </a:r>
            <a:endParaRPr sz="2700"/>
          </a:p>
          <a:p>
            <a:pPr indent="-228600" lvl="0" marL="228600" rtl="0" algn="l">
              <a:lnSpc>
                <a:spcPct val="90000"/>
              </a:lnSpc>
              <a:spcBef>
                <a:spcPts val="1000"/>
              </a:spcBef>
              <a:spcAft>
                <a:spcPts val="0"/>
              </a:spcAft>
              <a:buClr>
                <a:schemeClr val="dk2"/>
              </a:buClr>
              <a:buSzPts val="2400"/>
              <a:buChar char="•"/>
            </a:pPr>
            <a:r>
              <a:rPr lang="es-ES" sz="2700">
                <a:solidFill>
                  <a:schemeClr val="dk2"/>
                </a:solidFill>
              </a:rPr>
              <a:t>Solo porque sospecha que existe violencia, eso no implica que esté ocurriendo</a:t>
            </a:r>
            <a:endParaRPr sz="2700"/>
          </a:p>
          <a:p>
            <a:pPr indent="-228600" lvl="0" marL="228600" rtl="0" algn="l">
              <a:lnSpc>
                <a:spcPct val="90000"/>
              </a:lnSpc>
              <a:spcBef>
                <a:spcPts val="1000"/>
              </a:spcBef>
              <a:spcAft>
                <a:spcPts val="0"/>
              </a:spcAft>
              <a:buClr>
                <a:schemeClr val="dk2"/>
              </a:buClr>
              <a:buSzPts val="2400"/>
              <a:buChar char="•"/>
            </a:pPr>
            <a:r>
              <a:rPr lang="es-ES" sz="2700">
                <a:solidFill>
                  <a:schemeClr val="dk2"/>
                </a:solidFill>
              </a:rPr>
              <a:t>Algunas frases útiles para tener esta conversación son:</a:t>
            </a:r>
            <a:endParaRPr sz="2700"/>
          </a:p>
          <a:p>
            <a:pPr indent="-228600" lvl="1" marL="685800" rtl="0" algn="l">
              <a:lnSpc>
                <a:spcPct val="90000"/>
              </a:lnSpc>
              <a:spcBef>
                <a:spcPts val="500"/>
              </a:spcBef>
              <a:spcAft>
                <a:spcPts val="0"/>
              </a:spcAft>
              <a:buClr>
                <a:schemeClr val="dk2"/>
              </a:buClr>
              <a:buSzPts val="2400"/>
              <a:buChar char="•"/>
            </a:pPr>
            <a:r>
              <a:rPr lang="es-ES" sz="2700">
                <a:solidFill>
                  <a:schemeClr val="dk2"/>
                </a:solidFill>
              </a:rPr>
              <a:t>“si tu situación cambia”</a:t>
            </a:r>
            <a:endParaRPr sz="2700"/>
          </a:p>
          <a:p>
            <a:pPr indent="-228600" lvl="1" marL="685800" rtl="0" algn="l">
              <a:lnSpc>
                <a:spcPct val="90000"/>
              </a:lnSpc>
              <a:spcBef>
                <a:spcPts val="500"/>
              </a:spcBef>
              <a:spcAft>
                <a:spcPts val="0"/>
              </a:spcAft>
              <a:buClr>
                <a:schemeClr val="dk2"/>
              </a:buClr>
              <a:buSzPts val="2400"/>
              <a:buChar char="•"/>
            </a:pPr>
            <a:r>
              <a:rPr lang="es-ES" sz="2700">
                <a:solidFill>
                  <a:schemeClr val="dk2"/>
                </a:solidFill>
              </a:rPr>
              <a:t>“si tú o alguien que conoces necesita esta información”</a:t>
            </a:r>
            <a:endParaRPr sz="2700"/>
          </a:p>
          <a:p>
            <a:pPr indent="-25400" lvl="0" marL="228600" rtl="0" algn="l">
              <a:lnSpc>
                <a:spcPct val="90000"/>
              </a:lnSpc>
              <a:spcBef>
                <a:spcPts val="1000"/>
              </a:spcBef>
              <a:spcAft>
                <a:spcPts val="0"/>
              </a:spcAft>
              <a:buClr>
                <a:schemeClr val="dk2"/>
              </a:buClr>
              <a:buSzPts val="3200"/>
              <a:buNone/>
            </a:pPr>
            <a:r>
              <a:t/>
            </a:r>
            <a:endParaRPr sz="2700"/>
          </a:p>
        </p:txBody>
      </p:sp>
      <p:sp>
        <p:nvSpPr>
          <p:cNvPr id="775" name="Google Shape;775;p10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s-ES"/>
              <a:t>‹#›</a:t>
            </a:fld>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0" name="Shape 780"/>
        <p:cNvGrpSpPr/>
        <p:nvPr/>
      </p:nvGrpSpPr>
      <p:grpSpPr>
        <a:xfrm>
          <a:off x="0" y="0"/>
          <a:ext cx="0" cy="0"/>
          <a:chOff x="0" y="0"/>
          <a:chExt cx="0" cy="0"/>
        </a:xfrm>
      </p:grpSpPr>
      <p:sp>
        <p:nvSpPr>
          <p:cNvPr id="781" name="Google Shape;781;p106"/>
          <p:cNvSpPr txBox="1"/>
          <p:nvPr>
            <p:ph type="title"/>
          </p:nvPr>
        </p:nvSpPr>
        <p:spPr>
          <a:xfrm>
            <a:off x="457200" y="323304"/>
            <a:ext cx="864235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2"/>
              </a:buClr>
              <a:buSzPts val="4200"/>
              <a:buNone/>
            </a:pPr>
            <a:r>
              <a:rPr lang="es-ES" sz="4200"/>
              <a:t>Manejo clínico</a:t>
            </a:r>
            <a:endParaRPr/>
          </a:p>
        </p:txBody>
      </p:sp>
      <p:sp>
        <p:nvSpPr>
          <p:cNvPr id="782" name="Google Shape;782;p106"/>
          <p:cNvSpPr txBox="1"/>
          <p:nvPr>
            <p:ph idx="1" type="body"/>
          </p:nvPr>
        </p:nvSpPr>
        <p:spPr>
          <a:xfrm>
            <a:off x="587375" y="1345952"/>
            <a:ext cx="8382000" cy="4525962"/>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accent2"/>
              </a:buClr>
              <a:buSzPts val="2600"/>
              <a:buNone/>
            </a:pPr>
            <a:r>
              <a:rPr lang="es-ES" sz="2600">
                <a:solidFill>
                  <a:schemeClr val="accent1"/>
                </a:solidFill>
              </a:rPr>
              <a:t>1 — prestar apoyo de primera línea (ANIMA, parte 1)</a:t>
            </a:r>
            <a:endParaRPr sz="2800"/>
          </a:p>
          <a:p>
            <a:pPr indent="0" lvl="0" marL="0" rtl="0" algn="l">
              <a:lnSpc>
                <a:spcPct val="90000"/>
              </a:lnSpc>
              <a:spcBef>
                <a:spcPts val="1000"/>
              </a:spcBef>
              <a:spcAft>
                <a:spcPts val="0"/>
              </a:spcAft>
              <a:buClr>
                <a:schemeClr val="dk2"/>
              </a:buClr>
              <a:buSzPts val="2600"/>
              <a:buNone/>
            </a:pPr>
            <a:r>
              <a:rPr lang="es-ES" sz="2600">
                <a:solidFill>
                  <a:schemeClr val="dk2"/>
                </a:solidFill>
              </a:rPr>
              <a:t>2 — obtener el consentimiento informado</a:t>
            </a:r>
            <a:endParaRPr sz="2600">
              <a:solidFill>
                <a:schemeClr val="dk2"/>
              </a:solidFill>
            </a:endParaRPr>
          </a:p>
          <a:p>
            <a:pPr indent="0" lvl="0" marL="0" rtl="0" algn="l">
              <a:lnSpc>
                <a:spcPct val="90000"/>
              </a:lnSpc>
              <a:spcBef>
                <a:spcPts val="1000"/>
              </a:spcBef>
              <a:spcAft>
                <a:spcPts val="0"/>
              </a:spcAft>
              <a:buClr>
                <a:schemeClr val="dk2"/>
              </a:buClr>
              <a:buSzPts val="2600"/>
              <a:buNone/>
            </a:pPr>
            <a:r>
              <a:rPr lang="es-ES" sz="2600">
                <a:solidFill>
                  <a:schemeClr val="dk2"/>
                </a:solidFill>
              </a:rPr>
              <a:t>3 — elaborar la historia clínica</a:t>
            </a:r>
            <a:endParaRPr sz="2600">
              <a:solidFill>
                <a:schemeClr val="dk2"/>
              </a:solidFill>
            </a:endParaRPr>
          </a:p>
          <a:p>
            <a:pPr indent="0" lvl="0" marL="0" rtl="0" algn="l">
              <a:lnSpc>
                <a:spcPct val="90000"/>
              </a:lnSpc>
              <a:spcBef>
                <a:spcPts val="1000"/>
              </a:spcBef>
              <a:spcAft>
                <a:spcPts val="0"/>
              </a:spcAft>
              <a:buClr>
                <a:schemeClr val="dk2"/>
              </a:buClr>
              <a:buSzPts val="2600"/>
              <a:buNone/>
            </a:pPr>
            <a:r>
              <a:rPr lang="es-ES" sz="2600">
                <a:solidFill>
                  <a:schemeClr val="dk2"/>
                </a:solidFill>
              </a:rPr>
              <a:t>4 — realizar el examen físico</a:t>
            </a:r>
            <a:endParaRPr sz="2600">
              <a:solidFill>
                <a:schemeClr val="dk2"/>
              </a:solidFill>
            </a:endParaRPr>
          </a:p>
          <a:p>
            <a:pPr indent="0" lvl="0" marL="0" rtl="0" algn="l">
              <a:lnSpc>
                <a:spcPct val="90000"/>
              </a:lnSpc>
              <a:spcBef>
                <a:spcPts val="1000"/>
              </a:spcBef>
              <a:spcAft>
                <a:spcPts val="0"/>
              </a:spcAft>
              <a:buClr>
                <a:schemeClr val="dk2"/>
              </a:buClr>
              <a:buSzPts val="2600"/>
              <a:buNone/>
            </a:pPr>
            <a:r>
              <a:rPr lang="es-ES" sz="2600">
                <a:solidFill>
                  <a:schemeClr val="dk2"/>
                </a:solidFill>
              </a:rPr>
              <a:t>5 — administrar el tratamiento</a:t>
            </a:r>
            <a:endParaRPr sz="2600">
              <a:solidFill>
                <a:schemeClr val="dk2"/>
              </a:solidFill>
            </a:endParaRPr>
          </a:p>
          <a:p>
            <a:pPr indent="0" lvl="0" marL="0" rtl="0" algn="l">
              <a:lnSpc>
                <a:spcPct val="90000"/>
              </a:lnSpc>
              <a:spcBef>
                <a:spcPts val="1000"/>
              </a:spcBef>
              <a:spcAft>
                <a:spcPts val="0"/>
              </a:spcAft>
              <a:buClr>
                <a:schemeClr val="dk2"/>
              </a:buClr>
              <a:buSzPts val="2600"/>
              <a:buNone/>
            </a:pPr>
            <a:r>
              <a:rPr lang="es-ES" sz="2600">
                <a:solidFill>
                  <a:schemeClr val="dk2"/>
                </a:solidFill>
              </a:rPr>
              <a:t>6 — mejorar la seguridad y realizar una derivación para recibir asistencia (ANIMA, parte 2)</a:t>
            </a:r>
            <a:endParaRPr sz="2800"/>
          </a:p>
          <a:p>
            <a:pPr indent="0" lvl="0" marL="0" rtl="0" algn="l">
              <a:lnSpc>
                <a:spcPct val="90000"/>
              </a:lnSpc>
              <a:spcBef>
                <a:spcPts val="1000"/>
              </a:spcBef>
              <a:spcAft>
                <a:spcPts val="0"/>
              </a:spcAft>
              <a:buClr>
                <a:schemeClr val="dk2"/>
              </a:buClr>
              <a:buSzPts val="2600"/>
              <a:buNone/>
            </a:pPr>
            <a:r>
              <a:rPr lang="es-ES" sz="2600">
                <a:solidFill>
                  <a:schemeClr val="dk2"/>
                </a:solidFill>
              </a:rPr>
              <a:t>7 — evaluar el estado de salud mental y el apoyo psicosocial</a:t>
            </a:r>
            <a:endParaRPr/>
          </a:p>
          <a:p>
            <a:pPr indent="0" lvl="0" marL="0" rtl="0" algn="l">
              <a:lnSpc>
                <a:spcPct val="90000"/>
              </a:lnSpc>
              <a:spcBef>
                <a:spcPts val="1000"/>
              </a:spcBef>
              <a:spcAft>
                <a:spcPts val="0"/>
              </a:spcAft>
              <a:buClr>
                <a:schemeClr val="dk2"/>
              </a:buClr>
              <a:buSzPts val="2600"/>
              <a:buNone/>
            </a:pPr>
            <a:r>
              <a:rPr lang="es-ES" sz="2600">
                <a:solidFill>
                  <a:schemeClr val="dk2"/>
                </a:solidFill>
              </a:rPr>
              <a:t>8 — brindar atención de seguimiento</a:t>
            </a:r>
            <a:endParaRPr sz="2800">
              <a:solidFill>
                <a:schemeClr val="accent2"/>
              </a:solidFill>
            </a:endParaRPr>
          </a:p>
        </p:txBody>
      </p:sp>
      <p:sp>
        <p:nvSpPr>
          <p:cNvPr id="783" name="Google Shape;783;p10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s-ES"/>
              <a:t>‹#›</a:t>
            </a:fld>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8" name="Shape 788"/>
        <p:cNvGrpSpPr/>
        <p:nvPr/>
      </p:nvGrpSpPr>
      <p:grpSpPr>
        <a:xfrm>
          <a:off x="0" y="0"/>
          <a:ext cx="0" cy="0"/>
          <a:chOff x="0" y="0"/>
          <a:chExt cx="0" cy="0"/>
        </a:xfrm>
      </p:grpSpPr>
      <p:sp>
        <p:nvSpPr>
          <p:cNvPr id="789" name="Google Shape;789;p107"/>
          <p:cNvSpPr txBox="1"/>
          <p:nvPr>
            <p:ph type="title"/>
          </p:nvPr>
        </p:nvSpPr>
        <p:spPr>
          <a:xfrm>
            <a:off x="119270" y="377199"/>
            <a:ext cx="9362933" cy="11430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2"/>
              </a:buClr>
              <a:buSzPts val="4400"/>
              <a:buNone/>
            </a:pPr>
            <a:r>
              <a:rPr lang="es-ES" sz="3800"/>
              <a:t>1 – Prestar apoyo de primera línea (ANIMA)</a:t>
            </a:r>
            <a:endParaRPr sz="3800"/>
          </a:p>
        </p:txBody>
      </p:sp>
      <p:sp>
        <p:nvSpPr>
          <p:cNvPr id="790" name="Google Shape;790;p107"/>
          <p:cNvSpPr txBox="1"/>
          <p:nvPr/>
        </p:nvSpPr>
        <p:spPr>
          <a:xfrm>
            <a:off x="1628384" y="6390307"/>
            <a:ext cx="6563638" cy="16067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s-ES" sz="1000" u="none" cap="none" strike="noStrike">
                <a:solidFill>
                  <a:schemeClr val="dk2"/>
                </a:solidFill>
                <a:latin typeface="Calibri"/>
                <a:ea typeface="Calibri"/>
                <a:cs typeface="Calibri"/>
                <a:sym typeface="Calibri"/>
              </a:rPr>
              <a:t>(OMS, </a:t>
            </a:r>
            <a:r>
              <a:rPr b="0" i="1" lang="es-ES" sz="1000" u="none" cap="none" strike="noStrike">
                <a:solidFill>
                  <a:schemeClr val="dk2"/>
                </a:solidFill>
                <a:latin typeface="Calibri"/>
                <a:ea typeface="Calibri"/>
                <a:cs typeface="Calibri"/>
                <a:sym typeface="Calibri"/>
              </a:rPr>
              <a:t>Clinical Management of rape and intimate partner survivors: developing protocols for humanitarian settings</a:t>
            </a:r>
            <a:r>
              <a:rPr b="0" i="0" lang="es-ES" sz="1000" u="none" cap="none" strike="noStrike">
                <a:solidFill>
                  <a:schemeClr val="dk2"/>
                </a:solidFill>
                <a:latin typeface="Calibri"/>
                <a:ea typeface="Calibri"/>
                <a:cs typeface="Calibri"/>
                <a:sym typeface="Calibri"/>
              </a:rPr>
              <a:t>, 2019)</a:t>
            </a:r>
            <a:endParaRPr b="0" i="0" sz="1000" u="none" cap="none" strike="noStrike">
              <a:solidFill>
                <a:srgbClr val="000000"/>
              </a:solidFill>
              <a:latin typeface="Arial"/>
              <a:ea typeface="Arial"/>
              <a:cs typeface="Arial"/>
              <a:sym typeface="Arial"/>
            </a:endParaRPr>
          </a:p>
        </p:txBody>
      </p:sp>
      <p:sp>
        <p:nvSpPr>
          <p:cNvPr id="791" name="Google Shape;791;p10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s-ES"/>
              <a:t>‹#›</a:t>
            </a:fld>
            <a:endParaRPr/>
          </a:p>
        </p:txBody>
      </p:sp>
      <p:sp>
        <p:nvSpPr>
          <p:cNvPr id="792" name="Google Shape;792;p107"/>
          <p:cNvSpPr/>
          <p:nvPr/>
        </p:nvSpPr>
        <p:spPr>
          <a:xfrm>
            <a:off x="1204913" y="1701800"/>
            <a:ext cx="9144000" cy="457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93" name="Google Shape;793;p107"/>
          <p:cNvSpPr/>
          <p:nvPr/>
        </p:nvSpPr>
        <p:spPr>
          <a:xfrm>
            <a:off x="4776788" y="12369800"/>
            <a:ext cx="419100" cy="150813"/>
          </a:xfrm>
          <a:custGeom>
            <a:rect b="b" l="l" r="r" t="t"/>
            <a:pathLst>
              <a:path extrusionOk="0" h="141605" w="409575">
                <a:moveTo>
                  <a:pt x="0" y="0"/>
                </a:moveTo>
                <a:lnTo>
                  <a:pt x="0" y="141605"/>
                </a:lnTo>
                <a:lnTo>
                  <a:pt x="409575" y="141605"/>
                </a:lnTo>
                <a:lnTo>
                  <a:pt x="409575" y="0"/>
                </a:lnTo>
                <a:lnTo>
                  <a:pt x="0" y="0"/>
                </a:lnTo>
                <a:close/>
              </a:path>
            </a:pathLst>
          </a:custGeom>
          <a:noFill/>
          <a:ln>
            <a:noFill/>
          </a:ln>
        </p:spPr>
        <p:txBody>
          <a:bodyPr anchorCtr="0" anchor="t" bIns="38100" lIns="0" spcFirstLastPara="1" rIns="0" wrap="square" tIns="38100">
            <a:noAutofit/>
          </a:bodyPr>
          <a:lstStyle/>
          <a:p>
            <a:pPr indent="0" lvl="0" marL="0" marR="0" rtl="0" algn="l">
              <a:lnSpc>
                <a:spcPct val="100000"/>
              </a:lnSpc>
              <a:spcBef>
                <a:spcPts val="0"/>
              </a:spcBef>
              <a:spcAft>
                <a:spcPts val="0"/>
              </a:spcAft>
              <a:buClr>
                <a:srgbClr val="1E4194"/>
              </a:buClr>
              <a:buSzPts val="900"/>
              <a:buFont typeface="Arial"/>
              <a:buNone/>
            </a:pPr>
            <a:r>
              <a:rPr b="1" i="0" lang="es-ES" sz="900" u="none" cap="none" strike="noStrike">
                <a:solidFill>
                  <a:srgbClr val="1E4194"/>
                </a:solidFill>
                <a:latin typeface="Arial"/>
                <a:ea typeface="Arial"/>
                <a:cs typeface="Arial"/>
                <a:sym typeface="Arial"/>
              </a:rPr>
              <a:t>– 10 –</a:t>
            </a:r>
            <a:endParaRPr b="0" i="0" sz="1800" u="none" cap="none" strike="noStrike">
              <a:solidFill>
                <a:schemeClr val="dk1"/>
              </a:solidFill>
              <a:latin typeface="Arial"/>
              <a:ea typeface="Arial"/>
              <a:cs typeface="Arial"/>
              <a:sym typeface="Arial"/>
            </a:endParaRPr>
          </a:p>
        </p:txBody>
      </p:sp>
      <p:sp>
        <p:nvSpPr>
          <p:cNvPr id="794" name="Google Shape;794;p107"/>
          <p:cNvSpPr/>
          <p:nvPr/>
        </p:nvSpPr>
        <p:spPr>
          <a:xfrm>
            <a:off x="1204913" y="2159000"/>
            <a:ext cx="9144000" cy="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95" name="Google Shape;795;p107"/>
          <p:cNvSpPr/>
          <p:nvPr/>
        </p:nvSpPr>
        <p:spPr>
          <a:xfrm>
            <a:off x="1204913" y="2444750"/>
            <a:ext cx="9144000" cy="457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96" name="Google Shape;796;p107"/>
          <p:cNvSpPr/>
          <p:nvPr/>
        </p:nvSpPr>
        <p:spPr>
          <a:xfrm>
            <a:off x="4776788" y="13112750"/>
            <a:ext cx="419100" cy="150813"/>
          </a:xfrm>
          <a:custGeom>
            <a:rect b="b" l="l" r="r" t="t"/>
            <a:pathLst>
              <a:path extrusionOk="0" h="141605" w="409575">
                <a:moveTo>
                  <a:pt x="0" y="0"/>
                </a:moveTo>
                <a:lnTo>
                  <a:pt x="0" y="141605"/>
                </a:lnTo>
                <a:lnTo>
                  <a:pt x="409575" y="141605"/>
                </a:lnTo>
                <a:lnTo>
                  <a:pt x="409575" y="0"/>
                </a:lnTo>
                <a:lnTo>
                  <a:pt x="0" y="0"/>
                </a:lnTo>
                <a:close/>
              </a:path>
            </a:pathLst>
          </a:custGeom>
          <a:noFill/>
          <a:ln>
            <a:noFill/>
          </a:ln>
        </p:spPr>
        <p:txBody>
          <a:bodyPr anchorCtr="0" anchor="t" bIns="38100" lIns="0" spcFirstLastPara="1" rIns="0" wrap="square" tIns="38100">
            <a:noAutofit/>
          </a:bodyPr>
          <a:lstStyle/>
          <a:p>
            <a:pPr indent="0" lvl="0" marL="0" marR="0" rtl="0" algn="l">
              <a:lnSpc>
                <a:spcPct val="100000"/>
              </a:lnSpc>
              <a:spcBef>
                <a:spcPts val="0"/>
              </a:spcBef>
              <a:spcAft>
                <a:spcPts val="0"/>
              </a:spcAft>
              <a:buClr>
                <a:srgbClr val="1E4194"/>
              </a:buClr>
              <a:buSzPts val="900"/>
              <a:buFont typeface="Arial"/>
              <a:buNone/>
            </a:pPr>
            <a:r>
              <a:rPr b="1" i="0" lang="es-ES" sz="900" u="none" cap="none" strike="noStrike">
                <a:solidFill>
                  <a:srgbClr val="1E4194"/>
                </a:solidFill>
                <a:latin typeface="Arial"/>
                <a:ea typeface="Arial"/>
                <a:cs typeface="Arial"/>
                <a:sym typeface="Arial"/>
              </a:rPr>
              <a:t>– 10 –</a:t>
            </a:r>
            <a:endParaRPr b="0" i="0" sz="1800" u="none" cap="none" strike="noStrike">
              <a:solidFill>
                <a:schemeClr val="dk1"/>
              </a:solidFill>
              <a:latin typeface="Arial"/>
              <a:ea typeface="Arial"/>
              <a:cs typeface="Arial"/>
              <a:sym typeface="Arial"/>
            </a:endParaRPr>
          </a:p>
        </p:txBody>
      </p:sp>
      <p:sp>
        <p:nvSpPr>
          <p:cNvPr id="797" name="Google Shape;797;p107"/>
          <p:cNvSpPr/>
          <p:nvPr/>
        </p:nvSpPr>
        <p:spPr>
          <a:xfrm>
            <a:off x="1204913" y="3348038"/>
            <a:ext cx="9144000" cy="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id="798" name="Google Shape;798;p107"/>
          <p:cNvPicPr preferRelativeResize="0"/>
          <p:nvPr/>
        </p:nvPicPr>
        <p:blipFill rotWithShape="1">
          <a:blip r:embed="rId3">
            <a:alphaModFix/>
          </a:blip>
          <a:srcRect b="0" l="0" r="0" t="0"/>
          <a:stretch/>
        </p:blipFill>
        <p:spPr>
          <a:xfrm>
            <a:off x="571500" y="1485900"/>
            <a:ext cx="8001000" cy="3886200"/>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3" name="Shape 803"/>
        <p:cNvGrpSpPr/>
        <p:nvPr/>
      </p:nvGrpSpPr>
      <p:grpSpPr>
        <a:xfrm>
          <a:off x="0" y="0"/>
          <a:ext cx="0" cy="0"/>
          <a:chOff x="0" y="0"/>
          <a:chExt cx="0" cy="0"/>
        </a:xfrm>
      </p:grpSpPr>
      <p:sp>
        <p:nvSpPr>
          <p:cNvPr id="804" name="Google Shape;804;p108"/>
          <p:cNvSpPr txBox="1"/>
          <p:nvPr>
            <p:ph type="title"/>
          </p:nvPr>
        </p:nvSpPr>
        <p:spPr>
          <a:xfrm>
            <a:off x="355600" y="343453"/>
            <a:ext cx="9143999" cy="11430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2"/>
              </a:buClr>
              <a:buSzPts val="4400"/>
              <a:buNone/>
            </a:pPr>
            <a:r>
              <a:rPr lang="es-ES" sz="4200"/>
              <a:t>Objetivos del apoyo de primera línea</a:t>
            </a:r>
            <a:endParaRPr sz="4200"/>
          </a:p>
        </p:txBody>
      </p:sp>
      <p:sp>
        <p:nvSpPr>
          <p:cNvPr id="805" name="Google Shape;805;p108"/>
          <p:cNvSpPr txBox="1"/>
          <p:nvPr>
            <p:ph idx="1" type="body"/>
          </p:nvPr>
        </p:nvSpPr>
        <p:spPr>
          <a:xfrm>
            <a:off x="906052" y="1422953"/>
            <a:ext cx="8072848" cy="4351338"/>
          </a:xfrm>
          <a:prstGeom prst="rect">
            <a:avLst/>
          </a:prstGeom>
          <a:noFill/>
          <a:ln>
            <a:noFill/>
          </a:ln>
        </p:spPr>
        <p:txBody>
          <a:bodyPr anchorCtr="0" anchor="t" bIns="45700" lIns="91425" spcFirstLastPara="1" rIns="91425" wrap="square" tIns="45700">
            <a:noAutofit/>
          </a:bodyPr>
          <a:lstStyle/>
          <a:p>
            <a:pPr indent="-228600" lvl="0" marL="228600" rtl="0" algn="l">
              <a:lnSpc>
                <a:spcPct val="80000"/>
              </a:lnSpc>
              <a:spcBef>
                <a:spcPts val="600"/>
              </a:spcBef>
              <a:spcAft>
                <a:spcPts val="0"/>
              </a:spcAft>
              <a:buClr>
                <a:schemeClr val="dk2"/>
              </a:buClr>
              <a:buSzPts val="2800"/>
              <a:buChar char="•"/>
            </a:pPr>
            <a:r>
              <a:rPr lang="es-ES" sz="2600">
                <a:solidFill>
                  <a:schemeClr val="dk2"/>
                </a:solidFill>
              </a:rPr>
              <a:t>Identificar las necesidades y preocupaciones de las personas sobrevivientes</a:t>
            </a:r>
            <a:endParaRPr sz="2600"/>
          </a:p>
          <a:p>
            <a:pPr indent="-228600" lvl="0" marL="228600" rtl="0" algn="l">
              <a:lnSpc>
                <a:spcPct val="80000"/>
              </a:lnSpc>
              <a:spcBef>
                <a:spcPts val="1200"/>
              </a:spcBef>
              <a:spcAft>
                <a:spcPts val="0"/>
              </a:spcAft>
              <a:buClr>
                <a:schemeClr val="dk2"/>
              </a:buClr>
              <a:buSzPts val="2800"/>
              <a:buChar char="•"/>
            </a:pPr>
            <a:r>
              <a:rPr lang="es-ES" sz="2600">
                <a:solidFill>
                  <a:schemeClr val="dk2"/>
                </a:solidFill>
              </a:rPr>
              <a:t>Escuchar y validar las preocupaciones y experiencias </a:t>
            </a:r>
            <a:endParaRPr sz="2600"/>
          </a:p>
          <a:p>
            <a:pPr indent="-228600" lvl="0" marL="228600" rtl="0" algn="l">
              <a:lnSpc>
                <a:spcPct val="80000"/>
              </a:lnSpc>
              <a:spcBef>
                <a:spcPts val="1200"/>
              </a:spcBef>
              <a:spcAft>
                <a:spcPts val="0"/>
              </a:spcAft>
              <a:buClr>
                <a:schemeClr val="dk2"/>
              </a:buClr>
              <a:buSzPts val="2800"/>
              <a:buChar char="•"/>
            </a:pPr>
            <a:r>
              <a:rPr lang="es-ES" sz="2600">
                <a:solidFill>
                  <a:schemeClr val="dk2"/>
                </a:solidFill>
              </a:rPr>
              <a:t>Ayudar a que las personas sobrevivientes se sientan conectadas con los demás, tranquilas y con optimismo </a:t>
            </a:r>
            <a:endParaRPr sz="2600"/>
          </a:p>
          <a:p>
            <a:pPr indent="-228600" lvl="0" marL="228600" rtl="0" algn="l">
              <a:lnSpc>
                <a:spcPct val="80000"/>
              </a:lnSpc>
              <a:spcBef>
                <a:spcPts val="1200"/>
              </a:spcBef>
              <a:spcAft>
                <a:spcPts val="0"/>
              </a:spcAft>
              <a:buClr>
                <a:schemeClr val="dk2"/>
              </a:buClr>
              <a:buSzPts val="2800"/>
              <a:buChar char="•"/>
            </a:pPr>
            <a:r>
              <a:rPr lang="es-ES" sz="2600">
                <a:solidFill>
                  <a:schemeClr val="dk2"/>
                </a:solidFill>
              </a:rPr>
              <a:t>Hacer que se sientan capaces de ayudarse y de pedir asistencia</a:t>
            </a:r>
            <a:endParaRPr sz="2600"/>
          </a:p>
          <a:p>
            <a:pPr indent="-228600" lvl="0" marL="228600" rtl="0" algn="l">
              <a:lnSpc>
                <a:spcPct val="80000"/>
              </a:lnSpc>
              <a:spcBef>
                <a:spcPts val="1200"/>
              </a:spcBef>
              <a:spcAft>
                <a:spcPts val="0"/>
              </a:spcAft>
              <a:buClr>
                <a:schemeClr val="dk2"/>
              </a:buClr>
              <a:buSzPts val="2800"/>
              <a:buChar char="•"/>
            </a:pPr>
            <a:r>
              <a:rPr lang="es-ES" sz="2600">
                <a:solidFill>
                  <a:schemeClr val="dk2"/>
                </a:solidFill>
              </a:rPr>
              <a:t>Describir sus opciones y respetar sus deseos</a:t>
            </a:r>
            <a:endParaRPr sz="2600"/>
          </a:p>
          <a:p>
            <a:pPr indent="-228600" lvl="0" marL="228600" rtl="0" algn="l">
              <a:lnSpc>
                <a:spcPct val="80000"/>
              </a:lnSpc>
              <a:spcBef>
                <a:spcPts val="1200"/>
              </a:spcBef>
              <a:spcAft>
                <a:spcPts val="0"/>
              </a:spcAft>
              <a:buClr>
                <a:schemeClr val="dk2"/>
              </a:buClr>
              <a:buSzPts val="2800"/>
              <a:buChar char="•"/>
            </a:pPr>
            <a:r>
              <a:rPr lang="es-ES" sz="2600">
                <a:solidFill>
                  <a:schemeClr val="dk2"/>
                </a:solidFill>
              </a:rPr>
              <a:t>Darles la autoridad (“</a:t>
            </a:r>
            <a:r>
              <a:rPr i="1" lang="es-ES" sz="2600">
                <a:solidFill>
                  <a:schemeClr val="dk2"/>
                </a:solidFill>
              </a:rPr>
              <a:t>Tú estás al mando</a:t>
            </a:r>
            <a:r>
              <a:rPr lang="es-ES" sz="2600">
                <a:solidFill>
                  <a:schemeClr val="dk2"/>
                </a:solidFill>
              </a:rPr>
              <a:t>”) para seguir hablando si lo desean (“</a:t>
            </a:r>
            <a:r>
              <a:rPr i="1" lang="es-ES" sz="2600">
                <a:solidFill>
                  <a:schemeClr val="dk2"/>
                </a:solidFill>
              </a:rPr>
              <a:t>¿quieres decir algo más al respecto?”)</a:t>
            </a:r>
            <a:endParaRPr sz="2600"/>
          </a:p>
          <a:p>
            <a:pPr indent="-25400" lvl="0" marL="228600" rtl="0" algn="l">
              <a:lnSpc>
                <a:spcPct val="80000"/>
              </a:lnSpc>
              <a:spcBef>
                <a:spcPts val="1600"/>
              </a:spcBef>
              <a:spcAft>
                <a:spcPts val="0"/>
              </a:spcAft>
              <a:buClr>
                <a:schemeClr val="dk2"/>
              </a:buClr>
              <a:buSzPts val="3200"/>
              <a:buNone/>
            </a:pPr>
            <a:r>
              <a:t/>
            </a:r>
            <a:endParaRPr sz="2600"/>
          </a:p>
        </p:txBody>
      </p:sp>
      <p:sp>
        <p:nvSpPr>
          <p:cNvPr id="806" name="Google Shape;806;p10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s-ES"/>
              <a:t>‹#›</a:t>
            </a:fld>
            <a:endParaRPr/>
          </a:p>
        </p:txBody>
      </p:sp>
      <p:sp>
        <p:nvSpPr>
          <p:cNvPr id="807" name="Google Shape;807;p108"/>
          <p:cNvSpPr txBox="1"/>
          <p:nvPr/>
        </p:nvSpPr>
        <p:spPr>
          <a:xfrm>
            <a:off x="1628384" y="6390307"/>
            <a:ext cx="6563638" cy="16067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s-ES" sz="1000" u="none" cap="none" strike="noStrike">
                <a:solidFill>
                  <a:schemeClr val="dk2"/>
                </a:solidFill>
                <a:latin typeface="Calibri"/>
                <a:ea typeface="Calibri"/>
                <a:cs typeface="Calibri"/>
                <a:sym typeface="Calibri"/>
              </a:rPr>
              <a:t>(OMS, </a:t>
            </a:r>
            <a:r>
              <a:rPr b="0" i="1" lang="es-ES" sz="1000" u="none" cap="none" strike="noStrike">
                <a:solidFill>
                  <a:schemeClr val="dk2"/>
                </a:solidFill>
                <a:latin typeface="Calibri"/>
                <a:ea typeface="Calibri"/>
                <a:cs typeface="Calibri"/>
                <a:sym typeface="Calibri"/>
              </a:rPr>
              <a:t>Clinical Management of rape and intimate partner survivors: developing protocols for humanitarian settings</a:t>
            </a:r>
            <a:r>
              <a:rPr b="0" i="0" lang="es-ES" sz="1000" u="none" cap="none" strike="noStrike">
                <a:solidFill>
                  <a:schemeClr val="dk2"/>
                </a:solidFill>
                <a:latin typeface="Calibri"/>
                <a:ea typeface="Calibri"/>
                <a:cs typeface="Calibri"/>
                <a:sym typeface="Calibri"/>
              </a:rPr>
              <a:t>, 2019)</a:t>
            </a:r>
            <a:endParaRPr b="0" i="0" sz="1000" u="none" cap="none" strike="noStrike">
              <a:solidFill>
                <a:srgbClr val="000000"/>
              </a:solidFill>
              <a:latin typeface="Arial"/>
              <a:ea typeface="Arial"/>
              <a:cs typeface="Arial"/>
              <a:sym typeface="Arial"/>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2" name="Shape 812"/>
        <p:cNvGrpSpPr/>
        <p:nvPr/>
      </p:nvGrpSpPr>
      <p:grpSpPr>
        <a:xfrm>
          <a:off x="0" y="0"/>
          <a:ext cx="0" cy="0"/>
          <a:chOff x="0" y="0"/>
          <a:chExt cx="0" cy="0"/>
        </a:xfrm>
      </p:grpSpPr>
      <p:sp>
        <p:nvSpPr>
          <p:cNvPr id="813" name="Google Shape;813;p109"/>
          <p:cNvSpPr txBox="1"/>
          <p:nvPr>
            <p:ph type="title"/>
          </p:nvPr>
        </p:nvSpPr>
        <p:spPr>
          <a:xfrm>
            <a:off x="328545" y="247649"/>
            <a:ext cx="9069540" cy="11430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2"/>
              </a:buClr>
              <a:buSzPts val="4400"/>
              <a:buNone/>
            </a:pPr>
            <a:r>
              <a:rPr lang="es-ES" sz="3600"/>
              <a:t>Cosas que los proveedores </a:t>
            </a:r>
            <a:r>
              <a:rPr lang="es-ES" sz="3600" u="sng"/>
              <a:t>no</a:t>
            </a:r>
            <a:r>
              <a:rPr lang="es-ES" sz="3600"/>
              <a:t> deben hacer</a:t>
            </a:r>
            <a:endParaRPr sz="3600"/>
          </a:p>
        </p:txBody>
      </p:sp>
      <p:sp>
        <p:nvSpPr>
          <p:cNvPr id="814" name="Google Shape;814;p109"/>
          <p:cNvSpPr txBox="1"/>
          <p:nvPr>
            <p:ph idx="1" type="body"/>
          </p:nvPr>
        </p:nvSpPr>
        <p:spPr>
          <a:xfrm>
            <a:off x="849330" y="1151731"/>
            <a:ext cx="8027970" cy="4351337"/>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2"/>
              </a:buClr>
              <a:buSzPts val="2000"/>
              <a:buChar char="•"/>
            </a:pPr>
            <a:r>
              <a:rPr lang="es-ES" sz="2000">
                <a:solidFill>
                  <a:schemeClr val="dk2"/>
                </a:solidFill>
              </a:rPr>
              <a:t>Intentar persuadir a las personas sobrevivientes de abandonar las relaciones peligrosas</a:t>
            </a:r>
            <a:endParaRPr sz="2000"/>
          </a:p>
          <a:p>
            <a:pPr indent="-228600" lvl="0" marL="228600" rtl="0" algn="l">
              <a:lnSpc>
                <a:spcPct val="90000"/>
              </a:lnSpc>
              <a:spcBef>
                <a:spcPts val="1000"/>
              </a:spcBef>
              <a:spcAft>
                <a:spcPts val="0"/>
              </a:spcAft>
              <a:buClr>
                <a:schemeClr val="dk2"/>
              </a:buClr>
              <a:buSzPts val="2000"/>
              <a:buChar char="•"/>
            </a:pPr>
            <a:r>
              <a:rPr lang="es-ES" sz="2000">
                <a:solidFill>
                  <a:schemeClr val="dk2"/>
                </a:solidFill>
              </a:rPr>
              <a:t>Convencerlas de buscar otros servicios, como asistencia policial o legal </a:t>
            </a:r>
            <a:endParaRPr sz="2000"/>
          </a:p>
          <a:p>
            <a:pPr indent="-228600" lvl="0" marL="228600" rtl="0" algn="l">
              <a:lnSpc>
                <a:spcPct val="90000"/>
              </a:lnSpc>
              <a:spcBef>
                <a:spcPts val="1000"/>
              </a:spcBef>
              <a:spcAft>
                <a:spcPts val="0"/>
              </a:spcAft>
              <a:buClr>
                <a:schemeClr val="dk2"/>
              </a:buClr>
              <a:buSzPts val="2000"/>
              <a:buChar char="•"/>
            </a:pPr>
            <a:r>
              <a:rPr lang="es-ES" sz="2000">
                <a:solidFill>
                  <a:schemeClr val="dk2"/>
                </a:solidFill>
              </a:rPr>
              <a:t>Creer que son los que mejor saben cómo solucionar los problemas de una persona sobreviviente</a:t>
            </a:r>
            <a:endParaRPr sz="2000"/>
          </a:p>
          <a:p>
            <a:pPr indent="-228600" lvl="0" marL="228600" rtl="0" algn="l">
              <a:lnSpc>
                <a:spcPct val="90000"/>
              </a:lnSpc>
              <a:spcBef>
                <a:spcPts val="1000"/>
              </a:spcBef>
              <a:spcAft>
                <a:spcPts val="0"/>
              </a:spcAft>
              <a:buClr>
                <a:schemeClr val="dk2"/>
              </a:buClr>
              <a:buSzPts val="2000"/>
              <a:buChar char="•"/>
            </a:pPr>
            <a:r>
              <a:rPr lang="es-ES" sz="2000">
                <a:solidFill>
                  <a:schemeClr val="dk2"/>
                </a:solidFill>
              </a:rPr>
              <a:t>Hacer preguntas detalladas que fuercen a las personas sobrevivientes a revivir acontecimientos dolorosos ni analizar lo que ocurrió y por qué</a:t>
            </a:r>
            <a:endParaRPr sz="2000"/>
          </a:p>
          <a:p>
            <a:pPr indent="-228600" lvl="0" marL="228600" rtl="0" algn="l">
              <a:lnSpc>
                <a:spcPct val="90000"/>
              </a:lnSpc>
              <a:spcBef>
                <a:spcPts val="1000"/>
              </a:spcBef>
              <a:spcAft>
                <a:spcPts val="0"/>
              </a:spcAft>
              <a:buClr>
                <a:schemeClr val="dk2"/>
              </a:buClr>
              <a:buSzPts val="2000"/>
              <a:buChar char="•"/>
            </a:pPr>
            <a:r>
              <a:rPr lang="es-ES" sz="2000">
                <a:solidFill>
                  <a:schemeClr val="dk2"/>
                </a:solidFill>
              </a:rPr>
              <a:t>Mirar su reloj, hablar rápido o escribir mientras la persona está hablando </a:t>
            </a:r>
            <a:endParaRPr sz="2000"/>
          </a:p>
          <a:p>
            <a:pPr indent="-228600" lvl="0" marL="228600" rtl="0" algn="l">
              <a:lnSpc>
                <a:spcPct val="90000"/>
              </a:lnSpc>
              <a:spcBef>
                <a:spcPts val="1000"/>
              </a:spcBef>
              <a:spcAft>
                <a:spcPts val="0"/>
              </a:spcAft>
              <a:buClr>
                <a:schemeClr val="dk2"/>
              </a:buClr>
              <a:buSzPts val="2000"/>
              <a:buChar char="•"/>
            </a:pPr>
            <a:r>
              <a:rPr lang="es-ES" sz="2000">
                <a:solidFill>
                  <a:schemeClr val="dk2"/>
                </a:solidFill>
              </a:rPr>
              <a:t>Invalidar las experiencias de las personas sobrevivientes o usar frases que denoten lástima, como “</a:t>
            </a:r>
            <a:r>
              <a:rPr i="1" lang="es-ES" sz="2000">
                <a:solidFill>
                  <a:schemeClr val="dk2"/>
                </a:solidFill>
              </a:rPr>
              <a:t>no debes sentirte así” o “pobre...</a:t>
            </a:r>
            <a:r>
              <a:rPr lang="es-ES" sz="2000">
                <a:solidFill>
                  <a:schemeClr val="dk2"/>
                </a:solidFill>
              </a:rPr>
              <a:t>”</a:t>
            </a:r>
            <a:endParaRPr sz="2000"/>
          </a:p>
          <a:p>
            <a:pPr indent="-228600" lvl="0" marL="228600" rtl="0" algn="l">
              <a:lnSpc>
                <a:spcPct val="90000"/>
              </a:lnSpc>
              <a:spcBef>
                <a:spcPts val="1000"/>
              </a:spcBef>
              <a:spcAft>
                <a:spcPts val="0"/>
              </a:spcAft>
              <a:buClr>
                <a:schemeClr val="dk2"/>
              </a:buClr>
              <a:buSzPts val="2000"/>
              <a:buChar char="•"/>
            </a:pPr>
            <a:r>
              <a:rPr lang="es-ES" sz="2000">
                <a:solidFill>
                  <a:schemeClr val="dk2"/>
                </a:solidFill>
              </a:rPr>
              <a:t>Apurarlas o presionarlas para que cuenten lo ocurrido</a:t>
            </a:r>
            <a:endParaRPr sz="2000"/>
          </a:p>
          <a:p>
            <a:pPr indent="-228600" lvl="0" marL="228600" rtl="0" algn="l">
              <a:lnSpc>
                <a:spcPct val="90000"/>
              </a:lnSpc>
              <a:spcBef>
                <a:spcPts val="1000"/>
              </a:spcBef>
              <a:spcAft>
                <a:spcPts val="0"/>
              </a:spcAft>
              <a:buClr>
                <a:schemeClr val="dk2"/>
              </a:buClr>
              <a:buSzPts val="2000"/>
              <a:buChar char="•"/>
            </a:pPr>
            <a:r>
              <a:rPr lang="es-ES" sz="2000">
                <a:solidFill>
                  <a:schemeClr val="dk2"/>
                </a:solidFill>
              </a:rPr>
              <a:t>Interrumpirlas. Espere a que hayan terminado para hacer preguntas</a:t>
            </a:r>
            <a:endParaRPr sz="2000"/>
          </a:p>
          <a:p>
            <a:pPr indent="-228600" lvl="0" marL="228600" rtl="0" algn="l">
              <a:lnSpc>
                <a:spcPct val="90000"/>
              </a:lnSpc>
              <a:spcBef>
                <a:spcPts val="1000"/>
              </a:spcBef>
              <a:spcAft>
                <a:spcPts val="0"/>
              </a:spcAft>
              <a:buClr>
                <a:schemeClr val="dk2"/>
              </a:buClr>
              <a:buSzPts val="2000"/>
              <a:buChar char="•"/>
            </a:pPr>
            <a:r>
              <a:rPr lang="es-ES" sz="2000">
                <a:solidFill>
                  <a:schemeClr val="dk2"/>
                </a:solidFill>
              </a:rPr>
              <a:t>Intentar completar la idea de la persona sobreviviente</a:t>
            </a:r>
            <a:endParaRPr sz="2000"/>
          </a:p>
          <a:p>
            <a:pPr indent="-25400" lvl="0" marL="228600" rtl="0" algn="l">
              <a:lnSpc>
                <a:spcPct val="90000"/>
              </a:lnSpc>
              <a:spcBef>
                <a:spcPts val="1000"/>
              </a:spcBef>
              <a:spcAft>
                <a:spcPts val="0"/>
              </a:spcAft>
              <a:buClr>
                <a:schemeClr val="dk2"/>
              </a:buClr>
              <a:buSzPts val="3200"/>
              <a:buNone/>
            </a:pPr>
            <a:r>
              <a:t/>
            </a:r>
            <a:endParaRPr sz="2000"/>
          </a:p>
        </p:txBody>
      </p:sp>
      <p:sp>
        <p:nvSpPr>
          <p:cNvPr id="815" name="Google Shape;815;p10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s-ES"/>
              <a:t>‹#›</a:t>
            </a:fld>
            <a:endParaRPr/>
          </a:p>
        </p:txBody>
      </p:sp>
      <p:sp>
        <p:nvSpPr>
          <p:cNvPr id="816" name="Google Shape;816;p109"/>
          <p:cNvSpPr txBox="1"/>
          <p:nvPr/>
        </p:nvSpPr>
        <p:spPr>
          <a:xfrm>
            <a:off x="1628384" y="6390307"/>
            <a:ext cx="6563638" cy="16067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s-ES" sz="1000" u="none" cap="none" strike="noStrike">
                <a:solidFill>
                  <a:schemeClr val="dk2"/>
                </a:solidFill>
                <a:latin typeface="Calibri"/>
                <a:ea typeface="Calibri"/>
                <a:cs typeface="Calibri"/>
                <a:sym typeface="Calibri"/>
              </a:rPr>
              <a:t>(OMS, </a:t>
            </a:r>
            <a:r>
              <a:rPr b="0" i="1" lang="es-ES" sz="1000" u="none" cap="none" strike="noStrike">
                <a:solidFill>
                  <a:schemeClr val="dk2"/>
                </a:solidFill>
                <a:latin typeface="Calibri"/>
                <a:ea typeface="Calibri"/>
                <a:cs typeface="Calibri"/>
                <a:sym typeface="Calibri"/>
              </a:rPr>
              <a:t>Clinical Management of rape and intimate partner survivors: developing protocols for humanitarian settings</a:t>
            </a:r>
            <a:r>
              <a:rPr b="0" i="0" lang="es-ES" sz="1000" u="none" cap="none" strike="noStrike">
                <a:solidFill>
                  <a:schemeClr val="dk2"/>
                </a:solidFill>
                <a:latin typeface="Calibri"/>
                <a:ea typeface="Calibri"/>
                <a:cs typeface="Calibri"/>
                <a:sym typeface="Calibri"/>
              </a:rPr>
              <a:t>, 2019)</a:t>
            </a:r>
            <a:endParaRPr b="0" i="0" sz="1000" u="none" cap="none" strike="noStrike">
              <a:solidFill>
                <a:srgbClr val="000000"/>
              </a:solidFill>
              <a:latin typeface="Arial"/>
              <a:ea typeface="Arial"/>
              <a:cs typeface="Arial"/>
              <a:sym typeface="Arial"/>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1" name="Shape 821"/>
        <p:cNvGrpSpPr/>
        <p:nvPr/>
      </p:nvGrpSpPr>
      <p:grpSpPr>
        <a:xfrm>
          <a:off x="0" y="0"/>
          <a:ext cx="0" cy="0"/>
          <a:chOff x="0" y="0"/>
          <a:chExt cx="0" cy="0"/>
        </a:xfrm>
      </p:grpSpPr>
      <p:sp>
        <p:nvSpPr>
          <p:cNvPr id="822" name="Google Shape;822;p110"/>
          <p:cNvSpPr txBox="1"/>
          <p:nvPr>
            <p:ph type="title"/>
          </p:nvPr>
        </p:nvSpPr>
        <p:spPr>
          <a:xfrm>
            <a:off x="561608" y="410002"/>
            <a:ext cx="8229600" cy="11430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2"/>
              </a:buClr>
              <a:buSzPts val="4400"/>
              <a:buNone/>
            </a:pPr>
            <a:r>
              <a:rPr lang="es-ES"/>
              <a:t>Consejos para la comunicación</a:t>
            </a:r>
            <a:endParaRPr/>
          </a:p>
        </p:txBody>
      </p:sp>
      <p:sp>
        <p:nvSpPr>
          <p:cNvPr id="823" name="Google Shape;823;p110"/>
          <p:cNvSpPr txBox="1"/>
          <p:nvPr>
            <p:ph idx="1" type="body"/>
          </p:nvPr>
        </p:nvSpPr>
        <p:spPr>
          <a:xfrm>
            <a:off x="561608" y="1525160"/>
            <a:ext cx="8371512" cy="4351338"/>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2"/>
              </a:buClr>
              <a:buSzPts val="2200"/>
              <a:buChar char="•"/>
            </a:pPr>
            <a:r>
              <a:rPr lang="es-ES" sz="2400">
                <a:solidFill>
                  <a:schemeClr val="dk2"/>
                </a:solidFill>
              </a:rPr>
              <a:t>Deje que la persona sobreviviente le cuente su historia como quiera y a su propio ritmo. No la interrumpa. Si necesita que le aclare algún detalle, pregunte una vez que la persona haya terminado.</a:t>
            </a:r>
            <a:endParaRPr/>
          </a:p>
          <a:p>
            <a:pPr indent="-228600" lvl="0" marL="228600" rtl="0" algn="l">
              <a:lnSpc>
                <a:spcPct val="90000"/>
              </a:lnSpc>
              <a:spcBef>
                <a:spcPts val="600"/>
              </a:spcBef>
              <a:spcAft>
                <a:spcPts val="0"/>
              </a:spcAft>
              <a:buClr>
                <a:schemeClr val="dk2"/>
              </a:buClr>
              <a:buSzPts val="2200"/>
              <a:buChar char="•"/>
            </a:pPr>
            <a:r>
              <a:rPr lang="es-ES" sz="2400">
                <a:solidFill>
                  <a:schemeClr val="dk2"/>
                </a:solidFill>
              </a:rPr>
              <a:t>Haga preguntas con delicadeza.</a:t>
            </a:r>
            <a:endParaRPr/>
          </a:p>
          <a:p>
            <a:pPr indent="-228600" lvl="1" marL="685800" rtl="0" algn="l">
              <a:lnSpc>
                <a:spcPct val="90000"/>
              </a:lnSpc>
              <a:spcBef>
                <a:spcPts val="600"/>
              </a:spcBef>
              <a:spcAft>
                <a:spcPts val="0"/>
              </a:spcAft>
              <a:buClr>
                <a:schemeClr val="dk2"/>
              </a:buClr>
              <a:buSzPts val="2200"/>
              <a:buChar char="•"/>
            </a:pPr>
            <a:r>
              <a:rPr lang="es-ES" sz="2200">
                <a:solidFill>
                  <a:schemeClr val="dk2"/>
                </a:solidFill>
              </a:rPr>
              <a:t>Utilice preguntas abiertas que no admitan respuestas como “sí” o “no”. Evite hacer preguntas que pueden sugerir culpa, como “</a:t>
            </a:r>
            <a:r>
              <a:rPr i="1" lang="es-ES" sz="2200">
                <a:solidFill>
                  <a:schemeClr val="dk2"/>
                </a:solidFill>
              </a:rPr>
              <a:t>¿qué estabas haciendo allí solo/a?” </a:t>
            </a:r>
            <a:r>
              <a:rPr lang="es-ES" sz="2200">
                <a:solidFill>
                  <a:schemeClr val="dk2"/>
                </a:solidFill>
              </a:rPr>
              <a:t>o “</a:t>
            </a:r>
            <a:r>
              <a:rPr i="1" lang="es-ES" sz="2200">
                <a:solidFill>
                  <a:schemeClr val="dk2"/>
                </a:solidFill>
              </a:rPr>
              <a:t>¿Por qué...?</a:t>
            </a:r>
            <a:r>
              <a:rPr lang="es-ES" sz="2200">
                <a:solidFill>
                  <a:schemeClr val="dk2"/>
                </a:solidFill>
              </a:rPr>
              <a:t>”</a:t>
            </a:r>
            <a:endParaRPr sz="2200"/>
          </a:p>
          <a:p>
            <a:pPr indent="-228600" lvl="0" marL="228600" rtl="0" algn="l">
              <a:lnSpc>
                <a:spcPct val="90000"/>
              </a:lnSpc>
              <a:spcBef>
                <a:spcPts val="600"/>
              </a:spcBef>
              <a:spcAft>
                <a:spcPts val="0"/>
              </a:spcAft>
              <a:buClr>
                <a:schemeClr val="dk2"/>
              </a:buClr>
              <a:buSzPts val="2200"/>
              <a:buChar char="•"/>
            </a:pPr>
            <a:r>
              <a:rPr lang="es-ES" sz="2400">
                <a:solidFill>
                  <a:schemeClr val="dk2"/>
                </a:solidFill>
              </a:rPr>
              <a:t>Es posible que las personas sobrevivientes omitan describir datos dolorosos, aterradores o atroces, o que eviten hacerlo. No las fuerce a que lo hagan. </a:t>
            </a:r>
            <a:endParaRPr/>
          </a:p>
          <a:p>
            <a:pPr indent="-228600" lvl="1" marL="685800" rtl="0" algn="l">
              <a:lnSpc>
                <a:spcPct val="90000"/>
              </a:lnSpc>
              <a:spcBef>
                <a:spcPts val="600"/>
              </a:spcBef>
              <a:spcAft>
                <a:spcPts val="0"/>
              </a:spcAft>
              <a:buClr>
                <a:schemeClr val="dk2"/>
              </a:buClr>
              <a:buSzPts val="2200"/>
              <a:buChar char="•"/>
            </a:pPr>
            <a:r>
              <a:rPr lang="es-ES" sz="2200">
                <a:solidFill>
                  <a:schemeClr val="dk2"/>
                </a:solidFill>
              </a:rPr>
              <a:t>Si realmente precisa información específica para la administración del tratamiento, explique por qué necesita saber algo.</a:t>
            </a:r>
            <a:endParaRPr sz="2200"/>
          </a:p>
          <a:p>
            <a:pPr indent="-25400" lvl="0" marL="228600" rtl="0" algn="l">
              <a:lnSpc>
                <a:spcPct val="90000"/>
              </a:lnSpc>
              <a:spcBef>
                <a:spcPts val="1600"/>
              </a:spcBef>
              <a:spcAft>
                <a:spcPts val="0"/>
              </a:spcAft>
              <a:buClr>
                <a:schemeClr val="dk2"/>
              </a:buClr>
              <a:buSzPts val="3200"/>
              <a:buNone/>
            </a:pPr>
            <a:r>
              <a:t/>
            </a:r>
            <a:endParaRPr/>
          </a:p>
        </p:txBody>
      </p:sp>
      <p:sp>
        <p:nvSpPr>
          <p:cNvPr id="824" name="Google Shape;824;p1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s-ES"/>
              <a:t>‹#›</a:t>
            </a:fld>
            <a:endParaRPr/>
          </a:p>
        </p:txBody>
      </p:sp>
      <p:sp>
        <p:nvSpPr>
          <p:cNvPr id="825" name="Google Shape;825;p110"/>
          <p:cNvSpPr txBox="1"/>
          <p:nvPr/>
        </p:nvSpPr>
        <p:spPr>
          <a:xfrm>
            <a:off x="1628384" y="6390307"/>
            <a:ext cx="6563638" cy="16067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s-ES" sz="1000" u="none" cap="none" strike="noStrike">
                <a:solidFill>
                  <a:schemeClr val="dk2"/>
                </a:solidFill>
                <a:latin typeface="Calibri"/>
                <a:ea typeface="Calibri"/>
                <a:cs typeface="Calibri"/>
                <a:sym typeface="Calibri"/>
              </a:rPr>
              <a:t>(OMS, </a:t>
            </a:r>
            <a:r>
              <a:rPr b="0" i="1" lang="es-ES" sz="1000" u="none" cap="none" strike="noStrike">
                <a:solidFill>
                  <a:schemeClr val="dk2"/>
                </a:solidFill>
                <a:latin typeface="Calibri"/>
                <a:ea typeface="Calibri"/>
                <a:cs typeface="Calibri"/>
                <a:sym typeface="Calibri"/>
              </a:rPr>
              <a:t>Clinical Management of rape and intimate partner survivors: developing protocols for humanitarian settings</a:t>
            </a:r>
            <a:r>
              <a:rPr b="0" i="0" lang="es-ES" sz="1000" u="none" cap="none" strike="noStrike">
                <a:solidFill>
                  <a:schemeClr val="dk2"/>
                </a:solidFill>
                <a:latin typeface="Calibri"/>
                <a:ea typeface="Calibri"/>
                <a:cs typeface="Calibri"/>
                <a:sym typeface="Calibri"/>
              </a:rPr>
              <a:t>, 2019)</a:t>
            </a:r>
            <a:endParaRPr b="0" i="0" sz="1000" u="none" cap="none" strike="noStrik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p57"/>
          <p:cNvSpPr txBox="1"/>
          <p:nvPr>
            <p:ph type="title"/>
          </p:nvPr>
        </p:nvSpPr>
        <p:spPr>
          <a:xfrm>
            <a:off x="628650" y="452534"/>
            <a:ext cx="8058150" cy="11430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2"/>
              </a:buClr>
              <a:buSzPts val="4400"/>
              <a:buNone/>
            </a:pPr>
            <a:r>
              <a:rPr lang="es-ES"/>
              <a:t>Derechos humanos</a:t>
            </a:r>
            <a:endParaRPr/>
          </a:p>
        </p:txBody>
      </p:sp>
      <p:sp>
        <p:nvSpPr>
          <p:cNvPr id="302" name="Google Shape;302;p57"/>
          <p:cNvSpPr txBox="1"/>
          <p:nvPr>
            <p:ph idx="1" type="body"/>
          </p:nvPr>
        </p:nvSpPr>
        <p:spPr>
          <a:xfrm>
            <a:off x="849367" y="1474741"/>
            <a:ext cx="7516867" cy="4351338"/>
          </a:xfrm>
          <a:prstGeom prst="rect">
            <a:avLst/>
          </a:prstGeom>
          <a:noFill/>
          <a:ln>
            <a:noFill/>
          </a:ln>
        </p:spPr>
        <p:txBody>
          <a:bodyPr anchorCtr="0" anchor="t" bIns="45700" lIns="91425" spcFirstLastPara="1" rIns="91425" wrap="square" tIns="45700">
            <a:noAutofit/>
          </a:bodyPr>
          <a:lstStyle/>
          <a:p>
            <a:pPr indent="-228600" lvl="0" marL="685800" rtl="0" algn="l">
              <a:lnSpc>
                <a:spcPct val="80000"/>
              </a:lnSpc>
              <a:spcBef>
                <a:spcPts val="600"/>
              </a:spcBef>
              <a:spcAft>
                <a:spcPts val="0"/>
              </a:spcAft>
              <a:buClr>
                <a:schemeClr val="dk2"/>
              </a:buClr>
              <a:buSzPts val="2960"/>
              <a:buChar char="•"/>
            </a:pPr>
            <a:r>
              <a:rPr lang="es-ES" sz="2600">
                <a:solidFill>
                  <a:schemeClr val="dk2"/>
                </a:solidFill>
              </a:rPr>
              <a:t>“Todos los seres humanos nacen libres e iguales en dignidad y derechos”. (Declaración Universal de Derechos Humanos)</a:t>
            </a:r>
            <a:endParaRPr sz="2600"/>
          </a:p>
          <a:p>
            <a:pPr indent="-228600" lvl="0" marL="685800" rtl="0" algn="l">
              <a:lnSpc>
                <a:spcPct val="80000"/>
              </a:lnSpc>
              <a:spcBef>
                <a:spcPts val="1200"/>
              </a:spcBef>
              <a:spcAft>
                <a:spcPts val="0"/>
              </a:spcAft>
              <a:buClr>
                <a:schemeClr val="dk2"/>
              </a:buClr>
              <a:buSzPts val="2960"/>
              <a:buChar char="•"/>
            </a:pPr>
            <a:r>
              <a:rPr lang="es-ES" sz="2600">
                <a:solidFill>
                  <a:schemeClr val="dk2"/>
                </a:solidFill>
              </a:rPr>
              <a:t>Los derechos humanos son universales, inalienables, indivisibles, interdependientes y están interconectados.</a:t>
            </a:r>
            <a:endParaRPr sz="2600"/>
          </a:p>
          <a:p>
            <a:pPr indent="-228600" lvl="0" marL="685800" rtl="0" algn="l">
              <a:lnSpc>
                <a:spcPct val="80000"/>
              </a:lnSpc>
              <a:spcBef>
                <a:spcPts val="1200"/>
              </a:spcBef>
              <a:spcAft>
                <a:spcPts val="0"/>
              </a:spcAft>
              <a:buClr>
                <a:schemeClr val="dk2"/>
              </a:buClr>
              <a:buSzPts val="2960"/>
              <a:buChar char="•"/>
            </a:pPr>
            <a:r>
              <a:rPr lang="es-ES" sz="2600">
                <a:solidFill>
                  <a:schemeClr val="dk2"/>
                </a:solidFill>
              </a:rPr>
              <a:t>Todas las personas tienen derecho a gozar de derechos y libertades, sin ningún tipo de distinción por motivos como raza, género, religión, opinión política, etc. </a:t>
            </a:r>
            <a:endParaRPr sz="2600"/>
          </a:p>
          <a:p>
            <a:pPr indent="-228600" lvl="0" marL="685800" rtl="0" algn="l">
              <a:lnSpc>
                <a:spcPct val="80000"/>
              </a:lnSpc>
              <a:spcBef>
                <a:spcPts val="1200"/>
              </a:spcBef>
              <a:spcAft>
                <a:spcPts val="600"/>
              </a:spcAft>
              <a:buClr>
                <a:schemeClr val="dk2"/>
              </a:buClr>
              <a:buSzPts val="2960"/>
              <a:buChar char="•"/>
            </a:pPr>
            <a:r>
              <a:rPr lang="es-ES" sz="2600">
                <a:solidFill>
                  <a:schemeClr val="dk2"/>
                </a:solidFill>
              </a:rPr>
              <a:t>La prevención y respuesta a la violencia de género está vinculada directamente con la protección de los derechos humanos. </a:t>
            </a:r>
            <a:endParaRPr sz="2600"/>
          </a:p>
        </p:txBody>
      </p:sp>
      <p:sp>
        <p:nvSpPr>
          <p:cNvPr id="303" name="Google Shape;303;p5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s-ES"/>
              <a:t>‹#›</a:t>
            </a:fld>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0" name="Shape 830"/>
        <p:cNvGrpSpPr/>
        <p:nvPr/>
      </p:nvGrpSpPr>
      <p:grpSpPr>
        <a:xfrm>
          <a:off x="0" y="0"/>
          <a:ext cx="0" cy="0"/>
          <a:chOff x="0" y="0"/>
          <a:chExt cx="0" cy="0"/>
        </a:xfrm>
      </p:grpSpPr>
      <p:sp>
        <p:nvSpPr>
          <p:cNvPr id="831" name="Google Shape;831;p111"/>
          <p:cNvSpPr txBox="1"/>
          <p:nvPr>
            <p:ph type="title"/>
          </p:nvPr>
        </p:nvSpPr>
        <p:spPr>
          <a:xfrm>
            <a:off x="800100" y="264194"/>
            <a:ext cx="7886700" cy="1325562"/>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2"/>
              </a:buClr>
              <a:buSzPts val="4400"/>
              <a:buNone/>
            </a:pPr>
            <a:r>
              <a:rPr lang="es-ES"/>
              <a:t>Atención al escuchar (</a:t>
            </a:r>
            <a:r>
              <a:rPr lang="es-ES" u="sng">
                <a:solidFill>
                  <a:schemeClr val="accent1"/>
                </a:solidFill>
              </a:rPr>
              <a:t>A</a:t>
            </a:r>
            <a:r>
              <a:rPr lang="es-ES"/>
              <a:t>NIMA)</a:t>
            </a:r>
            <a:endParaRPr/>
          </a:p>
        </p:txBody>
      </p:sp>
      <p:sp>
        <p:nvSpPr>
          <p:cNvPr id="832" name="Google Shape;832;p111"/>
          <p:cNvSpPr txBox="1"/>
          <p:nvPr>
            <p:ph idx="1" type="body"/>
          </p:nvPr>
        </p:nvSpPr>
        <p:spPr>
          <a:xfrm>
            <a:off x="1178263" y="1380331"/>
            <a:ext cx="7711737" cy="4351338"/>
          </a:xfrm>
          <a:prstGeom prst="rect">
            <a:avLst/>
          </a:prstGeom>
          <a:noFill/>
          <a:ln>
            <a:noFill/>
          </a:ln>
        </p:spPr>
        <p:txBody>
          <a:bodyPr anchorCtr="0" anchor="t" bIns="45700" lIns="91425" spcFirstLastPara="1" rIns="91425" wrap="square" tIns="45700">
            <a:noAutofit/>
          </a:bodyPr>
          <a:lstStyle/>
          <a:p>
            <a:pPr indent="-228600" lvl="0" marL="228600" rtl="0" algn="l">
              <a:lnSpc>
                <a:spcPct val="80000"/>
              </a:lnSpc>
              <a:spcBef>
                <a:spcPts val="0"/>
              </a:spcBef>
              <a:spcAft>
                <a:spcPts val="0"/>
              </a:spcAft>
              <a:buClr>
                <a:schemeClr val="dk2"/>
              </a:buClr>
              <a:buSzPts val="1800"/>
              <a:buChar char="•"/>
            </a:pPr>
            <a:r>
              <a:rPr lang="es-ES" sz="2100">
                <a:solidFill>
                  <a:schemeClr val="dk2"/>
                </a:solidFill>
              </a:rPr>
              <a:t>El objetivo es que las personas sobrevivientes tengan la posibilidad de contar sus experiencias en un lugar seguro y privado</a:t>
            </a:r>
            <a:endParaRPr sz="2100"/>
          </a:p>
          <a:p>
            <a:pPr indent="-228600" lvl="0" marL="228600" rtl="0" algn="l">
              <a:lnSpc>
                <a:spcPct val="80000"/>
              </a:lnSpc>
              <a:spcBef>
                <a:spcPts val="1000"/>
              </a:spcBef>
              <a:spcAft>
                <a:spcPts val="0"/>
              </a:spcAft>
              <a:buClr>
                <a:schemeClr val="dk2"/>
              </a:buClr>
              <a:buSzPts val="1800"/>
              <a:buChar char="•"/>
            </a:pPr>
            <a:r>
              <a:rPr lang="es-ES" sz="2100">
                <a:solidFill>
                  <a:schemeClr val="dk2"/>
                </a:solidFill>
              </a:rPr>
              <a:t>Esto es importante para su recuperación emocional </a:t>
            </a:r>
            <a:endParaRPr sz="2100"/>
          </a:p>
          <a:p>
            <a:pPr indent="-228600" lvl="0" marL="228600" rtl="0" algn="l">
              <a:lnSpc>
                <a:spcPct val="80000"/>
              </a:lnSpc>
              <a:spcBef>
                <a:spcPts val="1000"/>
              </a:spcBef>
              <a:spcAft>
                <a:spcPts val="0"/>
              </a:spcAft>
              <a:buClr>
                <a:schemeClr val="dk2"/>
              </a:buClr>
              <a:buSzPts val="1800"/>
              <a:buChar char="•"/>
            </a:pPr>
            <a:r>
              <a:rPr lang="es-ES" sz="2100">
                <a:solidFill>
                  <a:schemeClr val="dk2"/>
                </a:solidFill>
              </a:rPr>
              <a:t>Hágales saber que las está escuchando con signos verbales y no verbales (p. ej., asintiendo con la cabeza)</a:t>
            </a:r>
            <a:endParaRPr sz="2100"/>
          </a:p>
          <a:p>
            <a:pPr indent="-228600" lvl="0" marL="228600" rtl="0" algn="l">
              <a:lnSpc>
                <a:spcPct val="80000"/>
              </a:lnSpc>
              <a:spcBef>
                <a:spcPts val="1000"/>
              </a:spcBef>
              <a:spcAft>
                <a:spcPts val="0"/>
              </a:spcAft>
              <a:buClr>
                <a:schemeClr val="dk2"/>
              </a:buClr>
              <a:buSzPts val="1800"/>
              <a:buChar char="•"/>
            </a:pPr>
            <a:r>
              <a:rPr lang="es-ES" sz="2100">
                <a:solidFill>
                  <a:schemeClr val="dk2"/>
                </a:solidFill>
              </a:rPr>
              <a:t>Escuche cómo se sienten</a:t>
            </a:r>
            <a:endParaRPr sz="2100"/>
          </a:p>
          <a:p>
            <a:pPr indent="-228600" lvl="0" marL="228600" rtl="0" algn="l">
              <a:lnSpc>
                <a:spcPct val="80000"/>
              </a:lnSpc>
              <a:spcBef>
                <a:spcPts val="1000"/>
              </a:spcBef>
              <a:spcAft>
                <a:spcPts val="0"/>
              </a:spcAft>
              <a:buClr>
                <a:schemeClr val="dk2"/>
              </a:buClr>
              <a:buSzPts val="1800"/>
              <a:buChar char="•"/>
            </a:pPr>
            <a:r>
              <a:rPr lang="es-ES" sz="2100">
                <a:solidFill>
                  <a:schemeClr val="dk2"/>
                </a:solidFill>
              </a:rPr>
              <a:t>Deje que le cuenten su historia a su propio ritmo</a:t>
            </a:r>
            <a:endParaRPr sz="2100"/>
          </a:p>
          <a:p>
            <a:pPr indent="-228600" lvl="0" marL="228600" rtl="0" algn="l">
              <a:lnSpc>
                <a:spcPct val="80000"/>
              </a:lnSpc>
              <a:spcBef>
                <a:spcPts val="1000"/>
              </a:spcBef>
              <a:spcAft>
                <a:spcPts val="0"/>
              </a:spcAft>
              <a:buClr>
                <a:schemeClr val="dk2"/>
              </a:buClr>
              <a:buSzPts val="1800"/>
              <a:buChar char="•"/>
            </a:pPr>
            <a:r>
              <a:rPr lang="es-ES" sz="2100">
                <a:solidFill>
                  <a:schemeClr val="dk2"/>
                </a:solidFill>
              </a:rPr>
              <a:t>Deje que digan lo que quieran y pregúnteles: “</a:t>
            </a:r>
            <a:r>
              <a:rPr i="1" lang="es-ES" sz="2100">
                <a:solidFill>
                  <a:schemeClr val="dk2"/>
                </a:solidFill>
              </a:rPr>
              <a:t>¿qué puedo hacer para ayudarte?”</a:t>
            </a:r>
            <a:endParaRPr sz="2100"/>
          </a:p>
          <a:p>
            <a:pPr indent="-228600" lvl="0" marL="228600" rtl="0" algn="l">
              <a:lnSpc>
                <a:spcPct val="80000"/>
              </a:lnSpc>
              <a:spcBef>
                <a:spcPts val="1000"/>
              </a:spcBef>
              <a:spcAft>
                <a:spcPts val="0"/>
              </a:spcAft>
              <a:buClr>
                <a:schemeClr val="dk2"/>
              </a:buClr>
              <a:buSzPts val="1800"/>
              <a:buChar char="•"/>
            </a:pPr>
            <a:r>
              <a:rPr lang="es-ES" sz="2100">
                <a:solidFill>
                  <a:schemeClr val="dk2"/>
                </a:solidFill>
              </a:rPr>
              <a:t>Aliéntelas a seguir hablando si lo desean mediante preguntas abiertas (p. ej., “</a:t>
            </a:r>
            <a:r>
              <a:rPr i="1" lang="es-ES" sz="2100">
                <a:solidFill>
                  <a:schemeClr val="dk2"/>
                </a:solidFill>
              </a:rPr>
              <a:t>¿te gustaría contarme un poco más?”)</a:t>
            </a:r>
            <a:endParaRPr sz="2100"/>
          </a:p>
          <a:p>
            <a:pPr indent="-228600" lvl="0" marL="228600" rtl="0" algn="l">
              <a:lnSpc>
                <a:spcPct val="80000"/>
              </a:lnSpc>
              <a:spcBef>
                <a:spcPts val="1000"/>
              </a:spcBef>
              <a:spcAft>
                <a:spcPts val="0"/>
              </a:spcAft>
              <a:buClr>
                <a:schemeClr val="dk2"/>
              </a:buClr>
              <a:buSzPts val="1800"/>
              <a:buChar char="•"/>
            </a:pPr>
            <a:r>
              <a:rPr lang="es-ES" sz="2100">
                <a:solidFill>
                  <a:schemeClr val="dk2"/>
                </a:solidFill>
              </a:rPr>
              <a:t>Respete los silencios y deles tiempo para pensar</a:t>
            </a:r>
            <a:endParaRPr sz="2100"/>
          </a:p>
          <a:p>
            <a:pPr indent="-228600" lvl="0" marL="228600" rtl="0" algn="l">
              <a:lnSpc>
                <a:spcPct val="80000"/>
              </a:lnSpc>
              <a:spcBef>
                <a:spcPts val="1000"/>
              </a:spcBef>
              <a:spcAft>
                <a:spcPts val="0"/>
              </a:spcAft>
              <a:buClr>
                <a:schemeClr val="dk2"/>
              </a:buClr>
              <a:buSzPts val="1800"/>
              <a:buChar char="•"/>
            </a:pPr>
            <a:r>
              <a:rPr lang="es-ES" sz="2100">
                <a:solidFill>
                  <a:schemeClr val="dk2"/>
                </a:solidFill>
              </a:rPr>
              <a:t>Concéntrese en su experiencia</a:t>
            </a:r>
            <a:endParaRPr sz="2100"/>
          </a:p>
          <a:p>
            <a:pPr indent="-228600" lvl="0" marL="228600" rtl="0" algn="l">
              <a:lnSpc>
                <a:spcPct val="80000"/>
              </a:lnSpc>
              <a:spcBef>
                <a:spcPts val="1000"/>
              </a:spcBef>
              <a:spcAft>
                <a:spcPts val="0"/>
              </a:spcAft>
              <a:buClr>
                <a:schemeClr val="dk2"/>
              </a:buClr>
              <a:buSzPts val="1800"/>
              <a:buChar char="•"/>
            </a:pPr>
            <a:r>
              <a:rPr lang="es-ES" sz="2100">
                <a:solidFill>
                  <a:schemeClr val="dk2"/>
                </a:solidFill>
              </a:rPr>
              <a:t>Reconozca sus necesidades y respete sus deseos</a:t>
            </a:r>
            <a:endParaRPr sz="2100"/>
          </a:p>
          <a:p>
            <a:pPr indent="0" lvl="0" marL="0" rtl="0" algn="l">
              <a:lnSpc>
                <a:spcPct val="80000"/>
              </a:lnSpc>
              <a:spcBef>
                <a:spcPts val="0"/>
              </a:spcBef>
              <a:spcAft>
                <a:spcPts val="0"/>
              </a:spcAft>
              <a:buClr>
                <a:schemeClr val="dk2"/>
              </a:buClr>
              <a:buSzPts val="1800"/>
              <a:buNone/>
            </a:pPr>
            <a:r>
              <a:t/>
            </a:r>
            <a:endParaRPr sz="2100">
              <a:solidFill>
                <a:schemeClr val="dk2"/>
              </a:solidFill>
            </a:endParaRPr>
          </a:p>
          <a:p>
            <a:pPr indent="-25400" lvl="0" marL="228600" rtl="0" algn="l">
              <a:lnSpc>
                <a:spcPct val="80000"/>
              </a:lnSpc>
              <a:spcBef>
                <a:spcPts val="1000"/>
              </a:spcBef>
              <a:spcAft>
                <a:spcPts val="0"/>
              </a:spcAft>
              <a:buClr>
                <a:schemeClr val="dk2"/>
              </a:buClr>
              <a:buSzPts val="3200"/>
              <a:buNone/>
            </a:pPr>
            <a:r>
              <a:t/>
            </a:r>
            <a:endParaRPr sz="2100"/>
          </a:p>
        </p:txBody>
      </p:sp>
      <p:sp>
        <p:nvSpPr>
          <p:cNvPr id="833" name="Google Shape;833;p1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s-ES"/>
              <a:t>‹#›</a:t>
            </a:fld>
            <a:endParaRPr/>
          </a:p>
        </p:txBody>
      </p:sp>
      <p:sp>
        <p:nvSpPr>
          <p:cNvPr id="834" name="Google Shape;834;p111"/>
          <p:cNvSpPr txBox="1"/>
          <p:nvPr/>
        </p:nvSpPr>
        <p:spPr>
          <a:xfrm>
            <a:off x="1628384" y="6390307"/>
            <a:ext cx="6563638" cy="16067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s-ES" sz="1000" u="none" cap="none" strike="noStrike">
                <a:solidFill>
                  <a:schemeClr val="dk2"/>
                </a:solidFill>
                <a:latin typeface="Calibri"/>
                <a:ea typeface="Calibri"/>
                <a:cs typeface="Calibri"/>
                <a:sym typeface="Calibri"/>
              </a:rPr>
              <a:t>(OMS, </a:t>
            </a:r>
            <a:r>
              <a:rPr b="0" i="1" lang="es-ES" sz="1000" u="none" cap="none" strike="noStrike">
                <a:solidFill>
                  <a:schemeClr val="dk2"/>
                </a:solidFill>
                <a:latin typeface="Calibri"/>
                <a:ea typeface="Calibri"/>
                <a:cs typeface="Calibri"/>
                <a:sym typeface="Calibri"/>
              </a:rPr>
              <a:t>Clinical Management of rape and intimate partner survivors: developing protocols for humanitarian settings</a:t>
            </a:r>
            <a:r>
              <a:rPr b="0" i="0" lang="es-ES" sz="1000" u="none" cap="none" strike="noStrike">
                <a:solidFill>
                  <a:schemeClr val="dk2"/>
                </a:solidFill>
                <a:latin typeface="Calibri"/>
                <a:ea typeface="Calibri"/>
                <a:cs typeface="Calibri"/>
                <a:sym typeface="Calibri"/>
              </a:rPr>
              <a:t>, 2019)</a:t>
            </a:r>
            <a:endParaRPr b="0" i="0" sz="1000" u="none" cap="none" strike="noStrike">
              <a:solidFill>
                <a:srgbClr val="000000"/>
              </a:solidFill>
              <a:latin typeface="Arial"/>
              <a:ea typeface="Arial"/>
              <a:cs typeface="Arial"/>
              <a:sym typeface="Arial"/>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9" name="Shape 839"/>
        <p:cNvGrpSpPr/>
        <p:nvPr/>
      </p:nvGrpSpPr>
      <p:grpSpPr>
        <a:xfrm>
          <a:off x="0" y="0"/>
          <a:ext cx="0" cy="0"/>
          <a:chOff x="0" y="0"/>
          <a:chExt cx="0" cy="0"/>
        </a:xfrm>
      </p:grpSpPr>
      <p:sp>
        <p:nvSpPr>
          <p:cNvPr id="840" name="Google Shape;840;p112"/>
          <p:cNvSpPr txBox="1"/>
          <p:nvPr>
            <p:ph type="title"/>
          </p:nvPr>
        </p:nvSpPr>
        <p:spPr>
          <a:xfrm>
            <a:off x="622300" y="586748"/>
            <a:ext cx="8229600" cy="11430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2"/>
              </a:buClr>
              <a:buSzPts val="4400"/>
              <a:buNone/>
            </a:pPr>
            <a:r>
              <a:rPr lang="es-ES"/>
              <a:t>No juzgar y validar (A</a:t>
            </a:r>
            <a:r>
              <a:rPr lang="es-ES" u="sng">
                <a:solidFill>
                  <a:schemeClr val="accent1"/>
                </a:solidFill>
              </a:rPr>
              <a:t>N</a:t>
            </a:r>
            <a:r>
              <a:rPr lang="es-ES"/>
              <a:t>IMA)</a:t>
            </a:r>
            <a:endParaRPr/>
          </a:p>
        </p:txBody>
      </p:sp>
      <p:sp>
        <p:nvSpPr>
          <p:cNvPr id="841" name="Google Shape;841;p112"/>
          <p:cNvSpPr txBox="1"/>
          <p:nvPr>
            <p:ph idx="1" type="body"/>
          </p:nvPr>
        </p:nvSpPr>
        <p:spPr>
          <a:xfrm>
            <a:off x="622300" y="1849437"/>
            <a:ext cx="8229600" cy="4525963"/>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600"/>
              </a:spcBef>
              <a:spcAft>
                <a:spcPts val="0"/>
              </a:spcAft>
              <a:buClr>
                <a:schemeClr val="dk2"/>
              </a:buClr>
              <a:buSzPts val="2000"/>
              <a:buChar char="•"/>
            </a:pPr>
            <a:r>
              <a:rPr lang="es-ES" sz="2800">
                <a:solidFill>
                  <a:schemeClr val="dk2"/>
                </a:solidFill>
              </a:rPr>
              <a:t>Exprese las preguntas de forma que inviten a hablar	</a:t>
            </a:r>
            <a:r>
              <a:rPr i="1" lang="es-ES" sz="2800">
                <a:solidFill>
                  <a:schemeClr val="dk2"/>
                </a:solidFill>
              </a:rPr>
              <a:t>“¿Sobre qué te gustaría hablar?”</a:t>
            </a:r>
            <a:endParaRPr sz="2800"/>
          </a:p>
          <a:p>
            <a:pPr indent="-228600" lvl="0" marL="228600" rtl="0" algn="l">
              <a:lnSpc>
                <a:spcPct val="90000"/>
              </a:lnSpc>
              <a:spcBef>
                <a:spcPts val="600"/>
              </a:spcBef>
              <a:spcAft>
                <a:spcPts val="0"/>
              </a:spcAft>
              <a:buClr>
                <a:schemeClr val="dk2"/>
              </a:buClr>
              <a:buSzPts val="2000"/>
              <a:buChar char="•"/>
            </a:pPr>
            <a:r>
              <a:rPr lang="es-ES" sz="2800">
                <a:solidFill>
                  <a:schemeClr val="dk2"/>
                </a:solidFill>
              </a:rPr>
              <a:t>Haga preguntas abiertas que alienten a la persona sobreviviente a hablar</a:t>
            </a:r>
            <a:endParaRPr sz="2800"/>
          </a:p>
          <a:p>
            <a:pPr indent="0" lvl="0" marL="0" rtl="0" algn="l">
              <a:lnSpc>
                <a:spcPct val="90000"/>
              </a:lnSpc>
              <a:spcBef>
                <a:spcPts val="600"/>
              </a:spcBef>
              <a:spcAft>
                <a:spcPts val="0"/>
              </a:spcAft>
              <a:buClr>
                <a:schemeClr val="dk2"/>
              </a:buClr>
              <a:buSzPts val="2000"/>
              <a:buNone/>
            </a:pPr>
            <a:r>
              <a:rPr lang="es-ES" sz="2800">
                <a:solidFill>
                  <a:schemeClr val="dk2"/>
                </a:solidFill>
              </a:rPr>
              <a:t>	</a:t>
            </a:r>
            <a:r>
              <a:rPr i="1" lang="es-ES" sz="2800">
                <a:solidFill>
                  <a:schemeClr val="dk2"/>
                </a:solidFill>
              </a:rPr>
              <a:t>“¿Cómo te sientes al respecto?”</a:t>
            </a:r>
            <a:endParaRPr sz="2800"/>
          </a:p>
          <a:p>
            <a:pPr indent="-228600" lvl="0" marL="228600" rtl="0" algn="l">
              <a:lnSpc>
                <a:spcPct val="90000"/>
              </a:lnSpc>
              <a:spcBef>
                <a:spcPts val="600"/>
              </a:spcBef>
              <a:spcAft>
                <a:spcPts val="0"/>
              </a:spcAft>
              <a:buClr>
                <a:schemeClr val="dk2"/>
              </a:buClr>
              <a:buSzPts val="2000"/>
              <a:buChar char="•"/>
            </a:pPr>
            <a:r>
              <a:rPr lang="es-ES" sz="2800">
                <a:solidFill>
                  <a:schemeClr val="dk2"/>
                </a:solidFill>
              </a:rPr>
              <a:t>Corrobore que haya comprendido volviendo a mencionar lo dicho</a:t>
            </a:r>
            <a:endParaRPr sz="2800"/>
          </a:p>
          <a:p>
            <a:pPr indent="0" lvl="0" marL="0" rtl="0" algn="l">
              <a:lnSpc>
                <a:spcPct val="90000"/>
              </a:lnSpc>
              <a:spcBef>
                <a:spcPts val="600"/>
              </a:spcBef>
              <a:spcAft>
                <a:spcPts val="0"/>
              </a:spcAft>
              <a:buClr>
                <a:schemeClr val="dk2"/>
              </a:buClr>
              <a:buSzPts val="2000"/>
              <a:buNone/>
            </a:pPr>
            <a:r>
              <a:rPr lang="es-ES" sz="2800">
                <a:solidFill>
                  <a:schemeClr val="dk2"/>
                </a:solidFill>
              </a:rPr>
              <a:t>	</a:t>
            </a:r>
            <a:r>
              <a:rPr i="1" lang="es-ES" sz="2800">
                <a:solidFill>
                  <a:schemeClr val="dk2"/>
                </a:solidFill>
              </a:rPr>
              <a:t>“Dijiste que sientes una gran frustración”.</a:t>
            </a:r>
            <a:endParaRPr sz="2800"/>
          </a:p>
        </p:txBody>
      </p:sp>
      <p:sp>
        <p:nvSpPr>
          <p:cNvPr id="842" name="Google Shape;842;p1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s-ES"/>
              <a:t>‹#›</a:t>
            </a:fld>
            <a:endParaRPr/>
          </a:p>
        </p:txBody>
      </p:sp>
      <p:sp>
        <p:nvSpPr>
          <p:cNvPr id="843" name="Google Shape;843;p112"/>
          <p:cNvSpPr txBox="1"/>
          <p:nvPr/>
        </p:nvSpPr>
        <p:spPr>
          <a:xfrm>
            <a:off x="1628384" y="6390307"/>
            <a:ext cx="6563638" cy="16067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s-ES" sz="1000" u="none" cap="none" strike="noStrike">
                <a:solidFill>
                  <a:schemeClr val="dk2"/>
                </a:solidFill>
                <a:latin typeface="Calibri"/>
                <a:ea typeface="Calibri"/>
                <a:cs typeface="Calibri"/>
                <a:sym typeface="Calibri"/>
              </a:rPr>
              <a:t>(OMS, </a:t>
            </a:r>
            <a:r>
              <a:rPr b="0" i="1" lang="es-ES" sz="1000" u="none" cap="none" strike="noStrike">
                <a:solidFill>
                  <a:schemeClr val="dk2"/>
                </a:solidFill>
                <a:latin typeface="Calibri"/>
                <a:ea typeface="Calibri"/>
                <a:cs typeface="Calibri"/>
                <a:sym typeface="Calibri"/>
              </a:rPr>
              <a:t>Clinical Management of rape and intimate partner survivors: developing protocols for humanitarian settings</a:t>
            </a:r>
            <a:r>
              <a:rPr b="0" i="0" lang="es-ES" sz="1000" u="none" cap="none" strike="noStrike">
                <a:solidFill>
                  <a:schemeClr val="dk2"/>
                </a:solidFill>
                <a:latin typeface="Calibri"/>
                <a:ea typeface="Calibri"/>
                <a:cs typeface="Calibri"/>
                <a:sym typeface="Calibri"/>
              </a:rPr>
              <a:t>, 2019)</a:t>
            </a:r>
            <a:endParaRPr b="0" i="0" sz="1000" u="none" cap="none" strike="noStrike">
              <a:solidFill>
                <a:srgbClr val="000000"/>
              </a:solidFill>
              <a:latin typeface="Arial"/>
              <a:ea typeface="Arial"/>
              <a:cs typeface="Arial"/>
              <a:sym typeface="Arial"/>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8" name="Shape 848"/>
        <p:cNvGrpSpPr/>
        <p:nvPr/>
      </p:nvGrpSpPr>
      <p:grpSpPr>
        <a:xfrm>
          <a:off x="0" y="0"/>
          <a:ext cx="0" cy="0"/>
          <a:chOff x="0" y="0"/>
          <a:chExt cx="0" cy="0"/>
        </a:xfrm>
      </p:grpSpPr>
      <p:sp>
        <p:nvSpPr>
          <p:cNvPr id="849" name="Google Shape;849;p11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s-ES"/>
              <a:t>‹#›</a:t>
            </a:fld>
            <a:endParaRPr/>
          </a:p>
        </p:txBody>
      </p:sp>
      <p:sp>
        <p:nvSpPr>
          <p:cNvPr id="850" name="Google Shape;850;p113"/>
          <p:cNvSpPr txBox="1"/>
          <p:nvPr/>
        </p:nvSpPr>
        <p:spPr>
          <a:xfrm>
            <a:off x="1628384" y="6390307"/>
            <a:ext cx="6563638" cy="16067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s-ES" sz="1000" u="none" cap="none" strike="noStrike">
                <a:solidFill>
                  <a:schemeClr val="dk2"/>
                </a:solidFill>
                <a:latin typeface="Calibri"/>
                <a:ea typeface="Calibri"/>
                <a:cs typeface="Calibri"/>
                <a:sym typeface="Calibri"/>
              </a:rPr>
              <a:t>(OMS, </a:t>
            </a:r>
            <a:r>
              <a:rPr b="0" i="1" lang="es-ES" sz="1000" u="none" cap="none" strike="noStrike">
                <a:solidFill>
                  <a:schemeClr val="dk2"/>
                </a:solidFill>
                <a:latin typeface="Calibri"/>
                <a:ea typeface="Calibri"/>
                <a:cs typeface="Calibri"/>
                <a:sym typeface="Calibri"/>
              </a:rPr>
              <a:t>Clinical Management of rape and intimate partner survivors: developing protocols for humanitarian settings</a:t>
            </a:r>
            <a:r>
              <a:rPr b="0" i="0" lang="es-ES" sz="1000" u="none" cap="none" strike="noStrike">
                <a:solidFill>
                  <a:schemeClr val="dk2"/>
                </a:solidFill>
                <a:latin typeface="Calibri"/>
                <a:ea typeface="Calibri"/>
                <a:cs typeface="Calibri"/>
                <a:sym typeface="Calibri"/>
              </a:rPr>
              <a:t>, 2019)</a:t>
            </a:r>
            <a:endParaRPr b="0" i="0" sz="1000" u="none" cap="none" strike="noStrike">
              <a:solidFill>
                <a:srgbClr val="000000"/>
              </a:solidFill>
              <a:latin typeface="Arial"/>
              <a:ea typeface="Arial"/>
              <a:cs typeface="Arial"/>
              <a:sym typeface="Arial"/>
            </a:endParaRPr>
          </a:p>
        </p:txBody>
      </p:sp>
      <p:sp>
        <p:nvSpPr>
          <p:cNvPr id="851" name="Google Shape;851;p113"/>
          <p:cNvSpPr txBox="1"/>
          <p:nvPr>
            <p:ph type="title"/>
          </p:nvPr>
        </p:nvSpPr>
        <p:spPr>
          <a:xfrm>
            <a:off x="622300" y="586748"/>
            <a:ext cx="8229600" cy="11430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2"/>
              </a:buClr>
              <a:buSzPts val="4400"/>
              <a:buNone/>
            </a:pPr>
            <a:r>
              <a:rPr lang="es-ES"/>
              <a:t>No juzgar y validar (A</a:t>
            </a:r>
            <a:r>
              <a:rPr lang="es-ES" u="sng">
                <a:solidFill>
                  <a:schemeClr val="accent1"/>
                </a:solidFill>
              </a:rPr>
              <a:t>N</a:t>
            </a:r>
            <a:r>
              <a:rPr lang="es-ES"/>
              <a:t>IMA)</a:t>
            </a:r>
            <a:endParaRPr/>
          </a:p>
        </p:txBody>
      </p:sp>
      <p:sp>
        <p:nvSpPr>
          <p:cNvPr id="852" name="Google Shape;852;p113"/>
          <p:cNvSpPr txBox="1"/>
          <p:nvPr>
            <p:ph idx="1" type="body"/>
          </p:nvPr>
        </p:nvSpPr>
        <p:spPr>
          <a:xfrm>
            <a:off x="838200" y="1797046"/>
            <a:ext cx="8724900" cy="4525963"/>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600"/>
              </a:spcBef>
              <a:spcAft>
                <a:spcPts val="0"/>
              </a:spcAft>
              <a:buClr>
                <a:schemeClr val="dk2"/>
              </a:buClr>
              <a:buSzPts val="2000"/>
              <a:buChar char="•"/>
            </a:pPr>
            <a:r>
              <a:rPr lang="es-ES" sz="2300">
                <a:solidFill>
                  <a:schemeClr val="dk2"/>
                </a:solidFill>
              </a:rPr>
              <a:t>Vuelva a repasar los sentimientos expresados por la persona sobreviviente</a:t>
            </a:r>
            <a:endParaRPr sz="2300"/>
          </a:p>
          <a:p>
            <a:pPr indent="0" lvl="0" marL="0" rtl="0" algn="l">
              <a:lnSpc>
                <a:spcPct val="90000"/>
              </a:lnSpc>
              <a:spcBef>
                <a:spcPts val="600"/>
              </a:spcBef>
              <a:spcAft>
                <a:spcPts val="0"/>
              </a:spcAft>
              <a:buClr>
                <a:schemeClr val="dk2"/>
              </a:buClr>
              <a:buSzPts val="2000"/>
              <a:buNone/>
            </a:pPr>
            <a:r>
              <a:rPr lang="es-ES" sz="2300">
                <a:solidFill>
                  <a:schemeClr val="dk2"/>
                </a:solidFill>
              </a:rPr>
              <a:t>	</a:t>
            </a:r>
            <a:r>
              <a:rPr i="1" lang="es-ES" sz="2300">
                <a:solidFill>
                  <a:schemeClr val="dk2"/>
                </a:solidFill>
              </a:rPr>
              <a:t>“Parece que sientes una gran frustración”</a:t>
            </a:r>
            <a:endParaRPr sz="2300"/>
          </a:p>
          <a:p>
            <a:pPr indent="-228600" lvl="0" marL="228600" rtl="0" algn="l">
              <a:lnSpc>
                <a:spcPct val="90000"/>
              </a:lnSpc>
              <a:spcBef>
                <a:spcPts val="600"/>
              </a:spcBef>
              <a:spcAft>
                <a:spcPts val="0"/>
              </a:spcAft>
              <a:buClr>
                <a:schemeClr val="dk2"/>
              </a:buClr>
              <a:buSzPts val="2000"/>
              <a:buChar char="•"/>
            </a:pPr>
            <a:r>
              <a:rPr lang="es-ES" sz="2300">
                <a:solidFill>
                  <a:schemeClr val="dk2"/>
                </a:solidFill>
              </a:rPr>
              <a:t>Investigue en profundidad según sea necesario</a:t>
            </a:r>
            <a:endParaRPr sz="2300"/>
          </a:p>
          <a:p>
            <a:pPr indent="0" lvl="0" marL="0" rtl="0" algn="l">
              <a:lnSpc>
                <a:spcPct val="90000"/>
              </a:lnSpc>
              <a:spcBef>
                <a:spcPts val="600"/>
              </a:spcBef>
              <a:spcAft>
                <a:spcPts val="0"/>
              </a:spcAft>
              <a:buClr>
                <a:schemeClr val="dk2"/>
              </a:buClr>
              <a:buSzPts val="2000"/>
              <a:buNone/>
            </a:pPr>
            <a:r>
              <a:rPr lang="es-ES" sz="2300">
                <a:solidFill>
                  <a:schemeClr val="dk2"/>
                </a:solidFill>
              </a:rPr>
              <a:t>	</a:t>
            </a:r>
            <a:r>
              <a:rPr i="1" lang="es-ES" sz="2300">
                <a:solidFill>
                  <a:schemeClr val="dk2"/>
                </a:solidFill>
              </a:rPr>
              <a:t>“¿Podrías contarme un poco más acerca de…?”</a:t>
            </a:r>
            <a:endParaRPr sz="2300"/>
          </a:p>
          <a:p>
            <a:pPr indent="-228600" lvl="0" marL="228600" rtl="0" algn="l">
              <a:lnSpc>
                <a:spcPct val="90000"/>
              </a:lnSpc>
              <a:spcBef>
                <a:spcPts val="600"/>
              </a:spcBef>
              <a:spcAft>
                <a:spcPts val="0"/>
              </a:spcAft>
              <a:buClr>
                <a:schemeClr val="dk2"/>
              </a:buClr>
              <a:buSzPts val="2000"/>
              <a:buChar char="•"/>
            </a:pPr>
            <a:r>
              <a:rPr lang="es-ES" sz="2300">
                <a:solidFill>
                  <a:schemeClr val="dk2"/>
                </a:solidFill>
              </a:rPr>
              <a:t>Pida aclaración si no comprende</a:t>
            </a:r>
            <a:endParaRPr sz="2300"/>
          </a:p>
          <a:p>
            <a:pPr indent="0" lvl="0" marL="0" rtl="0" algn="l">
              <a:lnSpc>
                <a:spcPct val="90000"/>
              </a:lnSpc>
              <a:spcBef>
                <a:spcPts val="600"/>
              </a:spcBef>
              <a:spcAft>
                <a:spcPts val="0"/>
              </a:spcAft>
              <a:buClr>
                <a:schemeClr val="dk2"/>
              </a:buClr>
              <a:buSzPts val="2000"/>
              <a:buNone/>
            </a:pPr>
            <a:r>
              <a:rPr lang="es-ES" sz="2300">
                <a:solidFill>
                  <a:schemeClr val="dk2"/>
                </a:solidFill>
              </a:rPr>
              <a:t>	</a:t>
            </a:r>
            <a:r>
              <a:rPr i="1" lang="es-ES" sz="2300">
                <a:solidFill>
                  <a:schemeClr val="dk2"/>
                </a:solidFill>
              </a:rPr>
              <a:t>“¿Por favor, podrías volver a explicármelo?”</a:t>
            </a:r>
            <a:endParaRPr sz="2300"/>
          </a:p>
          <a:p>
            <a:pPr indent="-228600" lvl="0" marL="228600" rtl="0" algn="l">
              <a:lnSpc>
                <a:spcPct val="90000"/>
              </a:lnSpc>
              <a:spcBef>
                <a:spcPts val="600"/>
              </a:spcBef>
              <a:spcAft>
                <a:spcPts val="0"/>
              </a:spcAft>
              <a:buClr>
                <a:schemeClr val="dk2"/>
              </a:buClr>
              <a:buSzPts val="2000"/>
              <a:buChar char="•"/>
            </a:pPr>
            <a:r>
              <a:rPr lang="es-ES" sz="2300">
                <a:solidFill>
                  <a:schemeClr val="dk2"/>
                </a:solidFill>
              </a:rPr>
              <a:t>Ayude a identificar y expresar necesidades y preocupaciones</a:t>
            </a:r>
            <a:endParaRPr sz="2300"/>
          </a:p>
          <a:p>
            <a:pPr indent="0" lvl="0" marL="0" rtl="0" algn="l">
              <a:lnSpc>
                <a:spcPct val="90000"/>
              </a:lnSpc>
              <a:spcBef>
                <a:spcPts val="600"/>
              </a:spcBef>
              <a:spcAft>
                <a:spcPts val="0"/>
              </a:spcAft>
              <a:buClr>
                <a:schemeClr val="dk2"/>
              </a:buClr>
              <a:buSzPts val="2000"/>
              <a:buNone/>
            </a:pPr>
            <a:r>
              <a:rPr lang="es-ES" sz="2300">
                <a:solidFill>
                  <a:schemeClr val="dk2"/>
                </a:solidFill>
              </a:rPr>
              <a:t>	</a:t>
            </a:r>
            <a:r>
              <a:rPr i="1" lang="es-ES" sz="2300">
                <a:solidFill>
                  <a:schemeClr val="dk2"/>
                </a:solidFill>
              </a:rPr>
              <a:t>“¿Hay algo que necesites o que te preocupe?”</a:t>
            </a:r>
            <a:endParaRPr sz="2300"/>
          </a:p>
          <a:p>
            <a:pPr indent="-228600" lvl="0" marL="228600" rtl="0" algn="l">
              <a:lnSpc>
                <a:spcPct val="90000"/>
              </a:lnSpc>
              <a:spcBef>
                <a:spcPts val="600"/>
              </a:spcBef>
              <a:spcAft>
                <a:spcPts val="0"/>
              </a:spcAft>
              <a:buClr>
                <a:schemeClr val="dk2"/>
              </a:buClr>
              <a:buSzPts val="2000"/>
              <a:buChar char="•"/>
            </a:pPr>
            <a:r>
              <a:rPr lang="es-ES" sz="2300">
                <a:solidFill>
                  <a:schemeClr val="dk2"/>
                </a:solidFill>
              </a:rPr>
              <a:t>Resuma lo expresado por la persona sobreviviente</a:t>
            </a:r>
            <a:endParaRPr sz="2300"/>
          </a:p>
          <a:p>
            <a:pPr indent="0" lvl="0" marL="0" rtl="0" algn="l">
              <a:lnSpc>
                <a:spcPct val="90000"/>
              </a:lnSpc>
              <a:spcBef>
                <a:spcPts val="600"/>
              </a:spcBef>
              <a:spcAft>
                <a:spcPts val="0"/>
              </a:spcAft>
              <a:buClr>
                <a:schemeClr val="dk2"/>
              </a:buClr>
              <a:buSzPts val="2000"/>
              <a:buNone/>
            </a:pPr>
            <a:r>
              <a:rPr lang="es-ES" sz="2300">
                <a:solidFill>
                  <a:schemeClr val="dk2"/>
                </a:solidFill>
              </a:rPr>
              <a:t>	</a:t>
            </a:r>
            <a:r>
              <a:rPr i="1" lang="es-ES" sz="2300">
                <a:solidFill>
                  <a:schemeClr val="dk2"/>
                </a:solidFill>
              </a:rPr>
              <a:t>“Según lo que entiendo, dices que…”</a:t>
            </a:r>
            <a:endParaRPr sz="2300"/>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7" name="Shape 857"/>
        <p:cNvGrpSpPr/>
        <p:nvPr/>
      </p:nvGrpSpPr>
      <p:grpSpPr>
        <a:xfrm>
          <a:off x="0" y="0"/>
          <a:ext cx="0" cy="0"/>
          <a:chOff x="0" y="0"/>
          <a:chExt cx="0" cy="0"/>
        </a:xfrm>
      </p:grpSpPr>
      <p:sp>
        <p:nvSpPr>
          <p:cNvPr id="858" name="Google Shape;858;p114"/>
          <p:cNvSpPr txBox="1"/>
          <p:nvPr>
            <p:ph type="title"/>
          </p:nvPr>
        </p:nvSpPr>
        <p:spPr>
          <a:xfrm>
            <a:off x="744877" y="324919"/>
            <a:ext cx="8229600" cy="11430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2"/>
              </a:buClr>
              <a:buSzPts val="4400"/>
              <a:buNone/>
            </a:pPr>
            <a:r>
              <a:rPr lang="es-ES"/>
              <a:t>Informarse sobre las necesidades y preocupaciones (AN</a:t>
            </a:r>
            <a:r>
              <a:rPr lang="es-ES" u="sng">
                <a:solidFill>
                  <a:schemeClr val="accent1"/>
                </a:solidFill>
              </a:rPr>
              <a:t>I</a:t>
            </a:r>
            <a:r>
              <a:rPr lang="es-ES"/>
              <a:t>MA)</a:t>
            </a:r>
            <a:endParaRPr/>
          </a:p>
        </p:txBody>
      </p:sp>
      <p:sp>
        <p:nvSpPr>
          <p:cNvPr id="859" name="Google Shape;859;p114"/>
          <p:cNvSpPr txBox="1"/>
          <p:nvPr>
            <p:ph idx="1" type="body"/>
          </p:nvPr>
        </p:nvSpPr>
        <p:spPr>
          <a:xfrm>
            <a:off x="842481" y="1435618"/>
            <a:ext cx="7844319" cy="4525963"/>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600"/>
              </a:spcBef>
              <a:spcAft>
                <a:spcPts val="0"/>
              </a:spcAft>
              <a:buClr>
                <a:schemeClr val="dk2"/>
              </a:buClr>
              <a:buSzPts val="2200"/>
              <a:buChar char="•"/>
            </a:pPr>
            <a:r>
              <a:rPr lang="es-ES" sz="2400">
                <a:solidFill>
                  <a:schemeClr val="dk2"/>
                </a:solidFill>
              </a:rPr>
              <a:t>El objetivo es que las personas sobrevivientes sepan que lo que sienten es normal, que pueden expresarlo en forma segura y que tienen derecho a vivir sin violencia.</a:t>
            </a:r>
            <a:endParaRPr/>
          </a:p>
          <a:p>
            <a:pPr indent="-228600" lvl="0" marL="228600" rtl="0" algn="l">
              <a:lnSpc>
                <a:spcPct val="90000"/>
              </a:lnSpc>
              <a:spcBef>
                <a:spcPts val="600"/>
              </a:spcBef>
              <a:spcAft>
                <a:spcPts val="0"/>
              </a:spcAft>
              <a:buClr>
                <a:schemeClr val="dk2"/>
              </a:buClr>
              <a:buSzPts val="2200"/>
              <a:buChar char="•"/>
            </a:pPr>
            <a:r>
              <a:rPr lang="es-ES" sz="2400">
                <a:solidFill>
                  <a:schemeClr val="dk2"/>
                </a:solidFill>
              </a:rPr>
              <a:t>Ejemplos:</a:t>
            </a:r>
            <a:endParaRPr/>
          </a:p>
          <a:p>
            <a:pPr indent="-228600" lvl="1" marL="685800" rtl="0" algn="l">
              <a:lnSpc>
                <a:spcPct val="90000"/>
              </a:lnSpc>
              <a:spcBef>
                <a:spcPts val="600"/>
              </a:spcBef>
              <a:spcAft>
                <a:spcPts val="0"/>
              </a:spcAft>
              <a:buClr>
                <a:schemeClr val="dk2"/>
              </a:buClr>
              <a:buSzPts val="2200"/>
              <a:buChar char="•"/>
            </a:pPr>
            <a:r>
              <a:rPr i="1" lang="es-ES" sz="2200">
                <a:solidFill>
                  <a:schemeClr val="dk2"/>
                </a:solidFill>
              </a:rPr>
              <a:t>No es tu culpa. No debes culparte.</a:t>
            </a:r>
            <a:endParaRPr sz="2200"/>
          </a:p>
          <a:p>
            <a:pPr indent="-228600" lvl="1" marL="685800" rtl="0" algn="l">
              <a:lnSpc>
                <a:spcPct val="90000"/>
              </a:lnSpc>
              <a:spcBef>
                <a:spcPts val="600"/>
              </a:spcBef>
              <a:spcAft>
                <a:spcPts val="0"/>
              </a:spcAft>
              <a:buClr>
                <a:schemeClr val="dk2"/>
              </a:buClr>
              <a:buSzPts val="2200"/>
              <a:buChar char="•"/>
            </a:pPr>
            <a:r>
              <a:rPr i="1" lang="es-ES" sz="2200">
                <a:solidFill>
                  <a:schemeClr val="dk2"/>
                </a:solidFill>
              </a:rPr>
              <a:t>Nadie merece que su pareja lo/la lastime.</a:t>
            </a:r>
            <a:endParaRPr sz="2200"/>
          </a:p>
          <a:p>
            <a:pPr indent="-228600" lvl="1" marL="685800" rtl="0" algn="l">
              <a:lnSpc>
                <a:spcPct val="90000"/>
              </a:lnSpc>
              <a:spcBef>
                <a:spcPts val="600"/>
              </a:spcBef>
              <a:spcAft>
                <a:spcPts val="0"/>
              </a:spcAft>
              <a:buClr>
                <a:schemeClr val="dk2"/>
              </a:buClr>
              <a:buSzPts val="2200"/>
              <a:buChar char="•"/>
            </a:pPr>
            <a:r>
              <a:rPr i="1" lang="es-ES" sz="2200">
                <a:solidFill>
                  <a:schemeClr val="dk2"/>
                </a:solidFill>
              </a:rPr>
              <a:t>No estás solo/a. Lamentablemente, muchas otras personas también enfrentan este problema.</a:t>
            </a:r>
            <a:endParaRPr sz="2200"/>
          </a:p>
          <a:p>
            <a:pPr indent="-228600" lvl="1" marL="685800" rtl="0" algn="l">
              <a:lnSpc>
                <a:spcPct val="90000"/>
              </a:lnSpc>
              <a:spcBef>
                <a:spcPts val="600"/>
              </a:spcBef>
              <a:spcAft>
                <a:spcPts val="0"/>
              </a:spcAft>
              <a:buClr>
                <a:schemeClr val="dk2"/>
              </a:buClr>
              <a:buSzPts val="2200"/>
              <a:buChar char="•"/>
            </a:pPr>
            <a:r>
              <a:rPr i="1" lang="es-ES" sz="2200">
                <a:solidFill>
                  <a:schemeClr val="dk2"/>
                </a:solidFill>
              </a:rPr>
              <a:t>Tu vida y tu salud son valiosos.</a:t>
            </a:r>
            <a:endParaRPr sz="2200"/>
          </a:p>
          <a:p>
            <a:pPr indent="-228600" lvl="1" marL="685800" rtl="0" algn="l">
              <a:lnSpc>
                <a:spcPct val="90000"/>
              </a:lnSpc>
              <a:spcBef>
                <a:spcPts val="600"/>
              </a:spcBef>
              <a:spcAft>
                <a:spcPts val="0"/>
              </a:spcAft>
              <a:buClr>
                <a:schemeClr val="dk2"/>
              </a:buClr>
              <a:buSzPts val="2200"/>
              <a:buChar char="•"/>
            </a:pPr>
            <a:r>
              <a:rPr i="1" lang="es-ES" sz="2200">
                <a:solidFill>
                  <a:schemeClr val="dk2"/>
                </a:solidFill>
              </a:rPr>
              <a:t>Todos merecemos sentirnos seguros en nuestro hogar.</a:t>
            </a:r>
            <a:endParaRPr sz="2200"/>
          </a:p>
          <a:p>
            <a:pPr indent="-228600" lvl="1" marL="685800" rtl="0" algn="l">
              <a:lnSpc>
                <a:spcPct val="90000"/>
              </a:lnSpc>
              <a:spcBef>
                <a:spcPts val="600"/>
              </a:spcBef>
              <a:spcAft>
                <a:spcPts val="0"/>
              </a:spcAft>
              <a:buClr>
                <a:schemeClr val="dk2"/>
              </a:buClr>
              <a:buSzPts val="2200"/>
              <a:buChar char="•"/>
            </a:pPr>
            <a:r>
              <a:rPr i="1" lang="es-ES" sz="2200">
                <a:solidFill>
                  <a:schemeClr val="dk2"/>
                </a:solidFill>
              </a:rPr>
              <a:t>Me preocupa que esto pueda estar afectando tu salud.</a:t>
            </a:r>
            <a:endParaRPr sz="2200"/>
          </a:p>
          <a:p>
            <a:pPr indent="-25400" lvl="0" marL="228600" rtl="0" algn="l">
              <a:lnSpc>
                <a:spcPct val="90000"/>
              </a:lnSpc>
              <a:spcBef>
                <a:spcPts val="1000"/>
              </a:spcBef>
              <a:spcAft>
                <a:spcPts val="0"/>
              </a:spcAft>
              <a:buClr>
                <a:schemeClr val="dk2"/>
              </a:buClr>
              <a:buSzPts val="3200"/>
              <a:buNone/>
            </a:pPr>
            <a:r>
              <a:t/>
            </a:r>
            <a:endParaRPr/>
          </a:p>
        </p:txBody>
      </p:sp>
      <p:sp>
        <p:nvSpPr>
          <p:cNvPr id="860" name="Google Shape;860;p11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s-ES"/>
              <a:t>‹#›</a:t>
            </a:fld>
            <a:endParaRPr/>
          </a:p>
        </p:txBody>
      </p:sp>
      <p:sp>
        <p:nvSpPr>
          <p:cNvPr id="861" name="Google Shape;861;p114"/>
          <p:cNvSpPr txBox="1"/>
          <p:nvPr/>
        </p:nvSpPr>
        <p:spPr>
          <a:xfrm>
            <a:off x="1628384" y="6390307"/>
            <a:ext cx="6563638" cy="16067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s-ES" sz="1000" u="none" cap="none" strike="noStrike">
                <a:solidFill>
                  <a:schemeClr val="dk2"/>
                </a:solidFill>
                <a:latin typeface="Calibri"/>
                <a:ea typeface="Calibri"/>
                <a:cs typeface="Calibri"/>
                <a:sym typeface="Calibri"/>
              </a:rPr>
              <a:t>(OMS, </a:t>
            </a:r>
            <a:r>
              <a:rPr b="0" i="1" lang="es-ES" sz="1000" u="none" cap="none" strike="noStrike">
                <a:solidFill>
                  <a:schemeClr val="dk2"/>
                </a:solidFill>
                <a:latin typeface="Calibri"/>
                <a:ea typeface="Calibri"/>
                <a:cs typeface="Calibri"/>
                <a:sym typeface="Calibri"/>
              </a:rPr>
              <a:t>Clinical Management of rape and intimate partner survivors: developing protocols for humanitarian settings</a:t>
            </a:r>
            <a:r>
              <a:rPr b="0" i="0" lang="es-ES" sz="1000" u="none" cap="none" strike="noStrike">
                <a:solidFill>
                  <a:schemeClr val="dk2"/>
                </a:solidFill>
                <a:latin typeface="Calibri"/>
                <a:ea typeface="Calibri"/>
                <a:cs typeface="Calibri"/>
                <a:sym typeface="Calibri"/>
              </a:rPr>
              <a:t>, 2019)</a:t>
            </a:r>
            <a:endParaRPr b="0" i="0" sz="1000" u="none" cap="none" strike="noStrike">
              <a:solidFill>
                <a:srgbClr val="000000"/>
              </a:solidFill>
              <a:latin typeface="Arial"/>
              <a:ea typeface="Arial"/>
              <a:cs typeface="Arial"/>
              <a:sym typeface="Arial"/>
            </a:endParaRP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6" name="Shape 866"/>
        <p:cNvGrpSpPr/>
        <p:nvPr/>
      </p:nvGrpSpPr>
      <p:grpSpPr>
        <a:xfrm>
          <a:off x="0" y="0"/>
          <a:ext cx="0" cy="0"/>
          <a:chOff x="0" y="0"/>
          <a:chExt cx="0" cy="0"/>
        </a:xfrm>
      </p:grpSpPr>
      <p:sp>
        <p:nvSpPr>
          <p:cNvPr id="867" name="Google Shape;867;p115"/>
          <p:cNvSpPr txBox="1"/>
          <p:nvPr>
            <p:ph type="title"/>
          </p:nvPr>
        </p:nvSpPr>
        <p:spPr>
          <a:xfrm>
            <a:off x="1150242" y="2449700"/>
            <a:ext cx="6843516" cy="132556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accent2"/>
              </a:buClr>
              <a:buSzPts val="4400"/>
              <a:buNone/>
            </a:pPr>
            <a:r>
              <a:rPr lang="es-ES">
                <a:solidFill>
                  <a:schemeClr val="accent1"/>
                </a:solidFill>
              </a:rPr>
              <a:t>DEMOSTRACIÓN DEL PROGRAMA ANIMA</a:t>
            </a:r>
            <a:endParaRPr b="0">
              <a:solidFill>
                <a:schemeClr val="accent1"/>
              </a:solidFill>
            </a:endParaRPr>
          </a:p>
        </p:txBody>
      </p:sp>
      <p:sp>
        <p:nvSpPr>
          <p:cNvPr id="868" name="Google Shape;868;p115"/>
          <p:cNvSpPr txBox="1"/>
          <p:nvPr>
            <p:ph idx="12" type="sldNum"/>
          </p:nvPr>
        </p:nvSpPr>
        <p:spPr>
          <a:xfrm>
            <a:off x="2770339" y="6214809"/>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s-ES"/>
              <a:t>‹#›</a:t>
            </a:fld>
            <a:endParaRPr/>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3" name="Shape 873"/>
        <p:cNvGrpSpPr/>
        <p:nvPr/>
      </p:nvGrpSpPr>
      <p:grpSpPr>
        <a:xfrm>
          <a:off x="0" y="0"/>
          <a:ext cx="0" cy="0"/>
          <a:chOff x="0" y="0"/>
          <a:chExt cx="0" cy="0"/>
        </a:xfrm>
      </p:grpSpPr>
      <p:sp>
        <p:nvSpPr>
          <p:cNvPr id="874" name="Google Shape;874;p116"/>
          <p:cNvSpPr txBox="1"/>
          <p:nvPr>
            <p:ph type="title"/>
          </p:nvPr>
        </p:nvSpPr>
        <p:spPr>
          <a:xfrm>
            <a:off x="708916" y="343794"/>
            <a:ext cx="8229600" cy="11430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2"/>
              </a:buClr>
              <a:buSzPts val="4400"/>
              <a:buNone/>
            </a:pPr>
            <a:r>
              <a:rPr lang="es-ES"/>
              <a:t>Mensajes clave: </a:t>
            </a:r>
            <a:r>
              <a:rPr lang="es-ES">
                <a:solidFill>
                  <a:schemeClr val="accent1"/>
                </a:solidFill>
              </a:rPr>
              <a:t>ANIMA</a:t>
            </a:r>
            <a:endParaRPr>
              <a:solidFill>
                <a:schemeClr val="accent1"/>
              </a:solidFill>
            </a:endParaRPr>
          </a:p>
        </p:txBody>
      </p:sp>
      <p:sp>
        <p:nvSpPr>
          <p:cNvPr id="875" name="Google Shape;875;p116"/>
          <p:cNvSpPr txBox="1"/>
          <p:nvPr>
            <p:ph idx="1" type="body"/>
          </p:nvPr>
        </p:nvSpPr>
        <p:spPr>
          <a:xfrm>
            <a:off x="955496" y="1438187"/>
            <a:ext cx="7883704" cy="4351337"/>
          </a:xfrm>
          <a:prstGeom prst="rect">
            <a:avLst/>
          </a:prstGeom>
          <a:noFill/>
          <a:ln>
            <a:noFill/>
          </a:ln>
        </p:spPr>
        <p:txBody>
          <a:bodyPr anchorCtr="0" anchor="t" bIns="45700" lIns="91425" spcFirstLastPara="1" rIns="91425" wrap="square" tIns="45700">
            <a:noAutofit/>
          </a:bodyPr>
          <a:lstStyle/>
          <a:p>
            <a:pPr indent="-285750" lvl="0" marL="285750" rtl="0" algn="l">
              <a:lnSpc>
                <a:spcPct val="90000"/>
              </a:lnSpc>
              <a:spcBef>
                <a:spcPts val="0"/>
              </a:spcBef>
              <a:spcAft>
                <a:spcPts val="0"/>
              </a:spcAft>
              <a:buClr>
                <a:schemeClr val="dk2"/>
              </a:buClr>
              <a:buSzPts val="2000"/>
              <a:buChar char="•"/>
            </a:pPr>
            <a:r>
              <a:rPr lang="es-ES" sz="2100">
                <a:solidFill>
                  <a:schemeClr val="dk2"/>
                </a:solidFill>
              </a:rPr>
              <a:t>La identificación de las personas sobrevivientes de violencia sexual se logra estando atentos a posibles indicios clínicos como signos y síntomas.</a:t>
            </a:r>
            <a:endParaRPr sz="2100"/>
          </a:p>
          <a:p>
            <a:pPr indent="-285750" lvl="0" marL="285750" rtl="0" algn="l">
              <a:lnSpc>
                <a:spcPct val="90000"/>
              </a:lnSpc>
              <a:spcBef>
                <a:spcPts val="1000"/>
              </a:spcBef>
              <a:spcAft>
                <a:spcPts val="0"/>
              </a:spcAft>
              <a:buClr>
                <a:schemeClr val="dk2"/>
              </a:buClr>
              <a:buSzPts val="2000"/>
              <a:buChar char="•"/>
            </a:pPr>
            <a:r>
              <a:rPr lang="es-ES" sz="2100">
                <a:solidFill>
                  <a:schemeClr val="dk2"/>
                </a:solidFill>
              </a:rPr>
              <a:t>Es importante hacer preguntas sobre hechos de violencia de manera considerada y sin prejuicios. </a:t>
            </a:r>
            <a:endParaRPr sz="2100"/>
          </a:p>
          <a:p>
            <a:pPr indent="-285750" lvl="0" marL="285750" rtl="0" algn="l">
              <a:lnSpc>
                <a:spcPct val="90000"/>
              </a:lnSpc>
              <a:spcBef>
                <a:spcPts val="1000"/>
              </a:spcBef>
              <a:spcAft>
                <a:spcPts val="0"/>
              </a:spcAft>
              <a:buClr>
                <a:schemeClr val="dk2"/>
              </a:buClr>
              <a:buSzPts val="2000"/>
              <a:buChar char="•"/>
            </a:pPr>
            <a:r>
              <a:rPr lang="es-ES" sz="2100">
                <a:solidFill>
                  <a:schemeClr val="dk2"/>
                </a:solidFill>
              </a:rPr>
              <a:t>El apoyo de primera línea implica una escucha activa, una respuesta empática, dejar que las necesidades de la persona sobreviviente determinen cuáles son las soluciones u opciones que propondrá y validar cómo se siente o dar una respuesta sin prejuicios.</a:t>
            </a:r>
            <a:endParaRPr sz="2100"/>
          </a:p>
          <a:p>
            <a:pPr indent="-285750" lvl="0" marL="285750" rtl="0" algn="l">
              <a:lnSpc>
                <a:spcPct val="90000"/>
              </a:lnSpc>
              <a:spcBef>
                <a:spcPts val="1000"/>
              </a:spcBef>
              <a:spcAft>
                <a:spcPts val="0"/>
              </a:spcAft>
              <a:buClr>
                <a:schemeClr val="dk2"/>
              </a:buClr>
              <a:buSzPts val="2000"/>
              <a:buChar char="•"/>
            </a:pPr>
            <a:r>
              <a:rPr lang="es-ES" sz="2100">
                <a:solidFill>
                  <a:schemeClr val="dk2"/>
                </a:solidFill>
              </a:rPr>
              <a:t>Los proveedores tienen un rol importante incluso si el o la paciente no informan el abuso: brindarles información y generar confianza mediante la comunicación efectiva.</a:t>
            </a:r>
            <a:endParaRPr sz="2100"/>
          </a:p>
          <a:p>
            <a:pPr indent="-285750" lvl="0" marL="285750" rtl="0" algn="l">
              <a:lnSpc>
                <a:spcPct val="90000"/>
              </a:lnSpc>
              <a:spcBef>
                <a:spcPts val="1000"/>
              </a:spcBef>
              <a:spcAft>
                <a:spcPts val="0"/>
              </a:spcAft>
              <a:buClr>
                <a:schemeClr val="dk2"/>
              </a:buClr>
              <a:buSzPts val="2000"/>
              <a:buChar char="•"/>
            </a:pPr>
            <a:r>
              <a:rPr lang="es-ES" sz="2100">
                <a:solidFill>
                  <a:schemeClr val="dk2"/>
                </a:solidFill>
              </a:rPr>
              <a:t>Escuchar en forma efectiva, incluso si una persona sobreviviente está llorando, es un mecanismo de apoyo importante.</a:t>
            </a:r>
            <a:endParaRPr sz="2100"/>
          </a:p>
          <a:p>
            <a:pPr indent="-25400" lvl="0" marL="228600" rtl="0" algn="l">
              <a:lnSpc>
                <a:spcPct val="90000"/>
              </a:lnSpc>
              <a:spcBef>
                <a:spcPts val="1000"/>
              </a:spcBef>
              <a:spcAft>
                <a:spcPts val="0"/>
              </a:spcAft>
              <a:buClr>
                <a:schemeClr val="dk2"/>
              </a:buClr>
              <a:buSzPts val="3200"/>
              <a:buNone/>
            </a:pPr>
            <a:r>
              <a:t/>
            </a:r>
            <a:endParaRPr sz="2100"/>
          </a:p>
        </p:txBody>
      </p:sp>
      <p:sp>
        <p:nvSpPr>
          <p:cNvPr id="876" name="Google Shape;876;p11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s-ES"/>
              <a:t>‹#›</a:t>
            </a:fld>
            <a:endParaRPr/>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1" name="Shape 881"/>
        <p:cNvGrpSpPr/>
        <p:nvPr/>
      </p:nvGrpSpPr>
      <p:grpSpPr>
        <a:xfrm>
          <a:off x="0" y="0"/>
          <a:ext cx="0" cy="0"/>
          <a:chOff x="0" y="0"/>
          <a:chExt cx="0" cy="0"/>
        </a:xfrm>
      </p:grpSpPr>
      <p:sp>
        <p:nvSpPr>
          <p:cNvPr id="882" name="Google Shape;882;p117"/>
          <p:cNvSpPr txBox="1"/>
          <p:nvPr>
            <p:ph type="ctrTitle"/>
          </p:nvPr>
        </p:nvSpPr>
        <p:spPr>
          <a:xfrm>
            <a:off x="-198783" y="0"/>
            <a:ext cx="9342783" cy="1470025"/>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accent2"/>
              </a:buClr>
              <a:buSzPts val="4230"/>
              <a:buNone/>
            </a:pPr>
            <a:br>
              <a:rPr lang="es-ES" sz="3800"/>
            </a:br>
            <a:r>
              <a:rPr lang="es-ES" sz="3800">
                <a:solidFill>
                  <a:schemeClr val="dk2"/>
                </a:solidFill>
              </a:rPr>
              <a:t>UNIDAD 4:</a:t>
            </a:r>
            <a:r>
              <a:rPr lang="es-ES" sz="3800"/>
              <a:t> CONSENTIMIENTO INFORMADO </a:t>
            </a:r>
            <a:br>
              <a:rPr lang="es-ES" sz="3800"/>
            </a:br>
            <a:r>
              <a:rPr lang="es-ES" sz="3800"/>
              <a:t>ELABORAR LA HISTORIA CLÍNICA</a:t>
            </a:r>
            <a:br>
              <a:rPr lang="es-ES" sz="3800"/>
            </a:br>
            <a:r>
              <a:rPr lang="es-ES" sz="3800"/>
              <a:t>REALIZAR EL EXAMEN FÍSICO</a:t>
            </a:r>
            <a:endParaRPr i="1" sz="3800"/>
          </a:p>
        </p:txBody>
      </p:sp>
      <p:pic>
        <p:nvPicPr>
          <p:cNvPr descr="Logo, JHPIEGO" id="883" name="Google Shape;883;p117"/>
          <p:cNvPicPr preferRelativeResize="0"/>
          <p:nvPr/>
        </p:nvPicPr>
        <p:blipFill rotWithShape="1">
          <a:blip r:embed="rId3">
            <a:alphaModFix/>
          </a:blip>
          <a:srcRect b="0" l="0" r="0" t="0"/>
          <a:stretch/>
        </p:blipFill>
        <p:spPr>
          <a:xfrm>
            <a:off x="7681872" y="5616697"/>
            <a:ext cx="1066573" cy="905609"/>
          </a:xfrm>
          <a:prstGeom prst="rect">
            <a:avLst/>
          </a:prstGeom>
          <a:noFill/>
          <a:ln>
            <a:noFill/>
          </a:ln>
        </p:spPr>
      </p:pic>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8" name="Shape 888"/>
        <p:cNvGrpSpPr/>
        <p:nvPr/>
      </p:nvGrpSpPr>
      <p:grpSpPr>
        <a:xfrm>
          <a:off x="0" y="0"/>
          <a:ext cx="0" cy="0"/>
          <a:chOff x="0" y="0"/>
          <a:chExt cx="0" cy="0"/>
        </a:xfrm>
      </p:grpSpPr>
      <p:sp>
        <p:nvSpPr>
          <p:cNvPr id="889" name="Google Shape;889;p118"/>
          <p:cNvSpPr txBox="1"/>
          <p:nvPr>
            <p:ph type="title"/>
          </p:nvPr>
        </p:nvSpPr>
        <p:spPr>
          <a:xfrm>
            <a:off x="765425" y="363413"/>
            <a:ext cx="8229600" cy="11430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2"/>
              </a:buClr>
              <a:buSzPts val="4400"/>
              <a:buNone/>
            </a:pPr>
            <a:r>
              <a:rPr lang="es-ES"/>
              <a:t>Objetivos de la Unidad 4</a:t>
            </a:r>
            <a:endParaRPr/>
          </a:p>
        </p:txBody>
      </p:sp>
      <p:sp>
        <p:nvSpPr>
          <p:cNvPr id="890" name="Google Shape;890;p118"/>
          <p:cNvSpPr txBox="1"/>
          <p:nvPr>
            <p:ph idx="1" type="body"/>
          </p:nvPr>
        </p:nvSpPr>
        <p:spPr>
          <a:xfrm>
            <a:off x="310150" y="1506413"/>
            <a:ext cx="8554449" cy="4351338"/>
          </a:xfrm>
          <a:prstGeom prst="rect">
            <a:avLst/>
          </a:prstGeom>
          <a:noFill/>
          <a:ln>
            <a:noFill/>
          </a:ln>
        </p:spPr>
        <p:txBody>
          <a:bodyPr anchorCtr="0" anchor="t" bIns="45700" lIns="91425" spcFirstLastPara="1" rIns="91425" wrap="square" tIns="45700">
            <a:noAutofit/>
          </a:bodyPr>
          <a:lstStyle/>
          <a:p>
            <a:pPr indent="-228600" lvl="0" marL="685800" rtl="0" algn="l">
              <a:lnSpc>
                <a:spcPct val="90000"/>
              </a:lnSpc>
              <a:spcBef>
                <a:spcPts val="600"/>
              </a:spcBef>
              <a:spcAft>
                <a:spcPts val="0"/>
              </a:spcAft>
              <a:buClr>
                <a:schemeClr val="dk2"/>
              </a:buClr>
              <a:buSzPts val="2400"/>
              <a:buFont typeface="Noto Sans Symbols"/>
              <a:buChar char="✔"/>
            </a:pPr>
            <a:r>
              <a:rPr lang="es-ES" sz="2400">
                <a:solidFill>
                  <a:schemeClr val="dk2"/>
                </a:solidFill>
              </a:rPr>
              <a:t>Resumir los elementos clave del consentimiento informado</a:t>
            </a:r>
            <a:endParaRPr sz="2400"/>
          </a:p>
          <a:p>
            <a:pPr indent="-228600" lvl="0" marL="685800" rtl="0" algn="l">
              <a:lnSpc>
                <a:spcPct val="90000"/>
              </a:lnSpc>
              <a:spcBef>
                <a:spcPts val="1200"/>
              </a:spcBef>
              <a:spcAft>
                <a:spcPts val="0"/>
              </a:spcAft>
              <a:buClr>
                <a:schemeClr val="dk2"/>
              </a:buClr>
              <a:buSzPts val="2400"/>
              <a:buFont typeface="Noto Sans Symbols"/>
              <a:buChar char="✔"/>
            </a:pPr>
            <a:r>
              <a:rPr lang="es-ES" sz="2400">
                <a:solidFill>
                  <a:schemeClr val="dk2"/>
                </a:solidFill>
              </a:rPr>
              <a:t>Describir cómo elaborar y armar una historia clínica integral del paciente respecto de la violencia sexual y documentar sus hallazgos adecuadamente</a:t>
            </a:r>
            <a:endParaRPr sz="2400"/>
          </a:p>
          <a:p>
            <a:pPr indent="-228600" lvl="0" marL="685800" rtl="0" algn="l">
              <a:lnSpc>
                <a:spcPct val="90000"/>
              </a:lnSpc>
              <a:spcBef>
                <a:spcPts val="1200"/>
              </a:spcBef>
              <a:spcAft>
                <a:spcPts val="0"/>
              </a:spcAft>
              <a:buClr>
                <a:schemeClr val="dk2"/>
              </a:buClr>
              <a:buSzPts val="2400"/>
              <a:buFont typeface="Noto Sans Symbols"/>
              <a:buChar char="✔"/>
            </a:pPr>
            <a:r>
              <a:rPr lang="es-ES" sz="2400">
                <a:solidFill>
                  <a:schemeClr val="dk2"/>
                </a:solidFill>
              </a:rPr>
              <a:t>Explicar los elementos del examen físico que se realiza a las personas sobrevivientes de violencia sexual, que incluye el examen de órganos genitales internos y externos </a:t>
            </a:r>
            <a:endParaRPr sz="2400"/>
          </a:p>
          <a:p>
            <a:pPr indent="-228600" lvl="0" marL="685800" rtl="0" algn="l">
              <a:lnSpc>
                <a:spcPct val="90000"/>
              </a:lnSpc>
              <a:spcBef>
                <a:spcPts val="1200"/>
              </a:spcBef>
              <a:spcAft>
                <a:spcPts val="0"/>
              </a:spcAft>
              <a:buClr>
                <a:schemeClr val="dk2"/>
              </a:buClr>
              <a:buSzPts val="2400"/>
              <a:buFont typeface="Noto Sans Symbols"/>
              <a:buChar char="✔"/>
            </a:pPr>
            <a:r>
              <a:rPr lang="es-ES" sz="2400">
                <a:solidFill>
                  <a:schemeClr val="dk2"/>
                </a:solidFill>
              </a:rPr>
              <a:t>Describir los principios de recolección de evidencia forense durante el examen físico</a:t>
            </a:r>
            <a:endParaRPr sz="2400"/>
          </a:p>
          <a:p>
            <a:pPr indent="-228600" lvl="0" marL="685800" rtl="0" algn="l">
              <a:lnSpc>
                <a:spcPct val="90000"/>
              </a:lnSpc>
              <a:spcBef>
                <a:spcPts val="1200"/>
              </a:spcBef>
              <a:spcAft>
                <a:spcPts val="0"/>
              </a:spcAft>
              <a:buClr>
                <a:schemeClr val="dk2"/>
              </a:buClr>
              <a:buSzPts val="2400"/>
              <a:buFont typeface="Noto Sans Symbols"/>
              <a:buChar char="✔"/>
            </a:pPr>
            <a:r>
              <a:rPr lang="es-ES" sz="2400">
                <a:solidFill>
                  <a:schemeClr val="dk2"/>
                </a:solidFill>
              </a:rPr>
              <a:t>Analizar el propósito y la composición de un certificado médico</a:t>
            </a:r>
            <a:endParaRPr sz="2400"/>
          </a:p>
          <a:p>
            <a:pPr indent="-25400" lvl="0" marL="228600" rtl="0" algn="l">
              <a:lnSpc>
                <a:spcPct val="90000"/>
              </a:lnSpc>
              <a:spcBef>
                <a:spcPts val="1600"/>
              </a:spcBef>
              <a:spcAft>
                <a:spcPts val="0"/>
              </a:spcAft>
              <a:buClr>
                <a:schemeClr val="dk2"/>
              </a:buClr>
              <a:buSzPts val="3200"/>
              <a:buNone/>
            </a:pPr>
            <a:r>
              <a:t/>
            </a:r>
            <a:endParaRPr/>
          </a:p>
        </p:txBody>
      </p:sp>
      <p:sp>
        <p:nvSpPr>
          <p:cNvPr id="891" name="Google Shape;891;p11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s-ES"/>
              <a:t>‹#›</a:t>
            </a:fld>
            <a:endParaRPr/>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6" name="Shape 896"/>
        <p:cNvGrpSpPr/>
        <p:nvPr/>
      </p:nvGrpSpPr>
      <p:grpSpPr>
        <a:xfrm>
          <a:off x="0" y="0"/>
          <a:ext cx="0" cy="0"/>
          <a:chOff x="0" y="0"/>
          <a:chExt cx="0" cy="0"/>
        </a:xfrm>
      </p:grpSpPr>
      <p:sp>
        <p:nvSpPr>
          <p:cNvPr id="897" name="Google Shape;897;p119"/>
          <p:cNvSpPr txBox="1"/>
          <p:nvPr>
            <p:ph type="title"/>
          </p:nvPr>
        </p:nvSpPr>
        <p:spPr>
          <a:xfrm>
            <a:off x="762000" y="315913"/>
            <a:ext cx="8153400" cy="10668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2"/>
              </a:buClr>
              <a:buSzPts val="4400"/>
              <a:buNone/>
            </a:pPr>
            <a:r>
              <a:rPr lang="es-ES"/>
              <a:t>Atención clínica </a:t>
            </a:r>
            <a:endParaRPr/>
          </a:p>
        </p:txBody>
      </p:sp>
      <p:sp>
        <p:nvSpPr>
          <p:cNvPr id="898" name="Google Shape;898;p119"/>
          <p:cNvSpPr txBox="1"/>
          <p:nvPr>
            <p:ph idx="1" type="body"/>
          </p:nvPr>
        </p:nvSpPr>
        <p:spPr>
          <a:xfrm>
            <a:off x="792162" y="1300957"/>
            <a:ext cx="8123237" cy="4114800"/>
          </a:xfrm>
          <a:prstGeom prst="rect">
            <a:avLst/>
          </a:prstGeom>
          <a:noFill/>
          <a:ln>
            <a:noFill/>
          </a:ln>
        </p:spPr>
        <p:txBody>
          <a:bodyPr anchorCtr="0" anchor="t" bIns="45700" lIns="91425" spcFirstLastPara="1" rIns="91425" wrap="square" tIns="45700">
            <a:noAutofit/>
          </a:bodyPr>
          <a:lstStyle/>
          <a:p>
            <a:pPr indent="0" lvl="0" marL="0" rtl="0" algn="l">
              <a:lnSpc>
                <a:spcPct val="80000"/>
              </a:lnSpc>
              <a:spcBef>
                <a:spcPts val="0"/>
              </a:spcBef>
              <a:spcAft>
                <a:spcPts val="0"/>
              </a:spcAft>
              <a:buClr>
                <a:schemeClr val="accent2"/>
              </a:buClr>
              <a:buSzPts val="1850"/>
              <a:buNone/>
            </a:pPr>
            <a:r>
              <a:rPr lang="es-ES" sz="2100">
                <a:solidFill>
                  <a:schemeClr val="dk2"/>
                </a:solidFill>
              </a:rPr>
              <a:t>Preparación para prestar atención clínica</a:t>
            </a:r>
            <a:endParaRPr sz="2100"/>
          </a:p>
          <a:p>
            <a:pPr indent="0" lvl="0" marL="0" rtl="0" algn="l">
              <a:lnSpc>
                <a:spcPct val="80000"/>
              </a:lnSpc>
              <a:spcBef>
                <a:spcPts val="1000"/>
              </a:spcBef>
              <a:spcAft>
                <a:spcPts val="0"/>
              </a:spcAft>
              <a:buClr>
                <a:schemeClr val="accent2"/>
              </a:buClr>
              <a:buSzPts val="1850"/>
              <a:buNone/>
            </a:pPr>
            <a:r>
              <a:rPr lang="es-ES" sz="2100">
                <a:solidFill>
                  <a:schemeClr val="dk2"/>
                </a:solidFill>
              </a:rPr>
              <a:t>Identificación de personas sobrevivientes</a:t>
            </a:r>
            <a:endParaRPr sz="2100"/>
          </a:p>
          <a:p>
            <a:pPr indent="0" lvl="0" marL="0" rtl="0" algn="l">
              <a:lnSpc>
                <a:spcPct val="80000"/>
              </a:lnSpc>
              <a:spcBef>
                <a:spcPts val="1000"/>
              </a:spcBef>
              <a:spcAft>
                <a:spcPts val="0"/>
              </a:spcAft>
              <a:buClr>
                <a:schemeClr val="accent2"/>
              </a:buClr>
              <a:buSzPts val="1850"/>
              <a:buNone/>
            </a:pPr>
            <a:r>
              <a:rPr lang="es-ES" sz="2100">
                <a:solidFill>
                  <a:schemeClr val="dk2"/>
                </a:solidFill>
              </a:rPr>
              <a:t>Manejo clínico de personas sobrevivientes de violencia sexual</a:t>
            </a:r>
            <a:endParaRPr sz="2100"/>
          </a:p>
          <a:p>
            <a:pPr indent="-228600" lvl="0" marL="228600" rtl="0" algn="l">
              <a:lnSpc>
                <a:spcPct val="80000"/>
              </a:lnSpc>
              <a:spcBef>
                <a:spcPts val="1000"/>
              </a:spcBef>
              <a:spcAft>
                <a:spcPts val="0"/>
              </a:spcAft>
              <a:buClr>
                <a:schemeClr val="accent2"/>
              </a:buClr>
              <a:buSzPts val="1850"/>
              <a:buChar char="•"/>
            </a:pPr>
            <a:r>
              <a:rPr lang="es-ES" sz="2100">
                <a:solidFill>
                  <a:schemeClr val="accent1"/>
                </a:solidFill>
              </a:rPr>
              <a:t>Paso 1: prestar apoyo de primera línea (ANIMA, parte 1)</a:t>
            </a:r>
            <a:endParaRPr sz="2100"/>
          </a:p>
          <a:p>
            <a:pPr indent="-228600" lvl="0" marL="228600" rtl="0" algn="l">
              <a:lnSpc>
                <a:spcPct val="80000"/>
              </a:lnSpc>
              <a:spcBef>
                <a:spcPts val="1000"/>
              </a:spcBef>
              <a:spcAft>
                <a:spcPts val="0"/>
              </a:spcAft>
              <a:buClr>
                <a:schemeClr val="accent2"/>
              </a:buClr>
              <a:buSzPts val="1850"/>
              <a:buChar char="•"/>
            </a:pPr>
            <a:r>
              <a:rPr b="1" lang="es-ES" sz="2100">
                <a:solidFill>
                  <a:schemeClr val="accent1"/>
                </a:solidFill>
              </a:rPr>
              <a:t>Paso 2: obtener el consentimiento informado</a:t>
            </a:r>
            <a:endParaRPr sz="2100"/>
          </a:p>
          <a:p>
            <a:pPr indent="-228600" lvl="0" marL="228600" rtl="0" algn="l">
              <a:lnSpc>
                <a:spcPct val="80000"/>
              </a:lnSpc>
              <a:spcBef>
                <a:spcPts val="1000"/>
              </a:spcBef>
              <a:spcAft>
                <a:spcPts val="0"/>
              </a:spcAft>
              <a:buClr>
                <a:schemeClr val="accent2"/>
              </a:buClr>
              <a:buSzPts val="1850"/>
              <a:buChar char="•"/>
            </a:pPr>
            <a:r>
              <a:rPr b="1" lang="es-ES" sz="2100">
                <a:solidFill>
                  <a:schemeClr val="accent1"/>
                </a:solidFill>
              </a:rPr>
              <a:t>Paso 3: elaborar la historia clínica</a:t>
            </a:r>
            <a:endParaRPr sz="2100"/>
          </a:p>
          <a:p>
            <a:pPr indent="-228600" lvl="0" marL="228600" rtl="0" algn="l">
              <a:lnSpc>
                <a:spcPct val="80000"/>
              </a:lnSpc>
              <a:spcBef>
                <a:spcPts val="1000"/>
              </a:spcBef>
              <a:spcAft>
                <a:spcPts val="0"/>
              </a:spcAft>
              <a:buClr>
                <a:schemeClr val="accent2"/>
              </a:buClr>
              <a:buSzPts val="1850"/>
              <a:buChar char="•"/>
            </a:pPr>
            <a:r>
              <a:rPr b="1" lang="es-ES" sz="2100">
                <a:solidFill>
                  <a:schemeClr val="accent1"/>
                </a:solidFill>
              </a:rPr>
              <a:t>Paso 4: realizar el examen físico</a:t>
            </a:r>
            <a:endParaRPr sz="2100"/>
          </a:p>
          <a:p>
            <a:pPr indent="-228600" lvl="0" marL="228600" rtl="0" algn="l">
              <a:lnSpc>
                <a:spcPct val="80000"/>
              </a:lnSpc>
              <a:spcBef>
                <a:spcPts val="1000"/>
              </a:spcBef>
              <a:spcAft>
                <a:spcPts val="0"/>
              </a:spcAft>
              <a:buClr>
                <a:schemeClr val="dk2"/>
              </a:buClr>
              <a:buSzPts val="1850"/>
              <a:buChar char="•"/>
            </a:pPr>
            <a:r>
              <a:rPr lang="es-ES" sz="2100">
                <a:solidFill>
                  <a:schemeClr val="accent1"/>
                </a:solidFill>
              </a:rPr>
              <a:t>Paso 5: administrar el tratamiento</a:t>
            </a:r>
            <a:endParaRPr sz="2100"/>
          </a:p>
          <a:p>
            <a:pPr indent="-228600" lvl="0" marL="228600" rtl="0" algn="l">
              <a:lnSpc>
                <a:spcPct val="80000"/>
              </a:lnSpc>
              <a:spcBef>
                <a:spcPts val="1000"/>
              </a:spcBef>
              <a:spcAft>
                <a:spcPts val="0"/>
              </a:spcAft>
              <a:buClr>
                <a:schemeClr val="dk2"/>
              </a:buClr>
              <a:buSzPts val="1850"/>
              <a:buChar char="•"/>
            </a:pPr>
            <a:r>
              <a:rPr lang="es-ES" sz="2100">
                <a:solidFill>
                  <a:schemeClr val="accent1"/>
                </a:solidFill>
              </a:rPr>
              <a:t>Paso 6: mejorar la seguridad y realizar una derivación para recibir asistencia (ANIMA, parte 2)</a:t>
            </a:r>
            <a:endParaRPr sz="2100"/>
          </a:p>
          <a:p>
            <a:pPr indent="-228600" lvl="0" marL="228600" rtl="0" algn="l">
              <a:lnSpc>
                <a:spcPct val="80000"/>
              </a:lnSpc>
              <a:spcBef>
                <a:spcPts val="1000"/>
              </a:spcBef>
              <a:spcAft>
                <a:spcPts val="0"/>
              </a:spcAft>
              <a:buClr>
                <a:schemeClr val="dk2"/>
              </a:buClr>
              <a:buSzPts val="1850"/>
              <a:buChar char="•"/>
            </a:pPr>
            <a:r>
              <a:rPr lang="es-ES" sz="2100">
                <a:solidFill>
                  <a:schemeClr val="accent1"/>
                </a:solidFill>
              </a:rPr>
              <a:t>Paso 7: evaluar el estado de salud mental y el apoyo psicosocial</a:t>
            </a:r>
            <a:endParaRPr sz="2100"/>
          </a:p>
          <a:p>
            <a:pPr indent="-228600" lvl="0" marL="228600" rtl="0" algn="l">
              <a:lnSpc>
                <a:spcPct val="80000"/>
              </a:lnSpc>
              <a:spcBef>
                <a:spcPts val="1000"/>
              </a:spcBef>
              <a:spcAft>
                <a:spcPts val="0"/>
              </a:spcAft>
              <a:buClr>
                <a:schemeClr val="dk2"/>
              </a:buClr>
              <a:buSzPts val="1850"/>
              <a:buChar char="•"/>
            </a:pPr>
            <a:r>
              <a:rPr lang="es-ES" sz="2100">
                <a:solidFill>
                  <a:schemeClr val="accent1"/>
                </a:solidFill>
              </a:rPr>
              <a:t>Paso 8: brindar atención de seguimiento</a:t>
            </a:r>
            <a:endParaRPr sz="2100"/>
          </a:p>
          <a:p>
            <a:pPr indent="-64135" lvl="0" marL="228600" rtl="0" algn="l">
              <a:lnSpc>
                <a:spcPct val="80000"/>
              </a:lnSpc>
              <a:spcBef>
                <a:spcPts val="1000"/>
              </a:spcBef>
              <a:spcAft>
                <a:spcPts val="0"/>
              </a:spcAft>
              <a:buClr>
                <a:schemeClr val="dk2"/>
              </a:buClr>
              <a:buSzPts val="2590"/>
              <a:buNone/>
            </a:pPr>
            <a:r>
              <a:t/>
            </a:r>
            <a:endParaRPr sz="2100">
              <a:solidFill>
                <a:schemeClr val="accent2"/>
              </a:solidFill>
            </a:endParaRPr>
          </a:p>
        </p:txBody>
      </p:sp>
      <p:sp>
        <p:nvSpPr>
          <p:cNvPr id="899" name="Google Shape;899;p11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s-E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98">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98">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98">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98">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98">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98">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98">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98">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98">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98">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98">
                                            <p:txEl>
                                              <p:pRg end="10" st="1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98">
                                            <p:txEl>
                                              <p:pRg end="11" st="1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4" name="Shape 904"/>
        <p:cNvGrpSpPr/>
        <p:nvPr/>
      </p:nvGrpSpPr>
      <p:grpSpPr>
        <a:xfrm>
          <a:off x="0" y="0"/>
          <a:ext cx="0" cy="0"/>
          <a:chOff x="0" y="0"/>
          <a:chExt cx="0" cy="0"/>
        </a:xfrm>
      </p:grpSpPr>
      <p:sp>
        <p:nvSpPr>
          <p:cNvPr id="905" name="Google Shape;905;p120"/>
          <p:cNvSpPr txBox="1"/>
          <p:nvPr>
            <p:ph type="title"/>
          </p:nvPr>
        </p:nvSpPr>
        <p:spPr>
          <a:xfrm>
            <a:off x="330200" y="323382"/>
            <a:ext cx="9004300" cy="11430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2"/>
              </a:buClr>
              <a:buSzPts val="4400"/>
              <a:buNone/>
            </a:pPr>
            <a:r>
              <a:rPr lang="es-ES" sz="3800"/>
              <a:t>2 – Obtener el consentimiento informado</a:t>
            </a:r>
            <a:endParaRPr sz="3800"/>
          </a:p>
        </p:txBody>
      </p:sp>
      <p:sp>
        <p:nvSpPr>
          <p:cNvPr id="906" name="Google Shape;906;p120"/>
          <p:cNvSpPr txBox="1"/>
          <p:nvPr>
            <p:ph idx="1" type="body"/>
          </p:nvPr>
        </p:nvSpPr>
        <p:spPr>
          <a:xfrm>
            <a:off x="628650" y="1253331"/>
            <a:ext cx="7251629" cy="4351338"/>
          </a:xfrm>
          <a:prstGeom prst="rect">
            <a:avLst/>
          </a:prstGeom>
          <a:noFill/>
          <a:ln>
            <a:noFill/>
          </a:ln>
        </p:spPr>
        <p:txBody>
          <a:bodyPr anchorCtr="0" anchor="t" bIns="45700" lIns="91425" spcFirstLastPara="1" rIns="91425" wrap="square" tIns="45700">
            <a:noAutofit/>
          </a:bodyPr>
          <a:lstStyle/>
          <a:p>
            <a:pPr indent="0" lvl="0" marL="0" rtl="0" algn="l">
              <a:lnSpc>
                <a:spcPct val="80000"/>
              </a:lnSpc>
              <a:spcBef>
                <a:spcPts val="600"/>
              </a:spcBef>
              <a:spcAft>
                <a:spcPts val="0"/>
              </a:spcAft>
              <a:buClr>
                <a:schemeClr val="dk2"/>
              </a:buClr>
              <a:buSzPts val="2400"/>
              <a:buNone/>
            </a:pPr>
            <a:r>
              <a:rPr b="1" lang="es-ES" sz="2200">
                <a:solidFill>
                  <a:schemeClr val="accent1"/>
                </a:solidFill>
              </a:rPr>
              <a:t>El consentimiento informado es necesario para realizar el examen y administrar el tratamiento, así como para divulgar información a terceros como la policía y el tribunal.</a:t>
            </a:r>
            <a:endParaRPr/>
          </a:p>
          <a:p>
            <a:pPr indent="0" lvl="0" marL="0" rtl="0" algn="l">
              <a:lnSpc>
                <a:spcPct val="80000"/>
              </a:lnSpc>
              <a:spcBef>
                <a:spcPts val="1200"/>
              </a:spcBef>
              <a:spcAft>
                <a:spcPts val="0"/>
              </a:spcAft>
              <a:buClr>
                <a:schemeClr val="dk2"/>
              </a:buClr>
              <a:buSzPts val="2400"/>
              <a:buNone/>
            </a:pPr>
            <a:r>
              <a:t/>
            </a:r>
            <a:endParaRPr b="1" sz="2200">
              <a:solidFill>
                <a:schemeClr val="dk2"/>
              </a:solidFill>
            </a:endParaRPr>
          </a:p>
          <a:p>
            <a:pPr indent="0" lvl="0" marL="0" rtl="0" algn="l">
              <a:lnSpc>
                <a:spcPct val="80000"/>
              </a:lnSpc>
              <a:spcBef>
                <a:spcPts val="1200"/>
              </a:spcBef>
              <a:spcAft>
                <a:spcPts val="0"/>
              </a:spcAft>
              <a:buClr>
                <a:schemeClr val="dk2"/>
              </a:buClr>
              <a:buSzPts val="2400"/>
              <a:buNone/>
            </a:pPr>
            <a:r>
              <a:rPr b="1" lang="es-ES" sz="2200">
                <a:solidFill>
                  <a:schemeClr val="dk2"/>
                </a:solidFill>
              </a:rPr>
              <a:t>Pasos</a:t>
            </a:r>
            <a:endParaRPr/>
          </a:p>
          <a:p>
            <a:pPr indent="-228600" lvl="1" marL="685800" rtl="0" algn="l">
              <a:lnSpc>
                <a:spcPct val="80000"/>
              </a:lnSpc>
              <a:spcBef>
                <a:spcPts val="600"/>
              </a:spcBef>
              <a:spcAft>
                <a:spcPts val="0"/>
              </a:spcAft>
              <a:buClr>
                <a:schemeClr val="dk2"/>
              </a:buClr>
              <a:buSzPts val="2400"/>
              <a:buChar char="•"/>
            </a:pPr>
            <a:r>
              <a:rPr lang="es-ES" sz="2200">
                <a:solidFill>
                  <a:schemeClr val="dk2"/>
                </a:solidFill>
              </a:rPr>
              <a:t>Explíquele a la persona sobreviviente que:</a:t>
            </a:r>
            <a:endParaRPr/>
          </a:p>
          <a:p>
            <a:pPr indent="-228600" lvl="2" marL="1143000" rtl="0" algn="l">
              <a:lnSpc>
                <a:spcPct val="80000"/>
              </a:lnSpc>
              <a:spcBef>
                <a:spcPts val="600"/>
              </a:spcBef>
              <a:spcAft>
                <a:spcPts val="0"/>
              </a:spcAft>
              <a:buClr>
                <a:schemeClr val="dk2"/>
              </a:buClr>
              <a:buSzPts val="2400"/>
              <a:buChar char="•"/>
            </a:pPr>
            <a:r>
              <a:rPr lang="es-ES" sz="2000">
                <a:solidFill>
                  <a:schemeClr val="dk2"/>
                </a:solidFill>
              </a:rPr>
              <a:t>se le realizará un examen físico y recibirá tratamiento solo si así lo desea</a:t>
            </a:r>
            <a:endParaRPr sz="2000"/>
          </a:p>
          <a:p>
            <a:pPr indent="-228600" lvl="2" marL="1143000" rtl="0" algn="l">
              <a:lnSpc>
                <a:spcPct val="80000"/>
              </a:lnSpc>
              <a:spcBef>
                <a:spcPts val="600"/>
              </a:spcBef>
              <a:spcAft>
                <a:spcPts val="0"/>
              </a:spcAft>
              <a:buClr>
                <a:schemeClr val="dk2"/>
              </a:buClr>
              <a:buSzPts val="2400"/>
              <a:buChar char="•"/>
            </a:pPr>
            <a:r>
              <a:rPr lang="es-ES" sz="2000">
                <a:solidFill>
                  <a:schemeClr val="dk2"/>
                </a:solidFill>
              </a:rPr>
              <a:t>puede rechazar una parte o la totalidad de los aspectos del examen físico y puede interrumpirlo en cualquier momento (incluso después de haber dado su consentimiento inicial)</a:t>
            </a:r>
            <a:endParaRPr sz="2000"/>
          </a:p>
          <a:p>
            <a:pPr indent="-228600" lvl="2" marL="1143000" rtl="0" algn="l">
              <a:lnSpc>
                <a:spcPct val="80000"/>
              </a:lnSpc>
              <a:spcBef>
                <a:spcPts val="600"/>
              </a:spcBef>
              <a:spcAft>
                <a:spcPts val="0"/>
              </a:spcAft>
              <a:buClr>
                <a:schemeClr val="dk2"/>
              </a:buClr>
              <a:buSzPts val="2400"/>
              <a:buChar char="•"/>
            </a:pPr>
            <a:r>
              <a:rPr lang="es-ES" sz="2000">
                <a:solidFill>
                  <a:schemeClr val="dk2"/>
                </a:solidFill>
              </a:rPr>
              <a:t>el proveedor le explicará los pasos del examen físico, que incluyen: examen físico, examen de órganos genitales, recolección de evidencia forense (si corresponde) y envío de información y evidencia médica a terceros si la persona sobreviviente así lo desea </a:t>
            </a:r>
            <a:endParaRPr sz="2000"/>
          </a:p>
          <a:p>
            <a:pPr indent="-25400" lvl="1" marL="685800" rtl="0" algn="l">
              <a:lnSpc>
                <a:spcPct val="80000"/>
              </a:lnSpc>
              <a:spcBef>
                <a:spcPts val="1100"/>
              </a:spcBef>
              <a:spcAft>
                <a:spcPts val="0"/>
              </a:spcAft>
              <a:buClr>
                <a:schemeClr val="dk2"/>
              </a:buClr>
              <a:buSzPts val="3200"/>
              <a:buNone/>
            </a:pPr>
            <a:r>
              <a:t/>
            </a:r>
            <a:endParaRPr/>
          </a:p>
        </p:txBody>
      </p:sp>
      <p:cxnSp>
        <p:nvCxnSpPr>
          <p:cNvPr id="907" name="Google Shape;907;p120"/>
          <p:cNvCxnSpPr/>
          <p:nvPr/>
        </p:nvCxnSpPr>
        <p:spPr>
          <a:xfrm>
            <a:off x="1037690" y="2661006"/>
            <a:ext cx="6842589" cy="0"/>
          </a:xfrm>
          <a:prstGeom prst="straightConnector1">
            <a:avLst/>
          </a:prstGeom>
          <a:noFill/>
          <a:ln cap="flat" cmpd="sng" w="25400">
            <a:solidFill>
              <a:schemeClr val="accent1"/>
            </a:solidFill>
            <a:prstDash val="solid"/>
            <a:round/>
            <a:headEnd len="sm" w="sm" type="none"/>
            <a:tailEnd len="sm" w="sm" type="none"/>
          </a:ln>
          <a:effectLst>
            <a:outerShdw blurRad="40000" rotWithShape="0" dir="5400000" dist="20000">
              <a:srgbClr val="000000">
                <a:alpha val="36078"/>
              </a:srgbClr>
            </a:outerShdw>
          </a:effectLst>
        </p:spPr>
      </p:cxnSp>
      <p:sp>
        <p:nvSpPr>
          <p:cNvPr id="908" name="Google Shape;908;p12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s-ES"/>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sp>
        <p:nvSpPr>
          <p:cNvPr id="309" name="Google Shape;309;p58"/>
          <p:cNvSpPr txBox="1"/>
          <p:nvPr>
            <p:ph type="title"/>
          </p:nvPr>
        </p:nvSpPr>
        <p:spPr>
          <a:xfrm>
            <a:off x="715723" y="292178"/>
            <a:ext cx="6336718" cy="1325563"/>
          </a:xfrm>
          <a:prstGeom prst="rect">
            <a:avLst/>
          </a:prstGeom>
          <a:noFill/>
          <a:ln>
            <a:noFill/>
          </a:ln>
        </p:spPr>
        <p:txBody>
          <a:bodyPr anchorCtr="0" anchor="ctr" bIns="45700" lIns="91425" spcFirstLastPara="1" rIns="91425" wrap="square" tIns="45700">
            <a:noAutofit/>
          </a:bodyPr>
          <a:lstStyle/>
          <a:p>
            <a:pPr indent="0" lvl="0" marL="0" rtl="0" algn="l">
              <a:lnSpc>
                <a:spcPct val="80000"/>
              </a:lnSpc>
              <a:spcBef>
                <a:spcPts val="0"/>
              </a:spcBef>
              <a:spcAft>
                <a:spcPts val="0"/>
              </a:spcAft>
              <a:buClr>
                <a:schemeClr val="accent2"/>
              </a:buClr>
              <a:buSzPts val="4400"/>
              <a:buNone/>
            </a:pPr>
            <a:r>
              <a:rPr lang="es-ES"/>
              <a:t>La violencia de género y los derechos humanos</a:t>
            </a:r>
            <a:endParaRPr/>
          </a:p>
        </p:txBody>
      </p:sp>
      <p:sp>
        <p:nvSpPr>
          <p:cNvPr id="310" name="Google Shape;310;p58"/>
          <p:cNvSpPr txBox="1"/>
          <p:nvPr>
            <p:ph idx="1" type="body"/>
          </p:nvPr>
        </p:nvSpPr>
        <p:spPr>
          <a:xfrm>
            <a:off x="718718" y="1599667"/>
            <a:ext cx="7947062" cy="3955762"/>
          </a:xfrm>
          <a:prstGeom prst="rect">
            <a:avLst/>
          </a:prstGeom>
          <a:noFill/>
          <a:ln>
            <a:noFill/>
          </a:ln>
        </p:spPr>
        <p:txBody>
          <a:bodyPr anchorCtr="0" anchor="t" bIns="45700" lIns="91425" spcFirstLastPara="1" rIns="91425" wrap="square" tIns="45700">
            <a:noAutofit/>
          </a:bodyPr>
          <a:lstStyle/>
          <a:p>
            <a:pPr indent="0" lvl="0" marL="0" rtl="0" algn="l">
              <a:lnSpc>
                <a:spcPct val="70000"/>
              </a:lnSpc>
              <a:spcBef>
                <a:spcPts val="0"/>
              </a:spcBef>
              <a:spcAft>
                <a:spcPts val="0"/>
              </a:spcAft>
              <a:buClr>
                <a:schemeClr val="dk2"/>
              </a:buClr>
              <a:buSzPts val="1760"/>
              <a:buNone/>
            </a:pPr>
            <a:r>
              <a:rPr b="1" lang="es-ES" sz="2000">
                <a:solidFill>
                  <a:schemeClr val="dk2"/>
                </a:solidFill>
              </a:rPr>
              <a:t>La violencia de género vulnera diversos principios de derechos humanos:</a:t>
            </a:r>
            <a:endParaRPr sz="2000"/>
          </a:p>
          <a:p>
            <a:pPr indent="-228600" lvl="1" marL="685800" rtl="0" algn="l">
              <a:lnSpc>
                <a:spcPct val="100000"/>
              </a:lnSpc>
              <a:spcBef>
                <a:spcPts val="500"/>
              </a:spcBef>
              <a:spcAft>
                <a:spcPts val="0"/>
              </a:spcAft>
              <a:buClr>
                <a:schemeClr val="dk2"/>
              </a:buClr>
              <a:buSzPts val="1760"/>
              <a:buChar char="•"/>
            </a:pPr>
            <a:r>
              <a:rPr lang="es-ES" sz="2000">
                <a:solidFill>
                  <a:schemeClr val="dk2"/>
                </a:solidFill>
              </a:rPr>
              <a:t>A la vida, a la libertad y a la seguridad de la persona</a:t>
            </a:r>
            <a:endParaRPr sz="2000"/>
          </a:p>
          <a:p>
            <a:pPr indent="-228600" lvl="1" marL="685800" rtl="0" algn="l">
              <a:lnSpc>
                <a:spcPct val="100000"/>
              </a:lnSpc>
              <a:spcBef>
                <a:spcPts val="500"/>
              </a:spcBef>
              <a:spcAft>
                <a:spcPts val="0"/>
              </a:spcAft>
              <a:buClr>
                <a:schemeClr val="dk2"/>
              </a:buClr>
              <a:buSzPts val="1760"/>
              <a:buChar char="•"/>
            </a:pPr>
            <a:r>
              <a:rPr lang="es-ES" sz="2000">
                <a:solidFill>
                  <a:schemeClr val="dk2"/>
                </a:solidFill>
              </a:rPr>
              <a:t>A no sufrir tortura ni tratos o penas crueles, inhumanos o degradantes</a:t>
            </a:r>
            <a:endParaRPr sz="2000"/>
          </a:p>
          <a:p>
            <a:pPr indent="-228600" lvl="1" marL="685800" rtl="0" algn="l">
              <a:lnSpc>
                <a:spcPct val="100000"/>
              </a:lnSpc>
              <a:spcBef>
                <a:spcPts val="500"/>
              </a:spcBef>
              <a:spcAft>
                <a:spcPts val="0"/>
              </a:spcAft>
              <a:buClr>
                <a:schemeClr val="dk2"/>
              </a:buClr>
              <a:buSzPts val="1760"/>
              <a:buChar char="•"/>
            </a:pPr>
            <a:r>
              <a:rPr lang="es-ES" sz="2000">
                <a:solidFill>
                  <a:schemeClr val="dk2"/>
                </a:solidFill>
              </a:rPr>
              <a:t>A la libertad de circulación, opinión, expresión y asociación</a:t>
            </a:r>
            <a:endParaRPr sz="2000"/>
          </a:p>
          <a:p>
            <a:pPr indent="-228600" lvl="1" marL="685800" rtl="0" algn="l">
              <a:lnSpc>
                <a:spcPct val="100000"/>
              </a:lnSpc>
              <a:spcBef>
                <a:spcPts val="500"/>
              </a:spcBef>
              <a:spcAft>
                <a:spcPts val="0"/>
              </a:spcAft>
              <a:buClr>
                <a:schemeClr val="dk2"/>
              </a:buClr>
              <a:buSzPts val="1760"/>
              <a:buChar char="•"/>
            </a:pPr>
            <a:r>
              <a:rPr lang="es-ES" sz="2000">
                <a:solidFill>
                  <a:schemeClr val="dk2"/>
                </a:solidFill>
              </a:rPr>
              <a:t>A contraer matrimonio con pleno y libre consentimiento e igualdad de derechos para casarse, así como durante el matrimonio y al momento de su disolución</a:t>
            </a:r>
            <a:endParaRPr sz="2000"/>
          </a:p>
          <a:p>
            <a:pPr indent="-228600" lvl="1" marL="685800" rtl="0" algn="l">
              <a:lnSpc>
                <a:spcPct val="100000"/>
              </a:lnSpc>
              <a:spcBef>
                <a:spcPts val="500"/>
              </a:spcBef>
              <a:spcAft>
                <a:spcPts val="0"/>
              </a:spcAft>
              <a:buClr>
                <a:schemeClr val="dk2"/>
              </a:buClr>
              <a:buSzPts val="1760"/>
              <a:buChar char="•"/>
            </a:pPr>
            <a:r>
              <a:rPr lang="es-ES" sz="2000">
                <a:solidFill>
                  <a:schemeClr val="dk2"/>
                </a:solidFill>
              </a:rPr>
              <a:t>A la igualdad, como por ejemplo, a igual protección de la ley, incluso en un contexto de guerra</a:t>
            </a:r>
            <a:endParaRPr sz="2000"/>
          </a:p>
          <a:p>
            <a:pPr indent="-228600" lvl="1" marL="685800" rtl="0" algn="l">
              <a:lnSpc>
                <a:spcPct val="100000"/>
              </a:lnSpc>
              <a:spcBef>
                <a:spcPts val="500"/>
              </a:spcBef>
              <a:spcAft>
                <a:spcPts val="0"/>
              </a:spcAft>
              <a:buClr>
                <a:schemeClr val="dk2"/>
              </a:buClr>
              <a:buSzPts val="1760"/>
              <a:buChar char="•"/>
            </a:pPr>
            <a:r>
              <a:rPr lang="es-ES" sz="2000">
                <a:solidFill>
                  <a:schemeClr val="dk2"/>
                </a:solidFill>
              </a:rPr>
              <a:t>A la dignidad humana y la integridad física</a:t>
            </a:r>
            <a:endParaRPr sz="2000"/>
          </a:p>
          <a:p>
            <a:pPr indent="-228600" lvl="1" marL="685800" rtl="0" algn="l">
              <a:lnSpc>
                <a:spcPct val="100000"/>
              </a:lnSpc>
              <a:spcBef>
                <a:spcPts val="500"/>
              </a:spcBef>
              <a:spcAft>
                <a:spcPts val="0"/>
              </a:spcAft>
              <a:buClr>
                <a:schemeClr val="dk2"/>
              </a:buClr>
              <a:buSzPts val="1760"/>
              <a:buChar char="•"/>
            </a:pPr>
            <a:r>
              <a:rPr lang="es-ES" sz="2000">
                <a:solidFill>
                  <a:schemeClr val="dk2"/>
                </a:solidFill>
              </a:rPr>
              <a:t>A no sufrir ningún tipo de discriminación</a:t>
            </a:r>
            <a:endParaRPr sz="2000"/>
          </a:p>
          <a:p>
            <a:pPr indent="-228600" lvl="1" marL="685800" rtl="0" algn="l">
              <a:lnSpc>
                <a:spcPct val="100000"/>
              </a:lnSpc>
              <a:spcBef>
                <a:spcPts val="500"/>
              </a:spcBef>
              <a:spcAft>
                <a:spcPts val="0"/>
              </a:spcAft>
              <a:buClr>
                <a:schemeClr val="dk2"/>
              </a:buClr>
              <a:buSzPts val="1760"/>
              <a:buChar char="•"/>
            </a:pPr>
            <a:r>
              <a:rPr lang="es-ES" sz="2000">
                <a:solidFill>
                  <a:schemeClr val="dk2"/>
                </a:solidFill>
              </a:rPr>
              <a:t>A la igualdad en la familia</a:t>
            </a:r>
            <a:endParaRPr sz="2000"/>
          </a:p>
          <a:p>
            <a:pPr indent="-228600" lvl="1" marL="685800" rtl="0" algn="l">
              <a:lnSpc>
                <a:spcPct val="100000"/>
              </a:lnSpc>
              <a:spcBef>
                <a:spcPts val="500"/>
              </a:spcBef>
              <a:spcAft>
                <a:spcPts val="0"/>
              </a:spcAft>
              <a:buClr>
                <a:schemeClr val="dk2"/>
              </a:buClr>
              <a:buSzPts val="1760"/>
              <a:buChar char="•"/>
            </a:pPr>
            <a:r>
              <a:rPr lang="es-ES" sz="2000">
                <a:solidFill>
                  <a:schemeClr val="dk2"/>
                </a:solidFill>
              </a:rPr>
              <a:t>Al nivel más alto posible de salud física y mental</a:t>
            </a:r>
            <a:endParaRPr sz="2000"/>
          </a:p>
        </p:txBody>
      </p:sp>
      <p:sp>
        <p:nvSpPr>
          <p:cNvPr id="311" name="Google Shape;311;p5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s-ES"/>
              <a:t>‹#›</a:t>
            </a:fld>
            <a:endParaRPr/>
          </a:p>
        </p:txBody>
      </p:sp>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3" name="Shape 913"/>
        <p:cNvGrpSpPr/>
        <p:nvPr/>
      </p:nvGrpSpPr>
      <p:grpSpPr>
        <a:xfrm>
          <a:off x="0" y="0"/>
          <a:ext cx="0" cy="0"/>
          <a:chOff x="0" y="0"/>
          <a:chExt cx="0" cy="0"/>
        </a:xfrm>
      </p:grpSpPr>
      <p:sp>
        <p:nvSpPr>
          <p:cNvPr id="914" name="Google Shape;914;p121"/>
          <p:cNvSpPr txBox="1"/>
          <p:nvPr>
            <p:ph type="title"/>
          </p:nvPr>
        </p:nvSpPr>
        <p:spPr>
          <a:xfrm>
            <a:off x="700569" y="494149"/>
            <a:ext cx="6030431" cy="11430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2"/>
              </a:buClr>
              <a:buSzPts val="4400"/>
              <a:buNone/>
            </a:pPr>
            <a:r>
              <a:rPr lang="es-ES"/>
              <a:t>Preparación de la persona sobreviviente</a:t>
            </a:r>
            <a:endParaRPr/>
          </a:p>
        </p:txBody>
      </p:sp>
      <p:sp>
        <p:nvSpPr>
          <p:cNvPr id="915" name="Google Shape;915;p121"/>
          <p:cNvSpPr txBox="1"/>
          <p:nvPr>
            <p:ph idx="1" type="body"/>
          </p:nvPr>
        </p:nvSpPr>
        <p:spPr>
          <a:xfrm>
            <a:off x="700569" y="1759770"/>
            <a:ext cx="8146444" cy="4351338"/>
          </a:xfrm>
          <a:prstGeom prst="rect">
            <a:avLst/>
          </a:prstGeom>
          <a:noFill/>
          <a:ln>
            <a:noFill/>
          </a:ln>
        </p:spPr>
        <p:txBody>
          <a:bodyPr anchorCtr="0" anchor="t" bIns="45700" lIns="91425" spcFirstLastPara="1" rIns="91425" wrap="square" tIns="45700">
            <a:noAutofit/>
          </a:bodyPr>
          <a:lstStyle/>
          <a:p>
            <a:pPr indent="-228600" lvl="0" marL="502919" rtl="0" algn="l">
              <a:lnSpc>
                <a:spcPct val="90000"/>
              </a:lnSpc>
              <a:spcBef>
                <a:spcPts val="0"/>
              </a:spcBef>
              <a:spcAft>
                <a:spcPts val="0"/>
              </a:spcAft>
              <a:buClr>
                <a:schemeClr val="dk2"/>
              </a:buClr>
              <a:buSzPts val="2200"/>
              <a:buChar char="•"/>
            </a:pPr>
            <a:r>
              <a:rPr lang="es-ES" sz="2000">
                <a:solidFill>
                  <a:schemeClr val="dk2"/>
                </a:solidFill>
              </a:rPr>
              <a:t>Tranquilice a la persona sobreviviente diciéndole que no debe culparse por la agresión.</a:t>
            </a:r>
            <a:endParaRPr sz="2000"/>
          </a:p>
          <a:p>
            <a:pPr indent="-228600" lvl="0" marL="502919" rtl="0" algn="l">
              <a:lnSpc>
                <a:spcPct val="90000"/>
              </a:lnSpc>
              <a:spcBef>
                <a:spcPts val="1000"/>
              </a:spcBef>
              <a:spcAft>
                <a:spcPts val="0"/>
              </a:spcAft>
              <a:buClr>
                <a:schemeClr val="dk2"/>
              </a:buClr>
              <a:buSzPts val="2200"/>
              <a:buChar char="•"/>
            </a:pPr>
            <a:r>
              <a:rPr lang="es-ES" sz="2000">
                <a:solidFill>
                  <a:schemeClr val="dk2"/>
                </a:solidFill>
              </a:rPr>
              <a:t>La atención médica en etapas iniciales puede ayudar a prevenir problemas físicos graves.</a:t>
            </a:r>
            <a:endParaRPr sz="2000"/>
          </a:p>
          <a:p>
            <a:pPr indent="-228600" lvl="0" marL="502919" rtl="0" algn="l">
              <a:lnSpc>
                <a:spcPct val="90000"/>
              </a:lnSpc>
              <a:spcBef>
                <a:spcPts val="1000"/>
              </a:spcBef>
              <a:spcAft>
                <a:spcPts val="0"/>
              </a:spcAft>
              <a:buClr>
                <a:schemeClr val="dk2"/>
              </a:buClr>
              <a:buSzPts val="2200"/>
              <a:buChar char="•"/>
            </a:pPr>
            <a:r>
              <a:rPr lang="es-ES" sz="2000">
                <a:solidFill>
                  <a:schemeClr val="dk2"/>
                </a:solidFill>
              </a:rPr>
              <a:t>La persona sobreviviente no está sola; hablar acerca de lo ocurrido suele ayudar.</a:t>
            </a:r>
            <a:endParaRPr sz="2000"/>
          </a:p>
          <a:p>
            <a:pPr indent="-228600" lvl="0" marL="502919" rtl="0" algn="l">
              <a:lnSpc>
                <a:spcPct val="90000"/>
              </a:lnSpc>
              <a:spcBef>
                <a:spcPts val="1000"/>
              </a:spcBef>
              <a:spcAft>
                <a:spcPts val="0"/>
              </a:spcAft>
              <a:buClr>
                <a:schemeClr val="dk2"/>
              </a:buClr>
              <a:buSzPts val="2200"/>
              <a:buChar char="•"/>
            </a:pPr>
            <a:r>
              <a:rPr lang="es-ES" sz="2000">
                <a:solidFill>
                  <a:schemeClr val="dk2"/>
                </a:solidFill>
              </a:rPr>
              <a:t>Asegúrese de que la persona sobreviviente sepa que la información sobre la agresión se mantendrá confidencial y que no es necesario que cuente su historia para poder acceder a los servicios.</a:t>
            </a:r>
            <a:endParaRPr sz="2000"/>
          </a:p>
          <a:p>
            <a:pPr indent="-228600" lvl="0" marL="502919" rtl="0" algn="l">
              <a:lnSpc>
                <a:spcPct val="90000"/>
              </a:lnSpc>
              <a:spcBef>
                <a:spcPts val="1000"/>
              </a:spcBef>
              <a:spcAft>
                <a:spcPts val="0"/>
              </a:spcAft>
              <a:buClr>
                <a:schemeClr val="dk2"/>
              </a:buClr>
              <a:buSzPts val="2200"/>
              <a:buChar char="•"/>
            </a:pPr>
            <a:r>
              <a:rPr lang="es-ES" sz="2000">
                <a:solidFill>
                  <a:schemeClr val="dk2"/>
                </a:solidFill>
              </a:rPr>
              <a:t>Pregúntele a la persona sobreviviente en privado si prefiere que haya un/a acompañante presente durante el examen Esto es fundamental si el proveedor es hombre y la persona sobreviviente es mujer. Presente al/a la acompañante y explique que su función es dar ayuda y apoyo a la persona sobreviviente. </a:t>
            </a:r>
            <a:endParaRPr sz="2000"/>
          </a:p>
        </p:txBody>
      </p:sp>
      <p:sp>
        <p:nvSpPr>
          <p:cNvPr id="916" name="Google Shape;916;p12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s-ES"/>
              <a:t>‹#›</a:t>
            </a:fld>
            <a:endParaRPr/>
          </a:p>
        </p:txBody>
      </p:sp>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1" name="Shape 921"/>
        <p:cNvGrpSpPr/>
        <p:nvPr/>
      </p:nvGrpSpPr>
      <p:grpSpPr>
        <a:xfrm>
          <a:off x="0" y="0"/>
          <a:ext cx="0" cy="0"/>
          <a:chOff x="0" y="0"/>
          <a:chExt cx="0" cy="0"/>
        </a:xfrm>
      </p:grpSpPr>
      <p:sp>
        <p:nvSpPr>
          <p:cNvPr id="922" name="Google Shape;922;p122"/>
          <p:cNvSpPr txBox="1"/>
          <p:nvPr>
            <p:ph type="title"/>
          </p:nvPr>
        </p:nvSpPr>
        <p:spPr>
          <a:xfrm>
            <a:off x="668783" y="269875"/>
            <a:ext cx="8229600" cy="11430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2"/>
              </a:buClr>
              <a:buSzPts val="4400"/>
              <a:buNone/>
            </a:pPr>
            <a:r>
              <a:rPr lang="es-ES"/>
              <a:t>Consejos para la comunicación</a:t>
            </a:r>
            <a:endParaRPr/>
          </a:p>
        </p:txBody>
      </p:sp>
      <p:sp>
        <p:nvSpPr>
          <p:cNvPr id="923" name="Google Shape;923;p122"/>
          <p:cNvSpPr txBox="1"/>
          <p:nvPr>
            <p:ph idx="1" type="body"/>
          </p:nvPr>
        </p:nvSpPr>
        <p:spPr>
          <a:xfrm>
            <a:off x="791467" y="1164431"/>
            <a:ext cx="8229600" cy="4351338"/>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600"/>
              </a:spcBef>
              <a:spcAft>
                <a:spcPts val="0"/>
              </a:spcAft>
              <a:buClr>
                <a:schemeClr val="dk2"/>
              </a:buClr>
              <a:buSzPts val="1900"/>
              <a:buChar char="•"/>
            </a:pPr>
            <a:r>
              <a:rPr lang="es-ES" sz="1900">
                <a:solidFill>
                  <a:schemeClr val="dk2"/>
                </a:solidFill>
              </a:rPr>
              <a:t>Primero, revise los documentos/formularios que tenga la persona sobreviviente. </a:t>
            </a:r>
            <a:endParaRPr sz="1900"/>
          </a:p>
          <a:p>
            <a:pPr indent="-228600" lvl="1" marL="685800" rtl="0" algn="l">
              <a:lnSpc>
                <a:spcPct val="90000"/>
              </a:lnSpc>
              <a:spcBef>
                <a:spcPts val="600"/>
              </a:spcBef>
              <a:spcAft>
                <a:spcPts val="0"/>
              </a:spcAft>
              <a:buClr>
                <a:schemeClr val="dk2"/>
              </a:buClr>
              <a:buSzPts val="1900"/>
              <a:buChar char="•"/>
            </a:pPr>
            <a:r>
              <a:rPr lang="es-ES" sz="1900">
                <a:solidFill>
                  <a:schemeClr val="dk2"/>
                </a:solidFill>
              </a:rPr>
              <a:t>Intente evitar hacerle preguntas que ya haya respondido.</a:t>
            </a:r>
            <a:endParaRPr sz="1900"/>
          </a:p>
          <a:p>
            <a:pPr indent="-228600" lvl="0" marL="228600" rtl="0" algn="l">
              <a:lnSpc>
                <a:spcPct val="90000"/>
              </a:lnSpc>
              <a:spcBef>
                <a:spcPts val="600"/>
              </a:spcBef>
              <a:spcAft>
                <a:spcPts val="0"/>
              </a:spcAft>
              <a:buClr>
                <a:schemeClr val="dk2"/>
              </a:buClr>
              <a:buSzPts val="1900"/>
              <a:buChar char="•"/>
            </a:pPr>
            <a:r>
              <a:rPr lang="es-ES" sz="1900">
                <a:solidFill>
                  <a:schemeClr val="dk2"/>
                </a:solidFill>
              </a:rPr>
              <a:t>Manéjese en forma respetuosa y con voz calma.</a:t>
            </a:r>
            <a:endParaRPr sz="1900"/>
          </a:p>
          <a:p>
            <a:pPr indent="-228600" lvl="0" marL="228600" rtl="0" algn="l">
              <a:lnSpc>
                <a:spcPct val="90000"/>
              </a:lnSpc>
              <a:spcBef>
                <a:spcPts val="600"/>
              </a:spcBef>
              <a:spcAft>
                <a:spcPts val="0"/>
              </a:spcAft>
              <a:buClr>
                <a:schemeClr val="dk2"/>
              </a:buClr>
              <a:buSzPts val="1900"/>
              <a:buChar char="•"/>
            </a:pPr>
            <a:r>
              <a:rPr lang="es-ES" sz="1900">
                <a:solidFill>
                  <a:schemeClr val="dk2"/>
                </a:solidFill>
              </a:rPr>
              <a:t>Mantenga contacto visual según sea culturalmente apropiado.</a:t>
            </a:r>
            <a:endParaRPr sz="1900"/>
          </a:p>
          <a:p>
            <a:pPr indent="-228600" lvl="0" marL="228600" rtl="0" algn="l">
              <a:lnSpc>
                <a:spcPct val="90000"/>
              </a:lnSpc>
              <a:spcBef>
                <a:spcPts val="600"/>
              </a:spcBef>
              <a:spcAft>
                <a:spcPts val="0"/>
              </a:spcAft>
              <a:buClr>
                <a:schemeClr val="dk2"/>
              </a:buClr>
              <a:buSzPts val="1900"/>
              <a:buChar char="•"/>
            </a:pPr>
            <a:r>
              <a:rPr lang="es-ES" sz="1900">
                <a:solidFill>
                  <a:schemeClr val="dk2"/>
                </a:solidFill>
              </a:rPr>
              <a:t>Evite distracciones e interrupciones.</a:t>
            </a:r>
            <a:endParaRPr sz="1900"/>
          </a:p>
          <a:p>
            <a:pPr indent="-228600" lvl="0" marL="228600" rtl="0" algn="l">
              <a:lnSpc>
                <a:spcPct val="90000"/>
              </a:lnSpc>
              <a:spcBef>
                <a:spcPts val="600"/>
              </a:spcBef>
              <a:spcAft>
                <a:spcPts val="0"/>
              </a:spcAft>
              <a:buClr>
                <a:schemeClr val="dk2"/>
              </a:buClr>
              <a:buSzPts val="1900"/>
              <a:buChar char="•"/>
            </a:pPr>
            <a:r>
              <a:rPr lang="es-ES" sz="1900">
                <a:solidFill>
                  <a:schemeClr val="dk2"/>
                </a:solidFill>
              </a:rPr>
              <a:t>Tómese el tiempo necesario para recolectar toda la información que necesite.</a:t>
            </a:r>
            <a:endParaRPr sz="1900"/>
          </a:p>
          <a:p>
            <a:pPr indent="-228600" lvl="0" marL="228600" rtl="0" algn="l">
              <a:lnSpc>
                <a:spcPct val="90000"/>
              </a:lnSpc>
              <a:spcBef>
                <a:spcPts val="600"/>
              </a:spcBef>
              <a:spcAft>
                <a:spcPts val="0"/>
              </a:spcAft>
              <a:buClr>
                <a:schemeClr val="dk2"/>
              </a:buClr>
              <a:buSzPts val="1900"/>
              <a:buChar char="•"/>
            </a:pPr>
            <a:r>
              <a:rPr lang="es-ES" sz="1900">
                <a:solidFill>
                  <a:schemeClr val="dk2"/>
                </a:solidFill>
              </a:rPr>
              <a:t>Pida gentilmente a la persona sobreviviente que describa lo ocurrido.</a:t>
            </a:r>
            <a:endParaRPr sz="1900"/>
          </a:p>
          <a:p>
            <a:pPr indent="-228600" lvl="0" marL="228600" rtl="0" algn="l">
              <a:lnSpc>
                <a:spcPct val="90000"/>
              </a:lnSpc>
              <a:spcBef>
                <a:spcPts val="600"/>
              </a:spcBef>
              <a:spcAft>
                <a:spcPts val="0"/>
              </a:spcAft>
              <a:buClr>
                <a:schemeClr val="dk2"/>
              </a:buClr>
              <a:buSzPts val="1900"/>
              <a:buChar char="•"/>
            </a:pPr>
            <a:r>
              <a:rPr lang="es-ES" sz="1900">
                <a:solidFill>
                  <a:schemeClr val="dk2"/>
                </a:solidFill>
              </a:rPr>
              <a:t>Explíquele que saber lo que ocurrió le permitirá brindarle la mejor atención posible.</a:t>
            </a:r>
            <a:endParaRPr sz="1900"/>
          </a:p>
          <a:p>
            <a:pPr indent="-228600" lvl="1" marL="685800" rtl="0" algn="l">
              <a:lnSpc>
                <a:spcPct val="90000"/>
              </a:lnSpc>
              <a:spcBef>
                <a:spcPts val="600"/>
              </a:spcBef>
              <a:spcAft>
                <a:spcPts val="0"/>
              </a:spcAft>
              <a:buClr>
                <a:schemeClr val="dk2"/>
              </a:buClr>
              <a:buSzPts val="1900"/>
              <a:buChar char="•"/>
            </a:pPr>
            <a:r>
              <a:rPr lang="es-ES" sz="1900">
                <a:solidFill>
                  <a:schemeClr val="dk2"/>
                </a:solidFill>
              </a:rPr>
              <a:t>Garantícele que usted mantendrá en secreto lo que se diga, a menos que la persona quiera que la policía se ocupe del caso o de que la ley le exija notificarlo.</a:t>
            </a:r>
            <a:endParaRPr sz="1900"/>
          </a:p>
          <a:p>
            <a:pPr indent="-228600" lvl="0" marL="228600" rtl="0" algn="l">
              <a:lnSpc>
                <a:spcPct val="90000"/>
              </a:lnSpc>
              <a:spcBef>
                <a:spcPts val="600"/>
              </a:spcBef>
              <a:spcAft>
                <a:spcPts val="0"/>
              </a:spcAft>
              <a:buClr>
                <a:schemeClr val="dk2"/>
              </a:buClr>
              <a:buSzPts val="1900"/>
              <a:buChar char="•"/>
            </a:pPr>
            <a:r>
              <a:rPr lang="es-ES" sz="1900">
                <a:solidFill>
                  <a:schemeClr val="dk2"/>
                </a:solidFill>
              </a:rPr>
              <a:t>Explíquele que no tiene obligación de contarle lo que no quiera.</a:t>
            </a:r>
            <a:endParaRPr sz="1900"/>
          </a:p>
          <a:p>
            <a:pPr indent="-25400" lvl="0" marL="228600" rtl="0" algn="l">
              <a:lnSpc>
                <a:spcPct val="90000"/>
              </a:lnSpc>
              <a:spcBef>
                <a:spcPts val="1000"/>
              </a:spcBef>
              <a:spcAft>
                <a:spcPts val="0"/>
              </a:spcAft>
              <a:buClr>
                <a:schemeClr val="dk2"/>
              </a:buClr>
              <a:buSzPts val="3200"/>
              <a:buNone/>
            </a:pPr>
            <a:r>
              <a:t/>
            </a:r>
            <a:endParaRPr sz="1900"/>
          </a:p>
        </p:txBody>
      </p:sp>
      <p:sp>
        <p:nvSpPr>
          <p:cNvPr id="924" name="Google Shape;924;p12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s-ES"/>
              <a:t>‹#›</a:t>
            </a:fld>
            <a:endParaRPr/>
          </a:p>
        </p:txBody>
      </p:sp>
      <p:sp>
        <p:nvSpPr>
          <p:cNvPr id="925" name="Google Shape;925;p122"/>
          <p:cNvSpPr txBox="1"/>
          <p:nvPr/>
        </p:nvSpPr>
        <p:spPr>
          <a:xfrm>
            <a:off x="1628384" y="6390307"/>
            <a:ext cx="6563638" cy="16067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s-ES" sz="1000" u="none" cap="none" strike="noStrike">
                <a:solidFill>
                  <a:schemeClr val="dk2"/>
                </a:solidFill>
                <a:latin typeface="Calibri"/>
                <a:ea typeface="Calibri"/>
                <a:cs typeface="Calibri"/>
                <a:sym typeface="Calibri"/>
              </a:rPr>
              <a:t>(OMS, </a:t>
            </a:r>
            <a:r>
              <a:rPr b="0" i="1" lang="es-ES" sz="1000" u="none" cap="none" strike="noStrike">
                <a:solidFill>
                  <a:schemeClr val="dk2"/>
                </a:solidFill>
                <a:latin typeface="Calibri"/>
                <a:ea typeface="Calibri"/>
                <a:cs typeface="Calibri"/>
                <a:sym typeface="Calibri"/>
              </a:rPr>
              <a:t>Clinical Management of rape and intimate partner survivors: developing protocols for humanitarian settings</a:t>
            </a:r>
            <a:r>
              <a:rPr b="0" i="0" lang="es-ES" sz="1000" u="none" cap="none" strike="noStrike">
                <a:solidFill>
                  <a:schemeClr val="dk2"/>
                </a:solidFill>
                <a:latin typeface="Calibri"/>
                <a:ea typeface="Calibri"/>
                <a:cs typeface="Calibri"/>
                <a:sym typeface="Calibri"/>
              </a:rPr>
              <a:t>, 2019)</a:t>
            </a:r>
            <a:endParaRPr b="0" i="0" sz="1000" u="none" cap="none" strike="noStrike">
              <a:solidFill>
                <a:srgbClr val="000000"/>
              </a:solidFill>
              <a:latin typeface="Arial"/>
              <a:ea typeface="Arial"/>
              <a:cs typeface="Arial"/>
              <a:sym typeface="Arial"/>
            </a:endParaRPr>
          </a:p>
        </p:txBody>
      </p:sp>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0" name="Shape 930"/>
        <p:cNvGrpSpPr/>
        <p:nvPr/>
      </p:nvGrpSpPr>
      <p:grpSpPr>
        <a:xfrm>
          <a:off x="0" y="0"/>
          <a:ext cx="0" cy="0"/>
          <a:chOff x="0" y="0"/>
          <a:chExt cx="0" cy="0"/>
        </a:xfrm>
      </p:grpSpPr>
      <p:sp>
        <p:nvSpPr>
          <p:cNvPr id="931" name="Google Shape;931;p123"/>
          <p:cNvSpPr txBox="1"/>
          <p:nvPr>
            <p:ph type="title"/>
          </p:nvPr>
        </p:nvSpPr>
        <p:spPr>
          <a:xfrm>
            <a:off x="685800" y="708061"/>
            <a:ext cx="7772400" cy="9144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2"/>
              </a:buClr>
              <a:buSzPts val="4400"/>
              <a:buNone/>
            </a:pPr>
            <a:r>
              <a:rPr lang="es-ES"/>
              <a:t>3 – Elaborar la historia clínica</a:t>
            </a:r>
            <a:endParaRPr/>
          </a:p>
        </p:txBody>
      </p:sp>
      <p:sp>
        <p:nvSpPr>
          <p:cNvPr id="932" name="Google Shape;932;p123"/>
          <p:cNvSpPr txBox="1"/>
          <p:nvPr>
            <p:ph idx="1" type="body"/>
          </p:nvPr>
        </p:nvSpPr>
        <p:spPr>
          <a:xfrm>
            <a:off x="732033" y="1982912"/>
            <a:ext cx="7527533" cy="335108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2"/>
              </a:buClr>
              <a:buSzPts val="3200"/>
              <a:buNone/>
            </a:pPr>
            <a:r>
              <a:rPr b="1" lang="es-ES" sz="2800">
                <a:solidFill>
                  <a:schemeClr val="accent1"/>
                </a:solidFill>
              </a:rPr>
              <a:t>Cinco componentes</a:t>
            </a:r>
            <a:endParaRPr/>
          </a:p>
          <a:p>
            <a:pPr indent="-514350" lvl="1" marL="971550" rtl="0" algn="l">
              <a:lnSpc>
                <a:spcPct val="90000"/>
              </a:lnSpc>
              <a:spcBef>
                <a:spcPts val="500"/>
              </a:spcBef>
              <a:spcAft>
                <a:spcPts val="0"/>
              </a:spcAft>
              <a:buClr>
                <a:schemeClr val="dk2"/>
              </a:buClr>
              <a:buSzPts val="3200"/>
              <a:buFont typeface="Calibri"/>
              <a:buAutoNum type="arabicPeriod"/>
            </a:pPr>
            <a:r>
              <a:rPr lang="es-ES">
                <a:solidFill>
                  <a:schemeClr val="dk2"/>
                </a:solidFill>
              </a:rPr>
              <a:t>Información médica general</a:t>
            </a:r>
            <a:endParaRPr/>
          </a:p>
          <a:p>
            <a:pPr indent="-514350" lvl="1" marL="971550" rtl="0" algn="l">
              <a:lnSpc>
                <a:spcPct val="90000"/>
              </a:lnSpc>
              <a:spcBef>
                <a:spcPts val="500"/>
              </a:spcBef>
              <a:spcAft>
                <a:spcPts val="0"/>
              </a:spcAft>
              <a:buClr>
                <a:schemeClr val="dk2"/>
              </a:buClr>
              <a:buSzPts val="3200"/>
              <a:buFont typeface="Calibri"/>
              <a:buAutoNum type="arabicPeriod"/>
            </a:pPr>
            <a:r>
              <a:rPr lang="es-ES">
                <a:solidFill>
                  <a:schemeClr val="dk2"/>
                </a:solidFill>
              </a:rPr>
              <a:t>Antecedentes médicos</a:t>
            </a:r>
            <a:endParaRPr/>
          </a:p>
          <a:p>
            <a:pPr indent="-514350" lvl="1" marL="971550" rtl="0" algn="l">
              <a:lnSpc>
                <a:spcPct val="90000"/>
              </a:lnSpc>
              <a:spcBef>
                <a:spcPts val="500"/>
              </a:spcBef>
              <a:spcAft>
                <a:spcPts val="0"/>
              </a:spcAft>
              <a:buClr>
                <a:schemeClr val="dk2"/>
              </a:buClr>
              <a:buSzPts val="3200"/>
              <a:buFont typeface="Calibri"/>
              <a:buAutoNum type="arabicPeriod"/>
            </a:pPr>
            <a:r>
              <a:rPr lang="es-ES">
                <a:solidFill>
                  <a:schemeClr val="dk2"/>
                </a:solidFill>
              </a:rPr>
              <a:t>Información acerca de la agresión</a:t>
            </a:r>
            <a:endParaRPr/>
          </a:p>
          <a:p>
            <a:pPr indent="-514350" lvl="1" marL="971550" rtl="0" algn="l">
              <a:lnSpc>
                <a:spcPct val="90000"/>
              </a:lnSpc>
              <a:spcBef>
                <a:spcPts val="500"/>
              </a:spcBef>
              <a:spcAft>
                <a:spcPts val="0"/>
              </a:spcAft>
              <a:buClr>
                <a:schemeClr val="dk2"/>
              </a:buClr>
              <a:buSzPts val="3200"/>
              <a:buFont typeface="Calibri"/>
              <a:buAutoNum type="arabicPeriod"/>
            </a:pPr>
            <a:r>
              <a:rPr lang="es-ES">
                <a:solidFill>
                  <a:schemeClr val="dk2"/>
                </a:solidFill>
              </a:rPr>
              <a:t>Antecedentes de obstetricia y ginecología</a:t>
            </a:r>
            <a:endParaRPr/>
          </a:p>
          <a:p>
            <a:pPr indent="-514350" lvl="1" marL="971550" rtl="0" algn="l">
              <a:lnSpc>
                <a:spcPct val="90000"/>
              </a:lnSpc>
              <a:spcBef>
                <a:spcPts val="500"/>
              </a:spcBef>
              <a:spcAft>
                <a:spcPts val="0"/>
              </a:spcAft>
              <a:buClr>
                <a:schemeClr val="dk2"/>
              </a:buClr>
              <a:buSzPts val="3200"/>
              <a:buFont typeface="Calibri"/>
              <a:buAutoNum type="arabicPeriod"/>
            </a:pPr>
            <a:r>
              <a:rPr lang="es-ES">
                <a:solidFill>
                  <a:schemeClr val="dk2"/>
                </a:solidFill>
              </a:rPr>
              <a:t>Evaluación de salud mental</a:t>
            </a:r>
            <a:endParaRPr/>
          </a:p>
          <a:p>
            <a:pPr indent="-25400" lvl="1" marL="685800" rtl="0" algn="l">
              <a:lnSpc>
                <a:spcPct val="90000"/>
              </a:lnSpc>
              <a:spcBef>
                <a:spcPts val="500"/>
              </a:spcBef>
              <a:spcAft>
                <a:spcPts val="0"/>
              </a:spcAft>
              <a:buClr>
                <a:schemeClr val="dk2"/>
              </a:buClr>
              <a:buSzPts val="3200"/>
              <a:buNone/>
            </a:pPr>
            <a:r>
              <a:t/>
            </a:r>
            <a:endParaRPr/>
          </a:p>
        </p:txBody>
      </p:sp>
      <p:sp>
        <p:nvSpPr>
          <p:cNvPr id="933" name="Google Shape;933;p12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s-E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32">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32">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32">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32">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32">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32">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32">
                                            <p:txEl>
                                              <p:pRg end="6" st="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8" name="Shape 938"/>
        <p:cNvGrpSpPr/>
        <p:nvPr/>
      </p:nvGrpSpPr>
      <p:grpSpPr>
        <a:xfrm>
          <a:off x="0" y="0"/>
          <a:ext cx="0" cy="0"/>
          <a:chOff x="0" y="0"/>
          <a:chExt cx="0" cy="0"/>
        </a:xfrm>
      </p:grpSpPr>
      <p:sp>
        <p:nvSpPr>
          <p:cNvPr id="939" name="Google Shape;939;p124"/>
          <p:cNvSpPr txBox="1"/>
          <p:nvPr>
            <p:ph type="title"/>
          </p:nvPr>
        </p:nvSpPr>
        <p:spPr>
          <a:xfrm>
            <a:off x="729465" y="613686"/>
            <a:ext cx="8229600" cy="11430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2"/>
              </a:buClr>
              <a:buSzPts val="4400"/>
              <a:buNone/>
            </a:pPr>
            <a:r>
              <a:rPr lang="es-ES"/>
              <a:t>Atención inicial</a:t>
            </a:r>
            <a:endParaRPr/>
          </a:p>
        </p:txBody>
      </p:sp>
      <p:sp>
        <p:nvSpPr>
          <p:cNvPr id="940" name="Google Shape;940;p124"/>
          <p:cNvSpPr txBox="1"/>
          <p:nvPr>
            <p:ph idx="1" type="body"/>
          </p:nvPr>
        </p:nvSpPr>
        <p:spPr>
          <a:xfrm>
            <a:off x="729465" y="1987068"/>
            <a:ext cx="7246135" cy="4369282"/>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2"/>
              </a:buClr>
              <a:buSzPts val="3200"/>
              <a:buNone/>
            </a:pPr>
            <a:r>
              <a:rPr b="1" lang="es-ES" sz="2800">
                <a:solidFill>
                  <a:schemeClr val="accent1"/>
                </a:solidFill>
              </a:rPr>
              <a:t>Descarte que no haya complicaciones con riesgo para la vida</a:t>
            </a:r>
            <a:endParaRPr/>
          </a:p>
          <a:p>
            <a:pPr indent="-228600" lvl="1" marL="685800" rtl="0" algn="l">
              <a:lnSpc>
                <a:spcPct val="90000"/>
              </a:lnSpc>
              <a:spcBef>
                <a:spcPts val="500"/>
              </a:spcBef>
              <a:spcAft>
                <a:spcPts val="0"/>
              </a:spcAft>
              <a:buClr>
                <a:schemeClr val="dk2"/>
              </a:buClr>
              <a:buSzPts val="3200"/>
              <a:buChar char="•"/>
            </a:pPr>
            <a:r>
              <a:rPr lang="es-ES">
                <a:solidFill>
                  <a:schemeClr val="dk2"/>
                </a:solidFill>
              </a:rPr>
              <a:t>Mida la presión arterial, el pulso y las respiraciones</a:t>
            </a:r>
            <a:endParaRPr/>
          </a:p>
          <a:p>
            <a:pPr indent="-228600" lvl="1" marL="685800" rtl="0" algn="l">
              <a:lnSpc>
                <a:spcPct val="90000"/>
              </a:lnSpc>
              <a:spcBef>
                <a:spcPts val="500"/>
              </a:spcBef>
              <a:spcAft>
                <a:spcPts val="0"/>
              </a:spcAft>
              <a:buClr>
                <a:schemeClr val="dk2"/>
              </a:buClr>
              <a:buSzPts val="3200"/>
              <a:buChar char="•"/>
            </a:pPr>
            <a:r>
              <a:rPr lang="es-ES">
                <a:solidFill>
                  <a:schemeClr val="dk2"/>
                </a:solidFill>
              </a:rPr>
              <a:t>Administre tratamiento o derive los casos graves de inmediato </a:t>
            </a:r>
            <a:endParaRPr/>
          </a:p>
        </p:txBody>
      </p:sp>
      <p:sp>
        <p:nvSpPr>
          <p:cNvPr id="941" name="Google Shape;941;p12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s-ES"/>
              <a:t>‹#›</a:t>
            </a:fld>
            <a:endParaRPr/>
          </a:p>
        </p:txBody>
      </p:sp>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6" name="Shape 946"/>
        <p:cNvGrpSpPr/>
        <p:nvPr/>
      </p:nvGrpSpPr>
      <p:grpSpPr>
        <a:xfrm>
          <a:off x="0" y="0"/>
          <a:ext cx="0" cy="0"/>
          <a:chOff x="0" y="0"/>
          <a:chExt cx="0" cy="0"/>
        </a:xfrm>
      </p:grpSpPr>
      <p:sp>
        <p:nvSpPr>
          <p:cNvPr id="947" name="Google Shape;947;p125"/>
          <p:cNvSpPr txBox="1"/>
          <p:nvPr>
            <p:ph type="title"/>
          </p:nvPr>
        </p:nvSpPr>
        <p:spPr>
          <a:xfrm>
            <a:off x="685800" y="569360"/>
            <a:ext cx="7772400" cy="9144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2"/>
              </a:buClr>
              <a:buSzPts val="4400"/>
              <a:buNone/>
            </a:pPr>
            <a:r>
              <a:rPr lang="es-ES"/>
              <a:t>3 – Historia clínica: </a:t>
            </a:r>
            <a:r>
              <a:rPr lang="es-ES">
                <a:solidFill>
                  <a:schemeClr val="accent1"/>
                </a:solidFill>
              </a:rPr>
              <a:t>Adultos</a:t>
            </a:r>
            <a:endParaRPr>
              <a:solidFill>
                <a:schemeClr val="accent1"/>
              </a:solidFill>
            </a:endParaRPr>
          </a:p>
        </p:txBody>
      </p:sp>
      <p:sp>
        <p:nvSpPr>
          <p:cNvPr id="948" name="Google Shape;948;p125"/>
          <p:cNvSpPr txBox="1"/>
          <p:nvPr>
            <p:ph idx="1" type="body"/>
          </p:nvPr>
        </p:nvSpPr>
        <p:spPr>
          <a:xfrm>
            <a:off x="647700" y="2014590"/>
            <a:ext cx="7937500" cy="4724400"/>
          </a:xfrm>
          <a:prstGeom prst="rect">
            <a:avLst/>
          </a:prstGeom>
          <a:noFill/>
          <a:ln>
            <a:noFill/>
          </a:ln>
        </p:spPr>
        <p:txBody>
          <a:bodyPr anchorCtr="0" anchor="t" bIns="45700" lIns="91425" spcFirstLastPara="1" rIns="91425" wrap="square" tIns="45700">
            <a:noAutofit/>
          </a:bodyPr>
          <a:lstStyle/>
          <a:p>
            <a:pPr indent="-228600" lvl="1" marL="685800" rtl="0" algn="l">
              <a:lnSpc>
                <a:spcPct val="90000"/>
              </a:lnSpc>
              <a:spcBef>
                <a:spcPts val="500"/>
              </a:spcBef>
              <a:spcAft>
                <a:spcPts val="0"/>
              </a:spcAft>
              <a:buClr>
                <a:schemeClr val="dk2"/>
              </a:buClr>
              <a:buSzPts val="3200"/>
              <a:buChar char="•"/>
            </a:pPr>
            <a:r>
              <a:rPr lang="es-ES">
                <a:solidFill>
                  <a:schemeClr val="dk2"/>
                </a:solidFill>
              </a:rPr>
              <a:t>En forma comprensiva y sin prejuicios</a:t>
            </a:r>
            <a:endParaRPr/>
          </a:p>
          <a:p>
            <a:pPr indent="-228600" lvl="1" marL="685800" rtl="0" algn="l">
              <a:lnSpc>
                <a:spcPct val="90000"/>
              </a:lnSpc>
              <a:spcBef>
                <a:spcPts val="500"/>
              </a:spcBef>
              <a:spcAft>
                <a:spcPts val="0"/>
              </a:spcAft>
              <a:buClr>
                <a:schemeClr val="dk2"/>
              </a:buClr>
              <a:buSzPts val="3200"/>
              <a:buChar char="•"/>
            </a:pPr>
            <a:r>
              <a:rPr lang="es-ES">
                <a:solidFill>
                  <a:schemeClr val="dk2"/>
                </a:solidFill>
              </a:rPr>
              <a:t>Al ritmo que marque la persona sobreviviente </a:t>
            </a:r>
            <a:endParaRPr/>
          </a:p>
          <a:p>
            <a:pPr indent="-228600" lvl="1" marL="685800" rtl="0" algn="l">
              <a:lnSpc>
                <a:spcPct val="90000"/>
              </a:lnSpc>
              <a:spcBef>
                <a:spcPts val="500"/>
              </a:spcBef>
              <a:spcAft>
                <a:spcPts val="0"/>
              </a:spcAft>
              <a:buClr>
                <a:schemeClr val="dk2"/>
              </a:buClr>
              <a:buSzPts val="3200"/>
              <a:buChar char="•"/>
            </a:pPr>
            <a:r>
              <a:rPr lang="es-ES">
                <a:solidFill>
                  <a:schemeClr val="dk2"/>
                </a:solidFill>
              </a:rPr>
              <a:t>Documente el incidente en las propias palabras de la persona </a:t>
            </a:r>
            <a:endParaRPr/>
          </a:p>
          <a:p>
            <a:pPr indent="-228600" lvl="1" marL="685800" rtl="0" algn="l">
              <a:lnSpc>
                <a:spcPct val="90000"/>
              </a:lnSpc>
              <a:spcBef>
                <a:spcPts val="500"/>
              </a:spcBef>
              <a:spcAft>
                <a:spcPts val="0"/>
              </a:spcAft>
              <a:buClr>
                <a:schemeClr val="dk2"/>
              </a:buClr>
              <a:buSzPts val="3200"/>
              <a:buChar char="•"/>
            </a:pPr>
            <a:r>
              <a:rPr lang="es-ES">
                <a:solidFill>
                  <a:schemeClr val="dk2"/>
                </a:solidFill>
              </a:rPr>
              <a:t>Haga una tarea minuciosa, pero no fuerce a la persona sobreviviente</a:t>
            </a:r>
            <a:endParaRPr/>
          </a:p>
          <a:p>
            <a:pPr indent="-228600" lvl="1" marL="685800" rtl="0" algn="l">
              <a:lnSpc>
                <a:spcPct val="90000"/>
              </a:lnSpc>
              <a:spcBef>
                <a:spcPts val="500"/>
              </a:spcBef>
              <a:spcAft>
                <a:spcPts val="0"/>
              </a:spcAft>
              <a:buClr>
                <a:schemeClr val="dk2"/>
              </a:buClr>
              <a:buSzPts val="3200"/>
              <a:buChar char="•"/>
            </a:pPr>
            <a:r>
              <a:rPr lang="es-ES">
                <a:solidFill>
                  <a:schemeClr val="dk2"/>
                </a:solidFill>
              </a:rPr>
              <a:t>Siga lo establecido en el formulario </a:t>
            </a:r>
            <a:r>
              <a:rPr b="1" i="1" lang="es-ES">
                <a:solidFill>
                  <a:schemeClr val="dk2"/>
                </a:solidFill>
              </a:rPr>
              <a:t>Antecedentes y examen</a:t>
            </a:r>
            <a:endParaRPr/>
          </a:p>
        </p:txBody>
      </p:sp>
      <p:sp>
        <p:nvSpPr>
          <p:cNvPr id="949" name="Google Shape;949;p12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s-E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48">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48">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48">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48">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48">
                                            <p:txEl>
                                              <p:pRg end="4" st="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4" name="Shape 954"/>
        <p:cNvGrpSpPr/>
        <p:nvPr/>
      </p:nvGrpSpPr>
      <p:grpSpPr>
        <a:xfrm>
          <a:off x="0" y="0"/>
          <a:ext cx="0" cy="0"/>
          <a:chOff x="0" y="0"/>
          <a:chExt cx="0" cy="0"/>
        </a:xfrm>
      </p:grpSpPr>
      <p:sp>
        <p:nvSpPr>
          <p:cNvPr id="955" name="Google Shape;955;p12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100000"/>
              </a:lnSpc>
              <a:spcBef>
                <a:spcPts val="0"/>
              </a:spcBef>
              <a:spcAft>
                <a:spcPts val="0"/>
              </a:spcAft>
              <a:buClr>
                <a:srgbClr val="000000"/>
              </a:buClr>
              <a:buSzPct val="111111"/>
              <a:buNone/>
            </a:pPr>
            <a:r>
              <a:rPr lang="es-ES" sz="4000"/>
              <a:t>Temas a incluir en la historia clínica</a:t>
            </a:r>
            <a:br>
              <a:rPr lang="es-ES" sz="4000"/>
            </a:br>
            <a:endParaRPr/>
          </a:p>
        </p:txBody>
      </p:sp>
      <p:sp>
        <p:nvSpPr>
          <p:cNvPr id="956" name="Google Shape;956;p126"/>
          <p:cNvSpPr/>
          <p:nvPr/>
        </p:nvSpPr>
        <p:spPr>
          <a:xfrm>
            <a:off x="107948" y="5150069"/>
            <a:ext cx="1426561" cy="159204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aphicFrame>
        <p:nvGraphicFramePr>
          <p:cNvPr id="957" name="Google Shape;957;p126"/>
          <p:cNvGraphicFramePr/>
          <p:nvPr/>
        </p:nvGraphicFramePr>
        <p:xfrm>
          <a:off x="296796" y="829852"/>
          <a:ext cx="3000000" cy="3000000"/>
        </p:xfrm>
        <a:graphic>
          <a:graphicData uri="http://schemas.openxmlformats.org/drawingml/2006/table">
            <a:tbl>
              <a:tblPr bandRow="1" firstRow="1">
                <a:noFill/>
                <a:tableStyleId>{F7FC3A87-7C86-4937-AAF8-D6A5FC9EC237}</a:tableStyleId>
              </a:tblPr>
              <a:tblGrid>
                <a:gridCol w="1401950"/>
                <a:gridCol w="4003550"/>
                <a:gridCol w="3187700"/>
              </a:tblGrid>
              <a:tr h="283475">
                <a:tc>
                  <a:txBody>
                    <a:bodyPr/>
                    <a:lstStyle/>
                    <a:p>
                      <a:pPr indent="0" lvl="0" marL="0" marR="0" rtl="0" algn="l">
                        <a:lnSpc>
                          <a:spcPct val="107000"/>
                        </a:lnSpc>
                        <a:spcBef>
                          <a:spcPts val="0"/>
                        </a:spcBef>
                        <a:spcAft>
                          <a:spcPts val="0"/>
                        </a:spcAft>
                        <a:buNone/>
                      </a:pPr>
                      <a:r>
                        <a:rPr lang="es-ES" sz="1400" u="none" cap="none" strike="noStrike">
                          <a:latin typeface="Calibri"/>
                          <a:ea typeface="Calibri"/>
                          <a:cs typeface="Calibri"/>
                          <a:sym typeface="Calibri"/>
                        </a:rPr>
                        <a:t>Temas a tratar</a:t>
                      </a:r>
                      <a:endParaRPr sz="1400" u="none" cap="none" strike="noStrike">
                        <a:latin typeface="Calibri"/>
                        <a:ea typeface="Calibri"/>
                        <a:cs typeface="Calibri"/>
                        <a:sym typeface="Calibri"/>
                      </a:endParaRPr>
                    </a:p>
                  </a:txBody>
                  <a:tcPr marT="0" marB="0" marR="68575" marL="68575" anchor="ctr"/>
                </a:tc>
                <a:tc>
                  <a:txBody>
                    <a:bodyPr/>
                    <a:lstStyle/>
                    <a:p>
                      <a:pPr indent="0" lvl="0" marL="0" marR="0" rtl="0" algn="l">
                        <a:lnSpc>
                          <a:spcPct val="107000"/>
                        </a:lnSpc>
                        <a:spcBef>
                          <a:spcPts val="0"/>
                        </a:spcBef>
                        <a:spcAft>
                          <a:spcPts val="0"/>
                        </a:spcAft>
                        <a:buNone/>
                      </a:pPr>
                      <a:r>
                        <a:rPr lang="es-ES" sz="1400" u="none" cap="none" strike="noStrike">
                          <a:latin typeface="Calibri"/>
                          <a:ea typeface="Calibri"/>
                          <a:cs typeface="Calibri"/>
                          <a:sym typeface="Calibri"/>
                        </a:rPr>
                        <a:t>Objetivo</a:t>
                      </a:r>
                      <a:endParaRPr sz="1400" u="none" cap="none" strike="noStrike">
                        <a:latin typeface="Calibri"/>
                        <a:ea typeface="Calibri"/>
                        <a:cs typeface="Calibri"/>
                        <a:sym typeface="Calibri"/>
                      </a:endParaRPr>
                    </a:p>
                  </a:txBody>
                  <a:tcPr marT="0" marB="0" marR="68575" marL="68575" anchor="ctr"/>
                </a:tc>
                <a:tc>
                  <a:txBody>
                    <a:bodyPr/>
                    <a:lstStyle/>
                    <a:p>
                      <a:pPr indent="0" lvl="0" marL="0" marR="0" rtl="0" algn="l">
                        <a:lnSpc>
                          <a:spcPct val="107000"/>
                        </a:lnSpc>
                        <a:spcBef>
                          <a:spcPts val="0"/>
                        </a:spcBef>
                        <a:spcAft>
                          <a:spcPts val="0"/>
                        </a:spcAft>
                        <a:buNone/>
                      </a:pPr>
                      <a:r>
                        <a:rPr lang="es-ES" sz="1400" u="none" cap="none" strike="noStrike">
                          <a:latin typeface="Calibri"/>
                          <a:ea typeface="Calibri"/>
                          <a:cs typeface="Calibri"/>
                          <a:sym typeface="Calibri"/>
                        </a:rPr>
                        <a:t>Información que debe registrarse</a:t>
                      </a:r>
                      <a:endParaRPr sz="1400" u="none" cap="none" strike="noStrike">
                        <a:latin typeface="Calibri"/>
                        <a:ea typeface="Calibri"/>
                        <a:cs typeface="Calibri"/>
                        <a:sym typeface="Calibri"/>
                      </a:endParaRPr>
                    </a:p>
                  </a:txBody>
                  <a:tcPr marT="0" marB="0" marR="68575" marL="68575" anchor="ctr"/>
                </a:tc>
              </a:tr>
              <a:tr h="814625">
                <a:tc>
                  <a:txBody>
                    <a:bodyPr/>
                    <a:lstStyle/>
                    <a:p>
                      <a:pPr indent="0" lvl="0" marL="0" marR="0" rtl="0" algn="l">
                        <a:lnSpc>
                          <a:spcPct val="107000"/>
                        </a:lnSpc>
                        <a:spcBef>
                          <a:spcPts val="0"/>
                        </a:spcBef>
                        <a:spcAft>
                          <a:spcPts val="0"/>
                        </a:spcAft>
                        <a:buNone/>
                      </a:pPr>
                      <a:r>
                        <a:rPr lang="es-ES" sz="1200" u="none" cap="none" strike="noStrike">
                          <a:latin typeface="Calibri"/>
                          <a:ea typeface="Calibri"/>
                          <a:cs typeface="Calibri"/>
                          <a:sym typeface="Calibri"/>
                        </a:rPr>
                        <a:t>Información general</a:t>
                      </a:r>
                      <a:endParaRPr sz="1200" u="none" cap="none" strike="noStrike">
                        <a:latin typeface="Calibri"/>
                        <a:ea typeface="Calibri"/>
                        <a:cs typeface="Calibri"/>
                        <a:sym typeface="Calibri"/>
                      </a:endParaRPr>
                    </a:p>
                  </a:txBody>
                  <a:tcPr marT="0" marB="0" marR="68575" marL="68575"/>
                </a:tc>
                <a:tc>
                  <a:txBody>
                    <a:bodyPr/>
                    <a:lstStyle/>
                    <a:p>
                      <a:pPr indent="-285750" lvl="0" marL="285750" marR="0" rtl="0" algn="l">
                        <a:lnSpc>
                          <a:spcPct val="100000"/>
                        </a:lnSpc>
                        <a:spcBef>
                          <a:spcPts val="0"/>
                        </a:spcBef>
                        <a:spcAft>
                          <a:spcPts val="0"/>
                        </a:spcAft>
                        <a:buClr>
                          <a:srgbClr val="000000"/>
                        </a:buClr>
                        <a:buSzPts val="1200"/>
                        <a:buFont typeface="Arial"/>
                        <a:buChar char="•"/>
                      </a:pPr>
                      <a:r>
                        <a:rPr b="0" i="0" lang="es-ES" sz="1200" u="none" cap="none" strike="noStrike">
                          <a:solidFill>
                            <a:schemeClr val="dk1"/>
                          </a:solidFill>
                          <a:latin typeface="Calibri"/>
                          <a:ea typeface="Calibri"/>
                          <a:cs typeface="Calibri"/>
                          <a:sym typeface="Calibri"/>
                        </a:rPr>
                        <a:t>Registrar y monitorear</a:t>
                      </a:r>
                      <a:r>
                        <a:rPr lang="es-ES" sz="1200" u="none" cap="none" strike="noStrike"/>
                        <a:t>  </a:t>
                      </a:r>
                      <a:endParaRPr sz="1200" u="none" cap="none" strike="noStrike"/>
                    </a:p>
                  </a:txBody>
                  <a:tcPr marT="45725" marB="45725" marR="91450" marL="91450"/>
                </a:tc>
                <a:tc>
                  <a:txBody>
                    <a:bodyPr/>
                    <a:lstStyle/>
                    <a:p>
                      <a:pPr indent="-285750" lvl="0" marL="285750" marR="0" rtl="0" algn="l">
                        <a:lnSpc>
                          <a:spcPct val="100000"/>
                        </a:lnSpc>
                        <a:spcBef>
                          <a:spcPts val="0"/>
                        </a:spcBef>
                        <a:spcAft>
                          <a:spcPts val="0"/>
                        </a:spcAft>
                        <a:buClr>
                          <a:srgbClr val="000000"/>
                        </a:buClr>
                        <a:buSzPts val="1200"/>
                        <a:buFont typeface="Arial"/>
                        <a:buChar char="•"/>
                      </a:pPr>
                      <a:r>
                        <a:rPr b="0" i="0" lang="es-ES" sz="1200" u="none" cap="none" strike="noStrike">
                          <a:solidFill>
                            <a:schemeClr val="dk1"/>
                          </a:solidFill>
                          <a:latin typeface="Calibri"/>
                          <a:ea typeface="Calibri"/>
                          <a:cs typeface="Calibri"/>
                          <a:sym typeface="Calibri"/>
                        </a:rPr>
                        <a:t>Identificador/nombre, dirección, sexo, fecha de nacimiento o edad</a:t>
                      </a:r>
                      <a:r>
                        <a:rPr lang="es-ES" sz="1200" u="none" cap="none" strike="noStrike"/>
                        <a:t> </a:t>
                      </a:r>
                      <a:endParaRPr sz="1400" u="none" cap="none" strike="noStrike"/>
                    </a:p>
                    <a:p>
                      <a:pPr indent="-285750" lvl="0" marL="285750" marR="0" rtl="0" algn="l">
                        <a:lnSpc>
                          <a:spcPct val="100000"/>
                        </a:lnSpc>
                        <a:spcBef>
                          <a:spcPts val="0"/>
                        </a:spcBef>
                        <a:spcAft>
                          <a:spcPts val="0"/>
                        </a:spcAft>
                        <a:buClr>
                          <a:srgbClr val="000000"/>
                        </a:buClr>
                        <a:buSzPts val="1200"/>
                        <a:buFont typeface="Arial"/>
                        <a:buChar char="•"/>
                      </a:pPr>
                      <a:r>
                        <a:rPr b="0" i="0" lang="es-ES" sz="1200" u="none" cap="none" strike="noStrike">
                          <a:solidFill>
                            <a:schemeClr val="dk1"/>
                          </a:solidFill>
                          <a:latin typeface="Calibri"/>
                          <a:ea typeface="Calibri"/>
                          <a:cs typeface="Calibri"/>
                          <a:sym typeface="Calibri"/>
                        </a:rPr>
                        <a:t>Fecha y hora del examen y personal o persona de apoyo presente</a:t>
                      </a:r>
                      <a:r>
                        <a:rPr lang="es-ES" sz="1200" u="none" cap="none" strike="noStrike"/>
                        <a:t> </a:t>
                      </a:r>
                      <a:endParaRPr sz="1200" u="none" cap="none" strike="noStrike"/>
                    </a:p>
                  </a:txBody>
                  <a:tcPr marT="45725" marB="45725" marR="91450" marL="91450"/>
                </a:tc>
              </a:tr>
              <a:tr h="995650">
                <a:tc>
                  <a:txBody>
                    <a:bodyPr/>
                    <a:lstStyle/>
                    <a:p>
                      <a:pPr indent="0" lvl="0" marL="0" marR="0" rtl="0" algn="l">
                        <a:lnSpc>
                          <a:spcPct val="100000"/>
                        </a:lnSpc>
                        <a:spcBef>
                          <a:spcPts val="0"/>
                        </a:spcBef>
                        <a:spcAft>
                          <a:spcPts val="0"/>
                        </a:spcAft>
                        <a:buClr>
                          <a:srgbClr val="000000"/>
                        </a:buClr>
                        <a:buSzPts val="1200"/>
                        <a:buFont typeface="Arial"/>
                        <a:buNone/>
                      </a:pPr>
                      <a:r>
                        <a:rPr b="0" i="0" lang="es-ES" sz="1200" u="none" cap="none" strike="noStrike">
                          <a:solidFill>
                            <a:schemeClr val="dk1"/>
                          </a:solidFill>
                          <a:latin typeface="Calibri"/>
                          <a:ea typeface="Calibri"/>
                          <a:cs typeface="Calibri"/>
                          <a:sym typeface="Calibri"/>
                        </a:rPr>
                        <a:t>Antecedentes médicos</a:t>
                      </a:r>
                      <a:r>
                        <a:rPr lang="es-ES" sz="1200" u="none" cap="none" strike="noStrike"/>
                        <a:t> </a:t>
                      </a:r>
                      <a:endParaRPr sz="1200" u="none" cap="none" strike="noStrike"/>
                    </a:p>
                  </a:txBody>
                  <a:tcPr marT="45725" marB="45725" marR="91450" marL="91450"/>
                </a:tc>
                <a:tc>
                  <a:txBody>
                    <a:bodyPr/>
                    <a:lstStyle/>
                    <a:p>
                      <a:pPr indent="-285750" lvl="0" marL="285750" marR="0" rtl="0" algn="l">
                        <a:lnSpc>
                          <a:spcPct val="100000"/>
                        </a:lnSpc>
                        <a:spcBef>
                          <a:spcPts val="0"/>
                        </a:spcBef>
                        <a:spcAft>
                          <a:spcPts val="0"/>
                        </a:spcAft>
                        <a:buClr>
                          <a:srgbClr val="000000"/>
                        </a:buClr>
                        <a:buSzPts val="1200"/>
                        <a:buFont typeface="Arial"/>
                        <a:buChar char="•"/>
                      </a:pPr>
                      <a:r>
                        <a:rPr b="0" i="0" lang="es-ES" sz="1200" u="none" cap="none" strike="noStrike">
                          <a:solidFill>
                            <a:schemeClr val="dk1"/>
                          </a:solidFill>
                          <a:latin typeface="Calibri"/>
                          <a:ea typeface="Calibri"/>
                          <a:cs typeface="Calibri"/>
                          <a:sym typeface="Calibri"/>
                        </a:rPr>
                        <a:t>Comprender los hallazgos del examen físico</a:t>
                      </a:r>
                      <a:r>
                        <a:rPr lang="es-ES" sz="1200" u="none" cap="none" strike="noStrike"/>
                        <a:t> </a:t>
                      </a:r>
                      <a:endParaRPr/>
                    </a:p>
                    <a:p>
                      <a:pPr indent="-285750" lvl="0" marL="285750" marR="0" rtl="0" algn="l">
                        <a:lnSpc>
                          <a:spcPct val="100000"/>
                        </a:lnSpc>
                        <a:spcBef>
                          <a:spcPts val="0"/>
                        </a:spcBef>
                        <a:spcAft>
                          <a:spcPts val="0"/>
                        </a:spcAft>
                        <a:buClr>
                          <a:srgbClr val="000000"/>
                        </a:buClr>
                        <a:buSzPts val="1200"/>
                        <a:buFont typeface="Arial"/>
                        <a:buChar char="•"/>
                      </a:pPr>
                      <a:r>
                        <a:rPr b="0" i="0" lang="es-ES" sz="1200" u="none" cap="none" strike="noStrike">
                          <a:solidFill>
                            <a:schemeClr val="dk1"/>
                          </a:solidFill>
                          <a:latin typeface="Calibri"/>
                          <a:ea typeface="Calibri"/>
                          <a:cs typeface="Calibri"/>
                          <a:sym typeface="Calibri"/>
                        </a:rPr>
                        <a:t>Informar cuál es el tratamiento más apropiado que se debe administrar, la orientación necesaria y los cuidados de la salud de seguimiento</a:t>
                      </a:r>
                      <a:r>
                        <a:rPr lang="es-ES" sz="1200" u="none" cap="none" strike="noStrike"/>
                        <a:t> </a:t>
                      </a:r>
                      <a:endParaRPr sz="1200" u="none" cap="none" strike="noStrike"/>
                    </a:p>
                  </a:txBody>
                  <a:tcPr marT="45725" marB="45725" marR="91450" marL="91450"/>
                </a:tc>
                <a:tc>
                  <a:txBody>
                    <a:bodyPr/>
                    <a:lstStyle/>
                    <a:p>
                      <a:pPr indent="-285750" lvl="0" marL="285750" marR="0" rtl="0" algn="l">
                        <a:lnSpc>
                          <a:spcPct val="100000"/>
                        </a:lnSpc>
                        <a:spcBef>
                          <a:spcPts val="0"/>
                        </a:spcBef>
                        <a:spcAft>
                          <a:spcPts val="0"/>
                        </a:spcAft>
                        <a:buClr>
                          <a:srgbClr val="000000"/>
                        </a:buClr>
                        <a:buSzPts val="1200"/>
                        <a:buFont typeface="Arial"/>
                        <a:buChar char="•"/>
                      </a:pPr>
                      <a:r>
                        <a:rPr b="0" i="0" lang="es-ES" sz="1200" u="none" cap="none" strike="noStrike">
                          <a:solidFill>
                            <a:schemeClr val="dk1"/>
                          </a:solidFill>
                          <a:latin typeface="Calibri"/>
                          <a:ea typeface="Calibri"/>
                          <a:cs typeface="Calibri"/>
                          <a:sym typeface="Calibri"/>
                        </a:rPr>
                        <a:t>Problemas de salud actuales o previos </a:t>
                      </a:r>
                      <a:endParaRPr/>
                    </a:p>
                    <a:p>
                      <a:pPr indent="-285750" lvl="0" marL="285750" marR="0" rtl="0" algn="l">
                        <a:lnSpc>
                          <a:spcPct val="100000"/>
                        </a:lnSpc>
                        <a:spcBef>
                          <a:spcPts val="0"/>
                        </a:spcBef>
                        <a:spcAft>
                          <a:spcPts val="0"/>
                        </a:spcAft>
                        <a:buClr>
                          <a:srgbClr val="000000"/>
                        </a:buClr>
                        <a:buSzPts val="1200"/>
                        <a:buFont typeface="Arial"/>
                        <a:buChar char="•"/>
                      </a:pPr>
                      <a:r>
                        <a:rPr lang="es-ES" sz="1200" u="none" cap="none" strike="noStrike"/>
                        <a:t>Alergias </a:t>
                      </a:r>
                      <a:endParaRPr sz="1200" u="none" cap="none" strike="noStrike"/>
                    </a:p>
                    <a:p>
                      <a:pPr indent="-285750" lvl="0" marL="285750" marR="0" rtl="0" algn="l">
                        <a:lnSpc>
                          <a:spcPct val="100000"/>
                        </a:lnSpc>
                        <a:spcBef>
                          <a:spcPts val="0"/>
                        </a:spcBef>
                        <a:spcAft>
                          <a:spcPts val="0"/>
                        </a:spcAft>
                        <a:buClr>
                          <a:srgbClr val="000000"/>
                        </a:buClr>
                        <a:buSzPts val="1200"/>
                        <a:buFont typeface="Arial"/>
                        <a:buChar char="•"/>
                      </a:pPr>
                      <a:r>
                        <a:rPr lang="es-ES" sz="1200" u="none" cap="none" strike="noStrike"/>
                        <a:t>Uso de medicamentos</a:t>
                      </a:r>
                      <a:endParaRPr sz="1200" u="none" cap="none" strike="noStrike"/>
                    </a:p>
                    <a:p>
                      <a:pPr indent="-285750" lvl="0" marL="285750" marR="0" rtl="0" algn="l">
                        <a:lnSpc>
                          <a:spcPct val="100000"/>
                        </a:lnSpc>
                        <a:spcBef>
                          <a:spcPts val="0"/>
                        </a:spcBef>
                        <a:spcAft>
                          <a:spcPts val="0"/>
                        </a:spcAft>
                        <a:buClr>
                          <a:srgbClr val="000000"/>
                        </a:buClr>
                        <a:buSzPts val="1200"/>
                        <a:buFont typeface="Arial"/>
                        <a:buChar char="•"/>
                      </a:pPr>
                      <a:r>
                        <a:rPr lang="es-ES" sz="1200" u="none" cap="none" strike="noStrike"/>
                        <a:t>Vacunas</a:t>
                      </a:r>
                      <a:endParaRPr sz="1200" u="none" cap="none" strike="noStrike"/>
                    </a:p>
                    <a:p>
                      <a:pPr indent="-285750" lvl="0" marL="285750" marR="0" rtl="0" algn="l">
                        <a:lnSpc>
                          <a:spcPct val="100000"/>
                        </a:lnSpc>
                        <a:spcBef>
                          <a:spcPts val="0"/>
                        </a:spcBef>
                        <a:spcAft>
                          <a:spcPts val="0"/>
                        </a:spcAft>
                        <a:buClr>
                          <a:srgbClr val="000000"/>
                        </a:buClr>
                        <a:buSzPts val="1200"/>
                        <a:buFont typeface="Arial"/>
                        <a:buChar char="•"/>
                      </a:pPr>
                      <a:r>
                        <a:rPr b="0" i="0" lang="es-ES" sz="1200" u="none" cap="none" strike="noStrike">
                          <a:solidFill>
                            <a:schemeClr val="dk1"/>
                          </a:solidFill>
                          <a:latin typeface="Calibri"/>
                          <a:ea typeface="Calibri"/>
                          <a:cs typeface="Calibri"/>
                          <a:sym typeface="Calibri"/>
                        </a:rPr>
                        <a:t>Estado con respecto al VIH</a:t>
                      </a:r>
                      <a:r>
                        <a:rPr lang="es-ES" sz="1200" u="none" cap="none" strike="noStrike"/>
                        <a:t> </a:t>
                      </a:r>
                      <a:endParaRPr sz="1200" u="none" cap="none" strike="noStrike"/>
                    </a:p>
                  </a:txBody>
                  <a:tcPr marT="45725" marB="45725" marR="91450" marL="91450"/>
                </a:tc>
              </a:tr>
              <a:tr h="1414100">
                <a:tc>
                  <a:txBody>
                    <a:bodyPr/>
                    <a:lstStyle/>
                    <a:p>
                      <a:pPr indent="0" lvl="0" marL="0" marR="0" rtl="0" algn="l">
                        <a:lnSpc>
                          <a:spcPct val="107000"/>
                        </a:lnSpc>
                        <a:spcBef>
                          <a:spcPts val="0"/>
                        </a:spcBef>
                        <a:spcAft>
                          <a:spcPts val="0"/>
                        </a:spcAft>
                        <a:buNone/>
                      </a:pPr>
                      <a:r>
                        <a:rPr lang="es-ES" sz="1200" u="none" cap="none" strike="noStrike">
                          <a:latin typeface="Calibri"/>
                          <a:ea typeface="Calibri"/>
                          <a:cs typeface="Calibri"/>
                          <a:sym typeface="Calibri"/>
                        </a:rPr>
                        <a:t>Violación</a:t>
                      </a:r>
                      <a:endParaRPr sz="1200" u="none" cap="none" strike="noStrike">
                        <a:latin typeface="Calibri"/>
                        <a:ea typeface="Calibri"/>
                        <a:cs typeface="Calibri"/>
                        <a:sym typeface="Calibri"/>
                      </a:endParaRPr>
                    </a:p>
                  </a:txBody>
                  <a:tcPr marT="0" marB="0" marR="68575" marL="68575"/>
                </a:tc>
                <a:tc>
                  <a:txBody>
                    <a:bodyPr/>
                    <a:lstStyle/>
                    <a:p>
                      <a:pPr indent="-285750" lvl="0" marL="285750" marR="0" rtl="0" algn="l">
                        <a:lnSpc>
                          <a:spcPct val="100000"/>
                        </a:lnSpc>
                        <a:spcBef>
                          <a:spcPts val="0"/>
                        </a:spcBef>
                        <a:spcAft>
                          <a:spcPts val="0"/>
                        </a:spcAft>
                        <a:buClr>
                          <a:srgbClr val="000000"/>
                        </a:buClr>
                        <a:buSzPts val="1200"/>
                        <a:buFont typeface="Arial"/>
                        <a:buChar char="•"/>
                      </a:pPr>
                      <a:r>
                        <a:rPr b="0" i="0" lang="es-ES" sz="1200" u="none" cap="none" strike="noStrike">
                          <a:solidFill>
                            <a:schemeClr val="dk1"/>
                          </a:solidFill>
                          <a:latin typeface="Calibri"/>
                          <a:ea typeface="Calibri"/>
                          <a:cs typeface="Calibri"/>
                          <a:sym typeface="Calibri"/>
                        </a:rPr>
                        <a:t>Guiar el examen físico para poder detectar y tratar todas las lesiones</a:t>
                      </a:r>
                      <a:r>
                        <a:rPr lang="es-ES" sz="1200" u="none" cap="none" strike="noStrike"/>
                        <a:t> </a:t>
                      </a:r>
                      <a:endParaRPr/>
                    </a:p>
                    <a:p>
                      <a:pPr indent="-285750" lvl="0" marL="285750" marR="0" rtl="0" algn="l">
                        <a:lnSpc>
                          <a:spcPct val="100000"/>
                        </a:lnSpc>
                        <a:spcBef>
                          <a:spcPts val="0"/>
                        </a:spcBef>
                        <a:spcAft>
                          <a:spcPts val="0"/>
                        </a:spcAft>
                        <a:buClr>
                          <a:srgbClr val="000000"/>
                        </a:buClr>
                        <a:buSzPts val="1200"/>
                        <a:buFont typeface="Arial"/>
                        <a:buChar char="•"/>
                      </a:pPr>
                      <a:r>
                        <a:rPr b="0" i="0" lang="es-ES" sz="1200" u="none" cap="none" strike="noStrike">
                          <a:solidFill>
                            <a:schemeClr val="dk1"/>
                          </a:solidFill>
                          <a:latin typeface="Calibri"/>
                          <a:ea typeface="Calibri"/>
                          <a:cs typeface="Calibri"/>
                          <a:sym typeface="Calibri"/>
                        </a:rPr>
                        <a:t>Evaluar el riesgo de embarazo, enfermedades de transmisión sexual (ETS), VIH, tétanos y hepatitis B</a:t>
                      </a:r>
                      <a:endParaRPr/>
                    </a:p>
                    <a:p>
                      <a:pPr indent="-285750" lvl="0" marL="285750" marR="0" rtl="0" algn="l">
                        <a:lnSpc>
                          <a:spcPct val="100000"/>
                        </a:lnSpc>
                        <a:spcBef>
                          <a:spcPts val="0"/>
                        </a:spcBef>
                        <a:spcAft>
                          <a:spcPts val="0"/>
                        </a:spcAft>
                        <a:buClr>
                          <a:srgbClr val="000000"/>
                        </a:buClr>
                        <a:buSzPts val="1200"/>
                        <a:buFont typeface="Arial"/>
                        <a:buChar char="•"/>
                      </a:pPr>
                      <a:r>
                        <a:rPr b="0" i="0" lang="es-ES" sz="1200" u="none" cap="none" strike="noStrike">
                          <a:solidFill>
                            <a:schemeClr val="dk1"/>
                          </a:solidFill>
                          <a:latin typeface="Calibri"/>
                          <a:ea typeface="Calibri"/>
                          <a:cs typeface="Calibri"/>
                          <a:sym typeface="Calibri"/>
                        </a:rPr>
                        <a:t>Guiar la recolección de muestras y documentarlas</a:t>
                      </a:r>
                      <a:endParaRPr b="0" i="0" sz="1200" u="none" cap="none" strike="noStrike">
                        <a:solidFill>
                          <a:schemeClr val="dk1"/>
                        </a:solidFill>
                        <a:latin typeface="Calibri"/>
                        <a:ea typeface="Calibri"/>
                        <a:cs typeface="Calibri"/>
                        <a:sym typeface="Calibri"/>
                      </a:endParaRPr>
                    </a:p>
                    <a:p>
                      <a:pPr indent="-285750" lvl="0" marL="285750" marR="0" rtl="0" algn="l">
                        <a:lnSpc>
                          <a:spcPct val="100000"/>
                        </a:lnSpc>
                        <a:spcBef>
                          <a:spcPts val="0"/>
                        </a:spcBef>
                        <a:spcAft>
                          <a:spcPts val="0"/>
                        </a:spcAft>
                        <a:buClr>
                          <a:srgbClr val="000000"/>
                        </a:buClr>
                        <a:buSzPts val="1200"/>
                        <a:buFont typeface="Arial"/>
                        <a:buChar char="•"/>
                      </a:pPr>
                      <a:r>
                        <a:rPr b="0" i="0" lang="es-ES" sz="1200" u="none" cap="none" strike="noStrike">
                          <a:solidFill>
                            <a:schemeClr val="dk1"/>
                          </a:solidFill>
                          <a:latin typeface="Calibri"/>
                          <a:ea typeface="Calibri"/>
                          <a:cs typeface="Calibri"/>
                          <a:sym typeface="Calibri"/>
                        </a:rPr>
                        <a:t>Determinar el tratamiento más apropiado, la orientación y los cuidados de la salud de seguimiento</a:t>
                      </a:r>
                      <a:r>
                        <a:rPr lang="es-ES" sz="1200" u="none" cap="none" strike="noStrike"/>
                        <a:t> </a:t>
                      </a:r>
                      <a:endParaRPr sz="1200" u="none" cap="none" strike="noStrike"/>
                    </a:p>
                  </a:txBody>
                  <a:tcPr marT="45725" marB="45725" marR="91450" marL="91450"/>
                </a:tc>
                <a:tc>
                  <a:txBody>
                    <a:bodyPr/>
                    <a:lstStyle/>
                    <a:p>
                      <a:pPr indent="-285750" lvl="0" marL="285750" marR="0" rtl="0" algn="l">
                        <a:lnSpc>
                          <a:spcPct val="100000"/>
                        </a:lnSpc>
                        <a:spcBef>
                          <a:spcPts val="0"/>
                        </a:spcBef>
                        <a:spcAft>
                          <a:spcPts val="0"/>
                        </a:spcAft>
                        <a:buClr>
                          <a:srgbClr val="000000"/>
                        </a:buClr>
                        <a:buSzPts val="1200"/>
                        <a:buFont typeface="Arial"/>
                        <a:buChar char="•"/>
                      </a:pPr>
                      <a:r>
                        <a:rPr b="0" i="0" lang="es-ES" sz="1200" u="none" cap="none" strike="noStrike">
                          <a:solidFill>
                            <a:schemeClr val="dk1"/>
                          </a:solidFill>
                          <a:latin typeface="Calibri"/>
                          <a:ea typeface="Calibri"/>
                          <a:cs typeface="Calibri"/>
                          <a:sym typeface="Calibri"/>
                        </a:rPr>
                        <a:t>Momento en que se produjo el incidente (hace cuánto)</a:t>
                      </a:r>
                      <a:r>
                        <a:rPr lang="es-ES" sz="1200" u="none" cap="none" strike="noStrike"/>
                        <a:t> </a:t>
                      </a:r>
                      <a:endParaRPr/>
                    </a:p>
                    <a:p>
                      <a:pPr indent="-285750" lvl="0" marL="285750" marR="0" rtl="0" algn="l">
                        <a:lnSpc>
                          <a:spcPct val="100000"/>
                        </a:lnSpc>
                        <a:spcBef>
                          <a:spcPts val="0"/>
                        </a:spcBef>
                        <a:spcAft>
                          <a:spcPts val="0"/>
                        </a:spcAft>
                        <a:buClr>
                          <a:srgbClr val="000000"/>
                        </a:buClr>
                        <a:buSzPts val="1200"/>
                        <a:buFont typeface="Arial"/>
                        <a:buChar char="•"/>
                      </a:pPr>
                      <a:r>
                        <a:rPr b="0" i="0" lang="es-ES" sz="1200" u="none" cap="none" strike="noStrike">
                          <a:solidFill>
                            <a:schemeClr val="dk1"/>
                          </a:solidFill>
                          <a:latin typeface="Calibri"/>
                          <a:ea typeface="Calibri"/>
                          <a:cs typeface="Calibri"/>
                          <a:sym typeface="Calibri"/>
                        </a:rPr>
                        <a:t>Descripción general del incidente</a:t>
                      </a:r>
                      <a:endParaRPr b="0" i="0" sz="1200" u="none" cap="none" strike="noStrike">
                        <a:solidFill>
                          <a:schemeClr val="dk1"/>
                        </a:solidFill>
                        <a:latin typeface="Calibri"/>
                        <a:ea typeface="Calibri"/>
                        <a:cs typeface="Calibri"/>
                        <a:sym typeface="Calibri"/>
                      </a:endParaRPr>
                    </a:p>
                    <a:p>
                      <a:pPr indent="-285750" lvl="0" marL="285750" marR="0" rtl="0" algn="l">
                        <a:lnSpc>
                          <a:spcPct val="100000"/>
                        </a:lnSpc>
                        <a:spcBef>
                          <a:spcPts val="0"/>
                        </a:spcBef>
                        <a:spcAft>
                          <a:spcPts val="0"/>
                        </a:spcAft>
                        <a:buClr>
                          <a:srgbClr val="000000"/>
                        </a:buClr>
                        <a:buSzPts val="1200"/>
                        <a:buFont typeface="Arial"/>
                        <a:buChar char="•"/>
                      </a:pPr>
                      <a:r>
                        <a:rPr b="0" i="0" lang="es-ES" sz="1200" u="none" cap="none" strike="noStrike">
                          <a:solidFill>
                            <a:schemeClr val="dk1"/>
                          </a:solidFill>
                          <a:latin typeface="Calibri"/>
                          <a:ea typeface="Calibri"/>
                          <a:cs typeface="Calibri"/>
                          <a:sym typeface="Calibri"/>
                        </a:rPr>
                        <a:t>¿La persona sobreviviente se bañó, orinó, vomitó, usó duchas vaginales o se cambió de ropa después del incidente (es relevante si se recolecta evidencia forense)?</a:t>
                      </a:r>
                      <a:r>
                        <a:rPr lang="es-ES" sz="1200" u="none" cap="none" strike="noStrike"/>
                        <a:t> </a:t>
                      </a:r>
                      <a:endParaRPr sz="1200" u="none" cap="none" strike="noStrike"/>
                    </a:p>
                  </a:txBody>
                  <a:tcPr marT="45725" marB="45725" marR="91450" marL="91450"/>
                </a:tc>
              </a:tr>
              <a:tr h="964175">
                <a:tc>
                  <a:txBody>
                    <a:bodyPr/>
                    <a:lstStyle/>
                    <a:p>
                      <a:pPr indent="0" lvl="0" marL="0" marR="0" rtl="0" algn="l">
                        <a:lnSpc>
                          <a:spcPct val="107000"/>
                        </a:lnSpc>
                        <a:spcBef>
                          <a:spcPts val="0"/>
                        </a:spcBef>
                        <a:spcAft>
                          <a:spcPts val="0"/>
                        </a:spcAft>
                        <a:buNone/>
                      </a:pPr>
                      <a:r>
                        <a:rPr lang="es-ES" sz="1200" u="none" cap="none" strike="noStrike">
                          <a:latin typeface="Calibri"/>
                          <a:ea typeface="Calibri"/>
                          <a:cs typeface="Calibri"/>
                          <a:sym typeface="Calibri"/>
                        </a:rPr>
                        <a:t>Antecedentes ginecológicos</a:t>
                      </a:r>
                      <a:endParaRPr sz="1200" u="none" cap="none" strike="noStrike">
                        <a:latin typeface="Calibri"/>
                        <a:ea typeface="Calibri"/>
                        <a:cs typeface="Calibri"/>
                        <a:sym typeface="Calibri"/>
                      </a:endParaRPr>
                    </a:p>
                  </a:txBody>
                  <a:tcPr marT="0" marB="0" marR="68575" marL="68575"/>
                </a:tc>
                <a:tc>
                  <a:txBody>
                    <a:bodyPr/>
                    <a:lstStyle/>
                    <a:p>
                      <a:pPr indent="-285750" lvl="0" marL="285750" marR="0" rtl="0" algn="l">
                        <a:lnSpc>
                          <a:spcPct val="100000"/>
                        </a:lnSpc>
                        <a:spcBef>
                          <a:spcPts val="0"/>
                        </a:spcBef>
                        <a:spcAft>
                          <a:spcPts val="0"/>
                        </a:spcAft>
                        <a:buClr>
                          <a:srgbClr val="000000"/>
                        </a:buClr>
                        <a:buSzPts val="1200"/>
                        <a:buFont typeface="Arial"/>
                        <a:buChar char="•"/>
                      </a:pPr>
                      <a:r>
                        <a:rPr b="0" i="0" lang="es-ES" sz="1200" u="none" cap="none" strike="noStrike">
                          <a:solidFill>
                            <a:schemeClr val="dk1"/>
                          </a:solidFill>
                          <a:latin typeface="Calibri"/>
                          <a:ea typeface="Calibri"/>
                          <a:cs typeface="Calibri"/>
                          <a:sym typeface="Calibri"/>
                        </a:rPr>
                        <a:t>Identificar si existe riesgo de embarazo y/o ETS</a:t>
                      </a:r>
                      <a:r>
                        <a:rPr lang="es-ES" sz="1200" u="none" cap="none" strike="noStrike"/>
                        <a:t> </a:t>
                      </a:r>
                      <a:endParaRPr/>
                    </a:p>
                    <a:p>
                      <a:pPr indent="-285750" lvl="0" marL="285750" marR="0" rtl="0" algn="l">
                        <a:lnSpc>
                          <a:spcPct val="100000"/>
                        </a:lnSpc>
                        <a:spcBef>
                          <a:spcPts val="0"/>
                        </a:spcBef>
                        <a:spcAft>
                          <a:spcPts val="0"/>
                        </a:spcAft>
                        <a:buClr>
                          <a:srgbClr val="000000"/>
                        </a:buClr>
                        <a:buSzPts val="1200"/>
                        <a:buFont typeface="Arial"/>
                        <a:buChar char="•"/>
                      </a:pPr>
                      <a:r>
                        <a:rPr b="0" i="0" lang="es-ES" sz="1200" u="none" cap="none" strike="noStrike">
                          <a:solidFill>
                            <a:schemeClr val="dk1"/>
                          </a:solidFill>
                          <a:latin typeface="Calibri"/>
                          <a:ea typeface="Calibri"/>
                          <a:cs typeface="Calibri"/>
                          <a:sym typeface="Calibri"/>
                        </a:rPr>
                        <a:t>Verificar si alguno de los hallazgos del examen físico podrían proceder de eventos traumáticos, embarazos o partos previos</a:t>
                      </a:r>
                      <a:r>
                        <a:rPr lang="es-ES" sz="1200" u="none" cap="none" strike="noStrike"/>
                        <a:t> </a:t>
                      </a:r>
                      <a:endParaRPr sz="1200" u="none" cap="none" strike="noStrike"/>
                    </a:p>
                  </a:txBody>
                  <a:tcPr marT="45725" marB="45725" marR="91450" marL="91450"/>
                </a:tc>
                <a:tc>
                  <a:txBody>
                    <a:bodyPr/>
                    <a:lstStyle/>
                    <a:p>
                      <a:pPr indent="-285750" lvl="0" marL="285750" marR="0" rtl="0" algn="l">
                        <a:lnSpc>
                          <a:spcPct val="100000"/>
                        </a:lnSpc>
                        <a:spcBef>
                          <a:spcPts val="0"/>
                        </a:spcBef>
                        <a:spcAft>
                          <a:spcPts val="0"/>
                        </a:spcAft>
                        <a:buClr>
                          <a:srgbClr val="000000"/>
                        </a:buClr>
                        <a:buSzPts val="1200"/>
                        <a:buFont typeface="Arial"/>
                        <a:buChar char="•"/>
                      </a:pPr>
                      <a:r>
                        <a:rPr b="0" i="0" lang="es-ES" sz="1200" u="none" cap="none" strike="noStrike">
                          <a:solidFill>
                            <a:schemeClr val="dk1"/>
                          </a:solidFill>
                          <a:latin typeface="Calibri"/>
                          <a:ea typeface="Calibri"/>
                          <a:cs typeface="Calibri"/>
                          <a:sym typeface="Calibri"/>
                        </a:rPr>
                        <a:t>Evaluación para determinar un posible embarazo</a:t>
                      </a:r>
                      <a:r>
                        <a:rPr lang="es-ES" sz="1200" u="none" cap="none" strike="noStrike"/>
                        <a:t> </a:t>
                      </a:r>
                      <a:endParaRPr/>
                    </a:p>
                    <a:p>
                      <a:pPr indent="-285750" lvl="0" marL="285750" marR="0" rtl="0" algn="l">
                        <a:lnSpc>
                          <a:spcPct val="100000"/>
                        </a:lnSpc>
                        <a:spcBef>
                          <a:spcPts val="0"/>
                        </a:spcBef>
                        <a:spcAft>
                          <a:spcPts val="0"/>
                        </a:spcAft>
                        <a:buClr>
                          <a:srgbClr val="000000"/>
                        </a:buClr>
                        <a:buSzPts val="1200"/>
                        <a:buFont typeface="Arial"/>
                        <a:buChar char="•"/>
                      </a:pPr>
                      <a:r>
                        <a:rPr b="0" i="0" lang="es-ES" sz="1200" u="none" cap="none" strike="noStrike">
                          <a:solidFill>
                            <a:schemeClr val="dk1"/>
                          </a:solidFill>
                          <a:latin typeface="Calibri"/>
                          <a:ea typeface="Calibri"/>
                          <a:cs typeface="Calibri"/>
                          <a:sym typeface="Calibri"/>
                        </a:rPr>
                        <a:t>Detalles de uso de anticonceptivos</a:t>
                      </a:r>
                      <a:endParaRPr b="0" i="0" sz="1200" u="none" cap="none" strike="noStrike">
                        <a:solidFill>
                          <a:schemeClr val="dk1"/>
                        </a:solidFill>
                        <a:latin typeface="Calibri"/>
                        <a:ea typeface="Calibri"/>
                        <a:cs typeface="Calibri"/>
                        <a:sym typeface="Calibri"/>
                      </a:endParaRPr>
                    </a:p>
                    <a:p>
                      <a:pPr indent="-285750" lvl="0" marL="285750" marR="0" rtl="0" algn="l">
                        <a:lnSpc>
                          <a:spcPct val="100000"/>
                        </a:lnSpc>
                        <a:spcBef>
                          <a:spcPts val="0"/>
                        </a:spcBef>
                        <a:spcAft>
                          <a:spcPts val="0"/>
                        </a:spcAft>
                        <a:buClr>
                          <a:srgbClr val="000000"/>
                        </a:buClr>
                        <a:buSzPts val="1200"/>
                        <a:buFont typeface="Arial"/>
                        <a:buChar char="•"/>
                      </a:pPr>
                      <a:r>
                        <a:rPr b="0" i="0" lang="es-ES" sz="1200" u="none" cap="none" strike="noStrike">
                          <a:solidFill>
                            <a:schemeClr val="dk1"/>
                          </a:solidFill>
                          <a:latin typeface="Calibri"/>
                          <a:ea typeface="Calibri"/>
                          <a:cs typeface="Calibri"/>
                          <a:sym typeface="Calibri"/>
                        </a:rPr>
                        <a:t>Fecha del último período menstrual.</a:t>
                      </a:r>
                      <a:r>
                        <a:rPr lang="es-ES" sz="1200" u="none" cap="none" strike="noStrike"/>
                        <a:t> </a:t>
                      </a:r>
                      <a:endParaRPr sz="1200" u="none" cap="none" strike="noStrike"/>
                    </a:p>
                  </a:txBody>
                  <a:tcPr marT="45725" marB="45725" marR="91450" marL="91450"/>
                </a:tc>
              </a:tr>
              <a:tr h="1054500">
                <a:tc>
                  <a:txBody>
                    <a:bodyPr/>
                    <a:lstStyle/>
                    <a:p>
                      <a:pPr indent="0" lvl="0" marL="0" marR="0" rtl="0" algn="l">
                        <a:lnSpc>
                          <a:spcPct val="107000"/>
                        </a:lnSpc>
                        <a:spcBef>
                          <a:spcPts val="0"/>
                        </a:spcBef>
                        <a:spcAft>
                          <a:spcPts val="0"/>
                        </a:spcAft>
                        <a:buNone/>
                      </a:pPr>
                      <a:r>
                        <a:rPr lang="es-ES" sz="1200" u="none" cap="none" strike="noStrike">
                          <a:latin typeface="Calibri"/>
                          <a:ea typeface="Calibri"/>
                          <a:cs typeface="Calibri"/>
                          <a:sym typeface="Calibri"/>
                        </a:rPr>
                        <a:t>Salud mental</a:t>
                      </a:r>
                      <a:endParaRPr sz="1200" u="none" cap="none" strike="noStrike">
                        <a:latin typeface="Calibri"/>
                        <a:ea typeface="Calibri"/>
                        <a:cs typeface="Calibri"/>
                        <a:sym typeface="Calibri"/>
                      </a:endParaRPr>
                    </a:p>
                  </a:txBody>
                  <a:tcPr marT="0" marB="0" marR="68575" marL="68575"/>
                </a:tc>
                <a:tc>
                  <a:txBody>
                    <a:bodyPr/>
                    <a:lstStyle/>
                    <a:p>
                      <a:pPr indent="-285750" lvl="0" marL="285750" marR="0" rtl="0" algn="l">
                        <a:lnSpc>
                          <a:spcPct val="100000"/>
                        </a:lnSpc>
                        <a:spcBef>
                          <a:spcPts val="0"/>
                        </a:spcBef>
                        <a:spcAft>
                          <a:spcPts val="0"/>
                        </a:spcAft>
                        <a:buClr>
                          <a:srgbClr val="000000"/>
                        </a:buClr>
                        <a:buSzPts val="1200"/>
                        <a:buFont typeface="Arial"/>
                        <a:buChar char="•"/>
                      </a:pPr>
                      <a:r>
                        <a:rPr b="0" i="0" lang="es-ES" sz="1200" u="none" cap="none" strike="noStrike">
                          <a:solidFill>
                            <a:schemeClr val="dk1"/>
                          </a:solidFill>
                          <a:latin typeface="Calibri"/>
                          <a:ea typeface="Calibri"/>
                          <a:cs typeface="Calibri"/>
                          <a:sym typeface="Calibri"/>
                        </a:rPr>
                        <a:t>Evaluar el estado de salud mental y la necesidad de derivación</a:t>
                      </a:r>
                      <a:r>
                        <a:rPr lang="es-ES" sz="1200" u="none" cap="none" strike="noStrike"/>
                        <a:t> </a:t>
                      </a:r>
                      <a:endParaRPr/>
                    </a:p>
                    <a:p>
                      <a:pPr indent="-285750" lvl="0" marL="285750" marR="0" rtl="0" algn="l">
                        <a:lnSpc>
                          <a:spcPct val="100000"/>
                        </a:lnSpc>
                        <a:spcBef>
                          <a:spcPts val="0"/>
                        </a:spcBef>
                        <a:spcAft>
                          <a:spcPts val="0"/>
                        </a:spcAft>
                        <a:buClr>
                          <a:srgbClr val="000000"/>
                        </a:buClr>
                        <a:buSzPts val="1200"/>
                        <a:buFont typeface="Arial"/>
                        <a:buChar char="•"/>
                      </a:pPr>
                      <a:r>
                        <a:rPr b="0" i="0" lang="es-ES" sz="1200" u="none" cap="none" strike="noStrike">
                          <a:solidFill>
                            <a:schemeClr val="dk1"/>
                          </a:solidFill>
                          <a:latin typeface="Calibri"/>
                          <a:ea typeface="Calibri"/>
                          <a:cs typeface="Calibri"/>
                          <a:sym typeface="Calibri"/>
                        </a:rPr>
                        <a:t>Ayudar a la persona a identificar estrategias de afrontamiento</a:t>
                      </a:r>
                      <a:r>
                        <a:rPr lang="es-ES" sz="1200" u="none" cap="none" strike="noStrike"/>
                        <a:t> </a:t>
                      </a:r>
                      <a:endParaRPr b="0" i="0" sz="1200" u="none" cap="none" strike="noStrike">
                        <a:solidFill>
                          <a:schemeClr val="dk1"/>
                        </a:solidFill>
                        <a:latin typeface="Calibri"/>
                        <a:ea typeface="Calibri"/>
                        <a:cs typeface="Calibri"/>
                        <a:sym typeface="Calibri"/>
                      </a:endParaRPr>
                    </a:p>
                    <a:p>
                      <a:pPr indent="-285750" lvl="0" marL="285750" marR="0" rtl="0" algn="l">
                        <a:lnSpc>
                          <a:spcPct val="100000"/>
                        </a:lnSpc>
                        <a:spcBef>
                          <a:spcPts val="0"/>
                        </a:spcBef>
                        <a:spcAft>
                          <a:spcPts val="0"/>
                        </a:spcAft>
                        <a:buClr>
                          <a:srgbClr val="000000"/>
                        </a:buClr>
                        <a:buSzPts val="1200"/>
                        <a:buFont typeface="Arial"/>
                        <a:buChar char="•"/>
                      </a:pPr>
                      <a:r>
                        <a:rPr b="0" i="0" lang="es-ES" sz="1200" u="none" cap="none" strike="noStrike">
                          <a:solidFill>
                            <a:schemeClr val="dk1"/>
                          </a:solidFill>
                          <a:latin typeface="Calibri"/>
                          <a:ea typeface="Calibri"/>
                          <a:cs typeface="Calibri"/>
                          <a:sym typeface="Calibri"/>
                        </a:rPr>
                        <a:t>Evaluar sus fuentes de apoyo</a:t>
                      </a:r>
                      <a:endParaRPr b="0" i="0" sz="1200" u="none" cap="none" strike="noStrike">
                        <a:solidFill>
                          <a:schemeClr val="dk1"/>
                        </a:solidFill>
                        <a:latin typeface="Calibri"/>
                        <a:ea typeface="Calibri"/>
                        <a:cs typeface="Calibri"/>
                        <a:sym typeface="Calibri"/>
                      </a:endParaRPr>
                    </a:p>
                  </a:txBody>
                  <a:tcPr marT="45725" marB="45725" marR="91450" marL="91450"/>
                </a:tc>
                <a:tc>
                  <a:txBody>
                    <a:bodyPr/>
                    <a:lstStyle/>
                    <a:p>
                      <a:pPr indent="-285750" lvl="0" marL="285750" marR="0" rtl="0" algn="l">
                        <a:lnSpc>
                          <a:spcPct val="100000"/>
                        </a:lnSpc>
                        <a:spcBef>
                          <a:spcPts val="0"/>
                        </a:spcBef>
                        <a:spcAft>
                          <a:spcPts val="0"/>
                        </a:spcAft>
                        <a:buClr>
                          <a:srgbClr val="000000"/>
                        </a:buClr>
                        <a:buSzPts val="1200"/>
                        <a:buFont typeface="Arial"/>
                        <a:buChar char="•"/>
                      </a:pPr>
                      <a:r>
                        <a:rPr b="0" i="0" lang="es-ES" sz="1200" u="none" cap="none" strike="noStrike">
                          <a:solidFill>
                            <a:schemeClr val="dk1"/>
                          </a:solidFill>
                          <a:latin typeface="Calibri"/>
                          <a:ea typeface="Calibri"/>
                          <a:cs typeface="Calibri"/>
                          <a:sym typeface="Calibri"/>
                        </a:rPr>
                        <a:t>Cómo se siente, qué emociones tiene; consulte la Parte 4, Paso 5 (Evaluar la salud mental y brindar apoyo psicosocial) e información adicional en la Parte 5</a:t>
                      </a:r>
                      <a:r>
                        <a:rPr lang="es-ES" sz="1200" u="none" cap="none" strike="noStrike"/>
                        <a:t> </a:t>
                      </a:r>
                      <a:endParaRPr sz="1200" u="none" cap="none" strike="noStrike"/>
                    </a:p>
                  </a:txBody>
                  <a:tcPr marT="45725" marB="45725" marR="91450" marL="91450"/>
                </a:tc>
              </a:tr>
            </a:tbl>
          </a:graphicData>
        </a:graphic>
      </p:graphicFrame>
      <p:sp>
        <p:nvSpPr>
          <p:cNvPr id="958" name="Google Shape;958;p12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s-ES"/>
              <a:t>‹#›</a:t>
            </a:fld>
            <a:endParaRPr/>
          </a:p>
        </p:txBody>
      </p:sp>
      <p:sp>
        <p:nvSpPr>
          <p:cNvPr id="959" name="Google Shape;959;p126"/>
          <p:cNvSpPr txBox="1"/>
          <p:nvPr/>
        </p:nvSpPr>
        <p:spPr>
          <a:xfrm>
            <a:off x="1628384" y="6390307"/>
            <a:ext cx="6563638" cy="16067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s-ES" sz="1000" u="none" cap="none" strike="noStrike">
                <a:solidFill>
                  <a:schemeClr val="dk2"/>
                </a:solidFill>
                <a:latin typeface="Calibri"/>
                <a:ea typeface="Calibri"/>
                <a:cs typeface="Calibri"/>
                <a:sym typeface="Calibri"/>
              </a:rPr>
              <a:t>(OMS, </a:t>
            </a:r>
            <a:r>
              <a:rPr b="0" i="1" lang="es-ES" sz="1000" u="none" cap="none" strike="noStrike">
                <a:solidFill>
                  <a:schemeClr val="dk2"/>
                </a:solidFill>
                <a:latin typeface="Calibri"/>
                <a:ea typeface="Calibri"/>
                <a:cs typeface="Calibri"/>
                <a:sym typeface="Calibri"/>
              </a:rPr>
              <a:t>Clinical Management of rape and intimate partner survivors: developing protocols for humanitarian settings</a:t>
            </a:r>
            <a:r>
              <a:rPr b="0" i="0" lang="es-ES" sz="1000" u="none" cap="none" strike="noStrike">
                <a:solidFill>
                  <a:schemeClr val="dk2"/>
                </a:solidFill>
                <a:latin typeface="Calibri"/>
                <a:ea typeface="Calibri"/>
                <a:cs typeface="Calibri"/>
                <a:sym typeface="Calibri"/>
              </a:rPr>
              <a:t>, 2019)</a:t>
            </a:r>
            <a:endParaRPr b="0" i="0" sz="1000" u="none" cap="none" strike="noStrike">
              <a:solidFill>
                <a:srgbClr val="000000"/>
              </a:solidFill>
              <a:latin typeface="Arial"/>
              <a:ea typeface="Arial"/>
              <a:cs typeface="Arial"/>
              <a:sym typeface="Arial"/>
            </a:endParaRPr>
          </a:p>
        </p:txBody>
      </p:sp>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4" name="Shape 964"/>
        <p:cNvGrpSpPr/>
        <p:nvPr/>
      </p:nvGrpSpPr>
      <p:grpSpPr>
        <a:xfrm>
          <a:off x="0" y="0"/>
          <a:ext cx="0" cy="0"/>
          <a:chOff x="0" y="0"/>
          <a:chExt cx="0" cy="0"/>
        </a:xfrm>
      </p:grpSpPr>
      <p:sp>
        <p:nvSpPr>
          <p:cNvPr id="965" name="Google Shape;965;p127"/>
          <p:cNvSpPr txBox="1"/>
          <p:nvPr>
            <p:ph type="title"/>
          </p:nvPr>
        </p:nvSpPr>
        <p:spPr>
          <a:xfrm>
            <a:off x="762000" y="762000"/>
            <a:ext cx="7772400" cy="9144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2"/>
              </a:buClr>
              <a:buSzPts val="4400"/>
              <a:buNone/>
            </a:pPr>
            <a:r>
              <a:rPr lang="es-ES"/>
              <a:t>3 – Historia clínica: </a:t>
            </a:r>
            <a:r>
              <a:rPr lang="es-ES">
                <a:solidFill>
                  <a:schemeClr val="accent1"/>
                </a:solidFill>
              </a:rPr>
              <a:t>Niños y niñas</a:t>
            </a:r>
            <a:endParaRPr>
              <a:solidFill>
                <a:schemeClr val="accent1"/>
              </a:solidFill>
            </a:endParaRPr>
          </a:p>
        </p:txBody>
      </p:sp>
      <p:sp>
        <p:nvSpPr>
          <p:cNvPr id="966" name="Google Shape;966;p127"/>
          <p:cNvSpPr txBox="1"/>
          <p:nvPr>
            <p:ph idx="1" type="body"/>
          </p:nvPr>
        </p:nvSpPr>
        <p:spPr>
          <a:xfrm>
            <a:off x="801858" y="1902704"/>
            <a:ext cx="7772400" cy="3643901"/>
          </a:xfrm>
          <a:prstGeom prst="rect">
            <a:avLst/>
          </a:prstGeom>
          <a:noFill/>
          <a:ln>
            <a:noFill/>
          </a:ln>
        </p:spPr>
        <p:txBody>
          <a:bodyPr anchorCtr="0" anchor="t" bIns="45700" lIns="91425" spcFirstLastPara="1" rIns="91425" wrap="square" tIns="45700">
            <a:noAutofit/>
          </a:bodyPr>
          <a:lstStyle/>
          <a:p>
            <a:pPr indent="-228600" lvl="1" marL="685800" rtl="0" algn="l">
              <a:lnSpc>
                <a:spcPct val="90000"/>
              </a:lnSpc>
              <a:spcBef>
                <a:spcPts val="500"/>
              </a:spcBef>
              <a:spcAft>
                <a:spcPts val="0"/>
              </a:spcAft>
              <a:buClr>
                <a:schemeClr val="dk2"/>
              </a:buClr>
              <a:buSzPts val="3200"/>
              <a:buChar char="•"/>
            </a:pPr>
            <a:r>
              <a:rPr lang="es-ES">
                <a:solidFill>
                  <a:schemeClr val="dk2"/>
                </a:solidFill>
              </a:rPr>
              <a:t>Normativa específica relacionada con el consentimiento</a:t>
            </a:r>
            <a:endParaRPr/>
          </a:p>
          <a:p>
            <a:pPr indent="-228600" lvl="1" marL="685800" rtl="0" algn="l">
              <a:lnSpc>
                <a:spcPct val="90000"/>
              </a:lnSpc>
              <a:spcBef>
                <a:spcPts val="500"/>
              </a:spcBef>
              <a:spcAft>
                <a:spcPts val="0"/>
              </a:spcAft>
              <a:buClr>
                <a:schemeClr val="dk2"/>
              </a:buClr>
              <a:buSzPts val="3200"/>
              <a:buChar char="•"/>
            </a:pPr>
            <a:r>
              <a:rPr lang="es-ES">
                <a:solidFill>
                  <a:schemeClr val="dk2"/>
                </a:solidFill>
              </a:rPr>
              <a:t>Personal de atención de la salud capacitado</a:t>
            </a:r>
            <a:endParaRPr/>
          </a:p>
        </p:txBody>
      </p:sp>
      <p:sp>
        <p:nvSpPr>
          <p:cNvPr id="967" name="Google Shape;967;p12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s-ES"/>
              <a:t>‹#›</a:t>
            </a:fld>
            <a:endParaRPr/>
          </a:p>
        </p:txBody>
      </p:sp>
      <p:pic>
        <p:nvPicPr>
          <p:cNvPr id="968" name="Google Shape;968;p127"/>
          <p:cNvPicPr preferRelativeResize="0"/>
          <p:nvPr/>
        </p:nvPicPr>
        <p:blipFill rotWithShape="1">
          <a:blip r:embed="rId3">
            <a:alphaModFix/>
          </a:blip>
          <a:srcRect b="36205" l="36154" r="38307" t="24444"/>
          <a:stretch/>
        </p:blipFill>
        <p:spPr>
          <a:xfrm>
            <a:off x="5922499" y="3462453"/>
            <a:ext cx="2335237" cy="2698652"/>
          </a:xfrm>
          <a:prstGeom prst="rect">
            <a:avLst/>
          </a:prstGeom>
          <a:noFill/>
          <a:ln>
            <a:noFill/>
          </a:ln>
        </p:spPr>
      </p:pic>
      <p:sp>
        <p:nvSpPr>
          <p:cNvPr id="969" name="Google Shape;969;p127"/>
          <p:cNvSpPr/>
          <p:nvPr/>
        </p:nvSpPr>
        <p:spPr>
          <a:xfrm>
            <a:off x="5882641" y="3367201"/>
            <a:ext cx="743243" cy="714908"/>
          </a:xfrm>
          <a:prstGeom prst="ellipse">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970" name="Google Shape;970;p127"/>
          <p:cNvSpPr/>
          <p:nvPr/>
        </p:nvSpPr>
        <p:spPr>
          <a:xfrm>
            <a:off x="7831015" y="3219351"/>
            <a:ext cx="743243" cy="714908"/>
          </a:xfrm>
          <a:prstGeom prst="ellipse">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66">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66">
                                            <p:txEl>
                                              <p:pRg end="1" st="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5" name="Shape 975"/>
        <p:cNvGrpSpPr/>
        <p:nvPr/>
      </p:nvGrpSpPr>
      <p:grpSpPr>
        <a:xfrm>
          <a:off x="0" y="0"/>
          <a:ext cx="0" cy="0"/>
          <a:chOff x="0" y="0"/>
          <a:chExt cx="0" cy="0"/>
        </a:xfrm>
      </p:grpSpPr>
      <p:sp>
        <p:nvSpPr>
          <p:cNvPr id="976" name="Google Shape;976;p128"/>
          <p:cNvSpPr txBox="1"/>
          <p:nvPr>
            <p:ph idx="1" type="body"/>
          </p:nvPr>
        </p:nvSpPr>
        <p:spPr>
          <a:xfrm>
            <a:off x="401606" y="1879976"/>
            <a:ext cx="8493187" cy="3959225"/>
          </a:xfrm>
          <a:prstGeom prst="rect">
            <a:avLst/>
          </a:prstGeom>
          <a:noFill/>
          <a:ln>
            <a:noFill/>
          </a:ln>
        </p:spPr>
        <p:txBody>
          <a:bodyPr anchorCtr="0" anchor="t" bIns="45700" lIns="91425" spcFirstLastPara="1" rIns="91425" wrap="square" tIns="45700">
            <a:noAutofit/>
          </a:bodyPr>
          <a:lstStyle/>
          <a:p>
            <a:pPr indent="-228600" lvl="1" marL="685800" rtl="0" algn="l">
              <a:lnSpc>
                <a:spcPct val="80000"/>
              </a:lnSpc>
              <a:spcBef>
                <a:spcPts val="600"/>
              </a:spcBef>
              <a:spcAft>
                <a:spcPts val="0"/>
              </a:spcAft>
              <a:buClr>
                <a:schemeClr val="dk2"/>
              </a:buClr>
              <a:buSzPts val="3200"/>
              <a:buChar char="•"/>
            </a:pPr>
            <a:r>
              <a:rPr lang="es-ES">
                <a:solidFill>
                  <a:schemeClr val="dk2"/>
                </a:solidFill>
              </a:rPr>
              <a:t>Preséntese y siéntese al mismo nivel </a:t>
            </a:r>
            <a:endParaRPr/>
          </a:p>
          <a:p>
            <a:pPr indent="-228600" lvl="1" marL="685800" rtl="0" algn="l">
              <a:lnSpc>
                <a:spcPct val="80000"/>
              </a:lnSpc>
              <a:spcBef>
                <a:spcPts val="600"/>
              </a:spcBef>
              <a:spcAft>
                <a:spcPts val="0"/>
              </a:spcAft>
              <a:buClr>
                <a:schemeClr val="dk2"/>
              </a:buClr>
              <a:buSzPts val="3200"/>
              <a:buChar char="•"/>
            </a:pPr>
            <a:r>
              <a:rPr lang="es-ES">
                <a:solidFill>
                  <a:schemeClr val="dk2"/>
                </a:solidFill>
              </a:rPr>
              <a:t>Ofrézcale un juguete o algo a lo que aferrarse</a:t>
            </a:r>
            <a:endParaRPr/>
          </a:p>
          <a:p>
            <a:pPr indent="-228600" lvl="1" marL="685800" rtl="0" algn="l">
              <a:lnSpc>
                <a:spcPct val="80000"/>
              </a:lnSpc>
              <a:spcBef>
                <a:spcPts val="600"/>
              </a:spcBef>
              <a:spcAft>
                <a:spcPts val="0"/>
              </a:spcAft>
              <a:buClr>
                <a:schemeClr val="dk2"/>
              </a:buClr>
              <a:buSzPts val="3200"/>
              <a:buChar char="•"/>
            </a:pPr>
            <a:r>
              <a:rPr lang="es-ES">
                <a:solidFill>
                  <a:schemeClr val="dk2"/>
                </a:solidFill>
              </a:rPr>
              <a:t>Déjele en claro que no se ha metido en problemas, que no tiene obligación de responder las preguntas y que puede detener la entrevista en cualquier momento</a:t>
            </a:r>
            <a:endParaRPr/>
          </a:p>
          <a:p>
            <a:pPr indent="-228600" lvl="1" marL="685800" rtl="0" algn="l">
              <a:lnSpc>
                <a:spcPct val="80000"/>
              </a:lnSpc>
              <a:spcBef>
                <a:spcPts val="600"/>
              </a:spcBef>
              <a:spcAft>
                <a:spcPts val="0"/>
              </a:spcAft>
              <a:buClr>
                <a:schemeClr val="dk2"/>
              </a:buClr>
              <a:buSzPts val="3200"/>
              <a:buChar char="•"/>
            </a:pPr>
            <a:r>
              <a:rPr lang="es-ES">
                <a:solidFill>
                  <a:schemeClr val="dk2"/>
                </a:solidFill>
              </a:rPr>
              <a:t>Comience la entrevista con preguntas abiertas generales</a:t>
            </a:r>
            <a:endParaRPr/>
          </a:p>
          <a:p>
            <a:pPr indent="-228600" lvl="1" marL="685800" rtl="0" algn="l">
              <a:lnSpc>
                <a:spcPct val="80000"/>
              </a:lnSpc>
              <a:spcBef>
                <a:spcPts val="600"/>
              </a:spcBef>
              <a:spcAft>
                <a:spcPts val="0"/>
              </a:spcAft>
              <a:buClr>
                <a:schemeClr val="dk2"/>
              </a:buClr>
              <a:buSzPts val="3200"/>
              <a:buChar char="•"/>
            </a:pPr>
            <a:r>
              <a:rPr lang="es-ES">
                <a:solidFill>
                  <a:schemeClr val="dk2"/>
                </a:solidFill>
              </a:rPr>
              <a:t>Tenga paciencia y respete el ritmo del niño o la niña</a:t>
            </a:r>
            <a:endParaRPr/>
          </a:p>
          <a:p>
            <a:pPr indent="0" lvl="1" marL="457200" rtl="0" algn="l">
              <a:lnSpc>
                <a:spcPct val="80000"/>
              </a:lnSpc>
              <a:spcBef>
                <a:spcPts val="500"/>
              </a:spcBef>
              <a:spcAft>
                <a:spcPts val="0"/>
              </a:spcAft>
              <a:buClr>
                <a:schemeClr val="dk2"/>
              </a:buClr>
              <a:buSzPts val="2600"/>
              <a:buFont typeface="Arial"/>
              <a:buNone/>
            </a:pPr>
            <a:r>
              <a:t/>
            </a:r>
            <a:endParaRPr sz="2600"/>
          </a:p>
        </p:txBody>
      </p:sp>
      <p:sp>
        <p:nvSpPr>
          <p:cNvPr id="977" name="Google Shape;977;p12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s-ES"/>
              <a:t>‹#›</a:t>
            </a:fld>
            <a:endParaRPr/>
          </a:p>
        </p:txBody>
      </p:sp>
      <p:sp>
        <p:nvSpPr>
          <p:cNvPr id="978" name="Google Shape;978;p128"/>
          <p:cNvSpPr txBox="1"/>
          <p:nvPr>
            <p:ph type="title"/>
          </p:nvPr>
        </p:nvSpPr>
        <p:spPr>
          <a:xfrm>
            <a:off x="762000" y="762000"/>
            <a:ext cx="7772400" cy="9144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2"/>
              </a:buClr>
              <a:buSzPts val="4400"/>
              <a:buNone/>
            </a:pPr>
            <a:r>
              <a:rPr lang="es-ES"/>
              <a:t>3 – Historia clínica: </a:t>
            </a:r>
            <a:r>
              <a:rPr lang="es-ES">
                <a:solidFill>
                  <a:schemeClr val="accent1"/>
                </a:solidFill>
              </a:rPr>
              <a:t>Niños y niñas</a:t>
            </a:r>
            <a:endParaRPr>
              <a:solidFill>
                <a:schemeClr val="accent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76">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76">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76">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76">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76">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76">
                                            <p:txEl>
                                              <p:pRg end="5" st="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3" name="Shape 983"/>
        <p:cNvGrpSpPr/>
        <p:nvPr/>
      </p:nvGrpSpPr>
      <p:grpSpPr>
        <a:xfrm>
          <a:off x="0" y="0"/>
          <a:ext cx="0" cy="0"/>
          <a:chOff x="0" y="0"/>
          <a:chExt cx="0" cy="0"/>
        </a:xfrm>
      </p:grpSpPr>
      <p:sp>
        <p:nvSpPr>
          <p:cNvPr id="984" name="Google Shape;984;p129"/>
          <p:cNvSpPr txBox="1"/>
          <p:nvPr>
            <p:ph idx="1" type="body"/>
          </p:nvPr>
        </p:nvSpPr>
        <p:spPr>
          <a:xfrm>
            <a:off x="221456" y="1830387"/>
            <a:ext cx="8701087" cy="4525963"/>
          </a:xfrm>
          <a:prstGeom prst="rect">
            <a:avLst/>
          </a:prstGeom>
          <a:noFill/>
          <a:ln>
            <a:noFill/>
          </a:ln>
        </p:spPr>
        <p:txBody>
          <a:bodyPr anchorCtr="0" anchor="t" bIns="45700" lIns="91425" spcFirstLastPara="1" rIns="91425" wrap="square" tIns="45700">
            <a:noAutofit/>
          </a:bodyPr>
          <a:lstStyle/>
          <a:p>
            <a:pPr indent="-228600" lvl="1" marL="685800" rtl="0" algn="l">
              <a:lnSpc>
                <a:spcPct val="80000"/>
              </a:lnSpc>
              <a:spcBef>
                <a:spcPts val="600"/>
              </a:spcBef>
              <a:spcAft>
                <a:spcPts val="0"/>
              </a:spcAft>
              <a:buClr>
                <a:schemeClr val="dk2"/>
              </a:buClr>
              <a:buSzPts val="3200"/>
              <a:buChar char="•"/>
            </a:pPr>
            <a:r>
              <a:rPr lang="es-ES">
                <a:solidFill>
                  <a:schemeClr val="dk2"/>
                </a:solidFill>
              </a:rPr>
              <a:t>Pregunte si el niño o la niña sabe por qué está hablando con usted</a:t>
            </a:r>
            <a:endParaRPr/>
          </a:p>
          <a:p>
            <a:pPr indent="-228600" lvl="1" marL="685800" rtl="0" algn="l">
              <a:lnSpc>
                <a:spcPct val="80000"/>
              </a:lnSpc>
              <a:spcBef>
                <a:spcPts val="600"/>
              </a:spcBef>
              <a:spcAft>
                <a:spcPts val="0"/>
              </a:spcAft>
              <a:buClr>
                <a:schemeClr val="dk2"/>
              </a:buClr>
              <a:buSzPts val="3200"/>
              <a:buChar char="•"/>
            </a:pPr>
            <a:r>
              <a:rPr lang="es-ES">
                <a:solidFill>
                  <a:schemeClr val="dk2"/>
                </a:solidFill>
              </a:rPr>
              <a:t>Tenga presente lo que el niño o la niña cuenta de manera voluntaria e involuntaria</a:t>
            </a:r>
            <a:endParaRPr/>
          </a:p>
          <a:p>
            <a:pPr indent="-228600" lvl="1" marL="685800" rtl="0" algn="l">
              <a:lnSpc>
                <a:spcPct val="80000"/>
              </a:lnSpc>
              <a:spcBef>
                <a:spcPts val="600"/>
              </a:spcBef>
              <a:spcAft>
                <a:spcPts val="0"/>
              </a:spcAft>
              <a:buClr>
                <a:schemeClr val="dk2"/>
              </a:buClr>
              <a:buSzPts val="3200"/>
              <a:buChar char="•"/>
            </a:pPr>
            <a:r>
              <a:rPr lang="es-ES">
                <a:solidFill>
                  <a:schemeClr val="dk2"/>
                </a:solidFill>
              </a:rPr>
              <a:t>Evite hacer preguntas tendenciosas o que sugieran una respuesta determinada</a:t>
            </a:r>
            <a:endParaRPr/>
          </a:p>
          <a:p>
            <a:pPr indent="-228600" lvl="1" marL="685800" rtl="0" algn="l">
              <a:lnSpc>
                <a:spcPct val="80000"/>
              </a:lnSpc>
              <a:spcBef>
                <a:spcPts val="600"/>
              </a:spcBef>
              <a:spcAft>
                <a:spcPts val="0"/>
              </a:spcAft>
              <a:buClr>
                <a:schemeClr val="dk2"/>
              </a:buClr>
              <a:buSzPts val="3200"/>
              <a:buChar char="•"/>
            </a:pPr>
            <a:r>
              <a:rPr lang="es-ES">
                <a:solidFill>
                  <a:schemeClr val="dk2"/>
                </a:solidFill>
              </a:rPr>
              <a:t>Evalúe emplear métodos no verbales para que el niño o la niña cuente lo que sucedió (dibujos, muñecos)</a:t>
            </a:r>
            <a:endParaRPr/>
          </a:p>
          <a:p>
            <a:pPr indent="-228600" lvl="1" marL="685800" rtl="0" algn="l">
              <a:lnSpc>
                <a:spcPct val="80000"/>
              </a:lnSpc>
              <a:spcBef>
                <a:spcPts val="600"/>
              </a:spcBef>
              <a:spcAft>
                <a:spcPts val="0"/>
              </a:spcAft>
              <a:buClr>
                <a:schemeClr val="dk2"/>
              </a:buClr>
              <a:buSzPts val="3200"/>
              <a:buChar char="•"/>
            </a:pPr>
            <a:r>
              <a:rPr lang="es-ES">
                <a:solidFill>
                  <a:schemeClr val="dk2"/>
                </a:solidFill>
              </a:rPr>
              <a:t>En el caso de las niñas, consiga los antecedentes menstruales y obstétricos según corresponda</a:t>
            </a:r>
            <a:endParaRPr/>
          </a:p>
          <a:p>
            <a:pPr indent="-25400" lvl="1" marL="685800" rtl="0" algn="l">
              <a:lnSpc>
                <a:spcPct val="80000"/>
              </a:lnSpc>
              <a:spcBef>
                <a:spcPts val="500"/>
              </a:spcBef>
              <a:spcAft>
                <a:spcPts val="0"/>
              </a:spcAft>
              <a:buClr>
                <a:schemeClr val="dk2"/>
              </a:buClr>
              <a:buSzPts val="3200"/>
              <a:buNone/>
            </a:pPr>
            <a:r>
              <a:t/>
            </a:r>
            <a:endParaRPr b="1"/>
          </a:p>
          <a:p>
            <a:pPr indent="-25400" lvl="1" marL="685800" rtl="0" algn="l">
              <a:lnSpc>
                <a:spcPct val="80000"/>
              </a:lnSpc>
              <a:spcBef>
                <a:spcPts val="500"/>
              </a:spcBef>
              <a:spcAft>
                <a:spcPts val="0"/>
              </a:spcAft>
              <a:buClr>
                <a:schemeClr val="dk2"/>
              </a:buClr>
              <a:buSzPts val="3200"/>
              <a:buNone/>
            </a:pPr>
            <a:r>
              <a:t/>
            </a:r>
            <a:endParaRPr/>
          </a:p>
          <a:p>
            <a:pPr indent="-25400" lvl="1" marL="685800" rtl="0" algn="l">
              <a:lnSpc>
                <a:spcPct val="80000"/>
              </a:lnSpc>
              <a:spcBef>
                <a:spcPts val="500"/>
              </a:spcBef>
              <a:spcAft>
                <a:spcPts val="0"/>
              </a:spcAft>
              <a:buClr>
                <a:schemeClr val="dk2"/>
              </a:buClr>
              <a:buSzPts val="3200"/>
              <a:buNone/>
            </a:pPr>
            <a:r>
              <a:t/>
            </a:r>
            <a:endParaRPr/>
          </a:p>
        </p:txBody>
      </p:sp>
      <p:sp>
        <p:nvSpPr>
          <p:cNvPr id="985" name="Google Shape;985;p12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s-ES"/>
              <a:t>‹#›</a:t>
            </a:fld>
            <a:endParaRPr/>
          </a:p>
        </p:txBody>
      </p:sp>
      <p:sp>
        <p:nvSpPr>
          <p:cNvPr id="986" name="Google Shape;986;p129"/>
          <p:cNvSpPr txBox="1"/>
          <p:nvPr>
            <p:ph type="title"/>
          </p:nvPr>
        </p:nvSpPr>
        <p:spPr>
          <a:xfrm>
            <a:off x="762000" y="762000"/>
            <a:ext cx="7772400" cy="9144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2"/>
              </a:buClr>
              <a:buSzPts val="4400"/>
              <a:buNone/>
            </a:pPr>
            <a:r>
              <a:rPr lang="es-ES"/>
              <a:t>3 – Historia clínica: </a:t>
            </a:r>
            <a:r>
              <a:rPr lang="es-ES">
                <a:solidFill>
                  <a:schemeClr val="accent1"/>
                </a:solidFill>
              </a:rPr>
              <a:t>Niños y niñas</a:t>
            </a:r>
            <a:endParaRPr>
              <a:solidFill>
                <a:schemeClr val="accent1"/>
              </a:solidFill>
            </a:endParaRPr>
          </a:p>
        </p:txBody>
      </p:sp>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1" name="Shape 991"/>
        <p:cNvGrpSpPr/>
        <p:nvPr/>
      </p:nvGrpSpPr>
      <p:grpSpPr>
        <a:xfrm>
          <a:off x="0" y="0"/>
          <a:ext cx="0" cy="0"/>
          <a:chOff x="0" y="0"/>
          <a:chExt cx="0" cy="0"/>
        </a:xfrm>
      </p:grpSpPr>
      <p:sp>
        <p:nvSpPr>
          <p:cNvPr id="992" name="Google Shape;992;p130"/>
          <p:cNvSpPr txBox="1"/>
          <p:nvPr>
            <p:ph type="title"/>
          </p:nvPr>
        </p:nvSpPr>
        <p:spPr>
          <a:xfrm>
            <a:off x="576477" y="757523"/>
            <a:ext cx="8229600" cy="11430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2"/>
              </a:buClr>
              <a:buSzPts val="4400"/>
              <a:buNone/>
            </a:pPr>
            <a:r>
              <a:rPr lang="es-ES"/>
              <a:t>Puntos a tener en cuenta al trabajar con niños o niñas</a:t>
            </a:r>
            <a:endParaRPr/>
          </a:p>
        </p:txBody>
      </p:sp>
      <p:sp>
        <p:nvSpPr>
          <p:cNvPr id="993" name="Google Shape;993;p130"/>
          <p:cNvSpPr txBox="1"/>
          <p:nvPr>
            <p:ph idx="1" type="body"/>
          </p:nvPr>
        </p:nvSpPr>
        <p:spPr>
          <a:xfrm>
            <a:off x="576477" y="2057399"/>
            <a:ext cx="8229600" cy="452596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2"/>
              </a:buClr>
              <a:buSzPts val="3200"/>
              <a:buNone/>
            </a:pPr>
            <a:r>
              <a:rPr b="1" lang="es-ES" sz="2800">
                <a:solidFill>
                  <a:schemeClr val="accent1"/>
                </a:solidFill>
              </a:rPr>
              <a:t>La violencia sexual suele reiterarse</a:t>
            </a:r>
            <a:endParaRPr/>
          </a:p>
          <a:p>
            <a:pPr indent="-228600" lvl="1" marL="685800" rtl="0" algn="l">
              <a:lnSpc>
                <a:spcPct val="90000"/>
              </a:lnSpc>
              <a:spcBef>
                <a:spcPts val="600"/>
              </a:spcBef>
              <a:spcAft>
                <a:spcPts val="0"/>
              </a:spcAft>
              <a:buClr>
                <a:schemeClr val="dk2"/>
              </a:buClr>
              <a:buSzPts val="3200"/>
              <a:buChar char="•"/>
            </a:pPr>
            <a:r>
              <a:rPr lang="es-ES">
                <a:solidFill>
                  <a:schemeClr val="dk2"/>
                </a:solidFill>
              </a:rPr>
              <a:t>¿Quién fue la persona agresora?, ¿Sigue representando una amenaza?</a:t>
            </a:r>
            <a:endParaRPr/>
          </a:p>
          <a:p>
            <a:pPr indent="-228600" lvl="1" marL="685800" rtl="0" algn="l">
              <a:lnSpc>
                <a:spcPct val="90000"/>
              </a:lnSpc>
              <a:spcBef>
                <a:spcPts val="600"/>
              </a:spcBef>
              <a:spcAft>
                <a:spcPts val="0"/>
              </a:spcAft>
              <a:buClr>
                <a:schemeClr val="dk2"/>
              </a:buClr>
              <a:buSzPts val="3200"/>
              <a:buChar char="•"/>
            </a:pPr>
            <a:r>
              <a:rPr lang="es-ES">
                <a:solidFill>
                  <a:schemeClr val="dk2"/>
                </a:solidFill>
              </a:rPr>
              <a:t>¿Ha ocurrido antes?</a:t>
            </a:r>
            <a:endParaRPr/>
          </a:p>
          <a:p>
            <a:pPr indent="-228600" lvl="1" marL="685800" rtl="0" algn="l">
              <a:lnSpc>
                <a:spcPct val="90000"/>
              </a:lnSpc>
              <a:spcBef>
                <a:spcPts val="600"/>
              </a:spcBef>
              <a:spcAft>
                <a:spcPts val="0"/>
              </a:spcAft>
              <a:buClr>
                <a:schemeClr val="dk2"/>
              </a:buClr>
              <a:buSzPts val="3200"/>
              <a:buChar char="•"/>
            </a:pPr>
            <a:r>
              <a:rPr lang="es-ES">
                <a:solidFill>
                  <a:schemeClr val="dk2"/>
                </a:solidFill>
              </a:rPr>
              <a:t>¿Existen antecedentes de quejas físicas?</a:t>
            </a:r>
            <a:endParaRPr/>
          </a:p>
          <a:p>
            <a:pPr indent="-228600" lvl="1" marL="685800" rtl="0" algn="l">
              <a:lnSpc>
                <a:spcPct val="90000"/>
              </a:lnSpc>
              <a:spcBef>
                <a:spcPts val="600"/>
              </a:spcBef>
              <a:spcAft>
                <a:spcPts val="0"/>
              </a:spcAft>
              <a:buClr>
                <a:schemeClr val="dk2"/>
              </a:buClr>
              <a:buSzPts val="3200"/>
              <a:buChar char="•"/>
            </a:pPr>
            <a:r>
              <a:rPr lang="es-ES">
                <a:solidFill>
                  <a:schemeClr val="dk2"/>
                </a:solidFill>
              </a:rPr>
              <a:t>¿Hay hermanos, hermanas u otros niños o niñas en riesgo?</a:t>
            </a:r>
            <a:endParaRPr/>
          </a:p>
        </p:txBody>
      </p:sp>
      <p:sp>
        <p:nvSpPr>
          <p:cNvPr id="994" name="Google Shape;994;p13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s-ES"/>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16" name="Shape 316"/>
        <p:cNvGrpSpPr/>
        <p:nvPr/>
      </p:nvGrpSpPr>
      <p:grpSpPr>
        <a:xfrm>
          <a:off x="0" y="0"/>
          <a:ext cx="0" cy="0"/>
          <a:chOff x="0" y="0"/>
          <a:chExt cx="0" cy="0"/>
        </a:xfrm>
      </p:grpSpPr>
      <p:sp>
        <p:nvSpPr>
          <p:cNvPr id="317" name="Google Shape;317;p59"/>
          <p:cNvSpPr txBox="1"/>
          <p:nvPr>
            <p:ph type="title"/>
          </p:nvPr>
        </p:nvSpPr>
        <p:spPr>
          <a:xfrm>
            <a:off x="153909" y="203197"/>
            <a:ext cx="8675764" cy="11430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2"/>
              </a:buClr>
              <a:buSzPts val="4400"/>
              <a:buFont typeface="Calibri"/>
              <a:buNone/>
            </a:pPr>
            <a:r>
              <a:rPr lang="es-ES"/>
              <a:t>Magnitud del problema: Estadísticas</a:t>
            </a:r>
            <a:endParaRPr/>
          </a:p>
        </p:txBody>
      </p:sp>
      <p:sp>
        <p:nvSpPr>
          <p:cNvPr id="318" name="Google Shape;318;p59"/>
          <p:cNvSpPr txBox="1"/>
          <p:nvPr>
            <p:ph idx="1" type="body"/>
          </p:nvPr>
        </p:nvSpPr>
        <p:spPr>
          <a:xfrm>
            <a:off x="600073" y="1059256"/>
            <a:ext cx="8086727" cy="4341218"/>
          </a:xfrm>
          <a:prstGeom prst="rect">
            <a:avLst/>
          </a:prstGeom>
          <a:noFill/>
          <a:ln>
            <a:noFill/>
          </a:ln>
        </p:spPr>
        <p:txBody>
          <a:bodyPr anchorCtr="0" anchor="t" bIns="45700" lIns="91425" spcFirstLastPara="1" rIns="91425" wrap="square" tIns="45700">
            <a:noAutofit/>
          </a:bodyPr>
          <a:lstStyle/>
          <a:p>
            <a:pPr indent="-228600" lvl="0" marL="685800" rtl="0" algn="l">
              <a:lnSpc>
                <a:spcPct val="90000"/>
              </a:lnSpc>
              <a:spcBef>
                <a:spcPts val="600"/>
              </a:spcBef>
              <a:spcAft>
                <a:spcPts val="0"/>
              </a:spcAft>
              <a:buClr>
                <a:schemeClr val="dk2"/>
              </a:buClr>
              <a:buSzPts val="2000"/>
              <a:buChar char="•"/>
            </a:pPr>
            <a:r>
              <a:rPr lang="es-ES" sz="2000">
                <a:solidFill>
                  <a:schemeClr val="dk2"/>
                </a:solidFill>
              </a:rPr>
              <a:t>Meta-análisis de 19 estudios en 2014: La prevalencia de violencia sexual entre refugiadas y desplazadas internas en 14 países afectados por conflictos sugiere que una de cada cinco (21,24%) sufrieron violencia sexual. La estimación posiblemente sea inferior al valor real.</a:t>
            </a:r>
            <a:endParaRPr>
              <a:solidFill>
                <a:schemeClr val="dk2"/>
              </a:solidFill>
            </a:endParaRPr>
          </a:p>
          <a:p>
            <a:pPr indent="-228600" lvl="0" marL="685800" rtl="0" algn="l">
              <a:lnSpc>
                <a:spcPct val="90000"/>
              </a:lnSpc>
              <a:spcBef>
                <a:spcPts val="1200"/>
              </a:spcBef>
              <a:spcAft>
                <a:spcPts val="0"/>
              </a:spcAft>
              <a:buClr>
                <a:schemeClr val="dk2"/>
              </a:buClr>
              <a:buSzPts val="2000"/>
              <a:buChar char="•"/>
            </a:pPr>
            <a:r>
              <a:rPr lang="es-ES" sz="2000">
                <a:solidFill>
                  <a:schemeClr val="dk2"/>
                </a:solidFill>
              </a:rPr>
              <a:t>Durante 3 meses en 2013, en los Centros de Mujeres del IRC en Bangui, RCA, 238 mujeres informaron niveles extremos de violencia y abuso. El 82% indicó haber sufrido violación sexual y el 72% violación grupal.</a:t>
            </a:r>
            <a:endParaRPr>
              <a:solidFill>
                <a:schemeClr val="dk2"/>
              </a:solidFill>
            </a:endParaRPr>
          </a:p>
          <a:p>
            <a:pPr indent="-228600" lvl="0" marL="685800" rtl="0" algn="l">
              <a:lnSpc>
                <a:spcPct val="90000"/>
              </a:lnSpc>
              <a:spcBef>
                <a:spcPts val="1200"/>
              </a:spcBef>
              <a:spcAft>
                <a:spcPts val="0"/>
              </a:spcAft>
              <a:buClr>
                <a:schemeClr val="dk2"/>
              </a:buClr>
              <a:buSzPts val="2000"/>
              <a:buChar char="•"/>
            </a:pPr>
            <a:r>
              <a:rPr lang="es-ES" sz="2000">
                <a:solidFill>
                  <a:schemeClr val="dk2"/>
                </a:solidFill>
              </a:rPr>
              <a:t>Encuesta de CDC de 2000: El 25% de las mujeres azeríes reconocieron haber sido obligadas a tener relaciones sexuales, y las desplazadas internas en Azerbaiyán fueron las más expuestas a ese riesgo.</a:t>
            </a:r>
            <a:endParaRPr>
              <a:solidFill>
                <a:schemeClr val="dk2"/>
              </a:solidFill>
            </a:endParaRPr>
          </a:p>
          <a:p>
            <a:pPr indent="-228600" lvl="0" marL="685800" rtl="0" algn="l">
              <a:lnSpc>
                <a:spcPct val="90000"/>
              </a:lnSpc>
              <a:spcBef>
                <a:spcPts val="1200"/>
              </a:spcBef>
              <a:spcAft>
                <a:spcPts val="0"/>
              </a:spcAft>
              <a:buClr>
                <a:schemeClr val="dk2"/>
              </a:buClr>
              <a:buSzPts val="2000"/>
              <a:buChar char="•"/>
            </a:pPr>
            <a:r>
              <a:rPr lang="es-ES" sz="2000">
                <a:solidFill>
                  <a:schemeClr val="dk2"/>
                </a:solidFill>
              </a:rPr>
              <a:t>Se estima que entre 23.000 y 45.000 mujeres albanokosovares fueron violadas entre agosto de 1998 y agosto de 1999, el período más intenso de la guerra con Serbia.</a:t>
            </a:r>
            <a:endParaRPr>
              <a:solidFill>
                <a:schemeClr val="dk2"/>
              </a:solidFill>
            </a:endParaRPr>
          </a:p>
          <a:p>
            <a:pPr indent="-228600" lvl="0" marL="685800" rtl="0" algn="l">
              <a:lnSpc>
                <a:spcPct val="90000"/>
              </a:lnSpc>
              <a:spcBef>
                <a:spcPts val="1200"/>
              </a:spcBef>
              <a:spcAft>
                <a:spcPts val="600"/>
              </a:spcAft>
              <a:buClr>
                <a:schemeClr val="dk2"/>
              </a:buClr>
              <a:buSzPts val="2000"/>
              <a:buChar char="•"/>
            </a:pPr>
            <a:r>
              <a:rPr lang="es-ES" sz="2000">
                <a:solidFill>
                  <a:schemeClr val="dk2"/>
                </a:solidFill>
              </a:rPr>
              <a:t>Entre 2001 y 2009, hubo 489.687 mujeres en Colombia que experimentaron violencia sexual en municipios donde había presencia de fuerzas combatientes estatales y no estatales.</a:t>
            </a:r>
            <a:endParaRPr>
              <a:solidFill>
                <a:schemeClr val="dk2"/>
              </a:solidFill>
            </a:endParaRPr>
          </a:p>
        </p:txBody>
      </p:sp>
      <p:sp>
        <p:nvSpPr>
          <p:cNvPr id="319" name="Google Shape;319;p5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s-ES"/>
              <a:t>‹#›</a:t>
            </a:fld>
            <a:endParaRPr/>
          </a:p>
        </p:txBody>
      </p:sp>
    </p:spTree>
  </p:cSld>
  <p:clrMapOvr>
    <a:masterClrMapping/>
  </p:clrMapOvr>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9" name="Shape 999"/>
        <p:cNvGrpSpPr/>
        <p:nvPr/>
      </p:nvGrpSpPr>
      <p:grpSpPr>
        <a:xfrm>
          <a:off x="0" y="0"/>
          <a:ext cx="0" cy="0"/>
          <a:chOff x="0" y="0"/>
          <a:chExt cx="0" cy="0"/>
        </a:xfrm>
      </p:grpSpPr>
      <p:sp>
        <p:nvSpPr>
          <p:cNvPr id="1000" name="Google Shape;1000;p131"/>
          <p:cNvSpPr txBox="1"/>
          <p:nvPr>
            <p:ph type="title"/>
          </p:nvPr>
        </p:nvSpPr>
        <p:spPr>
          <a:xfrm>
            <a:off x="611188" y="403065"/>
            <a:ext cx="7772400" cy="9144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2"/>
              </a:buClr>
              <a:buSzPts val="4400"/>
              <a:buNone/>
            </a:pPr>
            <a:r>
              <a:rPr lang="es-ES"/>
              <a:t>Puntos a tener en cuenta al trabajar con niños o niñas</a:t>
            </a:r>
            <a:endParaRPr/>
          </a:p>
        </p:txBody>
      </p:sp>
      <p:sp>
        <p:nvSpPr>
          <p:cNvPr id="1001" name="Google Shape;1001;p131"/>
          <p:cNvSpPr txBox="1"/>
          <p:nvPr>
            <p:ph idx="1" type="body"/>
          </p:nvPr>
        </p:nvSpPr>
        <p:spPr>
          <a:xfrm>
            <a:off x="811212" y="1585672"/>
            <a:ext cx="7993062" cy="44196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2"/>
              </a:buClr>
              <a:buSzPts val="3200"/>
              <a:buNone/>
            </a:pPr>
            <a:r>
              <a:rPr b="1" lang="es-ES" sz="2600">
                <a:solidFill>
                  <a:schemeClr val="accent1"/>
                </a:solidFill>
              </a:rPr>
              <a:t>Niños: Notificación obligatoria</a:t>
            </a:r>
            <a:endParaRPr sz="2600"/>
          </a:p>
          <a:p>
            <a:pPr indent="-228600" lvl="1" marL="685800" rtl="0" algn="l">
              <a:lnSpc>
                <a:spcPct val="90000"/>
              </a:lnSpc>
              <a:spcBef>
                <a:spcPts val="500"/>
              </a:spcBef>
              <a:spcAft>
                <a:spcPts val="0"/>
              </a:spcAft>
              <a:buClr>
                <a:schemeClr val="dk2"/>
              </a:buClr>
              <a:buSzPts val="2800"/>
              <a:buChar char="•"/>
            </a:pPr>
            <a:r>
              <a:rPr lang="es-ES" sz="2600">
                <a:solidFill>
                  <a:schemeClr val="dk2"/>
                </a:solidFill>
              </a:rPr>
              <a:t>¿Cuál es el protocolo nacional?</a:t>
            </a:r>
            <a:endParaRPr sz="2600"/>
          </a:p>
          <a:p>
            <a:pPr indent="-228600" lvl="1" marL="685800" rtl="0" algn="l">
              <a:lnSpc>
                <a:spcPct val="90000"/>
              </a:lnSpc>
              <a:spcBef>
                <a:spcPts val="500"/>
              </a:spcBef>
              <a:spcAft>
                <a:spcPts val="0"/>
              </a:spcAft>
              <a:buClr>
                <a:schemeClr val="dk2"/>
              </a:buClr>
              <a:buSzPts val="2800"/>
              <a:buChar char="•"/>
            </a:pPr>
            <a:r>
              <a:rPr lang="es-ES" sz="2600">
                <a:solidFill>
                  <a:schemeClr val="dk2"/>
                </a:solidFill>
              </a:rPr>
              <a:t>El principio rector central al decidir presentar una notificación es mantener </a:t>
            </a:r>
            <a:r>
              <a:rPr b="1" lang="es-ES" sz="2600">
                <a:solidFill>
                  <a:schemeClr val="accent1"/>
                </a:solidFill>
              </a:rPr>
              <a:t>el interés superior del niño</a:t>
            </a:r>
            <a:r>
              <a:rPr lang="es-ES" sz="2600">
                <a:solidFill>
                  <a:schemeClr val="dk2"/>
                </a:solidFill>
              </a:rPr>
              <a:t>. Pregunte:</a:t>
            </a:r>
            <a:endParaRPr sz="2600"/>
          </a:p>
          <a:p>
            <a:pPr indent="-228600" lvl="2" marL="1143000" rtl="0" algn="l">
              <a:lnSpc>
                <a:spcPct val="90000"/>
              </a:lnSpc>
              <a:spcBef>
                <a:spcPts val="500"/>
              </a:spcBef>
              <a:spcAft>
                <a:spcPts val="0"/>
              </a:spcAft>
              <a:buClr>
                <a:schemeClr val="dk2"/>
              </a:buClr>
              <a:buSzPts val="2400"/>
              <a:buChar char="•"/>
            </a:pPr>
            <a:r>
              <a:rPr lang="es-ES" sz="2600">
                <a:solidFill>
                  <a:schemeClr val="dk2"/>
                </a:solidFill>
              </a:rPr>
              <a:t>¿Presentar una notificación aumentará el riesgo de daño para el niño o la niña?</a:t>
            </a:r>
            <a:endParaRPr sz="2600"/>
          </a:p>
          <a:p>
            <a:pPr indent="-228600" lvl="2" marL="1143000" rtl="0" algn="l">
              <a:lnSpc>
                <a:spcPct val="90000"/>
              </a:lnSpc>
              <a:spcBef>
                <a:spcPts val="500"/>
              </a:spcBef>
              <a:spcAft>
                <a:spcPts val="0"/>
              </a:spcAft>
              <a:buClr>
                <a:schemeClr val="dk2"/>
              </a:buClr>
              <a:buSzPts val="2400"/>
              <a:buChar char="•"/>
            </a:pPr>
            <a:r>
              <a:rPr lang="es-ES" sz="2600">
                <a:solidFill>
                  <a:schemeClr val="dk2"/>
                </a:solidFill>
              </a:rPr>
              <a:t>¿Cuáles son los efectos positivos/negativos de presentar la notificación?</a:t>
            </a:r>
            <a:endParaRPr sz="2600"/>
          </a:p>
          <a:p>
            <a:pPr indent="-228600" lvl="2" marL="1143000" rtl="0" algn="l">
              <a:lnSpc>
                <a:spcPct val="90000"/>
              </a:lnSpc>
              <a:spcBef>
                <a:spcPts val="500"/>
              </a:spcBef>
              <a:spcAft>
                <a:spcPts val="0"/>
              </a:spcAft>
              <a:buClr>
                <a:schemeClr val="dk2"/>
              </a:buClr>
              <a:buSzPts val="2400"/>
              <a:buChar char="•"/>
            </a:pPr>
            <a:r>
              <a:rPr lang="es-ES" sz="2600">
                <a:solidFill>
                  <a:schemeClr val="dk2"/>
                </a:solidFill>
              </a:rPr>
              <a:t>¿Cuáles son las consecuencias legales en caso de no presentar la notificación?</a:t>
            </a:r>
            <a:endParaRPr sz="2600"/>
          </a:p>
          <a:p>
            <a:pPr indent="-228600" lvl="1" marL="742950" rtl="0" algn="l">
              <a:lnSpc>
                <a:spcPct val="90000"/>
              </a:lnSpc>
              <a:spcBef>
                <a:spcPts val="500"/>
              </a:spcBef>
              <a:spcAft>
                <a:spcPts val="0"/>
              </a:spcAft>
              <a:buClr>
                <a:schemeClr val="dk2"/>
              </a:buClr>
              <a:buSzPts val="2400"/>
              <a:buChar char="•"/>
            </a:pPr>
            <a:r>
              <a:rPr b="1" lang="es-ES" sz="2600">
                <a:solidFill>
                  <a:schemeClr val="accent1"/>
                </a:solidFill>
              </a:rPr>
              <a:t>Háblelo</a:t>
            </a:r>
            <a:r>
              <a:rPr lang="es-ES" sz="2600">
                <a:solidFill>
                  <a:schemeClr val="dk2"/>
                </a:solidFill>
              </a:rPr>
              <a:t> con un supervisor y </a:t>
            </a:r>
            <a:r>
              <a:rPr b="1" lang="es-ES" sz="2600">
                <a:solidFill>
                  <a:schemeClr val="accent1"/>
                </a:solidFill>
              </a:rPr>
              <a:t>documente</a:t>
            </a:r>
            <a:r>
              <a:rPr lang="es-ES" sz="2600">
                <a:solidFill>
                  <a:schemeClr val="dk2"/>
                </a:solidFill>
              </a:rPr>
              <a:t> su decisión.</a:t>
            </a:r>
            <a:endParaRPr sz="2600"/>
          </a:p>
          <a:p>
            <a:pPr indent="0" lvl="1" marL="457200" rtl="0" algn="l">
              <a:lnSpc>
                <a:spcPct val="90000"/>
              </a:lnSpc>
              <a:spcBef>
                <a:spcPts val="500"/>
              </a:spcBef>
              <a:spcAft>
                <a:spcPts val="0"/>
              </a:spcAft>
              <a:buClr>
                <a:schemeClr val="dk2"/>
              </a:buClr>
              <a:buSzPts val="2800"/>
              <a:buFont typeface="Arial"/>
              <a:buNone/>
            </a:pPr>
            <a:r>
              <a:t/>
            </a:r>
            <a:endParaRPr sz="2600"/>
          </a:p>
        </p:txBody>
      </p:sp>
      <p:sp>
        <p:nvSpPr>
          <p:cNvPr id="1002" name="Google Shape;1002;p13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s-E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01">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01">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01">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01">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01">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01">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01">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01">
                                            <p:txEl>
                                              <p:pRg end="7" st="7"/>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7" name="Shape 1007"/>
        <p:cNvGrpSpPr/>
        <p:nvPr/>
      </p:nvGrpSpPr>
      <p:grpSpPr>
        <a:xfrm>
          <a:off x="0" y="0"/>
          <a:ext cx="0" cy="0"/>
          <a:chOff x="0" y="0"/>
          <a:chExt cx="0" cy="0"/>
        </a:xfrm>
      </p:grpSpPr>
      <p:sp>
        <p:nvSpPr>
          <p:cNvPr id="1008" name="Google Shape;1008;p132"/>
          <p:cNvSpPr txBox="1"/>
          <p:nvPr>
            <p:ph idx="1" type="body"/>
          </p:nvPr>
        </p:nvSpPr>
        <p:spPr>
          <a:xfrm>
            <a:off x="628650" y="1958030"/>
            <a:ext cx="7499350" cy="4351337"/>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2"/>
              </a:buClr>
              <a:buSzPts val="3200"/>
              <a:buNone/>
            </a:pPr>
            <a:r>
              <a:rPr b="1" lang="es-ES" sz="2800">
                <a:solidFill>
                  <a:schemeClr val="accent1"/>
                </a:solidFill>
              </a:rPr>
              <a:t>Hombres y niños</a:t>
            </a:r>
            <a:endParaRPr/>
          </a:p>
          <a:p>
            <a:pPr indent="-228600" lvl="1" marL="685800" rtl="0" algn="l">
              <a:lnSpc>
                <a:spcPct val="90000"/>
              </a:lnSpc>
              <a:spcBef>
                <a:spcPts val="500"/>
              </a:spcBef>
              <a:spcAft>
                <a:spcPts val="0"/>
              </a:spcAft>
              <a:buClr>
                <a:schemeClr val="dk2"/>
              </a:buClr>
              <a:buSzPts val="3200"/>
              <a:buChar char="•"/>
            </a:pPr>
            <a:r>
              <a:rPr lang="es-ES">
                <a:solidFill>
                  <a:schemeClr val="dk2"/>
                </a:solidFill>
              </a:rPr>
              <a:t>En general, es menos probable que cuenten lo ocurrido</a:t>
            </a:r>
            <a:endParaRPr/>
          </a:p>
          <a:p>
            <a:pPr indent="-228600" lvl="1" marL="685800" rtl="0" algn="l">
              <a:lnSpc>
                <a:spcPct val="90000"/>
              </a:lnSpc>
              <a:spcBef>
                <a:spcPts val="500"/>
              </a:spcBef>
              <a:spcAft>
                <a:spcPts val="0"/>
              </a:spcAft>
              <a:buClr>
                <a:schemeClr val="dk2"/>
              </a:buClr>
              <a:buSzPts val="3200"/>
              <a:buChar char="•"/>
            </a:pPr>
            <a:r>
              <a:rPr lang="es-ES">
                <a:solidFill>
                  <a:schemeClr val="dk2"/>
                </a:solidFill>
              </a:rPr>
              <a:t>Pueden ser objeto de acciones orientadas a destruir su identidad masculina</a:t>
            </a:r>
            <a:endParaRPr/>
          </a:p>
          <a:p>
            <a:pPr indent="-228600" lvl="1" marL="685800" rtl="0" algn="l">
              <a:lnSpc>
                <a:spcPct val="90000"/>
              </a:lnSpc>
              <a:spcBef>
                <a:spcPts val="500"/>
              </a:spcBef>
              <a:spcAft>
                <a:spcPts val="0"/>
              </a:spcAft>
              <a:buClr>
                <a:schemeClr val="dk2"/>
              </a:buClr>
              <a:buSzPts val="3200"/>
              <a:buChar char="•"/>
            </a:pPr>
            <a:r>
              <a:rPr lang="es-ES">
                <a:solidFill>
                  <a:schemeClr val="dk2"/>
                </a:solidFill>
              </a:rPr>
              <a:t>Son vulnerables en contextos de detención</a:t>
            </a:r>
            <a:endParaRPr/>
          </a:p>
          <a:p>
            <a:pPr indent="-228600" lvl="1" marL="685800" rtl="0" algn="l">
              <a:lnSpc>
                <a:spcPct val="90000"/>
              </a:lnSpc>
              <a:spcBef>
                <a:spcPts val="500"/>
              </a:spcBef>
              <a:spcAft>
                <a:spcPts val="0"/>
              </a:spcAft>
              <a:buClr>
                <a:schemeClr val="dk2"/>
              </a:buClr>
              <a:buSzPts val="3200"/>
              <a:buChar char="•"/>
            </a:pPr>
            <a:r>
              <a:rPr lang="es-ES">
                <a:solidFill>
                  <a:schemeClr val="dk2"/>
                </a:solidFill>
              </a:rPr>
              <a:t>Pueden ser forzados a presenciar hechos de violencia sexual contra otras personas o a participar en ellos</a:t>
            </a:r>
            <a:endParaRPr/>
          </a:p>
          <a:p>
            <a:pPr indent="0" lvl="0" marL="0" rtl="0" algn="l">
              <a:lnSpc>
                <a:spcPct val="90000"/>
              </a:lnSpc>
              <a:spcBef>
                <a:spcPts val="1000"/>
              </a:spcBef>
              <a:spcAft>
                <a:spcPts val="0"/>
              </a:spcAft>
              <a:buClr>
                <a:schemeClr val="dk2"/>
              </a:buClr>
              <a:buSzPts val="3200"/>
              <a:buFont typeface="Arial"/>
              <a:buNone/>
            </a:pPr>
            <a:r>
              <a:t/>
            </a:r>
            <a:endParaRPr/>
          </a:p>
        </p:txBody>
      </p:sp>
      <p:sp>
        <p:nvSpPr>
          <p:cNvPr id="1009" name="Google Shape;1009;p13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s-ES"/>
              <a:t>‹#›</a:t>
            </a:fld>
            <a:endParaRPr/>
          </a:p>
        </p:txBody>
      </p:sp>
      <p:sp>
        <p:nvSpPr>
          <p:cNvPr id="1010" name="Google Shape;1010;p132"/>
          <p:cNvSpPr txBox="1"/>
          <p:nvPr>
            <p:ph type="title"/>
          </p:nvPr>
        </p:nvSpPr>
        <p:spPr>
          <a:xfrm>
            <a:off x="576477" y="757523"/>
            <a:ext cx="6205323" cy="11430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2"/>
              </a:buClr>
              <a:buSzPts val="4400"/>
              <a:buNone/>
            </a:pPr>
            <a:r>
              <a:rPr lang="es-ES"/>
              <a:t>Puntos a tener en cuenta para hombres y niños</a:t>
            </a:r>
            <a:endParaRPr/>
          </a:p>
        </p:txBody>
      </p:sp>
    </p:spTree>
  </p:cSld>
  <p:clrMapOvr>
    <a:masterClrMapping/>
  </p:clrMapOvr>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5" name="Shape 1015"/>
        <p:cNvGrpSpPr/>
        <p:nvPr/>
      </p:nvGrpSpPr>
      <p:grpSpPr>
        <a:xfrm>
          <a:off x="0" y="0"/>
          <a:ext cx="0" cy="0"/>
          <a:chOff x="0" y="0"/>
          <a:chExt cx="0" cy="0"/>
        </a:xfrm>
      </p:grpSpPr>
      <p:sp>
        <p:nvSpPr>
          <p:cNvPr id="1016" name="Google Shape;1016;p133"/>
          <p:cNvSpPr txBox="1"/>
          <p:nvPr>
            <p:ph type="title"/>
          </p:nvPr>
        </p:nvSpPr>
        <p:spPr>
          <a:xfrm>
            <a:off x="254000" y="420314"/>
            <a:ext cx="9144000" cy="9144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2"/>
              </a:buClr>
              <a:buSzPts val="4400"/>
              <a:buNone/>
            </a:pPr>
            <a:r>
              <a:rPr lang="es-ES" sz="4000"/>
              <a:t>4 – Examen físico y de órganos genitales</a:t>
            </a:r>
            <a:endParaRPr sz="4000"/>
          </a:p>
        </p:txBody>
      </p:sp>
      <p:sp>
        <p:nvSpPr>
          <p:cNvPr id="1017" name="Google Shape;1017;p133"/>
          <p:cNvSpPr txBox="1"/>
          <p:nvPr>
            <p:ph idx="1" type="body"/>
          </p:nvPr>
        </p:nvSpPr>
        <p:spPr>
          <a:xfrm>
            <a:off x="757238" y="1216632"/>
            <a:ext cx="8081962" cy="4495800"/>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600"/>
              </a:spcBef>
              <a:spcAft>
                <a:spcPts val="0"/>
              </a:spcAft>
              <a:buClr>
                <a:schemeClr val="accent2"/>
              </a:buClr>
              <a:buSzPts val="2800"/>
              <a:buChar char="•"/>
            </a:pPr>
            <a:r>
              <a:rPr b="1" lang="es-ES" sz="2800">
                <a:solidFill>
                  <a:schemeClr val="accent1"/>
                </a:solidFill>
              </a:rPr>
              <a:t>Primero se deben tratar los problemas que ponen en riesgo la vida</a:t>
            </a:r>
            <a:endParaRPr sz="2800"/>
          </a:p>
          <a:p>
            <a:pPr indent="-342900" lvl="0" marL="342900" rtl="0" algn="l">
              <a:lnSpc>
                <a:spcPct val="90000"/>
              </a:lnSpc>
              <a:spcBef>
                <a:spcPts val="600"/>
              </a:spcBef>
              <a:spcAft>
                <a:spcPts val="0"/>
              </a:spcAft>
              <a:buClr>
                <a:schemeClr val="accent2"/>
              </a:buClr>
              <a:buSzPts val="2800"/>
              <a:buChar char="•"/>
            </a:pPr>
            <a:r>
              <a:rPr lang="es-ES" sz="2800">
                <a:solidFill>
                  <a:schemeClr val="dk2"/>
                </a:solidFill>
              </a:rPr>
              <a:t>Haga un examen completo </a:t>
            </a:r>
            <a:endParaRPr sz="2800"/>
          </a:p>
          <a:p>
            <a:pPr indent="-342900" lvl="0" marL="342900" rtl="0" algn="l">
              <a:lnSpc>
                <a:spcPct val="90000"/>
              </a:lnSpc>
              <a:spcBef>
                <a:spcPts val="600"/>
              </a:spcBef>
              <a:spcAft>
                <a:spcPts val="0"/>
              </a:spcAft>
              <a:buClr>
                <a:schemeClr val="accent2"/>
              </a:buClr>
              <a:buSzPts val="2800"/>
              <a:buChar char="•"/>
            </a:pPr>
            <a:r>
              <a:rPr lang="es-ES" sz="2800">
                <a:solidFill>
                  <a:schemeClr val="dk2"/>
                </a:solidFill>
              </a:rPr>
              <a:t>Actúe con delicadeza y explique cada paso</a:t>
            </a:r>
            <a:endParaRPr sz="2800"/>
          </a:p>
          <a:p>
            <a:pPr indent="-342900" lvl="0" marL="342900" rtl="0" algn="l">
              <a:lnSpc>
                <a:spcPct val="90000"/>
              </a:lnSpc>
              <a:spcBef>
                <a:spcPts val="600"/>
              </a:spcBef>
              <a:spcAft>
                <a:spcPts val="0"/>
              </a:spcAft>
              <a:buClr>
                <a:schemeClr val="accent2"/>
              </a:buClr>
              <a:buSzPts val="2800"/>
              <a:buChar char="•"/>
            </a:pPr>
            <a:r>
              <a:rPr lang="es-ES" sz="2800">
                <a:solidFill>
                  <a:schemeClr val="dk2"/>
                </a:solidFill>
              </a:rPr>
              <a:t>Observe el estado mental</a:t>
            </a:r>
            <a:endParaRPr sz="2800"/>
          </a:p>
          <a:p>
            <a:pPr indent="-342900" lvl="0" marL="342900" rtl="0" algn="l">
              <a:lnSpc>
                <a:spcPct val="90000"/>
              </a:lnSpc>
              <a:spcBef>
                <a:spcPts val="600"/>
              </a:spcBef>
              <a:spcAft>
                <a:spcPts val="0"/>
              </a:spcAft>
              <a:buClr>
                <a:schemeClr val="accent2"/>
              </a:buClr>
              <a:buSzPts val="2800"/>
              <a:buChar char="•"/>
            </a:pPr>
            <a:r>
              <a:rPr lang="es-ES" sz="2800">
                <a:solidFill>
                  <a:schemeClr val="dk2"/>
                </a:solidFill>
              </a:rPr>
              <a:t>Trabaje en forma sistemática (de la cabeza a los pies, zona genital, zona anal)</a:t>
            </a:r>
            <a:endParaRPr sz="2800"/>
          </a:p>
          <a:p>
            <a:pPr indent="-342900" lvl="0" marL="342900" rtl="0" algn="l">
              <a:lnSpc>
                <a:spcPct val="90000"/>
              </a:lnSpc>
              <a:spcBef>
                <a:spcPts val="600"/>
              </a:spcBef>
              <a:spcAft>
                <a:spcPts val="0"/>
              </a:spcAft>
              <a:buClr>
                <a:schemeClr val="accent2"/>
              </a:buClr>
              <a:buSzPts val="2800"/>
              <a:buChar char="•"/>
            </a:pPr>
            <a:r>
              <a:rPr lang="es-ES" sz="2800">
                <a:solidFill>
                  <a:schemeClr val="dk2"/>
                </a:solidFill>
              </a:rPr>
              <a:t>Recolecte evidencias a medida que avanza</a:t>
            </a:r>
            <a:endParaRPr sz="2800"/>
          </a:p>
          <a:p>
            <a:pPr indent="-342900" lvl="0" marL="342900" rtl="0" algn="l">
              <a:lnSpc>
                <a:spcPct val="90000"/>
              </a:lnSpc>
              <a:spcBef>
                <a:spcPts val="600"/>
              </a:spcBef>
              <a:spcAft>
                <a:spcPts val="0"/>
              </a:spcAft>
              <a:buClr>
                <a:schemeClr val="accent2"/>
              </a:buClr>
              <a:buSzPts val="2800"/>
              <a:buChar char="•"/>
            </a:pPr>
            <a:r>
              <a:rPr lang="es-ES" sz="2800">
                <a:solidFill>
                  <a:schemeClr val="dk2"/>
                </a:solidFill>
              </a:rPr>
              <a:t>¡No haga nada sin consentimiento!</a:t>
            </a:r>
            <a:endParaRPr sz="2800"/>
          </a:p>
          <a:p>
            <a:pPr indent="-342900" lvl="0" marL="342900" rtl="0" algn="l">
              <a:lnSpc>
                <a:spcPct val="90000"/>
              </a:lnSpc>
              <a:spcBef>
                <a:spcPts val="600"/>
              </a:spcBef>
              <a:spcAft>
                <a:spcPts val="0"/>
              </a:spcAft>
              <a:buClr>
                <a:schemeClr val="accent2"/>
              </a:buClr>
              <a:buSzPts val="2800"/>
              <a:buChar char="•"/>
            </a:pPr>
            <a:r>
              <a:rPr lang="es-ES" sz="2800">
                <a:solidFill>
                  <a:schemeClr val="dk2"/>
                </a:solidFill>
              </a:rPr>
              <a:t>Documente todo en forma minuciosa (pictogramas)</a:t>
            </a:r>
            <a:endParaRPr sz="2800"/>
          </a:p>
        </p:txBody>
      </p:sp>
      <p:sp>
        <p:nvSpPr>
          <p:cNvPr id="1018" name="Google Shape;1018;p13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s-E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17">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17">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17">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17">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17">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17">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17">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17">
                                            <p:txEl>
                                              <p:pRg end="7" st="7"/>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3" name="Shape 1023"/>
        <p:cNvGrpSpPr/>
        <p:nvPr/>
      </p:nvGrpSpPr>
      <p:grpSpPr>
        <a:xfrm>
          <a:off x="0" y="0"/>
          <a:ext cx="0" cy="0"/>
          <a:chOff x="0" y="0"/>
          <a:chExt cx="0" cy="0"/>
        </a:xfrm>
      </p:grpSpPr>
      <p:sp>
        <p:nvSpPr>
          <p:cNvPr id="1024" name="Google Shape;1024;p134"/>
          <p:cNvSpPr txBox="1"/>
          <p:nvPr/>
        </p:nvSpPr>
        <p:spPr>
          <a:xfrm>
            <a:off x="2137026" y="6227762"/>
            <a:ext cx="5383658" cy="554038"/>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s-ES" sz="1000" u="none" cap="none" strike="noStrike">
                <a:solidFill>
                  <a:schemeClr val="dk2"/>
                </a:solidFill>
                <a:latin typeface="Calibri"/>
                <a:ea typeface="Calibri"/>
                <a:cs typeface="Calibri"/>
                <a:sym typeface="Calibri"/>
              </a:rPr>
              <a:t>UNFPA/UNHCR. 2004. </a:t>
            </a:r>
            <a:r>
              <a:rPr b="0" i="1" lang="es-ES" sz="1000" u="none" cap="none" strike="noStrike">
                <a:solidFill>
                  <a:schemeClr val="dk2"/>
                </a:solidFill>
                <a:latin typeface="Calibri"/>
                <a:ea typeface="Calibri"/>
                <a:cs typeface="Calibri"/>
                <a:sym typeface="Calibri"/>
              </a:rPr>
              <a:t>Clinical management of rape survivors: developing protocols for use with refugees and internally displaced persons</a:t>
            </a:r>
            <a:r>
              <a:rPr b="0" i="0" lang="es-ES" sz="1000" u="none" cap="none" strike="noStrike">
                <a:solidFill>
                  <a:schemeClr val="dk2"/>
                </a:solidFill>
                <a:latin typeface="Calibri"/>
                <a:ea typeface="Calibri"/>
                <a:cs typeface="Calibri"/>
                <a:sym typeface="Calibri"/>
              </a:rPr>
              <a:t> -- Edición modificada, impresa por la OMS. </a:t>
            </a:r>
            <a:endParaRPr b="0" i="0" sz="1000" u="none" cap="none" strike="noStrike">
              <a:solidFill>
                <a:srgbClr val="000000"/>
              </a:solidFill>
              <a:latin typeface="Arial"/>
              <a:ea typeface="Arial"/>
              <a:cs typeface="Arial"/>
              <a:sym typeface="Arial"/>
            </a:endParaRPr>
          </a:p>
        </p:txBody>
      </p:sp>
      <p:sp>
        <p:nvSpPr>
          <p:cNvPr id="1025" name="Google Shape;1025;p13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s-ES"/>
              <a:t>‹#›</a:t>
            </a:fld>
            <a:endParaRPr/>
          </a:p>
        </p:txBody>
      </p:sp>
      <p:sp>
        <p:nvSpPr>
          <p:cNvPr id="1026" name="Google Shape;1026;p134"/>
          <p:cNvSpPr txBox="1"/>
          <p:nvPr/>
        </p:nvSpPr>
        <p:spPr>
          <a:xfrm>
            <a:off x="2644775" y="1358900"/>
            <a:ext cx="884629" cy="307777"/>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s-ES" sz="1400" u="none" cap="none" strike="noStrike">
                <a:solidFill>
                  <a:schemeClr val="dk1"/>
                </a:solidFill>
                <a:latin typeface="Arial"/>
                <a:ea typeface="Arial"/>
                <a:cs typeface="Arial"/>
                <a:sym typeface="Arial"/>
              </a:rPr>
              <a:t>Derecha</a:t>
            </a:r>
            <a:endParaRPr/>
          </a:p>
        </p:txBody>
      </p:sp>
      <p:sp>
        <p:nvSpPr>
          <p:cNvPr id="1027" name="Google Shape;1027;p134"/>
          <p:cNvSpPr txBox="1"/>
          <p:nvPr/>
        </p:nvSpPr>
        <p:spPr>
          <a:xfrm>
            <a:off x="5721210" y="1358900"/>
            <a:ext cx="990598" cy="307777"/>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s-ES" sz="1400" u="none" cap="none" strike="noStrike">
                <a:solidFill>
                  <a:schemeClr val="dk1"/>
                </a:solidFill>
                <a:latin typeface="Arial"/>
                <a:ea typeface="Arial"/>
                <a:cs typeface="Arial"/>
                <a:sym typeface="Arial"/>
              </a:rPr>
              <a:t>Izquierda</a:t>
            </a:r>
            <a:endParaRPr/>
          </a:p>
        </p:txBody>
      </p:sp>
      <p:sp>
        <p:nvSpPr>
          <p:cNvPr id="1028" name="Google Shape;1028;p134"/>
          <p:cNvSpPr txBox="1"/>
          <p:nvPr/>
        </p:nvSpPr>
        <p:spPr>
          <a:xfrm>
            <a:off x="3670897" y="535582"/>
            <a:ext cx="2122098" cy="307777"/>
          </a:xfrm>
          <a:prstGeom prst="rect">
            <a:avLst/>
          </a:prstGeom>
          <a:solidFill>
            <a:schemeClr val="lt1"/>
          </a:solid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None/>
            </a:pPr>
            <a:r>
              <a:rPr b="1" i="0" lang="es-ES" sz="1400" u="none" cap="none" strike="noStrike">
                <a:solidFill>
                  <a:srgbClr val="2064B4"/>
                </a:solidFill>
                <a:latin typeface="Times"/>
                <a:ea typeface="Times"/>
                <a:cs typeface="Times"/>
                <a:sym typeface="Times"/>
              </a:rPr>
              <a:t>Anexo 6 · Pictogramas</a:t>
            </a:r>
            <a:endParaRPr b="1" i="0" sz="1400" u="none" cap="none" strike="noStrike">
              <a:solidFill>
                <a:srgbClr val="2064B4"/>
              </a:solidFill>
              <a:latin typeface="Times"/>
              <a:ea typeface="Times"/>
              <a:cs typeface="Times"/>
              <a:sym typeface="Times"/>
            </a:endParaRPr>
          </a:p>
        </p:txBody>
      </p:sp>
      <p:cxnSp>
        <p:nvCxnSpPr>
          <p:cNvPr id="1029" name="Google Shape;1029;p134"/>
          <p:cNvCxnSpPr/>
          <p:nvPr/>
        </p:nvCxnSpPr>
        <p:spPr>
          <a:xfrm>
            <a:off x="2613460" y="808549"/>
            <a:ext cx="3994019" cy="0"/>
          </a:xfrm>
          <a:prstGeom prst="straightConnector1">
            <a:avLst/>
          </a:prstGeom>
          <a:noFill/>
          <a:ln cap="flat" cmpd="sng" w="19050">
            <a:solidFill>
              <a:srgbClr val="2064B4"/>
            </a:solidFill>
            <a:prstDash val="solid"/>
            <a:round/>
            <a:headEnd len="sm" w="sm" type="none"/>
            <a:tailEnd len="sm" w="sm" type="none"/>
          </a:ln>
        </p:spPr>
      </p:cxnSp>
      <p:cxnSp>
        <p:nvCxnSpPr>
          <p:cNvPr id="1030" name="Google Shape;1030;p134"/>
          <p:cNvCxnSpPr/>
          <p:nvPr/>
        </p:nvCxnSpPr>
        <p:spPr>
          <a:xfrm>
            <a:off x="2609285" y="553854"/>
            <a:ext cx="3994019" cy="0"/>
          </a:xfrm>
          <a:prstGeom prst="straightConnector1">
            <a:avLst/>
          </a:prstGeom>
          <a:noFill/>
          <a:ln cap="flat" cmpd="sng" w="19050">
            <a:solidFill>
              <a:srgbClr val="2064B4"/>
            </a:solidFill>
            <a:prstDash val="solid"/>
            <a:round/>
            <a:headEnd len="sm" w="sm" type="none"/>
            <a:tailEnd len="sm" w="sm" type="none"/>
          </a:ln>
        </p:spPr>
      </p:cxnSp>
      <p:cxnSp>
        <p:nvCxnSpPr>
          <p:cNvPr id="1031" name="Google Shape;1031;p134"/>
          <p:cNvCxnSpPr/>
          <p:nvPr/>
        </p:nvCxnSpPr>
        <p:spPr>
          <a:xfrm>
            <a:off x="2607871" y="353219"/>
            <a:ext cx="4248150" cy="0"/>
          </a:xfrm>
          <a:prstGeom prst="straightConnector1">
            <a:avLst/>
          </a:prstGeom>
          <a:noFill/>
          <a:ln cap="flat" cmpd="sng" w="9525">
            <a:solidFill>
              <a:srgbClr val="1F1F1F"/>
            </a:solidFill>
            <a:prstDash val="solid"/>
            <a:round/>
            <a:headEnd len="sm" w="sm" type="none"/>
            <a:tailEnd len="sm" w="sm" type="none"/>
          </a:ln>
        </p:spPr>
      </p:cxnSp>
      <p:cxnSp>
        <p:nvCxnSpPr>
          <p:cNvPr id="1032" name="Google Shape;1032;p134"/>
          <p:cNvCxnSpPr/>
          <p:nvPr/>
        </p:nvCxnSpPr>
        <p:spPr>
          <a:xfrm>
            <a:off x="2607871" y="353218"/>
            <a:ext cx="0" cy="5791201"/>
          </a:xfrm>
          <a:prstGeom prst="straightConnector1">
            <a:avLst/>
          </a:prstGeom>
          <a:noFill/>
          <a:ln cap="flat" cmpd="sng" w="9525">
            <a:solidFill>
              <a:srgbClr val="1F1F1F"/>
            </a:solidFill>
            <a:prstDash val="solid"/>
            <a:round/>
            <a:headEnd len="sm" w="sm" type="none"/>
            <a:tailEnd len="sm" w="sm" type="none"/>
          </a:ln>
        </p:spPr>
      </p:cxnSp>
      <p:cxnSp>
        <p:nvCxnSpPr>
          <p:cNvPr id="1033" name="Google Shape;1033;p134"/>
          <p:cNvCxnSpPr/>
          <p:nvPr/>
        </p:nvCxnSpPr>
        <p:spPr>
          <a:xfrm>
            <a:off x="6862371" y="353218"/>
            <a:ext cx="0" cy="5791201"/>
          </a:xfrm>
          <a:prstGeom prst="straightConnector1">
            <a:avLst/>
          </a:prstGeom>
          <a:noFill/>
          <a:ln cap="flat" cmpd="sng" w="9525">
            <a:solidFill>
              <a:srgbClr val="1F1F1F"/>
            </a:solidFill>
            <a:prstDash val="solid"/>
            <a:round/>
            <a:headEnd len="sm" w="sm" type="none"/>
            <a:tailEnd len="sm" w="sm" type="none"/>
          </a:ln>
        </p:spPr>
      </p:cxnSp>
      <p:cxnSp>
        <p:nvCxnSpPr>
          <p:cNvPr id="1034" name="Google Shape;1034;p134"/>
          <p:cNvCxnSpPr/>
          <p:nvPr/>
        </p:nvCxnSpPr>
        <p:spPr>
          <a:xfrm rot="10800000">
            <a:off x="2607871" y="6144419"/>
            <a:ext cx="4248150" cy="0"/>
          </a:xfrm>
          <a:prstGeom prst="straightConnector1">
            <a:avLst/>
          </a:prstGeom>
          <a:noFill/>
          <a:ln cap="flat" cmpd="sng" w="9525">
            <a:solidFill>
              <a:srgbClr val="1F1F1F"/>
            </a:solidFill>
            <a:prstDash val="solid"/>
            <a:round/>
            <a:headEnd len="sm" w="sm" type="none"/>
            <a:tailEnd len="sm" w="sm" type="none"/>
          </a:ln>
        </p:spPr>
      </p:cxnSp>
      <p:pic>
        <p:nvPicPr>
          <p:cNvPr id="1035" name="Google Shape;1035;p134"/>
          <p:cNvPicPr preferRelativeResize="0"/>
          <p:nvPr/>
        </p:nvPicPr>
        <p:blipFill rotWithShape="1">
          <a:blip r:embed="rId3">
            <a:alphaModFix/>
          </a:blip>
          <a:srcRect b="0" l="0" r="0" t="0"/>
          <a:stretch/>
        </p:blipFill>
        <p:spPr>
          <a:xfrm>
            <a:off x="3508855" y="903612"/>
            <a:ext cx="2296819" cy="5148908"/>
          </a:xfrm>
          <a:prstGeom prst="rect">
            <a:avLst/>
          </a:prstGeom>
          <a:noFill/>
          <a:ln>
            <a:noFill/>
          </a:ln>
        </p:spPr>
      </p:pic>
    </p:spTree>
  </p:cSld>
  <p:clrMapOvr>
    <a:masterClrMapping/>
  </p:clrMapOvr>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0" name="Shape 1040"/>
        <p:cNvGrpSpPr/>
        <p:nvPr/>
      </p:nvGrpSpPr>
      <p:grpSpPr>
        <a:xfrm>
          <a:off x="0" y="0"/>
          <a:ext cx="0" cy="0"/>
          <a:chOff x="0" y="0"/>
          <a:chExt cx="0" cy="0"/>
        </a:xfrm>
      </p:grpSpPr>
      <p:sp>
        <p:nvSpPr>
          <p:cNvPr id="1041" name="Google Shape;1041;p135"/>
          <p:cNvSpPr txBox="1"/>
          <p:nvPr>
            <p:ph type="title"/>
          </p:nvPr>
        </p:nvSpPr>
        <p:spPr>
          <a:xfrm>
            <a:off x="357348" y="290780"/>
            <a:ext cx="8458200" cy="1143000"/>
          </a:xfrm>
          <a:prstGeom prst="rect">
            <a:avLst/>
          </a:prstGeom>
          <a:noFill/>
          <a:ln>
            <a:noFill/>
          </a:ln>
        </p:spPr>
        <p:txBody>
          <a:bodyPr anchorCtr="0" anchor="ctr" bIns="45700" lIns="91425" spcFirstLastPara="1" rIns="91425" wrap="square" tIns="45700">
            <a:noAutofit/>
          </a:bodyPr>
          <a:lstStyle/>
          <a:p>
            <a:pPr indent="0" lvl="0" marL="0" rtl="0" algn="l">
              <a:lnSpc>
                <a:spcPct val="80000"/>
              </a:lnSpc>
              <a:spcBef>
                <a:spcPts val="0"/>
              </a:spcBef>
              <a:spcAft>
                <a:spcPts val="0"/>
              </a:spcAft>
              <a:buClr>
                <a:schemeClr val="accent2"/>
              </a:buClr>
              <a:buSzPts val="4400"/>
              <a:buNone/>
            </a:pPr>
            <a:r>
              <a:rPr lang="es-ES" sz="4000"/>
              <a:t>4 – Examen físico: Listas de verificación para examen posterior a una violación </a:t>
            </a:r>
            <a:endParaRPr sz="4000"/>
          </a:p>
        </p:txBody>
      </p:sp>
      <p:sp>
        <p:nvSpPr>
          <p:cNvPr id="1042" name="Google Shape;1042;p13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s-ES"/>
              <a:t>‹#›</a:t>
            </a:fld>
            <a:endParaRPr/>
          </a:p>
        </p:txBody>
      </p:sp>
      <p:graphicFrame>
        <p:nvGraphicFramePr>
          <p:cNvPr id="1043" name="Google Shape;1043;p135"/>
          <p:cNvGraphicFramePr/>
          <p:nvPr/>
        </p:nvGraphicFramePr>
        <p:xfrm>
          <a:off x="1324302" y="1433780"/>
          <a:ext cx="3000000" cy="3000000"/>
        </p:xfrm>
        <a:graphic>
          <a:graphicData uri="http://schemas.openxmlformats.org/drawingml/2006/table">
            <a:tbl>
              <a:tblPr bandRow="1" firstRow="1">
                <a:noFill/>
                <a:tableStyleId>{F7FC3A87-7C86-4937-AAF8-D6A5FC9EC237}</a:tableStyleId>
              </a:tblPr>
              <a:tblGrid>
                <a:gridCol w="3731175"/>
                <a:gridCol w="3731175"/>
              </a:tblGrid>
              <a:tr h="370850">
                <a:tc>
                  <a:txBody>
                    <a:bodyPr/>
                    <a:lstStyle/>
                    <a:p>
                      <a:pPr indent="0" lvl="0" marL="0" marR="0" rtl="0" algn="l">
                        <a:lnSpc>
                          <a:spcPct val="100000"/>
                        </a:lnSpc>
                        <a:spcBef>
                          <a:spcPts val="0"/>
                        </a:spcBef>
                        <a:spcAft>
                          <a:spcPts val="0"/>
                        </a:spcAft>
                        <a:buClr>
                          <a:srgbClr val="000000"/>
                        </a:buClr>
                        <a:buSzPts val="1400"/>
                        <a:buFont typeface="Arial"/>
                        <a:buNone/>
                      </a:pPr>
                      <a:r>
                        <a:rPr b="1" i="0" lang="es-ES" sz="1400" u="none" cap="none" strike="noStrike">
                          <a:solidFill>
                            <a:schemeClr val="lt1"/>
                          </a:solidFill>
                          <a:latin typeface="Calibri"/>
                          <a:ea typeface="Calibri"/>
                          <a:cs typeface="Calibri"/>
                          <a:sym typeface="Calibri"/>
                        </a:rPr>
                        <a:t>Preste atención a lo siguiente</a:t>
                      </a:r>
                      <a:r>
                        <a:rPr lang="es-ES" sz="1400" u="none" cap="none" strike="noStrike"/>
                        <a:t> </a:t>
                      </a:r>
                      <a:endParaRPr sz="1400" u="none" cap="none" strike="noStrike"/>
                    </a:p>
                  </a:txBody>
                  <a:tcPr marT="45725" marB="45725" marR="91450" marL="91450"/>
                </a:tc>
                <a:tc>
                  <a:txBody>
                    <a:bodyPr/>
                    <a:lstStyle/>
                    <a:p>
                      <a:pPr indent="0" lvl="0" marL="0" marR="488950" rtl="0" algn="r">
                        <a:lnSpc>
                          <a:spcPct val="90000"/>
                        </a:lnSpc>
                        <a:spcBef>
                          <a:spcPts val="0"/>
                        </a:spcBef>
                        <a:spcAft>
                          <a:spcPts val="0"/>
                        </a:spcAft>
                        <a:buNone/>
                      </a:pPr>
                      <a:r>
                        <a:rPr b="1" lang="es-ES" sz="950" u="none" cap="none" strike="noStrike">
                          <a:solidFill>
                            <a:srgbClr val="FFFFFF"/>
                          </a:solidFill>
                          <a:latin typeface="Arial"/>
                          <a:ea typeface="Arial"/>
                          <a:cs typeface="Arial"/>
                          <a:sym typeface="Arial"/>
                        </a:rPr>
                        <a:t> </a:t>
                      </a:r>
                      <a:r>
                        <a:rPr b="1" lang="es-ES" sz="1400" u="none" cap="none" strike="noStrike">
                          <a:solidFill>
                            <a:schemeClr val="lt1"/>
                          </a:solidFill>
                          <a:latin typeface="Calibri"/>
                          <a:ea typeface="Calibri"/>
                          <a:cs typeface="Calibri"/>
                          <a:sym typeface="Calibri"/>
                        </a:rPr>
                        <a:t>Procure identificar y registrar lo siguiente</a:t>
                      </a:r>
                      <a:endParaRPr sz="1400" u="none" cap="none" strike="noStrike">
                        <a:solidFill>
                          <a:schemeClr val="lt1"/>
                        </a:solidFill>
                        <a:latin typeface="Calibri"/>
                        <a:ea typeface="Calibri"/>
                        <a:cs typeface="Calibri"/>
                        <a:sym typeface="Calibri"/>
                      </a:endParaRPr>
                    </a:p>
                  </a:txBody>
                  <a:tcPr marT="0" marB="0" marR="68575" marL="68575" anchor="ctr"/>
                </a:tc>
              </a:tr>
              <a:tr h="370850">
                <a:tc gridSpan="2">
                  <a:txBody>
                    <a:bodyPr/>
                    <a:lstStyle/>
                    <a:p>
                      <a:pPr indent="0" lvl="0" marL="0" marR="0" rtl="0" algn="l">
                        <a:lnSpc>
                          <a:spcPct val="100000"/>
                        </a:lnSpc>
                        <a:spcBef>
                          <a:spcPts val="0"/>
                        </a:spcBef>
                        <a:spcAft>
                          <a:spcPts val="0"/>
                        </a:spcAft>
                        <a:buClr>
                          <a:srgbClr val="000000"/>
                        </a:buClr>
                        <a:buSzPts val="1400"/>
                        <a:buFont typeface="Arial"/>
                        <a:buNone/>
                      </a:pPr>
                      <a:r>
                        <a:rPr b="0" i="0" lang="es-ES" sz="1400" u="none" cap="none" strike="noStrike">
                          <a:solidFill>
                            <a:schemeClr val="dk1"/>
                          </a:solidFill>
                          <a:latin typeface="Calibri"/>
                          <a:ea typeface="Calibri"/>
                          <a:cs typeface="Calibri"/>
                          <a:sym typeface="Calibri"/>
                        </a:rPr>
                        <a:t>Lista de verificación de examen físico</a:t>
                      </a:r>
                      <a:r>
                        <a:rPr lang="es-ES" sz="1400" u="none" cap="none" strike="noStrike"/>
                        <a:t> </a:t>
                      </a:r>
                      <a:endParaRPr sz="1400" u="none" cap="none" strike="noStrike"/>
                    </a:p>
                  </a:txBody>
                  <a:tcPr marT="45725" marB="45725" marR="91450" marL="91450"/>
                </a:tc>
                <a:tc hMerge="1"/>
              </a:tr>
              <a:tr h="370850">
                <a:tc>
                  <a:txBody>
                    <a:bodyPr/>
                    <a:lstStyle/>
                    <a:p>
                      <a:pPr indent="-285750" lvl="0" marL="285750" marR="0" rtl="0" algn="l">
                        <a:lnSpc>
                          <a:spcPct val="100000"/>
                        </a:lnSpc>
                        <a:spcBef>
                          <a:spcPts val="0"/>
                        </a:spcBef>
                        <a:spcAft>
                          <a:spcPts val="0"/>
                        </a:spcAft>
                        <a:buClr>
                          <a:srgbClr val="000000"/>
                        </a:buClr>
                        <a:buSzPts val="1400"/>
                        <a:buFont typeface="Arial"/>
                        <a:buChar char="•"/>
                      </a:pPr>
                      <a:r>
                        <a:rPr b="0" i="0" lang="es-ES" sz="1400" u="none" cap="none" strike="noStrike">
                          <a:solidFill>
                            <a:schemeClr val="dk1"/>
                          </a:solidFill>
                          <a:latin typeface="Calibri"/>
                          <a:ea typeface="Calibri"/>
                          <a:cs typeface="Calibri"/>
                          <a:sym typeface="Calibri"/>
                        </a:rPr>
                        <a:t>Aspecto general</a:t>
                      </a:r>
                      <a:r>
                        <a:rPr lang="es-ES" sz="1400" u="none" cap="none" strike="noStrike"/>
                        <a:t> </a:t>
                      </a:r>
                      <a:endParaRPr/>
                    </a:p>
                    <a:p>
                      <a:pPr indent="-285750" lvl="0" marL="285750" marR="0" rtl="0" algn="l">
                        <a:lnSpc>
                          <a:spcPct val="100000"/>
                        </a:lnSpc>
                        <a:spcBef>
                          <a:spcPts val="0"/>
                        </a:spcBef>
                        <a:spcAft>
                          <a:spcPts val="0"/>
                        </a:spcAft>
                        <a:buClr>
                          <a:srgbClr val="000000"/>
                        </a:buClr>
                        <a:buSzPts val="1400"/>
                        <a:buFont typeface="Arial"/>
                        <a:buChar char="•"/>
                      </a:pPr>
                      <a:r>
                        <a:rPr b="0" i="0" lang="es-ES" sz="1400" u="none" cap="none" strike="noStrike">
                          <a:solidFill>
                            <a:schemeClr val="dk1"/>
                          </a:solidFill>
                          <a:latin typeface="Calibri"/>
                          <a:ea typeface="Calibri"/>
                          <a:cs typeface="Calibri"/>
                          <a:sym typeface="Calibri"/>
                        </a:rPr>
                        <a:t>Manos y muñecas, antebrazos, superficies internas de los brazos, axilas</a:t>
                      </a:r>
                      <a:endParaRPr b="0" i="0" sz="1400" u="none" cap="none" strike="noStrike">
                        <a:solidFill>
                          <a:schemeClr val="dk1"/>
                        </a:solidFill>
                        <a:latin typeface="Calibri"/>
                        <a:ea typeface="Calibri"/>
                        <a:cs typeface="Calibri"/>
                        <a:sym typeface="Calibri"/>
                      </a:endParaRPr>
                    </a:p>
                    <a:p>
                      <a:pPr indent="-285750" lvl="0" marL="285750" marR="0" rtl="0" algn="l">
                        <a:lnSpc>
                          <a:spcPct val="100000"/>
                        </a:lnSpc>
                        <a:spcBef>
                          <a:spcPts val="0"/>
                        </a:spcBef>
                        <a:spcAft>
                          <a:spcPts val="0"/>
                        </a:spcAft>
                        <a:buClr>
                          <a:srgbClr val="000000"/>
                        </a:buClr>
                        <a:buSzPts val="1400"/>
                        <a:buFont typeface="Arial"/>
                        <a:buChar char="•"/>
                      </a:pPr>
                      <a:r>
                        <a:rPr b="0" i="0" lang="es-ES" sz="1400" u="none" cap="none" strike="noStrike">
                          <a:solidFill>
                            <a:schemeClr val="dk1"/>
                          </a:solidFill>
                          <a:latin typeface="Calibri"/>
                          <a:ea typeface="Calibri"/>
                          <a:cs typeface="Calibri"/>
                          <a:sym typeface="Calibri"/>
                        </a:rPr>
                        <a:t>Cara, incluida la parte interna de la boca</a:t>
                      </a:r>
                      <a:endParaRPr b="0" i="0" sz="1400" u="none" cap="none" strike="noStrike">
                        <a:solidFill>
                          <a:schemeClr val="dk1"/>
                        </a:solidFill>
                        <a:latin typeface="Calibri"/>
                        <a:ea typeface="Calibri"/>
                        <a:cs typeface="Calibri"/>
                        <a:sym typeface="Calibri"/>
                      </a:endParaRPr>
                    </a:p>
                    <a:p>
                      <a:pPr indent="-285750" lvl="0" marL="285750" marR="0" rtl="0" algn="l">
                        <a:lnSpc>
                          <a:spcPct val="100000"/>
                        </a:lnSpc>
                        <a:spcBef>
                          <a:spcPts val="0"/>
                        </a:spcBef>
                        <a:spcAft>
                          <a:spcPts val="0"/>
                        </a:spcAft>
                        <a:buClr>
                          <a:srgbClr val="000000"/>
                        </a:buClr>
                        <a:buSzPts val="1400"/>
                        <a:buFont typeface="Arial"/>
                        <a:buChar char="•"/>
                      </a:pPr>
                      <a:r>
                        <a:rPr b="0" i="0" lang="es-ES" sz="1400" u="none" cap="none" strike="noStrike">
                          <a:solidFill>
                            <a:schemeClr val="dk1"/>
                          </a:solidFill>
                          <a:latin typeface="Calibri"/>
                          <a:ea typeface="Calibri"/>
                          <a:cs typeface="Calibri"/>
                          <a:sym typeface="Calibri"/>
                        </a:rPr>
                        <a:t>Oídos, incluidos oído interno y parte posterior de la oreja</a:t>
                      </a:r>
                      <a:endParaRPr b="0" i="0" sz="1400" u="none" cap="none" strike="noStrike">
                        <a:solidFill>
                          <a:schemeClr val="dk1"/>
                        </a:solidFill>
                        <a:latin typeface="Calibri"/>
                        <a:ea typeface="Calibri"/>
                        <a:cs typeface="Calibri"/>
                        <a:sym typeface="Calibri"/>
                      </a:endParaRPr>
                    </a:p>
                    <a:p>
                      <a:pPr indent="-285750" lvl="0" marL="285750" marR="0" rtl="0" algn="l">
                        <a:lnSpc>
                          <a:spcPct val="100000"/>
                        </a:lnSpc>
                        <a:spcBef>
                          <a:spcPts val="0"/>
                        </a:spcBef>
                        <a:spcAft>
                          <a:spcPts val="0"/>
                        </a:spcAft>
                        <a:buClr>
                          <a:srgbClr val="000000"/>
                        </a:buClr>
                        <a:buSzPts val="1400"/>
                        <a:buFont typeface="Arial"/>
                        <a:buChar char="•"/>
                      </a:pPr>
                      <a:r>
                        <a:rPr b="0" i="0" lang="es-ES" sz="1400" u="none" cap="none" strike="noStrike">
                          <a:solidFill>
                            <a:schemeClr val="dk1"/>
                          </a:solidFill>
                          <a:latin typeface="Calibri"/>
                          <a:ea typeface="Calibri"/>
                          <a:cs typeface="Calibri"/>
                          <a:sym typeface="Calibri"/>
                        </a:rPr>
                        <a:t>Cabeza</a:t>
                      </a:r>
                      <a:endParaRPr b="0" i="0" sz="1400" u="none" cap="none" strike="noStrike">
                        <a:solidFill>
                          <a:schemeClr val="dk1"/>
                        </a:solidFill>
                        <a:latin typeface="Calibri"/>
                        <a:ea typeface="Calibri"/>
                        <a:cs typeface="Calibri"/>
                        <a:sym typeface="Calibri"/>
                      </a:endParaRPr>
                    </a:p>
                    <a:p>
                      <a:pPr indent="-285750" lvl="0" marL="285750" marR="0" rtl="0" algn="l">
                        <a:lnSpc>
                          <a:spcPct val="100000"/>
                        </a:lnSpc>
                        <a:spcBef>
                          <a:spcPts val="0"/>
                        </a:spcBef>
                        <a:spcAft>
                          <a:spcPts val="0"/>
                        </a:spcAft>
                        <a:buClr>
                          <a:srgbClr val="000000"/>
                        </a:buClr>
                        <a:buSzPts val="1400"/>
                        <a:buFont typeface="Arial"/>
                        <a:buChar char="•"/>
                      </a:pPr>
                      <a:r>
                        <a:rPr b="0" i="0" lang="es-ES" sz="1400" u="none" cap="none" strike="noStrike">
                          <a:solidFill>
                            <a:schemeClr val="dk1"/>
                          </a:solidFill>
                          <a:latin typeface="Calibri"/>
                          <a:ea typeface="Calibri"/>
                          <a:cs typeface="Calibri"/>
                          <a:sym typeface="Calibri"/>
                        </a:rPr>
                        <a:t>Cuello</a:t>
                      </a:r>
                      <a:r>
                        <a:rPr lang="es-ES" sz="1400" u="none" cap="none" strike="noStrike">
                          <a:solidFill>
                            <a:srgbClr val="273343"/>
                          </a:solidFill>
                        </a:rPr>
                        <a:t> </a:t>
                      </a:r>
                      <a:endParaRPr b="0" i="0" sz="1400" u="none" cap="none" strike="noStrike">
                        <a:solidFill>
                          <a:schemeClr val="dk1"/>
                        </a:solidFill>
                        <a:latin typeface="Calibri"/>
                        <a:ea typeface="Calibri"/>
                        <a:cs typeface="Calibri"/>
                        <a:sym typeface="Calibri"/>
                      </a:endParaRPr>
                    </a:p>
                    <a:p>
                      <a:pPr indent="-285750" lvl="0" marL="285750" marR="0" rtl="0" algn="l">
                        <a:lnSpc>
                          <a:spcPct val="100000"/>
                        </a:lnSpc>
                        <a:spcBef>
                          <a:spcPts val="0"/>
                        </a:spcBef>
                        <a:spcAft>
                          <a:spcPts val="0"/>
                        </a:spcAft>
                        <a:buClr>
                          <a:srgbClr val="000000"/>
                        </a:buClr>
                        <a:buSzPts val="1400"/>
                        <a:buFont typeface="Arial"/>
                        <a:buChar char="•"/>
                      </a:pPr>
                      <a:r>
                        <a:rPr b="0" i="0" lang="es-ES" sz="1400" u="none" cap="none" strike="noStrike">
                          <a:solidFill>
                            <a:schemeClr val="dk1"/>
                          </a:solidFill>
                          <a:latin typeface="Calibri"/>
                          <a:ea typeface="Calibri"/>
                          <a:cs typeface="Calibri"/>
                          <a:sym typeface="Calibri"/>
                        </a:rPr>
                        <a:t>Pecho, incluidos los senos</a:t>
                      </a:r>
                      <a:endParaRPr b="0" i="0" sz="1400" u="none" cap="none" strike="noStrike">
                        <a:solidFill>
                          <a:schemeClr val="dk1"/>
                        </a:solidFill>
                        <a:latin typeface="Calibri"/>
                        <a:ea typeface="Calibri"/>
                        <a:cs typeface="Calibri"/>
                        <a:sym typeface="Calibri"/>
                      </a:endParaRPr>
                    </a:p>
                    <a:p>
                      <a:pPr indent="-285750" lvl="0" marL="285750" marR="0" rtl="0" algn="l">
                        <a:lnSpc>
                          <a:spcPct val="100000"/>
                        </a:lnSpc>
                        <a:spcBef>
                          <a:spcPts val="0"/>
                        </a:spcBef>
                        <a:spcAft>
                          <a:spcPts val="0"/>
                        </a:spcAft>
                        <a:buClr>
                          <a:srgbClr val="000000"/>
                        </a:buClr>
                        <a:buSzPts val="1400"/>
                        <a:buFont typeface="Arial"/>
                        <a:buChar char="•"/>
                      </a:pPr>
                      <a:r>
                        <a:rPr b="0" i="0" lang="es-ES" sz="1400" u="none" cap="none" strike="noStrike">
                          <a:solidFill>
                            <a:schemeClr val="dk1"/>
                          </a:solidFill>
                          <a:latin typeface="Calibri"/>
                          <a:ea typeface="Calibri"/>
                          <a:cs typeface="Calibri"/>
                          <a:sym typeface="Calibri"/>
                        </a:rPr>
                        <a:t>Abdomen</a:t>
                      </a:r>
                      <a:endParaRPr sz="1400" u="none" cap="none" strike="noStrike"/>
                    </a:p>
                    <a:p>
                      <a:pPr indent="-285750" lvl="0" marL="285750" marR="0" rtl="0" algn="l">
                        <a:lnSpc>
                          <a:spcPct val="100000"/>
                        </a:lnSpc>
                        <a:spcBef>
                          <a:spcPts val="0"/>
                        </a:spcBef>
                        <a:spcAft>
                          <a:spcPts val="0"/>
                        </a:spcAft>
                        <a:buClr>
                          <a:srgbClr val="000000"/>
                        </a:buClr>
                        <a:buSzPts val="1400"/>
                        <a:buFont typeface="Arial"/>
                        <a:buChar char="•"/>
                      </a:pPr>
                      <a:r>
                        <a:rPr b="0" i="0" lang="es-ES" sz="1400" u="none" cap="none" strike="noStrike">
                          <a:solidFill>
                            <a:schemeClr val="dk1"/>
                          </a:solidFill>
                          <a:latin typeface="Calibri"/>
                          <a:ea typeface="Calibri"/>
                          <a:cs typeface="Calibri"/>
                          <a:sym typeface="Calibri"/>
                        </a:rPr>
                        <a:t>Glúteos, muslos (incluidos muslos internos), piernas, pies</a:t>
                      </a:r>
                      <a:r>
                        <a:rPr lang="es-ES" sz="1400" u="none" cap="none" strike="noStrike"/>
                        <a:t> </a:t>
                      </a:r>
                      <a:endParaRPr sz="1400" u="none" cap="none" strike="noStrike"/>
                    </a:p>
                  </a:txBody>
                  <a:tcPr marT="45725" marB="45725" marR="91450" marL="91450"/>
                </a:tc>
                <a:tc>
                  <a:txBody>
                    <a:bodyPr/>
                    <a:lstStyle/>
                    <a:p>
                      <a:pPr indent="-285750" lvl="0" marL="285750" marR="0" rtl="0" algn="l">
                        <a:lnSpc>
                          <a:spcPct val="100000"/>
                        </a:lnSpc>
                        <a:spcBef>
                          <a:spcPts val="0"/>
                        </a:spcBef>
                        <a:spcAft>
                          <a:spcPts val="0"/>
                        </a:spcAft>
                        <a:buClr>
                          <a:srgbClr val="000000"/>
                        </a:buClr>
                        <a:buSzPts val="1400"/>
                        <a:buFont typeface="Arial"/>
                        <a:buChar char="•"/>
                      </a:pPr>
                      <a:r>
                        <a:rPr b="0" i="0" lang="es-ES" sz="1400" u="none" cap="none" strike="noStrike">
                          <a:solidFill>
                            <a:schemeClr val="dk1"/>
                          </a:solidFill>
                          <a:latin typeface="Calibri"/>
                          <a:ea typeface="Calibri"/>
                          <a:cs typeface="Calibri"/>
                          <a:sym typeface="Calibri"/>
                        </a:rPr>
                        <a:t>Sangrado activo o heridas recientes</a:t>
                      </a:r>
                      <a:endParaRPr b="0" i="0" sz="1400" u="none" cap="none" strike="noStrike">
                        <a:solidFill>
                          <a:schemeClr val="dk1"/>
                        </a:solidFill>
                        <a:latin typeface="Calibri"/>
                        <a:ea typeface="Calibri"/>
                        <a:cs typeface="Calibri"/>
                        <a:sym typeface="Calibri"/>
                      </a:endParaRPr>
                    </a:p>
                    <a:p>
                      <a:pPr indent="-285750" lvl="0" marL="285750" marR="0" rtl="0" algn="l">
                        <a:lnSpc>
                          <a:spcPct val="100000"/>
                        </a:lnSpc>
                        <a:spcBef>
                          <a:spcPts val="0"/>
                        </a:spcBef>
                        <a:spcAft>
                          <a:spcPts val="0"/>
                        </a:spcAft>
                        <a:buClr>
                          <a:srgbClr val="000000"/>
                        </a:buClr>
                        <a:buSzPts val="1400"/>
                        <a:buFont typeface="Arial"/>
                        <a:buChar char="•"/>
                      </a:pPr>
                      <a:r>
                        <a:rPr b="0" i="0" lang="es-ES" sz="1400" u="none" cap="none" strike="noStrike">
                          <a:solidFill>
                            <a:schemeClr val="dk1"/>
                          </a:solidFill>
                          <a:latin typeface="Calibri"/>
                          <a:ea typeface="Calibri"/>
                          <a:cs typeface="Calibri"/>
                          <a:sym typeface="Calibri"/>
                        </a:rPr>
                        <a:t>Moretones</a:t>
                      </a:r>
                      <a:endParaRPr b="0" i="0" sz="1400" u="none" cap="none" strike="noStrike">
                        <a:solidFill>
                          <a:schemeClr val="dk1"/>
                        </a:solidFill>
                        <a:latin typeface="Calibri"/>
                        <a:ea typeface="Calibri"/>
                        <a:cs typeface="Calibri"/>
                        <a:sym typeface="Calibri"/>
                      </a:endParaRPr>
                    </a:p>
                    <a:p>
                      <a:pPr indent="-285750" lvl="0" marL="285750" marR="0" rtl="0" algn="l">
                        <a:lnSpc>
                          <a:spcPct val="100000"/>
                        </a:lnSpc>
                        <a:spcBef>
                          <a:spcPts val="0"/>
                        </a:spcBef>
                        <a:spcAft>
                          <a:spcPts val="0"/>
                        </a:spcAft>
                        <a:buClr>
                          <a:srgbClr val="000000"/>
                        </a:buClr>
                        <a:buSzPts val="1400"/>
                        <a:buFont typeface="Arial"/>
                        <a:buChar char="•"/>
                      </a:pPr>
                      <a:r>
                        <a:rPr b="0" i="0" lang="es-ES" sz="1400" u="none" cap="none" strike="noStrike">
                          <a:solidFill>
                            <a:schemeClr val="dk1"/>
                          </a:solidFill>
                          <a:latin typeface="Calibri"/>
                          <a:ea typeface="Calibri"/>
                          <a:cs typeface="Calibri"/>
                          <a:sym typeface="Calibri"/>
                        </a:rPr>
                        <a:t>Enrojecimiento o hinchazón</a:t>
                      </a:r>
                      <a:endParaRPr b="0" i="0" sz="1400" u="none" cap="none" strike="noStrike">
                        <a:solidFill>
                          <a:schemeClr val="dk1"/>
                        </a:solidFill>
                        <a:latin typeface="Calibri"/>
                        <a:ea typeface="Calibri"/>
                        <a:cs typeface="Calibri"/>
                        <a:sym typeface="Calibri"/>
                      </a:endParaRPr>
                    </a:p>
                    <a:p>
                      <a:pPr indent="-285750" lvl="0" marL="285750" marR="0" rtl="0" algn="l">
                        <a:lnSpc>
                          <a:spcPct val="100000"/>
                        </a:lnSpc>
                        <a:spcBef>
                          <a:spcPts val="0"/>
                        </a:spcBef>
                        <a:spcAft>
                          <a:spcPts val="0"/>
                        </a:spcAft>
                        <a:buClr>
                          <a:srgbClr val="000000"/>
                        </a:buClr>
                        <a:buSzPts val="1400"/>
                        <a:buFont typeface="Arial"/>
                        <a:buChar char="•"/>
                      </a:pPr>
                      <a:r>
                        <a:rPr b="0" i="0" lang="es-ES" sz="1400" u="none" cap="none" strike="noStrike">
                          <a:solidFill>
                            <a:schemeClr val="dk1"/>
                          </a:solidFill>
                          <a:latin typeface="Calibri"/>
                          <a:ea typeface="Calibri"/>
                          <a:cs typeface="Calibri"/>
                          <a:sym typeface="Calibri"/>
                        </a:rPr>
                        <a:t>Cortes o rozaduras</a:t>
                      </a:r>
                      <a:endParaRPr b="0" i="0" sz="1400" u="none" cap="none" strike="noStrike">
                        <a:solidFill>
                          <a:schemeClr val="dk1"/>
                        </a:solidFill>
                        <a:latin typeface="Calibri"/>
                        <a:ea typeface="Calibri"/>
                        <a:cs typeface="Calibri"/>
                        <a:sym typeface="Calibri"/>
                      </a:endParaRPr>
                    </a:p>
                    <a:p>
                      <a:pPr indent="-285750" lvl="0" marL="285750" marR="0" rtl="0" algn="l">
                        <a:lnSpc>
                          <a:spcPct val="100000"/>
                        </a:lnSpc>
                        <a:spcBef>
                          <a:spcPts val="0"/>
                        </a:spcBef>
                        <a:spcAft>
                          <a:spcPts val="0"/>
                        </a:spcAft>
                        <a:buClr>
                          <a:srgbClr val="000000"/>
                        </a:buClr>
                        <a:buSzPts val="1400"/>
                        <a:buFont typeface="Arial"/>
                        <a:buChar char="•"/>
                      </a:pPr>
                      <a:r>
                        <a:rPr b="0" i="0" lang="es-ES" sz="1400" u="none" cap="none" strike="noStrike">
                          <a:solidFill>
                            <a:schemeClr val="dk1"/>
                          </a:solidFill>
                          <a:latin typeface="Calibri"/>
                          <a:ea typeface="Calibri"/>
                          <a:cs typeface="Calibri"/>
                          <a:sym typeface="Calibri"/>
                        </a:rPr>
                        <a:t>Evidencia de que se ha jalado el pelo recientemente y evidencia de pérdida de dientes reciente</a:t>
                      </a:r>
                      <a:endParaRPr b="0" i="0" sz="1400" u="none" cap="none" strike="noStrike">
                        <a:solidFill>
                          <a:schemeClr val="dk1"/>
                        </a:solidFill>
                        <a:latin typeface="Calibri"/>
                        <a:ea typeface="Calibri"/>
                        <a:cs typeface="Calibri"/>
                        <a:sym typeface="Calibri"/>
                      </a:endParaRPr>
                    </a:p>
                    <a:p>
                      <a:pPr indent="-285750" lvl="0" marL="285750" marR="0" rtl="0" algn="l">
                        <a:lnSpc>
                          <a:spcPct val="100000"/>
                        </a:lnSpc>
                        <a:spcBef>
                          <a:spcPts val="0"/>
                        </a:spcBef>
                        <a:spcAft>
                          <a:spcPts val="0"/>
                        </a:spcAft>
                        <a:buClr>
                          <a:srgbClr val="000000"/>
                        </a:buClr>
                        <a:buSzPts val="1400"/>
                        <a:buFont typeface="Arial"/>
                        <a:buChar char="•"/>
                      </a:pPr>
                      <a:r>
                        <a:rPr b="0" i="0" lang="es-ES" sz="1400" u="none" cap="none" strike="noStrike">
                          <a:solidFill>
                            <a:schemeClr val="dk1"/>
                          </a:solidFill>
                          <a:latin typeface="Calibri"/>
                          <a:ea typeface="Calibri"/>
                          <a:cs typeface="Calibri"/>
                          <a:sym typeface="Calibri"/>
                        </a:rPr>
                        <a:t>Lesiones como signos de mordidas, arañazos o heridas punzantes o de bala</a:t>
                      </a:r>
                      <a:endParaRPr b="0" i="0" sz="1400" u="none" cap="none" strike="noStrike">
                        <a:solidFill>
                          <a:schemeClr val="dk1"/>
                        </a:solidFill>
                        <a:latin typeface="Calibri"/>
                        <a:ea typeface="Calibri"/>
                        <a:cs typeface="Calibri"/>
                        <a:sym typeface="Calibri"/>
                      </a:endParaRPr>
                    </a:p>
                    <a:p>
                      <a:pPr indent="-285750" lvl="0" marL="285750" marR="0" rtl="0" algn="l">
                        <a:lnSpc>
                          <a:spcPct val="100000"/>
                        </a:lnSpc>
                        <a:spcBef>
                          <a:spcPts val="0"/>
                        </a:spcBef>
                        <a:spcAft>
                          <a:spcPts val="0"/>
                        </a:spcAft>
                        <a:buClr>
                          <a:srgbClr val="000000"/>
                        </a:buClr>
                        <a:buSzPts val="1400"/>
                        <a:buFont typeface="Arial"/>
                        <a:buChar char="•"/>
                      </a:pPr>
                      <a:r>
                        <a:rPr b="0" i="0" lang="es-ES" sz="1400" u="none" cap="none" strike="noStrike">
                          <a:solidFill>
                            <a:schemeClr val="dk1"/>
                          </a:solidFill>
                          <a:latin typeface="Calibri"/>
                          <a:ea typeface="Calibri"/>
                          <a:cs typeface="Calibri"/>
                          <a:sym typeface="Calibri"/>
                        </a:rPr>
                        <a:t>Evidencia de traumatismos internos en el abdomen</a:t>
                      </a:r>
                      <a:endParaRPr b="0" i="0" sz="1400" u="none" cap="none" strike="noStrike">
                        <a:solidFill>
                          <a:schemeClr val="dk1"/>
                        </a:solidFill>
                        <a:latin typeface="Calibri"/>
                        <a:ea typeface="Calibri"/>
                        <a:cs typeface="Calibri"/>
                        <a:sym typeface="Calibri"/>
                      </a:endParaRPr>
                    </a:p>
                    <a:p>
                      <a:pPr indent="-285750" lvl="0" marL="285750" marR="0" rtl="0" algn="l">
                        <a:lnSpc>
                          <a:spcPct val="100000"/>
                        </a:lnSpc>
                        <a:spcBef>
                          <a:spcPts val="0"/>
                        </a:spcBef>
                        <a:spcAft>
                          <a:spcPts val="0"/>
                        </a:spcAft>
                        <a:buClr>
                          <a:srgbClr val="000000"/>
                        </a:buClr>
                        <a:buSzPts val="1400"/>
                        <a:buFont typeface="Arial"/>
                        <a:buChar char="•"/>
                      </a:pPr>
                      <a:r>
                        <a:rPr b="0" i="0" lang="es-ES" sz="1400" u="none" cap="none" strike="noStrike">
                          <a:solidFill>
                            <a:schemeClr val="dk1"/>
                          </a:solidFill>
                          <a:latin typeface="Calibri"/>
                          <a:ea typeface="Calibri"/>
                          <a:cs typeface="Calibri"/>
                          <a:sym typeface="Calibri"/>
                        </a:rPr>
                        <a:t>Ruptura de tímpano</a:t>
                      </a:r>
                      <a:r>
                        <a:rPr lang="es-ES" sz="1400" u="none" cap="none" strike="noStrike"/>
                        <a:t> </a:t>
                      </a:r>
                      <a:endParaRPr sz="1400" u="none" cap="none" strike="noStrike"/>
                    </a:p>
                  </a:txBody>
                  <a:tcPr marT="45725" marB="45725" marR="91450" marL="91450"/>
                </a:tc>
              </a:tr>
              <a:tr h="370850">
                <a:tc gridSpan="2">
                  <a:txBody>
                    <a:bodyPr/>
                    <a:lstStyle/>
                    <a:p>
                      <a:pPr indent="0" lvl="0" marL="0" marR="0" rtl="0" algn="l">
                        <a:lnSpc>
                          <a:spcPct val="100000"/>
                        </a:lnSpc>
                        <a:spcBef>
                          <a:spcPts val="0"/>
                        </a:spcBef>
                        <a:spcAft>
                          <a:spcPts val="0"/>
                        </a:spcAft>
                        <a:buClr>
                          <a:srgbClr val="000000"/>
                        </a:buClr>
                        <a:buSzPts val="1400"/>
                        <a:buFont typeface="Arial"/>
                        <a:buNone/>
                      </a:pPr>
                      <a:r>
                        <a:rPr b="0" i="0" lang="es-ES" sz="1400" u="none" cap="none" strike="noStrike">
                          <a:solidFill>
                            <a:schemeClr val="dk1"/>
                          </a:solidFill>
                          <a:latin typeface="Calibri"/>
                          <a:ea typeface="Calibri"/>
                          <a:cs typeface="Calibri"/>
                          <a:sym typeface="Calibri"/>
                        </a:rPr>
                        <a:t>Lista de verificación de examen genital</a:t>
                      </a:r>
                      <a:r>
                        <a:rPr lang="es-ES" sz="1400" u="none" cap="none" strike="noStrike"/>
                        <a:t> </a:t>
                      </a:r>
                      <a:endParaRPr sz="1400" u="none" cap="none" strike="noStrike"/>
                    </a:p>
                  </a:txBody>
                  <a:tcPr marT="45725" marB="45725" marR="91450" marL="91450"/>
                </a:tc>
                <a:tc hMerge="1"/>
              </a:tr>
              <a:tr h="370850">
                <a:tc>
                  <a:txBody>
                    <a:bodyPr/>
                    <a:lstStyle/>
                    <a:p>
                      <a:pPr indent="-285750" lvl="0" marL="285750" marR="0" rtl="0" algn="l">
                        <a:lnSpc>
                          <a:spcPct val="100000"/>
                        </a:lnSpc>
                        <a:spcBef>
                          <a:spcPts val="0"/>
                        </a:spcBef>
                        <a:spcAft>
                          <a:spcPts val="0"/>
                        </a:spcAft>
                        <a:buClr>
                          <a:srgbClr val="000000"/>
                        </a:buClr>
                        <a:buSzPts val="1400"/>
                        <a:buFont typeface="Arial"/>
                        <a:buChar char="•"/>
                      </a:pPr>
                      <a:r>
                        <a:rPr b="0" i="0" lang="es-ES" sz="1400" u="none" cap="none" strike="noStrike">
                          <a:solidFill>
                            <a:schemeClr val="dk1"/>
                          </a:solidFill>
                          <a:latin typeface="Calibri"/>
                          <a:ea typeface="Calibri"/>
                          <a:cs typeface="Calibri"/>
                          <a:sym typeface="Calibri"/>
                        </a:rPr>
                        <a:t>Genitales (externos)</a:t>
                      </a:r>
                      <a:r>
                        <a:rPr lang="es-ES" sz="1400" u="none" cap="none" strike="noStrike"/>
                        <a:t> </a:t>
                      </a:r>
                      <a:endParaRPr/>
                    </a:p>
                    <a:p>
                      <a:pPr indent="-285750" lvl="0" marL="285750" marR="0" rtl="0" algn="l">
                        <a:lnSpc>
                          <a:spcPct val="100000"/>
                        </a:lnSpc>
                        <a:spcBef>
                          <a:spcPts val="0"/>
                        </a:spcBef>
                        <a:spcAft>
                          <a:spcPts val="0"/>
                        </a:spcAft>
                        <a:buClr>
                          <a:srgbClr val="000000"/>
                        </a:buClr>
                        <a:buSzPts val="1400"/>
                        <a:buFont typeface="Arial"/>
                        <a:buChar char="•"/>
                      </a:pPr>
                      <a:r>
                        <a:rPr b="0" i="0" lang="es-ES" sz="1400" u="none" cap="none" strike="noStrike">
                          <a:solidFill>
                            <a:schemeClr val="dk1"/>
                          </a:solidFill>
                          <a:latin typeface="Calibri"/>
                          <a:ea typeface="Calibri"/>
                          <a:cs typeface="Calibri"/>
                          <a:sym typeface="Calibri"/>
                        </a:rPr>
                        <a:t>Genitales (examen interno con espéculo)</a:t>
                      </a:r>
                      <a:endParaRPr b="0" i="0" sz="1400" u="none" cap="none" strike="noStrike">
                        <a:solidFill>
                          <a:schemeClr val="dk1"/>
                        </a:solidFill>
                        <a:latin typeface="Calibri"/>
                        <a:ea typeface="Calibri"/>
                        <a:cs typeface="Calibri"/>
                        <a:sym typeface="Calibri"/>
                      </a:endParaRPr>
                    </a:p>
                    <a:p>
                      <a:pPr indent="-285750" lvl="0" marL="285750" marR="0" rtl="0" algn="l">
                        <a:lnSpc>
                          <a:spcPct val="100000"/>
                        </a:lnSpc>
                        <a:spcBef>
                          <a:spcPts val="0"/>
                        </a:spcBef>
                        <a:spcAft>
                          <a:spcPts val="0"/>
                        </a:spcAft>
                        <a:buClr>
                          <a:srgbClr val="000000"/>
                        </a:buClr>
                        <a:buSzPts val="1400"/>
                        <a:buFont typeface="Arial"/>
                        <a:buChar char="•"/>
                      </a:pPr>
                      <a:r>
                        <a:rPr b="0" i="0" lang="es-ES" sz="1400" u="none" cap="none" strike="noStrike">
                          <a:solidFill>
                            <a:schemeClr val="dk1"/>
                          </a:solidFill>
                          <a:latin typeface="Calibri"/>
                          <a:ea typeface="Calibri"/>
                          <a:cs typeface="Calibri"/>
                          <a:sym typeface="Calibri"/>
                        </a:rPr>
                        <a:t>Región anal (externa)</a:t>
                      </a:r>
                      <a:r>
                        <a:rPr lang="es-ES" sz="1400" u="none" cap="none" strike="noStrike"/>
                        <a:t> </a:t>
                      </a:r>
                      <a:endParaRPr sz="1400" u="none" cap="none" strike="noStrike"/>
                    </a:p>
                  </a:txBody>
                  <a:tcPr marT="45725" marB="45725" marR="91450" marL="91450"/>
                </a:tc>
                <a:tc>
                  <a:txBody>
                    <a:bodyPr/>
                    <a:lstStyle/>
                    <a:p>
                      <a:pPr indent="-285750" lvl="0" marL="285750" marR="0" rtl="0" algn="l">
                        <a:lnSpc>
                          <a:spcPct val="100000"/>
                        </a:lnSpc>
                        <a:spcBef>
                          <a:spcPts val="0"/>
                        </a:spcBef>
                        <a:spcAft>
                          <a:spcPts val="0"/>
                        </a:spcAft>
                        <a:buClr>
                          <a:srgbClr val="000000"/>
                        </a:buClr>
                        <a:buSzPts val="1400"/>
                        <a:buFont typeface="Arial"/>
                        <a:buChar char="•"/>
                      </a:pPr>
                      <a:r>
                        <a:rPr b="0" i="0" lang="es-ES" sz="1400" u="none" cap="none" strike="noStrike">
                          <a:solidFill>
                            <a:schemeClr val="dk1"/>
                          </a:solidFill>
                          <a:latin typeface="Calibri"/>
                          <a:ea typeface="Calibri"/>
                          <a:cs typeface="Calibri"/>
                          <a:sym typeface="Calibri"/>
                        </a:rPr>
                        <a:t>Sangrado activo o heridas recientes</a:t>
                      </a:r>
                      <a:r>
                        <a:rPr lang="es-ES" sz="1400" u="none" cap="none" strike="noStrike"/>
                        <a:t> </a:t>
                      </a:r>
                      <a:endParaRPr/>
                    </a:p>
                    <a:p>
                      <a:pPr indent="-285750" lvl="0" marL="285750" marR="0" rtl="0" algn="l">
                        <a:lnSpc>
                          <a:spcPct val="100000"/>
                        </a:lnSpc>
                        <a:spcBef>
                          <a:spcPts val="0"/>
                        </a:spcBef>
                        <a:spcAft>
                          <a:spcPts val="0"/>
                        </a:spcAft>
                        <a:buClr>
                          <a:srgbClr val="000000"/>
                        </a:buClr>
                        <a:buSzPts val="1400"/>
                        <a:buFont typeface="Arial"/>
                        <a:buChar char="•"/>
                      </a:pPr>
                      <a:r>
                        <a:rPr b="0" i="0" lang="es-ES" sz="1400" u="none" cap="none" strike="noStrike">
                          <a:solidFill>
                            <a:schemeClr val="dk1"/>
                          </a:solidFill>
                          <a:latin typeface="Calibri"/>
                          <a:ea typeface="Calibri"/>
                          <a:cs typeface="Calibri"/>
                          <a:sym typeface="Calibri"/>
                        </a:rPr>
                        <a:t>Moretones </a:t>
                      </a:r>
                      <a:endParaRPr/>
                    </a:p>
                    <a:p>
                      <a:pPr indent="-285750" lvl="0" marL="285750" marR="0" rtl="0" algn="l">
                        <a:lnSpc>
                          <a:spcPct val="100000"/>
                        </a:lnSpc>
                        <a:spcBef>
                          <a:spcPts val="0"/>
                        </a:spcBef>
                        <a:spcAft>
                          <a:spcPts val="0"/>
                        </a:spcAft>
                        <a:buClr>
                          <a:srgbClr val="000000"/>
                        </a:buClr>
                        <a:buSzPts val="1400"/>
                        <a:buFont typeface="Arial"/>
                        <a:buChar char="•"/>
                      </a:pPr>
                      <a:r>
                        <a:rPr b="0" i="0" lang="es-ES" sz="1400" u="none" cap="none" strike="noStrike">
                          <a:solidFill>
                            <a:schemeClr val="dk1"/>
                          </a:solidFill>
                          <a:latin typeface="Calibri"/>
                          <a:ea typeface="Calibri"/>
                          <a:cs typeface="Calibri"/>
                          <a:sym typeface="Calibri"/>
                        </a:rPr>
                        <a:t>Enrojecimiento o hinchazón </a:t>
                      </a:r>
                      <a:endParaRPr/>
                    </a:p>
                    <a:p>
                      <a:pPr indent="-285750" lvl="0" marL="285750" marR="0" rtl="0" algn="l">
                        <a:lnSpc>
                          <a:spcPct val="100000"/>
                        </a:lnSpc>
                        <a:spcBef>
                          <a:spcPts val="0"/>
                        </a:spcBef>
                        <a:spcAft>
                          <a:spcPts val="0"/>
                        </a:spcAft>
                        <a:buClr>
                          <a:srgbClr val="000000"/>
                        </a:buClr>
                        <a:buSzPts val="1400"/>
                        <a:buFont typeface="Arial"/>
                        <a:buChar char="•"/>
                      </a:pPr>
                      <a:r>
                        <a:rPr b="0" i="0" lang="es-ES" sz="1400" u="none" cap="none" strike="noStrike">
                          <a:solidFill>
                            <a:schemeClr val="dk1"/>
                          </a:solidFill>
                          <a:latin typeface="Calibri"/>
                          <a:ea typeface="Calibri"/>
                          <a:cs typeface="Calibri"/>
                          <a:sym typeface="Calibri"/>
                        </a:rPr>
                        <a:t>Cortes o rozaduras</a:t>
                      </a:r>
                      <a:endParaRPr b="0" i="0" sz="1400" u="none" cap="none" strike="noStrike">
                        <a:solidFill>
                          <a:schemeClr val="dk1"/>
                        </a:solidFill>
                        <a:latin typeface="Calibri"/>
                        <a:ea typeface="Calibri"/>
                        <a:cs typeface="Calibri"/>
                        <a:sym typeface="Calibri"/>
                      </a:endParaRPr>
                    </a:p>
                    <a:p>
                      <a:pPr indent="-285750" lvl="0" marL="285750" marR="0" rtl="0" algn="l">
                        <a:lnSpc>
                          <a:spcPct val="100000"/>
                        </a:lnSpc>
                        <a:spcBef>
                          <a:spcPts val="0"/>
                        </a:spcBef>
                        <a:spcAft>
                          <a:spcPts val="0"/>
                        </a:spcAft>
                        <a:buClr>
                          <a:srgbClr val="000000"/>
                        </a:buClr>
                        <a:buSzPts val="1400"/>
                        <a:buFont typeface="Arial"/>
                        <a:buChar char="•"/>
                      </a:pPr>
                      <a:r>
                        <a:rPr b="0" i="0" lang="es-ES" sz="1400" u="none" cap="none" strike="noStrike">
                          <a:solidFill>
                            <a:schemeClr val="dk1"/>
                          </a:solidFill>
                          <a:latin typeface="Calibri"/>
                          <a:ea typeface="Calibri"/>
                          <a:cs typeface="Calibri"/>
                          <a:sym typeface="Calibri"/>
                        </a:rPr>
                        <a:t>Presencia de cuerpo extraño</a:t>
                      </a:r>
                      <a:r>
                        <a:rPr lang="es-ES" sz="1400" u="none" cap="none" strike="noStrike"/>
                        <a:t> </a:t>
                      </a:r>
                      <a:endParaRPr sz="1400" u="none" cap="none" strike="noStrike"/>
                    </a:p>
                  </a:txBody>
                  <a:tcPr marT="45725" marB="45725" marR="91450" marL="91450"/>
                </a:tc>
              </a:tr>
            </a:tbl>
          </a:graphicData>
        </a:graphic>
      </p:graphicFrame>
    </p:spTree>
  </p:cSld>
  <p:clrMapOvr>
    <a:masterClrMapping/>
  </p:clrMapOvr>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8" name="Shape 1048"/>
        <p:cNvGrpSpPr/>
        <p:nvPr/>
      </p:nvGrpSpPr>
      <p:grpSpPr>
        <a:xfrm>
          <a:off x="0" y="0"/>
          <a:ext cx="0" cy="0"/>
          <a:chOff x="0" y="0"/>
          <a:chExt cx="0" cy="0"/>
        </a:xfrm>
      </p:grpSpPr>
      <p:sp>
        <p:nvSpPr>
          <p:cNvPr id="1049" name="Google Shape;1049;p136"/>
          <p:cNvSpPr txBox="1"/>
          <p:nvPr>
            <p:ph type="title"/>
          </p:nvPr>
        </p:nvSpPr>
        <p:spPr>
          <a:xfrm>
            <a:off x="642938" y="537505"/>
            <a:ext cx="6559550" cy="1325563"/>
          </a:xfrm>
          <a:prstGeom prst="rect">
            <a:avLst/>
          </a:prstGeom>
          <a:noFill/>
          <a:ln>
            <a:noFill/>
          </a:ln>
        </p:spPr>
        <p:txBody>
          <a:bodyPr anchorCtr="0" anchor="ctr" bIns="45700" lIns="91425" spcFirstLastPara="1" rIns="91425" wrap="square" tIns="45700">
            <a:noAutofit/>
          </a:bodyPr>
          <a:lstStyle/>
          <a:p>
            <a:pPr indent="0" lvl="0" marL="0" rtl="0" algn="l">
              <a:lnSpc>
                <a:spcPct val="80000"/>
              </a:lnSpc>
              <a:spcBef>
                <a:spcPts val="0"/>
              </a:spcBef>
              <a:spcAft>
                <a:spcPts val="0"/>
              </a:spcAft>
              <a:buClr>
                <a:schemeClr val="accent2"/>
              </a:buClr>
              <a:buSzPts val="3200"/>
              <a:buNone/>
            </a:pPr>
            <a:r>
              <a:rPr lang="es-ES" sz="4200"/>
              <a:t>4 – Examen físico: examen de los órganos genitales </a:t>
            </a:r>
            <a:r>
              <a:rPr lang="es-ES" sz="4200" u="sng"/>
              <a:t>externos</a:t>
            </a:r>
            <a:r>
              <a:rPr lang="es-ES" sz="4200"/>
              <a:t> femeninos</a:t>
            </a:r>
            <a:endParaRPr sz="4200"/>
          </a:p>
        </p:txBody>
      </p:sp>
      <p:sp>
        <p:nvSpPr>
          <p:cNvPr id="1050" name="Google Shape;1050;p136"/>
          <p:cNvSpPr txBox="1"/>
          <p:nvPr>
            <p:ph idx="1" type="body"/>
          </p:nvPr>
        </p:nvSpPr>
        <p:spPr>
          <a:xfrm>
            <a:off x="628650" y="2149474"/>
            <a:ext cx="7886700" cy="435133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2"/>
              </a:buClr>
              <a:buSzPts val="2400"/>
              <a:buNone/>
            </a:pPr>
            <a:r>
              <a:rPr b="1" lang="es-ES" sz="2400">
                <a:solidFill>
                  <a:schemeClr val="accent1"/>
                </a:solidFill>
              </a:rPr>
              <a:t>Examen de la zona anal y de los órganos genitales externos femeninos</a:t>
            </a:r>
            <a:endParaRPr/>
          </a:p>
          <a:p>
            <a:pPr indent="-228600" lvl="1" marL="685800" rtl="0" algn="l">
              <a:lnSpc>
                <a:spcPct val="90000"/>
              </a:lnSpc>
              <a:spcBef>
                <a:spcPts val="500"/>
              </a:spcBef>
              <a:spcAft>
                <a:spcPts val="0"/>
              </a:spcAft>
              <a:buClr>
                <a:schemeClr val="dk2"/>
              </a:buClr>
              <a:buSzPts val="2400"/>
              <a:buChar char="•"/>
            </a:pPr>
            <a:r>
              <a:rPr lang="es-ES" sz="2400">
                <a:solidFill>
                  <a:schemeClr val="dk2"/>
                </a:solidFill>
              </a:rPr>
              <a:t>Cubra el cuerpo con una sábana</a:t>
            </a:r>
            <a:endParaRPr/>
          </a:p>
          <a:p>
            <a:pPr indent="-228600" lvl="1" marL="685800" rtl="0" algn="l">
              <a:lnSpc>
                <a:spcPct val="90000"/>
              </a:lnSpc>
              <a:spcBef>
                <a:spcPts val="500"/>
              </a:spcBef>
              <a:spcAft>
                <a:spcPts val="0"/>
              </a:spcAft>
              <a:buClr>
                <a:schemeClr val="dk2"/>
              </a:buClr>
              <a:buSzPts val="2400"/>
              <a:buChar char="•"/>
            </a:pPr>
            <a:r>
              <a:rPr lang="es-ES" sz="2400">
                <a:solidFill>
                  <a:schemeClr val="dk2"/>
                </a:solidFill>
              </a:rPr>
              <a:t>Inspeccione el monte de Venus, los muslos internos, el perineo, el ano, los labios menores y mayores, el clítoris, la uretra y el orificio vaginal para detectar lesiones genitales como moretones, rozaduras y desgarros</a:t>
            </a:r>
            <a:endParaRPr/>
          </a:p>
          <a:p>
            <a:pPr indent="-228600" lvl="2" marL="1143000" rtl="0" algn="l">
              <a:lnSpc>
                <a:spcPct val="90000"/>
              </a:lnSpc>
              <a:spcBef>
                <a:spcPts val="500"/>
              </a:spcBef>
              <a:spcAft>
                <a:spcPts val="0"/>
              </a:spcAft>
              <a:buClr>
                <a:schemeClr val="dk2"/>
              </a:buClr>
              <a:buSzPts val="2400"/>
              <a:buChar char="•"/>
            </a:pPr>
            <a:r>
              <a:rPr lang="es-ES">
                <a:solidFill>
                  <a:schemeClr val="dk2"/>
                </a:solidFill>
              </a:rPr>
              <a:t>Anote la ubicación de las lesiones en el pictograma</a:t>
            </a:r>
            <a:endParaRPr/>
          </a:p>
          <a:p>
            <a:pPr indent="-228600" lvl="1" marL="685800" rtl="0" algn="l">
              <a:lnSpc>
                <a:spcPct val="90000"/>
              </a:lnSpc>
              <a:spcBef>
                <a:spcPts val="500"/>
              </a:spcBef>
              <a:spcAft>
                <a:spcPts val="0"/>
              </a:spcAft>
              <a:buClr>
                <a:schemeClr val="dk2"/>
              </a:buClr>
              <a:buSzPts val="2400"/>
              <a:buChar char="•"/>
            </a:pPr>
            <a:r>
              <a:rPr lang="es-ES" sz="2400">
                <a:solidFill>
                  <a:schemeClr val="dk2"/>
                </a:solidFill>
              </a:rPr>
              <a:t>Evalúe si hay signos de infección (úlcera, secreción)</a:t>
            </a:r>
            <a:endParaRPr/>
          </a:p>
          <a:p>
            <a:pPr indent="-228600" lvl="1" marL="685800" rtl="0" algn="l">
              <a:lnSpc>
                <a:spcPct val="90000"/>
              </a:lnSpc>
              <a:spcBef>
                <a:spcPts val="500"/>
              </a:spcBef>
              <a:spcAft>
                <a:spcPts val="0"/>
              </a:spcAft>
              <a:buClr>
                <a:schemeClr val="dk2"/>
              </a:buClr>
              <a:buSzPts val="2400"/>
              <a:buChar char="•"/>
            </a:pPr>
            <a:r>
              <a:rPr lang="es-ES" sz="2400">
                <a:solidFill>
                  <a:schemeClr val="dk2"/>
                </a:solidFill>
              </a:rPr>
              <a:t>Observe la forma y dilatación del ano, si se observan fisuras, presencia de materia fecal o sangrado proveniente de desgarros</a:t>
            </a:r>
            <a:endParaRPr/>
          </a:p>
          <a:p>
            <a:pPr indent="-50800" lvl="1" marL="685800" rtl="0" algn="l">
              <a:lnSpc>
                <a:spcPct val="90000"/>
              </a:lnSpc>
              <a:spcBef>
                <a:spcPts val="500"/>
              </a:spcBef>
              <a:spcAft>
                <a:spcPts val="0"/>
              </a:spcAft>
              <a:buClr>
                <a:schemeClr val="dk2"/>
              </a:buClr>
              <a:buSzPts val="2800"/>
              <a:buNone/>
            </a:pPr>
            <a:r>
              <a:t/>
            </a:r>
            <a:endParaRPr sz="2800"/>
          </a:p>
        </p:txBody>
      </p:sp>
      <p:sp>
        <p:nvSpPr>
          <p:cNvPr id="1051" name="Google Shape;1051;p13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s-ES"/>
              <a:t>‹#›</a:t>
            </a:fld>
            <a:endParaRPr/>
          </a:p>
        </p:txBody>
      </p:sp>
    </p:spTree>
  </p:cSld>
  <p:clrMapOvr>
    <a:masterClrMapping/>
  </p:clrMapOvr>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6" name="Shape 1056"/>
        <p:cNvGrpSpPr/>
        <p:nvPr/>
      </p:nvGrpSpPr>
      <p:grpSpPr>
        <a:xfrm>
          <a:off x="0" y="0"/>
          <a:ext cx="0" cy="0"/>
          <a:chOff x="0" y="0"/>
          <a:chExt cx="0" cy="0"/>
        </a:xfrm>
      </p:grpSpPr>
      <p:sp>
        <p:nvSpPr>
          <p:cNvPr id="1057" name="Google Shape;1057;p137"/>
          <p:cNvSpPr txBox="1"/>
          <p:nvPr>
            <p:ph idx="1" type="body"/>
          </p:nvPr>
        </p:nvSpPr>
        <p:spPr>
          <a:xfrm>
            <a:off x="642938" y="2005012"/>
            <a:ext cx="7886700" cy="435133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2"/>
              </a:buClr>
              <a:buSzPts val="2400"/>
              <a:buNone/>
            </a:pPr>
            <a:r>
              <a:rPr b="1" lang="es-ES" sz="2300">
                <a:solidFill>
                  <a:schemeClr val="accent1"/>
                </a:solidFill>
              </a:rPr>
              <a:t>Examen de la zona anal y de los órganos genitales internos femeninos</a:t>
            </a:r>
            <a:endParaRPr sz="2300"/>
          </a:p>
          <a:p>
            <a:pPr indent="-228600" lvl="1" marL="685800" rtl="0" algn="l">
              <a:lnSpc>
                <a:spcPct val="90000"/>
              </a:lnSpc>
              <a:spcBef>
                <a:spcPts val="600"/>
              </a:spcBef>
              <a:spcAft>
                <a:spcPts val="0"/>
              </a:spcAft>
              <a:buClr>
                <a:schemeClr val="dk2"/>
              </a:buClr>
              <a:buSzPts val="2400"/>
              <a:buChar char="•"/>
            </a:pPr>
            <a:r>
              <a:rPr lang="es-ES" sz="2300">
                <a:solidFill>
                  <a:schemeClr val="dk2"/>
                </a:solidFill>
              </a:rPr>
              <a:t>Solo se debe realizar en casos de penetración vaginal y ante la presencia de alguno de los siguientes factores: sangrado, dolor, secreción con mal olor, interés en recolectar evidencia forense de la pared vaginal y el cuello uterino (si no han transcurrido más de 72 horas)</a:t>
            </a:r>
            <a:endParaRPr sz="2300"/>
          </a:p>
          <a:p>
            <a:pPr indent="-228600" lvl="1" marL="685800" rtl="0" algn="l">
              <a:lnSpc>
                <a:spcPct val="90000"/>
              </a:lnSpc>
              <a:spcBef>
                <a:spcPts val="600"/>
              </a:spcBef>
              <a:spcAft>
                <a:spcPts val="0"/>
              </a:spcAft>
              <a:buClr>
                <a:schemeClr val="dk2"/>
              </a:buClr>
              <a:buSzPts val="2400"/>
              <a:buChar char="•"/>
            </a:pPr>
            <a:r>
              <a:rPr lang="es-ES" sz="2300">
                <a:solidFill>
                  <a:schemeClr val="dk2"/>
                </a:solidFill>
              </a:rPr>
              <a:t>Use un espéculo en el caso de mujeres adultas (nunca con niñas en edad prepuberal) para identificar si se produjo traumatismo, sangrado o si hay signos de infección</a:t>
            </a:r>
            <a:endParaRPr sz="2300"/>
          </a:p>
          <a:p>
            <a:pPr indent="-228600" lvl="1" marL="685800" rtl="0" algn="l">
              <a:lnSpc>
                <a:spcPct val="90000"/>
              </a:lnSpc>
              <a:spcBef>
                <a:spcPts val="600"/>
              </a:spcBef>
              <a:spcAft>
                <a:spcPts val="0"/>
              </a:spcAft>
              <a:buClr>
                <a:schemeClr val="dk2"/>
              </a:buClr>
              <a:buSzPts val="2400"/>
              <a:buChar char="•"/>
            </a:pPr>
            <a:r>
              <a:rPr lang="es-ES" sz="2300">
                <a:solidFill>
                  <a:schemeClr val="dk2"/>
                </a:solidFill>
              </a:rPr>
              <a:t>Si hay dolor intenso, sangrado interno o se sospecha la presencia de un cuerpo extraño en el recto, derive a la paciente de inmediato a un hospital de mayor complejidad</a:t>
            </a:r>
            <a:endParaRPr sz="2300"/>
          </a:p>
          <a:p>
            <a:pPr indent="-50800" lvl="1" marL="685800" rtl="0" algn="l">
              <a:lnSpc>
                <a:spcPct val="90000"/>
              </a:lnSpc>
              <a:spcBef>
                <a:spcPts val="500"/>
              </a:spcBef>
              <a:spcAft>
                <a:spcPts val="0"/>
              </a:spcAft>
              <a:buClr>
                <a:schemeClr val="dk2"/>
              </a:buClr>
              <a:buSzPts val="2800"/>
              <a:buNone/>
            </a:pPr>
            <a:r>
              <a:t/>
            </a:r>
            <a:endParaRPr sz="2300"/>
          </a:p>
        </p:txBody>
      </p:sp>
      <p:sp>
        <p:nvSpPr>
          <p:cNvPr id="1058" name="Google Shape;1058;p13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s-ES"/>
              <a:t>‹#›</a:t>
            </a:fld>
            <a:endParaRPr/>
          </a:p>
        </p:txBody>
      </p:sp>
      <p:sp>
        <p:nvSpPr>
          <p:cNvPr id="1059" name="Google Shape;1059;p137"/>
          <p:cNvSpPr txBox="1"/>
          <p:nvPr>
            <p:ph type="title"/>
          </p:nvPr>
        </p:nvSpPr>
        <p:spPr>
          <a:xfrm>
            <a:off x="642938" y="537505"/>
            <a:ext cx="6316662" cy="1325563"/>
          </a:xfrm>
          <a:prstGeom prst="rect">
            <a:avLst/>
          </a:prstGeom>
          <a:noFill/>
          <a:ln>
            <a:noFill/>
          </a:ln>
        </p:spPr>
        <p:txBody>
          <a:bodyPr anchorCtr="0" anchor="ctr" bIns="45700" lIns="91425" spcFirstLastPara="1" rIns="91425" wrap="square" tIns="45700">
            <a:noAutofit/>
          </a:bodyPr>
          <a:lstStyle/>
          <a:p>
            <a:pPr indent="0" lvl="0" marL="0" rtl="0" algn="l">
              <a:lnSpc>
                <a:spcPct val="80000"/>
              </a:lnSpc>
              <a:spcBef>
                <a:spcPts val="0"/>
              </a:spcBef>
              <a:spcAft>
                <a:spcPts val="0"/>
              </a:spcAft>
              <a:buClr>
                <a:schemeClr val="accent2"/>
              </a:buClr>
              <a:buSzPts val="3200"/>
              <a:buNone/>
            </a:pPr>
            <a:r>
              <a:rPr lang="es-ES" sz="4200"/>
              <a:t>4 – Examen físico: examen de los órganos genitales </a:t>
            </a:r>
            <a:r>
              <a:rPr lang="es-ES" sz="4200" u="sng"/>
              <a:t>internos</a:t>
            </a:r>
            <a:r>
              <a:rPr lang="es-ES" sz="4200"/>
              <a:t> femeninos</a:t>
            </a:r>
            <a:endParaRPr sz="4200"/>
          </a:p>
        </p:txBody>
      </p:sp>
    </p:spTree>
  </p:cSld>
  <p:clrMapOvr>
    <a:masterClrMapping/>
  </p:clrMapOvr>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4" name="Shape 1064"/>
        <p:cNvGrpSpPr/>
        <p:nvPr/>
      </p:nvGrpSpPr>
      <p:grpSpPr>
        <a:xfrm>
          <a:off x="0" y="0"/>
          <a:ext cx="0" cy="0"/>
          <a:chOff x="0" y="0"/>
          <a:chExt cx="0" cy="0"/>
        </a:xfrm>
      </p:grpSpPr>
      <p:sp>
        <p:nvSpPr>
          <p:cNvPr id="1065" name="Google Shape;1065;p138"/>
          <p:cNvSpPr txBox="1"/>
          <p:nvPr>
            <p:ph idx="1" type="body"/>
          </p:nvPr>
        </p:nvSpPr>
        <p:spPr>
          <a:xfrm>
            <a:off x="642938" y="2195512"/>
            <a:ext cx="8229600" cy="452596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2"/>
              </a:buClr>
              <a:buSzPts val="2400"/>
              <a:buNone/>
            </a:pPr>
            <a:r>
              <a:rPr b="1" lang="es-ES" sz="2400">
                <a:solidFill>
                  <a:schemeClr val="accent1"/>
                </a:solidFill>
              </a:rPr>
              <a:t>Examen de la zona anal y de los órganos genitales internos y externos masculinos</a:t>
            </a:r>
            <a:endParaRPr/>
          </a:p>
          <a:p>
            <a:pPr indent="-228600" lvl="1" marL="685800" rtl="0" algn="l">
              <a:lnSpc>
                <a:spcPct val="90000"/>
              </a:lnSpc>
              <a:spcBef>
                <a:spcPts val="600"/>
              </a:spcBef>
              <a:spcAft>
                <a:spcPts val="0"/>
              </a:spcAft>
              <a:buClr>
                <a:schemeClr val="dk2"/>
              </a:buClr>
              <a:buSzPts val="2400"/>
              <a:buChar char="•"/>
            </a:pPr>
            <a:r>
              <a:rPr lang="es-ES" sz="2400">
                <a:solidFill>
                  <a:schemeClr val="dk2"/>
                </a:solidFill>
              </a:rPr>
              <a:t>Examine el escroto, los testículos, el pene, el tejido periuretral, la uretra y el ano.</a:t>
            </a:r>
            <a:endParaRPr/>
          </a:p>
          <a:p>
            <a:pPr indent="-228600" lvl="1" marL="685800" rtl="0" algn="l">
              <a:lnSpc>
                <a:spcPct val="90000"/>
              </a:lnSpc>
              <a:spcBef>
                <a:spcPts val="1200"/>
              </a:spcBef>
              <a:spcAft>
                <a:spcPts val="0"/>
              </a:spcAft>
              <a:buClr>
                <a:schemeClr val="dk2"/>
              </a:buClr>
              <a:buSzPts val="2400"/>
              <a:buChar char="•"/>
            </a:pPr>
            <a:r>
              <a:rPr lang="es-ES" sz="2400">
                <a:solidFill>
                  <a:schemeClr val="dk2"/>
                </a:solidFill>
              </a:rPr>
              <a:t>Evalúe si hay hinchazón (distinga entre hernia inguinal, hidrocele y hematocele), moretones, desgarro anal y torsión testicular</a:t>
            </a:r>
            <a:endParaRPr/>
          </a:p>
          <a:p>
            <a:pPr indent="-228600" lvl="2" marL="1143000" rtl="0" algn="l">
              <a:lnSpc>
                <a:spcPct val="90000"/>
              </a:lnSpc>
              <a:spcBef>
                <a:spcPts val="1200"/>
              </a:spcBef>
              <a:spcAft>
                <a:spcPts val="0"/>
              </a:spcAft>
              <a:buClr>
                <a:schemeClr val="dk2"/>
              </a:buClr>
              <a:buSzPts val="2400"/>
              <a:buChar char="•"/>
            </a:pPr>
            <a:r>
              <a:rPr lang="es-ES">
                <a:solidFill>
                  <a:schemeClr val="dk2"/>
                </a:solidFill>
              </a:rPr>
              <a:t>La torsión es una emergencia médica</a:t>
            </a:r>
            <a:endParaRPr/>
          </a:p>
          <a:p>
            <a:pPr indent="-228600" lvl="1" marL="685800" rtl="0" algn="l">
              <a:lnSpc>
                <a:spcPct val="90000"/>
              </a:lnSpc>
              <a:spcBef>
                <a:spcPts val="1200"/>
              </a:spcBef>
              <a:spcAft>
                <a:spcPts val="0"/>
              </a:spcAft>
              <a:buClr>
                <a:schemeClr val="dk2"/>
              </a:buClr>
              <a:buSzPts val="2400"/>
              <a:buChar char="•"/>
            </a:pPr>
            <a:r>
              <a:rPr lang="es-ES" sz="2400">
                <a:solidFill>
                  <a:schemeClr val="dk2"/>
                </a:solidFill>
              </a:rPr>
              <a:t>Si fue indicado, realice un examen rectal y evalúe si hay signos de traumatismo o infección</a:t>
            </a:r>
            <a:endParaRPr/>
          </a:p>
          <a:p>
            <a:pPr indent="-76200" lvl="2" marL="1143000" rtl="0" algn="l">
              <a:lnSpc>
                <a:spcPct val="90000"/>
              </a:lnSpc>
              <a:spcBef>
                <a:spcPts val="1100"/>
              </a:spcBef>
              <a:spcAft>
                <a:spcPts val="0"/>
              </a:spcAft>
              <a:buClr>
                <a:schemeClr val="dk2"/>
              </a:buClr>
              <a:buSzPts val="2400"/>
              <a:buNone/>
            </a:pPr>
            <a:r>
              <a:t/>
            </a:r>
            <a:endParaRPr/>
          </a:p>
          <a:p>
            <a:pPr indent="0" lvl="2" marL="914400" rtl="0" algn="l">
              <a:lnSpc>
                <a:spcPct val="90000"/>
              </a:lnSpc>
              <a:spcBef>
                <a:spcPts val="500"/>
              </a:spcBef>
              <a:spcAft>
                <a:spcPts val="0"/>
              </a:spcAft>
              <a:buClr>
                <a:schemeClr val="dk2"/>
              </a:buClr>
              <a:buSzPts val="2400"/>
              <a:buNone/>
            </a:pPr>
            <a:r>
              <a:t/>
            </a:r>
            <a:endParaRPr/>
          </a:p>
          <a:p>
            <a:pPr indent="-76200" lvl="2" marL="1143000" rtl="0" algn="l">
              <a:lnSpc>
                <a:spcPct val="90000"/>
              </a:lnSpc>
              <a:spcBef>
                <a:spcPts val="1100"/>
              </a:spcBef>
              <a:spcAft>
                <a:spcPts val="0"/>
              </a:spcAft>
              <a:buClr>
                <a:schemeClr val="dk2"/>
              </a:buClr>
              <a:buSzPts val="2400"/>
              <a:buNone/>
            </a:pPr>
            <a:r>
              <a:t/>
            </a:r>
            <a:endParaRPr sz="2400"/>
          </a:p>
          <a:p>
            <a:pPr indent="0" lvl="2" marL="914400" rtl="0" algn="l">
              <a:lnSpc>
                <a:spcPct val="90000"/>
              </a:lnSpc>
              <a:spcBef>
                <a:spcPts val="500"/>
              </a:spcBef>
              <a:spcAft>
                <a:spcPts val="0"/>
              </a:spcAft>
              <a:buClr>
                <a:schemeClr val="dk2"/>
              </a:buClr>
              <a:buSzPts val="2400"/>
              <a:buFont typeface="Arial"/>
              <a:buNone/>
            </a:pPr>
            <a:r>
              <a:t/>
            </a:r>
            <a:endParaRPr sz="2400"/>
          </a:p>
          <a:p>
            <a:pPr indent="-50800" lvl="1" marL="685800" rtl="0" algn="l">
              <a:lnSpc>
                <a:spcPct val="90000"/>
              </a:lnSpc>
              <a:spcBef>
                <a:spcPts val="500"/>
              </a:spcBef>
              <a:spcAft>
                <a:spcPts val="0"/>
              </a:spcAft>
              <a:buClr>
                <a:schemeClr val="dk2"/>
              </a:buClr>
              <a:buSzPts val="2800"/>
              <a:buNone/>
            </a:pPr>
            <a:r>
              <a:t/>
            </a:r>
            <a:endParaRPr sz="2800"/>
          </a:p>
        </p:txBody>
      </p:sp>
      <p:sp>
        <p:nvSpPr>
          <p:cNvPr id="1066" name="Google Shape;1066;p13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s-ES"/>
              <a:t>‹#›</a:t>
            </a:fld>
            <a:endParaRPr/>
          </a:p>
        </p:txBody>
      </p:sp>
      <p:sp>
        <p:nvSpPr>
          <p:cNvPr id="1067" name="Google Shape;1067;p138"/>
          <p:cNvSpPr txBox="1"/>
          <p:nvPr>
            <p:ph type="title"/>
          </p:nvPr>
        </p:nvSpPr>
        <p:spPr>
          <a:xfrm>
            <a:off x="642938" y="537505"/>
            <a:ext cx="6732223" cy="1325563"/>
          </a:xfrm>
          <a:prstGeom prst="rect">
            <a:avLst/>
          </a:prstGeom>
          <a:noFill/>
          <a:ln>
            <a:noFill/>
          </a:ln>
        </p:spPr>
        <p:txBody>
          <a:bodyPr anchorCtr="0" anchor="ctr" bIns="45700" lIns="91425" spcFirstLastPara="1" rIns="91425" wrap="square" tIns="45700">
            <a:noAutofit/>
          </a:bodyPr>
          <a:lstStyle/>
          <a:p>
            <a:pPr indent="0" lvl="0" marL="0" rtl="0" algn="l">
              <a:lnSpc>
                <a:spcPct val="80000"/>
              </a:lnSpc>
              <a:spcBef>
                <a:spcPts val="0"/>
              </a:spcBef>
              <a:spcAft>
                <a:spcPts val="0"/>
              </a:spcAft>
              <a:buClr>
                <a:schemeClr val="accent2"/>
              </a:buClr>
              <a:buSzPts val="3200"/>
              <a:buNone/>
            </a:pPr>
            <a:r>
              <a:rPr lang="es-ES" sz="4200"/>
              <a:t>4 – Examen físico: Examen de órganos genitales </a:t>
            </a:r>
            <a:r>
              <a:rPr lang="es-ES" sz="4200" u="sng"/>
              <a:t>internos y externos</a:t>
            </a:r>
            <a:r>
              <a:rPr lang="es-ES" sz="4200"/>
              <a:t> masculinos</a:t>
            </a:r>
            <a:endParaRPr sz="4200"/>
          </a:p>
        </p:txBody>
      </p:sp>
    </p:spTree>
  </p:cSld>
  <p:clrMapOvr>
    <a:masterClrMapping/>
  </p:clrMapOvr>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2" name="Shape 1072"/>
        <p:cNvGrpSpPr/>
        <p:nvPr/>
      </p:nvGrpSpPr>
      <p:grpSpPr>
        <a:xfrm>
          <a:off x="0" y="0"/>
          <a:ext cx="0" cy="0"/>
          <a:chOff x="0" y="0"/>
          <a:chExt cx="0" cy="0"/>
        </a:xfrm>
      </p:grpSpPr>
      <p:sp>
        <p:nvSpPr>
          <p:cNvPr id="1073" name="Google Shape;1073;p139"/>
          <p:cNvSpPr txBox="1"/>
          <p:nvPr>
            <p:ph type="title"/>
          </p:nvPr>
        </p:nvSpPr>
        <p:spPr>
          <a:xfrm>
            <a:off x="762000" y="685800"/>
            <a:ext cx="7772400" cy="8382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2"/>
              </a:buClr>
              <a:buSzPts val="4400"/>
              <a:buNone/>
            </a:pPr>
            <a:r>
              <a:rPr lang="es-ES"/>
              <a:t>4 – Examen físico: niños y niñas</a:t>
            </a:r>
            <a:endParaRPr/>
          </a:p>
        </p:txBody>
      </p:sp>
      <p:sp>
        <p:nvSpPr>
          <p:cNvPr id="1074" name="Google Shape;1074;p139"/>
          <p:cNvSpPr txBox="1"/>
          <p:nvPr>
            <p:ph idx="1" type="body"/>
          </p:nvPr>
        </p:nvSpPr>
        <p:spPr>
          <a:xfrm>
            <a:off x="533400" y="1934966"/>
            <a:ext cx="8077200" cy="4419600"/>
          </a:xfrm>
          <a:prstGeom prst="rect">
            <a:avLst/>
          </a:prstGeom>
          <a:noFill/>
          <a:ln>
            <a:noFill/>
          </a:ln>
        </p:spPr>
        <p:txBody>
          <a:bodyPr anchorCtr="0" anchor="t" bIns="45700" lIns="91425" spcFirstLastPara="1" rIns="91425" wrap="square" tIns="45700">
            <a:noAutofit/>
          </a:bodyPr>
          <a:lstStyle/>
          <a:p>
            <a:pPr indent="-228600" lvl="1" marL="685800" rtl="0" algn="l">
              <a:lnSpc>
                <a:spcPct val="90000"/>
              </a:lnSpc>
              <a:spcBef>
                <a:spcPts val="0"/>
              </a:spcBef>
              <a:spcAft>
                <a:spcPts val="0"/>
              </a:spcAft>
              <a:buClr>
                <a:schemeClr val="dk2"/>
              </a:buClr>
              <a:buSzPts val="3200"/>
              <a:buChar char="•"/>
            </a:pPr>
            <a:r>
              <a:rPr b="1" lang="es-ES">
                <a:solidFill>
                  <a:schemeClr val="accent1"/>
                </a:solidFill>
              </a:rPr>
              <a:t>¡Nunca</a:t>
            </a:r>
            <a:r>
              <a:rPr lang="es-ES">
                <a:solidFill>
                  <a:schemeClr val="dk2"/>
                </a:solidFill>
              </a:rPr>
              <a:t> sujete ni </a:t>
            </a:r>
            <a:r>
              <a:rPr b="1" lang="es-ES">
                <a:solidFill>
                  <a:schemeClr val="accent1"/>
                </a:solidFill>
              </a:rPr>
              <a:t>fuerce</a:t>
            </a:r>
            <a:r>
              <a:rPr lang="es-ES">
                <a:solidFill>
                  <a:schemeClr val="dk2"/>
                </a:solidFill>
              </a:rPr>
              <a:t> a un niño o una niña!</a:t>
            </a:r>
            <a:endParaRPr/>
          </a:p>
          <a:p>
            <a:pPr indent="-228600" lvl="1" marL="685800" rtl="0" algn="l">
              <a:lnSpc>
                <a:spcPct val="90000"/>
              </a:lnSpc>
              <a:spcBef>
                <a:spcPts val="500"/>
              </a:spcBef>
              <a:spcAft>
                <a:spcPts val="0"/>
              </a:spcAft>
              <a:buClr>
                <a:schemeClr val="dk2"/>
              </a:buClr>
              <a:buSzPts val="3200"/>
              <a:buChar char="•"/>
            </a:pPr>
            <a:r>
              <a:rPr lang="es-ES">
                <a:solidFill>
                  <a:schemeClr val="dk2"/>
                </a:solidFill>
              </a:rPr>
              <a:t>Tenga en cuenta el dolor</a:t>
            </a:r>
            <a:endParaRPr/>
          </a:p>
          <a:p>
            <a:pPr indent="-228600" lvl="1" marL="685800" rtl="0" algn="l">
              <a:lnSpc>
                <a:spcPct val="90000"/>
              </a:lnSpc>
              <a:spcBef>
                <a:spcPts val="500"/>
              </a:spcBef>
              <a:spcAft>
                <a:spcPts val="0"/>
              </a:spcAft>
              <a:buClr>
                <a:schemeClr val="dk2"/>
              </a:buClr>
              <a:buSzPts val="3200"/>
              <a:buChar char="•"/>
            </a:pPr>
            <a:r>
              <a:rPr lang="es-ES">
                <a:solidFill>
                  <a:schemeClr val="dk2"/>
                </a:solidFill>
              </a:rPr>
              <a:t>Peso, altura, fase de la pubertad</a:t>
            </a:r>
            <a:endParaRPr/>
          </a:p>
          <a:p>
            <a:pPr indent="-228600" lvl="1" marL="685800" rtl="0" algn="l">
              <a:lnSpc>
                <a:spcPct val="90000"/>
              </a:lnSpc>
              <a:spcBef>
                <a:spcPts val="500"/>
              </a:spcBef>
              <a:spcAft>
                <a:spcPts val="0"/>
              </a:spcAft>
              <a:buClr>
                <a:schemeClr val="dk2"/>
              </a:buClr>
              <a:buSzPts val="3200"/>
              <a:buChar char="•"/>
            </a:pPr>
            <a:r>
              <a:rPr lang="es-ES">
                <a:solidFill>
                  <a:schemeClr val="dk2"/>
                </a:solidFill>
              </a:rPr>
              <a:t>Puede apoyarse sobre el regazo de la madre o el cuidador o bien sentarse donde le sea más cómodo</a:t>
            </a:r>
            <a:endParaRPr/>
          </a:p>
          <a:p>
            <a:pPr indent="-228600" lvl="1" marL="685800" rtl="0" algn="l">
              <a:lnSpc>
                <a:spcPct val="90000"/>
              </a:lnSpc>
              <a:spcBef>
                <a:spcPts val="500"/>
              </a:spcBef>
              <a:spcAft>
                <a:spcPts val="0"/>
              </a:spcAft>
              <a:buClr>
                <a:schemeClr val="dk2"/>
              </a:buClr>
              <a:buSzPts val="3200"/>
              <a:buChar char="•"/>
            </a:pPr>
            <a:r>
              <a:rPr lang="es-ES">
                <a:solidFill>
                  <a:schemeClr val="dk2"/>
                </a:solidFill>
              </a:rPr>
              <a:t>El examen anal y genital debe ser únicamente una inspección visual</a:t>
            </a:r>
            <a:endParaRPr/>
          </a:p>
          <a:p>
            <a:pPr indent="-228600" lvl="2" marL="1143000" rtl="0" algn="l">
              <a:lnSpc>
                <a:spcPct val="90000"/>
              </a:lnSpc>
              <a:spcBef>
                <a:spcPts val="500"/>
              </a:spcBef>
              <a:spcAft>
                <a:spcPts val="0"/>
              </a:spcAft>
              <a:buClr>
                <a:schemeClr val="dk2"/>
              </a:buClr>
              <a:buSzPts val="3200"/>
              <a:buChar char="•"/>
            </a:pPr>
            <a:r>
              <a:rPr lang="es-ES" sz="2600">
                <a:solidFill>
                  <a:schemeClr val="dk2"/>
                </a:solidFill>
              </a:rPr>
              <a:t>Verifique que no haya desgarros</a:t>
            </a:r>
            <a:endParaRPr sz="2600"/>
          </a:p>
          <a:p>
            <a:pPr indent="-25400" lvl="1" marL="685800" rtl="0" algn="l">
              <a:lnSpc>
                <a:spcPct val="90000"/>
              </a:lnSpc>
              <a:spcBef>
                <a:spcPts val="500"/>
              </a:spcBef>
              <a:spcAft>
                <a:spcPts val="0"/>
              </a:spcAft>
              <a:buClr>
                <a:schemeClr val="dk2"/>
              </a:buClr>
              <a:buSzPts val="3200"/>
              <a:buNone/>
            </a:pPr>
            <a:r>
              <a:t/>
            </a:r>
            <a:endParaRPr/>
          </a:p>
        </p:txBody>
      </p:sp>
      <p:sp>
        <p:nvSpPr>
          <p:cNvPr id="1075" name="Google Shape;1075;p13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s-E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74">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74">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74">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74">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74">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74">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74">
                                            <p:txEl>
                                              <p:pRg end="6" st="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0" name="Shape 1080"/>
        <p:cNvGrpSpPr/>
        <p:nvPr/>
      </p:nvGrpSpPr>
      <p:grpSpPr>
        <a:xfrm>
          <a:off x="0" y="0"/>
          <a:ext cx="0" cy="0"/>
          <a:chOff x="0" y="0"/>
          <a:chExt cx="0" cy="0"/>
        </a:xfrm>
      </p:grpSpPr>
      <p:sp>
        <p:nvSpPr>
          <p:cNvPr id="1081" name="Google Shape;1081;p140"/>
          <p:cNvSpPr txBox="1"/>
          <p:nvPr>
            <p:ph type="title"/>
          </p:nvPr>
        </p:nvSpPr>
        <p:spPr>
          <a:xfrm>
            <a:off x="604026" y="515831"/>
            <a:ext cx="8229600" cy="11430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2"/>
              </a:buClr>
              <a:buSzPts val="4400"/>
              <a:buNone/>
            </a:pPr>
            <a:r>
              <a:rPr lang="es-ES"/>
              <a:t>4 – Examen físico</a:t>
            </a:r>
            <a:endParaRPr/>
          </a:p>
        </p:txBody>
      </p:sp>
      <p:sp>
        <p:nvSpPr>
          <p:cNvPr id="1082" name="Google Shape;1082;p140"/>
          <p:cNvSpPr txBox="1"/>
          <p:nvPr>
            <p:ph idx="1" type="body"/>
          </p:nvPr>
        </p:nvSpPr>
        <p:spPr>
          <a:xfrm>
            <a:off x="604026" y="1730751"/>
            <a:ext cx="8229600" cy="4392612"/>
          </a:xfrm>
          <a:prstGeom prst="rect">
            <a:avLst/>
          </a:prstGeom>
          <a:noFill/>
          <a:ln>
            <a:noFill/>
          </a:ln>
        </p:spPr>
        <p:txBody>
          <a:bodyPr anchorCtr="0" anchor="t" bIns="45700" lIns="91425" spcFirstLastPara="1" rIns="91425" wrap="square" tIns="45700">
            <a:noAutofit/>
          </a:bodyPr>
          <a:lstStyle/>
          <a:p>
            <a:pPr indent="-228600" lvl="0" marL="228600" rtl="0" algn="l">
              <a:lnSpc>
                <a:spcPct val="80000"/>
              </a:lnSpc>
              <a:spcBef>
                <a:spcPts val="0"/>
              </a:spcBef>
              <a:spcAft>
                <a:spcPts val="0"/>
              </a:spcAft>
              <a:buClr>
                <a:schemeClr val="dk2"/>
              </a:buClr>
              <a:buSzPts val="3200"/>
              <a:buChar char="•"/>
            </a:pPr>
            <a:r>
              <a:rPr b="1" lang="es-ES" sz="2600">
                <a:solidFill>
                  <a:schemeClr val="accent1"/>
                </a:solidFill>
              </a:rPr>
              <a:t>Niños</a:t>
            </a:r>
            <a:endParaRPr sz="2600"/>
          </a:p>
          <a:p>
            <a:pPr indent="-228600" lvl="1" marL="685800" rtl="0" algn="l">
              <a:lnSpc>
                <a:spcPct val="80000"/>
              </a:lnSpc>
              <a:spcBef>
                <a:spcPts val="500"/>
              </a:spcBef>
              <a:spcAft>
                <a:spcPts val="0"/>
              </a:spcAft>
              <a:buClr>
                <a:schemeClr val="dk2"/>
              </a:buClr>
              <a:buSzPts val="3200"/>
              <a:buChar char="•"/>
            </a:pPr>
            <a:r>
              <a:rPr lang="es-ES" sz="2600">
                <a:solidFill>
                  <a:schemeClr val="dk2"/>
                </a:solidFill>
              </a:rPr>
              <a:t>Desgarros: frenillo, prepucio y ano</a:t>
            </a:r>
            <a:endParaRPr sz="2600"/>
          </a:p>
          <a:p>
            <a:pPr indent="-228600" lvl="1" marL="685800" rtl="0" algn="l">
              <a:lnSpc>
                <a:spcPct val="80000"/>
              </a:lnSpc>
              <a:spcBef>
                <a:spcPts val="500"/>
              </a:spcBef>
              <a:spcAft>
                <a:spcPts val="0"/>
              </a:spcAft>
              <a:buClr>
                <a:schemeClr val="dk2"/>
              </a:buClr>
              <a:buSzPts val="3200"/>
              <a:buChar char="•"/>
            </a:pPr>
            <a:r>
              <a:rPr lang="es-ES" sz="2600">
                <a:solidFill>
                  <a:schemeClr val="dk2"/>
                </a:solidFill>
              </a:rPr>
              <a:t>Secreción de la uretra</a:t>
            </a:r>
            <a:endParaRPr sz="2600"/>
          </a:p>
          <a:p>
            <a:pPr indent="-228600" lvl="0" marL="228600" rtl="0" algn="l">
              <a:lnSpc>
                <a:spcPct val="80000"/>
              </a:lnSpc>
              <a:spcBef>
                <a:spcPts val="1000"/>
              </a:spcBef>
              <a:spcAft>
                <a:spcPts val="0"/>
              </a:spcAft>
              <a:buClr>
                <a:schemeClr val="dk2"/>
              </a:buClr>
              <a:buSzPts val="3200"/>
              <a:buChar char="•"/>
            </a:pPr>
            <a:r>
              <a:rPr b="1" lang="es-ES" sz="2600">
                <a:solidFill>
                  <a:schemeClr val="accent1"/>
                </a:solidFill>
              </a:rPr>
              <a:t>Niñas</a:t>
            </a:r>
            <a:endParaRPr sz="2600"/>
          </a:p>
          <a:p>
            <a:pPr indent="-228600" lvl="1" marL="685800" rtl="0" algn="l">
              <a:lnSpc>
                <a:spcPct val="80000"/>
              </a:lnSpc>
              <a:spcBef>
                <a:spcPts val="500"/>
              </a:spcBef>
              <a:spcAft>
                <a:spcPts val="0"/>
              </a:spcAft>
              <a:buClr>
                <a:schemeClr val="dk2"/>
              </a:buClr>
              <a:buSzPts val="3200"/>
              <a:buChar char="•"/>
            </a:pPr>
            <a:r>
              <a:rPr lang="es-ES" sz="2600">
                <a:solidFill>
                  <a:schemeClr val="dk2"/>
                </a:solidFill>
              </a:rPr>
              <a:t>Himen: anote las laceraciones o heridas cicatrizadas</a:t>
            </a:r>
            <a:endParaRPr sz="2600"/>
          </a:p>
          <a:p>
            <a:pPr indent="-228600" lvl="1" marL="685800" rtl="0" algn="l">
              <a:lnSpc>
                <a:spcPct val="80000"/>
              </a:lnSpc>
              <a:spcBef>
                <a:spcPts val="500"/>
              </a:spcBef>
              <a:spcAft>
                <a:spcPts val="0"/>
              </a:spcAft>
              <a:buClr>
                <a:schemeClr val="dk2"/>
              </a:buClr>
              <a:buSzPts val="3200"/>
              <a:buChar char="•"/>
            </a:pPr>
            <a:r>
              <a:rPr lang="es-ES" sz="2600">
                <a:solidFill>
                  <a:schemeClr val="accent1"/>
                </a:solidFill>
              </a:rPr>
              <a:t>NO</a:t>
            </a:r>
            <a:r>
              <a:rPr lang="es-ES" sz="2600"/>
              <a:t> </a:t>
            </a:r>
            <a:r>
              <a:rPr lang="es-ES" sz="2600">
                <a:solidFill>
                  <a:schemeClr val="dk2"/>
                </a:solidFill>
              </a:rPr>
              <a:t>haga un</a:t>
            </a:r>
            <a:r>
              <a:rPr lang="es-ES" sz="2600"/>
              <a:t> </a:t>
            </a:r>
            <a:r>
              <a:rPr lang="es-ES" sz="2600">
                <a:solidFill>
                  <a:schemeClr val="dk2"/>
                </a:solidFill>
              </a:rPr>
              <a:t>tacto vaginal</a:t>
            </a:r>
            <a:endParaRPr sz="2600"/>
          </a:p>
          <a:p>
            <a:pPr indent="-228600" lvl="1" marL="685800" rtl="0" algn="l">
              <a:lnSpc>
                <a:spcPct val="80000"/>
              </a:lnSpc>
              <a:spcBef>
                <a:spcPts val="500"/>
              </a:spcBef>
              <a:spcAft>
                <a:spcPts val="0"/>
              </a:spcAft>
              <a:buClr>
                <a:schemeClr val="dk2"/>
              </a:buClr>
              <a:buSzPts val="3200"/>
              <a:buChar char="•"/>
            </a:pPr>
            <a:r>
              <a:rPr lang="es-ES" sz="2600">
                <a:solidFill>
                  <a:schemeClr val="accent1"/>
                </a:solidFill>
              </a:rPr>
              <a:t>NO</a:t>
            </a:r>
            <a:r>
              <a:rPr lang="es-ES" sz="2600"/>
              <a:t> </a:t>
            </a:r>
            <a:r>
              <a:rPr lang="es-ES" sz="2600">
                <a:solidFill>
                  <a:schemeClr val="dk2"/>
                </a:solidFill>
              </a:rPr>
              <a:t>utilice un espéculo en niñas en edad prepuberal</a:t>
            </a:r>
            <a:endParaRPr sz="2600"/>
          </a:p>
          <a:p>
            <a:pPr indent="-228600" lvl="0" marL="285750" rtl="0" algn="l">
              <a:lnSpc>
                <a:spcPct val="80000"/>
              </a:lnSpc>
              <a:spcBef>
                <a:spcPts val="500"/>
              </a:spcBef>
              <a:spcAft>
                <a:spcPts val="0"/>
              </a:spcAft>
              <a:buClr>
                <a:schemeClr val="dk2"/>
              </a:buClr>
              <a:buSzPts val="3200"/>
              <a:buChar char="•"/>
            </a:pPr>
            <a:r>
              <a:rPr lang="es-ES" sz="2600">
                <a:solidFill>
                  <a:schemeClr val="accent1"/>
                </a:solidFill>
              </a:rPr>
              <a:t>No</a:t>
            </a:r>
            <a:r>
              <a:rPr lang="es-ES" sz="2600"/>
              <a:t> </a:t>
            </a:r>
            <a:r>
              <a:rPr lang="es-ES" sz="2600">
                <a:solidFill>
                  <a:schemeClr val="dk2"/>
                </a:solidFill>
              </a:rPr>
              <a:t>haga un tacto rectal a</a:t>
            </a:r>
            <a:r>
              <a:rPr lang="es-ES" sz="2600"/>
              <a:t> </a:t>
            </a:r>
            <a:r>
              <a:rPr lang="es-ES" sz="2600">
                <a:solidFill>
                  <a:schemeClr val="dk2"/>
                </a:solidFill>
              </a:rPr>
              <a:t>niños ni niñas (derívelos/as a un establecimiento de mayor complejidad si es necesario)</a:t>
            </a:r>
            <a:endParaRPr sz="2600"/>
          </a:p>
          <a:p>
            <a:pPr indent="-25400" lvl="1" marL="685800" rtl="0" algn="l">
              <a:lnSpc>
                <a:spcPct val="80000"/>
              </a:lnSpc>
              <a:spcBef>
                <a:spcPts val="500"/>
              </a:spcBef>
              <a:spcAft>
                <a:spcPts val="0"/>
              </a:spcAft>
              <a:buClr>
                <a:schemeClr val="dk2"/>
              </a:buClr>
              <a:buSzPts val="3200"/>
              <a:buNone/>
            </a:pPr>
            <a:r>
              <a:t/>
            </a:r>
            <a:endParaRPr sz="2600"/>
          </a:p>
          <a:p>
            <a:pPr indent="-25400" lvl="1" marL="685800" rtl="0" algn="l">
              <a:lnSpc>
                <a:spcPct val="80000"/>
              </a:lnSpc>
              <a:spcBef>
                <a:spcPts val="500"/>
              </a:spcBef>
              <a:spcAft>
                <a:spcPts val="0"/>
              </a:spcAft>
              <a:buClr>
                <a:schemeClr val="dk2"/>
              </a:buClr>
              <a:buSzPts val="3200"/>
              <a:buNone/>
            </a:pPr>
            <a:r>
              <a:t/>
            </a:r>
            <a:endParaRPr sz="2600"/>
          </a:p>
          <a:p>
            <a:pPr indent="-25400" lvl="2" marL="1143000" rtl="0" algn="l">
              <a:lnSpc>
                <a:spcPct val="80000"/>
              </a:lnSpc>
              <a:spcBef>
                <a:spcPts val="500"/>
              </a:spcBef>
              <a:spcAft>
                <a:spcPts val="0"/>
              </a:spcAft>
              <a:buClr>
                <a:schemeClr val="dk2"/>
              </a:buClr>
              <a:buSzPts val="3200"/>
              <a:buNone/>
            </a:pPr>
            <a:r>
              <a:t/>
            </a:r>
            <a:endParaRPr sz="2600"/>
          </a:p>
        </p:txBody>
      </p:sp>
      <p:sp>
        <p:nvSpPr>
          <p:cNvPr id="1083" name="Google Shape;1083;p14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s-ES"/>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p60"/>
          <p:cNvSpPr txBox="1"/>
          <p:nvPr>
            <p:ph type="title"/>
          </p:nvPr>
        </p:nvSpPr>
        <p:spPr>
          <a:xfrm>
            <a:off x="778579" y="595396"/>
            <a:ext cx="7299946" cy="647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2"/>
              </a:buClr>
              <a:buSzPts val="4000"/>
              <a:buNone/>
            </a:pPr>
            <a:r>
              <a:rPr lang="es-ES" sz="3800"/>
              <a:t>Actitudes que agravan el problema</a:t>
            </a:r>
            <a:endParaRPr sz="3800"/>
          </a:p>
        </p:txBody>
      </p:sp>
      <p:sp>
        <p:nvSpPr>
          <p:cNvPr id="326" name="Google Shape;326;p60"/>
          <p:cNvSpPr txBox="1"/>
          <p:nvPr>
            <p:ph idx="1" type="body"/>
          </p:nvPr>
        </p:nvSpPr>
        <p:spPr>
          <a:xfrm>
            <a:off x="778579" y="1455990"/>
            <a:ext cx="7485913" cy="4981092"/>
          </a:xfrm>
          <a:prstGeom prst="rect">
            <a:avLst/>
          </a:prstGeom>
          <a:noFill/>
          <a:ln>
            <a:noFill/>
          </a:ln>
        </p:spPr>
        <p:txBody>
          <a:bodyPr anchorCtr="0" anchor="t" bIns="45700" lIns="91425" spcFirstLastPara="1" rIns="91425" wrap="square" tIns="45700">
            <a:noAutofit/>
          </a:bodyPr>
          <a:lstStyle/>
          <a:p>
            <a:pPr indent="-228600" lvl="0" marL="685800" rtl="0" algn="l">
              <a:lnSpc>
                <a:spcPct val="90000"/>
              </a:lnSpc>
              <a:spcBef>
                <a:spcPts val="600"/>
              </a:spcBef>
              <a:spcAft>
                <a:spcPts val="0"/>
              </a:spcAft>
              <a:buClr>
                <a:schemeClr val="dk2"/>
              </a:buClr>
              <a:buSzPts val="2200"/>
              <a:buChar char="•"/>
            </a:pPr>
            <a:r>
              <a:rPr lang="es-ES" sz="2100">
                <a:solidFill>
                  <a:schemeClr val="dk2"/>
                </a:solidFill>
              </a:rPr>
              <a:t>“Golpear a la esposa es una costumbre aceptada… perdemos el tiempo al discutir el tema”, parlamentario de Nueva Guinea en un debate con respecto al maltrato conyugal</a:t>
            </a:r>
            <a:endParaRPr sz="2100"/>
          </a:p>
          <a:p>
            <a:pPr indent="-228600" lvl="0" marL="685800" rtl="0" algn="l">
              <a:lnSpc>
                <a:spcPct val="90000"/>
              </a:lnSpc>
              <a:spcBef>
                <a:spcPts val="1200"/>
              </a:spcBef>
              <a:spcAft>
                <a:spcPts val="0"/>
              </a:spcAft>
              <a:buClr>
                <a:schemeClr val="dk2"/>
              </a:buClr>
              <a:buSzPts val="2200"/>
              <a:buChar char="•"/>
            </a:pPr>
            <a:r>
              <a:rPr lang="es-ES" sz="2100">
                <a:solidFill>
                  <a:schemeClr val="dk2"/>
                </a:solidFill>
              </a:rPr>
              <a:t>“… Si se trata de una violación legítima, el cuerpo de la mujer tiene formas de intentar cerrarse </a:t>
            </a:r>
            <a:r>
              <a:rPr i="1" lang="es-ES" sz="2100">
                <a:solidFill>
                  <a:schemeClr val="dk2"/>
                </a:solidFill>
              </a:rPr>
              <a:t>(para no quedar embarazada</a:t>
            </a:r>
            <a:r>
              <a:rPr lang="es-ES" sz="2100">
                <a:solidFill>
                  <a:schemeClr val="dk2"/>
                </a:solidFill>
              </a:rPr>
              <a:t>)”, congresista de EE. UU.</a:t>
            </a:r>
            <a:endParaRPr sz="2100"/>
          </a:p>
          <a:p>
            <a:pPr indent="-228600" lvl="0" marL="685800" rtl="0" algn="l">
              <a:lnSpc>
                <a:spcPct val="90000"/>
              </a:lnSpc>
              <a:spcBef>
                <a:spcPts val="1200"/>
              </a:spcBef>
              <a:spcAft>
                <a:spcPts val="0"/>
              </a:spcAft>
              <a:buClr>
                <a:schemeClr val="dk2"/>
              </a:buClr>
              <a:buSzPts val="2200"/>
              <a:buChar char="•"/>
            </a:pPr>
            <a:r>
              <a:rPr lang="es-ES" sz="2100">
                <a:solidFill>
                  <a:schemeClr val="dk2"/>
                </a:solidFill>
              </a:rPr>
              <a:t>“… a través de preguntas sobre su vida sexual, es posible determinar si la mujer es responsable del ataque, ya que, en la mayoría de los casos, es la mujer quien provoca la agresión”, funcionario de la oficina del Fiscal General de Ciudad de México</a:t>
            </a:r>
            <a:endParaRPr sz="2100"/>
          </a:p>
          <a:p>
            <a:pPr indent="-228600" lvl="0" marL="685800" rtl="0" algn="l">
              <a:lnSpc>
                <a:spcPct val="90000"/>
              </a:lnSpc>
              <a:spcBef>
                <a:spcPts val="1200"/>
              </a:spcBef>
              <a:spcAft>
                <a:spcPts val="600"/>
              </a:spcAft>
              <a:buClr>
                <a:schemeClr val="dk2"/>
              </a:buClr>
              <a:buSzPts val="2200"/>
              <a:buChar char="•"/>
            </a:pPr>
            <a:r>
              <a:rPr lang="es-ES" sz="2100">
                <a:solidFill>
                  <a:schemeClr val="dk2"/>
                </a:solidFill>
              </a:rPr>
              <a:t>“Si mi hija o mi hermana... se dejaran perder su honor haciendo esas cosas, sin duda (la) llevaría a mi granja, la rociaría con gasolina y le prendería fuego delante de toda mi familia”, abogado defensor del agresor en la India</a:t>
            </a:r>
            <a:endParaRPr sz="2100"/>
          </a:p>
        </p:txBody>
      </p:sp>
      <p:sp>
        <p:nvSpPr>
          <p:cNvPr id="327" name="Google Shape;327;p6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s-E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6">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6">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6">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6">
                                            <p:txEl>
                                              <p:pRg end="3" st="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8" name="Shape 1088"/>
        <p:cNvGrpSpPr/>
        <p:nvPr/>
      </p:nvGrpSpPr>
      <p:grpSpPr>
        <a:xfrm>
          <a:off x="0" y="0"/>
          <a:ext cx="0" cy="0"/>
          <a:chOff x="0" y="0"/>
          <a:chExt cx="0" cy="0"/>
        </a:xfrm>
      </p:grpSpPr>
      <p:sp>
        <p:nvSpPr>
          <p:cNvPr id="1089" name="Google Shape;1089;p14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2"/>
              </a:buClr>
              <a:buSzPts val="4400"/>
              <a:buNone/>
            </a:pPr>
            <a:r>
              <a:rPr lang="es-ES"/>
              <a:t>4 – Examen físico: documentación</a:t>
            </a:r>
            <a:endParaRPr/>
          </a:p>
        </p:txBody>
      </p:sp>
      <p:sp>
        <p:nvSpPr>
          <p:cNvPr id="1090" name="Google Shape;1090;p141"/>
          <p:cNvSpPr txBox="1"/>
          <p:nvPr>
            <p:ph idx="1" type="body"/>
          </p:nvPr>
        </p:nvSpPr>
        <p:spPr>
          <a:xfrm>
            <a:off x="1012972" y="1174507"/>
            <a:ext cx="7886700" cy="4351338"/>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2"/>
              </a:buClr>
              <a:buSzPts val="2400"/>
              <a:buChar char="•"/>
            </a:pPr>
            <a:r>
              <a:rPr lang="es-ES" sz="2500">
                <a:solidFill>
                  <a:schemeClr val="dk2"/>
                </a:solidFill>
              </a:rPr>
              <a:t>Registre la entrevista y los hallazgos de manera clara, completa, objetiva y sin prejuicios</a:t>
            </a:r>
            <a:endParaRPr sz="2500"/>
          </a:p>
          <a:p>
            <a:pPr indent="-228600" lvl="0" marL="228600" rtl="0" algn="l">
              <a:lnSpc>
                <a:spcPct val="90000"/>
              </a:lnSpc>
              <a:spcBef>
                <a:spcPts val="1000"/>
              </a:spcBef>
              <a:spcAft>
                <a:spcPts val="0"/>
              </a:spcAft>
              <a:buClr>
                <a:schemeClr val="dk2"/>
              </a:buClr>
              <a:buSzPts val="2400"/>
              <a:buChar char="•"/>
            </a:pPr>
            <a:r>
              <a:rPr lang="es-ES" sz="2500" u="sng">
                <a:solidFill>
                  <a:schemeClr val="dk2"/>
                </a:solidFill>
              </a:rPr>
              <a:t>NO</a:t>
            </a:r>
            <a:r>
              <a:rPr lang="es-ES" sz="2500">
                <a:solidFill>
                  <a:schemeClr val="dk2"/>
                </a:solidFill>
              </a:rPr>
              <a:t> es responsabilidad del personal sanitario determinar si se produjo la violación (violación sexual es una definición legal y no es necesario tomar esta determinación para proporcionar la atención adecuada)</a:t>
            </a:r>
            <a:endParaRPr sz="2500"/>
          </a:p>
          <a:p>
            <a:pPr indent="-228600" lvl="0" marL="228600" rtl="0" algn="l">
              <a:lnSpc>
                <a:spcPct val="90000"/>
              </a:lnSpc>
              <a:spcBef>
                <a:spcPts val="1000"/>
              </a:spcBef>
              <a:spcAft>
                <a:spcPts val="0"/>
              </a:spcAft>
              <a:buClr>
                <a:schemeClr val="dk2"/>
              </a:buClr>
              <a:buSzPts val="2400"/>
              <a:buChar char="•"/>
            </a:pPr>
            <a:r>
              <a:rPr lang="es-ES" sz="2500">
                <a:solidFill>
                  <a:schemeClr val="dk2"/>
                </a:solidFill>
              </a:rPr>
              <a:t>Registre los hallazgos sistemáticamente, utilizando pictogramas</a:t>
            </a:r>
            <a:endParaRPr sz="2500"/>
          </a:p>
          <a:p>
            <a:pPr indent="-228600" lvl="0" marL="228600" rtl="0" algn="l">
              <a:lnSpc>
                <a:spcPct val="90000"/>
              </a:lnSpc>
              <a:spcBef>
                <a:spcPts val="1000"/>
              </a:spcBef>
              <a:spcAft>
                <a:spcPts val="0"/>
              </a:spcAft>
              <a:buClr>
                <a:schemeClr val="dk2"/>
              </a:buClr>
              <a:buSzPts val="2400"/>
              <a:buChar char="•"/>
            </a:pPr>
            <a:r>
              <a:rPr lang="es-ES" sz="2500">
                <a:solidFill>
                  <a:schemeClr val="dk2"/>
                </a:solidFill>
              </a:rPr>
              <a:t>Evite el uso del término “presunto/supuesto”, ya que puede interpretarse que significa que la persona sobreviviente exageró o mintió</a:t>
            </a:r>
            <a:endParaRPr sz="2500"/>
          </a:p>
          <a:p>
            <a:pPr indent="-228600" lvl="0" marL="228600" rtl="0" algn="l">
              <a:lnSpc>
                <a:spcPct val="90000"/>
              </a:lnSpc>
              <a:spcBef>
                <a:spcPts val="1000"/>
              </a:spcBef>
              <a:spcAft>
                <a:spcPts val="0"/>
              </a:spcAft>
              <a:buClr>
                <a:schemeClr val="dk2"/>
              </a:buClr>
              <a:buSzPts val="2400"/>
              <a:buChar char="•"/>
            </a:pPr>
            <a:r>
              <a:rPr lang="es-ES" sz="2500">
                <a:solidFill>
                  <a:schemeClr val="dk2"/>
                </a:solidFill>
              </a:rPr>
              <a:t>Tome nota de toda muestra recolectada como evidencia</a:t>
            </a:r>
            <a:endParaRPr sz="2500"/>
          </a:p>
        </p:txBody>
      </p:sp>
      <p:sp>
        <p:nvSpPr>
          <p:cNvPr id="1091" name="Google Shape;1091;p14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s-ES"/>
              <a:t>‹#›</a:t>
            </a:fld>
            <a:endParaRPr/>
          </a:p>
        </p:txBody>
      </p:sp>
    </p:spTree>
  </p:cSld>
  <p:clrMapOvr>
    <a:masterClrMapping/>
  </p:clrMapOvr>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6" name="Shape 1096"/>
        <p:cNvGrpSpPr/>
        <p:nvPr/>
      </p:nvGrpSpPr>
      <p:grpSpPr>
        <a:xfrm>
          <a:off x="0" y="0"/>
          <a:ext cx="0" cy="0"/>
          <a:chOff x="0" y="0"/>
          <a:chExt cx="0" cy="0"/>
        </a:xfrm>
      </p:grpSpPr>
      <p:sp>
        <p:nvSpPr>
          <p:cNvPr id="1097" name="Google Shape;1097;p142"/>
          <p:cNvSpPr txBox="1"/>
          <p:nvPr>
            <p:ph type="title"/>
          </p:nvPr>
        </p:nvSpPr>
        <p:spPr>
          <a:xfrm>
            <a:off x="356599" y="88900"/>
            <a:ext cx="8671389" cy="11430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2"/>
              </a:buClr>
              <a:buSzPts val="4400"/>
              <a:buNone/>
            </a:pPr>
            <a:r>
              <a:rPr lang="es-ES" sz="3500"/>
              <a:t>4 – Examen físico: describir lesiones físicas</a:t>
            </a:r>
            <a:endParaRPr sz="3500"/>
          </a:p>
        </p:txBody>
      </p:sp>
      <p:sp>
        <p:nvSpPr>
          <p:cNvPr id="1098" name="Google Shape;1098;p14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s-ES"/>
              <a:t>‹#›</a:t>
            </a:fld>
            <a:endParaRPr/>
          </a:p>
        </p:txBody>
      </p:sp>
      <p:graphicFrame>
        <p:nvGraphicFramePr>
          <p:cNvPr id="1099" name="Google Shape;1099;p142"/>
          <p:cNvGraphicFramePr/>
          <p:nvPr/>
        </p:nvGraphicFramePr>
        <p:xfrm>
          <a:off x="274405" y="926778"/>
          <a:ext cx="3000000" cy="3000000"/>
        </p:xfrm>
        <a:graphic>
          <a:graphicData uri="http://schemas.openxmlformats.org/drawingml/2006/table">
            <a:tbl>
              <a:tblPr bandRow="1" firstRow="1">
                <a:noFill/>
                <a:tableStyleId>{F7FC3A87-7C86-4937-AAF8-D6A5FC9EC237}</a:tableStyleId>
              </a:tblPr>
              <a:tblGrid>
                <a:gridCol w="1523400"/>
                <a:gridCol w="7148000"/>
              </a:tblGrid>
              <a:tr h="328500">
                <a:tc>
                  <a:txBody>
                    <a:bodyPr/>
                    <a:lstStyle/>
                    <a:p>
                      <a:pPr indent="0" lvl="0" marL="0" marR="0" rtl="0" algn="l">
                        <a:lnSpc>
                          <a:spcPct val="100000"/>
                        </a:lnSpc>
                        <a:spcBef>
                          <a:spcPts val="0"/>
                        </a:spcBef>
                        <a:spcAft>
                          <a:spcPts val="0"/>
                        </a:spcAft>
                        <a:buClr>
                          <a:srgbClr val="000000"/>
                        </a:buClr>
                        <a:buSzPts val="1400"/>
                        <a:buFont typeface="Arial"/>
                        <a:buNone/>
                      </a:pPr>
                      <a:r>
                        <a:rPr b="1" i="0" lang="es-ES" sz="1400" u="none" cap="none" strike="noStrike">
                          <a:solidFill>
                            <a:schemeClr val="lt1"/>
                          </a:solidFill>
                          <a:latin typeface="Calibri"/>
                          <a:ea typeface="Calibri"/>
                          <a:cs typeface="Calibri"/>
                          <a:sym typeface="Calibri"/>
                        </a:rPr>
                        <a:t>Característica</a:t>
                      </a:r>
                      <a:r>
                        <a:rPr lang="es-ES" sz="1400" u="none" cap="none" strike="noStrike"/>
                        <a:t> </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b="1" i="0" lang="es-ES" sz="1400" u="none" cap="none" strike="noStrike">
                          <a:solidFill>
                            <a:schemeClr val="lt1"/>
                          </a:solidFill>
                          <a:latin typeface="Calibri"/>
                          <a:ea typeface="Calibri"/>
                          <a:cs typeface="Calibri"/>
                          <a:sym typeface="Calibri"/>
                        </a:rPr>
                        <a:t>Notas</a:t>
                      </a:r>
                      <a:r>
                        <a:rPr lang="es-ES" sz="1400" u="none" cap="none" strike="noStrike"/>
                        <a:t> </a:t>
                      </a:r>
                      <a:endParaRPr sz="14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400"/>
                        <a:buFont typeface="Arial"/>
                        <a:buNone/>
                      </a:pPr>
                      <a:r>
                        <a:rPr b="0" i="0" lang="es-ES" sz="1400" u="none" cap="none" strike="noStrike">
                          <a:solidFill>
                            <a:schemeClr val="dk1"/>
                          </a:solidFill>
                          <a:latin typeface="Calibri"/>
                          <a:ea typeface="Calibri"/>
                          <a:cs typeface="Calibri"/>
                          <a:sym typeface="Calibri"/>
                        </a:rPr>
                        <a:t>Clasificación</a:t>
                      </a:r>
                      <a:r>
                        <a:rPr lang="es-ES" sz="1400" u="none" cap="none" strike="noStrike"/>
                        <a:t> </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b="0" i="0" lang="es-ES" sz="1300" u="none" cap="none" strike="noStrike">
                          <a:solidFill>
                            <a:schemeClr val="dk1"/>
                          </a:solidFill>
                          <a:latin typeface="Calibri"/>
                          <a:ea typeface="Calibri"/>
                          <a:cs typeface="Calibri"/>
                          <a:sym typeface="Calibri"/>
                        </a:rPr>
                        <a:t>Use terminología aceptada siempre que sea posible, es decir, rozadura, contusión, laceración, herida incisiva, herida de bala</a:t>
                      </a:r>
                      <a:r>
                        <a:rPr lang="es-ES" sz="1300" u="none" cap="none" strike="noStrike"/>
                        <a:t> </a:t>
                      </a:r>
                      <a:endParaRPr sz="13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400"/>
                        <a:buFont typeface="Arial"/>
                        <a:buNone/>
                      </a:pPr>
                      <a:r>
                        <a:rPr b="0" i="0" lang="es-ES" sz="1400" u="none" cap="none" strike="noStrike">
                          <a:solidFill>
                            <a:schemeClr val="dk1"/>
                          </a:solidFill>
                          <a:latin typeface="Calibri"/>
                          <a:ea typeface="Calibri"/>
                          <a:cs typeface="Calibri"/>
                          <a:sym typeface="Calibri"/>
                        </a:rPr>
                        <a:t>Lugar</a:t>
                      </a:r>
                      <a:r>
                        <a:rPr lang="es-ES" sz="1400" u="none" cap="none" strike="noStrike"/>
                        <a:t> </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b="0" i="0" lang="es-ES" sz="1300" u="none" cap="none" strike="noStrike">
                          <a:solidFill>
                            <a:schemeClr val="dk1"/>
                          </a:solidFill>
                          <a:latin typeface="Calibri"/>
                          <a:ea typeface="Calibri"/>
                          <a:cs typeface="Calibri"/>
                          <a:sym typeface="Calibri"/>
                        </a:rPr>
                        <a:t>Registre la posición anatómica de la(s) herida(s)</a:t>
                      </a:r>
                      <a:r>
                        <a:rPr lang="es-ES" sz="1300" u="none" cap="none" strike="noStrike"/>
                        <a:t> </a:t>
                      </a:r>
                      <a:endParaRPr sz="13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400"/>
                        <a:buFont typeface="Arial"/>
                        <a:buNone/>
                      </a:pPr>
                      <a:r>
                        <a:rPr b="0" i="0" lang="es-ES" sz="1400" u="none" cap="none" strike="noStrike">
                          <a:solidFill>
                            <a:schemeClr val="dk1"/>
                          </a:solidFill>
                          <a:latin typeface="Calibri"/>
                          <a:ea typeface="Calibri"/>
                          <a:cs typeface="Calibri"/>
                          <a:sym typeface="Calibri"/>
                        </a:rPr>
                        <a:t>Tamaño</a:t>
                      </a:r>
                      <a:r>
                        <a:rPr lang="es-ES" sz="1400" u="none" cap="none" strike="noStrike"/>
                        <a:t> </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b="0" i="0" lang="es-ES" sz="1300" u="none" cap="none" strike="noStrike">
                          <a:solidFill>
                            <a:schemeClr val="dk1"/>
                          </a:solidFill>
                          <a:latin typeface="Calibri"/>
                          <a:ea typeface="Calibri"/>
                          <a:cs typeface="Calibri"/>
                          <a:sym typeface="Calibri"/>
                        </a:rPr>
                        <a:t>Mida las dimensiones de la(s) herida(s)</a:t>
                      </a:r>
                      <a:r>
                        <a:rPr lang="es-ES" sz="1300" u="none" cap="none" strike="noStrike"/>
                        <a:t> </a:t>
                      </a:r>
                      <a:endParaRPr sz="13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400"/>
                        <a:buFont typeface="Arial"/>
                        <a:buNone/>
                      </a:pPr>
                      <a:r>
                        <a:rPr b="0" i="0" lang="es-ES" sz="1400" u="none" cap="none" strike="noStrike">
                          <a:solidFill>
                            <a:schemeClr val="dk1"/>
                          </a:solidFill>
                          <a:latin typeface="Calibri"/>
                          <a:ea typeface="Calibri"/>
                          <a:cs typeface="Calibri"/>
                          <a:sym typeface="Calibri"/>
                        </a:rPr>
                        <a:t>Forma</a:t>
                      </a:r>
                      <a:r>
                        <a:rPr lang="es-ES" sz="1400" u="none" cap="none" strike="noStrike"/>
                        <a:t> </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b="0" i="0" lang="es-ES" sz="1300" u="none" cap="none" strike="noStrike">
                          <a:solidFill>
                            <a:schemeClr val="dk1"/>
                          </a:solidFill>
                          <a:latin typeface="Calibri"/>
                          <a:ea typeface="Calibri"/>
                          <a:cs typeface="Calibri"/>
                          <a:sym typeface="Calibri"/>
                        </a:rPr>
                        <a:t>Describa la forma de la(s) herida(s) (p. ej., lineal, curva, irregular)</a:t>
                      </a:r>
                      <a:r>
                        <a:rPr lang="es-ES" sz="1300" u="none" cap="none" strike="noStrike"/>
                        <a:t> </a:t>
                      </a:r>
                      <a:endParaRPr sz="13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400"/>
                        <a:buFont typeface="Arial"/>
                        <a:buNone/>
                      </a:pPr>
                      <a:r>
                        <a:rPr b="0" i="0" lang="es-ES" sz="1400" u="none" cap="none" strike="noStrike">
                          <a:solidFill>
                            <a:schemeClr val="dk1"/>
                          </a:solidFill>
                          <a:latin typeface="Calibri"/>
                          <a:ea typeface="Calibri"/>
                          <a:cs typeface="Calibri"/>
                          <a:sym typeface="Calibri"/>
                        </a:rPr>
                        <a:t>Área circundante</a:t>
                      </a:r>
                      <a:r>
                        <a:rPr lang="es-ES" sz="1400" u="none" cap="none" strike="noStrike"/>
                        <a:t> </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b="0" i="0" lang="es-ES" sz="1300" u="none" cap="none" strike="noStrike">
                          <a:solidFill>
                            <a:schemeClr val="dk1"/>
                          </a:solidFill>
                          <a:latin typeface="Calibri"/>
                          <a:ea typeface="Calibri"/>
                          <a:cs typeface="Calibri"/>
                          <a:sym typeface="Calibri"/>
                        </a:rPr>
                        <a:t>Observe el estado de los tejidos circundantes o cercanos (p. ej., con moretones, hinchados)</a:t>
                      </a:r>
                      <a:r>
                        <a:rPr lang="es-ES" sz="1300" u="none" cap="none" strike="noStrike"/>
                        <a:t> </a:t>
                      </a:r>
                      <a:endParaRPr sz="13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400"/>
                        <a:buFont typeface="Arial"/>
                        <a:buNone/>
                      </a:pPr>
                      <a:r>
                        <a:rPr b="0" i="0" lang="es-ES" sz="1400" u="none" cap="none" strike="noStrike">
                          <a:solidFill>
                            <a:schemeClr val="dk1"/>
                          </a:solidFill>
                          <a:latin typeface="Calibri"/>
                          <a:ea typeface="Calibri"/>
                          <a:cs typeface="Calibri"/>
                          <a:sym typeface="Calibri"/>
                        </a:rPr>
                        <a:t>Color</a:t>
                      </a:r>
                      <a:r>
                        <a:rPr lang="es-ES" sz="1400" u="none" cap="none" strike="noStrike"/>
                        <a:t> </a:t>
                      </a:r>
                      <a:r>
                        <a:rPr lang="es-ES" sz="1400" u="none" cap="none" strike="noStrike">
                          <a:solidFill>
                            <a:srgbClr val="273343"/>
                          </a:solidFill>
                        </a:rPr>
                        <a:t> </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b="0" i="0" lang="es-ES" sz="1300" u="none" cap="none" strike="noStrike">
                          <a:solidFill>
                            <a:schemeClr val="dk1"/>
                          </a:solidFill>
                          <a:latin typeface="Calibri"/>
                          <a:ea typeface="Calibri"/>
                          <a:cs typeface="Calibri"/>
                          <a:sym typeface="Calibri"/>
                        </a:rPr>
                        <a:t>La observación del color es especialmente importante para describir moretones</a:t>
                      </a:r>
                      <a:r>
                        <a:rPr lang="es-ES" sz="1300" u="none" cap="none" strike="noStrike"/>
                        <a:t> </a:t>
                      </a:r>
                      <a:endParaRPr sz="13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400"/>
                        <a:buFont typeface="Arial"/>
                        <a:buNone/>
                      </a:pPr>
                      <a:r>
                        <a:rPr b="0" i="0" lang="es-ES" sz="1400" u="none" cap="none" strike="noStrike">
                          <a:solidFill>
                            <a:schemeClr val="dk1"/>
                          </a:solidFill>
                          <a:latin typeface="Calibri"/>
                          <a:ea typeface="Calibri"/>
                          <a:cs typeface="Calibri"/>
                          <a:sym typeface="Calibri"/>
                        </a:rPr>
                        <a:t>Sentido</a:t>
                      </a:r>
                      <a:r>
                        <a:rPr lang="es-ES" sz="1400" u="none" cap="none" strike="noStrike"/>
                        <a:t> </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b="0" i="0" lang="es-ES" sz="1300" u="none" cap="none" strike="noStrike">
                          <a:solidFill>
                            <a:schemeClr val="dk1"/>
                          </a:solidFill>
                          <a:latin typeface="Calibri"/>
                          <a:ea typeface="Calibri"/>
                          <a:cs typeface="Calibri"/>
                          <a:sym typeface="Calibri"/>
                        </a:rPr>
                        <a:t>Observe la dirección aparente de la fuerza aplicada (p. ej., en rozaduras)</a:t>
                      </a:r>
                      <a:r>
                        <a:rPr lang="es-ES" sz="1300" u="none" cap="none" strike="noStrike"/>
                        <a:t> </a:t>
                      </a:r>
                      <a:endParaRPr sz="13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400"/>
                        <a:buFont typeface="Arial"/>
                        <a:buNone/>
                      </a:pPr>
                      <a:r>
                        <a:rPr b="0" i="0" lang="es-ES" sz="1400" u="none" cap="none" strike="noStrike">
                          <a:solidFill>
                            <a:schemeClr val="dk1"/>
                          </a:solidFill>
                          <a:latin typeface="Calibri"/>
                          <a:ea typeface="Calibri"/>
                          <a:cs typeface="Calibri"/>
                          <a:sym typeface="Calibri"/>
                        </a:rPr>
                        <a:t>Contenido</a:t>
                      </a:r>
                      <a:r>
                        <a:rPr lang="es-ES" sz="1400" u="none" cap="none" strike="noStrike"/>
                        <a:t> </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b="0" i="0" lang="es-ES" sz="1300" u="none" cap="none" strike="noStrike">
                          <a:solidFill>
                            <a:schemeClr val="dk1"/>
                          </a:solidFill>
                          <a:latin typeface="Calibri"/>
                          <a:ea typeface="Calibri"/>
                          <a:cs typeface="Calibri"/>
                          <a:sym typeface="Calibri"/>
                        </a:rPr>
                        <a:t>Observe la presencia de cuerpos extraños en la herida (p. ej., suciedad, vidrio)</a:t>
                      </a:r>
                      <a:r>
                        <a:rPr lang="es-ES" sz="1300" u="none" cap="none" strike="noStrike"/>
                        <a:t> </a:t>
                      </a:r>
                      <a:endParaRPr sz="13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400"/>
                        <a:buFont typeface="Arial"/>
                        <a:buNone/>
                      </a:pPr>
                      <a:r>
                        <a:rPr b="0" i="0" lang="es-ES" sz="1400" u="none" cap="none" strike="noStrike">
                          <a:solidFill>
                            <a:schemeClr val="dk1"/>
                          </a:solidFill>
                          <a:latin typeface="Calibri"/>
                          <a:ea typeface="Calibri"/>
                          <a:cs typeface="Calibri"/>
                          <a:sym typeface="Calibri"/>
                        </a:rPr>
                        <a:t>Antigüedad</a:t>
                      </a:r>
                      <a:r>
                        <a:rPr lang="es-ES" sz="1400" u="none" cap="none" strike="noStrike"/>
                        <a:t> </a:t>
                      </a:r>
                      <a:r>
                        <a:rPr lang="es-ES" sz="1400" u="none" cap="none" strike="noStrike">
                          <a:solidFill>
                            <a:srgbClr val="273343"/>
                          </a:solidFill>
                        </a:rPr>
                        <a:t> </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b="0" i="0" lang="es-ES" sz="1300" u="none" cap="none" strike="noStrike">
                          <a:solidFill>
                            <a:schemeClr val="dk1"/>
                          </a:solidFill>
                          <a:latin typeface="Calibri"/>
                          <a:ea typeface="Calibri"/>
                          <a:cs typeface="Calibri"/>
                          <a:sym typeface="Calibri"/>
                        </a:rPr>
                        <a:t>Observe si existe evidencia de cicatrización. (Recuerde que es imposible identificar en forma precisa la antigüedad de una lesión y debe tener mucho cuidado al describir este aspecto)</a:t>
                      </a:r>
                      <a:r>
                        <a:rPr lang="es-ES" sz="1300" u="none" cap="none" strike="noStrike"/>
                        <a:t> </a:t>
                      </a:r>
                      <a:endParaRPr sz="13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400"/>
                        <a:buFont typeface="Arial"/>
                        <a:buNone/>
                      </a:pPr>
                      <a:r>
                        <a:rPr b="0" i="0" lang="es-ES" sz="1400" u="none" cap="none" strike="noStrike">
                          <a:solidFill>
                            <a:schemeClr val="dk1"/>
                          </a:solidFill>
                          <a:latin typeface="Calibri"/>
                          <a:ea typeface="Calibri"/>
                          <a:cs typeface="Calibri"/>
                          <a:sym typeface="Calibri"/>
                        </a:rPr>
                        <a:t>Bordes</a:t>
                      </a:r>
                      <a:r>
                        <a:rPr lang="es-ES" sz="1400" u="none" cap="none" strike="noStrike"/>
                        <a:t> </a:t>
                      </a:r>
                      <a:r>
                        <a:rPr lang="es-ES" sz="1400" u="none" cap="none" strike="noStrike">
                          <a:solidFill>
                            <a:srgbClr val="273343"/>
                          </a:solidFill>
                        </a:rPr>
                        <a:t> </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b="0" i="0" lang="es-ES" sz="1300" u="none" cap="none" strike="noStrike">
                          <a:solidFill>
                            <a:schemeClr val="dk1"/>
                          </a:solidFill>
                          <a:latin typeface="Calibri"/>
                          <a:ea typeface="Calibri"/>
                          <a:cs typeface="Calibri"/>
                          <a:sym typeface="Calibri"/>
                        </a:rPr>
                        <a:t>Las características de los bordes de la(s) herida(s) puede dar una idea de cuál fue el arma que se utilizó</a:t>
                      </a:r>
                      <a:r>
                        <a:rPr lang="es-ES" sz="1300" u="none" cap="none" strike="noStrike"/>
                        <a:t> </a:t>
                      </a:r>
                      <a:endParaRPr sz="13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400"/>
                        <a:buFont typeface="Arial"/>
                        <a:buNone/>
                      </a:pPr>
                      <a:r>
                        <a:rPr b="0" i="0" lang="es-ES" sz="1400" u="none" cap="none" strike="noStrike">
                          <a:solidFill>
                            <a:schemeClr val="dk1"/>
                          </a:solidFill>
                          <a:latin typeface="Calibri"/>
                          <a:ea typeface="Calibri"/>
                          <a:cs typeface="Calibri"/>
                          <a:sym typeface="Calibri"/>
                        </a:rPr>
                        <a:t>Profundidad</a:t>
                      </a:r>
                      <a:r>
                        <a:rPr lang="es-ES" sz="1400" u="none" cap="none" strike="noStrike"/>
                        <a:t> </a:t>
                      </a:r>
                      <a:r>
                        <a:rPr lang="es-ES" sz="1400" u="none" cap="none" strike="noStrike">
                          <a:solidFill>
                            <a:srgbClr val="273343"/>
                          </a:solidFill>
                        </a:rPr>
                        <a:t> </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b="0" i="0" lang="es-ES" sz="1300" u="none" cap="none" strike="noStrike">
                          <a:solidFill>
                            <a:schemeClr val="dk1"/>
                          </a:solidFill>
                          <a:latin typeface="Calibri"/>
                          <a:ea typeface="Calibri"/>
                          <a:cs typeface="Calibri"/>
                          <a:sym typeface="Calibri"/>
                        </a:rPr>
                        <a:t>Dé una indicación de la profundidad de la(s) herida(s); es posible que deba dar una estimación</a:t>
                      </a:r>
                      <a:r>
                        <a:rPr lang="es-ES" sz="1300" u="none" cap="none" strike="noStrike"/>
                        <a:t> </a:t>
                      </a:r>
                      <a:endParaRPr sz="1300" u="none" cap="none" strike="noStrike"/>
                    </a:p>
                  </a:txBody>
                  <a:tcPr marT="45725" marB="45725" marR="91450" marL="91450"/>
                </a:tc>
              </a:tr>
            </a:tbl>
          </a:graphicData>
        </a:graphic>
      </p:graphicFrame>
      <p:sp>
        <p:nvSpPr>
          <p:cNvPr id="1100" name="Google Shape;1100;p142"/>
          <p:cNvSpPr txBox="1"/>
          <p:nvPr/>
        </p:nvSpPr>
        <p:spPr>
          <a:xfrm>
            <a:off x="1628384" y="6390307"/>
            <a:ext cx="6563638" cy="16067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s-ES" sz="1000" u="none" cap="none" strike="noStrike">
                <a:solidFill>
                  <a:schemeClr val="dk2"/>
                </a:solidFill>
                <a:latin typeface="Calibri"/>
                <a:ea typeface="Calibri"/>
                <a:cs typeface="Calibri"/>
                <a:sym typeface="Calibri"/>
              </a:rPr>
              <a:t>(OMS, </a:t>
            </a:r>
            <a:r>
              <a:rPr b="0" i="1" lang="es-ES" sz="1000" u="none" cap="none" strike="noStrike">
                <a:solidFill>
                  <a:schemeClr val="dk2"/>
                </a:solidFill>
                <a:latin typeface="Calibri"/>
                <a:ea typeface="Calibri"/>
                <a:cs typeface="Calibri"/>
                <a:sym typeface="Calibri"/>
              </a:rPr>
              <a:t>Clinical Management of rape and intimate partner survivors: developing protocols for humanitarian settings</a:t>
            </a:r>
            <a:r>
              <a:rPr b="0" i="0" lang="es-ES" sz="1000" u="none" cap="none" strike="noStrike">
                <a:solidFill>
                  <a:schemeClr val="dk2"/>
                </a:solidFill>
                <a:latin typeface="Calibri"/>
                <a:ea typeface="Calibri"/>
                <a:cs typeface="Calibri"/>
                <a:sym typeface="Calibri"/>
              </a:rPr>
              <a:t>, 2019)</a:t>
            </a:r>
            <a:endParaRPr b="0" i="0" sz="1000" u="none" cap="none" strike="noStrike">
              <a:solidFill>
                <a:srgbClr val="000000"/>
              </a:solidFill>
              <a:latin typeface="Arial"/>
              <a:ea typeface="Arial"/>
              <a:cs typeface="Arial"/>
              <a:sym typeface="Arial"/>
            </a:endParaRPr>
          </a:p>
        </p:txBody>
      </p:sp>
    </p:spTree>
  </p:cSld>
  <p:clrMapOvr>
    <a:masterClrMapping/>
  </p:clrMapOvr>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5" name="Shape 1105"/>
        <p:cNvGrpSpPr/>
        <p:nvPr/>
      </p:nvGrpSpPr>
      <p:grpSpPr>
        <a:xfrm>
          <a:off x="0" y="0"/>
          <a:ext cx="0" cy="0"/>
          <a:chOff x="0" y="0"/>
          <a:chExt cx="0" cy="0"/>
        </a:xfrm>
      </p:grpSpPr>
      <p:sp>
        <p:nvSpPr>
          <p:cNvPr id="1106" name="Google Shape;1106;p143"/>
          <p:cNvSpPr txBox="1"/>
          <p:nvPr>
            <p:ph type="title"/>
          </p:nvPr>
        </p:nvSpPr>
        <p:spPr>
          <a:xfrm>
            <a:off x="396875" y="304073"/>
            <a:ext cx="8366125" cy="922337"/>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2"/>
              </a:buClr>
              <a:buSzPts val="4000"/>
              <a:buNone/>
            </a:pPr>
            <a:r>
              <a:rPr lang="es-ES" sz="3900"/>
              <a:t>Evaluación y documentación de lesiones: </a:t>
            </a:r>
            <a:r>
              <a:rPr lang="es-ES" sz="3900">
                <a:solidFill>
                  <a:schemeClr val="accent1"/>
                </a:solidFill>
              </a:rPr>
              <a:t>Traumatismo cerrado</a:t>
            </a:r>
            <a:endParaRPr sz="3900">
              <a:solidFill>
                <a:schemeClr val="accent1"/>
              </a:solidFill>
            </a:endParaRPr>
          </a:p>
        </p:txBody>
      </p:sp>
      <p:sp>
        <p:nvSpPr>
          <p:cNvPr id="1107" name="Google Shape;1107;p143"/>
          <p:cNvSpPr txBox="1"/>
          <p:nvPr/>
        </p:nvSpPr>
        <p:spPr>
          <a:xfrm>
            <a:off x="498475" y="1366837"/>
            <a:ext cx="8147050" cy="12446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b="0" i="0" lang="es-ES" sz="2400" u="none" cap="none" strike="noStrike">
                <a:solidFill>
                  <a:schemeClr val="accent1"/>
                </a:solidFill>
                <a:latin typeface="Arial"/>
                <a:ea typeface="Arial"/>
                <a:cs typeface="Arial"/>
                <a:sym typeface="Arial"/>
              </a:rPr>
              <a:t>Producido por un objeto romo que choca contra el cuerpo, o golpe del cuerpo contra un objeto o superficie romos</a:t>
            </a:r>
            <a:endParaRPr b="0" i="0" sz="2400" u="none" cap="none" strike="noStrike">
              <a:solidFill>
                <a:srgbClr val="000000"/>
              </a:solidFill>
              <a:latin typeface="Arial"/>
              <a:ea typeface="Arial"/>
              <a:cs typeface="Arial"/>
              <a:sym typeface="Arial"/>
            </a:endParaRPr>
          </a:p>
        </p:txBody>
      </p:sp>
      <p:sp>
        <p:nvSpPr>
          <p:cNvPr id="1108" name="Google Shape;1108;p143"/>
          <p:cNvSpPr txBox="1"/>
          <p:nvPr>
            <p:ph idx="1" type="body"/>
          </p:nvPr>
        </p:nvSpPr>
        <p:spPr>
          <a:xfrm>
            <a:off x="538163" y="2892291"/>
            <a:ext cx="4033837" cy="3390900"/>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2"/>
              </a:buClr>
              <a:buSzPts val="2400"/>
              <a:buNone/>
            </a:pPr>
            <a:r>
              <a:rPr b="1" lang="es-ES" sz="2400">
                <a:solidFill>
                  <a:schemeClr val="dk2"/>
                </a:solidFill>
              </a:rPr>
              <a:t>CONTUSIONES (MORETONES)</a:t>
            </a:r>
            <a:endParaRPr/>
          </a:p>
          <a:p>
            <a:pPr indent="-228600" lvl="1" marL="685800" rtl="0" algn="l">
              <a:lnSpc>
                <a:spcPct val="90000"/>
              </a:lnSpc>
              <a:spcBef>
                <a:spcPts val="500"/>
              </a:spcBef>
              <a:spcAft>
                <a:spcPts val="0"/>
              </a:spcAft>
              <a:buClr>
                <a:schemeClr val="dk2"/>
              </a:buClr>
              <a:buSzPts val="2000"/>
              <a:buFont typeface="Calibri"/>
              <a:buChar char="•"/>
            </a:pPr>
            <a:r>
              <a:rPr lang="es-ES" sz="2000">
                <a:solidFill>
                  <a:schemeClr val="dk2"/>
                </a:solidFill>
              </a:rPr>
              <a:t>hematoma</a:t>
            </a:r>
            <a:endParaRPr/>
          </a:p>
          <a:p>
            <a:pPr indent="-228600" lvl="1" marL="685800" rtl="0" algn="l">
              <a:lnSpc>
                <a:spcPct val="90000"/>
              </a:lnSpc>
              <a:spcBef>
                <a:spcPts val="500"/>
              </a:spcBef>
              <a:spcAft>
                <a:spcPts val="0"/>
              </a:spcAft>
              <a:buClr>
                <a:schemeClr val="dk2"/>
              </a:buClr>
              <a:buSzPts val="2000"/>
              <a:buFont typeface="Calibri"/>
              <a:buChar char="•"/>
            </a:pPr>
            <a:r>
              <a:rPr lang="es-ES" sz="2000">
                <a:solidFill>
                  <a:schemeClr val="dk2"/>
                </a:solidFill>
              </a:rPr>
              <a:t>petequias</a:t>
            </a:r>
            <a:endParaRPr/>
          </a:p>
          <a:p>
            <a:pPr indent="-228600" lvl="1" marL="685800" rtl="0" algn="l">
              <a:lnSpc>
                <a:spcPct val="90000"/>
              </a:lnSpc>
              <a:spcBef>
                <a:spcPts val="500"/>
              </a:spcBef>
              <a:spcAft>
                <a:spcPts val="0"/>
              </a:spcAft>
              <a:buClr>
                <a:schemeClr val="dk2"/>
              </a:buClr>
              <a:buSzPts val="2000"/>
              <a:buFont typeface="Calibri"/>
              <a:buChar char="•"/>
            </a:pPr>
            <a:r>
              <a:rPr lang="es-ES" sz="2000">
                <a:solidFill>
                  <a:schemeClr val="dk2"/>
                </a:solidFill>
              </a:rPr>
              <a:t>marcas de dientes o mordeduras</a:t>
            </a:r>
            <a:endParaRPr/>
          </a:p>
          <a:p>
            <a:pPr indent="-228600" lvl="1" marL="685800" rtl="0" algn="l">
              <a:lnSpc>
                <a:spcPct val="90000"/>
              </a:lnSpc>
              <a:spcBef>
                <a:spcPts val="500"/>
              </a:spcBef>
              <a:spcAft>
                <a:spcPts val="0"/>
              </a:spcAft>
              <a:buClr>
                <a:schemeClr val="dk2"/>
              </a:buClr>
              <a:buSzPts val="2000"/>
              <a:buFont typeface="Calibri"/>
              <a:buChar char="•"/>
            </a:pPr>
            <a:r>
              <a:rPr lang="es-ES" sz="2000">
                <a:solidFill>
                  <a:schemeClr val="dk2"/>
                </a:solidFill>
              </a:rPr>
              <a:t>huella/marca</a:t>
            </a:r>
            <a:endParaRPr/>
          </a:p>
          <a:p>
            <a:pPr indent="-228600" lvl="1" marL="685800" rtl="0" algn="l">
              <a:lnSpc>
                <a:spcPct val="90000"/>
              </a:lnSpc>
              <a:spcBef>
                <a:spcPts val="500"/>
              </a:spcBef>
              <a:spcAft>
                <a:spcPts val="0"/>
              </a:spcAft>
              <a:buClr>
                <a:schemeClr val="dk2"/>
              </a:buClr>
              <a:buSzPts val="2000"/>
              <a:buFont typeface="Calibri"/>
              <a:buChar char="•"/>
            </a:pPr>
            <a:r>
              <a:rPr lang="es-ES" sz="2000">
                <a:solidFill>
                  <a:schemeClr val="dk2"/>
                </a:solidFill>
              </a:rPr>
              <a:t>con forma de vías</a:t>
            </a:r>
            <a:endParaRPr/>
          </a:p>
          <a:p>
            <a:pPr indent="-228600" lvl="1" marL="685800" rtl="0" algn="l">
              <a:lnSpc>
                <a:spcPct val="90000"/>
              </a:lnSpc>
              <a:spcBef>
                <a:spcPts val="500"/>
              </a:spcBef>
              <a:spcAft>
                <a:spcPts val="0"/>
              </a:spcAft>
              <a:buClr>
                <a:schemeClr val="dk2"/>
              </a:buClr>
              <a:buSzPts val="2000"/>
              <a:buNone/>
            </a:pPr>
            <a:r>
              <a:rPr b="1" lang="es-ES" sz="2000">
                <a:solidFill>
                  <a:schemeClr val="dk2"/>
                </a:solidFill>
              </a:rPr>
              <a:t>Observar: </a:t>
            </a:r>
            <a:r>
              <a:rPr lang="es-ES" sz="2000">
                <a:solidFill>
                  <a:schemeClr val="dk2"/>
                </a:solidFill>
              </a:rPr>
              <a:t>identificación, aspecto indirecto, gravedad</a:t>
            </a:r>
            <a:endParaRPr/>
          </a:p>
        </p:txBody>
      </p:sp>
      <p:sp>
        <p:nvSpPr>
          <p:cNvPr id="1109" name="Google Shape;1109;p143"/>
          <p:cNvSpPr txBox="1"/>
          <p:nvPr>
            <p:ph idx="2" type="body"/>
          </p:nvPr>
        </p:nvSpPr>
        <p:spPr>
          <a:xfrm>
            <a:off x="4953000" y="2892291"/>
            <a:ext cx="3810000" cy="31877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2"/>
              </a:buClr>
              <a:buSzPts val="2400"/>
              <a:buNone/>
            </a:pPr>
            <a:r>
              <a:rPr b="1" lang="es-ES" sz="2400">
                <a:solidFill>
                  <a:schemeClr val="dk2"/>
                </a:solidFill>
              </a:rPr>
              <a:t>ROZADURAS (ESCORIACIONES)</a:t>
            </a:r>
            <a:endParaRPr/>
          </a:p>
          <a:p>
            <a:pPr indent="-228600" lvl="1" marL="685800" rtl="0" algn="l">
              <a:lnSpc>
                <a:spcPct val="90000"/>
              </a:lnSpc>
              <a:spcBef>
                <a:spcPts val="500"/>
              </a:spcBef>
              <a:spcAft>
                <a:spcPts val="0"/>
              </a:spcAft>
              <a:buClr>
                <a:schemeClr val="dk2"/>
              </a:buClr>
              <a:buSzPts val="2000"/>
              <a:buFont typeface="Calibri"/>
              <a:buChar char="•"/>
            </a:pPr>
            <a:r>
              <a:rPr lang="es-ES" sz="2000">
                <a:solidFill>
                  <a:schemeClr val="dk2"/>
                </a:solidFill>
              </a:rPr>
              <a:t>rasguño/raspón</a:t>
            </a:r>
            <a:endParaRPr/>
          </a:p>
          <a:p>
            <a:pPr indent="-228600" lvl="1" marL="685800" rtl="0" algn="l">
              <a:lnSpc>
                <a:spcPct val="90000"/>
              </a:lnSpc>
              <a:spcBef>
                <a:spcPts val="500"/>
              </a:spcBef>
              <a:spcAft>
                <a:spcPts val="0"/>
              </a:spcAft>
              <a:buClr>
                <a:schemeClr val="dk2"/>
              </a:buClr>
              <a:buSzPts val="2000"/>
              <a:buFont typeface="Calibri"/>
              <a:buChar char="•"/>
            </a:pPr>
            <a:r>
              <a:rPr lang="es-ES" sz="2000">
                <a:solidFill>
                  <a:schemeClr val="dk2"/>
                </a:solidFill>
              </a:rPr>
              <a:t>rozadura de ligaduras</a:t>
            </a:r>
            <a:endParaRPr/>
          </a:p>
          <a:p>
            <a:pPr indent="-228600" lvl="1" marL="685800" rtl="0" algn="l">
              <a:lnSpc>
                <a:spcPct val="90000"/>
              </a:lnSpc>
              <a:spcBef>
                <a:spcPts val="500"/>
              </a:spcBef>
              <a:spcAft>
                <a:spcPts val="0"/>
              </a:spcAft>
              <a:buClr>
                <a:schemeClr val="dk2"/>
              </a:buClr>
              <a:buSzPts val="2000"/>
              <a:buFont typeface="Calibri"/>
              <a:buChar char="•"/>
            </a:pPr>
            <a:r>
              <a:rPr lang="es-ES" sz="2000">
                <a:solidFill>
                  <a:schemeClr val="dk2"/>
                </a:solidFill>
              </a:rPr>
              <a:t>huellas en las uñas de los dedos de la mano</a:t>
            </a:r>
            <a:endParaRPr/>
          </a:p>
          <a:p>
            <a:pPr indent="-228600" lvl="1" marL="685800" rtl="0" algn="l">
              <a:lnSpc>
                <a:spcPct val="90000"/>
              </a:lnSpc>
              <a:spcBef>
                <a:spcPts val="500"/>
              </a:spcBef>
              <a:spcAft>
                <a:spcPts val="0"/>
              </a:spcAft>
              <a:buClr>
                <a:schemeClr val="dk2"/>
              </a:buClr>
              <a:buSzPts val="2000"/>
              <a:buFont typeface="Calibri"/>
              <a:buChar char="•"/>
            </a:pPr>
            <a:r>
              <a:rPr lang="es-ES" sz="2000">
                <a:solidFill>
                  <a:schemeClr val="dk2"/>
                </a:solidFill>
              </a:rPr>
              <a:t>huella/marca</a:t>
            </a:r>
            <a:endParaRPr/>
          </a:p>
          <a:p>
            <a:pPr indent="0" lvl="0" marL="0" rtl="0" algn="l">
              <a:lnSpc>
                <a:spcPct val="90000"/>
              </a:lnSpc>
              <a:spcBef>
                <a:spcPts val="1000"/>
              </a:spcBef>
              <a:spcAft>
                <a:spcPts val="0"/>
              </a:spcAft>
              <a:buClr>
                <a:schemeClr val="dk2"/>
              </a:buClr>
              <a:buSzPts val="2400"/>
              <a:buNone/>
            </a:pPr>
            <a:r>
              <a:rPr b="1" lang="es-ES" sz="2400">
                <a:solidFill>
                  <a:schemeClr val="dk2"/>
                </a:solidFill>
              </a:rPr>
              <a:t>LACERACIÓN (DESGARRO)</a:t>
            </a:r>
            <a:endParaRPr/>
          </a:p>
          <a:p>
            <a:pPr indent="-228600" lvl="1" marL="685800" rtl="0" algn="l">
              <a:lnSpc>
                <a:spcPct val="90000"/>
              </a:lnSpc>
              <a:spcBef>
                <a:spcPts val="500"/>
              </a:spcBef>
              <a:spcAft>
                <a:spcPts val="0"/>
              </a:spcAft>
              <a:buClr>
                <a:schemeClr val="dk2"/>
              </a:buClr>
              <a:buSzPts val="2000"/>
              <a:buFont typeface="Calibri"/>
              <a:buChar char="•"/>
            </a:pPr>
            <a:r>
              <a:rPr lang="es-ES" sz="2000">
                <a:solidFill>
                  <a:schemeClr val="dk2"/>
                </a:solidFill>
              </a:rPr>
              <a:t>puentes de tejidos</a:t>
            </a:r>
            <a:endParaRPr/>
          </a:p>
        </p:txBody>
      </p:sp>
      <p:cxnSp>
        <p:nvCxnSpPr>
          <p:cNvPr id="1110" name="Google Shape;1110;p143"/>
          <p:cNvCxnSpPr/>
          <p:nvPr/>
        </p:nvCxnSpPr>
        <p:spPr>
          <a:xfrm>
            <a:off x="1797978" y="2611437"/>
            <a:ext cx="4931595" cy="0"/>
          </a:xfrm>
          <a:prstGeom prst="straightConnector1">
            <a:avLst/>
          </a:prstGeom>
          <a:noFill/>
          <a:ln cap="flat" cmpd="sng" w="25400">
            <a:solidFill>
              <a:schemeClr val="accent1"/>
            </a:solidFill>
            <a:prstDash val="solid"/>
            <a:round/>
            <a:headEnd len="sm" w="sm" type="none"/>
            <a:tailEnd len="sm" w="sm" type="none"/>
          </a:ln>
          <a:effectLst>
            <a:outerShdw blurRad="40000" rotWithShape="0" dir="5400000" dist="20000">
              <a:srgbClr val="000000">
                <a:alpha val="36078"/>
              </a:srgbClr>
            </a:outerShdw>
          </a:effectLst>
        </p:spPr>
      </p:cxnSp>
      <p:sp>
        <p:nvSpPr>
          <p:cNvPr id="1111" name="Google Shape;1111;p14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s-ES"/>
              <a:t>‹#›</a:t>
            </a:fld>
            <a:endParaRPr/>
          </a:p>
        </p:txBody>
      </p:sp>
      <p:sp>
        <p:nvSpPr>
          <p:cNvPr id="1112" name="Google Shape;1112;p143"/>
          <p:cNvSpPr txBox="1"/>
          <p:nvPr/>
        </p:nvSpPr>
        <p:spPr>
          <a:xfrm>
            <a:off x="1628384" y="6390307"/>
            <a:ext cx="6563638" cy="160679"/>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0" i="0" lang="es-ES" sz="1000" u="none" cap="none" strike="noStrike">
                <a:solidFill>
                  <a:schemeClr val="dk2"/>
                </a:solidFill>
                <a:latin typeface="Arial"/>
                <a:ea typeface="Arial"/>
                <a:cs typeface="Arial"/>
                <a:sym typeface="Arial"/>
              </a:rPr>
              <a:t>De: Profesora Lorna J. Martin, División de Medicina Forense de HOD, Universidad de Ciudad del Cabo</a:t>
            </a:r>
            <a:endParaRPr b="0" i="0" sz="1000" u="none" cap="none" strike="noStrike">
              <a:solidFill>
                <a:srgbClr val="000000"/>
              </a:solidFill>
              <a:latin typeface="Arial"/>
              <a:ea typeface="Arial"/>
              <a:cs typeface="Arial"/>
              <a:sym typeface="Arial"/>
            </a:endParaRPr>
          </a:p>
        </p:txBody>
      </p:sp>
    </p:spTree>
  </p:cSld>
  <p:clrMapOvr>
    <a:masterClrMapping/>
  </p:clrMapOvr>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7" name="Shape 1117"/>
        <p:cNvGrpSpPr/>
        <p:nvPr/>
      </p:nvGrpSpPr>
      <p:grpSpPr>
        <a:xfrm>
          <a:off x="0" y="0"/>
          <a:ext cx="0" cy="0"/>
          <a:chOff x="0" y="0"/>
          <a:chExt cx="0" cy="0"/>
        </a:xfrm>
      </p:grpSpPr>
      <p:sp>
        <p:nvSpPr>
          <p:cNvPr id="1118" name="Google Shape;1118;p144"/>
          <p:cNvSpPr txBox="1"/>
          <p:nvPr>
            <p:ph idx="1" type="body"/>
          </p:nvPr>
        </p:nvSpPr>
        <p:spPr>
          <a:xfrm>
            <a:off x="785812" y="1498600"/>
            <a:ext cx="7279240" cy="4857750"/>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600"/>
              </a:spcBef>
              <a:spcAft>
                <a:spcPts val="0"/>
              </a:spcAft>
              <a:buClr>
                <a:schemeClr val="dk2"/>
              </a:buClr>
              <a:buSzPts val="2800"/>
              <a:buNone/>
            </a:pPr>
            <a:r>
              <a:rPr b="1" lang="es-ES" sz="2800">
                <a:solidFill>
                  <a:schemeClr val="accent1"/>
                </a:solidFill>
              </a:rPr>
              <a:t>Causada por una fuerza punzocortante</a:t>
            </a:r>
            <a:endParaRPr/>
          </a:p>
          <a:p>
            <a:pPr indent="-228600" lvl="0" marL="228600" rtl="0" algn="l">
              <a:lnSpc>
                <a:spcPct val="90000"/>
              </a:lnSpc>
              <a:spcBef>
                <a:spcPts val="600"/>
              </a:spcBef>
              <a:spcAft>
                <a:spcPts val="0"/>
              </a:spcAft>
              <a:buClr>
                <a:schemeClr val="dk2"/>
              </a:buClr>
              <a:buSzPts val="2400"/>
              <a:buChar char="•"/>
            </a:pPr>
            <a:r>
              <a:rPr b="1" lang="es-ES" sz="2800">
                <a:solidFill>
                  <a:schemeClr val="dk2"/>
                </a:solidFill>
              </a:rPr>
              <a:t>HERIDA CON INCISIÓN (CORTE)</a:t>
            </a:r>
            <a:endParaRPr/>
          </a:p>
          <a:p>
            <a:pPr indent="-228600" lvl="1" marL="685800" rtl="0" algn="l">
              <a:lnSpc>
                <a:spcPct val="90000"/>
              </a:lnSpc>
              <a:spcBef>
                <a:spcPts val="600"/>
              </a:spcBef>
              <a:spcAft>
                <a:spcPts val="0"/>
              </a:spcAft>
              <a:buClr>
                <a:schemeClr val="dk2"/>
              </a:buClr>
              <a:buSzPts val="2000"/>
              <a:buFont typeface="Calibri"/>
              <a:buChar char="•"/>
            </a:pPr>
            <a:r>
              <a:rPr lang="es-ES" sz="2400">
                <a:solidFill>
                  <a:schemeClr val="dk2"/>
                </a:solidFill>
              </a:rPr>
              <a:t>superficial</a:t>
            </a:r>
            <a:endParaRPr/>
          </a:p>
          <a:p>
            <a:pPr indent="-228600" lvl="1" marL="685800" rtl="0" algn="l">
              <a:lnSpc>
                <a:spcPct val="90000"/>
              </a:lnSpc>
              <a:spcBef>
                <a:spcPts val="600"/>
              </a:spcBef>
              <a:spcAft>
                <a:spcPts val="0"/>
              </a:spcAft>
              <a:buClr>
                <a:schemeClr val="dk2"/>
              </a:buClr>
              <a:buSzPts val="2000"/>
              <a:buFont typeface="Calibri"/>
              <a:buChar char="•"/>
            </a:pPr>
            <a:r>
              <a:rPr lang="es-ES" sz="2400">
                <a:solidFill>
                  <a:schemeClr val="dk2"/>
                </a:solidFill>
              </a:rPr>
              <a:t>profunda</a:t>
            </a:r>
            <a:endParaRPr/>
          </a:p>
          <a:p>
            <a:pPr indent="-228600" lvl="0" marL="228600" rtl="0" algn="l">
              <a:lnSpc>
                <a:spcPct val="90000"/>
              </a:lnSpc>
              <a:spcBef>
                <a:spcPts val="600"/>
              </a:spcBef>
              <a:spcAft>
                <a:spcPts val="0"/>
              </a:spcAft>
              <a:buClr>
                <a:schemeClr val="dk2"/>
              </a:buClr>
              <a:buSzPts val="2400"/>
              <a:buChar char="•"/>
            </a:pPr>
            <a:r>
              <a:rPr b="1" lang="es-ES" sz="2800">
                <a:solidFill>
                  <a:schemeClr val="dk2"/>
                </a:solidFill>
              </a:rPr>
              <a:t>HERIDA CON INCISIÓN PENETRANTE (PUÑALADA)</a:t>
            </a:r>
            <a:endParaRPr/>
          </a:p>
          <a:p>
            <a:pPr indent="-228600" lvl="1" marL="685800" rtl="0" algn="l">
              <a:lnSpc>
                <a:spcPct val="90000"/>
              </a:lnSpc>
              <a:spcBef>
                <a:spcPts val="600"/>
              </a:spcBef>
              <a:spcAft>
                <a:spcPts val="0"/>
              </a:spcAft>
              <a:buClr>
                <a:schemeClr val="dk2"/>
              </a:buClr>
              <a:buSzPts val="2000"/>
              <a:buFont typeface="Calibri"/>
              <a:buChar char="•"/>
            </a:pPr>
            <a:r>
              <a:rPr lang="es-ES" sz="2400">
                <a:solidFill>
                  <a:schemeClr val="dk2"/>
                </a:solidFill>
              </a:rPr>
              <a:t>El tamaño y la forma dependen del arma utilizada</a:t>
            </a:r>
            <a:endParaRPr/>
          </a:p>
          <a:p>
            <a:pPr indent="-228600" lvl="0" marL="228600" rtl="0" algn="l">
              <a:lnSpc>
                <a:spcPct val="90000"/>
              </a:lnSpc>
              <a:spcBef>
                <a:spcPts val="600"/>
              </a:spcBef>
              <a:spcAft>
                <a:spcPts val="0"/>
              </a:spcAft>
              <a:buClr>
                <a:schemeClr val="dk2"/>
              </a:buClr>
              <a:buSzPts val="2400"/>
              <a:buChar char="•"/>
            </a:pPr>
            <a:r>
              <a:rPr b="1" lang="es-ES" sz="2800">
                <a:solidFill>
                  <a:schemeClr val="dk2"/>
                </a:solidFill>
              </a:rPr>
              <a:t>HERIDAS CON TAJOS</a:t>
            </a:r>
            <a:endParaRPr/>
          </a:p>
          <a:p>
            <a:pPr indent="-228600" lvl="1" marL="685800" rtl="0" algn="l">
              <a:lnSpc>
                <a:spcPct val="90000"/>
              </a:lnSpc>
              <a:spcBef>
                <a:spcPts val="600"/>
              </a:spcBef>
              <a:spcAft>
                <a:spcPts val="0"/>
              </a:spcAft>
              <a:buClr>
                <a:schemeClr val="dk2"/>
              </a:buClr>
              <a:buSzPts val="2000"/>
              <a:buFont typeface="Calibri"/>
              <a:buChar char="•"/>
            </a:pPr>
            <a:r>
              <a:rPr lang="es-ES" sz="2400">
                <a:solidFill>
                  <a:schemeClr val="dk2"/>
                </a:solidFill>
              </a:rPr>
              <a:t>Instrumento pesado con al menos un borde filoso</a:t>
            </a:r>
            <a:endParaRPr/>
          </a:p>
        </p:txBody>
      </p:sp>
      <p:sp>
        <p:nvSpPr>
          <p:cNvPr id="1119" name="Google Shape;1119;p14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s-ES"/>
              <a:t>‹#›</a:t>
            </a:fld>
            <a:endParaRPr/>
          </a:p>
        </p:txBody>
      </p:sp>
      <p:sp>
        <p:nvSpPr>
          <p:cNvPr id="1120" name="Google Shape;1120;p144"/>
          <p:cNvSpPr txBox="1"/>
          <p:nvPr/>
        </p:nvSpPr>
        <p:spPr>
          <a:xfrm>
            <a:off x="1628384" y="6390307"/>
            <a:ext cx="6563638" cy="160679"/>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0" i="0" lang="es-ES" sz="1000" u="none" cap="none" strike="noStrike">
                <a:solidFill>
                  <a:schemeClr val="dk2"/>
                </a:solidFill>
                <a:latin typeface="Arial"/>
                <a:ea typeface="Arial"/>
                <a:cs typeface="Arial"/>
                <a:sym typeface="Arial"/>
              </a:rPr>
              <a:t>De: Profesora Lorna J. Martin, División de Medicina Forense de HOD, Universidad de Ciudad del Cabo</a:t>
            </a:r>
            <a:endParaRPr b="0" i="0" sz="1000" u="none" cap="none" strike="noStrike">
              <a:solidFill>
                <a:srgbClr val="000000"/>
              </a:solidFill>
              <a:latin typeface="Arial"/>
              <a:ea typeface="Arial"/>
              <a:cs typeface="Arial"/>
              <a:sym typeface="Arial"/>
            </a:endParaRPr>
          </a:p>
        </p:txBody>
      </p:sp>
      <p:sp>
        <p:nvSpPr>
          <p:cNvPr id="1121" name="Google Shape;1121;p144"/>
          <p:cNvSpPr txBox="1"/>
          <p:nvPr>
            <p:ph type="title"/>
          </p:nvPr>
        </p:nvSpPr>
        <p:spPr>
          <a:xfrm>
            <a:off x="396875" y="304073"/>
            <a:ext cx="8455025" cy="922337"/>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2"/>
              </a:buClr>
              <a:buSzPts val="4000"/>
              <a:buNone/>
            </a:pPr>
            <a:r>
              <a:rPr lang="es-ES" sz="3900"/>
              <a:t>Evaluación y documentación de lesiones: </a:t>
            </a:r>
            <a:r>
              <a:rPr lang="es-ES" sz="3900">
                <a:solidFill>
                  <a:schemeClr val="accent1"/>
                </a:solidFill>
              </a:rPr>
              <a:t>Herida punzocortante</a:t>
            </a:r>
            <a:endParaRPr sz="3900">
              <a:solidFill>
                <a:schemeClr val="accent1"/>
              </a:solidFill>
            </a:endParaRPr>
          </a:p>
        </p:txBody>
      </p:sp>
    </p:spTree>
  </p:cSld>
  <p:clrMapOvr>
    <a:masterClrMapping/>
  </p:clrMapOvr>
</p:sld>
</file>

<file path=ppt/slides/slide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6" name="Shape 1126"/>
        <p:cNvGrpSpPr/>
        <p:nvPr/>
      </p:nvGrpSpPr>
      <p:grpSpPr>
        <a:xfrm>
          <a:off x="0" y="0"/>
          <a:ext cx="0" cy="0"/>
          <a:chOff x="0" y="0"/>
          <a:chExt cx="0" cy="0"/>
        </a:xfrm>
      </p:grpSpPr>
      <p:sp>
        <p:nvSpPr>
          <p:cNvPr id="1127" name="Google Shape;1127;p145"/>
          <p:cNvSpPr txBox="1"/>
          <p:nvPr>
            <p:ph type="title"/>
          </p:nvPr>
        </p:nvSpPr>
        <p:spPr>
          <a:xfrm>
            <a:off x="457200" y="274638"/>
            <a:ext cx="8229600" cy="706437"/>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2"/>
              </a:buClr>
              <a:buSzPts val="4400"/>
              <a:buNone/>
            </a:pPr>
            <a:r>
              <a:rPr lang="es-ES"/>
              <a:t>Marcas de heridas en la piel</a:t>
            </a:r>
            <a:endParaRPr/>
          </a:p>
        </p:txBody>
      </p:sp>
      <p:sp>
        <p:nvSpPr>
          <p:cNvPr id="1128" name="Google Shape;1128;p145"/>
          <p:cNvSpPr txBox="1"/>
          <p:nvPr/>
        </p:nvSpPr>
        <p:spPr>
          <a:xfrm>
            <a:off x="523875" y="2736056"/>
            <a:ext cx="3279771" cy="1385888"/>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s-ES" sz="2800" u="none" cap="none" strike="noStrike">
                <a:solidFill>
                  <a:schemeClr val="dk2"/>
                </a:solidFill>
                <a:latin typeface="Calibri"/>
                <a:ea typeface="Calibri"/>
                <a:cs typeface="Calibri"/>
                <a:sym typeface="Calibri"/>
              </a:rPr>
              <a:t>La marca de la herida reflejará el tipo de arma utilizada</a:t>
            </a:r>
            <a:endParaRPr b="0" i="0" sz="2800" u="none" cap="none" strike="noStrike">
              <a:solidFill>
                <a:srgbClr val="000000"/>
              </a:solidFill>
              <a:latin typeface="Arial"/>
              <a:ea typeface="Arial"/>
              <a:cs typeface="Arial"/>
              <a:sym typeface="Arial"/>
            </a:endParaRPr>
          </a:p>
        </p:txBody>
      </p:sp>
      <p:pic>
        <p:nvPicPr>
          <p:cNvPr descr="knife patterned wounds" id="1129" name="Google Shape;1129;p145"/>
          <p:cNvPicPr preferRelativeResize="0"/>
          <p:nvPr/>
        </p:nvPicPr>
        <p:blipFill rotWithShape="1">
          <a:blip r:embed="rId3">
            <a:alphaModFix/>
          </a:blip>
          <a:srcRect b="0" l="0" r="0" t="0"/>
          <a:stretch/>
        </p:blipFill>
        <p:spPr>
          <a:xfrm>
            <a:off x="4140200" y="1263650"/>
            <a:ext cx="4378325" cy="4916488"/>
          </a:xfrm>
          <a:prstGeom prst="rect">
            <a:avLst/>
          </a:prstGeom>
          <a:noFill/>
          <a:ln>
            <a:noFill/>
          </a:ln>
        </p:spPr>
      </p:pic>
      <p:cxnSp>
        <p:nvCxnSpPr>
          <p:cNvPr id="1130" name="Google Shape;1130;p145"/>
          <p:cNvCxnSpPr/>
          <p:nvPr/>
        </p:nvCxnSpPr>
        <p:spPr>
          <a:xfrm>
            <a:off x="3971925" y="1263650"/>
            <a:ext cx="0" cy="4916488"/>
          </a:xfrm>
          <a:prstGeom prst="straightConnector1">
            <a:avLst/>
          </a:prstGeom>
          <a:noFill/>
          <a:ln cap="flat" cmpd="sng" w="25400">
            <a:solidFill>
              <a:schemeClr val="accent1"/>
            </a:solidFill>
            <a:prstDash val="solid"/>
            <a:round/>
            <a:headEnd len="sm" w="sm" type="none"/>
            <a:tailEnd len="sm" w="sm" type="none"/>
          </a:ln>
          <a:effectLst>
            <a:outerShdw blurRad="40000" rotWithShape="0" dir="5400000" dist="20000">
              <a:srgbClr val="000000">
                <a:alpha val="36078"/>
              </a:srgbClr>
            </a:outerShdw>
          </a:effectLst>
        </p:spPr>
      </p:cxnSp>
      <p:sp>
        <p:nvSpPr>
          <p:cNvPr id="1131" name="Google Shape;1131;p14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s-ES"/>
              <a:t>‹#›</a:t>
            </a:fld>
            <a:endParaRPr/>
          </a:p>
        </p:txBody>
      </p:sp>
      <p:sp>
        <p:nvSpPr>
          <p:cNvPr id="1132" name="Google Shape;1132;p145"/>
          <p:cNvSpPr txBox="1"/>
          <p:nvPr/>
        </p:nvSpPr>
        <p:spPr>
          <a:xfrm>
            <a:off x="1628384" y="6390307"/>
            <a:ext cx="6563638" cy="160679"/>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0" i="0" lang="es-ES" sz="1000" u="none" cap="none" strike="noStrike">
                <a:solidFill>
                  <a:schemeClr val="dk2"/>
                </a:solidFill>
                <a:latin typeface="Calibri"/>
                <a:ea typeface="Calibri"/>
                <a:cs typeface="Calibri"/>
                <a:sym typeface="Calibri"/>
              </a:rPr>
              <a:t>De: Di Maio VJM, Dana SE. </a:t>
            </a:r>
            <a:r>
              <a:rPr b="0" i="1" lang="es-ES" sz="1000" u="none" cap="none" strike="noStrike">
                <a:solidFill>
                  <a:schemeClr val="dk2"/>
                </a:solidFill>
                <a:latin typeface="Calibri"/>
                <a:ea typeface="Calibri"/>
                <a:cs typeface="Calibri"/>
                <a:sym typeface="Calibri"/>
              </a:rPr>
              <a:t>Forensic Pathology, Vademecum Series</a:t>
            </a:r>
            <a:r>
              <a:rPr b="0" i="0" lang="es-ES" sz="1000" u="none" cap="none" strike="noStrike">
                <a:solidFill>
                  <a:schemeClr val="dk2"/>
                </a:solidFill>
                <a:latin typeface="Calibri"/>
                <a:ea typeface="Calibri"/>
                <a:cs typeface="Calibri"/>
                <a:sym typeface="Calibri"/>
              </a:rPr>
              <a:t>. 1998. Landes Bioscience</a:t>
            </a:r>
            <a:endParaRPr b="0" i="0" sz="1000" u="none" cap="none" strike="noStrike">
              <a:solidFill>
                <a:srgbClr val="000000"/>
              </a:solidFill>
              <a:latin typeface="Arial"/>
              <a:ea typeface="Arial"/>
              <a:cs typeface="Arial"/>
              <a:sym typeface="Arial"/>
            </a:endParaRPr>
          </a:p>
        </p:txBody>
      </p:sp>
    </p:spTree>
  </p:cSld>
  <p:clrMapOvr>
    <a:masterClrMapping/>
  </p:clrMapOvr>
</p:sld>
</file>

<file path=ppt/slides/slide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7" name="Shape 1137"/>
        <p:cNvGrpSpPr/>
        <p:nvPr/>
      </p:nvGrpSpPr>
      <p:grpSpPr>
        <a:xfrm>
          <a:off x="0" y="0"/>
          <a:ext cx="0" cy="0"/>
          <a:chOff x="0" y="0"/>
          <a:chExt cx="0" cy="0"/>
        </a:xfrm>
      </p:grpSpPr>
      <p:sp>
        <p:nvSpPr>
          <p:cNvPr id="1138" name="Google Shape;1138;p146"/>
          <p:cNvSpPr txBox="1"/>
          <p:nvPr>
            <p:ph type="title"/>
          </p:nvPr>
        </p:nvSpPr>
        <p:spPr>
          <a:xfrm>
            <a:off x="1371429" y="272424"/>
            <a:ext cx="6401141" cy="922337"/>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accent2"/>
              </a:buClr>
              <a:buSzPts val="4000"/>
              <a:buNone/>
            </a:pPr>
            <a:r>
              <a:rPr lang="es-ES" sz="4000"/>
              <a:t>Marcas de heridas en la piel a diferentes profundidades</a:t>
            </a:r>
            <a:endParaRPr sz="4000"/>
          </a:p>
        </p:txBody>
      </p:sp>
      <p:pic>
        <p:nvPicPr>
          <p:cNvPr descr="knife" id="1139" name="Google Shape;1139;p146"/>
          <p:cNvPicPr preferRelativeResize="0"/>
          <p:nvPr/>
        </p:nvPicPr>
        <p:blipFill rotWithShape="1">
          <a:blip r:embed="rId3">
            <a:alphaModFix/>
          </a:blip>
          <a:srcRect b="0" l="0" r="0" t="0"/>
          <a:stretch/>
        </p:blipFill>
        <p:spPr>
          <a:xfrm>
            <a:off x="2779935" y="1365250"/>
            <a:ext cx="3697287" cy="4876800"/>
          </a:xfrm>
          <a:prstGeom prst="rect">
            <a:avLst/>
          </a:prstGeom>
          <a:noFill/>
          <a:ln>
            <a:noFill/>
          </a:ln>
        </p:spPr>
      </p:pic>
      <p:sp>
        <p:nvSpPr>
          <p:cNvPr id="1140" name="Google Shape;1140;p14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s-ES"/>
              <a:t>‹#›</a:t>
            </a:fld>
            <a:endParaRPr/>
          </a:p>
        </p:txBody>
      </p:sp>
      <p:sp>
        <p:nvSpPr>
          <p:cNvPr id="1141" name="Google Shape;1141;p146"/>
          <p:cNvSpPr txBox="1"/>
          <p:nvPr/>
        </p:nvSpPr>
        <p:spPr>
          <a:xfrm>
            <a:off x="1628384" y="6390307"/>
            <a:ext cx="6563638" cy="160679"/>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0" i="0" lang="es-ES" sz="1000" u="none" cap="none" strike="noStrike">
                <a:solidFill>
                  <a:schemeClr val="dk2"/>
                </a:solidFill>
                <a:latin typeface="Calibri"/>
                <a:ea typeface="Calibri"/>
                <a:cs typeface="Calibri"/>
                <a:sym typeface="Calibri"/>
              </a:rPr>
              <a:t>De: Di Maio VJM, Dana SE. </a:t>
            </a:r>
            <a:r>
              <a:rPr b="0" i="1" lang="es-ES" sz="1000" u="none" cap="none" strike="noStrike">
                <a:solidFill>
                  <a:schemeClr val="dk2"/>
                </a:solidFill>
                <a:latin typeface="Calibri"/>
                <a:ea typeface="Calibri"/>
                <a:cs typeface="Calibri"/>
                <a:sym typeface="Calibri"/>
              </a:rPr>
              <a:t>Forensic Pathology, Vademecum Series</a:t>
            </a:r>
            <a:r>
              <a:rPr b="0" i="0" lang="es-ES" sz="1000" u="none" cap="none" strike="noStrike">
                <a:solidFill>
                  <a:schemeClr val="dk2"/>
                </a:solidFill>
                <a:latin typeface="Calibri"/>
                <a:ea typeface="Calibri"/>
                <a:cs typeface="Calibri"/>
                <a:sym typeface="Calibri"/>
              </a:rPr>
              <a:t>. 1998. Landes Bioscience</a:t>
            </a:r>
            <a:endParaRPr b="0" i="0" sz="1000" u="none" cap="none" strike="noStrike">
              <a:solidFill>
                <a:srgbClr val="000000"/>
              </a:solidFill>
              <a:latin typeface="Arial"/>
              <a:ea typeface="Arial"/>
              <a:cs typeface="Arial"/>
              <a:sym typeface="Arial"/>
            </a:endParaRPr>
          </a:p>
        </p:txBody>
      </p:sp>
      <p:sp>
        <p:nvSpPr>
          <p:cNvPr id="1142" name="Google Shape;1142;p146"/>
          <p:cNvSpPr txBox="1"/>
          <p:nvPr/>
        </p:nvSpPr>
        <p:spPr>
          <a:xfrm>
            <a:off x="2360835" y="2743200"/>
            <a:ext cx="1257300" cy="430887"/>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s-ES" sz="1100" u="none" cap="none" strike="noStrike">
                <a:solidFill>
                  <a:srgbClr val="000000"/>
                </a:solidFill>
                <a:latin typeface="Arial"/>
                <a:ea typeface="Arial"/>
                <a:cs typeface="Arial"/>
                <a:sym typeface="Arial"/>
              </a:rPr>
              <a:t>Marcas de heridas en la piel</a:t>
            </a:r>
            <a:endParaRPr b="0" i="0" sz="1100" u="none" cap="none" strike="noStrike">
              <a:solidFill>
                <a:srgbClr val="000000"/>
              </a:solidFill>
              <a:latin typeface="Arial"/>
              <a:ea typeface="Arial"/>
              <a:cs typeface="Arial"/>
              <a:sym typeface="Arial"/>
            </a:endParaRPr>
          </a:p>
        </p:txBody>
      </p:sp>
      <p:sp>
        <p:nvSpPr>
          <p:cNvPr id="1143" name="Google Shape;1143;p146"/>
          <p:cNvSpPr txBox="1"/>
          <p:nvPr/>
        </p:nvSpPr>
        <p:spPr>
          <a:xfrm>
            <a:off x="3950854" y="2991386"/>
            <a:ext cx="945903" cy="430887"/>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s-ES" sz="1100" u="none" cap="none" strike="noStrike">
                <a:solidFill>
                  <a:srgbClr val="000000"/>
                </a:solidFill>
                <a:latin typeface="Arial"/>
                <a:ea typeface="Arial"/>
                <a:cs typeface="Arial"/>
                <a:sym typeface="Arial"/>
              </a:rPr>
              <a:t>Penetración profunda </a:t>
            </a:r>
            <a:endParaRPr/>
          </a:p>
        </p:txBody>
      </p:sp>
      <p:sp>
        <p:nvSpPr>
          <p:cNvPr id="1144" name="Google Shape;1144;p146"/>
          <p:cNvSpPr txBox="1"/>
          <p:nvPr/>
        </p:nvSpPr>
        <p:spPr>
          <a:xfrm>
            <a:off x="3950854" y="4324706"/>
            <a:ext cx="945903" cy="26161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s-ES" sz="1100" u="none" cap="none" strike="noStrike">
                <a:solidFill>
                  <a:srgbClr val="000000"/>
                </a:solidFill>
                <a:latin typeface="Arial"/>
                <a:ea typeface="Arial"/>
                <a:cs typeface="Arial"/>
                <a:sym typeface="Arial"/>
              </a:rPr>
              <a:t>Nivel medio </a:t>
            </a:r>
            <a:endParaRPr/>
          </a:p>
        </p:txBody>
      </p:sp>
      <p:sp>
        <p:nvSpPr>
          <p:cNvPr id="1145" name="Google Shape;1145;p146"/>
          <p:cNvSpPr txBox="1"/>
          <p:nvPr/>
        </p:nvSpPr>
        <p:spPr>
          <a:xfrm>
            <a:off x="3763884" y="5455290"/>
            <a:ext cx="1602782" cy="26161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s-ES" sz="1100" u="none" cap="none" strike="noStrike">
                <a:solidFill>
                  <a:srgbClr val="000000"/>
                </a:solidFill>
                <a:latin typeface="Arial"/>
                <a:ea typeface="Arial"/>
                <a:cs typeface="Arial"/>
                <a:sym typeface="Arial"/>
              </a:rPr>
              <a:t>Penetración superficial </a:t>
            </a:r>
            <a:endParaRPr/>
          </a:p>
        </p:txBody>
      </p:sp>
    </p:spTree>
  </p:cSld>
  <p:clrMapOvr>
    <a:masterClrMapping/>
  </p:clrMapOvr>
</p:sld>
</file>

<file path=ppt/slides/slide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0" name="Shape 1150"/>
        <p:cNvGrpSpPr/>
        <p:nvPr/>
      </p:nvGrpSpPr>
      <p:grpSpPr>
        <a:xfrm>
          <a:off x="0" y="0"/>
          <a:ext cx="0" cy="0"/>
          <a:chOff x="0" y="0"/>
          <a:chExt cx="0" cy="0"/>
        </a:xfrm>
      </p:grpSpPr>
      <p:sp>
        <p:nvSpPr>
          <p:cNvPr id="1151" name="Google Shape;1151;p147"/>
          <p:cNvSpPr txBox="1"/>
          <p:nvPr>
            <p:ph type="title"/>
          </p:nvPr>
        </p:nvSpPr>
        <p:spPr>
          <a:xfrm>
            <a:off x="457200" y="205482"/>
            <a:ext cx="8229600" cy="677167"/>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accent2"/>
              </a:buClr>
              <a:buSzPts val="5400"/>
              <a:buNone/>
            </a:pPr>
            <a:r>
              <a:rPr lang="es-ES" sz="5400"/>
              <a:t>Boca</a:t>
            </a:r>
            <a:endParaRPr sz="5400"/>
          </a:p>
        </p:txBody>
      </p:sp>
      <p:pic>
        <p:nvPicPr>
          <p:cNvPr descr="Mouth1" id="1152" name="Google Shape;1152;p147"/>
          <p:cNvPicPr preferRelativeResize="0"/>
          <p:nvPr/>
        </p:nvPicPr>
        <p:blipFill rotWithShape="1">
          <a:blip r:embed="rId3">
            <a:alphaModFix/>
          </a:blip>
          <a:srcRect b="0" l="0" r="0" t="0"/>
          <a:stretch/>
        </p:blipFill>
        <p:spPr>
          <a:xfrm>
            <a:off x="2543175" y="1092039"/>
            <a:ext cx="4057650" cy="4886325"/>
          </a:xfrm>
          <a:prstGeom prst="rect">
            <a:avLst/>
          </a:prstGeom>
          <a:noFill/>
          <a:ln>
            <a:noFill/>
          </a:ln>
        </p:spPr>
      </p:pic>
      <p:sp>
        <p:nvSpPr>
          <p:cNvPr id="1153" name="Google Shape;1153;p14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s-ES"/>
              <a:t>‹#›</a:t>
            </a:fld>
            <a:endParaRPr/>
          </a:p>
        </p:txBody>
      </p:sp>
      <p:sp>
        <p:nvSpPr>
          <p:cNvPr id="1154" name="Google Shape;1154;p147"/>
          <p:cNvSpPr txBox="1"/>
          <p:nvPr/>
        </p:nvSpPr>
        <p:spPr>
          <a:xfrm>
            <a:off x="1628384" y="6390307"/>
            <a:ext cx="6563638" cy="160679"/>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0" i="0" lang="es-ES" sz="1000" u="none" cap="none" strike="noStrike">
                <a:solidFill>
                  <a:schemeClr val="dk2"/>
                </a:solidFill>
                <a:latin typeface="Calibri"/>
                <a:ea typeface="Calibri"/>
                <a:cs typeface="Calibri"/>
                <a:sym typeface="Calibri"/>
              </a:rPr>
              <a:t>Referencia: Girardin et al, </a:t>
            </a:r>
            <a:r>
              <a:rPr b="0" i="1" lang="es-ES" sz="1000" u="none" cap="none" strike="noStrike">
                <a:solidFill>
                  <a:schemeClr val="dk2"/>
                </a:solidFill>
                <a:latin typeface="Calibri"/>
                <a:ea typeface="Calibri"/>
                <a:cs typeface="Calibri"/>
                <a:sym typeface="Calibri"/>
              </a:rPr>
              <a:t>Color Atlas of Sexual Assault.</a:t>
            </a:r>
            <a:r>
              <a:rPr b="0" i="0" lang="es-ES" sz="1000" u="none" cap="none" strike="noStrike">
                <a:solidFill>
                  <a:schemeClr val="dk2"/>
                </a:solidFill>
                <a:latin typeface="Calibri"/>
                <a:ea typeface="Calibri"/>
                <a:cs typeface="Calibri"/>
                <a:sym typeface="Calibri"/>
              </a:rPr>
              <a:t> Mosby.1997</a:t>
            </a:r>
            <a:endParaRPr b="0" i="0" sz="1000" u="none" cap="none" strike="noStrike">
              <a:solidFill>
                <a:srgbClr val="000000"/>
              </a:solidFill>
              <a:latin typeface="Arial"/>
              <a:ea typeface="Arial"/>
              <a:cs typeface="Arial"/>
              <a:sym typeface="Arial"/>
            </a:endParaRPr>
          </a:p>
        </p:txBody>
      </p:sp>
      <p:sp>
        <p:nvSpPr>
          <p:cNvPr id="1155" name="Google Shape;1155;p147"/>
          <p:cNvSpPr txBox="1"/>
          <p:nvPr/>
        </p:nvSpPr>
        <p:spPr>
          <a:xfrm>
            <a:off x="2776818" y="1795182"/>
            <a:ext cx="874059" cy="276999"/>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s-ES" sz="1200" u="none" cap="none" strike="noStrike">
                <a:solidFill>
                  <a:srgbClr val="000000"/>
                </a:solidFill>
                <a:latin typeface="Arial"/>
                <a:ea typeface="Arial"/>
                <a:cs typeface="Arial"/>
                <a:sym typeface="Arial"/>
              </a:rPr>
              <a:t>Petequias </a:t>
            </a:r>
            <a:endParaRPr/>
          </a:p>
        </p:txBody>
      </p:sp>
      <p:sp>
        <p:nvSpPr>
          <p:cNvPr id="1156" name="Google Shape;1156;p147"/>
          <p:cNvSpPr txBox="1"/>
          <p:nvPr/>
        </p:nvSpPr>
        <p:spPr>
          <a:xfrm>
            <a:off x="5188323" y="1240804"/>
            <a:ext cx="1037665" cy="307777"/>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s-ES" sz="1400" u="none" cap="none" strike="noStrike">
                <a:solidFill>
                  <a:srgbClr val="000000"/>
                </a:solidFill>
                <a:latin typeface="Arial"/>
                <a:ea typeface="Arial"/>
                <a:cs typeface="Arial"/>
                <a:sym typeface="Arial"/>
              </a:rPr>
              <a:t>Equimosis</a:t>
            </a:r>
            <a:r>
              <a:rPr b="0" i="0" lang="es-ES" sz="1200" u="none" cap="none" strike="noStrike">
                <a:solidFill>
                  <a:srgbClr val="000000"/>
                </a:solidFill>
                <a:latin typeface="Arial"/>
                <a:ea typeface="Arial"/>
                <a:cs typeface="Arial"/>
                <a:sym typeface="Arial"/>
              </a:rPr>
              <a:t> </a:t>
            </a:r>
            <a:endParaRPr/>
          </a:p>
        </p:txBody>
      </p:sp>
      <p:sp>
        <p:nvSpPr>
          <p:cNvPr id="1157" name="Google Shape;1157;p147"/>
          <p:cNvSpPr txBox="1"/>
          <p:nvPr/>
        </p:nvSpPr>
        <p:spPr>
          <a:xfrm>
            <a:off x="4491877" y="4926108"/>
            <a:ext cx="1392892" cy="307777"/>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s-ES" sz="1400" u="none" cap="none" strike="noStrike">
                <a:solidFill>
                  <a:srgbClr val="000000"/>
                </a:solidFill>
                <a:latin typeface="Arial"/>
                <a:ea typeface="Arial"/>
                <a:cs typeface="Arial"/>
                <a:sym typeface="Arial"/>
              </a:rPr>
              <a:t>Enrojecimiento</a:t>
            </a:r>
            <a:r>
              <a:rPr b="0" i="0" lang="es-ES" sz="1200" u="none" cap="none" strike="noStrike">
                <a:solidFill>
                  <a:srgbClr val="000000"/>
                </a:solidFill>
                <a:latin typeface="Arial"/>
                <a:ea typeface="Arial"/>
                <a:cs typeface="Arial"/>
                <a:sym typeface="Arial"/>
              </a:rPr>
              <a:t> </a:t>
            </a:r>
            <a:endParaRPr/>
          </a:p>
        </p:txBody>
      </p:sp>
    </p:spTree>
  </p:cSld>
  <p:clrMapOvr>
    <a:masterClrMapping/>
  </p:clrMapOvr>
</p:sld>
</file>

<file path=ppt/slides/slide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2" name="Shape 1162"/>
        <p:cNvGrpSpPr/>
        <p:nvPr/>
      </p:nvGrpSpPr>
      <p:grpSpPr>
        <a:xfrm>
          <a:off x="0" y="0"/>
          <a:ext cx="0" cy="0"/>
          <a:chOff x="0" y="0"/>
          <a:chExt cx="0" cy="0"/>
        </a:xfrm>
      </p:grpSpPr>
      <p:sp>
        <p:nvSpPr>
          <p:cNvPr id="1163" name="Google Shape;1163;p148"/>
          <p:cNvSpPr txBox="1"/>
          <p:nvPr>
            <p:ph type="title"/>
          </p:nvPr>
        </p:nvSpPr>
        <p:spPr>
          <a:xfrm>
            <a:off x="457200" y="44450"/>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accent2"/>
              </a:buClr>
              <a:buSzPts val="4400"/>
              <a:buNone/>
            </a:pPr>
            <a:r>
              <a:rPr lang="es-ES"/>
              <a:t>Laceración con vestigios</a:t>
            </a:r>
            <a:endParaRPr/>
          </a:p>
        </p:txBody>
      </p:sp>
      <p:pic>
        <p:nvPicPr>
          <p:cNvPr descr="Trace in incised wound1" id="1164" name="Google Shape;1164;p148"/>
          <p:cNvPicPr preferRelativeResize="0"/>
          <p:nvPr/>
        </p:nvPicPr>
        <p:blipFill rotWithShape="1">
          <a:blip r:embed="rId3">
            <a:alphaModFix/>
          </a:blip>
          <a:srcRect b="0" l="0" r="0" t="0"/>
          <a:stretch/>
        </p:blipFill>
        <p:spPr>
          <a:xfrm>
            <a:off x="1647289" y="1133475"/>
            <a:ext cx="5568950" cy="4799013"/>
          </a:xfrm>
          <a:prstGeom prst="rect">
            <a:avLst/>
          </a:prstGeom>
          <a:noFill/>
          <a:ln>
            <a:noFill/>
          </a:ln>
        </p:spPr>
      </p:pic>
      <p:sp>
        <p:nvSpPr>
          <p:cNvPr id="1165" name="Google Shape;1165;p14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s-ES"/>
              <a:t>‹#›</a:t>
            </a:fld>
            <a:endParaRPr/>
          </a:p>
        </p:txBody>
      </p:sp>
      <p:sp>
        <p:nvSpPr>
          <p:cNvPr id="1166" name="Google Shape;1166;p148"/>
          <p:cNvSpPr txBox="1"/>
          <p:nvPr/>
        </p:nvSpPr>
        <p:spPr>
          <a:xfrm>
            <a:off x="1628384" y="6390307"/>
            <a:ext cx="6563638" cy="160679"/>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0" i="0" lang="es-ES" sz="1000" u="none" cap="none" strike="noStrike">
                <a:solidFill>
                  <a:schemeClr val="dk2"/>
                </a:solidFill>
                <a:latin typeface="Calibri"/>
                <a:ea typeface="Calibri"/>
                <a:cs typeface="Calibri"/>
                <a:sym typeface="Calibri"/>
              </a:rPr>
              <a:t>De: Profesora Lorna J. Martin, División de Medicina Forense de HOD, Universidad de Ciudad del Cabo</a:t>
            </a:r>
            <a:endParaRPr b="0" i="0" sz="1000" u="none" cap="none" strike="noStrike">
              <a:solidFill>
                <a:srgbClr val="000000"/>
              </a:solidFill>
              <a:latin typeface="Arial"/>
              <a:ea typeface="Arial"/>
              <a:cs typeface="Arial"/>
              <a:sym typeface="Arial"/>
            </a:endParaRPr>
          </a:p>
        </p:txBody>
      </p:sp>
    </p:spTree>
  </p:cSld>
  <p:clrMapOvr>
    <a:masterClrMapping/>
  </p:clrMapOvr>
</p:sld>
</file>

<file path=ppt/slides/slide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1" name="Shape 1171"/>
        <p:cNvGrpSpPr/>
        <p:nvPr/>
      </p:nvGrpSpPr>
      <p:grpSpPr>
        <a:xfrm>
          <a:off x="0" y="0"/>
          <a:ext cx="0" cy="0"/>
          <a:chOff x="0" y="0"/>
          <a:chExt cx="0" cy="0"/>
        </a:xfrm>
      </p:grpSpPr>
      <p:sp>
        <p:nvSpPr>
          <p:cNvPr id="1172" name="Google Shape;1172;p149"/>
          <p:cNvSpPr txBox="1"/>
          <p:nvPr>
            <p:ph type="title"/>
          </p:nvPr>
        </p:nvSpPr>
        <p:spPr>
          <a:xfrm>
            <a:off x="457200" y="44450"/>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accent2"/>
              </a:buClr>
              <a:buSzPts val="4400"/>
              <a:buNone/>
            </a:pPr>
            <a:r>
              <a:rPr lang="es-ES"/>
              <a:t>Lesión con marcas</a:t>
            </a:r>
            <a:endParaRPr/>
          </a:p>
        </p:txBody>
      </p:sp>
      <p:pic>
        <p:nvPicPr>
          <p:cNvPr descr="Imprint contusion-slap" id="1173" name="Google Shape;1173;p149"/>
          <p:cNvPicPr preferRelativeResize="0"/>
          <p:nvPr/>
        </p:nvPicPr>
        <p:blipFill rotWithShape="1">
          <a:blip r:embed="rId3">
            <a:alphaModFix/>
          </a:blip>
          <a:srcRect b="0" l="0" r="0" t="0"/>
          <a:stretch/>
        </p:blipFill>
        <p:spPr>
          <a:xfrm>
            <a:off x="1265237" y="1219200"/>
            <a:ext cx="4297363" cy="4611688"/>
          </a:xfrm>
          <a:prstGeom prst="rect">
            <a:avLst/>
          </a:prstGeom>
          <a:noFill/>
          <a:ln>
            <a:noFill/>
          </a:ln>
        </p:spPr>
      </p:pic>
      <p:cxnSp>
        <p:nvCxnSpPr>
          <p:cNvPr id="1174" name="Google Shape;1174;p149"/>
          <p:cNvCxnSpPr/>
          <p:nvPr/>
        </p:nvCxnSpPr>
        <p:spPr>
          <a:xfrm rot="10800000">
            <a:off x="4686300" y="3500438"/>
            <a:ext cx="1397000" cy="0"/>
          </a:xfrm>
          <a:prstGeom prst="straightConnector1">
            <a:avLst/>
          </a:prstGeom>
          <a:noFill/>
          <a:ln cap="flat" cmpd="sng" w="9525">
            <a:solidFill>
              <a:schemeClr val="dk2"/>
            </a:solidFill>
            <a:prstDash val="solid"/>
            <a:round/>
            <a:headEnd len="sm" w="sm" type="none"/>
            <a:tailEnd len="med" w="med" type="triangle"/>
          </a:ln>
        </p:spPr>
      </p:cxnSp>
      <p:cxnSp>
        <p:nvCxnSpPr>
          <p:cNvPr id="1175" name="Google Shape;1175;p149"/>
          <p:cNvCxnSpPr/>
          <p:nvPr/>
        </p:nvCxnSpPr>
        <p:spPr>
          <a:xfrm rot="10800000">
            <a:off x="4297363" y="3860800"/>
            <a:ext cx="1785937" cy="0"/>
          </a:xfrm>
          <a:prstGeom prst="straightConnector1">
            <a:avLst/>
          </a:prstGeom>
          <a:noFill/>
          <a:ln cap="flat" cmpd="sng" w="9525">
            <a:solidFill>
              <a:schemeClr val="dk2"/>
            </a:solidFill>
            <a:prstDash val="solid"/>
            <a:round/>
            <a:headEnd len="sm" w="sm" type="none"/>
            <a:tailEnd len="med" w="med" type="triangle"/>
          </a:ln>
        </p:spPr>
      </p:cxnSp>
      <p:cxnSp>
        <p:nvCxnSpPr>
          <p:cNvPr id="1176" name="Google Shape;1176;p149"/>
          <p:cNvCxnSpPr/>
          <p:nvPr/>
        </p:nvCxnSpPr>
        <p:spPr>
          <a:xfrm rot="10800000">
            <a:off x="3924300" y="4167872"/>
            <a:ext cx="2159000" cy="0"/>
          </a:xfrm>
          <a:prstGeom prst="straightConnector1">
            <a:avLst/>
          </a:prstGeom>
          <a:noFill/>
          <a:ln cap="flat" cmpd="sng" w="9525">
            <a:solidFill>
              <a:schemeClr val="dk2"/>
            </a:solidFill>
            <a:prstDash val="solid"/>
            <a:round/>
            <a:headEnd len="sm" w="sm" type="none"/>
            <a:tailEnd len="med" w="med" type="triangle"/>
          </a:ln>
        </p:spPr>
      </p:cxnSp>
      <p:sp>
        <p:nvSpPr>
          <p:cNvPr id="1177" name="Google Shape;1177;p149"/>
          <p:cNvSpPr txBox="1"/>
          <p:nvPr/>
        </p:nvSpPr>
        <p:spPr>
          <a:xfrm>
            <a:off x="6451600" y="2926489"/>
            <a:ext cx="2413000" cy="1724779"/>
          </a:xfrm>
          <a:prstGeom prst="rect">
            <a:avLst/>
          </a:prstGeom>
          <a:no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s-ES" sz="2500" u="none" cap="none" strike="noStrike">
                <a:solidFill>
                  <a:schemeClr val="dk2"/>
                </a:solidFill>
                <a:latin typeface="Calibri"/>
                <a:ea typeface="Calibri"/>
                <a:cs typeface="Calibri"/>
                <a:sym typeface="Calibri"/>
              </a:rPr>
              <a:t>3 marcas dactilares de una bofetada con la mano abierta</a:t>
            </a:r>
            <a:endParaRPr b="0" i="0" sz="2500" u="none" cap="none" strike="noStrike">
              <a:solidFill>
                <a:srgbClr val="000000"/>
              </a:solidFill>
              <a:latin typeface="Arial"/>
              <a:ea typeface="Arial"/>
              <a:cs typeface="Arial"/>
              <a:sym typeface="Arial"/>
            </a:endParaRPr>
          </a:p>
        </p:txBody>
      </p:sp>
      <p:sp>
        <p:nvSpPr>
          <p:cNvPr id="1178" name="Google Shape;1178;p149"/>
          <p:cNvSpPr/>
          <p:nvPr/>
        </p:nvSpPr>
        <p:spPr>
          <a:xfrm>
            <a:off x="6184900" y="3213100"/>
            <a:ext cx="228600" cy="1295400"/>
          </a:xfrm>
          <a:prstGeom prst="rightBrace">
            <a:avLst>
              <a:gd fmla="val 47222" name="adj1"/>
              <a:gd fmla="val 50000" name="adj2"/>
            </a:avLst>
          </a:prstGeom>
          <a:noFill/>
          <a:ln cap="flat"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2"/>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179" name="Google Shape;1179;p14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s-ES"/>
              <a:t>‹#›</a:t>
            </a:fld>
            <a:endParaRPr/>
          </a:p>
        </p:txBody>
      </p:sp>
      <p:sp>
        <p:nvSpPr>
          <p:cNvPr id="1180" name="Google Shape;1180;p149"/>
          <p:cNvSpPr txBox="1"/>
          <p:nvPr/>
        </p:nvSpPr>
        <p:spPr>
          <a:xfrm>
            <a:off x="1628384" y="6390307"/>
            <a:ext cx="6563638" cy="160679"/>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0" i="0" lang="es-ES" sz="1000" u="none" cap="none" strike="noStrike">
                <a:solidFill>
                  <a:schemeClr val="dk2"/>
                </a:solidFill>
                <a:latin typeface="Calibri"/>
                <a:ea typeface="Calibri"/>
                <a:cs typeface="Calibri"/>
                <a:sym typeface="Calibri"/>
              </a:rPr>
              <a:t>De: Profesora Lorna J. Martin, División de Medicina Forense de HOD, Universidad de Ciudad del Cabo</a:t>
            </a:r>
            <a:endParaRPr b="0" i="0" sz="1000" u="none" cap="none" strike="noStrike">
              <a:solidFill>
                <a:srgbClr val="000000"/>
              </a:solidFill>
              <a:latin typeface="Arial"/>
              <a:ea typeface="Arial"/>
              <a:cs typeface="Arial"/>
              <a:sym typeface="Arial"/>
            </a:endParaRPr>
          </a:p>
        </p:txBody>
      </p:sp>
    </p:spTree>
  </p:cSld>
  <p:clrMapOvr>
    <a:masterClrMapping/>
  </p:clrMapOvr>
</p:sld>
</file>

<file path=ppt/slides/slide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185" name="Shape 1185"/>
        <p:cNvGrpSpPr/>
        <p:nvPr/>
      </p:nvGrpSpPr>
      <p:grpSpPr>
        <a:xfrm>
          <a:off x="0" y="0"/>
          <a:ext cx="0" cy="0"/>
          <a:chOff x="0" y="0"/>
          <a:chExt cx="0" cy="0"/>
        </a:xfrm>
      </p:grpSpPr>
      <p:sp>
        <p:nvSpPr>
          <p:cNvPr id="1186" name="Google Shape;1186;p150"/>
          <p:cNvSpPr txBox="1"/>
          <p:nvPr>
            <p:ph type="ctrTitle"/>
          </p:nvPr>
        </p:nvSpPr>
        <p:spPr>
          <a:xfrm>
            <a:off x="685800" y="1600200"/>
            <a:ext cx="7874000" cy="1470025"/>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accent2"/>
              </a:buClr>
              <a:buSzPts val="6000"/>
              <a:buNone/>
            </a:pPr>
            <a:r>
              <a:rPr lang="es-ES"/>
              <a:t>ACTIVIDAD DE ESTUDIO DE CASO</a:t>
            </a:r>
            <a:endParaRPr/>
          </a:p>
        </p:txBody>
      </p:sp>
      <p:sp>
        <p:nvSpPr>
          <p:cNvPr id="1187" name="Google Shape;1187;p150"/>
          <p:cNvSpPr txBox="1"/>
          <p:nvPr>
            <p:ph idx="1" type="subTitle"/>
          </p:nvPr>
        </p:nvSpPr>
        <p:spPr>
          <a:xfrm>
            <a:off x="1143000" y="3086582"/>
            <a:ext cx="7100888" cy="1655762"/>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2"/>
              </a:buClr>
              <a:buSzPts val="2400"/>
              <a:buNone/>
            </a:pPr>
            <a:r>
              <a:rPr i="1" lang="es-ES">
                <a:solidFill>
                  <a:schemeClr val="accent1"/>
                </a:solidFill>
              </a:rPr>
              <a:t>Seleccionar una historia y revisar los componentes clave del formulario de antecedentes y examen físico</a:t>
            </a:r>
            <a:endParaRPr/>
          </a:p>
        </p:txBody>
      </p:sp>
      <p:sp>
        <p:nvSpPr>
          <p:cNvPr id="1188" name="Google Shape;1188;p150"/>
          <p:cNvSpPr txBox="1"/>
          <p:nvPr>
            <p:ph idx="12" type="sldNum"/>
          </p:nvPr>
        </p:nvSpPr>
        <p:spPr>
          <a:xfrm>
            <a:off x="2995808" y="6339743"/>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r>
              <a:rPr lang="es-ES"/>
              <a:t>100</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IAWG S-CORTS">
  <a:themeElements>
    <a:clrScheme name="IAWG S-CORTS">
      <a:dk1>
        <a:srgbClr val="000000"/>
      </a:dk1>
      <a:lt1>
        <a:srgbClr val="FFFFFF"/>
      </a:lt1>
      <a:dk2>
        <a:srgbClr val="506687"/>
      </a:dk2>
      <a:lt2>
        <a:srgbClr val="EEECE1"/>
      </a:lt2>
      <a:accent1>
        <a:srgbClr val="B85231"/>
      </a:accent1>
      <a:accent2>
        <a:srgbClr val="85B5E1"/>
      </a:accent2>
      <a:accent3>
        <a:srgbClr val="D1E3F4"/>
      </a:accent3>
      <a:accent4>
        <a:srgbClr val="EFAB8D"/>
      </a:accent4>
      <a:accent5>
        <a:srgbClr val="FBDC9F"/>
      </a:accent5>
      <a:accent6>
        <a:srgbClr val="DFDFDE"/>
      </a:accent6>
      <a:hlink>
        <a:srgbClr val="B8512B"/>
      </a:hlink>
      <a:folHlink>
        <a:srgbClr val="A8B7D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