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2" r:id="rId4"/>
  </p:sldMasterIdLst>
  <p:notesMasterIdLst>
    <p:notesMasterId r:id="rId19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B2789-49DE-4332-A50C-6C70D65D5EEF}" v="13" dt="2023-06-29T19:30:24.992"/>
  </p1510:revLst>
</p1510:revInfo>
</file>

<file path=ppt/tableStyles.xml><?xml version="1.0" encoding="utf-8"?>
<a:tblStyleLst xmlns:a="http://schemas.openxmlformats.org/drawingml/2006/main" def="{1C447A0F-35A5-44D7-872E-85A9FA109EDF}">
  <a:tblStyle styleId="{1C447A0F-35A5-44D7-872E-85A9FA109ED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90077DE8-AE18-41A2-A47C-98C867A36A44}"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3"/>
    <p:restoredTop sz="61885" autoAdjust="0"/>
  </p:normalViewPr>
  <p:slideViewPr>
    <p:cSldViewPr snapToGrid="0" snapToObjects="1">
      <p:cViewPr varScale="1">
        <p:scale>
          <a:sx n="44" d="100"/>
          <a:sy n="44" d="100"/>
        </p:scale>
        <p:origin x="292" y="40"/>
      </p:cViewPr>
      <p:guideLst/>
    </p:cSldViewPr>
  </p:slideViewPr>
  <p:outlineViewPr>
    <p:cViewPr>
      <p:scale>
        <a:sx n="33" d="100"/>
        <a:sy n="33" d="100"/>
      </p:scale>
      <p:origin x="0" y="-1645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theme" Target="theme/theme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microsoft.com/office/2016/11/relationships/changesInfo" Target="changesInfos/changesInfo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Greer" userId="4da90e84-c7e3-40ad-bcf8-fb76d3542e97" providerId="ADAL" clId="{569B2789-49DE-4332-A50C-6C70D65D5EEF}"/>
    <pc:docChg chg="undo custSel modSld">
      <pc:chgData name="Alison Greer" userId="4da90e84-c7e3-40ad-bcf8-fb76d3542e97" providerId="ADAL" clId="{569B2789-49DE-4332-A50C-6C70D65D5EEF}" dt="2023-06-29T19:30:24.992" v="152"/>
      <pc:docMkLst>
        <pc:docMk/>
      </pc:docMkLst>
      <pc:sldChg chg="addSp delSp modSp mod">
        <pc:chgData name="Alison Greer" userId="4da90e84-c7e3-40ad-bcf8-fb76d3542e97" providerId="ADAL" clId="{569B2789-49DE-4332-A50C-6C70D65D5EEF}" dt="2023-06-29T19:29:30.983" v="138"/>
        <pc:sldMkLst>
          <pc:docMk/>
          <pc:sldMk cId="0" sldId="256"/>
        </pc:sldMkLst>
        <pc:picChg chg="add mod">
          <ac:chgData name="Alison Greer" userId="4da90e84-c7e3-40ad-bcf8-fb76d3542e97" providerId="ADAL" clId="{569B2789-49DE-4332-A50C-6C70D65D5EEF}" dt="2023-06-29T19:29:30.983" v="138"/>
          <ac:picMkLst>
            <pc:docMk/>
            <pc:sldMk cId="0" sldId="256"/>
            <ac:picMk id="2" creationId="{B409A813-FFEC-C2B2-53B0-AB10ECF2F0B7}"/>
          </ac:picMkLst>
        </pc:picChg>
        <pc:picChg chg="del">
          <ac:chgData name="Alison Greer" userId="4da90e84-c7e3-40ad-bcf8-fb76d3542e97" providerId="ADAL" clId="{569B2789-49DE-4332-A50C-6C70D65D5EEF}" dt="2023-06-29T19:29:30.475" v="137" actId="478"/>
          <ac:picMkLst>
            <pc:docMk/>
            <pc:sldMk cId="0" sldId="256"/>
            <ac:picMk id="104" creationId="{00000000-0000-0000-0000-000000000000}"/>
          </ac:picMkLst>
        </pc:picChg>
      </pc:sldChg>
      <pc:sldChg chg="addSp delSp modSp mod">
        <pc:chgData name="Alison Greer" userId="4da90e84-c7e3-40ad-bcf8-fb76d3542e97" providerId="ADAL" clId="{569B2789-49DE-4332-A50C-6C70D65D5EEF}" dt="2023-06-29T19:29:35.038" v="140"/>
        <pc:sldMkLst>
          <pc:docMk/>
          <pc:sldMk cId="0" sldId="257"/>
        </pc:sldMkLst>
        <pc:picChg chg="add mod">
          <ac:chgData name="Alison Greer" userId="4da90e84-c7e3-40ad-bcf8-fb76d3542e97" providerId="ADAL" clId="{569B2789-49DE-4332-A50C-6C70D65D5EEF}" dt="2023-06-29T19:29:35.038" v="140"/>
          <ac:picMkLst>
            <pc:docMk/>
            <pc:sldMk cId="0" sldId="257"/>
            <ac:picMk id="2" creationId="{84438694-60BA-8BF6-C183-6CEFDB326063}"/>
          </ac:picMkLst>
        </pc:picChg>
        <pc:picChg chg="del">
          <ac:chgData name="Alison Greer" userId="4da90e84-c7e3-40ad-bcf8-fb76d3542e97" providerId="ADAL" clId="{569B2789-49DE-4332-A50C-6C70D65D5EEF}" dt="2023-06-29T19:29:34.626" v="139" actId="478"/>
          <ac:picMkLst>
            <pc:docMk/>
            <pc:sldMk cId="0" sldId="257"/>
            <ac:picMk id="111" creationId="{00000000-0000-0000-0000-000000000000}"/>
          </ac:picMkLst>
        </pc:picChg>
      </pc:sldChg>
      <pc:sldChg chg="addSp delSp modSp mod">
        <pc:chgData name="Alison Greer" userId="4da90e84-c7e3-40ad-bcf8-fb76d3542e97" providerId="ADAL" clId="{569B2789-49DE-4332-A50C-6C70D65D5EEF}" dt="2023-06-29T19:29:39.373" v="142"/>
        <pc:sldMkLst>
          <pc:docMk/>
          <pc:sldMk cId="0" sldId="261"/>
        </pc:sldMkLst>
        <pc:picChg chg="add mod">
          <ac:chgData name="Alison Greer" userId="4da90e84-c7e3-40ad-bcf8-fb76d3542e97" providerId="ADAL" clId="{569B2789-49DE-4332-A50C-6C70D65D5EEF}" dt="2023-06-29T19:29:39.373" v="142"/>
          <ac:picMkLst>
            <pc:docMk/>
            <pc:sldMk cId="0" sldId="261"/>
            <ac:picMk id="2" creationId="{EAA43E01-2EDA-6580-B2A6-90592DF11C1E}"/>
          </ac:picMkLst>
        </pc:picChg>
        <pc:picChg chg="del">
          <ac:chgData name="Alison Greer" userId="4da90e84-c7e3-40ad-bcf8-fb76d3542e97" providerId="ADAL" clId="{569B2789-49DE-4332-A50C-6C70D65D5EEF}" dt="2023-06-29T19:29:38.907" v="141" actId="478"/>
          <ac:picMkLst>
            <pc:docMk/>
            <pc:sldMk cId="0" sldId="261"/>
            <ac:picMk id="142" creationId="{00000000-0000-0000-0000-000000000000}"/>
          </ac:picMkLst>
        </pc:picChg>
      </pc:sldChg>
      <pc:sldChg chg="modNotesTx">
        <pc:chgData name="Alison Greer" userId="4da90e84-c7e3-40ad-bcf8-fb76d3542e97" providerId="ADAL" clId="{569B2789-49DE-4332-A50C-6C70D65D5EEF}" dt="2023-06-29T17:07:23.857" v="33"/>
        <pc:sldMkLst>
          <pc:docMk/>
          <pc:sldMk cId="0" sldId="264"/>
        </pc:sldMkLst>
      </pc:sldChg>
      <pc:sldChg chg="addSp delSp modSp mod modNotesTx">
        <pc:chgData name="Alison Greer" userId="4da90e84-c7e3-40ad-bcf8-fb76d3542e97" providerId="ADAL" clId="{569B2789-49DE-4332-A50C-6C70D65D5EEF}" dt="2023-06-29T17:27:52.526" v="45" actId="20577"/>
        <pc:sldMkLst>
          <pc:docMk/>
          <pc:sldMk cId="0" sldId="269"/>
        </pc:sldMkLst>
        <pc:spChg chg="mod">
          <ac:chgData name="Alison Greer" userId="4da90e84-c7e3-40ad-bcf8-fb76d3542e97" providerId="ADAL" clId="{569B2789-49DE-4332-A50C-6C70D65D5EEF}" dt="2023-06-29T17:10:27.003" v="37" actId="20577"/>
          <ac:spMkLst>
            <pc:docMk/>
            <pc:sldMk cId="0" sldId="269"/>
            <ac:spMk id="204" creationId="{00000000-0000-0000-0000-000000000000}"/>
          </ac:spMkLst>
        </pc:spChg>
        <pc:picChg chg="del">
          <ac:chgData name="Alison Greer" userId="4da90e84-c7e3-40ad-bcf8-fb76d3542e97" providerId="ADAL" clId="{569B2789-49DE-4332-A50C-6C70D65D5EEF}" dt="2023-06-29T17:10:17.443" v="34" actId="478"/>
          <ac:picMkLst>
            <pc:docMk/>
            <pc:sldMk cId="0" sldId="269"/>
            <ac:picMk id="3" creationId="{C607C93B-DD20-7D41-ADDB-45CF21E28F49}"/>
          </ac:picMkLst>
        </pc:picChg>
        <pc:picChg chg="add mod">
          <ac:chgData name="Alison Greer" userId="4da90e84-c7e3-40ad-bcf8-fb76d3542e97" providerId="ADAL" clId="{569B2789-49DE-4332-A50C-6C70D65D5EEF}" dt="2023-06-29T17:10:18.367" v="35"/>
          <ac:picMkLst>
            <pc:docMk/>
            <pc:sldMk cId="0" sldId="269"/>
            <ac:picMk id="4" creationId="{7DB7A6A3-35A7-6366-DE46-23B11D24B431}"/>
          </ac:picMkLst>
        </pc:picChg>
      </pc:sldChg>
      <pc:sldChg chg="addSp delSp modSp mod">
        <pc:chgData name="Alison Greer" userId="4da90e84-c7e3-40ad-bcf8-fb76d3542e97" providerId="ADAL" clId="{569B2789-49DE-4332-A50C-6C70D65D5EEF}" dt="2023-06-29T19:29:56.037" v="144"/>
        <pc:sldMkLst>
          <pc:docMk/>
          <pc:sldMk cId="0" sldId="273"/>
        </pc:sldMkLst>
        <pc:picChg chg="add mod">
          <ac:chgData name="Alison Greer" userId="4da90e84-c7e3-40ad-bcf8-fb76d3542e97" providerId="ADAL" clId="{569B2789-49DE-4332-A50C-6C70D65D5EEF}" dt="2023-06-29T19:29:56.037" v="144"/>
          <ac:picMkLst>
            <pc:docMk/>
            <pc:sldMk cId="0" sldId="273"/>
            <ac:picMk id="2" creationId="{39CE4CFD-C1C1-DAD8-7F6D-AF5C82458F35}"/>
          </ac:picMkLst>
        </pc:picChg>
        <pc:picChg chg="del">
          <ac:chgData name="Alison Greer" userId="4da90e84-c7e3-40ad-bcf8-fb76d3542e97" providerId="ADAL" clId="{569B2789-49DE-4332-A50C-6C70D65D5EEF}" dt="2023-06-29T19:29:55.610" v="143" actId="478"/>
          <ac:picMkLst>
            <pc:docMk/>
            <pc:sldMk cId="0" sldId="273"/>
            <ac:picMk id="237" creationId="{00000000-0000-0000-0000-000000000000}"/>
          </ac:picMkLst>
        </pc:picChg>
      </pc:sldChg>
      <pc:sldChg chg="modSp mod modNotesTx">
        <pc:chgData name="Alison Greer" userId="4da90e84-c7e3-40ad-bcf8-fb76d3542e97" providerId="ADAL" clId="{569B2789-49DE-4332-A50C-6C70D65D5EEF}" dt="2023-06-29T17:33:04.356" v="58" actId="20577"/>
        <pc:sldMkLst>
          <pc:docMk/>
          <pc:sldMk cId="0" sldId="292"/>
        </pc:sldMkLst>
        <pc:spChg chg="mod">
          <ac:chgData name="Alison Greer" userId="4da90e84-c7e3-40ad-bcf8-fb76d3542e97" providerId="ADAL" clId="{569B2789-49DE-4332-A50C-6C70D65D5EEF}" dt="2023-06-29T17:32:36.300" v="52" actId="20577"/>
          <ac:spMkLst>
            <pc:docMk/>
            <pc:sldMk cId="0" sldId="292"/>
            <ac:spMk id="387" creationId="{00000000-0000-0000-0000-000000000000}"/>
          </ac:spMkLst>
        </pc:spChg>
        <pc:graphicFrameChg chg="modGraphic">
          <ac:chgData name="Alison Greer" userId="4da90e84-c7e3-40ad-bcf8-fb76d3542e97" providerId="ADAL" clId="{569B2789-49DE-4332-A50C-6C70D65D5EEF}" dt="2023-06-29T17:32:27.222" v="50" actId="20577"/>
          <ac:graphicFrameMkLst>
            <pc:docMk/>
            <pc:sldMk cId="0" sldId="292"/>
            <ac:graphicFrameMk id="388" creationId="{00000000-0000-0000-0000-000000000000}"/>
          </ac:graphicFrameMkLst>
        </pc:graphicFrameChg>
      </pc:sldChg>
      <pc:sldChg chg="addSp delSp modSp mod">
        <pc:chgData name="Alison Greer" userId="4da90e84-c7e3-40ad-bcf8-fb76d3542e97" providerId="ADAL" clId="{569B2789-49DE-4332-A50C-6C70D65D5EEF}" dt="2023-06-29T19:30:03.189" v="146"/>
        <pc:sldMkLst>
          <pc:docMk/>
          <pc:sldMk cId="0" sldId="321"/>
        </pc:sldMkLst>
        <pc:picChg chg="add mod">
          <ac:chgData name="Alison Greer" userId="4da90e84-c7e3-40ad-bcf8-fb76d3542e97" providerId="ADAL" clId="{569B2789-49DE-4332-A50C-6C70D65D5EEF}" dt="2023-06-29T19:30:03.189" v="146"/>
          <ac:picMkLst>
            <pc:docMk/>
            <pc:sldMk cId="0" sldId="321"/>
            <ac:picMk id="2" creationId="{D8EC3CF3-3664-1184-093E-0B6518E1C2AB}"/>
          </ac:picMkLst>
        </pc:picChg>
        <pc:picChg chg="del">
          <ac:chgData name="Alison Greer" userId="4da90e84-c7e3-40ad-bcf8-fb76d3542e97" providerId="ADAL" clId="{569B2789-49DE-4332-A50C-6C70D65D5EEF}" dt="2023-06-29T19:30:02.660" v="145" actId="478"/>
          <ac:picMkLst>
            <pc:docMk/>
            <pc:sldMk cId="0" sldId="321"/>
            <ac:picMk id="620" creationId="{00000000-0000-0000-0000-000000000000}"/>
          </ac:picMkLst>
        </pc:picChg>
      </pc:sldChg>
      <pc:sldChg chg="modSp mod">
        <pc:chgData name="Alison Greer" userId="4da90e84-c7e3-40ad-bcf8-fb76d3542e97" providerId="ADAL" clId="{569B2789-49DE-4332-A50C-6C70D65D5EEF}" dt="2023-06-29T17:40:20.646" v="119" actId="255"/>
        <pc:sldMkLst>
          <pc:docMk/>
          <pc:sldMk cId="0" sldId="353"/>
        </pc:sldMkLst>
        <pc:spChg chg="mod">
          <ac:chgData name="Alison Greer" userId="4da90e84-c7e3-40ad-bcf8-fb76d3542e97" providerId="ADAL" clId="{569B2789-49DE-4332-A50C-6C70D65D5EEF}" dt="2023-06-29T17:36:44.718" v="60" actId="20577"/>
          <ac:spMkLst>
            <pc:docMk/>
            <pc:sldMk cId="0" sldId="353"/>
            <ac:spMk id="876" creationId="{00000000-0000-0000-0000-000000000000}"/>
          </ac:spMkLst>
        </pc:spChg>
        <pc:graphicFrameChg chg="mod modGraphic">
          <ac:chgData name="Alison Greer" userId="4da90e84-c7e3-40ad-bcf8-fb76d3542e97" providerId="ADAL" clId="{569B2789-49DE-4332-A50C-6C70D65D5EEF}" dt="2023-06-29T17:40:20.646" v="119" actId="255"/>
          <ac:graphicFrameMkLst>
            <pc:docMk/>
            <pc:sldMk cId="0" sldId="353"/>
            <ac:graphicFrameMk id="877" creationId="{00000000-0000-0000-0000-000000000000}"/>
          </ac:graphicFrameMkLst>
        </pc:graphicFrameChg>
      </pc:sldChg>
      <pc:sldChg chg="modSp mod">
        <pc:chgData name="Alison Greer" userId="4da90e84-c7e3-40ad-bcf8-fb76d3542e97" providerId="ADAL" clId="{569B2789-49DE-4332-A50C-6C70D65D5EEF}" dt="2023-06-29T17:42:00.908" v="125" actId="14"/>
        <pc:sldMkLst>
          <pc:docMk/>
          <pc:sldMk cId="0" sldId="354"/>
        </pc:sldMkLst>
        <pc:spChg chg="mod">
          <ac:chgData name="Alison Greer" userId="4da90e84-c7e3-40ad-bcf8-fb76d3542e97" providerId="ADAL" clId="{569B2789-49DE-4332-A50C-6C70D65D5EEF}" dt="2023-06-29T17:42:00.908" v="125" actId="14"/>
          <ac:spMkLst>
            <pc:docMk/>
            <pc:sldMk cId="0" sldId="354"/>
            <ac:spMk id="885" creationId="{00000000-0000-0000-0000-000000000000}"/>
          </ac:spMkLst>
        </pc:spChg>
      </pc:sldChg>
      <pc:sldChg chg="modSp mod">
        <pc:chgData name="Alison Greer" userId="4da90e84-c7e3-40ad-bcf8-fb76d3542e97" providerId="ADAL" clId="{569B2789-49DE-4332-A50C-6C70D65D5EEF}" dt="2023-06-29T17:43:33.390" v="127" actId="20577"/>
        <pc:sldMkLst>
          <pc:docMk/>
          <pc:sldMk cId="0" sldId="355"/>
        </pc:sldMkLst>
        <pc:graphicFrameChg chg="modGraphic">
          <ac:chgData name="Alison Greer" userId="4da90e84-c7e3-40ad-bcf8-fb76d3542e97" providerId="ADAL" clId="{569B2789-49DE-4332-A50C-6C70D65D5EEF}" dt="2023-06-29T17:43:33.390" v="127" actId="20577"/>
          <ac:graphicFrameMkLst>
            <pc:docMk/>
            <pc:sldMk cId="0" sldId="355"/>
            <ac:graphicFrameMk id="893" creationId="{00000000-0000-0000-0000-000000000000}"/>
          </ac:graphicFrameMkLst>
        </pc:graphicFrameChg>
      </pc:sldChg>
      <pc:sldChg chg="modSp mod modNotesTx">
        <pc:chgData name="Alison Greer" userId="4da90e84-c7e3-40ad-bcf8-fb76d3542e97" providerId="ADAL" clId="{569B2789-49DE-4332-A50C-6C70D65D5EEF}" dt="2023-06-29T17:01:04.385" v="32" actId="20577"/>
        <pc:sldMkLst>
          <pc:docMk/>
          <pc:sldMk cId="0" sldId="356"/>
        </pc:sldMkLst>
        <pc:spChg chg="mod">
          <ac:chgData name="Alison Greer" userId="4da90e84-c7e3-40ad-bcf8-fb76d3542e97" providerId="ADAL" clId="{569B2789-49DE-4332-A50C-6C70D65D5EEF}" dt="2023-06-29T16:58:50.474" v="1" actId="20577"/>
          <ac:spMkLst>
            <pc:docMk/>
            <pc:sldMk cId="0" sldId="356"/>
            <ac:spMk id="902" creationId="{00000000-0000-0000-0000-000000000000}"/>
          </ac:spMkLst>
        </pc:spChg>
        <pc:spChg chg="mod">
          <ac:chgData name="Alison Greer" userId="4da90e84-c7e3-40ad-bcf8-fb76d3542e97" providerId="ADAL" clId="{569B2789-49DE-4332-A50C-6C70D65D5EEF}" dt="2023-06-29T16:59:55.787" v="20" actId="20577"/>
          <ac:spMkLst>
            <pc:docMk/>
            <pc:sldMk cId="0" sldId="356"/>
            <ac:spMk id="903" creationId="{00000000-0000-0000-0000-000000000000}"/>
          </ac:spMkLst>
        </pc:spChg>
      </pc:sldChg>
      <pc:sldChg chg="modSp mod">
        <pc:chgData name="Alison Greer" userId="4da90e84-c7e3-40ad-bcf8-fb76d3542e97" providerId="ADAL" clId="{569B2789-49DE-4332-A50C-6C70D65D5EEF}" dt="2023-06-29T17:44:53.359" v="136" actId="20577"/>
        <pc:sldMkLst>
          <pc:docMk/>
          <pc:sldMk cId="0" sldId="385"/>
        </pc:sldMkLst>
        <pc:spChg chg="mod">
          <ac:chgData name="Alison Greer" userId="4da90e84-c7e3-40ad-bcf8-fb76d3542e97" providerId="ADAL" clId="{569B2789-49DE-4332-A50C-6C70D65D5EEF}" dt="2023-06-29T17:44:53.359" v="136" actId="20577"/>
          <ac:spMkLst>
            <pc:docMk/>
            <pc:sldMk cId="0" sldId="385"/>
            <ac:spMk id="1144" creationId="{00000000-0000-0000-0000-000000000000}"/>
          </ac:spMkLst>
        </pc:spChg>
      </pc:sldChg>
      <pc:sldChg chg="addSp delSp modSp mod">
        <pc:chgData name="Alison Greer" userId="4da90e84-c7e3-40ad-bcf8-fb76d3542e97" providerId="ADAL" clId="{569B2789-49DE-4332-A50C-6C70D65D5EEF}" dt="2023-06-29T19:30:09.218" v="148"/>
        <pc:sldMkLst>
          <pc:docMk/>
          <pc:sldMk cId="0" sldId="390"/>
        </pc:sldMkLst>
        <pc:picChg chg="add mod">
          <ac:chgData name="Alison Greer" userId="4da90e84-c7e3-40ad-bcf8-fb76d3542e97" providerId="ADAL" clId="{569B2789-49DE-4332-A50C-6C70D65D5EEF}" dt="2023-06-29T19:30:09.218" v="148"/>
          <ac:picMkLst>
            <pc:docMk/>
            <pc:sldMk cId="0" sldId="390"/>
            <ac:picMk id="2" creationId="{76B79C5D-D3DF-72F0-FF32-6BD700CD4A91}"/>
          </ac:picMkLst>
        </pc:picChg>
        <pc:picChg chg="del">
          <ac:chgData name="Alison Greer" userId="4da90e84-c7e3-40ad-bcf8-fb76d3542e97" providerId="ADAL" clId="{569B2789-49DE-4332-A50C-6C70D65D5EEF}" dt="2023-06-29T19:30:08.696" v="147" actId="478"/>
          <ac:picMkLst>
            <pc:docMk/>
            <pc:sldMk cId="0" sldId="390"/>
            <ac:picMk id="1184" creationId="{00000000-0000-0000-0000-000000000000}"/>
          </ac:picMkLst>
        </pc:picChg>
      </pc:sldChg>
      <pc:sldChg chg="addSp delSp modSp mod">
        <pc:chgData name="Alison Greer" userId="4da90e84-c7e3-40ad-bcf8-fb76d3542e97" providerId="ADAL" clId="{569B2789-49DE-4332-A50C-6C70D65D5EEF}" dt="2023-06-29T19:30:18.302" v="150"/>
        <pc:sldMkLst>
          <pc:docMk/>
          <pc:sldMk cId="0" sldId="415"/>
        </pc:sldMkLst>
        <pc:picChg chg="add mod">
          <ac:chgData name="Alison Greer" userId="4da90e84-c7e3-40ad-bcf8-fb76d3542e97" providerId="ADAL" clId="{569B2789-49DE-4332-A50C-6C70D65D5EEF}" dt="2023-06-29T19:30:18.302" v="150"/>
          <ac:picMkLst>
            <pc:docMk/>
            <pc:sldMk cId="0" sldId="415"/>
            <ac:picMk id="2" creationId="{893B0C4F-02E1-7BF4-5B95-576538481EC5}"/>
          </ac:picMkLst>
        </pc:picChg>
        <pc:picChg chg="del">
          <ac:chgData name="Alison Greer" userId="4da90e84-c7e3-40ad-bcf8-fb76d3542e97" providerId="ADAL" clId="{569B2789-49DE-4332-A50C-6C70D65D5EEF}" dt="2023-06-29T19:30:17.691" v="149" actId="478"/>
          <ac:picMkLst>
            <pc:docMk/>
            <pc:sldMk cId="0" sldId="415"/>
            <ac:picMk id="1384" creationId="{00000000-0000-0000-0000-000000000000}"/>
          </ac:picMkLst>
        </pc:picChg>
      </pc:sldChg>
      <pc:sldChg chg="addSp delSp modSp mod">
        <pc:chgData name="Alison Greer" userId="4da90e84-c7e3-40ad-bcf8-fb76d3542e97" providerId="ADAL" clId="{569B2789-49DE-4332-A50C-6C70D65D5EEF}" dt="2023-06-29T19:30:24.992" v="152"/>
        <pc:sldMkLst>
          <pc:docMk/>
          <pc:sldMk cId="0" sldId="437"/>
        </pc:sldMkLst>
        <pc:picChg chg="add mod">
          <ac:chgData name="Alison Greer" userId="4da90e84-c7e3-40ad-bcf8-fb76d3542e97" providerId="ADAL" clId="{569B2789-49DE-4332-A50C-6C70D65D5EEF}" dt="2023-06-29T19:30:24.992" v="152"/>
          <ac:picMkLst>
            <pc:docMk/>
            <pc:sldMk cId="0" sldId="437"/>
            <ac:picMk id="3" creationId="{4255566B-FB79-B60E-FBF1-CA727A9B7CFF}"/>
          </ac:picMkLst>
        </pc:picChg>
        <pc:picChg chg="del">
          <ac:chgData name="Alison Greer" userId="4da90e84-c7e3-40ad-bcf8-fb76d3542e97" providerId="ADAL" clId="{569B2789-49DE-4332-A50C-6C70D65D5EEF}" dt="2023-06-29T19:30:24.598" v="151" actId="478"/>
          <ac:picMkLst>
            <pc:docMk/>
            <pc:sldMk cId="0" sldId="437"/>
            <ac:picMk id="158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orldabortionlaw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Adapted from the Postabortion Care Consortium Community Task Force. Essential Elements of Postabortion Care: An Expanded and Updated Model, PAC in Action #2 Special Supplement, September 2002</a:t>
            </a:r>
            <a:endParaRPr dirty="0"/>
          </a:p>
          <a:p>
            <a:pPr marL="0" lvl="0" indent="0" algn="l" rtl="0">
              <a:lnSpc>
                <a:spcPct val="100000"/>
              </a:lnSpc>
              <a:spcBef>
                <a:spcPts val="0"/>
              </a:spcBef>
              <a:spcAft>
                <a:spcPts val="0"/>
              </a:spcAft>
              <a:buSzPts val="1400"/>
              <a:buNone/>
            </a:pPr>
            <a:r>
              <a:rPr lang="en-US" sz="1200" b="0" dirty="0">
                <a:solidFill>
                  <a:schemeClr val="dk1"/>
                </a:solidFill>
                <a:latin typeface="Calibri"/>
                <a:ea typeface="Calibri"/>
                <a:cs typeface="Calibri"/>
                <a:sym typeface="Calibri"/>
              </a:rPr>
              <a:t>Corbett, M., Turner, K. Essential Elements of Postabortion Care: Origins, Evolution and Future Directions. </a:t>
            </a:r>
            <a:r>
              <a:rPr lang="en-US" sz="1200" b="0" i="1" dirty="0">
                <a:solidFill>
                  <a:schemeClr val="dk1"/>
                </a:solidFill>
                <a:latin typeface="Calibri"/>
                <a:ea typeface="Calibri"/>
                <a:cs typeface="Calibri"/>
                <a:sym typeface="Calibri"/>
              </a:rPr>
              <a:t>International Family Planning Perspectives</a:t>
            </a:r>
            <a:r>
              <a:rPr lang="en-US" sz="1200" b="0" dirty="0">
                <a:solidFill>
                  <a:schemeClr val="dk1"/>
                </a:solidFill>
                <a:latin typeface="Calibri"/>
                <a:ea typeface="Calibri"/>
                <a:cs typeface="Calibri"/>
                <a:sym typeface="Calibri"/>
              </a:rPr>
              <a:t>, 2003, 29(3):106-111.</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169" name="Google Shape;16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890" name="Google Shape;890;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Explain: </a:t>
            </a:r>
            <a:r>
              <a:rPr lang="en-US" sz="1800" dirty="0">
                <a:latin typeface="Calibri"/>
                <a:ea typeface="Calibri"/>
                <a:cs typeface="Calibri"/>
                <a:sym typeface="Calibri"/>
              </a:rPr>
              <a:t>Women with pregnancies up to 12 weeks gestation may use misoprostol either at home, with proper instructions, or in a health facility, depending on their preference. </a:t>
            </a:r>
            <a:r>
              <a:rPr lang="en-US" sz="1800" dirty="0">
                <a:solidFill>
                  <a:srgbClr val="262626"/>
                </a:solidFill>
                <a:effectLst/>
                <a:latin typeface="Calibri" panose="020F0502020204030204" pitchFamily="34" charset="0"/>
                <a:ea typeface="Times New Roman" panose="02020603050405020304" pitchFamily="18" charset="0"/>
              </a:rPr>
              <a:t>Individuals undergoing misoprostol-only medical abortion outside of a health facility should be provided with 3 to 4 doses of misoprostol depending on the scenario.  Women need accurate information on how to take the pills, what to expect, how to manage pain and bleeding, how to assess for completion, and awareness of warning signs that may indicate potential complications and when and how to access support and help if needed. </a:t>
            </a:r>
            <a:endParaRPr lang="en-US" sz="1800" dirty="0">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800" dirty="0">
              <a:latin typeface="Calibri"/>
              <a:ea typeface="Calibri"/>
              <a:cs typeface="Calibri"/>
              <a:sym typeface="Calibri"/>
            </a:endParaRPr>
          </a:p>
        </p:txBody>
      </p:sp>
      <p:sp>
        <p:nvSpPr>
          <p:cNvPr id="900" name="Google Shape;900;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Say: </a:t>
            </a:r>
            <a:r>
              <a:rPr lang="en-US" sz="1200" b="0">
                <a:solidFill>
                  <a:schemeClr val="dk1"/>
                </a:solidFill>
                <a:latin typeface="Calibri"/>
                <a:ea typeface="Calibri"/>
                <a:cs typeface="Calibri"/>
                <a:sym typeface="Calibri"/>
              </a:rPr>
              <a:t>Eligibility for treatment of incomplete abortion is determined by uterine size. </a:t>
            </a:r>
            <a:r>
              <a:rPr lang="en-US" sz="1200">
                <a:solidFill>
                  <a:schemeClr val="dk1"/>
                </a:solidFill>
                <a:latin typeface="Calibri"/>
                <a:ea typeface="Calibri"/>
                <a:cs typeface="Calibri"/>
                <a:sym typeface="Calibri"/>
              </a:rPr>
              <a:t>Missed abortion is included here for completeness, but will not be discussed further in this training.  That diagnosis is generally dependent on the availability and use of ultrasound. Where available, mifepristone pretreatment (200mg orally 1-2 days prior to misoprostol) should be used.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p:txBody>
      </p:sp>
      <p:sp>
        <p:nvSpPr>
          <p:cNvPr id="908" name="Google Shape;908;p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800">
                <a:latin typeface="Calibri"/>
                <a:ea typeface="Calibri"/>
                <a:cs typeface="Calibri"/>
                <a:sym typeface="Calibri"/>
              </a:rPr>
              <a:t>It is important to be certain of the diagnosis of incomplete abortion. If the cervical os is not open, and the client is not already experiencing vaginal bleeding, this regimen may be inadequate to evacuate her uterus. In that case, she may need the regimen for medical abortion or missed abortion, which allows for multiple doses of misoprostol. For pregnancies over 10 weeks gestation, she may need to take her medications in a health facility.</a:t>
            </a:r>
            <a:endParaRPr b="0" i="1"/>
          </a:p>
          <a:p>
            <a:pPr marL="0" lvl="0" indent="0" algn="l" rtl="0">
              <a:lnSpc>
                <a:spcPct val="100000"/>
              </a:lnSpc>
              <a:spcBef>
                <a:spcPts val="0"/>
              </a:spcBef>
              <a:spcAft>
                <a:spcPts val="0"/>
              </a:spcAft>
              <a:buSzPts val="1400"/>
              <a:buNone/>
            </a:pPr>
            <a:endParaRPr b="0" i="1"/>
          </a:p>
        </p:txBody>
      </p:sp>
      <p:sp>
        <p:nvSpPr>
          <p:cNvPr id="923" name="Google Shape;923;p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p1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0" name="Google Shape;950;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959" name="Google Shape;959;p1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Bleeding and cramping are the expected effects of misoprostol, and their presence indicates that the medicine is having its intended effect.</a:t>
            </a:r>
            <a:endParaRPr/>
          </a:p>
        </p:txBody>
      </p:sp>
      <p:sp>
        <p:nvSpPr>
          <p:cNvPr id="967" name="Google Shape;967;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While most women will have bleeding that lasts around two weeks, up to 20% of women will have bleeding (often light) or spotting that lasts for more than a month.</a:t>
            </a:r>
            <a:endParaRPr/>
          </a:p>
        </p:txBody>
      </p:sp>
      <p:sp>
        <p:nvSpPr>
          <p:cNvPr id="975" name="Google Shape;975;p1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dirty="0">
                <a:solidFill>
                  <a:schemeClr val="dk1"/>
                </a:solidFill>
                <a:latin typeface="Calibri"/>
                <a:ea typeface="Calibri"/>
                <a:cs typeface="Calibri"/>
                <a:sym typeface="Calibri"/>
              </a:rPr>
              <a:t>Adapted from the Postabortion Care Consortium Community Task Force. Essential Elements of Postabortion Care: An Expanded and Updated Model, PAC in Action #2 Special Supplement, September 2002</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dirty="0">
                <a:solidFill>
                  <a:schemeClr val="dk1"/>
                </a:solidFill>
                <a:latin typeface="Calibri"/>
                <a:ea typeface="Calibri"/>
                <a:cs typeface="Calibri"/>
                <a:sym typeface="Calibri"/>
              </a:rPr>
              <a:t>Additional Resource: Corbett, M., Turner, K. Essential Elements of Postabortion Care: Origins, Evolution and Future Directions. International Family Planning Perspectives, 2003, 29(3):106-111.</a:t>
            </a:r>
            <a:endParaRPr dirty="0"/>
          </a:p>
          <a:p>
            <a:pPr marL="0" lvl="0" indent="0" algn="l" rtl="0">
              <a:lnSpc>
                <a:spcPct val="100000"/>
              </a:lnSpc>
              <a:spcBef>
                <a:spcPts val="0"/>
              </a:spcBef>
              <a:spcAft>
                <a:spcPts val="0"/>
              </a:spcAft>
              <a:buSzPts val="1400"/>
              <a:buNone/>
            </a:pPr>
            <a:endParaRPr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participants if they are familiar with the term CAC. Ask a volunteer to provide an explanation.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Circle the number one (1) on the flip chart sheet.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Explain</a:t>
            </a:r>
            <a:r>
              <a:rPr lang="en-US" sz="1200" b="0" i="0" u="none" strike="noStrike" dirty="0">
                <a:solidFill>
                  <a:schemeClr val="dk1"/>
                </a:solidFill>
                <a:latin typeface="Calibri"/>
                <a:ea typeface="Calibri"/>
                <a:cs typeface="Calibri"/>
                <a:sym typeface="Calibri"/>
              </a:rPr>
              <a:t> that CAC stands for comprehensive abortion care. It includes all the elements of PAC with one important addition: safe induced abortion for all legal indications.</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On a new sheet of flip chart paper, write the number one (1). Now write 22,000,000. Tell participants that adding this one element to reproductive health services would improve the health and possibly save the lives of 22 million women each year.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Now, write:</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PAC + CAC = </a:t>
            </a:r>
            <a:r>
              <a:rPr lang="en-US" sz="1200" b="0" i="0" u="none" strike="noStrike" dirty="0">
                <a:solidFill>
                  <a:schemeClr val="dk1"/>
                </a:solidFill>
                <a:latin typeface="Cambria Math"/>
                <a:ea typeface="Cambria Math"/>
                <a:cs typeface="Cambria Math"/>
                <a:sym typeface="Cambria Math"/>
              </a:rPr>
              <a:t>↓</a:t>
            </a:r>
            <a:r>
              <a:rPr lang="en-US" sz="1200" b="0" i="0" u="none" strike="noStrike" dirty="0">
                <a:solidFill>
                  <a:schemeClr val="dk1"/>
                </a:solidFill>
                <a:latin typeface="Calibri"/>
                <a:ea typeface="Calibri"/>
                <a:cs typeface="Calibri"/>
                <a:sym typeface="Calibri"/>
              </a:rPr>
              <a:t> maternal death.</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Together, PAC and CAC contribute to reductions in maternal mortality.</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2" name="Google Shape;982;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Ibuprofen and naproxen are commonly available NSAIDs that may be used. </a:t>
            </a:r>
            <a:r>
              <a:rPr lang="en-US" sz="1200">
                <a:solidFill>
                  <a:schemeClr val="dk1"/>
                </a:solidFill>
                <a:latin typeface="Calibri"/>
                <a:ea typeface="Calibri"/>
                <a:cs typeface="Calibri"/>
                <a:sym typeface="Calibri"/>
              </a:rPr>
              <a:t>Acetaminophen or paracetamol is less effective than NSAIDs for pain relief and should only be offered to women who have an allergy to NSAIDs or a contraindication to their use.</a:t>
            </a:r>
            <a:endParaRPr/>
          </a:p>
          <a:p>
            <a:pPr marL="0" lvl="0" indent="0" algn="l" rtl="0">
              <a:lnSpc>
                <a:spcPct val="100000"/>
              </a:lnSpc>
              <a:spcBef>
                <a:spcPts val="0"/>
              </a:spcBef>
              <a:spcAft>
                <a:spcPts val="0"/>
              </a:spcAft>
              <a:buSzPts val="1400"/>
              <a:buNone/>
            </a:pPr>
            <a:endParaRPr/>
          </a:p>
        </p:txBody>
      </p:sp>
      <p:sp>
        <p:nvSpPr>
          <p:cNvPr id="990" name="Google Shape;990;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Headache, weakness, and dizziness are also short-lived side effects of misoprostol.</a:t>
            </a:r>
            <a:endParaRPr/>
          </a:p>
        </p:txBody>
      </p:sp>
      <p:sp>
        <p:nvSpPr>
          <p:cNvPr id="998" name="Google Shape;998;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These are broad guidelines for what to expect after uterine evacuation with medications. It is often helpful to explain that women experience a wide range of normal responses after uterine evacuation with misoprostol. For example, some women may have menstrual type bleeding or spotting that lasts more than a month, while for other women the duration of bleeding is around 2 weeks. For some women, bleeding may stop and then start again. Explain that you will review warning signs with her, so she knows if she needs to seek additional care. </a:t>
            </a:r>
            <a:endParaRPr/>
          </a:p>
        </p:txBody>
      </p:sp>
      <p:sp>
        <p:nvSpPr>
          <p:cNvPr id="1006" name="Google Shape;1006;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Because many women will use misoprostol outside of a health facility, it is important to clearly explain the warning signs that should prompt them to seek additional medical care. If a woman experiences any of these, she should call (if possible) or return to the health facility for evaluation.</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 </a:t>
            </a:r>
            <a:r>
              <a:rPr lang="en-US" b="0"/>
              <a:t>What are the complications that these warning signs might indicate?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Take a few responses </a:t>
            </a:r>
            <a:r>
              <a:rPr lang="en-US" b="0"/>
              <a:t>and then </a:t>
            </a:r>
            <a:r>
              <a:rPr lang="en-US" b="1"/>
              <a:t>show next slide.</a:t>
            </a:r>
            <a:endParaRPr/>
          </a:p>
        </p:txBody>
      </p:sp>
      <p:sp>
        <p:nvSpPr>
          <p:cNvPr id="1014" name="Google Shape;1014;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22" name="Google Shape;1022;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1030" name="Google Shape;1030;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dirty="0"/>
          </a:p>
        </p:txBody>
      </p:sp>
      <p:sp>
        <p:nvSpPr>
          <p:cNvPr id="1038" name="Google Shape;1038;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46" name="Google Shape;1046;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54" name="Google Shape;1054;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Introduce</a:t>
            </a:r>
            <a:r>
              <a:rPr lang="en-US" sz="1200">
                <a:solidFill>
                  <a:schemeClr val="dk1"/>
                </a:solidFill>
                <a:latin typeface="Calibri"/>
                <a:ea typeface="Calibri"/>
                <a:cs typeface="Calibri"/>
                <a:sym typeface="Calibri"/>
              </a:rPr>
              <a:t> the Crossing the Line Activity. The trainer handout </a:t>
            </a:r>
            <a:r>
              <a:rPr lang="en-US" sz="1200" i="1">
                <a:solidFill>
                  <a:schemeClr val="dk1"/>
                </a:solidFill>
                <a:latin typeface="Calibri"/>
                <a:ea typeface="Calibri"/>
                <a:cs typeface="Calibri"/>
                <a:sym typeface="Calibri"/>
              </a:rPr>
              <a:t>Crossing the Line Statements </a:t>
            </a:r>
            <a:r>
              <a:rPr lang="en-US" sz="1200">
                <a:solidFill>
                  <a:schemeClr val="dk1"/>
                </a:solidFill>
                <a:latin typeface="Calibri"/>
                <a:ea typeface="Calibri"/>
                <a:cs typeface="Calibri"/>
                <a:sym typeface="Calibri"/>
              </a:rPr>
              <a:t>is available in the training materials. </a:t>
            </a: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this activity asks participants to reflect their views on abortion and how stigma affects individual and societal views about abortion.</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 </a:t>
            </a:r>
            <a:r>
              <a:rPr lang="en-US" sz="1200">
                <a:solidFill>
                  <a:schemeClr val="dk1"/>
                </a:solidFill>
                <a:latin typeface="Calibri"/>
                <a:ea typeface="Calibri"/>
                <a:cs typeface="Calibri"/>
                <a:sym typeface="Calibri"/>
              </a:rPr>
              <a:t>all participants to stand on the same side of the line. </a:t>
            </a:r>
            <a:r>
              <a:rPr lang="en-US" sz="1200" b="1">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that you will read a series of statements. If the statement applies to their experiences or beliefs, they should step entirely on one side of the line. Participants must stand on one side of the line or the other; there is no ‘in between.’ There are no right or wrong answers.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Read </a:t>
            </a:r>
            <a:r>
              <a:rPr lang="en-US" sz="1200">
                <a:solidFill>
                  <a:schemeClr val="dk1"/>
                </a:solidFill>
                <a:latin typeface="Calibri"/>
                <a:ea typeface="Calibri"/>
                <a:cs typeface="Calibri"/>
                <a:sym typeface="Calibri"/>
              </a:rPr>
              <a:t>an easy practice statement, such as “Cross the line if you had fruit for breakfast this morning.” Once some people have crossed the line, give participants an opportunity to observe who crossed the line and who did not. </a:t>
            </a:r>
            <a:r>
              <a:rPr lang="en-US" sz="1200" b="1">
                <a:solidFill>
                  <a:schemeClr val="dk1"/>
                </a:solidFill>
                <a:latin typeface="Calibri"/>
                <a:ea typeface="Calibri"/>
                <a:cs typeface="Calibri"/>
                <a:sym typeface="Calibri"/>
              </a:rPr>
              <a:t>Thank them </a:t>
            </a:r>
            <a:r>
              <a:rPr lang="en-US" sz="1200">
                <a:solidFill>
                  <a:schemeClr val="dk1"/>
                </a:solidFill>
                <a:latin typeface="Calibri"/>
                <a:ea typeface="Calibri"/>
                <a:cs typeface="Calibri"/>
                <a:sym typeface="Calibri"/>
              </a:rPr>
              <a:t>and ask them to all return to one side.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Read the first Crossing the Line statement. </a:t>
            </a:r>
            <a:r>
              <a:rPr lang="en-US" sz="1200">
                <a:solidFill>
                  <a:schemeClr val="dk1"/>
                </a:solidFill>
                <a:latin typeface="Calibri"/>
                <a:ea typeface="Calibri"/>
                <a:cs typeface="Calibri"/>
                <a:sym typeface="Calibri"/>
              </a:rPr>
              <a:t>Once some people have crossed the line, give participants an opportunity to observe who crossed the line and who did not. </a:t>
            </a:r>
            <a:r>
              <a:rPr lang="en-US" sz="1200" b="1">
                <a:solidFill>
                  <a:schemeClr val="dk1"/>
                </a:solidFill>
                <a:latin typeface="Calibri"/>
                <a:ea typeface="Calibri"/>
                <a:cs typeface="Calibri"/>
                <a:sym typeface="Calibri"/>
              </a:rPr>
              <a:t>Invite </a:t>
            </a:r>
            <a:r>
              <a:rPr lang="en-US" sz="1200">
                <a:solidFill>
                  <a:schemeClr val="dk1"/>
                </a:solidFill>
                <a:latin typeface="Calibri"/>
                <a:ea typeface="Calibri"/>
                <a:cs typeface="Calibri"/>
                <a:sym typeface="Calibri"/>
              </a:rPr>
              <a:t>participants to notice how it feels to be wherever they are.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 </a:t>
            </a:r>
            <a:r>
              <a:rPr lang="en-US" sz="1200">
                <a:solidFill>
                  <a:schemeClr val="dk1"/>
                </a:solidFill>
                <a:latin typeface="Calibri"/>
                <a:ea typeface="Calibri"/>
                <a:cs typeface="Calibri"/>
                <a:sym typeface="Calibri"/>
              </a:rPr>
              <a:t>someone who crossed the line and someone who did not to briefly explain their response to the statement. If someone is the only person who did or did not cross the line, ask them what that feels like. </a:t>
            </a:r>
            <a:r>
              <a:rPr lang="en-US" sz="1200" b="1">
                <a:solidFill>
                  <a:schemeClr val="dk1"/>
                </a:solidFill>
                <a:latin typeface="Calibri"/>
                <a:ea typeface="Calibri"/>
                <a:cs typeface="Calibri"/>
                <a:sym typeface="Calibri"/>
              </a:rPr>
              <a:t>Invite </a:t>
            </a:r>
            <a:r>
              <a:rPr lang="en-US" sz="1200">
                <a:solidFill>
                  <a:schemeClr val="dk1"/>
                </a:solidFill>
                <a:latin typeface="Calibri"/>
                <a:ea typeface="Calibri"/>
                <a:cs typeface="Calibri"/>
                <a:sym typeface="Calibri"/>
              </a:rPr>
              <a:t>them to move back to one side of the line.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Repeat </a:t>
            </a:r>
            <a:r>
              <a:rPr lang="en-US" sz="1200">
                <a:solidFill>
                  <a:schemeClr val="dk1"/>
                </a:solidFill>
                <a:latin typeface="Calibri"/>
                <a:ea typeface="Calibri"/>
                <a:cs typeface="Calibri"/>
                <a:sym typeface="Calibri"/>
              </a:rPr>
              <a:t>for remaining statements. After finishing all the statements, </a:t>
            </a:r>
            <a:r>
              <a:rPr lang="en-US" sz="1200" b="1">
                <a:solidFill>
                  <a:schemeClr val="dk1"/>
                </a:solidFill>
                <a:latin typeface="Calibri"/>
                <a:ea typeface="Calibri"/>
                <a:cs typeface="Calibri"/>
                <a:sym typeface="Calibri"/>
              </a:rPr>
              <a:t>ask </a:t>
            </a:r>
            <a:r>
              <a:rPr lang="en-US" sz="1200" b="0">
                <a:solidFill>
                  <a:schemeClr val="dk1"/>
                </a:solidFill>
                <a:latin typeface="Calibri"/>
                <a:ea typeface="Calibri"/>
                <a:cs typeface="Calibri"/>
                <a:sym typeface="Calibri"/>
              </a:rPr>
              <a:t>participants</a:t>
            </a:r>
            <a:r>
              <a:rPr lang="en-US" sz="1200">
                <a:solidFill>
                  <a:schemeClr val="dk1"/>
                </a:solidFill>
                <a:latin typeface="Calibri"/>
                <a:ea typeface="Calibri"/>
                <a:cs typeface="Calibri"/>
                <a:sym typeface="Calibri"/>
              </a:rPr>
              <a:t> to return to their seats.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Discuss </a:t>
            </a:r>
            <a:r>
              <a:rPr lang="en-US" sz="1200">
                <a:solidFill>
                  <a:schemeClr val="dk1"/>
                </a:solidFill>
                <a:latin typeface="Calibri"/>
                <a:ea typeface="Calibri"/>
                <a:cs typeface="Calibri"/>
                <a:sym typeface="Calibri"/>
              </a:rPr>
              <a:t>the experience. Discussion questions might include: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How did you feel about the activity?</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What did you learn about your own and others’ views about abortion?</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Were there times you felt tempted to move with the majority of the group? Did you move or not? How did that feel?</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What did you learn from this activity?</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What does this activity teach us about stigma surrounding abortion?</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How might stigma affect women’s emotional experience with abortion? How would it affect family members?</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How might stigma impact the experience of health workers and providers working in abortion care?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Debrief</a:t>
            </a:r>
            <a:r>
              <a:rPr lang="en-US" sz="1200" b="0">
                <a:solidFill>
                  <a:schemeClr val="dk1"/>
                </a:solidFill>
                <a:latin typeface="Calibri"/>
                <a:ea typeface="Calibri"/>
                <a:cs typeface="Calibri"/>
                <a:sym typeface="Calibri"/>
              </a:rPr>
              <a:t>, especially on the last</a:t>
            </a:r>
            <a:r>
              <a:rPr lang="en-US" sz="1200">
                <a:solidFill>
                  <a:schemeClr val="dk1"/>
                </a:solidFill>
                <a:latin typeface="Calibri"/>
                <a:ea typeface="Calibri"/>
                <a:cs typeface="Calibri"/>
                <a:sym typeface="Calibri"/>
              </a:rPr>
              <a:t> statement. If everyone in the group crossed the line, discuss this commonality. If everyone did not cross the line, discuss how these different views affect people’s work on abortion care and the broader social climate for abortion in that setting. </a:t>
            </a:r>
            <a:endParaRPr/>
          </a:p>
          <a:p>
            <a:pPr marL="0" lvl="0" indent="0" algn="l" rtl="0">
              <a:lnSpc>
                <a:spcPct val="100000"/>
              </a:lnSpc>
              <a:spcBef>
                <a:spcPts val="0"/>
              </a:spcBef>
              <a:spcAft>
                <a:spcPts val="0"/>
              </a:spcAft>
              <a:buSzPts val="1400"/>
              <a:buNone/>
            </a:pPr>
            <a:endParaRPr/>
          </a:p>
        </p:txBody>
      </p:sp>
      <p:sp>
        <p:nvSpPr>
          <p:cNvPr id="185" name="Google Shape;18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62" name="Google Shape;1062;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Say:</a:t>
            </a:r>
            <a:r>
              <a:rPr lang="en-US" b="0" i="1"/>
              <a:t> </a:t>
            </a:r>
            <a:r>
              <a:rPr lang="en-US" b="0" i="0"/>
              <a:t>Risk of infection following uterine evacuation with medications is very low, and routine prophylactic antibiotics are not recommended. Antibiotics should be reserved for women with signs and symptoms of infection.</a:t>
            </a:r>
            <a:endParaRPr/>
          </a:p>
        </p:txBody>
      </p:sp>
      <p:sp>
        <p:nvSpPr>
          <p:cNvPr id="1070" name="Google Shape;1070;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78" name="Google Shape;1078;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86" name="Google Shape;1086;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094" name="Google Shape;1094;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102" name="Google Shape;1102;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In the case mifepristone and/or misoprostol failure, it is important to ensure that ectopic pregnancy is not the cause.</a:t>
            </a:r>
            <a:endParaRPr/>
          </a:p>
          <a:p>
            <a:pPr marL="0" lvl="0" indent="0" algn="l" rtl="0">
              <a:lnSpc>
                <a:spcPct val="100000"/>
              </a:lnSpc>
              <a:spcBef>
                <a:spcPts val="0"/>
              </a:spcBef>
              <a:spcAft>
                <a:spcPts val="0"/>
              </a:spcAft>
              <a:buSzPts val="1400"/>
              <a:buNone/>
            </a:pPr>
            <a:endParaRPr b="0" i="1"/>
          </a:p>
          <a:p>
            <a:pPr marL="0" lvl="0" indent="0" algn="l" rtl="0">
              <a:lnSpc>
                <a:spcPct val="100000"/>
              </a:lnSpc>
              <a:spcBef>
                <a:spcPts val="0"/>
              </a:spcBef>
              <a:spcAft>
                <a:spcPts val="0"/>
              </a:spcAft>
              <a:buSzPts val="1400"/>
              <a:buNone/>
            </a:pPr>
            <a:endParaRPr b="0" i="1"/>
          </a:p>
        </p:txBody>
      </p:sp>
      <p:sp>
        <p:nvSpPr>
          <p:cNvPr id="1110" name="Google Shape;1110;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1118" name="Google Shape;1118;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1126" name="Google Shape;1126;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endParaRPr b="0" i="1"/>
          </a:p>
        </p:txBody>
      </p:sp>
      <p:sp>
        <p:nvSpPr>
          <p:cNvPr id="1134" name="Google Shape;1134;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93" name="Google Shape;1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0" i="1" dirty="0"/>
          </a:p>
        </p:txBody>
      </p:sp>
      <p:sp>
        <p:nvSpPr>
          <p:cNvPr id="1142" name="Google Shape;1142;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It is often useful to ask an open-ended question, such as “What was your experience after using the medications?” </a:t>
            </a:r>
            <a:r>
              <a:rPr lang="en-US" sz="1800">
                <a:latin typeface="Calibri"/>
                <a:ea typeface="Calibri"/>
                <a:cs typeface="Calibri"/>
                <a:sym typeface="Calibri"/>
              </a:rPr>
              <a:t>An easy way to assess the quality of the information received before using the medications is to ask a woman if she felt prepared for what she experienced. </a:t>
            </a:r>
            <a:endParaRPr b="0" i="1"/>
          </a:p>
        </p:txBody>
      </p:sp>
      <p:sp>
        <p:nvSpPr>
          <p:cNvPr id="1150" name="Google Shape;1150;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1"/>
          </a:p>
        </p:txBody>
      </p:sp>
      <p:sp>
        <p:nvSpPr>
          <p:cNvPr id="1158" name="Google Shape;1158;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Say: </a:t>
            </a:r>
            <a:r>
              <a:rPr lang="en-US" b="0" i="0"/>
              <a:t>If there is doubt about whether the uterine evacuation was successful, the provider can conduct or refer for an ultrasound, or offer vacuum aspiration.</a:t>
            </a:r>
            <a:endParaRPr/>
          </a:p>
        </p:txBody>
      </p:sp>
      <p:sp>
        <p:nvSpPr>
          <p:cNvPr id="1166" name="Google Shape;116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Say: </a:t>
            </a:r>
            <a:r>
              <a:rPr lang="en-US" sz="1800">
                <a:latin typeface="Calibri"/>
                <a:ea typeface="Calibri"/>
                <a:cs typeface="Calibri"/>
                <a:sym typeface="Calibri"/>
              </a:rPr>
              <a:t>As discussed in the section about complications of uterine evacuation with medications, if a woman has an ongoing pregnancy (medication failure) she should undergo vacuum aspiration. If a woman has an incomplete abortion and is stable, she can be managed expectantly or receive an additional dose of misoprostol; she can also undergo vacuum aspiration if that is her preference. For women choosing expectant management or an additional dose of misoprostol, a follow up visit to ensure successful uterine evacuation is recommended.</a:t>
            </a:r>
            <a:endParaRPr b="0" i="0"/>
          </a:p>
        </p:txBody>
      </p:sp>
      <p:sp>
        <p:nvSpPr>
          <p:cNvPr id="1174" name="Google Shape;1174;p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1" name="Google Shape;1181;p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8" name="Google Shape;1188;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6" name="Google Shape;1196;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Explain: </a:t>
            </a:r>
            <a:r>
              <a:rPr lang="en-US" sz="1800" dirty="0">
                <a:latin typeface="Calibri"/>
                <a:ea typeface="Calibri"/>
                <a:cs typeface="Calibri"/>
                <a:sym typeface="Calibri"/>
              </a:rPr>
              <a:t>Recognizing shock is the first step in providing care to a woman who has told you or who you believe requires postabortion care. Although most women presenting for postabortion care are ambulatory and do not need emergency treatment, some require emergency care and shock must be addressed immediately. </a:t>
            </a:r>
            <a:r>
              <a:rPr lang="en-US" i="0" dirty="0"/>
              <a:t>To check for shock, use your ABCs.</a:t>
            </a:r>
            <a:endParaRPr dirty="0"/>
          </a:p>
          <a:p>
            <a:pPr marL="0" lvl="0" indent="0" algn="l" rtl="0">
              <a:lnSpc>
                <a:spcPct val="100000"/>
              </a:lnSpc>
              <a:spcBef>
                <a:spcPts val="0"/>
              </a:spcBef>
              <a:spcAft>
                <a:spcPts val="0"/>
              </a:spcAft>
              <a:buSzPts val="1400"/>
              <a:buNone/>
            </a:pPr>
            <a:endParaRPr dirty="0"/>
          </a:p>
        </p:txBody>
      </p:sp>
      <p:sp>
        <p:nvSpPr>
          <p:cNvPr id="1204" name="Google Shape;1204;p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p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a:t>participants to identify some signs of shock. </a:t>
            </a:r>
            <a:endParaRPr/>
          </a:p>
          <a:p>
            <a:pPr marL="0" marR="0" lvl="0" indent="0" algn="l" rtl="0">
              <a:lnSpc>
                <a:spcPct val="100000"/>
              </a:lnSpc>
              <a:spcBef>
                <a:spcPts val="0"/>
              </a:spcBef>
              <a:spcAft>
                <a:spcPts val="0"/>
              </a:spcAft>
              <a:buClr>
                <a:schemeClr val="dk1"/>
              </a:buClr>
              <a:buSzPts val="1800"/>
              <a:buFont typeface="Calibri"/>
              <a:buNone/>
            </a:pPr>
            <a:endParaRPr sz="1800" b="1">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Take a few responses</a:t>
            </a:r>
            <a:r>
              <a:rPr lang="en-US" sz="1800">
                <a:latin typeface="Calibri"/>
                <a:ea typeface="Calibri"/>
                <a:cs typeface="Calibri"/>
                <a:sym typeface="Calibri"/>
              </a:rPr>
              <a:t> and then </a:t>
            </a:r>
            <a:r>
              <a:rPr lang="en-US" sz="1800" b="1">
                <a:latin typeface="Calibri"/>
                <a:ea typeface="Calibri"/>
                <a:cs typeface="Calibri"/>
                <a:sym typeface="Calibri"/>
              </a:rPr>
              <a:t>show next slide</a:t>
            </a:r>
            <a:r>
              <a:rPr lang="en-US" sz="1800">
                <a:latin typeface="Calibri"/>
                <a:ea typeface="Calibri"/>
                <a:cs typeface="Calibri"/>
                <a:sym typeface="Calibri"/>
              </a:rPr>
              <a:t>.</a:t>
            </a:r>
            <a:endParaRPr/>
          </a:p>
          <a:p>
            <a:pPr marL="0" lvl="0" indent="0" algn="l" rtl="0">
              <a:lnSpc>
                <a:spcPct val="100000"/>
              </a:lnSpc>
              <a:spcBef>
                <a:spcPts val="0"/>
              </a:spcBef>
              <a:spcAft>
                <a:spcPts val="0"/>
              </a:spcAft>
              <a:buSzPts val="1400"/>
              <a:buNone/>
            </a:pPr>
            <a:endParaRPr/>
          </a:p>
        </p:txBody>
      </p:sp>
      <p:sp>
        <p:nvSpPr>
          <p:cNvPr id="1212" name="Google Shape;1212;p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Explain:</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most countries, abortion is legally permitted to save the woman’s life, preserve her health, and/or for other indications. Most women live in countries where induced abortion is permitted, with or without restrictions.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On this map:</a:t>
            </a:r>
            <a:endParaRPr dirty="0"/>
          </a:p>
          <a:p>
            <a:pPr marL="0" lvl="0" indent="0" algn="l" rtl="0">
              <a:lnSpc>
                <a:spcPct val="100000"/>
              </a:lnSpc>
              <a:spcBef>
                <a:spcPts val="0"/>
              </a:spcBef>
              <a:spcAft>
                <a:spcPts val="0"/>
              </a:spcAft>
              <a:buSzPts val="1400"/>
              <a:buNone/>
            </a:pPr>
            <a:r>
              <a:rPr lang="en-US" dirty="0"/>
              <a:t>Dark red = prohibited altogether</a:t>
            </a:r>
          </a:p>
          <a:p>
            <a:pPr marL="0" lvl="0" indent="0" algn="l" rtl="0">
              <a:lnSpc>
                <a:spcPct val="100000"/>
              </a:lnSpc>
              <a:spcBef>
                <a:spcPts val="0"/>
              </a:spcBef>
              <a:spcAft>
                <a:spcPts val="0"/>
              </a:spcAft>
              <a:buSzPts val="1400"/>
              <a:buNone/>
            </a:pPr>
            <a:r>
              <a:rPr lang="en-US" dirty="0"/>
              <a:t>Red = to save the woman’s life</a:t>
            </a:r>
            <a:endParaRPr dirty="0"/>
          </a:p>
          <a:p>
            <a:pPr marL="0" lvl="0" indent="0" algn="l" rtl="0">
              <a:lnSpc>
                <a:spcPct val="100000"/>
              </a:lnSpc>
              <a:spcBef>
                <a:spcPts val="0"/>
              </a:spcBef>
              <a:spcAft>
                <a:spcPts val="0"/>
              </a:spcAft>
              <a:buSzPts val="1400"/>
              <a:buNone/>
            </a:pPr>
            <a:r>
              <a:rPr lang="en-US" dirty="0"/>
              <a:t>Yellow = to preserve health</a:t>
            </a:r>
            <a:endParaRPr dirty="0"/>
          </a:p>
          <a:p>
            <a:pPr marL="0" lvl="0" indent="0" algn="l" rtl="0">
              <a:lnSpc>
                <a:spcPct val="100000"/>
              </a:lnSpc>
              <a:spcBef>
                <a:spcPts val="0"/>
              </a:spcBef>
              <a:spcAft>
                <a:spcPts val="0"/>
              </a:spcAft>
              <a:buSzPts val="1400"/>
              <a:buNone/>
            </a:pPr>
            <a:r>
              <a:rPr lang="en-US" dirty="0"/>
              <a:t>Light blue = socioeconomic grounds</a:t>
            </a:r>
            <a:endParaRPr dirty="0"/>
          </a:p>
          <a:p>
            <a:pPr marL="0" lvl="0" indent="0" algn="l" rtl="0">
              <a:lnSpc>
                <a:spcPct val="100000"/>
              </a:lnSpc>
              <a:spcBef>
                <a:spcPts val="0"/>
              </a:spcBef>
              <a:spcAft>
                <a:spcPts val="0"/>
              </a:spcAft>
              <a:buSzPts val="1400"/>
              <a:buNone/>
            </a:pPr>
            <a:r>
              <a:rPr lang="en-US" dirty="0"/>
              <a:t>Dark blue = on request within gestational limits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Stripes = legal status varies at the subnational level</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is an image from the Center for Reproductive Rights World Abortion Laws 2023. </a:t>
            </a:r>
            <a:endParaRPr dirty="0"/>
          </a:p>
          <a:p>
            <a:pPr marL="0" lvl="0" indent="0" algn="l" rtl="0">
              <a:lnSpc>
                <a:spcPct val="100000"/>
              </a:lnSpc>
              <a:spcBef>
                <a:spcPts val="0"/>
              </a:spcBef>
              <a:spcAft>
                <a:spcPts val="0"/>
              </a:spcAft>
              <a:buSzPts val="1400"/>
              <a:buNone/>
            </a:pPr>
            <a:endParaRPr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Visit </a:t>
            </a:r>
            <a:r>
              <a:rPr lang="en-US" sz="1200" u="sng" dirty="0">
                <a:solidFill>
                  <a:schemeClr val="hlink"/>
                </a:solidFill>
                <a:hlinkClick r:id="rId3"/>
              </a:rPr>
              <a:t>www.worldabortionlaws.com</a:t>
            </a:r>
            <a:r>
              <a:rPr lang="en-US" sz="1200" dirty="0">
                <a:solidFill>
                  <a:srgbClr val="000000"/>
                </a:solidFill>
              </a:rPr>
              <a:t> for the most current version of this map.</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01" name="Google Shape;2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Shock can develop at any time during postabortion care, especially if underlying injuries were not detected during the initial assessment. Once shock is stabilized, it is necessary to determine the underlying cause. Shock in postabortion care is usually either hemorrhagic or septic.</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How do you stabilize for shock?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Answers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a:t>Ensure that the airway is open</a:t>
            </a:r>
            <a:endParaRPr/>
          </a:p>
          <a:p>
            <a:pPr marL="171450" lvl="0" indent="-171450" algn="l" rtl="0">
              <a:lnSpc>
                <a:spcPct val="100000"/>
              </a:lnSpc>
              <a:spcBef>
                <a:spcPts val="0"/>
              </a:spcBef>
              <a:spcAft>
                <a:spcPts val="0"/>
              </a:spcAft>
              <a:buClr>
                <a:schemeClr val="dk1"/>
              </a:buClr>
              <a:buSzPts val="1200"/>
              <a:buFont typeface="Arial"/>
              <a:buChar char="•"/>
            </a:pPr>
            <a:r>
              <a:rPr lang="en-US"/>
              <a:t>Elevate the legs</a:t>
            </a:r>
            <a:endParaRPr/>
          </a:p>
          <a:p>
            <a:pPr marL="171450" lvl="0" indent="-171450" algn="l" rtl="0">
              <a:lnSpc>
                <a:spcPct val="100000"/>
              </a:lnSpc>
              <a:spcBef>
                <a:spcPts val="0"/>
              </a:spcBef>
              <a:spcAft>
                <a:spcPts val="0"/>
              </a:spcAft>
              <a:buClr>
                <a:schemeClr val="dk1"/>
              </a:buClr>
              <a:buSzPts val="1200"/>
              <a:buFont typeface="Arial"/>
              <a:buChar char="•"/>
            </a:pPr>
            <a:r>
              <a:rPr lang="en-US"/>
              <a:t>Give oxygen</a:t>
            </a:r>
            <a:endParaRPr/>
          </a:p>
          <a:p>
            <a:pPr marL="171450" lvl="0" indent="-171450" algn="l" rtl="0">
              <a:lnSpc>
                <a:spcPct val="100000"/>
              </a:lnSpc>
              <a:spcBef>
                <a:spcPts val="0"/>
              </a:spcBef>
              <a:spcAft>
                <a:spcPts val="0"/>
              </a:spcAft>
              <a:buClr>
                <a:schemeClr val="dk1"/>
              </a:buClr>
              <a:buSzPts val="1200"/>
              <a:buFont typeface="Arial"/>
              <a:buChar char="•"/>
            </a:pPr>
            <a:r>
              <a:rPr lang="en-US"/>
              <a:t>Give rapid bolus crystalloid (lactated ringers [LR] or normal saline [NS])</a:t>
            </a:r>
            <a:endParaRPr/>
          </a:p>
          <a:p>
            <a:pPr marL="171450" lvl="0" indent="-171450" algn="l" rtl="0">
              <a:lnSpc>
                <a:spcPct val="100000"/>
              </a:lnSpc>
              <a:spcBef>
                <a:spcPts val="0"/>
              </a:spcBef>
              <a:spcAft>
                <a:spcPts val="0"/>
              </a:spcAft>
              <a:buClr>
                <a:schemeClr val="dk1"/>
              </a:buClr>
              <a:buSzPts val="1200"/>
              <a:buFont typeface="Arial"/>
              <a:buChar char="•"/>
            </a:pPr>
            <a:r>
              <a:rPr lang="en-US"/>
              <a:t>Give second liter if vital signs remain abnormal</a:t>
            </a:r>
            <a:endParaRPr/>
          </a:p>
          <a:p>
            <a:pPr marL="171450" lvl="0" indent="-171450" algn="l" rtl="0">
              <a:lnSpc>
                <a:spcPct val="100000"/>
              </a:lnSpc>
              <a:spcBef>
                <a:spcPts val="0"/>
              </a:spcBef>
              <a:spcAft>
                <a:spcPts val="0"/>
              </a:spcAft>
              <a:buClr>
                <a:schemeClr val="dk1"/>
              </a:buClr>
              <a:buSzPts val="1200"/>
              <a:buFont typeface="Arial"/>
              <a:buChar char="•"/>
            </a:pPr>
            <a:r>
              <a:rPr lang="en-US"/>
              <a:t>Transfuse if vital signs remain unstable</a:t>
            </a:r>
            <a:endParaRPr/>
          </a:p>
          <a:p>
            <a:pPr marL="171450" lvl="0" indent="-171450" algn="l" rtl="0">
              <a:lnSpc>
                <a:spcPct val="100000"/>
              </a:lnSpc>
              <a:spcBef>
                <a:spcPts val="0"/>
              </a:spcBef>
              <a:spcAft>
                <a:spcPts val="0"/>
              </a:spcAft>
              <a:buClr>
                <a:schemeClr val="dk1"/>
              </a:buClr>
              <a:buSzPts val="1200"/>
              <a:buFont typeface="Arial"/>
              <a:buChar char="•"/>
            </a:pPr>
            <a:r>
              <a:rPr lang="en-US"/>
              <a:t>Keep warm</a:t>
            </a:r>
            <a:endParaRPr/>
          </a:p>
          <a:p>
            <a:pPr marL="171450" lvl="0" indent="-171450" algn="l" rtl="0">
              <a:lnSpc>
                <a:spcPct val="100000"/>
              </a:lnSpc>
              <a:spcBef>
                <a:spcPts val="0"/>
              </a:spcBef>
              <a:spcAft>
                <a:spcPts val="0"/>
              </a:spcAft>
              <a:buClr>
                <a:schemeClr val="dk1"/>
              </a:buClr>
              <a:buSzPts val="1200"/>
              <a:buFont typeface="Arial"/>
              <a:buChar char="•"/>
            </a:pPr>
            <a:r>
              <a:rPr lang="en-US"/>
              <a:t>Place urinary catheter</a:t>
            </a:r>
            <a:endParaRPr/>
          </a:p>
          <a:p>
            <a:pPr marL="171450" lvl="0" indent="-171450" algn="l" rtl="0">
              <a:lnSpc>
                <a:spcPct val="100000"/>
              </a:lnSpc>
              <a:spcBef>
                <a:spcPts val="0"/>
              </a:spcBef>
              <a:spcAft>
                <a:spcPts val="0"/>
              </a:spcAft>
              <a:buClr>
                <a:schemeClr val="dk1"/>
              </a:buClr>
              <a:buSzPts val="1200"/>
              <a:buFont typeface="Arial"/>
              <a:buChar char="•"/>
            </a:pPr>
            <a:r>
              <a:rPr lang="en-US"/>
              <a:t>Monitor fluid intake and output, including ongoing blood loss</a:t>
            </a:r>
            <a:endParaRPr/>
          </a:p>
          <a:p>
            <a:pPr marL="171450" lvl="0" indent="-171450" algn="l" rtl="0">
              <a:lnSpc>
                <a:spcPct val="100000"/>
              </a:lnSpc>
              <a:spcBef>
                <a:spcPts val="0"/>
              </a:spcBef>
              <a:spcAft>
                <a:spcPts val="0"/>
              </a:spcAft>
              <a:buClr>
                <a:schemeClr val="dk1"/>
              </a:buClr>
              <a:buSzPts val="1200"/>
              <a:buFont typeface="Arial"/>
              <a:buChar char="•"/>
            </a:pPr>
            <a:r>
              <a:rPr lang="en-US"/>
              <a:t>Get laboratory tests, including blood type and crossmatch, hematocrit and hemoglobin, blood cultures, and chemistry tests, if available</a:t>
            </a:r>
            <a:endParaRPr/>
          </a:p>
          <a:p>
            <a:pPr marL="171450" lvl="0" indent="-171450" algn="l" rtl="0">
              <a:lnSpc>
                <a:spcPct val="100000"/>
              </a:lnSpc>
              <a:spcBef>
                <a:spcPts val="0"/>
              </a:spcBef>
              <a:spcAft>
                <a:spcPts val="0"/>
              </a:spcAft>
              <a:buClr>
                <a:schemeClr val="dk1"/>
              </a:buClr>
              <a:buSzPts val="1200"/>
              <a:buFont typeface="Arial"/>
              <a:buChar char="•"/>
            </a:pPr>
            <a:r>
              <a:rPr lang="en-US"/>
              <a:t>Monitor and record vital signs every 15 minutes</a:t>
            </a:r>
            <a:endParaRPr/>
          </a:p>
          <a:p>
            <a:pPr marL="171450" lvl="0" indent="-171450" algn="l" rtl="0">
              <a:lnSpc>
                <a:spcPct val="100000"/>
              </a:lnSpc>
              <a:spcBef>
                <a:spcPts val="0"/>
              </a:spcBef>
              <a:spcAft>
                <a:spcPts val="0"/>
              </a:spcAft>
              <a:buClr>
                <a:schemeClr val="dk1"/>
              </a:buClr>
              <a:buSzPts val="1200"/>
              <a:buFont typeface="Arial"/>
              <a:buChar char="•"/>
            </a:pPr>
            <a:r>
              <a:rPr lang="en-US"/>
              <a:t>Prepare for an emergency transfer if the woman cannot be treated in the facility</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sz="1200" b="1" i="1" u="none" strike="noStrike">
                <a:solidFill>
                  <a:schemeClr val="dk1"/>
                </a:solidFill>
                <a:latin typeface="Calibri"/>
                <a:ea typeface="Calibri"/>
                <a:cs typeface="Calibri"/>
                <a:sym typeface="Calibri"/>
              </a:rPr>
              <a:t>Note to trainer: </a:t>
            </a:r>
            <a:r>
              <a:rPr lang="en-US" sz="1200" b="0" i="1" u="none" strike="noStrike">
                <a:solidFill>
                  <a:schemeClr val="dk1"/>
                </a:solidFill>
                <a:latin typeface="Calibri"/>
                <a:ea typeface="Calibri"/>
                <a:cs typeface="Calibri"/>
                <a:sym typeface="Calibri"/>
              </a:rPr>
              <a:t>This is not covered in depth in this material. Participants may be relying on other clinical training for these responses.</a:t>
            </a:r>
            <a:endParaRPr/>
          </a:p>
          <a:p>
            <a:pPr marL="0" lvl="0" indent="0" algn="l" rtl="0">
              <a:lnSpc>
                <a:spcPct val="100000"/>
              </a:lnSpc>
              <a:spcBef>
                <a:spcPts val="0"/>
              </a:spcBef>
              <a:spcAft>
                <a:spcPts val="0"/>
              </a:spcAft>
              <a:buClr>
                <a:schemeClr val="dk1"/>
              </a:buClr>
              <a:buSzPts val="1200"/>
              <a:buFont typeface="Arial"/>
              <a:buNone/>
            </a:pPr>
            <a:endParaRPr/>
          </a:p>
        </p:txBody>
      </p:sp>
      <p:sp>
        <p:nvSpPr>
          <p:cNvPr id="1220" name="Google Shape;1220;p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7" name="Google Shape;1227;p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5" name="Google Shape;1235;p1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i="0"/>
              <a:t>Once shock is stabilized, identify and treat the underlying cause immediately. In order to determine the underlying cause of shock and identify other complications, the provider must now do a more complete, but urgent clinical assessment.</a:t>
            </a:r>
            <a:endParaRPr/>
          </a:p>
          <a:p>
            <a:pPr marL="0" lvl="0" indent="0" algn="l" rtl="0">
              <a:lnSpc>
                <a:spcPct val="100000"/>
              </a:lnSpc>
              <a:spcBef>
                <a:spcPts val="0"/>
              </a:spcBef>
              <a:spcAft>
                <a:spcPts val="0"/>
              </a:spcAft>
              <a:buSzPts val="1400"/>
              <a:buNone/>
            </a:pPr>
            <a:endParaRPr/>
          </a:p>
        </p:txBody>
      </p:sp>
      <p:sp>
        <p:nvSpPr>
          <p:cNvPr id="1243" name="Google Shape;1243;p1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1" name="Google Shape;1251;p1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i="0"/>
              <a:t>What are the usual causes of shock in postabortion care patients?</a:t>
            </a:r>
            <a:endParaRPr/>
          </a:p>
          <a:p>
            <a:pPr marL="0" lvl="0" indent="0" algn="l" rtl="0">
              <a:lnSpc>
                <a:spcPct val="100000"/>
              </a:lnSpc>
              <a:spcBef>
                <a:spcPts val="0"/>
              </a:spcBef>
              <a:spcAft>
                <a:spcPts val="0"/>
              </a:spcAft>
              <a:buClr>
                <a:schemeClr val="dk1"/>
              </a:buClr>
              <a:buSzPts val="1200"/>
              <a:buFont typeface="Arial"/>
              <a:buNone/>
            </a:pPr>
            <a:endParaRPr b="1"/>
          </a:p>
          <a:p>
            <a:pPr marL="0" lvl="0" indent="0" algn="l" rtl="0">
              <a:lnSpc>
                <a:spcPct val="100000"/>
              </a:lnSpc>
              <a:spcBef>
                <a:spcPts val="0"/>
              </a:spcBef>
              <a:spcAft>
                <a:spcPts val="0"/>
              </a:spcAft>
              <a:buClr>
                <a:schemeClr val="dk1"/>
              </a:buClr>
              <a:buSzPts val="1200"/>
              <a:buFont typeface="Arial"/>
              <a:buNone/>
            </a:pPr>
            <a:r>
              <a:rPr lang="en-US" b="1"/>
              <a:t>Take</a:t>
            </a:r>
            <a:r>
              <a:rPr lang="en-US"/>
              <a:t> two or three answers. </a:t>
            </a:r>
            <a:r>
              <a:rPr lang="en-US" b="1"/>
              <a:t>Ensure </a:t>
            </a:r>
            <a:r>
              <a:rPr lang="en-US" sz="1800">
                <a:latin typeface="Calibri"/>
                <a:ea typeface="Calibri"/>
                <a:cs typeface="Calibri"/>
                <a:sym typeface="Calibri"/>
              </a:rPr>
              <a:t>participants know that hemorrhagic and infection/septic shock are the usual causes of shock in postabortion care patients. </a:t>
            </a:r>
            <a:endParaRPr/>
          </a:p>
        </p:txBody>
      </p:sp>
      <p:sp>
        <p:nvSpPr>
          <p:cNvPr id="1259" name="Google Shape;1259;p1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1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7" name="Google Shape;1267;p1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p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Management should be done step by step to control bleeding. Providers should move quickly to the next step if bleeding is not controlled. Hysterectomy should be done only as a last resort.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75" name="Google Shape;1275;p1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3" name="Google Shape;1283;p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1" name="Google Shape;1291;p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a:t>
            </a:r>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According to data compiled by the United Nations (Department of Economic and Social Affairs, Population Division) regarding abortion policies in 196 countries: </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97 percent permit abortion to safe the woman’s life</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68 percent permit to preserve physical health and 65 percent permit to preserve mental health</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51 percent permit safe abortion for rape or incest</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50 percent for fetal impairment</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35 percent for economic or social reasons</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30 percent upon request  </a:t>
            </a:r>
            <a:endParaRPr/>
          </a:p>
          <a:p>
            <a:pPr marL="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0">
                <a:solidFill>
                  <a:schemeClr val="dk1"/>
                </a:solidFill>
                <a:latin typeface="Calibri"/>
                <a:ea typeface="Calibri"/>
                <a:cs typeface="Calibri"/>
                <a:sym typeface="Calibri"/>
              </a:rPr>
              <a:t>While this slide only shows data through 2011, the trend toward more liberal abortion laws has continued over the past decade.</a:t>
            </a:r>
            <a:endParaRPr/>
          </a:p>
          <a:p>
            <a:pPr marL="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Source: </a:t>
            </a:r>
            <a:r>
              <a:rPr lang="en-US" sz="1200" b="0">
                <a:solidFill>
                  <a:schemeClr val="dk1"/>
                </a:solidFill>
                <a:latin typeface="Calibri"/>
                <a:ea typeface="Calibri"/>
                <a:cs typeface="Calibri"/>
                <a:sym typeface="Calibri"/>
              </a:rPr>
              <a:t>United Nations Department of Economic and Social Affairs, Population Division. (2013). World Abortion Policies 2013 Wall Chart. www.unpopulation.org.</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10" name="Google Shape;21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p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200" i="0">
                <a:solidFill>
                  <a:schemeClr val="dk1"/>
                </a:solidFill>
                <a:latin typeface="Calibri"/>
                <a:ea typeface="Calibri"/>
                <a:cs typeface="Calibri"/>
                <a:sym typeface="Calibri"/>
              </a:rPr>
              <a:t>Management should be done step by step to control bleeding. Providers should move quickly to the next step if bleeding is not controlled. A hysterectomy should be done only as a last resort.</a:t>
            </a:r>
            <a:endParaRPr i="0"/>
          </a:p>
        </p:txBody>
      </p:sp>
      <p:sp>
        <p:nvSpPr>
          <p:cNvPr id="1299" name="Google Shape;1299;p1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200" i="0">
                <a:solidFill>
                  <a:schemeClr val="dk1"/>
                </a:solidFill>
                <a:latin typeface="Calibri"/>
                <a:ea typeface="Calibri"/>
                <a:cs typeface="Calibri"/>
                <a:sym typeface="Calibri"/>
              </a:rPr>
              <a:t>These therapies may be given for bleeding or to stabilize a patient for transfer.</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07" name="Google Shape;1307;p1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0"/>
          </a:p>
        </p:txBody>
      </p:sp>
      <p:sp>
        <p:nvSpPr>
          <p:cNvPr id="1315" name="Google Shape;1315;p1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p1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3" name="Google Shape;1323;p1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1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0"/>
          </a:p>
        </p:txBody>
      </p:sp>
      <p:sp>
        <p:nvSpPr>
          <p:cNvPr id="1331" name="Google Shape;1331;p1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200" i="0">
                <a:solidFill>
                  <a:schemeClr val="dk1"/>
                </a:solidFill>
                <a:latin typeface="Calibri"/>
                <a:ea typeface="Calibri"/>
                <a:cs typeface="Calibri"/>
                <a:sym typeface="Calibri"/>
              </a:rPr>
              <a:t>If the uterus or cervix is beyond repair or bleeding cannot be controlled, a hysterectomy may be necessary.</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 </a:t>
            </a:r>
            <a:endParaRPr/>
          </a:p>
        </p:txBody>
      </p:sp>
      <p:sp>
        <p:nvSpPr>
          <p:cNvPr id="1339" name="Google Shape;1339;p1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p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Infection may occur after a uterine evacuation procedure if the abortion was incomplete, infection prevention was not followed, or the woman had a pelvic infection at the time of uterine evacuation. Intrauterine infection (also called endometritis) can become a more generalized infection (sepsis or septic shock) if it is untreated. A woman with sepsis should be hospitalized. First, let us review the signs and symptoms of a uterine infection.</a:t>
            </a:r>
            <a:endParaRPr/>
          </a:p>
        </p:txBody>
      </p:sp>
      <p:sp>
        <p:nvSpPr>
          <p:cNvPr id="1347" name="Google Shape;1347;p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1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5" name="Google Shape;1355;p1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1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3" name="Google Shape;1363;p1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a:t>
            </a:r>
            <a:r>
              <a:rPr lang="en-US" sz="1200" i="0">
                <a:solidFill>
                  <a:schemeClr val="dk1"/>
                </a:solidFill>
                <a:latin typeface="Calibri"/>
                <a:ea typeface="Calibri"/>
                <a:cs typeface="Calibri"/>
                <a:sym typeface="Calibri"/>
              </a:rPr>
              <a:t>The recommended broad-spectrum antibiotics are ampicillin 2g IV every 6 hours, plus either gentamicin 5 mg/kg body weight IV every 24 hours or metronidazole 500 mg IV every eight hours.</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Refer participants to the handout: </a:t>
            </a:r>
            <a:r>
              <a:rPr lang="en-US" sz="1200" i="1">
                <a:solidFill>
                  <a:schemeClr val="dk1"/>
                </a:solidFill>
                <a:latin typeface="Calibri"/>
                <a:ea typeface="Calibri"/>
                <a:cs typeface="Calibri"/>
                <a:sym typeface="Calibri"/>
              </a:rPr>
              <a:t>Management of Complications (PAC) Skills Checklist</a:t>
            </a:r>
            <a:r>
              <a:rPr lang="en-US" sz="1200" i="0">
                <a:solidFill>
                  <a:schemeClr val="dk1"/>
                </a:solidFill>
                <a:latin typeface="Calibri"/>
                <a:ea typeface="Calibri"/>
                <a:cs typeface="Calibri"/>
                <a:sym typeface="Calibri"/>
              </a:rPr>
              <a:t>. Ask if participants have any questions about management of complications.</a:t>
            </a:r>
            <a:endParaRPr/>
          </a:p>
          <a:p>
            <a:pPr marL="0" lvl="0" indent="0" algn="l" rtl="0">
              <a:lnSpc>
                <a:spcPct val="100000"/>
              </a:lnSpc>
              <a:spcBef>
                <a:spcPts val="0"/>
              </a:spcBef>
              <a:spcAft>
                <a:spcPts val="0"/>
              </a:spcAft>
              <a:buSzPts val="1400"/>
              <a:buNone/>
            </a:pPr>
            <a:endParaRPr/>
          </a:p>
        </p:txBody>
      </p:sp>
      <p:sp>
        <p:nvSpPr>
          <p:cNvPr id="1371" name="Google Shape;1371;p1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Present</a:t>
            </a:r>
            <a:r>
              <a:rPr lang="en-US" sz="1200" b="0" i="0" u="none" strike="noStrike">
                <a:solidFill>
                  <a:schemeClr val="dk1"/>
                </a:solidFill>
                <a:latin typeface="Calibri"/>
                <a:ea typeface="Calibri"/>
                <a:cs typeface="Calibri"/>
                <a:sym typeface="Calibri"/>
              </a:rPr>
              <a:t> the current law on abortion for the </a:t>
            </a:r>
            <a:r>
              <a:rPr lang="en-US" sz="1800">
                <a:latin typeface="Calibri"/>
                <a:ea typeface="Calibri"/>
                <a:cs typeface="Calibri"/>
                <a:sym typeface="Calibri"/>
              </a:rPr>
              <a:t>crisis-affected </a:t>
            </a:r>
            <a:r>
              <a:rPr lang="en-US" sz="1200" b="0" i="0" u="none" strike="noStrike">
                <a:solidFill>
                  <a:schemeClr val="dk1"/>
                </a:solidFill>
                <a:latin typeface="Calibri"/>
                <a:ea typeface="Calibri"/>
                <a:cs typeface="Calibri"/>
                <a:sym typeface="Calibri"/>
              </a:rPr>
              <a:t> setting where you are working.</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1">
                <a:latin typeface="Calibri"/>
                <a:ea typeface="Calibri"/>
                <a:cs typeface="Calibri"/>
                <a:sym typeface="Calibri"/>
              </a:rPr>
              <a:t>Note to trainer: </a:t>
            </a:r>
            <a:r>
              <a:rPr lang="en-US" sz="1800" i="1">
                <a:latin typeface="Calibri"/>
                <a:ea typeface="Calibri"/>
                <a:cs typeface="Calibri"/>
                <a:sym typeface="Calibri"/>
              </a:rPr>
              <a:t>If you prepared a handout or a short PowerPoint presentation about the law, present it here.</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18" name="Google Shape;21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9" name="Google Shape;1379;p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1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p1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5" name="Google Shape;1395;p1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a:t>Note to trainer: </a:t>
            </a:r>
            <a:r>
              <a:rPr lang="en-US" i="1"/>
              <a:t>It may be helpful to post a piece of flipchart paper with these elements for participants to refer to throughout this unit.</a:t>
            </a:r>
            <a:endParaRPr b="1" i="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 </a:t>
            </a:r>
            <a:r>
              <a:rPr lang="en-US" b="0"/>
              <a:t>What do you think of when you hear the term “monitoring?” What words or phrases come to mind? What are some of the elements of “monitoring?”</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Take </a:t>
            </a:r>
            <a:r>
              <a:rPr lang="en-US" b="0"/>
              <a:t>several responses before showing the next slide.</a:t>
            </a:r>
            <a:endParaRPr b="1"/>
          </a:p>
        </p:txBody>
      </p:sp>
      <p:sp>
        <p:nvSpPr>
          <p:cNvPr id="1396" name="Google Shape;1396;p1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4" name="Google Shape;1404;p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sz="1110" b="1" i="0">
                <a:solidFill>
                  <a:schemeClr val="dk1"/>
                </a:solidFill>
                <a:latin typeface="Calibri"/>
                <a:ea typeface="Calibri"/>
                <a:cs typeface="Calibri"/>
                <a:sym typeface="Calibri"/>
              </a:rPr>
              <a:t>Explain: </a:t>
            </a:r>
            <a:r>
              <a:rPr lang="en-US" sz="1665">
                <a:latin typeface="Calibri"/>
                <a:ea typeface="Calibri"/>
                <a:cs typeface="Calibri"/>
                <a:sym typeface="Calibri"/>
              </a:rPr>
              <a:t>Monitoring can range from simple and inexpensive to more complex and formalized approaches. A simple approach may be for providers to monitor a few of their own service delivery indicators. More formalized approaches usually involve assessment and monitoring across a wide range of service delivery components. One of the more formal monitoring approaches is </a:t>
            </a:r>
            <a:r>
              <a:rPr lang="en-US" sz="1665" i="1">
                <a:latin typeface="Calibri"/>
                <a:ea typeface="Calibri"/>
                <a:cs typeface="Calibri"/>
                <a:sym typeface="Calibri"/>
              </a:rPr>
              <a:t>COPE</a:t>
            </a:r>
            <a:r>
              <a:rPr lang="en-US" sz="1665" i="1">
                <a:latin typeface="Times New Roman"/>
                <a:ea typeface="Times New Roman"/>
                <a:cs typeface="Times New Roman"/>
                <a:sym typeface="Times New Roman"/>
              </a:rPr>
              <a:t>®</a:t>
            </a:r>
            <a:r>
              <a:rPr lang="en-US" sz="1665" i="1">
                <a:latin typeface="Calibri"/>
                <a:ea typeface="Calibri"/>
                <a:cs typeface="Calibri"/>
                <a:sym typeface="Calibri"/>
              </a:rPr>
              <a:t> for Comprehensive Abortion Care</a:t>
            </a:r>
            <a:r>
              <a:rPr lang="en-US" sz="1665">
                <a:latin typeface="Calibri"/>
                <a:ea typeface="Calibri"/>
                <a:cs typeface="Calibri"/>
                <a:sym typeface="Calibri"/>
              </a:rPr>
              <a:t>, which is an ongoing quality improvement process and set of tools used by health care staff to proactively and continuously assess and improve the quality of the comprehensive abortion care they provide. There are many other effective approaches as well. </a:t>
            </a:r>
            <a:endParaRPr/>
          </a:p>
          <a:p>
            <a:pPr marL="0" lvl="0" indent="0" algn="l" rtl="0">
              <a:lnSpc>
                <a:spcPct val="80000"/>
              </a:lnSpc>
              <a:spcBef>
                <a:spcPts val="0"/>
              </a:spcBef>
              <a:spcAft>
                <a:spcPts val="0"/>
              </a:spcAft>
              <a:buSzPts val="1400"/>
              <a:buNone/>
            </a:pPr>
            <a:endParaRPr sz="1665" b="1">
              <a:latin typeface="Calibri"/>
              <a:ea typeface="Calibri"/>
              <a:cs typeface="Calibri"/>
              <a:sym typeface="Calibri"/>
            </a:endParaRPr>
          </a:p>
          <a:p>
            <a:pPr marL="0" lvl="0" indent="0" algn="l" rtl="0">
              <a:lnSpc>
                <a:spcPct val="80000"/>
              </a:lnSpc>
              <a:spcBef>
                <a:spcPts val="0"/>
              </a:spcBef>
              <a:spcAft>
                <a:spcPts val="0"/>
              </a:spcAft>
              <a:buSzPts val="1400"/>
              <a:buNone/>
            </a:pPr>
            <a:r>
              <a:rPr lang="en-US" sz="1665" b="1">
                <a:latin typeface="Calibri"/>
                <a:ea typeface="Calibri"/>
                <a:cs typeface="Calibri"/>
                <a:sym typeface="Calibri"/>
              </a:rPr>
              <a:t>Inform </a:t>
            </a:r>
            <a:r>
              <a:rPr lang="en-US" sz="1665">
                <a:latin typeface="Calibri"/>
                <a:ea typeface="Calibri"/>
                <a:cs typeface="Calibri"/>
                <a:sym typeface="Calibri"/>
              </a:rPr>
              <a:t>participants that a copy of </a:t>
            </a:r>
            <a:r>
              <a:rPr lang="en-US" sz="1665" i="1">
                <a:latin typeface="Calibri"/>
                <a:ea typeface="Calibri"/>
                <a:cs typeface="Calibri"/>
                <a:sym typeface="Calibri"/>
              </a:rPr>
              <a:t>COPE</a:t>
            </a:r>
            <a:r>
              <a:rPr lang="en-US" sz="1665" i="1">
                <a:latin typeface="Times New Roman"/>
                <a:ea typeface="Times New Roman"/>
                <a:cs typeface="Times New Roman"/>
                <a:sym typeface="Times New Roman"/>
              </a:rPr>
              <a:t>®</a:t>
            </a:r>
            <a:r>
              <a:rPr lang="en-US" sz="1665" i="1">
                <a:latin typeface="Calibri"/>
                <a:ea typeface="Calibri"/>
                <a:cs typeface="Calibri"/>
                <a:sym typeface="Calibri"/>
              </a:rPr>
              <a:t> for Comprehensive Abortion Care </a:t>
            </a:r>
            <a:r>
              <a:rPr lang="en-US" sz="1665">
                <a:latin typeface="Calibri"/>
                <a:ea typeface="Calibri"/>
                <a:cs typeface="Calibri"/>
                <a:sym typeface="Calibri"/>
              </a:rPr>
              <a:t>is available for their review.</a:t>
            </a:r>
            <a:endParaRPr sz="1110">
              <a:solidFill>
                <a:schemeClr val="dk1"/>
              </a:solidFill>
              <a:latin typeface="Calibri"/>
              <a:ea typeface="Calibri"/>
              <a:cs typeface="Calibri"/>
              <a:sym typeface="Calibri"/>
            </a:endParaRPr>
          </a:p>
        </p:txBody>
      </p:sp>
      <p:sp>
        <p:nvSpPr>
          <p:cNvPr id="1412" name="Google Shape;1412;p1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p1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0" name="Google Shape;1420;p1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Say: </a:t>
            </a:r>
            <a:r>
              <a:rPr lang="en-US" sz="1200" i="0">
                <a:solidFill>
                  <a:schemeClr val="dk1"/>
                </a:solidFill>
                <a:latin typeface="Calibri"/>
                <a:ea typeface="Calibri"/>
                <a:cs typeface="Calibri"/>
                <a:sym typeface="Calibri"/>
              </a:rPr>
              <a:t>Monitoring can be used to reward staff and increase morale. Managers can use creative incentives in monitoring to promote changes in behavior. Monitoring should never be coercive.</a:t>
            </a:r>
            <a:endParaRPr i="0"/>
          </a:p>
          <a:p>
            <a:pPr marL="0" lvl="0" indent="0" algn="l" rtl="0">
              <a:lnSpc>
                <a:spcPct val="100000"/>
              </a:lnSpc>
              <a:spcBef>
                <a:spcPts val="0"/>
              </a:spcBef>
              <a:spcAft>
                <a:spcPts val="0"/>
              </a:spcAft>
              <a:buSzPts val="1400"/>
              <a:buNone/>
            </a:pPr>
            <a:endParaRPr/>
          </a:p>
        </p:txBody>
      </p:sp>
      <p:sp>
        <p:nvSpPr>
          <p:cNvPr id="1428" name="Google Shape;1428;p1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information are you currently collecting about your services that could be used for monitoring? </a:t>
            </a:r>
            <a:r>
              <a:rPr lang="en-US" sz="1200" b="1">
                <a:solidFill>
                  <a:schemeClr val="dk1"/>
                </a:solidFill>
                <a:latin typeface="Calibri"/>
                <a:ea typeface="Calibri"/>
                <a:cs typeface="Calibri"/>
                <a:sym typeface="Calibri"/>
              </a:rPr>
              <a:t>Take</a:t>
            </a:r>
            <a:r>
              <a:rPr lang="en-US" sz="1200">
                <a:solidFill>
                  <a:schemeClr val="dk1"/>
                </a:solidFill>
                <a:latin typeface="Calibri"/>
                <a:ea typeface="Calibri"/>
                <a:cs typeface="Calibri"/>
                <a:sym typeface="Calibri"/>
              </a:rPr>
              <a:t> several responses.</a:t>
            </a:r>
            <a:r>
              <a:rPr lang="en-US" sz="14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4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a:t>
            </a:r>
            <a:r>
              <a:rPr lang="en-US" sz="1200">
                <a:solidFill>
                  <a:schemeClr val="dk1"/>
                </a:solidFill>
                <a:latin typeface="Calibri"/>
                <a:ea typeface="Calibri"/>
                <a:cs typeface="Calibri"/>
                <a:sym typeface="Calibri"/>
              </a:rPr>
              <a:t> participants for examples of how they currently monitor services in their facility.</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may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Gathering information from logbooks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Reviewing medical records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Assessing inventory of supplies and equipment</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Talking with clients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Compiling and assessing this information helps to determine where services are effective and where improvements can be made. </a:t>
            </a:r>
            <a:r>
              <a:rPr lang="en-US" sz="1800" b="1">
                <a:latin typeface="Calibri"/>
                <a:ea typeface="Calibri"/>
                <a:cs typeface="Calibri"/>
                <a:sym typeface="Calibri"/>
              </a:rPr>
              <a:t>Emphasize</a:t>
            </a:r>
            <a:r>
              <a:rPr lang="en-US" sz="1800">
                <a:latin typeface="Calibri"/>
                <a:ea typeface="Calibri"/>
                <a:cs typeface="Calibri"/>
                <a:sym typeface="Calibri"/>
              </a:rPr>
              <a:t> that monitoring is a critical component of high-quality service delivery</a:t>
            </a:r>
            <a:endParaRPr/>
          </a:p>
        </p:txBody>
      </p:sp>
      <p:sp>
        <p:nvSpPr>
          <p:cNvPr id="1436" name="Google Shape;1436;p1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Say: </a:t>
            </a:r>
            <a:r>
              <a:rPr lang="en-US">
                <a:latin typeface="Calibri"/>
                <a:ea typeface="Calibri"/>
                <a:cs typeface="Calibri"/>
                <a:sym typeface="Calibri"/>
              </a:rPr>
              <a:t>This information should be recorded in a gynecology or comprehensive abortion care register and kept in a confidential and locked location. This information can be coded or masked to protect confidentiality. </a:t>
            </a:r>
            <a:endParaRPr/>
          </a:p>
          <a:p>
            <a:pPr marL="0" lvl="0" indent="0" algn="l" rtl="0">
              <a:lnSpc>
                <a:spcPct val="100000"/>
              </a:lnSpc>
              <a:spcBef>
                <a:spcPts val="0"/>
              </a:spcBef>
              <a:spcAft>
                <a:spcPts val="0"/>
              </a:spcAft>
              <a:buSzPts val="1400"/>
              <a:buNone/>
            </a:pPr>
            <a:endParaRPr b="1">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latin typeface="Calibri"/>
                <a:ea typeface="Calibri"/>
                <a:cs typeface="Calibri"/>
                <a:sym typeface="Calibri"/>
              </a:rPr>
              <a:t>Discuss</a:t>
            </a:r>
            <a:r>
              <a:rPr lang="en-US" sz="1200">
                <a:latin typeface="Calibri"/>
                <a:ea typeface="Calibri"/>
                <a:cs typeface="Calibri"/>
                <a:sym typeface="Calibri"/>
              </a:rPr>
              <a:t> the various bullets and clarify as needed. Note that the “presenting complications” would be most pertinent for postabortion care clients.</a:t>
            </a:r>
            <a:endParaRPr/>
          </a:p>
        </p:txBody>
      </p:sp>
      <p:sp>
        <p:nvSpPr>
          <p:cNvPr id="1462" name="Google Shape;1462;p1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Say: </a:t>
            </a:r>
            <a:r>
              <a:rPr lang="en-US" sz="1800">
                <a:latin typeface="Calibri"/>
                <a:ea typeface="Calibri"/>
                <a:cs typeface="Calibri"/>
                <a:sym typeface="Calibri"/>
              </a:rPr>
              <a:t>In planning a monitoring system, it is important to consider specific indicators to measure progress. The indicators chosen should reflect the aspects of services to be monitored. It is important to choose indicators that are under staff control. If not, the process can be demotivating. </a:t>
            </a:r>
            <a:endParaRPr sz="1200" b="1"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i="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Ask </a:t>
            </a:r>
            <a:r>
              <a:rPr lang="en-US"/>
              <a:t>participants to give some examples of indicators that might be measured as part of monitoring quality of uterine evacuation services. </a:t>
            </a:r>
            <a:r>
              <a:rPr lang="en-US" b="1"/>
              <a:t>Refer </a:t>
            </a:r>
            <a:r>
              <a:rPr lang="en-US"/>
              <a:t>participants to the handout </a:t>
            </a:r>
            <a:r>
              <a:rPr lang="en-US" i="1"/>
              <a:t>Examples of Abortion Services Monitoring </a:t>
            </a:r>
            <a:r>
              <a:rPr lang="en-US"/>
              <a:t>for ideas. </a:t>
            </a:r>
            <a:endParaRPr/>
          </a:p>
          <a:p>
            <a:pPr marL="0" lvl="0" indent="0" algn="l" rtl="0">
              <a:lnSpc>
                <a:spcPct val="100000"/>
              </a:lnSpc>
              <a:spcBef>
                <a:spcPts val="0"/>
              </a:spcBef>
              <a:spcAft>
                <a:spcPts val="0"/>
              </a:spcAft>
              <a:buSzPts val="1400"/>
              <a:buNone/>
            </a:pPr>
            <a:endParaRPr sz="1200" b="1"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Some examples</a:t>
            </a:r>
            <a:r>
              <a:rPr lang="en-US" sz="1200" b="1" i="0" u="none" strike="noStrike">
                <a:solidFill>
                  <a:schemeClr val="dk1"/>
                </a:solidFill>
                <a:latin typeface="Calibri"/>
                <a:ea typeface="Calibri"/>
                <a:cs typeface="Calibri"/>
                <a:sym typeface="Calibri"/>
              </a:rPr>
              <a:t>:</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Number and type of uterine evacuations performed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Number and type of complications</a:t>
            </a:r>
            <a:endParaRPr/>
          </a:p>
          <a:p>
            <a:pPr marL="171450" lvl="0" indent="-171450" algn="l" rtl="0">
              <a:lnSpc>
                <a:spcPct val="100000"/>
              </a:lnSpc>
              <a:spcBef>
                <a:spcPts val="0"/>
              </a:spcBef>
              <a:spcAft>
                <a:spcPts val="0"/>
              </a:spcAft>
              <a:buClr>
                <a:schemeClr val="dk1"/>
              </a:buClr>
              <a:buSzPts val="1200"/>
              <a:buFont typeface="Arial"/>
              <a:buChar char="•"/>
            </a:pPr>
            <a:r>
              <a:rPr lang="en-US"/>
              <a:t>Number of women served by age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 of uterine evacuations performed with WHO approved t</a:t>
            </a:r>
            <a:r>
              <a:rPr lang="en-US"/>
              <a:t>echnology</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70" name="Google Shape;1470;p1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26" name="Google Shape;22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170</a:t>
            </a:fld>
            <a:endParaRPr/>
          </a:p>
        </p:txBody>
      </p:sp>
      <p:sp>
        <p:nvSpPr>
          <p:cNvPr id="1478" name="Google Shape;1478;p170:notes"/>
          <p:cNvSpPr txBox="1"/>
          <p:nvPr/>
        </p:nvSpPr>
        <p:spPr>
          <a:xfrm>
            <a:off x="838200" y="45529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479" name="Google Shape;1479;p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Say: </a:t>
            </a:r>
            <a:r>
              <a:rPr lang="en-US" i="0"/>
              <a:t>In 2015, the IAWG Safe Abortion Care Sub-Working Group assessed member agencies to understand the extent to which these agencies were working to increase access to safe</a:t>
            </a:r>
            <a:endParaRPr/>
          </a:p>
          <a:p>
            <a:pPr marL="0" lvl="0" indent="0" algn="l" rtl="0">
              <a:lnSpc>
                <a:spcPct val="100000"/>
              </a:lnSpc>
              <a:spcBef>
                <a:spcPts val="0"/>
              </a:spcBef>
              <a:spcAft>
                <a:spcPts val="0"/>
              </a:spcAft>
              <a:buSzPts val="1400"/>
              <a:buNone/>
            </a:pPr>
            <a:r>
              <a:rPr lang="en-US" i="0"/>
              <a:t>abortion care in humanitarian settings. The assessment revealed that agencies that were successful at integrating safe abortion care into their programs shared similar traits and had implemented similar activities to achieve their success. These findings were synthesized into a multi-step process that any organization can follow to start or expand their safe abortion care programming. </a:t>
            </a:r>
            <a:endParaRPr/>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US" i="0"/>
              <a:t>The worksheet shown on the slide and included in your </a:t>
            </a:r>
            <a:r>
              <a:rPr lang="en-US" i="1"/>
              <a:t>Participant Manual </a:t>
            </a:r>
            <a:r>
              <a:rPr lang="en-US" i="0"/>
              <a:t>includes these and several other steps to be addressed in planning for and implementing safe abortion care services.</a:t>
            </a:r>
            <a:endParaRPr/>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US" b="1" i="0"/>
              <a:t>Ask</a:t>
            </a:r>
            <a:r>
              <a:rPr lang="en-US" i="0"/>
              <a:t> the participants to review and discuss the worksheet and, if time allows, to complete and share their results.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1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This checklist should be used to help plan for service implementation of high-quality comprehensive abortion care – both medical and manual vacuum aspiration – for gestations less than 13 weeks. Many of the items listed are not unique to comprehensive abortion care and may already be available in the facility. Items essential to performing abortion and ensuring safety need to be available prior to service initiation. Other items can continue to be obtained as service provision develops. Items marked with an asterisk (*) are required for infection prevention.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a:t>
            </a:r>
            <a:r>
              <a:rPr lang="en-US"/>
              <a:t> the participants to review the checklist found in their </a:t>
            </a:r>
            <a:r>
              <a:rPr lang="en-US" i="1"/>
              <a:t>Participant Manuals</a:t>
            </a:r>
            <a:r>
              <a:rPr lang="en-US"/>
              <a:t>. If time allows, ask a few participants to share any identified supply gaps. </a:t>
            </a:r>
            <a:endParaRPr/>
          </a:p>
          <a:p>
            <a:pPr marL="0" lvl="0" indent="0" algn="l" rtl="0">
              <a:lnSpc>
                <a:spcPct val="100000"/>
              </a:lnSpc>
              <a:spcBef>
                <a:spcPts val="0"/>
              </a:spcBef>
              <a:spcAft>
                <a:spcPts val="0"/>
              </a:spcAft>
              <a:buSzPts val="1400"/>
              <a:buNone/>
            </a:pPr>
            <a:endParaRPr/>
          </a:p>
        </p:txBody>
      </p:sp>
      <p:sp>
        <p:nvSpPr>
          <p:cNvPr id="1487" name="Google Shape;1487;p1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1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5" name="Google Shape;1495;p1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One of the core issues for starting and sustaining safe abortion care services is ensuring a full and uninterrupted supply of medical abortion medications and MVA equipment.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There are two major points. First, plan for and maintain enough “active stock” to provide services for 1 month and a reserve stock for 3 months. Second, ensure that the facility manager understands the importance of keeping medical abortion and MVA supplies fully stocked and has the recommended supply guidance tools. </a:t>
            </a:r>
            <a:endParaRPr/>
          </a:p>
        </p:txBody>
      </p:sp>
      <p:sp>
        <p:nvSpPr>
          <p:cNvPr id="1496" name="Google Shape;1496;p1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p173: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a:t>
            </a:r>
            <a:r>
              <a:rPr lang="en-US"/>
              <a:t> </a:t>
            </a:r>
            <a:r>
              <a:rPr lang="en-US" sz="1800">
                <a:solidFill>
                  <a:srgbClr val="000000"/>
                </a:solidFill>
                <a:latin typeface="Calibri"/>
                <a:ea typeface="Calibri"/>
                <a:cs typeface="Calibri"/>
                <a:sym typeface="Calibri"/>
              </a:rPr>
              <a:t>For an acute emergency, the medical abortion medications and Ipas MVA equipment are available in</a:t>
            </a:r>
            <a:r>
              <a:rPr lang="en-US" sz="1800">
                <a:latin typeface="Times New Roman"/>
                <a:ea typeface="Times New Roman"/>
                <a:cs typeface="Times New Roman"/>
                <a:sym typeface="Times New Roman"/>
              </a:rPr>
              <a:t> </a:t>
            </a:r>
            <a:r>
              <a:rPr lang="en-US" sz="1800">
                <a:solidFill>
                  <a:srgbClr val="000000"/>
                </a:solidFill>
                <a:latin typeface="Calibri"/>
                <a:ea typeface="Calibri"/>
                <a:cs typeface="Calibri"/>
                <a:sym typeface="Calibri"/>
              </a:rPr>
              <a:t>the Inter-Agency Emergency Reproductive Health (IARH) Kits through UNFPA. </a:t>
            </a:r>
            <a:endParaRPr/>
          </a:p>
          <a:p>
            <a:pPr marL="171450" lvl="0" indent="-171450" algn="l" rtl="0">
              <a:lnSpc>
                <a:spcPct val="100000"/>
              </a:lnSpc>
              <a:spcBef>
                <a:spcPts val="0"/>
              </a:spcBef>
              <a:spcAft>
                <a:spcPts val="0"/>
              </a:spcAft>
              <a:buClr>
                <a:schemeClr val="dk1"/>
              </a:buClr>
              <a:buSzPts val="1200"/>
              <a:buFont typeface="Arial"/>
              <a:buChar char="•"/>
            </a:pPr>
            <a:r>
              <a:rPr lang="en-US"/>
              <a:t>MVA and misoprostol are in Kit 8 </a:t>
            </a:r>
            <a:endParaRPr/>
          </a:p>
          <a:p>
            <a:pPr marL="171450" marR="0" lvl="0" indent="-171450" algn="l" rtl="0">
              <a:lnSpc>
                <a:spcPct val="100000"/>
              </a:lnSpc>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Mifepristone and additional misoprostol are available as “complementary commodities</a:t>
            </a:r>
            <a:r>
              <a:rPr lang="en-US" sz="1800" b="1">
                <a:solidFill>
                  <a:srgbClr val="000000"/>
                </a:solidFill>
                <a:latin typeface="Calibri"/>
                <a:ea typeface="Calibri"/>
                <a:cs typeface="Calibri"/>
                <a:sym typeface="Calibri"/>
              </a:rPr>
              <a:t>”</a:t>
            </a:r>
            <a:endParaRPr/>
          </a:p>
          <a:p>
            <a:pPr marL="171450" marR="0" lvl="0" indent="-57150" algn="l" rtl="0">
              <a:lnSpc>
                <a:spcPct val="100000"/>
              </a:lnSpc>
              <a:spcBef>
                <a:spcPts val="0"/>
              </a:spcBef>
              <a:spcAft>
                <a:spcPts val="0"/>
              </a:spcAft>
              <a:buClr>
                <a:schemeClr val="dk1"/>
              </a:buClr>
              <a:buSzPts val="1800"/>
              <a:buFont typeface="Arial"/>
              <a:buNone/>
            </a:pPr>
            <a:endParaRPr sz="18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b="1"/>
              <a:t>Explain: </a:t>
            </a:r>
            <a:r>
              <a:rPr lang="en-US" sz="1800">
                <a:solidFill>
                  <a:srgbClr val="000000"/>
                </a:solidFill>
                <a:latin typeface="Calibri"/>
                <a:ea typeface="Calibri"/>
                <a:cs typeface="Calibri"/>
                <a:sym typeface="Calibri"/>
              </a:rPr>
              <a:t>Complementary commodities are a set of disposable and consumable items and/or kits that can be ordered in specific circumstances to complement existing IARH Kits where:</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providers are trained to use the special supply;</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the supplies were accepted and used prior to the emergency; </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in protracted or post-acute settings (although efforts must be directed to procuring from more stable procurement channels); and </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where the use of the supplies is allowed to the fullest extent of the national law.</a:t>
            </a:r>
            <a:endParaRPr sz="1800">
              <a:latin typeface="Calibri"/>
              <a:ea typeface="Calibri"/>
              <a:cs typeface="Calibri"/>
              <a:sym typeface="Calibri"/>
            </a:endParaRPr>
          </a:p>
          <a:p>
            <a:pPr marL="457200" lvl="1"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Refer</a:t>
            </a:r>
            <a:r>
              <a:rPr lang="en-US"/>
              <a:t> </a:t>
            </a:r>
            <a:r>
              <a:rPr lang="en-US" sz="1800">
                <a:solidFill>
                  <a:srgbClr val="000000"/>
                </a:solidFill>
                <a:latin typeface="Calibri"/>
                <a:ea typeface="Calibri"/>
                <a:cs typeface="Calibri"/>
                <a:sym typeface="Calibri"/>
              </a:rPr>
              <a:t>participants to the </a:t>
            </a:r>
            <a:r>
              <a:rPr lang="en-US" sz="1800" i="1">
                <a:solidFill>
                  <a:srgbClr val="000000"/>
                </a:solidFill>
                <a:latin typeface="Calibri"/>
                <a:ea typeface="Calibri"/>
                <a:cs typeface="Calibri"/>
                <a:sym typeface="Calibri"/>
              </a:rPr>
              <a:t>MISP for Sexual and Reproductive Health Reference</a:t>
            </a:r>
            <a:r>
              <a:rPr lang="en-US" sz="1800">
                <a:solidFill>
                  <a:srgbClr val="000000"/>
                </a:solidFill>
                <a:latin typeface="Calibri"/>
                <a:ea typeface="Calibri"/>
                <a:cs typeface="Calibri"/>
                <a:sym typeface="Calibri"/>
              </a:rPr>
              <a:t> sheet linked on this slide for more information. </a:t>
            </a:r>
            <a:endParaRPr/>
          </a:p>
        </p:txBody>
      </p:sp>
      <p:sp>
        <p:nvSpPr>
          <p:cNvPr id="1504" name="Google Shape;1504;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74:notes"/>
          <p:cNvSpPr>
            <a:spLocks noGrp="1" noRot="1" noChangeAspect="1"/>
          </p:cNvSpPr>
          <p:nvPr>
            <p:ph type="sldImg" idx="2"/>
          </p:nvPr>
        </p:nvSpPr>
        <p:spPr>
          <a:xfrm>
            <a:off x="1371600" y="735013"/>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p174:notes"/>
          <p:cNvSpPr txBox="1">
            <a:spLocks noGrp="1"/>
          </p:cNvSpPr>
          <p:nvPr>
            <p:ph type="body" idx="1"/>
          </p:nvPr>
        </p:nvSpPr>
        <p:spPr>
          <a:xfrm>
            <a:off x="528810" y="4010141"/>
            <a:ext cx="6026226" cy="46750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Say: </a:t>
            </a:r>
            <a:r>
              <a:rPr lang="en-US" b="0" dirty="0"/>
              <a:t>As soon as possible, it is important to identify sustainable medical supply channels for uterine evacuation equipment, medications, and supplies.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In 2017, DKT International became the worldwide distributor for Ipas MVA technology. DKT now markets and distributes the Ipas MVA in over 100 countries. The equipment can be ordered directly from DKT or through local DKT distributors. </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Ipas MVA Plus® aspirators and Ipas </a:t>
            </a:r>
            <a:r>
              <a:rPr lang="en-US" b="0" dirty="0" err="1"/>
              <a:t>EasyGrip</a:t>
            </a:r>
            <a:r>
              <a:rPr lang="en-US" b="0" dirty="0"/>
              <a:t>® </a:t>
            </a:r>
            <a:r>
              <a:rPr lang="en-US" b="0" dirty="0" err="1"/>
              <a:t>cannulae</a:t>
            </a:r>
            <a:r>
              <a:rPr lang="en-US" b="0" dirty="0"/>
              <a:t> have important advantages over other uterine evacuation equipment, including greater durability and more processing options—such as steam autoclave, boiling, and standard high-level chemical disinfectants. Ipas instruments are US FDA-listed, CE-marked, and ISO 13485 compliant.</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For medical abortion, it is important to request brands of medical abortion that have been officially registered and gone through a quality assurance process in your country.</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IPPF worked closely with </a:t>
            </a:r>
            <a:r>
              <a:rPr lang="en-US" b="0" dirty="0" err="1"/>
              <a:t>Gynuity</a:t>
            </a:r>
            <a:r>
              <a:rPr lang="en-US" b="0" dirty="0"/>
              <a:t> Health Projects and Concept Foundation to develop the Medical Abortion Commodities Database. The purpose of the database is to improve access to comprehensive country-level information on the availability of different brands of mifepristone, misoprostol, and </a:t>
            </a:r>
            <a:r>
              <a:rPr lang="en-US" b="0" dirty="0" err="1"/>
              <a:t>combipacks</a:t>
            </a:r>
            <a:r>
              <a:rPr lang="en-US" b="0" dirty="0"/>
              <a:t> that can be used by a range of organizations including governments, private sector pharmaceutical distributors, and nongovernmental organizations.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i="1" dirty="0"/>
              <a:t>Note to trainer: </a:t>
            </a:r>
            <a:r>
              <a:rPr lang="en-US" b="0" i="1" dirty="0"/>
              <a:t>If time allows and the internet is available, go to </a:t>
            </a:r>
            <a:r>
              <a:rPr lang="en-US" b="0" i="1" dirty="0" err="1"/>
              <a:t>medab.org</a:t>
            </a:r>
            <a:r>
              <a:rPr lang="en-US" b="0" i="1" dirty="0"/>
              <a:t> for a quick tour/demo and search for commodities available in the country in which you are training.  Be sure you are familiar with the </a:t>
            </a:r>
            <a:r>
              <a:rPr lang="en-US" b="0" i="0" dirty="0"/>
              <a:t>Medical Abortion Commodities Database </a:t>
            </a:r>
            <a:r>
              <a:rPr lang="en-US" b="0" i="1" dirty="0"/>
              <a:t>before the training.</a:t>
            </a:r>
            <a:endParaRPr dirty="0"/>
          </a:p>
        </p:txBody>
      </p:sp>
      <p:sp>
        <p:nvSpPr>
          <p:cNvPr id="1514" name="Google Shape;1514;p1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1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p1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Ipas has created some basic and easy to use supply forecasting tools for calculating facility-level medical abortion and MVA supply needs. These are designed for the site-level, but can also be used at a higher-level by aggregating data in different ways.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calculators are available in online, offline, and mobile versions and in English, French, Portuguese, and Spanish languages.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user begins by estimating whether the historical caseload will increase, decrease, or remain the same based on the knowledge of their context. This estimated future caseload will be the basis for the forecast and can help forecast initial stock, monitor trends, and manage inventory.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calculators produce recommendations, but actual use can differ depending on specific situations and factors, such as vendor lead times, storage capacity, finances, etc. The results do not mean you have to go out and buy those amounts. Instead, it is a conversation starter and quantities can and should be adjusted. </a:t>
            </a:r>
            <a:endParaRPr/>
          </a:p>
          <a:p>
            <a:pPr marL="0" lvl="0" indent="0" algn="l" rtl="0">
              <a:lnSpc>
                <a:spcPct val="100000"/>
              </a:lnSpc>
              <a:spcBef>
                <a:spcPts val="0"/>
              </a:spcBef>
              <a:spcAft>
                <a:spcPts val="0"/>
              </a:spcAft>
              <a:buSzPts val="1400"/>
              <a:buNone/>
            </a:pPr>
            <a:endParaRPr/>
          </a:p>
        </p:txBody>
      </p:sp>
      <p:sp>
        <p:nvSpPr>
          <p:cNvPr id="1526" name="Google Shape;1526;p1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p176: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In many cases, the data needed for input into the calculators will be already available. In some cases, particularly for the initial use, one may need to track down some information, especially on procurement.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Based on the data you put in, you will get forecasted monthly average consumption for misoprostol, mifepristone, and/or the combi-pack, depending on your setting and what is available.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 calculator will also take this average monthly consumption and provide minimum and maximum inventory levels that should be followed to avoid stockouts.</a:t>
            </a:r>
            <a:endParaRPr/>
          </a:p>
          <a:p>
            <a:pPr marL="0" lvl="0" indent="0" algn="l" rtl="0">
              <a:lnSpc>
                <a:spcPct val="100000"/>
              </a:lnSpc>
              <a:spcBef>
                <a:spcPts val="0"/>
              </a:spcBef>
              <a:spcAft>
                <a:spcPts val="0"/>
              </a:spcAft>
              <a:buSzPts val="1400"/>
              <a:buNone/>
            </a:pPr>
            <a:r>
              <a:rPr lang="en-US"/>
              <a:t>​</a:t>
            </a:r>
            <a:endParaRPr/>
          </a:p>
        </p:txBody>
      </p:sp>
      <p:sp>
        <p:nvSpPr>
          <p:cNvPr id="1534" name="Google Shape;1534;p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p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Ipas offers two medical abortion calculators. One is for postabortion care-only countries (on the left). The other is for countries with legal indications for induced abortion with medications (on the right).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i="1"/>
              <a:t>Note to trainer: </a:t>
            </a:r>
            <a:r>
              <a:rPr lang="en-US" b="0" i="1"/>
              <a:t>If time allows and the internet is available, click on the link to open the medical abortion calculator for a quick tour/demo. Be sure you are familiar with the medical abortion calculator before the training. </a:t>
            </a:r>
            <a:endParaRPr/>
          </a:p>
        </p:txBody>
      </p:sp>
      <p:sp>
        <p:nvSpPr>
          <p:cNvPr id="1542" name="Google Shape;1542;p1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1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p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sz="1800">
                <a:solidFill>
                  <a:srgbClr val="000000"/>
                </a:solidFill>
                <a:latin typeface="Calibri"/>
                <a:ea typeface="Calibri"/>
                <a:cs typeface="Calibri"/>
                <a:sym typeface="Calibri"/>
              </a:rPr>
              <a:t>Similar to the medical abortion calculator, the data you need for the MVA calculator is likely already available. The MVA calculator uses your estimated caseload. Based on that information, it provides the quantity that a facility should keep in active stock, that is in the procedure room ready to go, and what they should keep in reserve stock as a backup. </a:t>
            </a:r>
            <a:endParaRPr/>
          </a:p>
          <a:p>
            <a:pPr marL="0" lvl="0" indent="0" algn="l" rtl="0">
              <a:lnSpc>
                <a:spcPct val="100000"/>
              </a:lnSpc>
              <a:spcBef>
                <a:spcPts val="0"/>
              </a:spcBef>
              <a:spcAft>
                <a:spcPts val="0"/>
              </a:spcAft>
              <a:buSzPts val="1400"/>
              <a:buNone/>
            </a:pPr>
            <a:r>
              <a:rPr lang="en-US" b="1"/>
              <a:t>​</a:t>
            </a:r>
            <a:endParaRPr/>
          </a:p>
        </p:txBody>
      </p:sp>
      <p:sp>
        <p:nvSpPr>
          <p:cNvPr id="1551" name="Google Shape;1551;p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1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sz="1800">
                <a:solidFill>
                  <a:srgbClr val="000000"/>
                </a:solidFill>
                <a:latin typeface="Calibri"/>
                <a:ea typeface="Calibri"/>
                <a:cs typeface="Calibri"/>
                <a:sym typeface="Calibri"/>
              </a:rPr>
              <a:t>The MVA calculator is simpler than the medical abortion calculator and requires less data to enter.  It uses a reuse factor of 25 per aspirator for the calculation.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solidFill>
                  <a:srgbClr val="000000"/>
                </a:solidFill>
              </a:rPr>
              <a:t>​​</a:t>
            </a:r>
            <a:r>
              <a:rPr lang="en-US" b="1" i="1">
                <a:solidFill>
                  <a:srgbClr val="000000"/>
                </a:solidFill>
              </a:rPr>
              <a:t>Note to trainer: </a:t>
            </a:r>
            <a:r>
              <a:rPr lang="en-US" i="1">
                <a:solidFill>
                  <a:srgbClr val="000000"/>
                </a:solidFill>
              </a:rPr>
              <a:t>If time allows and internet is available, click on the link to open the MVA calculator for a quick tour/demo. Be sure you are familiar with the MVA calculator before the training.  </a:t>
            </a:r>
            <a:endParaRPr b="1" i="1">
              <a:solidFill>
                <a:srgbClr val="000000"/>
              </a:solidFill>
            </a:endParaRPr>
          </a:p>
          <a:p>
            <a:pPr marL="0" lvl="0" indent="0" algn="l" rtl="0">
              <a:lnSpc>
                <a:spcPct val="100000"/>
              </a:lnSpc>
              <a:spcBef>
                <a:spcPts val="0"/>
              </a:spcBef>
              <a:spcAft>
                <a:spcPts val="0"/>
              </a:spcAft>
              <a:buSzPts val="1400"/>
              <a:buNone/>
            </a:pPr>
            <a:endParaRPr/>
          </a:p>
        </p:txBody>
      </p:sp>
      <p:sp>
        <p:nvSpPr>
          <p:cNvPr id="1559" name="Google Shape;1559;p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This is a simple chart using the same calculations as the MVA calculator.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 use this, you need to calculate the average MVA caseload per day for your facility with this formula (column A): </a:t>
            </a:r>
            <a:endParaRPr/>
          </a:p>
          <a:p>
            <a:pPr marL="171450" lvl="0" indent="-171450" algn="l" rtl="0">
              <a:lnSpc>
                <a:spcPct val="100000"/>
              </a:lnSpc>
              <a:spcBef>
                <a:spcPts val="0"/>
              </a:spcBef>
              <a:spcAft>
                <a:spcPts val="0"/>
              </a:spcAft>
              <a:buClr>
                <a:schemeClr val="dk1"/>
              </a:buClr>
              <a:buSzPts val="1200"/>
              <a:buFont typeface="Arial"/>
              <a:buChar char="•"/>
            </a:pPr>
            <a:r>
              <a:rPr lang="en-US"/>
              <a:t>estimated # of MVA procedures in 1 month / # of days per month MVA services are offered​</a:t>
            </a:r>
            <a:endParaRPr/>
          </a:p>
          <a:p>
            <a:pPr marL="0" lvl="0" indent="0" algn="l" rtl="0">
              <a:lnSpc>
                <a:spcPct val="100000"/>
              </a:lnSpc>
              <a:spcBef>
                <a:spcPts val="0"/>
              </a:spcBef>
              <a:spcAft>
                <a:spcPts val="0"/>
              </a:spcAft>
              <a:buSzPts val="1400"/>
              <a:buNone/>
            </a:pPr>
            <a:r>
              <a:rPr lang="en-US"/>
              <a:t>​</a:t>
            </a:r>
            <a:endParaRPr b="1"/>
          </a:p>
          <a:p>
            <a:pPr marL="0" lvl="0" indent="0" algn="l" rtl="0">
              <a:lnSpc>
                <a:spcPct val="100000"/>
              </a:lnSpc>
              <a:spcBef>
                <a:spcPts val="0"/>
              </a:spcBef>
              <a:spcAft>
                <a:spcPts val="0"/>
              </a:spcAft>
              <a:buSzPts val="1400"/>
              <a:buNone/>
            </a:pPr>
            <a:r>
              <a:rPr lang="en-US" b="1"/>
              <a:t>Ask</a:t>
            </a:r>
            <a:r>
              <a:rPr lang="en-US"/>
              <a:t> participants to calculate their average daily MVA caseload and then use the chart to determine the number of MVA devices needed in active stock and the number needed in reserve.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Take</a:t>
            </a:r>
            <a:r>
              <a:rPr lang="en-US"/>
              <a:t> a few ​responses and </a:t>
            </a:r>
            <a:r>
              <a:rPr lang="en-US" b="1"/>
              <a:t>verify</a:t>
            </a:r>
            <a:r>
              <a:rPr lang="en-US"/>
              <a:t> correct use. </a:t>
            </a:r>
            <a:endParaRPr/>
          </a:p>
          <a:p>
            <a:pPr marL="0" lvl="0" indent="0" algn="l" rtl="0">
              <a:lnSpc>
                <a:spcPct val="100000"/>
              </a:lnSpc>
              <a:spcBef>
                <a:spcPts val="0"/>
              </a:spcBef>
              <a:spcAft>
                <a:spcPts val="0"/>
              </a:spcAft>
              <a:buSzPts val="1400"/>
              <a:buNone/>
            </a:pPr>
            <a:r>
              <a:rPr lang="en-US"/>
              <a:t>​</a:t>
            </a:r>
            <a:endParaRPr/>
          </a:p>
          <a:p>
            <a:pPr marL="0" lvl="0" indent="0" algn="l" rtl="0">
              <a:lnSpc>
                <a:spcPct val="100000"/>
              </a:lnSpc>
              <a:spcBef>
                <a:spcPts val="0"/>
              </a:spcBef>
              <a:spcAft>
                <a:spcPts val="0"/>
              </a:spcAft>
              <a:buSzPts val="1400"/>
              <a:buNone/>
            </a:pPr>
            <a:r>
              <a:rPr lang="en-US"/>
              <a:t>​</a:t>
            </a:r>
            <a:endParaRPr/>
          </a:p>
        </p:txBody>
      </p:sp>
      <p:sp>
        <p:nvSpPr>
          <p:cNvPr id="1567" name="Google Shape;1567;p1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4" name="Google Shape;1574;p1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a:t>
            </a:r>
            <a:r>
              <a:rPr lang="en-US"/>
              <a:t>: </a:t>
            </a:r>
            <a:r>
              <a:rPr lang="en-US" sz="1800">
                <a:solidFill>
                  <a:srgbClr val="000000"/>
                </a:solidFill>
                <a:latin typeface="Calibri"/>
                <a:ea typeface="Calibri"/>
                <a:cs typeface="Calibri"/>
                <a:sym typeface="Calibri"/>
              </a:rPr>
              <a:t>Further learning on managing facility supply of uterine evacuation medications and equipment is available through Ipas University, which is your gateway to learning through Ipas. You will discover a range of free courses on safe abortion care in English and Spanish that you can access, as well as track your own learning to help you develop as a reproductive health professional and learner.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Explain: </a:t>
            </a:r>
            <a:r>
              <a:rPr lang="en-US" sz="1800">
                <a:solidFill>
                  <a:srgbClr val="000000"/>
                </a:solidFill>
                <a:latin typeface="Calibri"/>
                <a:ea typeface="Calibri"/>
                <a:cs typeface="Calibri"/>
                <a:sym typeface="Calibri"/>
              </a:rPr>
              <a:t>IpasU is designed for clinicians (in practice and still in training) and other professionals who work in reproductive health programming. IpasU is not meant to be a substitute for clinical training.</a:t>
            </a:r>
            <a:endParaRPr/>
          </a:p>
        </p:txBody>
      </p:sp>
      <p:sp>
        <p:nvSpPr>
          <p:cNvPr id="1575" name="Google Shape;1575;p1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3" name="Google Shape;1583;p1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4" name="Google Shape;1584;p1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1" name="Google Shape;1591;p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2" name="Google Shape;1592;p1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1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p1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latin typeface="Calibri"/>
                <a:ea typeface="Calibri"/>
                <a:cs typeface="Calibri"/>
                <a:sym typeface="Calibri"/>
              </a:rPr>
              <a:t>Review </a:t>
            </a:r>
            <a:r>
              <a:rPr lang="en-US" sz="1800">
                <a:latin typeface="Calibri"/>
                <a:ea typeface="Calibri"/>
                <a:cs typeface="Calibri"/>
                <a:sym typeface="Calibri"/>
              </a:rPr>
              <a:t>all objectives, reminding participants of activities and methods used to increase knowledge, build skills, and change or strengthen attitudes. Revisit the flip chart paper with participant expectations listed. Ensure that all expectations have been addressed</a:t>
            </a:r>
            <a:endParaRPr/>
          </a:p>
        </p:txBody>
      </p:sp>
      <p:sp>
        <p:nvSpPr>
          <p:cNvPr id="1601" name="Google Shape;1601;p1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p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8" name="Google Shape;1608;p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Thank</a:t>
            </a:r>
            <a:r>
              <a:rPr lang="en-US"/>
              <a:t> participants for their attention and their participation in the short course.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a:t>
            </a:r>
            <a:r>
              <a:rPr lang="en-US"/>
              <a:t> participants to take 10 minutes to complete the </a:t>
            </a:r>
            <a:r>
              <a:rPr lang="en-US" i="1"/>
              <a:t>Course Evaluation </a:t>
            </a:r>
            <a:r>
              <a:rPr lang="en-US"/>
              <a:t>in their manual and provide feedback on which areas of the training went well and which areas could be improved. Remind participants that their input is critical in improving the course.</a:t>
            </a:r>
            <a:endParaRPr/>
          </a:p>
        </p:txBody>
      </p:sp>
      <p:sp>
        <p:nvSpPr>
          <p:cNvPr id="1609" name="Google Shape;1609;p1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1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6" name="Google Shape;1616;p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a:t>
            </a:r>
            <a:r>
              <a:rPr lang="en-US"/>
              <a:t> participants to complete the </a:t>
            </a:r>
            <a:r>
              <a:rPr lang="en-US" i="0"/>
              <a:t>knowledge </a:t>
            </a:r>
            <a:r>
              <a:rPr lang="en-US" i="1"/>
              <a:t>Post-test </a:t>
            </a:r>
            <a:r>
              <a:rPr lang="en-US"/>
              <a:t>in their manual, which covers content from the entire course.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a:t>
            </a:r>
            <a:r>
              <a:rPr lang="en-US"/>
              <a:t> participants to take 15 minutes to complete the test. Participants should use the same number they selected at the beginning of the training instead of writing their names. The results, along with their participation and skills practice during the Case Study Role-Plays will help assess participants’ readiness to provide uterine evacuation with medications to women.</a:t>
            </a:r>
            <a:endParaRPr/>
          </a:p>
        </p:txBody>
      </p:sp>
      <p:sp>
        <p:nvSpPr>
          <p:cNvPr id="1617" name="Google Shape;1617;p1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p1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Present</a:t>
            </a:r>
            <a:r>
              <a:rPr lang="en-US" dirty="0"/>
              <a:t> each participant with their prepared certificate of completion and congratulate them. </a:t>
            </a:r>
            <a:endParaRPr dirty="0"/>
          </a:p>
        </p:txBody>
      </p:sp>
      <p:sp>
        <p:nvSpPr>
          <p:cNvPr id="1625" name="Google Shape;1625;p1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is vacuum aspiration, either manual (MVA) or electric vacuum aspiration (EVA)?</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Vacuum aspiration removes the contents of the uterus through a cannula attached to a vacuum source that is either electric or manual.</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Vacuum aspiration can be routinely performed up to 13 weeks LMP (or up to 15 weeks LMP if providers have been specially trained and have access to appropriately-sized cannulae).</a:t>
            </a:r>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a:solidFill>
                  <a:srgbClr val="000000"/>
                </a:solidFill>
                <a:latin typeface="Calibri"/>
                <a:ea typeface="Calibri"/>
                <a:cs typeface="Calibri"/>
                <a:sym typeface="Calibri"/>
              </a:rPr>
              <a:t>Ask</a:t>
            </a:r>
            <a:r>
              <a:rPr lang="en-US" sz="1200">
                <a:solidFill>
                  <a:srgbClr val="000000"/>
                </a:solidFill>
                <a:latin typeface="Calibri"/>
                <a:ea typeface="Calibri"/>
                <a:cs typeface="Calibri"/>
                <a:sym typeface="Calibri"/>
              </a:rPr>
              <a:t>: What is vacuum aspiration, either manual (MVA) or electric vacuum aspiration (EVA)?</a:t>
            </a: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79" name="Google Shape;27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Ask: </a:t>
            </a:r>
            <a:r>
              <a:rPr lang="en-US" i="0" dirty="0"/>
              <a:t>What is MVA?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MVA removes the contents of the uterus through a cannula attached to a hand-held device that contains a vacuum that is manually created. The vacuum source is portable and does not need electricity.</a:t>
            </a:r>
            <a:endParaRPr dirty="0"/>
          </a:p>
          <a:p>
            <a:pPr marL="0" lvl="0" indent="0" algn="l" rtl="0">
              <a:lnSpc>
                <a:spcPct val="100000"/>
              </a:lnSpc>
              <a:spcBef>
                <a:spcPts val="0"/>
              </a:spcBef>
              <a:spcAft>
                <a:spcPts val="0"/>
              </a:spcAft>
              <a:buSzPts val="1400"/>
              <a:buNone/>
            </a:pPr>
            <a:endParaRPr dirty="0"/>
          </a:p>
        </p:txBody>
      </p:sp>
      <p:sp>
        <p:nvSpPr>
          <p:cNvPr id="287" name="Google Shape;28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Ask: </a:t>
            </a:r>
            <a:r>
              <a:rPr lang="en-US" i="0" dirty="0"/>
              <a:t>What is EVA?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EVA is similar to MVA except that the vacuum is created by electricity.</a:t>
            </a:r>
            <a:endParaRPr dirty="0"/>
          </a:p>
          <a:p>
            <a:pPr marL="0" lvl="0" indent="0" algn="l" rtl="0">
              <a:lnSpc>
                <a:spcPct val="100000"/>
              </a:lnSpc>
              <a:spcBef>
                <a:spcPts val="0"/>
              </a:spcBef>
              <a:spcAft>
                <a:spcPts val="0"/>
              </a:spcAft>
              <a:buSzPts val="1400"/>
              <a:buNone/>
            </a:pPr>
            <a:endParaRPr dirty="0"/>
          </a:p>
        </p:txBody>
      </p:sp>
      <p:sp>
        <p:nvSpPr>
          <p:cNvPr id="295" name="Google Shape;29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In every country in the world, there are at least two clinical applications for MVA: treatment of incomplete or missed abortion (also called miscarriage management or management of early pregnancy failure) and endometrial biopsy. Induced abortion (called menstrual regulation in some settings) is also an application for MVA where permitted by law and regulation.</a:t>
            </a:r>
            <a:endParaRPr/>
          </a:p>
        </p:txBody>
      </p:sp>
      <p:sp>
        <p:nvSpPr>
          <p:cNvPr id="303" name="Google Shape;3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i="0"/>
              <a:t>What are the advantages of vacuum aspiration over sharp curettage?</a:t>
            </a:r>
            <a:endParaRPr/>
          </a:p>
        </p:txBody>
      </p:sp>
      <p:sp>
        <p:nvSpPr>
          <p:cNvPr id="318" name="Google Shape;3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Barnard, S., Kim, C., Park, M., &amp; Ngo, T. D. (2015). Doctors or mid-level providers for abortion? </a:t>
            </a:r>
            <a:r>
              <a:rPr lang="en-US" i="1"/>
              <a:t>Cochrane Database of Systematic Reviews, 7, </a:t>
            </a:r>
            <a:r>
              <a:rPr lang="en-US" i="0"/>
              <a:t>CD011242.</a:t>
            </a:r>
            <a:endParaRPr/>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US" i="0"/>
              <a:t>World Health Organization. (2015). </a:t>
            </a:r>
            <a:r>
              <a:rPr lang="en-US" i="1"/>
              <a:t>Health worker roles in providing safe abortion care and post-abortion contraception. </a:t>
            </a:r>
            <a:r>
              <a:rPr lang="en-US" i="0"/>
              <a:t>Geneva: World Health Organization Press.</a:t>
            </a:r>
            <a:endParaRPr/>
          </a:p>
        </p:txBody>
      </p:sp>
      <p:sp>
        <p:nvSpPr>
          <p:cNvPr id="333" name="Google Shape;3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a:t>
            </a:r>
            <a:r>
              <a:rPr lang="en-US" sz="1200" b="0" i="0" u="none" strike="noStrike">
                <a:solidFill>
                  <a:schemeClr val="dk1"/>
                </a:solidFill>
                <a:latin typeface="Calibri"/>
                <a:ea typeface="Calibri"/>
                <a:cs typeface="Calibri"/>
                <a:sym typeface="Calibri"/>
              </a:rPr>
              <a:t>MVA has been shown to have a very low risk of infection or injury. However, as with any medical procedure, there are warnings and precautions.</a:t>
            </a: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Read the following paragraphs aloud: </a:t>
            </a:r>
            <a:endParaRPr sz="1200" i="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As with any uterine evacuation, one or more of the following may occur during or after the procedure: vagal reaction, incomplete evacuation, uterine or cervical injury or perforation, pelvic infection, hemorrhage or acute hematometra. Serious complications, such as bleeding, necessitating transfusion, or a uterine injury requiring surgical repair, are very rare and occur much less than 1% of the time. However, when they do occur, some complications can lead to secondary infertility, serious injury, or death. </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Before performing uterine evacuation, any life-threatening conditions should be addressed immediately. These include: shock, hemorrhage, severe pelvic infection, sepsis, perforation, or abdominal injury, as may occur with incomplete or clandestine abortion.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However, uterine evacuation is often an important component of definitive management in these cases. Once the patient is stabilized, the procedure should not be delayed. A history of blood dyscrasia may be a factor in the woman’s care. Uterine evacuation should not be performed until the size and position of the uterus and cervix have been determined. Large fibroids or uterine anomalies may make it difficult to determine the size of the uterus and to perform intrauterine procedures, including MVA.</a:t>
            </a:r>
            <a:endParaRPr/>
          </a:p>
          <a:p>
            <a:pPr marL="0" lvl="0" indent="0" algn="l" rtl="0">
              <a:lnSpc>
                <a:spcPct val="100000"/>
              </a:lnSpc>
              <a:spcBef>
                <a:spcPts val="0"/>
              </a:spcBef>
              <a:spcAft>
                <a:spcPts val="0"/>
              </a:spcAft>
              <a:buSzPts val="1400"/>
              <a:buNone/>
            </a:pPr>
            <a:endParaRPr/>
          </a:p>
        </p:txBody>
      </p:sp>
      <p:sp>
        <p:nvSpPr>
          <p:cNvPr id="341" name="Google Shape;34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Explain: </a:t>
            </a:r>
            <a:r>
              <a:rPr lang="en-US" sz="1200" i="0">
                <a:solidFill>
                  <a:schemeClr val="dk1"/>
                </a:solidFill>
                <a:latin typeface="Calibri"/>
                <a:ea typeface="Calibri"/>
                <a:cs typeface="Calibri"/>
                <a:sym typeface="Calibri"/>
              </a:rPr>
              <a:t>Mifepristone is an oral medication that blocks the action of the hormone progesterone. This leads to detachment of a pregnancy from the uterus. It also softens the cervix and makes the uterus more sensitive to the effects of misoprostol. Misoprostol is a synthetic prostaglandin that softens the cervix and stimulates uterine contractions. Mifepristone plus misoprostol, or misoprostol used alone, cause uterine evacuation through expulsion of uterine contents. </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Note</a:t>
            </a:r>
            <a:r>
              <a:rPr lang="en-US" sz="1200" b="0" i="0">
                <a:solidFill>
                  <a:schemeClr val="dk1"/>
                </a:solidFill>
                <a:latin typeface="Calibri"/>
                <a:ea typeface="Calibri"/>
                <a:cs typeface="Calibri"/>
                <a:sym typeface="Calibri"/>
              </a:rPr>
              <a:t> that both medications are stable at room temperature and do not require refrigeration. However, misoprostol will degrade in high heat and humidity and should only be procured, stored and distributed in double-foil packaging (as seen in the picture on the slide).</a:t>
            </a:r>
            <a:endParaRPr/>
          </a:p>
          <a:p>
            <a:pPr marL="0" lvl="0" indent="0" algn="l" rtl="0">
              <a:lnSpc>
                <a:spcPct val="100000"/>
              </a:lnSpc>
              <a:spcBef>
                <a:spcPts val="0"/>
              </a:spcBef>
              <a:spcAft>
                <a:spcPts val="0"/>
              </a:spcAft>
              <a:buSzPts val="1400"/>
              <a:buNone/>
            </a:pPr>
            <a:endParaRPr/>
          </a:p>
        </p:txBody>
      </p:sp>
      <p:sp>
        <p:nvSpPr>
          <p:cNvPr id="349" name="Google Shape;34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Explain: </a:t>
            </a:r>
            <a:r>
              <a:rPr lang="en-US" sz="1200" dirty="0">
                <a:solidFill>
                  <a:schemeClr val="dk1"/>
                </a:solidFill>
                <a:latin typeface="Calibri"/>
                <a:ea typeface="Calibri"/>
                <a:cs typeface="Calibri"/>
                <a:sym typeface="Calibri"/>
              </a:rPr>
              <a:t>Misoprostol has been included in the World Health Organization Model List of Essential Medicines for:</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treatment of incomplete abortion and miscarriage</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prevention and treatment of postpartum hemorrhage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labor induction</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Calibri"/>
                <a:ea typeface="Calibri"/>
                <a:cs typeface="Calibri"/>
                <a:sym typeface="Calibri"/>
              </a:rPr>
              <a:t>Misoprostol is included in the Minimal Initial Service Package (MISP) for Sexual and Reproductive Health for safe abortion care and postabortion care</a:t>
            </a:r>
            <a:endParaRPr dirty="0"/>
          </a:p>
          <a:p>
            <a:pPr marL="0" lvl="0" indent="0" algn="l" rtl="0">
              <a:lnSpc>
                <a:spcPct val="100000"/>
              </a:lnSpc>
              <a:spcBef>
                <a:spcPts val="0"/>
              </a:spcBef>
              <a:spcAft>
                <a:spcPts val="0"/>
              </a:spcAft>
              <a:buSzPts val="1400"/>
              <a:buNone/>
            </a:pPr>
            <a:endParaRPr dirty="0"/>
          </a:p>
        </p:txBody>
      </p:sp>
      <p:sp>
        <p:nvSpPr>
          <p:cNvPr id="361" name="Google Shape;36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dirty="0">
                <a:latin typeface="Calibri"/>
                <a:ea typeface="Calibri"/>
                <a:cs typeface="Calibri"/>
                <a:sym typeface="Calibri"/>
              </a:rPr>
              <a:t>Explain: </a:t>
            </a:r>
            <a:r>
              <a:rPr lang="en-US" sz="1800" dirty="0">
                <a:latin typeface="Calibri"/>
                <a:ea typeface="Calibri"/>
                <a:cs typeface="Calibri"/>
                <a:sym typeface="Calibri"/>
              </a:rPr>
              <a:t>Mifepristone has been included in the World Health Organization Model List of Essential Medicines for abortion. Mifepristone is now included in the Minimal Initial Service Delivery Package (MISP) for Sexual and Reproductive Health for safe abortion care.</a:t>
            </a:r>
            <a:endParaRPr dirty="0"/>
          </a:p>
          <a:p>
            <a:pPr marL="0" marR="0" lvl="0" indent="0" algn="l" rtl="0">
              <a:lnSpc>
                <a:spcPct val="107000"/>
              </a:lnSpc>
              <a:spcBef>
                <a:spcPts val="0"/>
              </a:spcBef>
              <a:spcAft>
                <a:spcPts val="0"/>
              </a:spcAft>
              <a:buSzPts val="1400"/>
              <a:buNone/>
            </a:pPr>
            <a:r>
              <a:rPr lang="en-US" sz="1800" dirty="0">
                <a:latin typeface="Calibri"/>
                <a:ea typeface="Calibri"/>
                <a:cs typeface="Calibri"/>
                <a:sym typeface="Calibri"/>
              </a:rPr>
              <a:t> </a:t>
            </a:r>
            <a:endParaRPr dirty="0"/>
          </a:p>
          <a:p>
            <a:pPr marL="0" marR="0" lvl="0" indent="0" algn="l" rtl="0">
              <a:lnSpc>
                <a:spcPct val="107000"/>
              </a:lnSpc>
              <a:spcBef>
                <a:spcPts val="0"/>
              </a:spcBef>
              <a:spcAft>
                <a:spcPts val="0"/>
              </a:spcAft>
              <a:buSzPts val="1400"/>
              <a:buNone/>
            </a:pPr>
            <a:r>
              <a:rPr lang="en-US" sz="1800" b="1" dirty="0">
                <a:latin typeface="Calibri"/>
                <a:ea typeface="Calibri"/>
                <a:cs typeface="Calibri"/>
                <a:sym typeface="Calibri"/>
              </a:rPr>
              <a:t>Post </a:t>
            </a:r>
            <a:r>
              <a:rPr lang="en-US" sz="1800" dirty="0">
                <a:latin typeface="Calibri"/>
                <a:ea typeface="Calibri"/>
                <a:cs typeface="Calibri"/>
                <a:sym typeface="Calibri"/>
              </a:rPr>
              <a:t>a blank sheet of flip chart paper.</a:t>
            </a:r>
            <a:endParaRPr dirty="0"/>
          </a:p>
          <a:p>
            <a:pPr marL="0" marR="0" lvl="0" indent="0" algn="l" rtl="0">
              <a:lnSpc>
                <a:spcPct val="107000"/>
              </a:lnSpc>
              <a:spcBef>
                <a:spcPts val="0"/>
              </a:spcBef>
              <a:spcAft>
                <a:spcPts val="0"/>
              </a:spcAft>
              <a:buSzPts val="1400"/>
              <a:buNone/>
            </a:pPr>
            <a:endParaRPr sz="18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dirty="0">
                <a:latin typeface="Calibri"/>
                <a:ea typeface="Calibri"/>
                <a:cs typeface="Calibri"/>
                <a:sym typeface="Calibri"/>
              </a:rPr>
              <a:t>Say/ask:</a:t>
            </a:r>
            <a:r>
              <a:rPr lang="en-US" sz="1800" dirty="0">
                <a:latin typeface="Calibri"/>
                <a:ea typeface="Calibri"/>
                <a:cs typeface="Calibri"/>
                <a:sym typeface="Calibri"/>
              </a:rPr>
              <a:t> In some cases, women may prefer medical methods for uterine evacuation if the option is available. Why do you think some women may prefer medical methods to vacuum aspiration? </a:t>
            </a:r>
            <a:endParaRPr dirty="0"/>
          </a:p>
          <a:p>
            <a:pPr marL="0" marR="0" lvl="0" indent="0" algn="l" rtl="0">
              <a:lnSpc>
                <a:spcPct val="107000"/>
              </a:lnSpc>
              <a:spcBef>
                <a:spcPts val="0"/>
              </a:spcBef>
              <a:spcAft>
                <a:spcPts val="0"/>
              </a:spcAft>
              <a:buSzPts val="1400"/>
              <a:buNone/>
            </a:pPr>
            <a:endParaRPr sz="1800" b="1"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dirty="0">
                <a:latin typeface="Calibri"/>
                <a:ea typeface="Calibri"/>
                <a:cs typeface="Calibri"/>
                <a:sym typeface="Calibri"/>
              </a:rPr>
              <a:t>Record responses </a:t>
            </a:r>
            <a:r>
              <a:rPr lang="en-US" sz="1800" dirty="0">
                <a:latin typeface="Calibri"/>
                <a:ea typeface="Calibri"/>
                <a:cs typeface="Calibri"/>
                <a:sym typeface="Calibri"/>
              </a:rPr>
              <a:t>on the flip chart paper.</a:t>
            </a:r>
            <a:endParaRPr dirty="0"/>
          </a:p>
          <a:p>
            <a:pPr marL="0" lvl="0" indent="0" algn="l" rtl="0">
              <a:lnSpc>
                <a:spcPct val="100000"/>
              </a:lnSpc>
              <a:spcBef>
                <a:spcPts val="0"/>
              </a:spcBef>
              <a:spcAft>
                <a:spcPts val="0"/>
              </a:spcAft>
              <a:buSzPts val="1400"/>
              <a:buNone/>
            </a:pPr>
            <a:endParaRPr dirty="0"/>
          </a:p>
        </p:txBody>
      </p:sp>
      <p:sp>
        <p:nvSpPr>
          <p:cNvPr id="369" name="Google Shape;36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Say: </a:t>
            </a:r>
            <a:r>
              <a:rPr lang="en-US" b="0" i="0" dirty="0"/>
              <a:t>Medical abortion with either a combined regimen of mifepristone and misoprostol, or misoprostol used alone, is safe and effective. The rates reported here are for medical methods up to 12 weeks gestation. Although these medicines can be used after 12 weeks gestation, we are only discussing their use up to 12 weeks in this training. Because the combined regimen has a higher effectiveness rate and very low complication and ongoing pregnancy rates, it is recommended for medical abortion. However, where mifepristone is not available, misoprostol alone can still be safely used.</a:t>
            </a:r>
            <a:endParaRPr dirty="0"/>
          </a:p>
          <a:p>
            <a:pPr marL="0" lvl="0" indent="0" algn="l" rtl="0">
              <a:lnSpc>
                <a:spcPct val="100000"/>
              </a:lnSpc>
              <a:spcBef>
                <a:spcPts val="0"/>
              </a:spcBef>
              <a:spcAft>
                <a:spcPts val="0"/>
              </a:spcAft>
              <a:buSzPts val="1400"/>
              <a:buNone/>
            </a:pPr>
            <a:endParaRPr b="0" i="0" dirty="0"/>
          </a:p>
          <a:p>
            <a:pPr marL="0" lvl="0" indent="0" algn="l" rtl="0">
              <a:lnSpc>
                <a:spcPct val="100000"/>
              </a:lnSpc>
              <a:spcBef>
                <a:spcPts val="0"/>
              </a:spcBef>
              <a:spcAft>
                <a:spcPts val="0"/>
              </a:spcAft>
              <a:buSzPts val="1400"/>
              <a:buNone/>
            </a:pPr>
            <a:r>
              <a:rPr lang="en-US" b="0" i="0" dirty="0"/>
              <a:t>Regardless of the method used for medical abortion, a proportion of women who use medical methods will require uterine evacuation with vacuum aspiration, either due to method failure, or incomplete abortion. When using medical methods for uterine evacuation, it is necessary to have vacuum aspiration available, either on-site or by referral.</a:t>
            </a:r>
            <a:endParaRPr dirty="0"/>
          </a:p>
        </p:txBody>
      </p:sp>
      <p:sp>
        <p:nvSpPr>
          <p:cNvPr id="385" name="Google Shape;38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Misoprostol can be used alone to treat uncomplicated incomplete abortion and missed abortion. </a:t>
            </a:r>
            <a:r>
              <a:rPr lang="en-US" sz="1800">
                <a:latin typeface="Calibri"/>
                <a:ea typeface="Calibri"/>
                <a:cs typeface="Calibri"/>
                <a:sym typeface="Calibri"/>
              </a:rPr>
              <a:t>The use of mifepristone pretreatment when using misoprostol to treat missed abortion increases the effectiveness of medical management. The effectiveness rates reported here are for uterine size less than 13 weeks. Although misoprostol can be used for a uterine size greater than 13 weeks, we are only discussing less than 13 weeks in this training. Not every woman who needs postabortion care will be eligible to use misoprostol for uterine evacuation, and in some cases, medical management will fail. When using misoprostol for postabortion care, it is necessary to have vacuum aspiration available either on-site or by referral.</a:t>
            </a:r>
            <a:endParaRPr b="1" i="0"/>
          </a:p>
        </p:txBody>
      </p:sp>
      <p:sp>
        <p:nvSpPr>
          <p:cNvPr id="393" name="Google Shape;39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1">
                <a:latin typeface="Calibri"/>
                <a:ea typeface="Calibri"/>
                <a:cs typeface="Calibri"/>
                <a:sym typeface="Calibri"/>
              </a:rPr>
              <a:t>Note to trainer: </a:t>
            </a:r>
            <a:r>
              <a:rPr lang="en-US" sz="1800" i="1">
                <a:latin typeface="Calibri"/>
                <a:ea typeface="Calibri"/>
                <a:cs typeface="Calibri"/>
                <a:sym typeface="Calibri"/>
              </a:rPr>
              <a:t>These are the overall course objectives. More detailed learning objectives for each unit will be reviewed at the start of each unit. Ask participants to take turns reading the objectives out loud.</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3" name="Google Shape;1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dirty="0">
                <a:solidFill>
                  <a:schemeClr val="dk1"/>
                </a:solidFill>
                <a:latin typeface="Calibri"/>
                <a:ea typeface="Calibri"/>
                <a:cs typeface="Calibri"/>
                <a:sym typeface="Calibri"/>
              </a:rPr>
              <a:t>Post </a:t>
            </a:r>
            <a:r>
              <a:rPr lang="en-US" sz="1200" b="0" i="0" dirty="0">
                <a:solidFill>
                  <a:schemeClr val="dk1"/>
                </a:solidFill>
                <a:latin typeface="Calibri"/>
                <a:ea typeface="Calibri"/>
                <a:cs typeface="Calibri"/>
                <a:sym typeface="Calibri"/>
              </a:rPr>
              <a:t>a blank sheet </a:t>
            </a:r>
            <a:r>
              <a:rPr lang="en-US" b="0" dirty="0"/>
              <a:t>of flip chart paper.</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Ask: </a:t>
            </a:r>
            <a:r>
              <a:rPr lang="en-US" i="0" dirty="0"/>
              <a:t>What are possible complications of medical methods of uterine evacuation? </a:t>
            </a:r>
            <a:endParaRPr dirty="0"/>
          </a:p>
          <a:p>
            <a:pPr marL="0" lvl="0" indent="0" algn="l" rtl="0">
              <a:lnSpc>
                <a:spcPct val="100000"/>
              </a:lnSpc>
              <a:spcBef>
                <a:spcPts val="0"/>
              </a:spcBef>
              <a:spcAft>
                <a:spcPts val="0"/>
              </a:spcAft>
              <a:buSzPts val="1400"/>
              <a:buNone/>
            </a:pPr>
            <a:endParaRPr i="0" dirty="0"/>
          </a:p>
          <a:p>
            <a:pPr marL="0" lvl="0" indent="0" algn="l" rtl="0">
              <a:lnSpc>
                <a:spcPct val="100000"/>
              </a:lnSpc>
              <a:spcBef>
                <a:spcPts val="0"/>
              </a:spcBef>
              <a:spcAft>
                <a:spcPts val="0"/>
              </a:spcAft>
              <a:buSzPts val="1400"/>
              <a:buNone/>
            </a:pPr>
            <a:r>
              <a:rPr lang="en-US" b="1" i="0" dirty="0"/>
              <a:t>Record </a:t>
            </a:r>
            <a:r>
              <a:rPr lang="en-US" b="0" i="0" dirty="0"/>
              <a:t>responses on</a:t>
            </a:r>
            <a:r>
              <a:rPr lang="en-US" b="0" dirty="0"/>
              <a:t> flip chart paper.</a:t>
            </a:r>
            <a:r>
              <a:rPr lang="en-US" sz="1200" b="0" dirty="0">
                <a:solidFill>
                  <a:schemeClr val="dk1"/>
                </a:solidFill>
                <a:latin typeface="Calibri"/>
                <a:ea typeface="Calibri"/>
                <a:cs typeface="Calibri"/>
                <a:sym typeface="Calibri"/>
              </a:rPr>
              <a:t> </a:t>
            </a:r>
            <a:r>
              <a:rPr lang="en-US" sz="1200" i="0" dirty="0">
                <a:solidFill>
                  <a:schemeClr val="dk1"/>
                </a:solidFill>
                <a:latin typeface="Calibri"/>
                <a:ea typeface="Calibri"/>
                <a:cs typeface="Calibri"/>
                <a:sym typeface="Calibri"/>
              </a:rPr>
              <a:t>Answers should include:</a:t>
            </a:r>
            <a:endParaRPr dirty="0"/>
          </a:p>
          <a:p>
            <a:pPr marL="17145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failure of medications to evacuate uterus, including the small risk of fetal malformations in the event of a continuing pregnancy after misoprostol use</a:t>
            </a:r>
            <a:endParaRPr dirty="0"/>
          </a:p>
          <a:p>
            <a:pPr marL="17145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prolonged or very heavy bleeding/hemorrhage</a:t>
            </a:r>
            <a:endParaRPr dirty="0"/>
          </a:p>
          <a:p>
            <a:pPr marL="17145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Infection</a:t>
            </a:r>
            <a:endParaRPr dirty="0"/>
          </a:p>
          <a:p>
            <a:pPr marL="17145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Allergy</a:t>
            </a:r>
            <a:endParaRPr dirty="0"/>
          </a:p>
          <a:p>
            <a:pPr marL="171450" lvl="0" indent="-171450" algn="l" rtl="0">
              <a:lnSpc>
                <a:spcPct val="100000"/>
              </a:lnSpc>
              <a:spcBef>
                <a:spcPts val="0"/>
              </a:spcBef>
              <a:spcAft>
                <a:spcPts val="0"/>
              </a:spcAft>
              <a:buClr>
                <a:schemeClr val="dk1"/>
              </a:buClr>
              <a:buSzPts val="1200"/>
              <a:buFont typeface="Arial"/>
              <a:buChar char="•"/>
            </a:pPr>
            <a:r>
              <a:rPr lang="en-US" sz="1200" i="0" dirty="0">
                <a:solidFill>
                  <a:schemeClr val="dk1"/>
                </a:solidFill>
                <a:latin typeface="Calibri"/>
                <a:ea typeface="Calibri"/>
                <a:cs typeface="Calibri"/>
                <a:sym typeface="Calibri"/>
              </a:rPr>
              <a:t>possible need for vacuum aspiration</a:t>
            </a:r>
            <a:endParaRPr dirty="0"/>
          </a:p>
          <a:p>
            <a:pPr marL="0" lvl="0" indent="0" algn="l" rtl="0">
              <a:lnSpc>
                <a:spcPct val="100000"/>
              </a:lnSpc>
              <a:spcBef>
                <a:spcPts val="0"/>
              </a:spcBef>
              <a:spcAft>
                <a:spcPts val="0"/>
              </a:spcAft>
              <a:buSzPts val="1400"/>
              <a:buNone/>
            </a:pPr>
            <a:endParaRPr sz="120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dirty="0">
                <a:solidFill>
                  <a:schemeClr val="dk1"/>
                </a:solidFill>
                <a:latin typeface="Calibri"/>
                <a:ea typeface="Calibri"/>
                <a:cs typeface="Calibri"/>
                <a:sym typeface="Calibri"/>
              </a:rPr>
              <a:t>Participants may respond by naming expected effects or side effects of misoprostol, such as pain/cramping, nausea/vomiting, fever/chills, or diarrhea. Acknowledge that these are expected effects of treatment with misoprostol, and something to discuss with women before use. </a:t>
            </a:r>
            <a:endParaRPr dirty="0"/>
          </a:p>
          <a:p>
            <a:pPr marL="0" lvl="0" indent="0" algn="l" rtl="0">
              <a:lnSpc>
                <a:spcPct val="100000"/>
              </a:lnSpc>
              <a:spcBef>
                <a:spcPts val="0"/>
              </a:spcBef>
              <a:spcAft>
                <a:spcPts val="0"/>
              </a:spcAft>
              <a:buSzPts val="1400"/>
              <a:buNone/>
            </a:pPr>
            <a:endParaRPr sz="1200" i="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dirty="0">
                <a:solidFill>
                  <a:schemeClr val="dk1"/>
                </a:solidFill>
                <a:latin typeface="Calibri"/>
                <a:ea typeface="Calibri"/>
                <a:cs typeface="Calibri"/>
                <a:sym typeface="Calibri"/>
              </a:rPr>
              <a:t>Advise</a:t>
            </a:r>
            <a:r>
              <a:rPr lang="en-US" sz="1200" i="0" dirty="0">
                <a:solidFill>
                  <a:schemeClr val="dk1"/>
                </a:solidFill>
                <a:latin typeface="Calibri"/>
                <a:ea typeface="Calibri"/>
                <a:cs typeface="Calibri"/>
                <a:sym typeface="Calibri"/>
              </a:rPr>
              <a:t> participants that treatment of complications and counseling to provide to women to manage expected effects and side effects, will be covered in the next section.</a:t>
            </a:r>
            <a:endParaRPr b="1" i="0" dirty="0"/>
          </a:p>
          <a:p>
            <a:pPr marL="0" lvl="0" indent="0" algn="l" rtl="0">
              <a:lnSpc>
                <a:spcPct val="100000"/>
              </a:lnSpc>
              <a:spcBef>
                <a:spcPts val="0"/>
              </a:spcBef>
              <a:spcAft>
                <a:spcPts val="0"/>
              </a:spcAft>
              <a:buSzPts val="1400"/>
              <a:buNone/>
            </a:pPr>
            <a:endParaRPr sz="1200" b="1" i="0" u="none" strike="noStrike" dirty="0">
              <a:solidFill>
                <a:schemeClr val="dk1"/>
              </a:solidFill>
              <a:latin typeface="Calibri"/>
              <a:ea typeface="Calibri"/>
              <a:cs typeface="Calibri"/>
              <a:sym typeface="Calibri"/>
            </a:endParaRPr>
          </a:p>
        </p:txBody>
      </p:sp>
      <p:sp>
        <p:nvSpPr>
          <p:cNvPr id="409" name="Google Shape;40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Ask: </a:t>
            </a:r>
            <a:r>
              <a:rPr lang="en-US" i="0" dirty="0"/>
              <a:t>What are the factors that will decide which uterine evacuation method a woman uses?</a:t>
            </a:r>
            <a:endParaRPr lang="en-US" dirty="0"/>
          </a:p>
          <a:p>
            <a:pPr marL="0" lvl="0" indent="0" algn="l" rtl="0">
              <a:lnSpc>
                <a:spcPct val="100000"/>
              </a:lnSpc>
              <a:spcBef>
                <a:spcPts val="0"/>
              </a:spcBef>
              <a:spcAft>
                <a:spcPts val="0"/>
              </a:spcAft>
              <a:buSzPts val="1400"/>
              <a:buNone/>
            </a:pPr>
            <a:endParaRPr lang="en-US" i="1" dirty="0"/>
          </a:p>
          <a:p>
            <a:pPr marL="0" lvl="0" indent="0" algn="l" rtl="0">
              <a:lnSpc>
                <a:spcPct val="100000"/>
              </a:lnSpc>
              <a:spcBef>
                <a:spcPts val="0"/>
              </a:spcBef>
              <a:spcAft>
                <a:spcPts val="0"/>
              </a:spcAft>
              <a:buSzPts val="1400"/>
              <a:buNone/>
            </a:pPr>
            <a:r>
              <a:rPr lang="en-US" b="1" i="0" dirty="0"/>
              <a:t>Take some responses, </a:t>
            </a:r>
            <a:r>
              <a:rPr lang="en-US" b="0" i="0" dirty="0"/>
              <a:t>then </a:t>
            </a:r>
            <a:r>
              <a:rPr lang="en-US" b="1" i="0" dirty="0"/>
              <a:t>show next slide</a:t>
            </a:r>
            <a:r>
              <a:rPr lang="en-US" b="0" i="0" dirty="0"/>
              <a:t>.</a:t>
            </a:r>
            <a:endParaRPr lang="en-US" b="1" i="0" dirty="0"/>
          </a:p>
          <a:p>
            <a:pPr marL="0" lvl="0" indent="0" algn="l" rtl="0">
              <a:lnSpc>
                <a:spcPct val="100000"/>
              </a:lnSpc>
              <a:spcBef>
                <a:spcPts val="0"/>
              </a:spcBef>
              <a:spcAft>
                <a:spcPts val="0"/>
              </a:spcAft>
              <a:buSzPts val="1400"/>
              <a:buNone/>
            </a:pPr>
            <a:endParaRPr dirty="0"/>
          </a:p>
        </p:txBody>
      </p:sp>
      <p:sp>
        <p:nvSpPr>
          <p:cNvPr id="417" name="Google Shape;41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 </a:t>
            </a:r>
            <a:r>
              <a:rPr lang="en-US" sz="1200" i="0">
                <a:solidFill>
                  <a:schemeClr val="dk1"/>
                </a:solidFill>
                <a:latin typeface="Calibri"/>
                <a:ea typeface="Calibri"/>
                <a:cs typeface="Calibri"/>
                <a:sym typeface="Calibri"/>
              </a:rPr>
              <a:t>The uterine evacuation method that a woman uses is determined by availability of vacuum aspiration or medical methods, the woman’s medical eligibility for the methods based on her clinical condition, and her preferences, including her choice of contraceptive method.</a:t>
            </a:r>
            <a:endParaRPr i="0"/>
          </a:p>
        </p:txBody>
      </p:sp>
      <p:sp>
        <p:nvSpPr>
          <p:cNvPr id="425" name="Google Shape;42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Say: </a:t>
            </a:r>
            <a:r>
              <a:rPr lang="en-US" sz="1200" i="0">
                <a:solidFill>
                  <a:schemeClr val="dk1"/>
                </a:solidFill>
                <a:latin typeface="Calibri"/>
                <a:ea typeface="Calibri"/>
                <a:cs typeface="Calibri"/>
                <a:sym typeface="Calibri"/>
              </a:rPr>
              <a:t>All women receiving abortion-related care, regardless of their age, marital status, or number of children, should be offered contraceptive services. Offering on-site contraceptive counseling and method provision in the unit where abortion-related care is provided as an integrated part of abortion-related services is efficient, effective, and can improve contraceptive acceptance. Most methods can be initiated at the same time as uterine evacuation. Providing these services together facilitates women’s ability to protect themselves from unplanned pregnancies. </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Additionally, in some cases, the method of evacuation chosen can have implications for when a contraceptive method can be initiated. For example, for women who want an intrauterine device (IUD), a vacuum aspiration procedure would allow her to have the IUD inserted immediately without having an additional visit or having to undergo an additional procedure. However, women who choose uterine evacuation with medications would have to return to a provider to have the IUD inserted at a future visit. This may be an important factor in some women’s decision regarding uterine evacuation method.</a:t>
            </a:r>
            <a:endParaRPr/>
          </a:p>
        </p:txBody>
      </p:sp>
      <p:sp>
        <p:nvSpPr>
          <p:cNvPr id="433" name="Google Shape;43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u="sng" dirty="0">
              <a:solidFill>
                <a:schemeClr val="dk1"/>
              </a:solidFill>
              <a:latin typeface="Calibri"/>
              <a:ea typeface="Calibri"/>
              <a:cs typeface="Calibri"/>
              <a:sym typeface="Calibri"/>
            </a:endParaRPr>
          </a:p>
        </p:txBody>
      </p:sp>
      <p:sp>
        <p:nvSpPr>
          <p:cNvPr id="441" name="Google Shape;44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Refer </a:t>
            </a:r>
            <a:r>
              <a:rPr lang="en-US" sz="1200" b="0">
                <a:solidFill>
                  <a:schemeClr val="dk1"/>
                </a:solidFill>
                <a:latin typeface="Calibri"/>
                <a:ea typeface="Calibri"/>
                <a:cs typeface="Calibri"/>
                <a:sym typeface="Calibri"/>
              </a:rPr>
              <a:t>participants to these handouts in their manual: </a:t>
            </a:r>
            <a:r>
              <a:rPr lang="en-US" sz="1200" b="0" i="1">
                <a:solidFill>
                  <a:schemeClr val="dk1"/>
                </a:solidFill>
                <a:latin typeface="Calibri"/>
                <a:ea typeface="Calibri"/>
                <a:cs typeface="Calibri"/>
                <a:sym typeface="Calibri"/>
              </a:rPr>
              <a:t>Postabortion Contraception Medical Eligibility</a:t>
            </a:r>
            <a:r>
              <a:rPr lang="en-US" sz="1200" b="0">
                <a:solidFill>
                  <a:schemeClr val="dk1"/>
                </a:solidFill>
                <a:latin typeface="Calibri"/>
                <a:ea typeface="Calibri"/>
                <a:cs typeface="Calibri"/>
                <a:sym typeface="Calibri"/>
              </a:rPr>
              <a:t>, </a:t>
            </a:r>
            <a:r>
              <a:rPr lang="en-US" sz="1200" b="0" i="1">
                <a:solidFill>
                  <a:schemeClr val="dk1"/>
                </a:solidFill>
                <a:latin typeface="Calibri"/>
                <a:ea typeface="Calibri"/>
                <a:cs typeface="Calibri"/>
                <a:sym typeface="Calibri"/>
              </a:rPr>
              <a:t>Contraceptive Counseling Skills Checklist</a:t>
            </a:r>
            <a:r>
              <a:rPr lang="en-US" sz="1200" b="0">
                <a:solidFill>
                  <a:schemeClr val="dk1"/>
                </a:solidFill>
                <a:latin typeface="Calibri"/>
                <a:ea typeface="Calibri"/>
                <a:cs typeface="Calibri"/>
                <a:sym typeface="Calibri"/>
              </a:rPr>
              <a:t>, </a:t>
            </a:r>
            <a:r>
              <a:rPr lang="en-US" sz="1200" b="0" i="0">
                <a:solidFill>
                  <a:schemeClr val="dk1"/>
                </a:solidFill>
                <a:latin typeface="Calibri"/>
                <a:ea typeface="Calibri"/>
                <a:cs typeface="Calibri"/>
                <a:sym typeface="Calibri"/>
              </a:rPr>
              <a:t>and</a:t>
            </a:r>
            <a:r>
              <a:rPr lang="en-US" sz="1200" b="0" i="1">
                <a:solidFill>
                  <a:schemeClr val="dk1"/>
                </a:solidFill>
                <a:latin typeface="Calibri"/>
                <a:ea typeface="Calibri"/>
                <a:cs typeface="Calibri"/>
                <a:sym typeface="Calibri"/>
              </a:rPr>
              <a:t> Special Contraceptive Counseling Considerations.</a:t>
            </a:r>
            <a:endParaRPr sz="1200" b="0" i="0" u="none" strike="noStrike">
              <a:solidFill>
                <a:schemeClr val="dk1"/>
              </a:solidFill>
              <a:latin typeface="Calibri"/>
              <a:ea typeface="Calibri"/>
              <a:cs typeface="Calibri"/>
              <a:sym typeface="Calibri"/>
            </a:endParaRPr>
          </a:p>
        </p:txBody>
      </p:sp>
      <p:sp>
        <p:nvSpPr>
          <p:cNvPr id="449" name="Google Shape;44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While many women will be highly motivated to begin a contraceptive method at the time of uterine evacuation, and the uterine evacuation visit is an important opportunity to counsel about contraceptives and provide methods, providers should avoid making assumptions about women’s needs or motivations.</a:t>
            </a:r>
            <a:endParaRPr/>
          </a:p>
        </p:txBody>
      </p:sp>
      <p:sp>
        <p:nvSpPr>
          <p:cNvPr id="457" name="Google Shape;45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dirty="0">
                <a:latin typeface="Calibri"/>
                <a:ea typeface="Calibri"/>
                <a:cs typeface="Calibri"/>
                <a:sym typeface="Calibri"/>
              </a:rPr>
              <a:t>Explain: </a:t>
            </a:r>
            <a:r>
              <a:rPr lang="en-US" sz="1800" dirty="0">
                <a:latin typeface="Calibri"/>
                <a:ea typeface="Calibri"/>
                <a:cs typeface="Calibri"/>
                <a:sym typeface="Calibri"/>
              </a:rPr>
              <a:t>Ovulation can take place within 2 weeks after a vacuum aspiration abortion or incomplete abortion, and as early as 8 days after medical abortion with mifepristone and misoprostol. Contraception should be provided immediately to women who want to prevent pregnancy. A common factor among women receiving abortion- related care is that they are at a critical juncture in their lives and can benefit from compassionate counseling about contraception.</a:t>
            </a:r>
            <a:endParaRPr sz="1800" dirty="0">
              <a:latin typeface="Calibri"/>
              <a:ea typeface="Calibri"/>
              <a:cs typeface="Calibri"/>
              <a:sym typeface="Calibri"/>
            </a:endParaRPr>
          </a:p>
        </p:txBody>
      </p:sp>
      <p:sp>
        <p:nvSpPr>
          <p:cNvPr id="465" name="Google Shape;46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The World Health Organization’s </a:t>
            </a:r>
            <a:r>
              <a:rPr lang="en-US" sz="1800" i="1">
                <a:latin typeface="Calibri"/>
                <a:ea typeface="Calibri"/>
                <a:cs typeface="Calibri"/>
                <a:sym typeface="Calibri"/>
              </a:rPr>
              <a:t>Medical Eligibility for Contraceptive Use, 5th ed</a:t>
            </a:r>
            <a:r>
              <a:rPr lang="en-US" sz="1800">
                <a:latin typeface="Calibri"/>
                <a:ea typeface="Calibri"/>
                <a:cs typeface="Calibri"/>
                <a:sym typeface="Calibri"/>
              </a:rPr>
              <a:t>. is an important guideline for safe use of contraceptive methods in certain clinical situations and populations. It includes guidance regarding the safety of postabortion contraception. The </a:t>
            </a:r>
            <a:r>
              <a:rPr lang="en-US" sz="1800" i="1">
                <a:latin typeface="Calibri"/>
                <a:ea typeface="Calibri"/>
                <a:cs typeface="Calibri"/>
                <a:sym typeface="Calibri"/>
              </a:rPr>
              <a:t>Postabortion Contraception Medical Eligibility</a:t>
            </a:r>
            <a:r>
              <a:rPr lang="en-US" sz="1800">
                <a:latin typeface="Calibri"/>
                <a:ea typeface="Calibri"/>
                <a:cs typeface="Calibri"/>
                <a:sym typeface="Calibri"/>
              </a:rPr>
              <a:t> handout presents the World Health Organization’s recommendations for postabortion contraception, as well as some explanation regarding specific clinical scenarios that may be encountered when providing postabortion contraception. </a:t>
            </a:r>
            <a:endParaRPr/>
          </a:p>
          <a:p>
            <a:pPr marL="0" lvl="0" indent="0" algn="l" rtl="0">
              <a:lnSpc>
                <a:spcPct val="100000"/>
              </a:lnSpc>
              <a:spcBef>
                <a:spcPts val="0"/>
              </a:spcBef>
              <a:spcAft>
                <a:spcPts val="0"/>
              </a:spcAft>
              <a:buSzPts val="1400"/>
              <a:buNone/>
            </a:pPr>
            <a:endParaRPr sz="18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Handout </a:t>
            </a:r>
            <a:r>
              <a:rPr lang="en-US" sz="1800" b="0">
                <a:latin typeface="Calibri"/>
                <a:ea typeface="Calibri"/>
                <a:cs typeface="Calibri"/>
                <a:sym typeface="Calibri"/>
              </a:rPr>
              <a:t>review and questions and answers activity.</a:t>
            </a:r>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Instruct</a:t>
            </a:r>
            <a:r>
              <a:rPr lang="en-US" sz="1800">
                <a:latin typeface="Calibri"/>
                <a:ea typeface="Calibri"/>
                <a:cs typeface="Calibri"/>
                <a:sym typeface="Calibri"/>
              </a:rPr>
              <a:t> participants to read through the handout </a:t>
            </a:r>
            <a:r>
              <a:rPr lang="en-US" sz="1800" i="1">
                <a:latin typeface="Calibri"/>
                <a:ea typeface="Calibri"/>
                <a:cs typeface="Calibri"/>
                <a:sym typeface="Calibri"/>
              </a:rPr>
              <a:t>Postabortion Contraception Medical Eligibility</a:t>
            </a:r>
            <a:r>
              <a:rPr lang="en-US" sz="1800">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800" b="1">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Explain</a:t>
            </a:r>
            <a:r>
              <a:rPr lang="en-US" sz="1800">
                <a:latin typeface="Calibri"/>
                <a:ea typeface="Calibri"/>
                <a:cs typeface="Calibri"/>
                <a:sym typeface="Calibri"/>
              </a:rPr>
              <a:t> that you are going to ask some questions regarding postabortion contraception medical eligibility. After reading each question, ask participants to respond with the correct answer. You may want to have small prizes available for the first person to correctly answer each question. If participants are unable to answer questions, remind them that all the necessary information is included in the handout.</a:t>
            </a:r>
            <a:endParaRPr/>
          </a:p>
          <a:p>
            <a:pPr marL="0" lvl="0" indent="0" algn="l" rtl="0">
              <a:lnSpc>
                <a:spcPct val="100000"/>
              </a:lnSpc>
              <a:spcBef>
                <a:spcPts val="0"/>
              </a:spcBef>
              <a:spcAft>
                <a:spcPts val="0"/>
              </a:spcAft>
              <a:buSzPts val="1400"/>
              <a:buNone/>
            </a:pPr>
            <a:endParaRPr sz="18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a:latin typeface="Calibri"/>
                <a:ea typeface="Calibri"/>
                <a:cs typeface="Calibri"/>
                <a:sym typeface="Calibri"/>
              </a:rPr>
              <a:t>Questions and answers are included in the Facilitator’s Guide. </a:t>
            </a:r>
            <a:endParaRPr/>
          </a:p>
        </p:txBody>
      </p:sp>
      <p:sp>
        <p:nvSpPr>
          <p:cNvPr id="482" name="Google Shape;48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Noto Sans Symbols"/>
              <a:buNone/>
            </a:pPr>
            <a:r>
              <a:rPr lang="en-US" sz="1800" b="1">
                <a:latin typeface="Calibri"/>
                <a:ea typeface="Calibri"/>
                <a:cs typeface="Calibri"/>
                <a:sym typeface="Calibri"/>
              </a:rPr>
              <a:t>Ask</a:t>
            </a:r>
            <a:r>
              <a:rPr lang="en-US" sz="1800">
                <a:latin typeface="Calibri"/>
                <a:ea typeface="Calibri"/>
                <a:cs typeface="Calibri"/>
                <a:sym typeface="Calibri"/>
              </a:rPr>
              <a:t> participants to turn to the </a:t>
            </a:r>
            <a:r>
              <a:rPr lang="en-US" sz="1800" i="1">
                <a:latin typeface="Calibri"/>
                <a:ea typeface="Calibri"/>
                <a:cs typeface="Calibri"/>
                <a:sym typeface="Calibri"/>
              </a:rPr>
              <a:t>Knowledge Pre-test</a:t>
            </a:r>
            <a:r>
              <a:rPr lang="en-US" sz="1800">
                <a:latin typeface="Calibri"/>
                <a:ea typeface="Calibri"/>
                <a:cs typeface="Calibri"/>
                <a:sym typeface="Calibri"/>
              </a:rPr>
              <a:t> in their manual and tell them they have about 15 minutes to complete it. </a:t>
            </a:r>
            <a:endParaRPr/>
          </a:p>
          <a:p>
            <a:pPr marL="0" marR="0" lvl="0" indent="0" algn="l" rtl="0">
              <a:lnSpc>
                <a:spcPct val="107000"/>
              </a:lnSpc>
              <a:spcBef>
                <a:spcPts val="800"/>
              </a:spcBef>
              <a:spcAft>
                <a:spcPts val="0"/>
              </a:spcAft>
              <a:buClr>
                <a:schemeClr val="dk1"/>
              </a:buClr>
              <a:buSzPts val="1800"/>
              <a:buFont typeface="Noto Sans Symbols"/>
              <a:buNone/>
            </a:pPr>
            <a:endParaRPr sz="1800" b="1">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Noto Sans Symbols"/>
              <a:buNone/>
            </a:pPr>
            <a:r>
              <a:rPr lang="en-US" sz="1800" b="1">
                <a:latin typeface="Calibri"/>
                <a:ea typeface="Calibri"/>
                <a:cs typeface="Calibri"/>
                <a:sym typeface="Calibri"/>
              </a:rPr>
              <a:t>Prepare</a:t>
            </a:r>
            <a:r>
              <a:rPr lang="en-US" sz="1800">
                <a:latin typeface="Calibri"/>
                <a:ea typeface="Calibri"/>
                <a:cs typeface="Calibri"/>
                <a:sym typeface="Calibri"/>
              </a:rPr>
              <a:t> small pieces of paper with numbers and ask each participant to pick a number. This number will be used for tests and other assessments throughout the course and should be kept by all participants for reference. The facilitator notes the names and numbers to keep on record. Participants write their number on the paper and collect all tests at the end of the allotted time. This allows for results to be shared anonymously.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Remind</a:t>
            </a:r>
            <a:r>
              <a:rPr lang="en-US"/>
              <a:t> </a:t>
            </a:r>
            <a:r>
              <a:rPr lang="en-US" sz="1800">
                <a:latin typeface="Calibri"/>
                <a:ea typeface="Calibri"/>
                <a:cs typeface="Calibri"/>
                <a:sym typeface="Calibri"/>
              </a:rPr>
              <a:t>participants that young women, like older women, can use all contraceptive methods, including LARC. Also note that eligibility for contraceptive methods after postabortion care is the same as after induced abortion.</a:t>
            </a:r>
            <a:endParaRPr/>
          </a:p>
        </p:txBody>
      </p:sp>
      <p:sp>
        <p:nvSpPr>
          <p:cNvPr id="498" name="Google Shape;49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a:t>
            </a:r>
            <a:r>
              <a:rPr lang="en-US" sz="1200" i="0">
                <a:solidFill>
                  <a:schemeClr val="dk1"/>
                </a:solidFill>
                <a:latin typeface="Calibri"/>
                <a:ea typeface="Calibri"/>
                <a:cs typeface="Calibri"/>
                <a:sym typeface="Calibri"/>
              </a:rPr>
              <a:t>: Why is it particularly important to offer EC in advance of </a:t>
            </a:r>
            <a:r>
              <a:rPr lang="en-US" sz="1800">
                <a:latin typeface="Calibri"/>
                <a:ea typeface="Calibri"/>
                <a:cs typeface="Calibri"/>
                <a:sym typeface="Calibri"/>
              </a:rPr>
              <a:t>or in addition to their contraceptive method of choice</a:t>
            </a:r>
            <a:r>
              <a:rPr lang="en-US" sz="1200" i="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Response should include:</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as a back-up method in case of contraceptive failure, such as when a condom breaks.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if women forget to use their regular contraceptive method or run out.</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after unprotected sex.</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when sex is non-consensual.</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Direct </a:t>
            </a:r>
            <a:r>
              <a:rPr lang="en-US" sz="1200" b="0">
                <a:solidFill>
                  <a:schemeClr val="dk1"/>
                </a:solidFill>
                <a:latin typeface="Calibri"/>
                <a:ea typeface="Calibri"/>
                <a:cs typeface="Calibri"/>
                <a:sym typeface="Calibri"/>
              </a:rPr>
              <a:t>participants to the handout </a:t>
            </a:r>
            <a:r>
              <a:rPr lang="en-US" sz="1200" b="0" i="1">
                <a:solidFill>
                  <a:schemeClr val="dk1"/>
                </a:solidFill>
                <a:latin typeface="Calibri"/>
                <a:ea typeface="Calibri"/>
                <a:cs typeface="Calibri"/>
                <a:sym typeface="Calibri"/>
              </a:rPr>
              <a:t>Contraceptive Counseling Skills Checklist. </a:t>
            </a:r>
            <a:endParaRPr/>
          </a:p>
          <a:p>
            <a:pPr marL="0" lvl="0" indent="0" algn="l" rtl="0">
              <a:lnSpc>
                <a:spcPct val="100000"/>
              </a:lnSpc>
              <a:spcBef>
                <a:spcPts val="0"/>
              </a:spcBef>
              <a:spcAft>
                <a:spcPts val="0"/>
              </a:spcAft>
              <a:buClr>
                <a:schemeClr val="dk1"/>
              </a:buClr>
              <a:buSzPts val="1200"/>
              <a:buFont typeface="Arial"/>
              <a:buNone/>
            </a:pPr>
            <a:endParaRPr sz="1200" b="0" i="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this checklist can be used</a:t>
            </a:r>
            <a:r>
              <a:rPr lang="en-US" sz="1200" i="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as a reference to guide high-quality contraception counseling, which helps to ensure that women are given the opportunity to make an informed choice of contraceptive. </a:t>
            </a:r>
            <a:endParaRPr b="1"/>
          </a:p>
        </p:txBody>
      </p:sp>
      <p:sp>
        <p:nvSpPr>
          <p:cNvPr id="506" name="Google Shape;50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800">
                <a:latin typeface="Calibri"/>
                <a:ea typeface="Calibri"/>
                <a:cs typeface="Calibri"/>
                <a:sym typeface="Calibri"/>
              </a:rPr>
              <a:t>This may be challenging in a crisis setting. Suggest speaking in low tones or going outside to have a conversation. Some women, especially adolescents, may be reluctant to acknowledge that they are sexually active. Living in confined, crowded spaces may make them more reluctant to talk openly about their contraceptive needs.</a:t>
            </a:r>
            <a:endParaRPr i="0"/>
          </a:p>
        </p:txBody>
      </p:sp>
      <p:sp>
        <p:nvSpPr>
          <p:cNvPr id="514" name="Google Shape;514;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Explain: </a:t>
            </a:r>
            <a:r>
              <a:rPr lang="en-US"/>
              <a:t>The woman should be asked privately whether she wants her partner included in counseling, both for her medical care and for contraception. If a woman does not want her partner involved, she should be counseled and treated privately, and no information from the visit should be shared with her partner.</a:t>
            </a:r>
            <a:endParaRPr/>
          </a:p>
        </p:txBody>
      </p:sp>
      <p:sp>
        <p:nvSpPr>
          <p:cNvPr id="522" name="Google Shape;522;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a:t>
            </a:r>
            <a:r>
              <a:rPr lang="en-US" sz="1800">
                <a:latin typeface="Calibri"/>
                <a:ea typeface="Calibri"/>
                <a:cs typeface="Calibri"/>
                <a:sym typeface="Calibri"/>
              </a:rPr>
              <a:t>The World Health Organization recommends that sexual and reproductive health services, including contraceptive services, be delivered in a way that ensures fully informed decision-making, respects dignity, autonomy, privacy, and confidentiality, and is sensitive to individuals’ needs and perspectives. Women should be able to choose or refuse contraception based on their personal needs and preferences. Evidence-based, comprehensive contraceptive information, non-directive contraceptive counseling, and support should be accessible for all people, including adolescents, so that they are able to make an informed decision. Ideally, a range of contraceptive methods should be available. Appropriate referrals for methods not available on site should be offered, and these services should be integrated with abortion and postabortion care.</a:t>
            </a:r>
            <a:endParaRPr sz="1200">
              <a:solidFill>
                <a:schemeClr val="dk1"/>
              </a:solidFill>
              <a:latin typeface="Calibri"/>
              <a:ea typeface="Calibri"/>
              <a:cs typeface="Calibri"/>
              <a:sym typeface="Calibri"/>
            </a:endParaRPr>
          </a:p>
        </p:txBody>
      </p:sp>
      <p:sp>
        <p:nvSpPr>
          <p:cNvPr id="530" name="Google Shape;530;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b="0"/>
              <a:t>Refugee and displaced women may be dealing with many different emotional stresses related to safety and personal security issues: institutional, societal, and personal violence; displacement from family, culture, and home; lack of food and other necessities; lack of access to comprehensive medical care; and insecurity about the future.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0"/>
              <a:t>Many women may have survived violence during the initial period of displacement, while many others continue to experience violence in their present location. It is important when counseling refugee and displaced women to let them guide the counseling process. The provider must be sensitive to language differences between the provider and the woman and have a native speaker of the woman’s language present to translate, if possible.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a:t>
            </a:r>
            <a:r>
              <a:rPr lang="en-US" b="0"/>
              <a:t> participants to brainstorm some of the complexities that might be encountered while providing contraceptive counseling to women in crisis settings. </a:t>
            </a:r>
            <a:endParaRPr/>
          </a:p>
          <a:p>
            <a:pPr marL="0" lvl="0" indent="0" algn="l" rtl="0">
              <a:lnSpc>
                <a:spcPct val="100000"/>
              </a:lnSpc>
              <a:spcBef>
                <a:spcPts val="0"/>
              </a:spcBef>
              <a:spcAft>
                <a:spcPts val="0"/>
              </a:spcAft>
              <a:buSzPts val="1400"/>
              <a:buNone/>
            </a:pPr>
            <a:endParaRPr/>
          </a:p>
        </p:txBody>
      </p:sp>
      <p:sp>
        <p:nvSpPr>
          <p:cNvPr id="538" name="Google Shape;538;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Facilitate </a:t>
            </a:r>
            <a:r>
              <a:rPr lang="en-US" sz="1800">
                <a:latin typeface="Calibri"/>
                <a:ea typeface="Calibri"/>
                <a:cs typeface="Calibri"/>
                <a:sym typeface="Calibri"/>
              </a:rPr>
              <a:t>a discussion about available contraceptive methods, and supply and access issues in the crisis setting. Contraceptive counseling should begin with what will continue to be available and should consider the likelihood of the woman remaining in the setting or moving elsewhere within a given time. Women may have been using one method before displacement and will need to reevaluate what method(s) will work best given their new life circumstances. Consider lack of personal storage and privacy, and discuss the risk of rape and violence, especially for adolescents</a:t>
            </a: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Be sure to discuss the following general points: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High levels of sexual violence, including sexual coercion for food, protection, and shelter; disruption in medical and contraceptive services; and the general uncertainty of refugee life, place refugee women at an increased risk for unprotected sex and unwanted pregnancy.</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Medical settings for refugees or displaced persons may not have the full range of contraceptive supplies; providing counseling based on the methods available is most beneficial.</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 situations where flight from war, migratory population movement, repatriation, or relocation is imminent, counselors are advised to develop a protocol that addresses the long-term needs of contraceptive clients. The provider and patient can discuss the benefits and drawbacks of each method according to the woman’s individual preferences and situation.</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Poverty, high population density, and limited medical provision can all contribute to the increased risk of exposure to sexually transmitted infections (STIs) and HIV. Population migration, increased violence, and military troop movements combine with these factors to create a high risk of exposure to STIs and HIV for refugee and displaced women. Counseling around patients’ needs for barrier methods is important.</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Adolescent girls are among the most vulnerable in refugee or displaced settings. Every effort should be made to provide adolescents with contraceptive information and methods.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Counselors should be aware of EC provision in the refugee or displaced setting and counsel women on the availability of EC pills, directions for use, and provision of supplies. A protocol should be developed to provide these pills in advance, where possible.</a:t>
            </a:r>
            <a:endParaRPr/>
          </a:p>
        </p:txBody>
      </p:sp>
      <p:sp>
        <p:nvSpPr>
          <p:cNvPr id="546" name="Google Shape;54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800">
                <a:latin typeface="Calibri"/>
                <a:ea typeface="Calibri"/>
                <a:cs typeface="Calibri"/>
                <a:sym typeface="Calibri"/>
              </a:rPr>
              <a:t>There are certain specialized considerations providers should keep in mind when providing contraceptive counseling. </a:t>
            </a:r>
            <a:endParaRPr/>
          </a:p>
          <a:p>
            <a:pPr marL="0" lvl="0" indent="0" algn="l" rtl="0">
              <a:lnSpc>
                <a:spcPct val="100000"/>
              </a:lnSpc>
              <a:spcBef>
                <a:spcPts val="0"/>
              </a:spcBef>
              <a:spcAft>
                <a:spcPts val="0"/>
              </a:spcAft>
              <a:buSzPts val="1400"/>
              <a:buNone/>
            </a:pPr>
            <a:endParaRPr sz="1800" b="1">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participants to review the information provided in their handout </a:t>
            </a:r>
            <a:r>
              <a:rPr lang="en-US" sz="1800" i="1">
                <a:latin typeface="Calibri"/>
                <a:ea typeface="Calibri"/>
                <a:cs typeface="Calibri"/>
                <a:sym typeface="Calibri"/>
              </a:rPr>
              <a:t>Special Contraceptive Counseling Considerations </a:t>
            </a:r>
            <a:r>
              <a:rPr lang="en-US" sz="1800">
                <a:latin typeface="Calibri"/>
                <a:ea typeface="Calibri"/>
                <a:cs typeface="Calibri"/>
                <a:sym typeface="Calibri"/>
              </a:rPr>
              <a:t>for information on how providers can meet the specific contraceptive needs of women in these circumstances.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Ask</a:t>
            </a:r>
            <a:r>
              <a:rPr lang="en-US" sz="1200" b="0" i="0" u="none" strike="noStrike">
                <a:solidFill>
                  <a:schemeClr val="dk1"/>
                </a:solidFill>
                <a:latin typeface="Calibri"/>
                <a:ea typeface="Calibri"/>
                <a:cs typeface="Calibri"/>
                <a:sym typeface="Calibri"/>
              </a:rPr>
              <a:t> a participant to read the following short case studies aloud. </a:t>
            </a:r>
            <a:r>
              <a:rPr lang="en-US" sz="1200" b="1" i="0" u="none" strike="noStrike">
                <a:solidFill>
                  <a:schemeClr val="dk1"/>
                </a:solidFill>
                <a:latin typeface="Calibri"/>
                <a:ea typeface="Calibri"/>
                <a:cs typeface="Calibri"/>
                <a:sym typeface="Calibri"/>
              </a:rPr>
              <a:t>Discuss</a:t>
            </a:r>
            <a:r>
              <a:rPr lang="en-US" sz="1200" b="0" i="0" u="none" strike="noStrike">
                <a:solidFill>
                  <a:schemeClr val="dk1"/>
                </a:solidFill>
                <a:latin typeface="Calibri"/>
                <a:ea typeface="Calibri"/>
                <a:cs typeface="Calibri"/>
                <a:sym typeface="Calibri"/>
              </a:rPr>
              <a:t> each one at a time.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i="1"/>
              <a:t>Note to trainer: </a:t>
            </a:r>
            <a:r>
              <a:rPr lang="en-US" i="1"/>
              <a:t>The cases cover three of the special populations listed in the handout. You could develop other case studies to substitute or add to those below depending which special considerations are most often seen in the local settings.</a:t>
            </a:r>
            <a:endParaRPr/>
          </a:p>
          <a:p>
            <a:pPr marL="0" lvl="0" indent="0" algn="l" rtl="0">
              <a:lnSpc>
                <a:spcPct val="100000"/>
              </a:lnSpc>
              <a:spcBef>
                <a:spcPts val="0"/>
              </a:spcBef>
              <a:spcAft>
                <a:spcPts val="0"/>
              </a:spcAft>
              <a:buSzPts val="1400"/>
              <a:buNone/>
            </a:pPr>
            <a:endParaRPr/>
          </a:p>
        </p:txBody>
      </p:sp>
      <p:sp>
        <p:nvSpPr>
          <p:cNvPr id="554" name="Google Shape;55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are the special contraceptive counseling considerations for this woman?</a:t>
            </a:r>
            <a:endParaRPr/>
          </a:p>
          <a:p>
            <a:pPr marL="0" lvl="0" indent="0" algn="l" rtl="0">
              <a:lnSpc>
                <a:spcPct val="100000"/>
              </a:lnSpc>
              <a:spcBef>
                <a:spcPts val="0"/>
              </a:spcBef>
              <a:spcAft>
                <a:spcPts val="0"/>
              </a:spcAft>
              <a:buSzPts val="1400"/>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Responses should include:</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the woman cannot control the circumstances of her sexual activity, advise her about methods that do not require partner participation, such as injectables, implants, IUDs, and EC.</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the violence is a result of her contraceptive use, she may consider a method that cannot be detected by others, such as an IUD, implant, or injectable.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Advise her on how to access and use EC.</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It may be beneficial to provide EC pills in advance.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Offer referrals for women experiencing violence.</a:t>
            </a:r>
            <a:endParaRPr/>
          </a:p>
        </p:txBody>
      </p:sp>
      <p:sp>
        <p:nvSpPr>
          <p:cNvPr id="562" name="Google Shape;56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What are special contraceptive counseling considerations for this woman?</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Responses should include:</a:t>
            </a:r>
            <a:endParaRPr sz="1200" b="1" i="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Ensure that she has correct information on HIV and how to care for her health and slow the effects of the disease.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Discuss how contraception may interact with medications for HIV and which methods may be better for her.</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Oral contraceptive pills can interact with some antiretroviral drugs, resulting in a decrease in the effectiveness of her contraception.</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Depot medroxyprogesterone acetate (DMPA) may be used with antiretrovirals without reduced efficacy.</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Women who are stable on antiretrovirals may be eligible for an IUD.</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Women who are on antiretroviral medications with oral contraception should be encouraged to use condoms to prevent HIV transmission and compensate for any reduced effectiveness of the oral contraception. </a:t>
            </a:r>
            <a:endParaRPr/>
          </a:p>
          <a:p>
            <a:pPr marL="0" lvl="0" indent="0" algn="l" rtl="0">
              <a:lnSpc>
                <a:spcPct val="100000"/>
              </a:lnSpc>
              <a:spcBef>
                <a:spcPts val="0"/>
              </a:spcBef>
              <a:spcAft>
                <a:spcPts val="0"/>
              </a:spcAft>
              <a:buSzPts val="1400"/>
              <a:buNone/>
            </a:pPr>
            <a:endParaRPr/>
          </a:p>
        </p:txBody>
      </p:sp>
      <p:sp>
        <p:nvSpPr>
          <p:cNvPr id="570" name="Google Shape;57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does dual-method use mean?</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Using male or female condoms to prevent STIs/HIV with another contraceptive method to prevent pregnancy, or using condoms to prevent both pregnancy and disease, with EC as a back-up method.</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78" name="Google Shape;578;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are special contraceptive-counseling considerations for this woman?</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Learn what her privacy needs are and identify the barriers she may face in using different contraceptive methods, to help her choose the most appropriate option for her.</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Some young women may want to become pregnant immediately and do not require contraception. As with all women, ask what her immediate and longer-term reproductive plan is.</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Include basic information on her menstrual cycle, fertility, and how pregnancy occurs and is prevented, if needed.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Fully explain how any contraceptive she is interested in works, including efficacy, potential side effects, and long-term clinical implications of any side effects, to allay fears about contraceptives causing illness or future permanent infertility.</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Offer to have her leave the facility with at least one dose of EC, in addition to her contraceptive method of choice.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Clinical eligibility guidelines are the same for young women as for adult women.</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Young women are more likely to experience regret after sterilization.</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Methods that do not require a daily regimen may be more effective for some young women. LARC – such as IUDs and implants – have been found to be more effective and have higher satisfaction for young women than pills in preventing future pregnancies.</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An IUD would have particular benefits for her because it would not be obvious to her family.</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For all LARC there are no resupply concerns and there is no chance of improper use on her part.</a:t>
            </a:r>
            <a:endParaRPr/>
          </a:p>
        </p:txBody>
      </p:sp>
      <p:sp>
        <p:nvSpPr>
          <p:cNvPr id="586" name="Google Shape;586;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a:t>
            </a:r>
            <a:r>
              <a:rPr lang="en-US" sz="1200" b="1" i="1">
                <a:solidFill>
                  <a:schemeClr val="dk1"/>
                </a:solidFill>
                <a:latin typeface="Calibri"/>
                <a:ea typeface="Calibri"/>
                <a:cs typeface="Calibri"/>
                <a:sym typeface="Calibri"/>
              </a:rPr>
              <a:t> </a:t>
            </a:r>
            <a:r>
              <a:rPr lang="en-US" sz="1200" i="0">
                <a:solidFill>
                  <a:schemeClr val="dk1"/>
                </a:solidFill>
                <a:latin typeface="Calibri"/>
                <a:ea typeface="Calibri"/>
                <a:cs typeface="Calibri"/>
                <a:sym typeface="Calibri"/>
              </a:rPr>
              <a:t>What do you think voluntary, informed consent means?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Full information on options.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Benefits, risks, and alternatives to the procedures discussed.</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Free decision making without pressure or coercion.</a:t>
            </a:r>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Voluntary, informed consent should be confirmed before beginning care or administering any medications. Each woman should be given as much time as needed to make her decisions.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circumstances might limit a woman’s ability to give true voluntary, informed consent?</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is under pressure from her partner or family members.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has difficulty communicating due to language or disability.</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has experienced a traumatic event.</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is in need of emergency care.</a:t>
            </a:r>
            <a:endParaRPr/>
          </a:p>
          <a:p>
            <a:pPr marL="0" lvl="0" indent="0" algn="l" rtl="0">
              <a:lnSpc>
                <a:spcPct val="100000"/>
              </a:lnSpc>
              <a:spcBef>
                <a:spcPts val="0"/>
              </a:spcBef>
              <a:spcAft>
                <a:spcPts val="0"/>
              </a:spcAft>
              <a:buSzPts val="1400"/>
              <a:buNone/>
            </a:pPr>
            <a:endParaRPr/>
          </a:p>
        </p:txBody>
      </p:sp>
      <p:sp>
        <p:nvSpPr>
          <p:cNvPr id="602" name="Google Shape;602;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Pain medication should not be delayed once consent has been obtained. Emphasize that treatment is never contingent on a woman’s acceptance of contraception.</a:t>
            </a:r>
            <a:endParaRPr/>
          </a:p>
          <a:p>
            <a:pPr marL="0" lvl="0" indent="0" algn="l" rtl="0">
              <a:lnSpc>
                <a:spcPct val="100000"/>
              </a:lnSpc>
              <a:spcBef>
                <a:spcPts val="0"/>
              </a:spcBef>
              <a:spcAft>
                <a:spcPts val="0"/>
              </a:spcAft>
              <a:buSzPts val="1400"/>
              <a:buNone/>
            </a:pPr>
            <a:endParaRPr/>
          </a:p>
        </p:txBody>
      </p:sp>
      <p:sp>
        <p:nvSpPr>
          <p:cNvPr id="610" name="Google Shape;610;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The goal of the clinical assessment is to diagnose the woman’s condition, to determine her treatment needs/options, including her eligibility to use mifepristone and/or misoprostol, and to ensure that the woman’s condition is appropriate for care at the current facility. This may mean ensuring the service she is seeking is available at the current facility. It can also mean, particularly in the case of postabortion care, conducting a rapid initial assessment to identify and stabilize any life-threatening complications, and transfer to a higher level of care when necessary. </a:t>
            </a:r>
            <a:endParaRPr b="0" i="1"/>
          </a:p>
        </p:txBody>
      </p:sp>
      <p:sp>
        <p:nvSpPr>
          <p:cNvPr id="649" name="Google Shape;649;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sz="1800">
                <a:latin typeface="Calibri"/>
                <a:ea typeface="Calibri"/>
                <a:cs typeface="Calibri"/>
                <a:sym typeface="Calibri"/>
              </a:rPr>
              <a:t>The bimanual examination is used to confirm an intrauterine pregnancy, to determine if the uterine size is consistent with the expected pregnancy duration, and thus confirm gestational age, and to determine if there are any signs of infection, injury, or other problem.</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 </a:t>
            </a:r>
            <a:r>
              <a:rPr lang="en-US" sz="1800">
                <a:latin typeface="Calibri"/>
                <a:ea typeface="Calibri"/>
                <a:cs typeface="Calibri"/>
                <a:sym typeface="Calibri"/>
              </a:rPr>
              <a:t>What are some reasons that the uterine size may be smaller than expected based on the woman’s LMP?</a:t>
            </a:r>
            <a:endParaRPr/>
          </a:p>
          <a:p>
            <a:pPr marL="0" lvl="0" indent="0" algn="l" rtl="0">
              <a:lnSpc>
                <a:spcPct val="100000"/>
              </a:lnSpc>
              <a:spcBef>
                <a:spcPts val="0"/>
              </a:spcBef>
              <a:spcAft>
                <a:spcPts val="0"/>
              </a:spcAft>
              <a:buSzPts val="1400"/>
              <a:buNone/>
            </a:pPr>
            <a:r>
              <a:rPr lang="en-US" sz="1800">
                <a:latin typeface="Calibri"/>
                <a:ea typeface="Calibri"/>
                <a:cs typeface="Calibri"/>
                <a:sym typeface="Calibri"/>
              </a:rPr>
              <a:t>Responses should include:</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The woman is not pregnant</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Inaccurate menstrual dating/LMP</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Ectopic pregnancy</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Incomplete or missed abortion</a:t>
            </a:r>
            <a:endParaRPr/>
          </a:p>
          <a:p>
            <a:pPr marL="0" lvl="0" indent="0" algn="l" rtl="0">
              <a:lnSpc>
                <a:spcPct val="100000"/>
              </a:lnSpc>
              <a:spcBef>
                <a:spcPts val="0"/>
              </a:spcBef>
              <a:spcAft>
                <a:spcPts val="0"/>
              </a:spcAft>
              <a:buClr>
                <a:schemeClr val="dk1"/>
              </a:buClr>
              <a:buSzPts val="1200"/>
              <a:buFont typeface="Arial"/>
              <a:buNone/>
            </a:pPr>
            <a:endParaRPr b="0" i="0"/>
          </a:p>
          <a:p>
            <a:pPr marL="0" lvl="0" indent="0" algn="l" rtl="0">
              <a:lnSpc>
                <a:spcPct val="100000"/>
              </a:lnSpc>
              <a:spcBef>
                <a:spcPts val="0"/>
              </a:spcBef>
              <a:spcAft>
                <a:spcPts val="0"/>
              </a:spcAft>
              <a:buClr>
                <a:schemeClr val="dk1"/>
              </a:buClr>
              <a:buSzPts val="1200"/>
              <a:buFont typeface="Arial"/>
              <a:buNone/>
            </a:pPr>
            <a:r>
              <a:rPr lang="en-US" b="1" i="0"/>
              <a:t>Ask: </a:t>
            </a:r>
            <a:endParaRPr/>
          </a:p>
          <a:p>
            <a:pPr marL="0" lvl="0" indent="0" algn="l" rtl="0">
              <a:lnSpc>
                <a:spcPct val="100000"/>
              </a:lnSpc>
              <a:spcBef>
                <a:spcPts val="0"/>
              </a:spcBef>
              <a:spcAft>
                <a:spcPts val="0"/>
              </a:spcAft>
              <a:buClr>
                <a:schemeClr val="dk1"/>
              </a:buClr>
              <a:buSzPts val="1800"/>
              <a:buFont typeface="Arial"/>
              <a:buNone/>
            </a:pPr>
            <a:r>
              <a:rPr lang="en-US" sz="1800">
                <a:latin typeface="Calibri"/>
                <a:ea typeface="Calibri"/>
                <a:cs typeface="Calibri"/>
                <a:sym typeface="Calibri"/>
              </a:rPr>
              <a:t>What are some reasons that the uterine size may be larger than expected based on the woman’s LMP?</a:t>
            </a:r>
            <a:endParaRPr/>
          </a:p>
          <a:p>
            <a:pPr marL="0" lvl="0" indent="0" algn="l" rtl="0">
              <a:lnSpc>
                <a:spcPct val="100000"/>
              </a:lnSpc>
              <a:spcBef>
                <a:spcPts val="0"/>
              </a:spcBef>
              <a:spcAft>
                <a:spcPts val="0"/>
              </a:spcAft>
              <a:buClr>
                <a:schemeClr val="dk1"/>
              </a:buClr>
              <a:buSzPts val="1800"/>
              <a:buFont typeface="Arial"/>
              <a:buNone/>
            </a:pPr>
            <a:r>
              <a:rPr lang="en-US" sz="1800">
                <a:latin typeface="Calibri"/>
                <a:ea typeface="Calibri"/>
                <a:cs typeface="Calibri"/>
                <a:sym typeface="Calibri"/>
              </a:rPr>
              <a:t>Responses should include:</a:t>
            </a:r>
            <a:endParaRPr/>
          </a:p>
          <a:p>
            <a:pPr marL="285750" lvl="0" indent="-285750" algn="l" rtl="0">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Inaccurate menstrual dating/LMP</a:t>
            </a:r>
            <a:endParaRPr/>
          </a:p>
          <a:p>
            <a:pPr marL="285750" lvl="0" indent="-285750" algn="l" rtl="0">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Multiple pregnancies</a:t>
            </a:r>
            <a:endParaRPr/>
          </a:p>
          <a:p>
            <a:pPr marL="285750" lvl="0" indent="-285750" algn="l" rtl="0">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Uterine anomalies or fibroids</a:t>
            </a:r>
            <a:endParaRPr/>
          </a:p>
          <a:p>
            <a:pPr marL="285750" lvl="0" indent="-285750" algn="l" rtl="0">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Molar pregnancy</a:t>
            </a:r>
            <a:endParaRPr/>
          </a:p>
          <a:p>
            <a:pPr marL="171450" lvl="0" indent="-95250" algn="l" rtl="0">
              <a:lnSpc>
                <a:spcPct val="100000"/>
              </a:lnSpc>
              <a:spcBef>
                <a:spcPts val="0"/>
              </a:spcBef>
              <a:spcAft>
                <a:spcPts val="0"/>
              </a:spcAft>
              <a:buClr>
                <a:schemeClr val="dk1"/>
              </a:buClr>
              <a:buSzPts val="1200"/>
              <a:buFont typeface="Arial"/>
              <a:buNone/>
            </a:pPr>
            <a:endParaRPr b="0" i="1"/>
          </a:p>
          <a:p>
            <a:pPr marL="0" lvl="0" indent="0" algn="l" rtl="0">
              <a:lnSpc>
                <a:spcPct val="100000"/>
              </a:lnSpc>
              <a:spcBef>
                <a:spcPts val="0"/>
              </a:spcBef>
              <a:spcAft>
                <a:spcPts val="0"/>
              </a:spcAft>
              <a:buClr>
                <a:schemeClr val="dk1"/>
              </a:buClr>
              <a:buSzPts val="1200"/>
              <a:buFont typeface="Arial"/>
              <a:buNone/>
            </a:pPr>
            <a:r>
              <a:rPr lang="en-US" b="1" i="0"/>
              <a:t>Emphasize: </a:t>
            </a:r>
            <a:r>
              <a:rPr lang="en-US" b="0" i="0"/>
              <a:t>It is important to have an accurate assessment of the uterine size, both for medical abortion and for postabortion care. If there is uncertainty about uterine size, another provider should check, or an ultrasound should be used.</a:t>
            </a:r>
            <a:endParaRPr b="1" i="0"/>
          </a:p>
          <a:p>
            <a:pPr marL="0" lvl="0" indent="0" algn="l" rtl="0">
              <a:lnSpc>
                <a:spcPct val="100000"/>
              </a:lnSpc>
              <a:spcBef>
                <a:spcPts val="0"/>
              </a:spcBef>
              <a:spcAft>
                <a:spcPts val="0"/>
              </a:spcAft>
              <a:buSzPts val="1400"/>
              <a:buNone/>
            </a:pPr>
            <a:endParaRPr b="0" i="1"/>
          </a:p>
          <a:p>
            <a:pPr marL="0" lvl="0" indent="0" algn="l" rtl="0">
              <a:lnSpc>
                <a:spcPct val="100000"/>
              </a:lnSpc>
              <a:spcBef>
                <a:spcPts val="0"/>
              </a:spcBef>
              <a:spcAft>
                <a:spcPts val="0"/>
              </a:spcAft>
              <a:buSzPts val="1400"/>
              <a:buNone/>
            </a:pPr>
            <a:endParaRPr b="0" i="1"/>
          </a:p>
          <a:p>
            <a:pPr marL="0" lvl="0" indent="0" algn="l" rtl="0">
              <a:lnSpc>
                <a:spcPct val="100000"/>
              </a:lnSpc>
              <a:spcBef>
                <a:spcPts val="0"/>
              </a:spcBef>
              <a:spcAft>
                <a:spcPts val="0"/>
              </a:spcAft>
              <a:buSzPts val="1400"/>
              <a:buNone/>
            </a:pPr>
            <a:endParaRPr b="0" i="1"/>
          </a:p>
          <a:p>
            <a:pPr marL="0" lvl="0" indent="0" algn="l" rtl="0">
              <a:lnSpc>
                <a:spcPct val="100000"/>
              </a:lnSpc>
              <a:spcBef>
                <a:spcPts val="0"/>
              </a:spcBef>
              <a:spcAft>
                <a:spcPts val="0"/>
              </a:spcAft>
              <a:buSzPts val="1400"/>
              <a:buNone/>
            </a:pPr>
            <a:endParaRPr b="0" i="1"/>
          </a:p>
        </p:txBody>
      </p:sp>
      <p:sp>
        <p:nvSpPr>
          <p:cNvPr id="672" name="Google Shape;672;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b="0" i="0"/>
              <a:t>What situations or conditions might make it difficult to assess the uterus with bimanual exam?</a:t>
            </a:r>
            <a:endParaRPr b="0" i="1"/>
          </a:p>
          <a:p>
            <a:pPr marL="0" lvl="0" indent="0" algn="l" rtl="0">
              <a:lnSpc>
                <a:spcPct val="100000"/>
              </a:lnSpc>
              <a:spcBef>
                <a:spcPts val="0"/>
              </a:spcBef>
              <a:spcAft>
                <a:spcPts val="0"/>
              </a:spcAft>
              <a:buSzPts val="1400"/>
              <a:buNone/>
            </a:pPr>
            <a:r>
              <a:rPr lang="en-US" b="0" i="0"/>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b="0" i="0"/>
              <a:t>Uterine fibroids</a:t>
            </a:r>
            <a:endParaRPr/>
          </a:p>
          <a:p>
            <a:pPr marL="171450" lvl="0" indent="-171450" algn="l" rtl="0">
              <a:lnSpc>
                <a:spcPct val="100000"/>
              </a:lnSpc>
              <a:spcBef>
                <a:spcPts val="0"/>
              </a:spcBef>
              <a:spcAft>
                <a:spcPts val="0"/>
              </a:spcAft>
              <a:buClr>
                <a:schemeClr val="dk1"/>
              </a:buClr>
              <a:buSzPts val="1200"/>
              <a:buFont typeface="Arial"/>
              <a:buChar char="•"/>
            </a:pPr>
            <a:r>
              <a:rPr lang="en-US" b="0" i="0"/>
              <a:t>Retroverted position</a:t>
            </a:r>
            <a:endParaRPr/>
          </a:p>
          <a:p>
            <a:pPr marL="171450" lvl="0" indent="-171450" algn="l" rtl="0">
              <a:lnSpc>
                <a:spcPct val="100000"/>
              </a:lnSpc>
              <a:spcBef>
                <a:spcPts val="0"/>
              </a:spcBef>
              <a:spcAft>
                <a:spcPts val="0"/>
              </a:spcAft>
              <a:buClr>
                <a:schemeClr val="dk1"/>
              </a:buClr>
              <a:buSzPts val="1200"/>
              <a:buFont typeface="Arial"/>
              <a:buChar char="•"/>
            </a:pPr>
            <a:r>
              <a:rPr lang="en-US" b="0" i="0"/>
              <a:t>Full bladder</a:t>
            </a:r>
            <a:endParaRPr/>
          </a:p>
          <a:p>
            <a:pPr marL="171450" lvl="0" indent="-171450" algn="l" rtl="0">
              <a:lnSpc>
                <a:spcPct val="100000"/>
              </a:lnSpc>
              <a:spcBef>
                <a:spcPts val="0"/>
              </a:spcBef>
              <a:spcAft>
                <a:spcPts val="0"/>
              </a:spcAft>
              <a:buClr>
                <a:schemeClr val="dk1"/>
              </a:buClr>
              <a:buSzPts val="1200"/>
              <a:buFont typeface="Arial"/>
              <a:buChar char="•"/>
            </a:pPr>
            <a:r>
              <a:rPr lang="en-US" b="0" i="0"/>
              <a:t>Obesity</a:t>
            </a:r>
            <a:endParaRPr/>
          </a:p>
          <a:p>
            <a:pPr marL="171450" lvl="0" indent="-171450" algn="l" rtl="0">
              <a:lnSpc>
                <a:spcPct val="100000"/>
              </a:lnSpc>
              <a:spcBef>
                <a:spcPts val="0"/>
              </a:spcBef>
              <a:spcAft>
                <a:spcPts val="0"/>
              </a:spcAft>
              <a:buClr>
                <a:schemeClr val="dk1"/>
              </a:buClr>
              <a:buSzPts val="1200"/>
              <a:buFont typeface="Arial"/>
              <a:buChar char="•"/>
            </a:pPr>
            <a:r>
              <a:rPr lang="en-US" b="0" i="0"/>
              <a:t>Tense abdominal muscles</a:t>
            </a:r>
            <a:endParaRPr/>
          </a:p>
          <a:p>
            <a:pPr marL="0" lvl="0" indent="0" algn="l" rtl="0">
              <a:lnSpc>
                <a:spcPct val="100000"/>
              </a:lnSpc>
              <a:spcBef>
                <a:spcPts val="0"/>
              </a:spcBef>
              <a:spcAft>
                <a:spcPts val="0"/>
              </a:spcAft>
              <a:buClr>
                <a:schemeClr val="dk1"/>
              </a:buClr>
              <a:buSzPts val="1200"/>
              <a:buFont typeface="Arial"/>
              <a:buNone/>
            </a:pPr>
            <a:endParaRPr b="0" i="0"/>
          </a:p>
        </p:txBody>
      </p:sp>
      <p:sp>
        <p:nvSpPr>
          <p:cNvPr id="690" name="Google Shape;690;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i="0"/>
          </a:p>
        </p:txBody>
      </p:sp>
      <p:sp>
        <p:nvSpPr>
          <p:cNvPr id="698" name="Google Shape;698;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706" name="Google Shape;706;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1"/>
          </a:p>
        </p:txBody>
      </p:sp>
      <p:sp>
        <p:nvSpPr>
          <p:cNvPr id="714" name="Google Shape;714;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722" name="Google Shape;722;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Write</a:t>
            </a:r>
            <a:r>
              <a:rPr lang="en-US" sz="1200" b="0" i="0" u="none" strike="noStrike">
                <a:solidFill>
                  <a:schemeClr val="dk1"/>
                </a:solidFill>
                <a:latin typeface="Calibri"/>
                <a:ea typeface="Calibri"/>
                <a:cs typeface="Calibri"/>
                <a:sym typeface="Calibri"/>
              </a:rPr>
              <a:t> the following numbers on a blank sheet of flip chart paper:</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5</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25,100,000</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8%</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99%</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55,700,000</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193,000</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Lead </a:t>
            </a:r>
            <a:r>
              <a:rPr lang="en-US" sz="1200" b="0" i="0" u="none" strike="noStrike">
                <a:solidFill>
                  <a:schemeClr val="dk1"/>
                </a:solidFill>
                <a:latin typeface="Calibri"/>
                <a:ea typeface="Calibri"/>
                <a:cs typeface="Calibri"/>
                <a:sym typeface="Calibri"/>
              </a:rPr>
              <a:t>a discussion. </a:t>
            </a:r>
            <a:r>
              <a:rPr lang="en-US" sz="1200" b="1" i="0" u="none" strike="noStrike">
                <a:solidFill>
                  <a:schemeClr val="dk1"/>
                </a:solidFill>
                <a:latin typeface="Calibri"/>
                <a:ea typeface="Calibri"/>
                <a:cs typeface="Calibri"/>
                <a:sym typeface="Calibri"/>
              </a:rPr>
              <a:t>Ask </a:t>
            </a:r>
            <a:r>
              <a:rPr lang="en-US" sz="1200" b="0" i="0" u="none" strike="noStrike">
                <a:solidFill>
                  <a:schemeClr val="dk1"/>
                </a:solidFill>
                <a:latin typeface="Calibri"/>
                <a:ea typeface="Calibri"/>
                <a:cs typeface="Calibri"/>
                <a:sym typeface="Calibri"/>
              </a:rPr>
              <a:t>participants the following questions: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How many pregnancies across the world end in abortion (induced, spontaneous, safe, unsafe, etc.)?</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Circle</a:t>
            </a:r>
            <a:r>
              <a:rPr lang="en-US" sz="1200" b="0" i="0" u="none" strike="noStrike">
                <a:solidFill>
                  <a:schemeClr val="dk1"/>
                </a:solidFill>
                <a:latin typeface="Calibri"/>
                <a:ea typeface="Calibri"/>
                <a:cs typeface="Calibri"/>
                <a:sym typeface="Calibri"/>
              </a:rPr>
              <a:t> 55,700,000 on the flip chart. The World Health Organization (WHO) estimates that 55 million abortions have occurred every year from 2010 to 2014.</a:t>
            </a:r>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How many abortions are performed each year that are considered unsafe by the World Health Organization definition?</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Circle</a:t>
            </a:r>
            <a:r>
              <a:rPr lang="en-US" sz="1200" b="0" i="0" u="none" strike="noStrike">
                <a:solidFill>
                  <a:schemeClr val="dk1"/>
                </a:solidFill>
                <a:latin typeface="Calibri"/>
                <a:ea typeface="Calibri"/>
                <a:cs typeface="Calibri"/>
                <a:sym typeface="Calibri"/>
              </a:rPr>
              <a:t> 25,100,000 on the flip chart. Worldwide, there are an estimated 25.1 million unsafe abortions performed every year; 45% of all abortions are unsafe. This means abortions performed by people who lack the necessary skills or in an environment lacking minimum medical standards for the procedure, or both.</a:t>
            </a:r>
            <a:endParaRPr/>
          </a:p>
          <a:p>
            <a:pPr marL="628650" lvl="1" indent="-95250" algn="l" rtl="0">
              <a:lnSpc>
                <a:spcPct val="100000"/>
              </a:lnSpc>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1" i="0" u="none" strike="noStrike">
                <a:solidFill>
                  <a:schemeClr val="dk1"/>
                </a:solidFill>
                <a:latin typeface="Calibri"/>
                <a:ea typeface="Calibri"/>
                <a:cs typeface="Calibri"/>
                <a:sym typeface="Calibri"/>
              </a:rPr>
              <a:t>Draw</a:t>
            </a:r>
            <a:r>
              <a:rPr lang="en-US" sz="1200" b="0" i="0" u="none" strike="noStrike">
                <a:solidFill>
                  <a:schemeClr val="dk1"/>
                </a:solidFill>
                <a:latin typeface="Calibri"/>
                <a:ea typeface="Calibri"/>
                <a:cs typeface="Calibri"/>
                <a:sym typeface="Calibri"/>
              </a:rPr>
              <a:t> a circle. What percent of maternal deaths are caused by unsafe abortion?</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Circle</a:t>
            </a:r>
            <a:r>
              <a:rPr lang="en-US" sz="1200" b="0" i="0" u="none" strike="noStrike">
                <a:solidFill>
                  <a:schemeClr val="dk1"/>
                </a:solidFill>
                <a:latin typeface="Calibri"/>
                <a:ea typeface="Calibri"/>
                <a:cs typeface="Calibri"/>
                <a:sym typeface="Calibri"/>
              </a:rPr>
              <a:t> 8 percent. </a:t>
            </a:r>
            <a:r>
              <a:rPr lang="en-US" sz="1200" b="1" i="0" u="none" strike="noStrike">
                <a:solidFill>
                  <a:schemeClr val="dk1"/>
                </a:solidFill>
                <a:latin typeface="Calibri"/>
                <a:ea typeface="Calibri"/>
                <a:cs typeface="Calibri"/>
                <a:sym typeface="Calibri"/>
              </a:rPr>
              <a:t>Draw</a:t>
            </a:r>
            <a:r>
              <a:rPr lang="en-US" sz="1200" b="0" i="0" u="none" strike="noStrike">
                <a:solidFill>
                  <a:schemeClr val="dk1"/>
                </a:solidFill>
                <a:latin typeface="Calibri"/>
                <a:ea typeface="Calibri"/>
                <a:cs typeface="Calibri"/>
                <a:sym typeface="Calibri"/>
              </a:rPr>
              <a:t> (but do not fill in) 8 percent in the circle on the flip chart. Globally, unsafe abortion accounts for 8 percent of maternal deaths; it is the 5</a:t>
            </a:r>
            <a:r>
              <a:rPr lang="en-US" sz="1200" b="0" i="0" u="none" strike="noStrike" baseline="30000">
                <a:solidFill>
                  <a:schemeClr val="dk1"/>
                </a:solidFill>
                <a:latin typeface="Calibri"/>
                <a:ea typeface="Calibri"/>
                <a:cs typeface="Calibri"/>
                <a:sym typeface="Calibri"/>
              </a:rPr>
              <a:t>th</a:t>
            </a:r>
            <a:r>
              <a:rPr lang="en-US" sz="1200" b="0" i="0" u="none" strike="noStrike">
                <a:solidFill>
                  <a:schemeClr val="dk1"/>
                </a:solidFill>
                <a:latin typeface="Calibri"/>
                <a:ea typeface="Calibri"/>
                <a:cs typeface="Calibri"/>
                <a:sym typeface="Calibri"/>
              </a:rPr>
              <a:t> leading cause of maternal mortality.</a:t>
            </a:r>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How much (what percentage) within that 8 percent do you think takes place </a:t>
            </a:r>
            <a:r>
              <a:rPr lang="en-US" sz="1800">
                <a:latin typeface="Calibri"/>
                <a:ea typeface="Calibri"/>
                <a:cs typeface="Calibri"/>
                <a:sym typeface="Calibri"/>
              </a:rPr>
              <a:t>in low- and middle-income countries?</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Fill in </a:t>
            </a:r>
            <a:r>
              <a:rPr lang="en-US" sz="1200" b="0" i="0" u="none" strike="noStrike">
                <a:solidFill>
                  <a:schemeClr val="dk1"/>
                </a:solidFill>
                <a:latin typeface="Calibri"/>
                <a:ea typeface="Calibri"/>
                <a:cs typeface="Calibri"/>
                <a:sym typeface="Calibri"/>
              </a:rPr>
              <a:t>the wedge of 8 percent, leaving just one tiny sliver unfilled. </a:t>
            </a:r>
            <a:r>
              <a:rPr lang="en-US" sz="1200" b="1" i="0" u="none" strike="noStrike">
                <a:solidFill>
                  <a:schemeClr val="dk1"/>
                </a:solidFill>
                <a:latin typeface="Calibri"/>
                <a:ea typeface="Calibri"/>
                <a:cs typeface="Calibri"/>
                <a:sym typeface="Calibri"/>
              </a:rPr>
              <a:t>Draw</a:t>
            </a:r>
            <a:r>
              <a:rPr lang="en-US" sz="1200" b="0" i="0" u="none" strike="noStrike">
                <a:solidFill>
                  <a:schemeClr val="dk1"/>
                </a:solidFill>
                <a:latin typeface="Calibri"/>
                <a:ea typeface="Calibri"/>
                <a:cs typeface="Calibri"/>
                <a:sym typeface="Calibri"/>
              </a:rPr>
              <a:t> an arrow from the 8 percent out of the circle to the 99 percent written on the flip chart.  </a:t>
            </a:r>
            <a:r>
              <a:rPr lang="en-US" sz="1200" b="1" i="0" u="none" strike="noStrike">
                <a:solidFill>
                  <a:schemeClr val="dk1"/>
                </a:solidFill>
                <a:latin typeface="Calibri"/>
                <a:ea typeface="Calibri"/>
                <a:cs typeface="Calibri"/>
                <a:sym typeface="Calibri"/>
              </a:rPr>
              <a:t>Say </a:t>
            </a:r>
            <a:r>
              <a:rPr lang="en-US" sz="1200" b="0" i="0" u="none" strike="noStrike">
                <a:solidFill>
                  <a:schemeClr val="dk1"/>
                </a:solidFill>
                <a:latin typeface="Calibri"/>
                <a:ea typeface="Calibri"/>
                <a:cs typeface="Calibri"/>
                <a:sym typeface="Calibri"/>
              </a:rPr>
              <a:t>99 percent of maternal deaths due to abortion occur in </a:t>
            </a:r>
            <a:r>
              <a:rPr lang="en-US" sz="1800">
                <a:latin typeface="Calibri"/>
                <a:ea typeface="Calibri"/>
                <a:cs typeface="Calibri"/>
                <a:sym typeface="Calibri"/>
              </a:rPr>
              <a:t>low- and middle-income countries.</a:t>
            </a:r>
            <a:endParaRPr/>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Neither mifepristone, misoprostol, nor vacuum aspiration treat ectopic pregnancy. Use of mifepristone and/or misoprostol could delay or disguise the diagnosis of ectopic pregnancy. Women with suspected ectopic pregnancy need to be referred for appropriate evaluation and treatment.</a:t>
            </a:r>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Women with an IUD in place may be eligible for mifepristone and/or misoprostol use after the IUD is removed, assuming they meet other eligibility criteria. Women who become pregnant with an IUD in place are at increased risk for ectopic pregnancy. In this situation, providers should confirm that the pregnancy is intrauterine.</a:t>
            </a:r>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Severe or unstable health problems could include things like heart disease, hemorrhagic disorders, or severe anemia. In these cases, provision of uterine evacuation with mifepristone and/or misoprostol may require a higher degree of clinical judgement, skill, and monitoring. MVA may be indicated. Referral to a higher-level facility may be appropriate. </a:t>
            </a:r>
            <a:endParaRPr/>
          </a:p>
          <a:p>
            <a:pPr marL="22860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Why is it necessary to assess for severe anemia or hemorrhagic disorders before using medical methods of uterine evacuation?</a:t>
            </a:r>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Responses should include: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Possibility of excessive or prolonged bleeding leading to cardiovascular compromise or shock</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Home use of medications may delay necessary medical care in the event of excessive bleeding</a:t>
            </a:r>
            <a:endParaRPr/>
          </a:p>
          <a:p>
            <a:pPr marL="22860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What are clinical signs and symptoms of severe anemia?</a:t>
            </a:r>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Responses should include: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Fatigue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Shortness of breath with activity or at rest</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Tachycardia/fast pulse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Low blood pressure</a:t>
            </a:r>
            <a:endParaRPr/>
          </a:p>
          <a:p>
            <a:pPr marL="342900" marR="0" lvl="0" indent="-342900" algn="l" rtl="0">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Pallor, especially conjunctivae and nail beds</a:t>
            </a:r>
            <a:endParaRPr/>
          </a:p>
          <a:p>
            <a:pPr marL="22860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Most common medical issues, such as asthma, HIV/AIDS, sexually transmitted infections, or obesity do not affect a woman’s ability to safely use mifepristone and/or misoprostol. Similarly, the woman’s age and pregnancy-related conditions, such as multiple gestation, do not affect a woman’s ability to safely use these medications.</a:t>
            </a:r>
            <a:endParaRPr/>
          </a:p>
        </p:txBody>
      </p:sp>
      <p:sp>
        <p:nvSpPr>
          <p:cNvPr id="730" name="Google Shape;730;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Post </a:t>
            </a:r>
            <a:r>
              <a:rPr lang="en-US" sz="1200" b="0">
                <a:solidFill>
                  <a:schemeClr val="dk1"/>
                </a:solidFill>
                <a:latin typeface="Calibri"/>
                <a:ea typeface="Calibri"/>
                <a:cs typeface="Calibri"/>
                <a:sym typeface="Calibri"/>
              </a:rPr>
              <a:t>a blank sheet of flip chart paper and </a:t>
            </a:r>
            <a:r>
              <a:rPr lang="en-US" sz="1200" b="1">
                <a:solidFill>
                  <a:schemeClr val="dk1"/>
                </a:solidFill>
                <a:latin typeface="Calibri"/>
                <a:ea typeface="Calibri"/>
                <a:cs typeface="Calibri"/>
                <a:sym typeface="Calibri"/>
              </a:rPr>
              <a:t>write </a:t>
            </a:r>
            <a:r>
              <a:rPr lang="en-US" sz="1200" b="0">
                <a:solidFill>
                  <a:schemeClr val="dk1"/>
                </a:solidFill>
                <a:latin typeface="Calibri"/>
                <a:ea typeface="Calibri"/>
                <a:cs typeface="Calibri"/>
                <a:sym typeface="Calibri"/>
              </a:rPr>
              <a:t>“Postabortion Care Services” at the top.</a:t>
            </a:r>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Ask: </a:t>
            </a:r>
            <a:endParaRPr/>
          </a:p>
          <a:p>
            <a:pPr marL="0" lvl="0" indent="0" algn="l" rtl="0">
              <a:lnSpc>
                <a:spcPct val="100000"/>
              </a:lnSpc>
              <a:spcBef>
                <a:spcPts val="0"/>
              </a:spcBef>
              <a:spcAft>
                <a:spcPts val="0"/>
              </a:spcAft>
              <a:buSzPts val="1400"/>
              <a:buNone/>
            </a:pPr>
            <a:r>
              <a:rPr lang="en-US" i="0"/>
              <a:t>What are the reasons that women need postabortion care services? </a:t>
            </a:r>
            <a:endParaRPr/>
          </a:p>
          <a:p>
            <a:pPr marL="0" lvl="0" indent="0" algn="l" rtl="0">
              <a:lnSpc>
                <a:spcPct val="100000"/>
              </a:lnSpc>
              <a:spcBef>
                <a:spcPts val="0"/>
              </a:spcBef>
              <a:spcAft>
                <a:spcPts val="0"/>
              </a:spcAft>
              <a:buSzPts val="1400"/>
              <a:buNone/>
            </a:pPr>
            <a:endParaRPr sz="1800" b="1" i="0">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Write</a:t>
            </a:r>
            <a:r>
              <a:rPr lang="en-US" sz="1800">
                <a:latin typeface="Calibri"/>
                <a:ea typeface="Calibri"/>
                <a:cs typeface="Calibri"/>
                <a:sym typeface="Calibri"/>
              </a:rPr>
              <a:t> responses on flip chart, grouping them into the following three categories:</a:t>
            </a:r>
            <a:endParaRPr/>
          </a:p>
          <a:p>
            <a:pPr marL="171450" lvl="0" indent="-171450" algn="l" rtl="0">
              <a:lnSpc>
                <a:spcPct val="100000"/>
              </a:lnSpc>
              <a:spcBef>
                <a:spcPts val="0"/>
              </a:spcBef>
              <a:spcAft>
                <a:spcPts val="0"/>
              </a:spcAft>
              <a:buClr>
                <a:schemeClr val="dk1"/>
              </a:buClr>
              <a:buSzPts val="1200"/>
              <a:buFont typeface="Arial"/>
              <a:buChar char="•"/>
            </a:pPr>
            <a:r>
              <a:rPr lang="en-US" b="0" i="0"/>
              <a:t>Unsafe abortion, possibly self-induced</a:t>
            </a:r>
            <a:endParaRPr/>
          </a:p>
          <a:p>
            <a:pPr marL="171450" lvl="0" indent="-171450" algn="l" rtl="0">
              <a:lnSpc>
                <a:spcPct val="100000"/>
              </a:lnSpc>
              <a:spcBef>
                <a:spcPts val="0"/>
              </a:spcBef>
              <a:spcAft>
                <a:spcPts val="0"/>
              </a:spcAft>
              <a:buClr>
                <a:schemeClr val="dk1"/>
              </a:buClr>
              <a:buSzPts val="1200"/>
              <a:buFont typeface="Arial"/>
              <a:buChar char="•"/>
            </a:pPr>
            <a:r>
              <a:rPr lang="en-US" b="0" i="0"/>
              <a:t>Complications from safe abortion</a:t>
            </a:r>
            <a:endParaRPr/>
          </a:p>
          <a:p>
            <a:pPr marL="171450" lvl="0" indent="-171450" algn="l" rtl="0">
              <a:lnSpc>
                <a:spcPct val="100000"/>
              </a:lnSpc>
              <a:spcBef>
                <a:spcPts val="0"/>
              </a:spcBef>
              <a:spcAft>
                <a:spcPts val="0"/>
              </a:spcAft>
              <a:buClr>
                <a:schemeClr val="dk1"/>
              </a:buClr>
              <a:buSzPts val="1200"/>
              <a:buFont typeface="Arial"/>
              <a:buChar char="•"/>
            </a:pPr>
            <a:r>
              <a:rPr lang="en-US" b="0" i="0"/>
              <a:t>Spontaneous abortion</a:t>
            </a:r>
            <a:endParaRPr sz="1200" b="1">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Post </a:t>
            </a:r>
            <a:r>
              <a:rPr lang="en-US" sz="1800">
                <a:latin typeface="Calibri"/>
                <a:ea typeface="Calibri"/>
                <a:cs typeface="Calibri"/>
                <a:sym typeface="Calibri"/>
              </a:rPr>
              <a:t>a blank sheet of flip chart paper and</a:t>
            </a:r>
            <a:r>
              <a:rPr lang="en-US" sz="1800" b="1">
                <a:latin typeface="Calibri"/>
                <a:ea typeface="Calibri"/>
                <a:cs typeface="Calibri"/>
                <a:sym typeface="Calibri"/>
              </a:rPr>
              <a:t> write </a:t>
            </a:r>
            <a:r>
              <a:rPr lang="en-US" sz="1800">
                <a:latin typeface="Calibri"/>
                <a:ea typeface="Calibri"/>
                <a:cs typeface="Calibri"/>
                <a:sym typeface="Calibri"/>
              </a:rPr>
              <a:t>“Postabortion Care Services” at the top</a:t>
            </a:r>
            <a:r>
              <a:rPr lang="en-US" sz="1800" b="1">
                <a:latin typeface="Calibri"/>
                <a:ea typeface="Calibri"/>
                <a:cs typeface="Calibri"/>
                <a:sym typeface="Calibri"/>
              </a:rPr>
              <a:t>.</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What are the reasons that women need postabortion care services?</a:t>
            </a:r>
            <a:endParaRPr/>
          </a:p>
          <a:p>
            <a:pPr marL="0" marR="0" lvl="0" indent="0" algn="l" rtl="0">
              <a:lnSpc>
                <a:spcPct val="107000"/>
              </a:lnSpc>
              <a:spcBef>
                <a:spcPts val="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Write</a:t>
            </a:r>
            <a:r>
              <a:rPr lang="en-US" sz="1800">
                <a:latin typeface="Calibri"/>
                <a:ea typeface="Calibri"/>
                <a:cs typeface="Calibri"/>
                <a:sym typeface="Calibri"/>
              </a:rPr>
              <a:t> responses on flip chart, grouping them into the following three categories: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Unsafe abortion, possibly self-induced</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Complications of safe abortion</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Spontaneous abortion</a:t>
            </a:r>
            <a:endParaRPr/>
          </a:p>
          <a:p>
            <a:pPr marL="22860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Refer</a:t>
            </a:r>
            <a:r>
              <a:rPr lang="en-US" sz="1800">
                <a:latin typeface="Calibri"/>
                <a:ea typeface="Calibri"/>
                <a:cs typeface="Calibri"/>
                <a:sym typeface="Calibri"/>
              </a:rPr>
              <a:t> to the handout</a:t>
            </a:r>
            <a:r>
              <a:rPr lang="en-US" sz="1800" b="1">
                <a:latin typeface="Calibri"/>
                <a:ea typeface="Calibri"/>
                <a:cs typeface="Calibri"/>
                <a:sym typeface="Calibri"/>
              </a:rPr>
              <a:t> </a:t>
            </a:r>
            <a:r>
              <a:rPr lang="en-US" sz="1800" i="1">
                <a:latin typeface="Calibri"/>
                <a:ea typeface="Calibri"/>
                <a:cs typeface="Calibri"/>
                <a:sym typeface="Calibri"/>
              </a:rPr>
              <a:t>Postabortion Care Presentations</a:t>
            </a:r>
            <a:r>
              <a:rPr lang="en-US" sz="1800" b="1">
                <a:latin typeface="Calibri"/>
                <a:ea typeface="Calibri"/>
                <a:cs typeface="Calibri"/>
                <a:sym typeface="Calibri"/>
              </a:rPr>
              <a:t>. Have a different participant read </a:t>
            </a:r>
            <a:r>
              <a:rPr lang="en-US" sz="1800">
                <a:latin typeface="Calibri"/>
                <a:ea typeface="Calibri"/>
                <a:cs typeface="Calibri"/>
                <a:sym typeface="Calibri"/>
              </a:rPr>
              <a:t>each of the following case studies aloud</a:t>
            </a:r>
            <a:r>
              <a:rPr lang="en-US" sz="1800" b="1">
                <a:latin typeface="Calibri"/>
                <a:ea typeface="Calibri"/>
                <a:cs typeface="Calibri"/>
                <a:sym typeface="Calibri"/>
              </a:rPr>
              <a:t>.</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What do these descriptions have in common?</a:t>
            </a:r>
            <a:endParaRPr/>
          </a:p>
          <a:p>
            <a:pPr marL="22860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457200" marR="0" lvl="0" indent="0" algn="l" rtl="0">
              <a:lnSpc>
                <a:spcPct val="107000"/>
              </a:lnSpc>
              <a:spcBef>
                <a:spcPts val="0"/>
              </a:spcBef>
              <a:spcAft>
                <a:spcPts val="0"/>
              </a:spcAft>
              <a:buSzPts val="1400"/>
              <a:buNone/>
            </a:pPr>
            <a:r>
              <a:rPr lang="en-US" sz="1800" u="sng">
                <a:latin typeface="Calibri"/>
                <a:ea typeface="Calibri"/>
                <a:cs typeface="Calibri"/>
                <a:sym typeface="Calibri"/>
              </a:rPr>
              <a:t>Case study 1:</a:t>
            </a:r>
            <a:r>
              <a:rPr lang="en-US" sz="1800">
                <a:latin typeface="Calibri"/>
                <a:ea typeface="Calibri"/>
                <a:cs typeface="Calibri"/>
                <a:sym typeface="Calibri"/>
              </a:rPr>
              <a:t> An 18-year-old woman walks into the clinic holding onto her partner’s arm to steady herself and complains of feeling sick. She is having moderate vaginal bleeding and lots of cramping. Her partner asks for immediate help.</a:t>
            </a:r>
            <a:endParaRPr/>
          </a:p>
          <a:p>
            <a:pPr marL="45720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457200" marR="0" lvl="0" indent="0" algn="l" rtl="0">
              <a:lnSpc>
                <a:spcPct val="107000"/>
              </a:lnSpc>
              <a:spcBef>
                <a:spcPts val="0"/>
              </a:spcBef>
              <a:spcAft>
                <a:spcPts val="0"/>
              </a:spcAft>
              <a:buSzPts val="1400"/>
              <a:buNone/>
            </a:pPr>
            <a:r>
              <a:rPr lang="en-US" sz="1800" u="sng">
                <a:latin typeface="Calibri"/>
                <a:ea typeface="Calibri"/>
                <a:cs typeface="Calibri"/>
                <a:sym typeface="Calibri"/>
              </a:rPr>
              <a:t>Case study 2:</a:t>
            </a:r>
            <a:r>
              <a:rPr lang="en-US" sz="1800">
                <a:latin typeface="Calibri"/>
                <a:ea typeface="Calibri"/>
                <a:cs typeface="Calibri"/>
                <a:sym typeface="Calibri"/>
              </a:rPr>
              <a:t> A 28-year-old woman comes to the hospital in no visible pain and no distress. She reports that she has had vaginal bleeding and cramping for more than 10 days and does not know why it has not stopped. In the last two days, the bleeding has become very heavy and her cramping has become very strong.</a:t>
            </a:r>
            <a:endParaRPr/>
          </a:p>
          <a:p>
            <a:pPr marL="45720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457200" marR="0" lvl="0" indent="0" algn="l" rtl="0">
              <a:lnSpc>
                <a:spcPct val="107000"/>
              </a:lnSpc>
              <a:spcBef>
                <a:spcPts val="0"/>
              </a:spcBef>
              <a:spcAft>
                <a:spcPts val="0"/>
              </a:spcAft>
              <a:buSzPts val="1400"/>
              <a:buNone/>
            </a:pPr>
            <a:r>
              <a:rPr lang="en-US" sz="1800" u="sng">
                <a:latin typeface="Calibri"/>
                <a:ea typeface="Calibri"/>
                <a:cs typeface="Calibri"/>
                <a:sym typeface="Calibri"/>
              </a:rPr>
              <a:t>Case study 3:</a:t>
            </a:r>
            <a:r>
              <a:rPr lang="en-US" sz="1800">
                <a:latin typeface="Calibri"/>
                <a:ea typeface="Calibri"/>
                <a:cs typeface="Calibri"/>
                <a:sym typeface="Calibri"/>
              </a:rPr>
              <a:t> A 34-year-old woman comes to the health care facility and at first glance looks like she might have the flu. She is having fever and chills, and appears pale. Upon questioning, she says that she has been bleeding heavily for the last 4 hours and is having abdominal pain that comes in waves. She has difficulty talking when the cramping occurs. </a:t>
            </a:r>
            <a:endParaRPr/>
          </a:p>
          <a:p>
            <a:pPr marL="68580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These are all typical ways that women can present for postabortion care services. In most cases, women who need postabortion care are not in an emergent situation.</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738" name="Google Shape;738;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Say: </a:t>
            </a:r>
            <a:r>
              <a:rPr lang="en-US" b="0" i="0"/>
              <a:t>While most women presenting for postabortion care are ambulatory and do not need emergency treatment, some require emergency care. </a:t>
            </a:r>
            <a:endParaRPr/>
          </a:p>
          <a:p>
            <a:pPr marL="0" lvl="0" indent="0" algn="l" rtl="0">
              <a:lnSpc>
                <a:spcPct val="100000"/>
              </a:lnSpc>
              <a:spcBef>
                <a:spcPts val="0"/>
              </a:spcBef>
              <a:spcAft>
                <a:spcPts val="0"/>
              </a:spcAft>
              <a:buSzPts val="1400"/>
              <a:buNone/>
            </a:pPr>
            <a:endParaRPr sz="1200" i="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b="0" i="0">
                <a:solidFill>
                  <a:schemeClr val="dk1"/>
                </a:solidFill>
                <a:latin typeface="Calibri"/>
                <a:ea typeface="Calibri"/>
                <a:cs typeface="Calibri"/>
                <a:sym typeface="Calibri"/>
              </a:rPr>
              <a:t>What are severe complications seen in women presenting for postabortion care?</a:t>
            </a:r>
            <a:endParaRPr/>
          </a:p>
          <a:p>
            <a:pPr marL="0" lvl="0" indent="0" algn="l" rtl="0">
              <a:lnSpc>
                <a:spcPct val="100000"/>
              </a:lnSpc>
              <a:spcBef>
                <a:spcPts val="0"/>
              </a:spcBef>
              <a:spcAft>
                <a:spcPts val="0"/>
              </a:spcAft>
              <a:buSzPts val="1400"/>
              <a:buNone/>
            </a:pP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Take some responses </a:t>
            </a:r>
            <a:r>
              <a:rPr lang="en-US" sz="1200" b="0" i="0">
                <a:solidFill>
                  <a:schemeClr val="dk1"/>
                </a:solidFill>
                <a:latin typeface="Calibri"/>
                <a:ea typeface="Calibri"/>
                <a:cs typeface="Calibri"/>
                <a:sym typeface="Calibri"/>
              </a:rPr>
              <a:t>and then </a:t>
            </a:r>
            <a:r>
              <a:rPr lang="en-US" sz="1200" b="1" i="0">
                <a:solidFill>
                  <a:schemeClr val="dk1"/>
                </a:solidFill>
                <a:latin typeface="Calibri"/>
                <a:ea typeface="Calibri"/>
                <a:cs typeface="Calibri"/>
                <a:sym typeface="Calibri"/>
              </a:rPr>
              <a:t>show next slide.</a:t>
            </a:r>
            <a:endParaRPr/>
          </a:p>
        </p:txBody>
      </p:sp>
      <p:sp>
        <p:nvSpPr>
          <p:cNvPr id="746" name="Google Shape;746;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is the first step in providing care to a woman presenting for postabortion care?</a:t>
            </a:r>
            <a:endParaRPr/>
          </a:p>
          <a:p>
            <a:pPr marL="0" lvl="0" indent="0" algn="l" rtl="0">
              <a:lnSpc>
                <a:spcPct val="100000"/>
              </a:lnSpc>
              <a:spcBef>
                <a:spcPts val="0"/>
              </a:spcBef>
              <a:spcAft>
                <a:spcPts val="0"/>
              </a:spcAft>
              <a:buClr>
                <a:schemeClr val="dk1"/>
              </a:buClr>
              <a:buSzPts val="1200"/>
              <a:buFont typeface="Arial"/>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0" i="0">
                <a:solidFill>
                  <a:schemeClr val="dk1"/>
                </a:solidFill>
                <a:latin typeface="Calibri"/>
                <a:ea typeface="Calibri"/>
                <a:cs typeface="Calibri"/>
                <a:sym typeface="Calibri"/>
              </a:rPr>
              <a:t>Ensure </a:t>
            </a:r>
            <a:r>
              <a:rPr lang="en-US" sz="1200" i="0">
                <a:solidFill>
                  <a:schemeClr val="dk1"/>
                </a:solidFill>
                <a:latin typeface="Calibri"/>
                <a:ea typeface="Calibri"/>
                <a:cs typeface="Calibri"/>
                <a:sym typeface="Calibri"/>
              </a:rPr>
              <a:t>that responses include: perform a rapid initial assessment and obtain voluntary informed consent if possible.</a:t>
            </a:r>
            <a:endParaRPr/>
          </a:p>
          <a:p>
            <a:pPr marL="0" lvl="0" indent="0" algn="l" rtl="0">
              <a:lnSpc>
                <a:spcPct val="100000"/>
              </a:lnSpc>
              <a:spcBef>
                <a:spcPts val="0"/>
              </a:spcBef>
              <a:spcAft>
                <a:spcPts val="0"/>
              </a:spcAft>
              <a:buSzPts val="1400"/>
              <a:buNone/>
            </a:pPr>
            <a:endParaRPr sz="1200" i="1">
              <a:solidFill>
                <a:schemeClr val="dk1"/>
              </a:solidFill>
              <a:latin typeface="Calibri"/>
              <a:ea typeface="Calibri"/>
              <a:cs typeface="Calibri"/>
              <a:sym typeface="Calibri"/>
            </a:endParaRPr>
          </a:p>
        </p:txBody>
      </p:sp>
      <p:sp>
        <p:nvSpPr>
          <p:cNvPr id="754" name="Google Shape;754;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How should informed consent be handled if the woman needs emergency care?</a:t>
            </a:r>
            <a:endParaRPr/>
          </a:p>
          <a:p>
            <a:pPr marL="0" lvl="0" indent="0" algn="l" rtl="0">
              <a:lnSpc>
                <a:spcPct val="100000"/>
              </a:lnSpc>
              <a:spcBef>
                <a:spcPts val="0"/>
              </a:spcBef>
              <a:spcAft>
                <a:spcPts val="0"/>
              </a:spcAft>
              <a:buClr>
                <a:schemeClr val="dk1"/>
              </a:buClr>
              <a:buSzPts val="1200"/>
              <a:buFont typeface="Arial"/>
              <a:buNone/>
            </a:pPr>
            <a:r>
              <a:rPr lang="en-US" sz="1200" i="0">
                <a:solidFill>
                  <a:schemeClr val="dk1"/>
                </a:solidFill>
                <a:latin typeface="Calibri"/>
                <a:ea typeface="Calibri"/>
                <a:cs typeface="Calibri"/>
                <a:sym typeface="Calibri"/>
              </a:rPr>
              <a:t>Ensure that responses include: when a woman presents with a life-threatening emergency, complete clinical assessment and voluntary informed consent may be deferred until actions have been taken to stabilize the woman.</a:t>
            </a:r>
            <a:endParaRPr/>
          </a:p>
          <a:p>
            <a:pPr marL="0" lvl="0" indent="0" algn="l" rtl="0">
              <a:lnSpc>
                <a:spcPct val="100000"/>
              </a:lnSpc>
              <a:spcBef>
                <a:spcPts val="0"/>
              </a:spcBef>
              <a:spcAft>
                <a:spcPts val="0"/>
              </a:spcAft>
              <a:buClr>
                <a:schemeClr val="dk1"/>
              </a:buClr>
              <a:buSzPts val="1200"/>
              <a:buFont typeface="Arial"/>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i="0">
                <a:solidFill>
                  <a:schemeClr val="dk1"/>
                </a:solidFill>
                <a:latin typeface="Calibri"/>
                <a:ea typeface="Calibri"/>
                <a:cs typeface="Calibri"/>
                <a:sym typeface="Calibri"/>
              </a:rPr>
              <a:t>Note </a:t>
            </a:r>
            <a:r>
              <a:rPr lang="en-US" sz="1200" i="0">
                <a:solidFill>
                  <a:schemeClr val="dk1"/>
                </a:solidFill>
                <a:latin typeface="Calibri"/>
                <a:ea typeface="Calibri"/>
                <a:cs typeface="Calibri"/>
                <a:sym typeface="Calibri"/>
              </a:rPr>
              <a:t>that in an emergent situation, a clinical assessment should be done while the provider begins stabilizing the patient and treating complications.</a:t>
            </a:r>
            <a:endParaRPr/>
          </a:p>
        </p:txBody>
      </p:sp>
      <p:sp>
        <p:nvSpPr>
          <p:cNvPr id="762" name="Google Shape;762;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770" name="Google Shape;770;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Mifepristone and/or Misoprostol may also be used to treat missed abortion in women who are stable. However, as missed abortion is a diagnosis typically made via ultrasound, it is less common in this setting and we will not focus on it. </a:t>
            </a:r>
            <a:endParaRPr/>
          </a:p>
          <a:p>
            <a:pPr marL="0" lvl="0" indent="0" algn="l" rtl="0">
              <a:lnSpc>
                <a:spcPct val="100000"/>
              </a:lnSpc>
              <a:spcBef>
                <a:spcPts val="0"/>
              </a:spcBef>
              <a:spcAft>
                <a:spcPts val="0"/>
              </a:spcAft>
              <a:buSzPts val="1400"/>
              <a:buNone/>
            </a:pPr>
            <a:endParaRPr b="0" i="1"/>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Ask</a:t>
            </a:r>
            <a:r>
              <a:rPr lang="en-US" sz="1200">
                <a:solidFill>
                  <a:schemeClr val="dk1"/>
                </a:solidFill>
                <a:latin typeface="Calibri"/>
                <a:ea typeface="Calibri"/>
                <a:cs typeface="Calibri"/>
                <a:sym typeface="Calibri"/>
              </a:rPr>
              <a:t> participants if they can think of conditions in which misoprostol should not be used for uterine evacuation. </a:t>
            </a:r>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Take a few responses</a:t>
            </a:r>
            <a:r>
              <a:rPr lang="en-US" sz="1200">
                <a:solidFill>
                  <a:schemeClr val="dk1"/>
                </a:solidFill>
                <a:latin typeface="Calibri"/>
                <a:ea typeface="Calibri"/>
                <a:cs typeface="Calibri"/>
                <a:sym typeface="Calibri"/>
              </a:rPr>
              <a:t> </a:t>
            </a:r>
            <a:r>
              <a:rPr lang="en-US" sz="1200" b="0">
                <a:solidFill>
                  <a:schemeClr val="dk1"/>
                </a:solidFill>
                <a:latin typeface="Calibri"/>
                <a:ea typeface="Calibri"/>
                <a:cs typeface="Calibri"/>
                <a:sym typeface="Calibri"/>
              </a:rPr>
              <a:t>and then </a:t>
            </a:r>
            <a:r>
              <a:rPr lang="en-US" sz="1200" b="1">
                <a:solidFill>
                  <a:schemeClr val="dk1"/>
                </a:solidFill>
                <a:latin typeface="Calibri"/>
                <a:ea typeface="Calibri"/>
                <a:cs typeface="Calibri"/>
                <a:sym typeface="Calibri"/>
              </a:rPr>
              <a:t>show next slide.</a:t>
            </a:r>
            <a:endParaRPr/>
          </a:p>
          <a:p>
            <a:pPr marL="0" lvl="0" indent="0" algn="l" rtl="0">
              <a:lnSpc>
                <a:spcPct val="100000"/>
              </a:lnSpc>
              <a:spcBef>
                <a:spcPts val="0"/>
              </a:spcBef>
              <a:spcAft>
                <a:spcPts val="0"/>
              </a:spcAft>
              <a:buSzPts val="1400"/>
              <a:buNone/>
            </a:pPr>
            <a:endParaRPr b="0" i="1"/>
          </a:p>
        </p:txBody>
      </p:sp>
      <p:sp>
        <p:nvSpPr>
          <p:cNvPr id="778" name="Google Shape;778;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Explain: </a:t>
            </a:r>
            <a:r>
              <a:rPr lang="en-US" sz="1200" i="0">
                <a:solidFill>
                  <a:srgbClr val="1F3864"/>
                </a:solidFill>
              </a:rPr>
              <a:t>If aspiration is not available, misoprostol should be administered, and IV fluids started while transfer to a higher-level facility is arranged.</a:t>
            </a:r>
            <a:endParaRPr/>
          </a:p>
          <a:p>
            <a:pPr marL="0" lvl="0" indent="0" algn="l" rtl="0">
              <a:lnSpc>
                <a:spcPct val="100000"/>
              </a:lnSpc>
              <a:spcBef>
                <a:spcPts val="0"/>
              </a:spcBef>
              <a:spcAft>
                <a:spcPts val="0"/>
              </a:spcAft>
              <a:buSzPts val="1400"/>
              <a:buNone/>
            </a:pPr>
            <a:endParaRPr b="1" i="0"/>
          </a:p>
        </p:txBody>
      </p:sp>
      <p:sp>
        <p:nvSpPr>
          <p:cNvPr id="786" name="Google Shape;786;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1"/>
          </a:p>
        </p:txBody>
      </p:sp>
      <p:sp>
        <p:nvSpPr>
          <p:cNvPr id="794" name="Google Shape;794;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Explain </a:t>
            </a:r>
            <a:r>
              <a:rPr lang="en-US" sz="1800">
                <a:latin typeface="Calibri"/>
                <a:ea typeface="Calibri"/>
                <a:cs typeface="Calibri"/>
                <a:sym typeface="Calibri"/>
              </a:rPr>
              <a:t>to participants that in the next activity, you will present a clinical case and give them a couple of minutes to </a:t>
            </a:r>
            <a:r>
              <a:rPr lang="en-US" sz="1800" b="0">
                <a:latin typeface="Calibri"/>
                <a:ea typeface="Calibri"/>
                <a:cs typeface="Calibri"/>
                <a:sym typeface="Calibri"/>
              </a:rPr>
              <a:t>consider it. Then, ask them to vote if they think the woman is eligible to use medications or not. You may also distribute a small piece of red, yellow, and green paper to each participant. Ask them to hold up the green paper if they believe the woman is eligible, red if she is not eligible, and yellow if they are unsure or would like additional information. After they vote, ask participants to share what their clinical recommendations are. Ask individuals who both thought that the woman was eligible and those who thought she was ineligible </a:t>
            </a:r>
            <a:r>
              <a:rPr lang="en-US" sz="1800">
                <a:latin typeface="Calibri"/>
                <a:ea typeface="Calibri"/>
                <a:cs typeface="Calibri"/>
                <a:sym typeface="Calibri"/>
              </a:rPr>
              <a:t>to share the reasons for their recommendations. Use a flipchart to record their responses. Use the key points to summarize each case study.</a:t>
            </a:r>
            <a:endParaRPr/>
          </a:p>
          <a:p>
            <a:pPr marL="0" lvl="0" indent="0" algn="l" rtl="0">
              <a:lnSpc>
                <a:spcPct val="100000"/>
              </a:lnSpc>
              <a:spcBef>
                <a:spcPts val="0"/>
              </a:spcBef>
              <a:spcAft>
                <a:spcPts val="0"/>
              </a:spcAft>
              <a:buSzPts val="1400"/>
              <a:buNone/>
            </a:pPr>
            <a:endParaRPr b="0" i="0"/>
          </a:p>
        </p:txBody>
      </p:sp>
      <p:sp>
        <p:nvSpPr>
          <p:cNvPr id="802" name="Google Shape;802;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Explain: </a:t>
            </a:r>
            <a:r>
              <a:rPr lang="en-US" dirty="0"/>
              <a:t>Making pregnancy safer includes the provision of, or referral for, safe abortion services to the full extent allowed by the law. It also includes timely and appropriate management of unsafe and spontaneous abortion for all women.</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Ask: </a:t>
            </a:r>
            <a:r>
              <a:rPr lang="en-US" sz="1200" b="0" i="0" u="none" strike="noStrike" dirty="0">
                <a:solidFill>
                  <a:schemeClr val="dk1"/>
                </a:solidFill>
                <a:latin typeface="Calibri"/>
                <a:ea typeface="Calibri"/>
                <a:cs typeface="Calibri"/>
                <a:sym typeface="Calibri"/>
              </a:rPr>
              <a:t>Why might women and girls in crisis settings be at an increased risk of unintended pregnancy and unsafe abortion?</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Write </a:t>
            </a:r>
            <a:r>
              <a:rPr lang="en-US" sz="1200" b="0" i="0" u="none" strike="noStrike" dirty="0">
                <a:solidFill>
                  <a:schemeClr val="dk1"/>
                </a:solidFill>
                <a:latin typeface="Calibri"/>
                <a:ea typeface="Calibri"/>
                <a:cs typeface="Calibri"/>
                <a:sym typeface="Calibri"/>
              </a:rPr>
              <a:t>responses on the flip chart</a:t>
            </a:r>
            <a:r>
              <a:rPr lang="en-US" sz="1200" b="1" i="0" u="none" strike="noStrike" dirty="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Ensure that they include:</a:t>
            </a:r>
            <a:endParaRPr dirty="0"/>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Women may have lost or run out of their contraceptive method during displacement.</a:t>
            </a:r>
            <a:endParaRPr dirty="0"/>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Families may want to delay childbearing until their security and livelihoods are assured, and do not have access to contraceptives due to the disruption in health services.</a:t>
            </a:r>
            <a:endParaRPr dirty="0"/>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Rape and other forms of sexual violence are often documented in conflict settings.</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dirty="0">
                <a:solidFill>
                  <a:schemeClr val="dk1"/>
                </a:solidFill>
                <a:latin typeface="Calibri"/>
                <a:ea typeface="Calibri"/>
                <a:cs typeface="Calibri"/>
                <a:sym typeface="Calibri"/>
              </a:rPr>
              <a:t>Explain: </a:t>
            </a:r>
            <a:r>
              <a:rPr lang="en-US" sz="1200" b="0" i="0" u="none" strike="noStrike" dirty="0">
                <a:solidFill>
                  <a:schemeClr val="dk1"/>
                </a:solidFill>
                <a:latin typeface="Calibri"/>
                <a:ea typeface="Calibri"/>
                <a:cs typeface="Calibri"/>
                <a:sym typeface="Calibri"/>
              </a:rPr>
              <a:t>In 2003, </a:t>
            </a:r>
            <a:r>
              <a:rPr lang="en-US" sz="1200" dirty="0">
                <a:solidFill>
                  <a:schemeClr val="dk1"/>
                </a:solidFill>
                <a:latin typeface="Calibri"/>
                <a:ea typeface="Calibri"/>
                <a:cs typeface="Calibri"/>
                <a:sym typeface="Calibri"/>
              </a:rPr>
              <a:t>the World Health Organization issued technical and policy guidance to strengthen the capacity of health systems to provide safe abortion care and postabortion care (PAC). This guidance was updated and reissued in 2012. In 2014 the World Health Organization issued guidance for the clinical provision of abortion, and in 2018 they issued new guidance on the medical management of abortion.</a:t>
            </a:r>
            <a:r>
              <a:rPr lang="en-US" dirty="0"/>
              <a:t> </a:t>
            </a:r>
            <a:r>
              <a:rPr lang="en-US" sz="1200" kern="100" dirty="0">
                <a:effectLst/>
                <a:latin typeface="Segoe UI" panose="020B0502040204020203" pitchFamily="34" charset="0"/>
                <a:ea typeface="Calibri" panose="020F0502020204030204" pitchFamily="34" charset="0"/>
                <a:cs typeface="Segoe UI" panose="020B0502040204020203" pitchFamily="34" charset="0"/>
              </a:rPr>
              <a:t>In 2022, WHO issued new Abortion Care Guidelines, which updated and replaced the guidance in all the above.</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On the flip chart write:</a:t>
            </a:r>
            <a:r>
              <a:rPr lang="en-US" sz="1200" b="0" i="0" u="none" strike="noStrike" dirty="0">
                <a:solidFill>
                  <a:schemeClr val="dk1"/>
                </a:solidFill>
                <a:latin typeface="Calibri"/>
                <a:ea typeface="Calibri"/>
                <a:cs typeface="Calibri"/>
                <a:sym typeface="Calibri"/>
              </a:rPr>
              <a:t> “PAC” and the number “5.”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participants to raise their hand if they are familiar with the term PAC. </a:t>
            </a: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a volunteer to explain it.</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Explain</a:t>
            </a:r>
            <a:r>
              <a:rPr lang="en-US" sz="1200" b="0" i="0" u="none" strike="noStrike" dirty="0">
                <a:solidFill>
                  <a:schemeClr val="dk1"/>
                </a:solidFill>
                <a:latin typeface="Calibri"/>
                <a:ea typeface="Calibri"/>
                <a:cs typeface="Calibri"/>
                <a:sym typeface="Calibri"/>
              </a:rPr>
              <a:t>: PAC is a global strategy to reduce death and suffering from the complications of unsafe and spontaneous abortion.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participants if they know how the number five (5) relates to PAC. </a:t>
            </a:r>
            <a:r>
              <a:rPr lang="en-US" sz="1200" b="1" i="0" u="none" strike="noStrike" dirty="0">
                <a:solidFill>
                  <a:schemeClr val="dk1"/>
                </a:solidFill>
                <a:latin typeface="Calibri"/>
                <a:ea typeface="Calibri"/>
                <a:cs typeface="Calibri"/>
                <a:sym typeface="Calibri"/>
              </a:rPr>
              <a:t>Tell</a:t>
            </a:r>
            <a:r>
              <a:rPr lang="en-US" sz="1200" b="0" i="0" u="none" strike="noStrike" dirty="0">
                <a:solidFill>
                  <a:schemeClr val="dk1"/>
                </a:solidFill>
                <a:latin typeface="Calibri"/>
                <a:ea typeface="Calibri"/>
                <a:cs typeface="Calibri"/>
                <a:sym typeface="Calibri"/>
              </a:rPr>
              <a:t> them PAC has five components.</a:t>
            </a:r>
            <a:endParaRPr dirty="0"/>
          </a:p>
          <a:p>
            <a:pPr marL="0" lvl="0" indent="0" algn="l" rtl="0">
              <a:lnSpc>
                <a:spcPct val="100000"/>
              </a:lnSpc>
              <a:spcBef>
                <a:spcPts val="0"/>
              </a:spcBef>
              <a:spcAft>
                <a:spcPts val="0"/>
              </a:spcAft>
              <a:buSzPts val="1400"/>
              <a:buNone/>
            </a:pPr>
            <a:endParaRPr dirty="0"/>
          </a:p>
        </p:txBody>
      </p:sp>
      <p:sp>
        <p:nvSpPr>
          <p:cNvPr id="161" name="Google Shape;1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Summarize key points:</a:t>
            </a:r>
            <a:endParaRPr sz="800" dirty="0">
              <a:latin typeface="Arial"/>
              <a:ea typeface="Arial"/>
              <a:cs typeface="Arial"/>
              <a:sym typeface="Arial"/>
            </a:endParaRPr>
          </a:p>
          <a:p>
            <a:pPr marL="457200" lvl="0" indent="-228600" algn="l" rtl="0">
              <a:lnSpc>
                <a:spcPct val="106999"/>
              </a:lnSpc>
              <a:spcBef>
                <a:spcPts val="0"/>
              </a:spcBef>
              <a:spcAft>
                <a:spcPts val="0"/>
              </a:spcAft>
              <a:buClr>
                <a:schemeClr val="dk1"/>
              </a:buClr>
              <a:buSzPts val="1100"/>
              <a:buFont typeface="Arial"/>
              <a:buNone/>
            </a:pPr>
            <a:r>
              <a:rPr lang="en-US" sz="1100" dirty="0">
                <a:latin typeface="Arial"/>
                <a:ea typeface="Arial"/>
                <a:cs typeface="Arial"/>
                <a:sym typeface="Arial"/>
              </a:rPr>
              <a:t>·</a:t>
            </a:r>
            <a:r>
              <a:rPr lang="en-US" sz="700" dirty="0">
                <a:latin typeface="Times New Roman"/>
                <a:ea typeface="Times New Roman"/>
                <a:cs typeface="Times New Roman"/>
                <a:sym typeface="Times New Roman"/>
              </a:rPr>
              <a:t>   	</a:t>
            </a:r>
            <a:r>
              <a:rPr lang="en-US" sz="1100" dirty="0">
                <a:latin typeface="Arial"/>
                <a:ea typeface="Arial"/>
                <a:cs typeface="Arial"/>
                <a:sym typeface="Arial"/>
              </a:rPr>
              <a:t>This woman may be eligible for misoprostol, but more information is needed.</a:t>
            </a:r>
            <a:endParaRPr sz="1100" dirty="0">
              <a:latin typeface="Arial"/>
              <a:ea typeface="Arial"/>
              <a:cs typeface="Arial"/>
              <a:sym typeface="Arial"/>
            </a:endParaRPr>
          </a:p>
          <a:p>
            <a:pPr marL="457200" lvl="0" indent="-228600" algn="l" rtl="0">
              <a:lnSpc>
                <a:spcPct val="106999"/>
              </a:lnSpc>
              <a:spcBef>
                <a:spcPts val="800"/>
              </a:spcBef>
              <a:spcAft>
                <a:spcPts val="0"/>
              </a:spcAft>
              <a:buClr>
                <a:schemeClr val="dk1"/>
              </a:buClr>
              <a:buSzPts val="1100"/>
              <a:buFont typeface="Arial"/>
              <a:buNone/>
            </a:pPr>
            <a:r>
              <a:rPr lang="en-US" sz="1100" dirty="0">
                <a:latin typeface="Arial"/>
                <a:ea typeface="Arial"/>
                <a:cs typeface="Arial"/>
                <a:sym typeface="Arial"/>
              </a:rPr>
              <a:t>·</a:t>
            </a:r>
            <a:r>
              <a:rPr lang="en-US" sz="700" dirty="0">
                <a:latin typeface="Times New Roman"/>
                <a:ea typeface="Times New Roman"/>
                <a:cs typeface="Times New Roman"/>
                <a:sym typeface="Times New Roman"/>
              </a:rPr>
              <a:t>   	</a:t>
            </a:r>
            <a:r>
              <a:rPr lang="en-US" sz="1100" dirty="0">
                <a:latin typeface="Arial"/>
                <a:ea typeface="Arial"/>
                <a:cs typeface="Arial"/>
                <a:sym typeface="Arial"/>
              </a:rPr>
              <a:t>She is at an increased risk for ectopic pregnancy given her previous tubal ligation. She must be evaluated for ectopic pregnancy and, if confirmed, treated immediately.</a:t>
            </a:r>
            <a:endParaRPr sz="1100" dirty="0">
              <a:latin typeface="Arial"/>
              <a:ea typeface="Arial"/>
              <a:cs typeface="Arial"/>
              <a:sym typeface="Arial"/>
            </a:endParaRPr>
          </a:p>
          <a:p>
            <a:pPr marL="457200" lvl="0" indent="-228600" algn="l" rtl="0">
              <a:lnSpc>
                <a:spcPct val="106999"/>
              </a:lnSpc>
              <a:spcBef>
                <a:spcPts val="800"/>
              </a:spcBef>
              <a:spcAft>
                <a:spcPts val="0"/>
              </a:spcAft>
              <a:buClr>
                <a:schemeClr val="dk1"/>
              </a:buClr>
              <a:buSzPts val="1100"/>
              <a:buFont typeface="Arial"/>
              <a:buNone/>
            </a:pPr>
            <a:r>
              <a:rPr lang="en-US" sz="1100" dirty="0">
                <a:latin typeface="Arial"/>
                <a:ea typeface="Arial"/>
                <a:cs typeface="Arial"/>
                <a:sym typeface="Arial"/>
              </a:rPr>
              <a:t>·</a:t>
            </a:r>
            <a:r>
              <a:rPr lang="en-US" sz="700" dirty="0">
                <a:latin typeface="Times New Roman"/>
                <a:ea typeface="Times New Roman"/>
                <a:cs typeface="Times New Roman"/>
                <a:sym typeface="Times New Roman"/>
              </a:rPr>
              <a:t>   	</a:t>
            </a:r>
            <a:r>
              <a:rPr lang="en-US" sz="1100" dirty="0">
                <a:latin typeface="Arial"/>
                <a:ea typeface="Arial"/>
                <a:cs typeface="Arial"/>
                <a:sym typeface="Arial"/>
              </a:rPr>
              <a:t>Misoprostol will not treat an ectopic pregnancy, and its use may delay or disguise the diagnosis.</a:t>
            </a:r>
            <a:endParaRPr sz="1100" dirty="0">
              <a:latin typeface="Arial"/>
              <a:ea typeface="Arial"/>
              <a:cs typeface="Arial"/>
              <a:sym typeface="Arial"/>
            </a:endParaRPr>
          </a:p>
          <a:p>
            <a:pPr marL="457200" lvl="0" indent="-228600" algn="l" rtl="0">
              <a:lnSpc>
                <a:spcPct val="106999"/>
              </a:lnSpc>
              <a:spcBef>
                <a:spcPts val="800"/>
              </a:spcBef>
              <a:spcAft>
                <a:spcPts val="0"/>
              </a:spcAft>
              <a:buClr>
                <a:schemeClr val="dk1"/>
              </a:buClr>
              <a:buSzPts val="1100"/>
              <a:buFont typeface="Arial"/>
              <a:buNone/>
            </a:pPr>
            <a:r>
              <a:rPr lang="en-US" sz="1100" dirty="0">
                <a:latin typeface="Arial"/>
                <a:ea typeface="Arial"/>
                <a:cs typeface="Arial"/>
                <a:sym typeface="Arial"/>
              </a:rPr>
              <a:t>·</a:t>
            </a:r>
            <a:r>
              <a:rPr lang="en-US" sz="700" dirty="0">
                <a:latin typeface="Times New Roman"/>
                <a:ea typeface="Times New Roman"/>
                <a:cs typeface="Times New Roman"/>
                <a:sym typeface="Times New Roman"/>
              </a:rPr>
              <a:t>   	</a:t>
            </a:r>
            <a:r>
              <a:rPr lang="en-US" sz="1100" dirty="0">
                <a:latin typeface="Arial"/>
                <a:ea typeface="Arial"/>
                <a:cs typeface="Arial"/>
                <a:sym typeface="Arial"/>
              </a:rPr>
              <a:t>If intrauterine pregnancy is confirmed, she may be a candidate for misoprostol.</a:t>
            </a:r>
            <a:endParaRPr sz="1100" dirty="0">
              <a:latin typeface="Arial"/>
              <a:ea typeface="Arial"/>
              <a:cs typeface="Arial"/>
              <a:sym typeface="Arial"/>
            </a:endParaRPr>
          </a:p>
          <a:p>
            <a:pPr marL="457200" lvl="0" indent="-228600" algn="l" rtl="0">
              <a:lnSpc>
                <a:spcPct val="106999"/>
              </a:lnSpc>
              <a:spcBef>
                <a:spcPts val="800"/>
              </a:spcBef>
              <a:spcAft>
                <a:spcPts val="0"/>
              </a:spcAft>
              <a:buClr>
                <a:schemeClr val="dk1"/>
              </a:buClr>
              <a:buSzPts val="1100"/>
              <a:buFont typeface="Arial"/>
              <a:buNone/>
            </a:pPr>
            <a:r>
              <a:rPr lang="en-US" sz="1100" dirty="0">
                <a:latin typeface="Arial"/>
                <a:ea typeface="Arial"/>
                <a:cs typeface="Arial"/>
                <a:sym typeface="Arial"/>
              </a:rPr>
              <a:t>·</a:t>
            </a:r>
            <a:r>
              <a:rPr lang="en-US" sz="700" dirty="0">
                <a:latin typeface="Times New Roman"/>
                <a:ea typeface="Times New Roman"/>
                <a:cs typeface="Times New Roman"/>
                <a:sym typeface="Times New Roman"/>
              </a:rPr>
              <a:t>   	</a:t>
            </a:r>
            <a:r>
              <a:rPr lang="en-US" sz="1100" dirty="0">
                <a:latin typeface="Arial"/>
                <a:ea typeface="Arial"/>
                <a:cs typeface="Arial"/>
                <a:sym typeface="Arial"/>
              </a:rPr>
              <a:t>The presenting symptoms of ectopic pregnancy (abdominal or pelvic pain and intermittent vaginal bleeding) may be similar to those of incomplete abortion. However, if a woman has an incomplete abortion, the cervical </a:t>
            </a:r>
            <a:r>
              <a:rPr lang="en-US" sz="1100" dirty="0" err="1">
                <a:latin typeface="Arial"/>
                <a:ea typeface="Arial"/>
                <a:cs typeface="Arial"/>
                <a:sym typeface="Arial"/>
              </a:rPr>
              <a:t>os</a:t>
            </a:r>
            <a:r>
              <a:rPr lang="en-US" sz="1100" dirty="0">
                <a:latin typeface="Arial"/>
                <a:ea typeface="Arial"/>
                <a:cs typeface="Arial"/>
                <a:sym typeface="Arial"/>
              </a:rPr>
              <a:t> is typically open, whereas it is typically closed with ectopic pregnancy.</a:t>
            </a:r>
            <a:endParaRPr sz="1100" dirty="0">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en-US" sz="1100" b="1" dirty="0">
                <a:latin typeface="Arial"/>
                <a:ea typeface="Arial"/>
                <a:cs typeface="Arial"/>
                <a:sym typeface="Arial"/>
              </a:rPr>
              <a:t>If necessary, explain: </a:t>
            </a:r>
            <a:r>
              <a:rPr lang="en-US" sz="1100" dirty="0">
                <a:latin typeface="Arial"/>
                <a:ea typeface="Arial"/>
                <a:cs typeface="Arial"/>
                <a:sym typeface="Arial"/>
              </a:rPr>
              <a:t>Ectopic pregnancy is a pregnancy that is growing outside of the uterine cavity, most often in the fallopian tube, although ectopic pregnancies can be located in other places. Since these extra-uterine locations do not support a growing pregnancy, the pregnancy can rupture. A ruptured ectopic pregnancy is life threatening. Symptoms of ectopic pregnancy include abdominal or pelvic pain, especially if one sided, and intermittent vaginal bleeding. On examination, women may have a palpable adnexal mass or a smaller uterine size than expected based on LMP. On speculum examination, the cervical </a:t>
            </a:r>
            <a:r>
              <a:rPr lang="en-US" sz="1100" dirty="0" err="1">
                <a:latin typeface="Arial"/>
                <a:ea typeface="Arial"/>
                <a:cs typeface="Arial"/>
                <a:sym typeface="Arial"/>
              </a:rPr>
              <a:t>os</a:t>
            </a:r>
            <a:r>
              <a:rPr lang="en-US" sz="1100" dirty="0">
                <a:latin typeface="Arial"/>
                <a:ea typeface="Arial"/>
                <a:cs typeface="Arial"/>
                <a:sym typeface="Arial"/>
              </a:rPr>
              <a:t> is typically closed. If ruptured, women may experience shoulder pain, dizziness, or fainting; become hemodynamically unstable; have low blood pressure and tachycardia, abdominal guarding or rebound tenderness; and have a falling hemoglobin or hematocrit. Ectopic pregnancy can be difficult to diagnose with clinical assessment alone and a further diagnostic work-up is often necessary.</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dirty="0">
              <a:latin typeface="Arial"/>
              <a:ea typeface="Arial"/>
              <a:cs typeface="Arial"/>
              <a:sym typeface="Arial"/>
            </a:endParaRPr>
          </a:p>
          <a:p>
            <a:pPr marL="0" lvl="0" indent="0" algn="l" rtl="0">
              <a:lnSpc>
                <a:spcPct val="100000"/>
              </a:lnSpc>
              <a:spcBef>
                <a:spcPts val="1000"/>
              </a:spcBef>
              <a:spcAft>
                <a:spcPts val="0"/>
              </a:spcAft>
              <a:buSzPts val="1400"/>
              <a:buNone/>
            </a:pPr>
            <a:endParaRPr dirty="0"/>
          </a:p>
        </p:txBody>
      </p:sp>
      <p:sp>
        <p:nvSpPr>
          <p:cNvPr id="810" name="Google Shape;810;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Summarize key points:</a:t>
            </a:r>
            <a:endParaRPr sz="1100" b="1">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woman is not eligible for misoprostol. This patient is showing signs of complications including shock, infection, and severe bleeding. The priority is to stabilize her as much as possible and then evacuate her uterus with vacuum aspiration. If she cannot be treated at your facility, she should be transported immediately.</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If she can be stabilized at your facility, but you cannot provide vacuum aspiration, she should be given a dose of misoprostol, antibiotics, and IV fluids while transport to a referral facility is underway.</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Her clinical situation is emergent.</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18" name="Google Shape;818;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Summarize key points:</a:t>
            </a:r>
            <a:endParaRPr sz="1100" b="1">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woman is eligible for misoprostol, although she does have signs of a mild cervical and possibly uterine infection.</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She should be treated with appropriate antibiotics and given clear instructions to return to the health center for any worsening symptoms.</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A follow up is recommended to ensure resolution of the infection.</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26" name="Google Shape;826;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4572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Summarize key points:</a:t>
            </a:r>
            <a:endParaRPr sz="1100" b="1">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is a straightforward case of early pregnancy diagnosed by a reliable LMP and a consistent pelvic exam done by an experienced clinician.</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There is no need for an ultrasound and the woman is within the gestational range eligible for medical abortion.</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In most cases of medical abortion, women’s report of LMP, in combination with review of pregnancy symptoms and bimanual exam, can safely be substituted for routine ultrasound, unless there are clinically significant discrepancies or inconsistencies for gestational dating.</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34" name="Google Shape;834;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Summarize key points:</a:t>
            </a:r>
            <a:endParaRPr sz="1100" b="1">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Medical abortion is a safe and effective method for young women.</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In most cases, in a relatively slim woman, a pelvic exam by an experienced clinician is sufficient to assess gestational age. If further information is needed, it may be useful to review pregnancy symptoms and help the woman to remember her LMP.</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In cases where women are unable to remember their LMP, they can be helped by a calendar and memory recall cues such as:</a:t>
            </a:r>
            <a:endParaRPr sz="1100">
              <a:latin typeface="Arial"/>
              <a:ea typeface="Arial"/>
              <a:cs typeface="Arial"/>
              <a:sym typeface="Arial"/>
            </a:endParaRPr>
          </a:p>
          <a:p>
            <a:pPr marL="1143000" lvl="0" indent="-22860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 “What day of the week was it?”</a:t>
            </a:r>
            <a:endParaRPr sz="1100">
              <a:latin typeface="Arial"/>
              <a:ea typeface="Arial"/>
              <a:cs typeface="Arial"/>
              <a:sym typeface="Arial"/>
            </a:endParaRPr>
          </a:p>
          <a:p>
            <a:pPr marL="1143000" lvl="0" indent="-22860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“What were you doing?”</a:t>
            </a:r>
            <a:endParaRPr sz="1100">
              <a:latin typeface="Arial"/>
              <a:ea typeface="Arial"/>
              <a:cs typeface="Arial"/>
              <a:sym typeface="Arial"/>
            </a:endParaRPr>
          </a:p>
          <a:p>
            <a:pPr marL="1143000" lvl="0" indent="-22860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“What part of the month?”</a:t>
            </a:r>
            <a:endParaRPr sz="1100">
              <a:latin typeface="Arial"/>
              <a:ea typeface="Arial"/>
              <a:cs typeface="Arial"/>
              <a:sym typeface="Arial"/>
            </a:endParaRPr>
          </a:p>
          <a:p>
            <a:pPr marL="1143000" lvl="0" indent="-22860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“Was there a special event going on?”</a:t>
            </a:r>
            <a:endParaRPr sz="1100">
              <a:latin typeface="Arial"/>
              <a:ea typeface="Arial"/>
              <a:cs typeface="Arial"/>
              <a:sym typeface="Arial"/>
            </a:endParaRPr>
          </a:p>
          <a:p>
            <a:pPr marL="1143000" lvl="0" indent="-22860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“Are your periods regular?”</a:t>
            </a:r>
            <a:endParaRPr sz="11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may also be useful to ask when the woman first noticed pregnancy symptoms such as breast tenderness or nausea. Breast tenderness and nipple sensitivity typically begin around three to four weeks LMP, followed by fatigue, nausea, and urinary frequency at four weeks LMP.</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An exam by another clinician may also help confirm your estimate of a seven-week pregnant uterus.</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There is a high correlation between pregnancy dating as determined by a clinician (based on bimanual examination and history) and dating determined by ultrasound. When the two approaches produce differing dates, clinician estimation is generally more conservative — overestimating gestational age.</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Because medical abortion is effective over a wide range of gestational ages, slightly over or underestimating gestational age is unlikely to decrease the efficacy or increase the complications for a particular woman.</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Adding testing such as ultrasound before medical abortion is a barrier to abortion access, delays the procedure, and does not necessarily increase safety, especially for young women who may have limited resources to purchase extra testing.</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42" name="Google Shape;842;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Summarize key points:</a:t>
            </a:r>
            <a:endParaRPr sz="1100" b="1">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 woman is within the gestational eligibility for medical abortion. However, because of her anemia on clinical exam and her history of postpartum hemorrhage, it might be advisable for her to take one of the following options. Take the misoprostol in the clinic and remain there until expulsion. Or, take the misoprostol at home, but only if her home is not remote from a facility that can provide urgent care with manual vacuum aspiration if she experiences excessive bleeding.</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For the long term, inform the woman of iron-rich foods and provide iron supplementation if possible.</a:t>
            </a:r>
            <a:endParaRPr sz="1100">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Oral contraceptive pills, injections, implants, and the levonorgestrel containing IUD may be good options for birth control because they reduce menstrual bleeding.</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50" name="Google Shape;850;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i="0"/>
          </a:p>
        </p:txBody>
      </p:sp>
      <p:sp>
        <p:nvSpPr>
          <p:cNvPr id="858" name="Google Shape;858;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6" name="Google Shape;866;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874" name="Google Shape;874;p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Say</a:t>
            </a:r>
            <a:r>
              <a:rPr lang="en-US" sz="1200">
                <a:solidFill>
                  <a:schemeClr val="dk1"/>
                </a:solidFill>
                <a:latin typeface="Calibri"/>
                <a:ea typeface="Calibri"/>
                <a:cs typeface="Calibri"/>
                <a:sym typeface="Calibri"/>
              </a:rPr>
              <a:t>: Because of the very high success rate and low continuing pregnancy rate with mifepristone and misoprostol, the World Health Organization has determined that routine follow-up after medical abortion with the combined regimen is not required. </a:t>
            </a:r>
            <a:endParaRPr/>
          </a:p>
          <a:p>
            <a:pPr marL="0" lvl="0" indent="0" algn="l" rtl="0">
              <a:lnSpc>
                <a:spcPct val="100000"/>
              </a:lnSpc>
              <a:spcBef>
                <a:spcPts val="0"/>
              </a:spcBef>
              <a:spcAft>
                <a:spcPts val="0"/>
              </a:spcAft>
              <a:buSzPts val="1400"/>
              <a:buNone/>
            </a:pPr>
            <a:endParaRPr/>
          </a:p>
        </p:txBody>
      </p:sp>
      <p:sp>
        <p:nvSpPr>
          <p:cNvPr id="882" name="Google Shape;882;p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&lt;#&gt;</a:t>
            </a:r>
            <a:endParaRPr/>
          </a:p>
        </p:txBody>
      </p:sp>
      <p:pic>
        <p:nvPicPr>
          <p:cNvPr id="16" name="Google Shape;16;p2" descr="Logo&#10;&#10;Description automatically generated"/>
          <p:cNvPicPr preferRelativeResize="0"/>
          <p:nvPr/>
        </p:nvPicPr>
        <p:blipFill rotWithShape="1">
          <a:blip r:embed="rId2">
            <a:alphaModFix/>
          </a:blip>
          <a:srcRect l="27000" t="18963" r="28332" b="24591"/>
          <a:stretch/>
        </p:blipFill>
        <p:spPr>
          <a:xfrm>
            <a:off x="2468880" y="1951514"/>
            <a:ext cx="4084320" cy="3870960"/>
          </a:xfrm>
          <a:prstGeom prst="rect">
            <a:avLst/>
          </a:prstGeom>
          <a:noFill/>
          <a:ln>
            <a:noFill/>
          </a:ln>
        </p:spPr>
      </p:pic>
      <p:sp>
        <p:nvSpPr>
          <p:cNvPr id="17" name="Google Shape;17;p2"/>
          <p:cNvSpPr txBox="1">
            <a:spLocks noGrp="1"/>
          </p:cNvSpPr>
          <p:nvPr>
            <p:ph type="subTitle" idx="1"/>
          </p:nvPr>
        </p:nvSpPr>
        <p:spPr>
          <a:xfrm>
            <a:off x="1544320" y="5868034"/>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F05D-E627-DE4F-A9B6-CE8755BA2768}"/>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719C856-AB2A-9644-8793-32015A2D4AA2}"/>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AFA1CC2-CF5B-1D4F-8B74-F97E8ECF0B93}"/>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80485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36D5-4D3C-2A47-9159-6A93C6066886}"/>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35110B-9C34-EE4F-96A8-D3F40DD735D5}"/>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0830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33B499-985B-C04F-A524-FDB4BACF0947}"/>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CA166D-3635-CF4F-B844-0FDAEB335EB3}"/>
              </a:ext>
            </a:extLst>
          </p:cNvPr>
          <p:cNvSpPr>
            <a:spLocks noGrp="1"/>
          </p:cNvSpPr>
          <p:nvPr>
            <p:ph type="body" orient="vert" idx="1"/>
          </p:nvPr>
        </p:nvSpPr>
        <p:spPr>
          <a:xfrm>
            <a:off x="628650"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4830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man in nurses scrubs wearing a mask and holding a digital thermometer. ">
            <a:extLst>
              <a:ext uri="{FF2B5EF4-FFF2-40B4-BE49-F238E27FC236}">
                <a16:creationId xmlns:a16="http://schemas.microsoft.com/office/drawing/2014/main" id="{48C0D0DC-42E9-2E4A-818C-AC2B937E11B0}"/>
              </a:ext>
            </a:extLst>
          </p:cNvPr>
          <p:cNvPicPr>
            <a:picLocks noChangeAspect="1"/>
          </p:cNvPicPr>
          <p:nvPr userDrawn="1"/>
        </p:nvPicPr>
        <p:blipFill rotWithShape="1">
          <a:blip r:embed="rId2"/>
          <a:srcRect l="28334" t="20000" r="28333" b="25389"/>
          <a:stretch/>
        </p:blipFill>
        <p:spPr>
          <a:xfrm>
            <a:off x="2590800" y="1863724"/>
            <a:ext cx="3962400" cy="3745231"/>
          </a:xfrm>
          <a:prstGeom prst="rect">
            <a:avLst/>
          </a:prstGeom>
        </p:spPr>
      </p:pic>
    </p:spTree>
    <p:extLst>
      <p:ext uri="{BB962C8B-B14F-4D97-AF65-F5344CB8AC3E}">
        <p14:creationId xmlns:p14="http://schemas.microsoft.com/office/powerpoint/2010/main" val="289166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close up image of a pill pack.">
            <a:extLst>
              <a:ext uri="{FF2B5EF4-FFF2-40B4-BE49-F238E27FC236}">
                <a16:creationId xmlns:a16="http://schemas.microsoft.com/office/drawing/2014/main" id="{CDC3F9E2-163C-E94A-9139-4E3DFD3B868A}"/>
              </a:ext>
            </a:extLst>
          </p:cNvPr>
          <p:cNvPicPr>
            <a:picLocks noChangeAspect="1"/>
          </p:cNvPicPr>
          <p:nvPr userDrawn="1"/>
        </p:nvPicPr>
        <p:blipFill rotWithShape="1">
          <a:blip r:embed="rId2"/>
          <a:srcRect l="28334" t="20142" r="28333" b="25389"/>
          <a:stretch/>
        </p:blipFill>
        <p:spPr>
          <a:xfrm>
            <a:off x="2590800" y="1868588"/>
            <a:ext cx="3962400" cy="3735503"/>
          </a:xfrm>
          <a:prstGeom prst="rect">
            <a:avLst/>
          </a:prstGeom>
        </p:spPr>
      </p:pic>
    </p:spTree>
    <p:extLst>
      <p:ext uri="{BB962C8B-B14F-4D97-AF65-F5344CB8AC3E}">
        <p14:creationId xmlns:p14="http://schemas.microsoft.com/office/powerpoint/2010/main" val="362257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4" name="Picture 3" descr="A drawing of a doctor checking a patient's blood pressure. ">
            <a:extLst>
              <a:ext uri="{FF2B5EF4-FFF2-40B4-BE49-F238E27FC236}">
                <a16:creationId xmlns:a16="http://schemas.microsoft.com/office/drawing/2014/main" id="{54EAA6BC-3C5C-E54D-807A-5EEA4EB29D3A}"/>
              </a:ext>
            </a:extLst>
          </p:cNvPr>
          <p:cNvPicPr>
            <a:picLocks noChangeAspect="1"/>
          </p:cNvPicPr>
          <p:nvPr userDrawn="1"/>
        </p:nvPicPr>
        <p:blipFill rotWithShape="1">
          <a:blip r:embed="rId2"/>
          <a:srcRect l="28334" t="20142" r="28333" b="25389"/>
          <a:stretch/>
        </p:blipFill>
        <p:spPr>
          <a:xfrm>
            <a:off x="2590800" y="1868588"/>
            <a:ext cx="3962400" cy="3735503"/>
          </a:xfrm>
          <a:prstGeom prst="rect">
            <a:avLst/>
          </a:prstGeom>
        </p:spPr>
      </p:pic>
    </p:spTree>
    <p:extLst>
      <p:ext uri="{BB962C8B-B14F-4D97-AF65-F5344CB8AC3E}">
        <p14:creationId xmlns:p14="http://schemas.microsoft.com/office/powerpoint/2010/main" val="90811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drawing of a child looking over the shoulder of a woman who is carrying them. ">
            <a:extLst>
              <a:ext uri="{FF2B5EF4-FFF2-40B4-BE49-F238E27FC236}">
                <a16:creationId xmlns:a16="http://schemas.microsoft.com/office/drawing/2014/main" id="{C437C969-57E0-C543-81CC-1E7AACF0E0DB}"/>
              </a:ext>
            </a:extLst>
          </p:cNvPr>
          <p:cNvPicPr>
            <a:picLocks noChangeAspect="1"/>
          </p:cNvPicPr>
          <p:nvPr userDrawn="1"/>
        </p:nvPicPr>
        <p:blipFill rotWithShape="1">
          <a:blip r:embed="rId2"/>
          <a:srcRect l="28334" t="19858" r="28333" b="25389"/>
          <a:stretch/>
        </p:blipFill>
        <p:spPr>
          <a:xfrm>
            <a:off x="2590800" y="1858860"/>
            <a:ext cx="3962400" cy="3754959"/>
          </a:xfrm>
          <a:prstGeom prst="rect">
            <a:avLst/>
          </a:prstGeom>
        </p:spPr>
      </p:pic>
    </p:spTree>
    <p:extLst>
      <p:ext uri="{BB962C8B-B14F-4D97-AF65-F5344CB8AC3E}">
        <p14:creationId xmlns:p14="http://schemas.microsoft.com/office/powerpoint/2010/main" val="309032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6" name="Picture 5" descr="A seated woman with a headscarf holding a sleeping boy in her lap. ">
            <a:extLst>
              <a:ext uri="{FF2B5EF4-FFF2-40B4-BE49-F238E27FC236}">
                <a16:creationId xmlns:a16="http://schemas.microsoft.com/office/drawing/2014/main" id="{827E365A-B19F-A748-BDDA-83CC10652014}"/>
              </a:ext>
            </a:extLst>
          </p:cNvPr>
          <p:cNvPicPr>
            <a:picLocks noChangeAspect="1"/>
          </p:cNvPicPr>
          <p:nvPr userDrawn="1"/>
        </p:nvPicPr>
        <p:blipFill rotWithShape="1">
          <a:blip r:embed="rId2"/>
          <a:srcRect l="28334" t="20000" r="28333" b="25389"/>
          <a:stretch/>
        </p:blipFill>
        <p:spPr>
          <a:xfrm>
            <a:off x="2590800" y="1863724"/>
            <a:ext cx="3962400" cy="3745231"/>
          </a:xfrm>
          <a:prstGeom prst="rect">
            <a:avLst/>
          </a:prstGeom>
        </p:spPr>
      </p:pic>
    </p:spTree>
    <p:extLst>
      <p:ext uri="{BB962C8B-B14F-4D97-AF65-F5344CB8AC3E}">
        <p14:creationId xmlns:p14="http://schemas.microsoft.com/office/powerpoint/2010/main" val="758776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man with glasses talking to a humanitarian aid worker wearing a vest. ">
            <a:extLst>
              <a:ext uri="{FF2B5EF4-FFF2-40B4-BE49-F238E27FC236}">
                <a16:creationId xmlns:a16="http://schemas.microsoft.com/office/drawing/2014/main" id="{181B0554-3742-B942-8BE3-3D98B6125410}"/>
              </a:ext>
            </a:extLst>
          </p:cNvPr>
          <p:cNvPicPr>
            <a:picLocks noChangeAspect="1"/>
          </p:cNvPicPr>
          <p:nvPr userDrawn="1"/>
        </p:nvPicPr>
        <p:blipFill rotWithShape="1">
          <a:blip r:embed="rId2"/>
          <a:srcRect l="28334" t="19703" r="28333" b="25389"/>
          <a:stretch/>
        </p:blipFill>
        <p:spPr>
          <a:xfrm>
            <a:off x="2590800" y="1853564"/>
            <a:ext cx="3962400" cy="3765551"/>
          </a:xfrm>
          <a:prstGeom prst="rect">
            <a:avLst/>
          </a:prstGeom>
        </p:spPr>
      </p:pic>
    </p:spTree>
    <p:extLst>
      <p:ext uri="{BB962C8B-B14F-4D97-AF65-F5344CB8AC3E}">
        <p14:creationId xmlns:p14="http://schemas.microsoft.com/office/powerpoint/2010/main" val="3899983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4" name="Picture 3" descr="A group of people seated around a table with computers and papers listening to a standing woman speak. ">
            <a:extLst>
              <a:ext uri="{FF2B5EF4-FFF2-40B4-BE49-F238E27FC236}">
                <a16:creationId xmlns:a16="http://schemas.microsoft.com/office/drawing/2014/main" id="{03FE2D37-AF17-4D43-AC1E-0E672AB0071E}"/>
              </a:ext>
            </a:extLst>
          </p:cNvPr>
          <p:cNvPicPr>
            <a:picLocks noChangeAspect="1"/>
          </p:cNvPicPr>
          <p:nvPr userDrawn="1"/>
        </p:nvPicPr>
        <p:blipFill rotWithShape="1">
          <a:blip r:embed="rId2"/>
          <a:srcRect l="28334" t="20148" r="28333" b="25389"/>
          <a:stretch/>
        </p:blipFill>
        <p:spPr>
          <a:xfrm>
            <a:off x="2560320" y="1824989"/>
            <a:ext cx="3962400" cy="3735071"/>
          </a:xfrm>
          <a:prstGeom prst="rect">
            <a:avLst/>
          </a:prstGeom>
        </p:spPr>
      </p:pic>
    </p:spTree>
    <p:extLst>
      <p:ext uri="{BB962C8B-B14F-4D97-AF65-F5344CB8AC3E}">
        <p14:creationId xmlns:p14="http://schemas.microsoft.com/office/powerpoint/2010/main" val="150767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9655-3EA8-6945-9AAD-285DCE092975}"/>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BE81139A-4F86-4047-908B-3255C36FF141}"/>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4156424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6" name="Picture 5" descr="A humanitarian aid worker in a vest filling out a form in a tent. ">
            <a:extLst>
              <a:ext uri="{FF2B5EF4-FFF2-40B4-BE49-F238E27FC236}">
                <a16:creationId xmlns:a16="http://schemas.microsoft.com/office/drawing/2014/main" id="{D28F6FFE-F738-9845-A80B-448FCCD5AEF8}"/>
              </a:ext>
            </a:extLst>
          </p:cNvPr>
          <p:cNvPicPr>
            <a:picLocks noChangeAspect="1"/>
          </p:cNvPicPr>
          <p:nvPr userDrawn="1"/>
        </p:nvPicPr>
        <p:blipFill rotWithShape="1">
          <a:blip r:embed="rId2"/>
          <a:srcRect l="28334" t="20296" r="28333" b="25389"/>
          <a:stretch/>
        </p:blipFill>
        <p:spPr>
          <a:xfrm>
            <a:off x="2590800" y="1873884"/>
            <a:ext cx="3962400" cy="3724911"/>
          </a:xfrm>
          <a:prstGeom prst="rect">
            <a:avLst/>
          </a:prstGeom>
        </p:spPr>
      </p:pic>
    </p:spTree>
    <p:extLst>
      <p:ext uri="{BB962C8B-B14F-4D97-AF65-F5344CB8AC3E}">
        <p14:creationId xmlns:p14="http://schemas.microsoft.com/office/powerpoint/2010/main" val="2722950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5" name="Picture 4" descr="A group of people of different ages, genders, and ethnicities. ">
            <a:extLst>
              <a:ext uri="{FF2B5EF4-FFF2-40B4-BE49-F238E27FC236}">
                <a16:creationId xmlns:a16="http://schemas.microsoft.com/office/drawing/2014/main" id="{6BE73498-9DE5-0045-A44B-87868163C4D6}"/>
              </a:ext>
            </a:extLst>
          </p:cNvPr>
          <p:cNvPicPr>
            <a:picLocks noChangeAspect="1"/>
          </p:cNvPicPr>
          <p:nvPr userDrawn="1"/>
        </p:nvPicPr>
        <p:blipFill rotWithShape="1">
          <a:blip r:embed="rId2"/>
          <a:srcRect l="28334" t="19556" r="28333" b="25389"/>
          <a:stretch/>
        </p:blipFill>
        <p:spPr>
          <a:xfrm>
            <a:off x="2590800" y="1848484"/>
            <a:ext cx="3962400" cy="3775711"/>
          </a:xfrm>
          <a:prstGeom prst="rect">
            <a:avLst/>
          </a:prstGeom>
        </p:spPr>
      </p:pic>
    </p:spTree>
    <p:extLst>
      <p:ext uri="{BB962C8B-B14F-4D97-AF65-F5344CB8AC3E}">
        <p14:creationId xmlns:p14="http://schemas.microsoft.com/office/powerpoint/2010/main" val="3699984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nurse holding a woman's arm and a contracteptive implant. ">
            <a:extLst>
              <a:ext uri="{FF2B5EF4-FFF2-40B4-BE49-F238E27FC236}">
                <a16:creationId xmlns:a16="http://schemas.microsoft.com/office/drawing/2014/main" id="{97301E59-B425-F945-B684-880013239CEC}"/>
              </a:ext>
            </a:extLst>
          </p:cNvPr>
          <p:cNvPicPr>
            <a:picLocks noChangeAspect="1"/>
          </p:cNvPicPr>
          <p:nvPr userDrawn="1"/>
        </p:nvPicPr>
        <p:blipFill rotWithShape="1">
          <a:blip r:embed="rId2"/>
          <a:srcRect l="28334" t="19851" r="28333" b="25389"/>
          <a:stretch/>
        </p:blipFill>
        <p:spPr>
          <a:xfrm>
            <a:off x="2590800" y="1858644"/>
            <a:ext cx="3962400" cy="3755391"/>
          </a:xfrm>
          <a:prstGeom prst="rect">
            <a:avLst/>
          </a:prstGeom>
        </p:spPr>
      </p:pic>
    </p:spTree>
    <p:extLst>
      <p:ext uri="{BB962C8B-B14F-4D97-AF65-F5344CB8AC3E}">
        <p14:creationId xmlns:p14="http://schemas.microsoft.com/office/powerpoint/2010/main" val="3543337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Two people standing next to each other and smiling. ">
            <a:extLst>
              <a:ext uri="{FF2B5EF4-FFF2-40B4-BE49-F238E27FC236}">
                <a16:creationId xmlns:a16="http://schemas.microsoft.com/office/drawing/2014/main" id="{0126456E-EE62-AA4A-81E8-6A7AAA7E3AE9}"/>
              </a:ext>
            </a:extLst>
          </p:cNvPr>
          <p:cNvPicPr>
            <a:picLocks noChangeAspect="1"/>
          </p:cNvPicPr>
          <p:nvPr userDrawn="1"/>
        </p:nvPicPr>
        <p:blipFill rotWithShape="1">
          <a:blip r:embed="rId2"/>
          <a:srcRect l="28334" t="19703" r="28333" b="25389"/>
          <a:stretch/>
        </p:blipFill>
        <p:spPr>
          <a:xfrm>
            <a:off x="2590800" y="1853564"/>
            <a:ext cx="3962400" cy="3765551"/>
          </a:xfrm>
          <a:prstGeom prst="rect">
            <a:avLst/>
          </a:prstGeom>
        </p:spPr>
      </p:pic>
    </p:spTree>
    <p:extLst>
      <p:ext uri="{BB962C8B-B14F-4D97-AF65-F5344CB8AC3E}">
        <p14:creationId xmlns:p14="http://schemas.microsoft.com/office/powerpoint/2010/main" val="4084858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group of people of different ages, genders, and ethnicities. ">
            <a:extLst>
              <a:ext uri="{FF2B5EF4-FFF2-40B4-BE49-F238E27FC236}">
                <a16:creationId xmlns:a16="http://schemas.microsoft.com/office/drawing/2014/main" id="{2CE51956-22EA-AE40-B9B6-DB7C05B6EA94}"/>
              </a:ext>
            </a:extLst>
          </p:cNvPr>
          <p:cNvPicPr>
            <a:picLocks noChangeAspect="1"/>
          </p:cNvPicPr>
          <p:nvPr userDrawn="1"/>
        </p:nvPicPr>
        <p:blipFill rotWithShape="1">
          <a:blip r:embed="rId2"/>
          <a:srcRect l="28334" t="20148" r="28333" b="25389"/>
          <a:stretch/>
        </p:blipFill>
        <p:spPr>
          <a:xfrm>
            <a:off x="2590800" y="1868804"/>
            <a:ext cx="3962400" cy="3735071"/>
          </a:xfrm>
          <a:prstGeom prst="rect">
            <a:avLst/>
          </a:prstGeom>
        </p:spPr>
      </p:pic>
    </p:spTree>
    <p:extLst>
      <p:ext uri="{BB962C8B-B14F-4D97-AF65-F5344CB8AC3E}">
        <p14:creationId xmlns:p14="http://schemas.microsoft.com/office/powerpoint/2010/main" val="990180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woman in a hijab and doctors coat helping a young girl fill out a form. ">
            <a:extLst>
              <a:ext uri="{FF2B5EF4-FFF2-40B4-BE49-F238E27FC236}">
                <a16:creationId xmlns:a16="http://schemas.microsoft.com/office/drawing/2014/main" id="{A7182528-73E6-914B-AF7A-C5A1E09DF99A}"/>
              </a:ext>
            </a:extLst>
          </p:cNvPr>
          <p:cNvPicPr>
            <a:picLocks noChangeAspect="1"/>
          </p:cNvPicPr>
          <p:nvPr userDrawn="1"/>
        </p:nvPicPr>
        <p:blipFill rotWithShape="1">
          <a:blip r:embed="rId2"/>
          <a:srcRect l="28334" t="20296" r="28333" b="25389"/>
          <a:stretch/>
        </p:blipFill>
        <p:spPr>
          <a:xfrm>
            <a:off x="2590800" y="1873884"/>
            <a:ext cx="3962400" cy="3724911"/>
          </a:xfrm>
          <a:prstGeom prst="rect">
            <a:avLst/>
          </a:prstGeom>
        </p:spPr>
      </p:pic>
    </p:spTree>
    <p:extLst>
      <p:ext uri="{BB962C8B-B14F-4D97-AF65-F5344CB8AC3E}">
        <p14:creationId xmlns:p14="http://schemas.microsoft.com/office/powerpoint/2010/main" val="1564679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picture containing text, linedrawing&#10;&#10;Description automatically generated">
            <a:extLst>
              <a:ext uri="{FF2B5EF4-FFF2-40B4-BE49-F238E27FC236}">
                <a16:creationId xmlns:a16="http://schemas.microsoft.com/office/drawing/2014/main" id="{EFB34DCB-573B-6146-BCA3-C121906789AD}"/>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2590800" y="1853564"/>
            <a:ext cx="3765550" cy="3765550"/>
          </a:xfrm>
          <a:prstGeom prst="ellipse">
            <a:avLst/>
          </a:prstGeom>
          <a:ln w="190500" cap="rnd">
            <a:solidFill>
              <a:schemeClr val="bg2"/>
            </a:solidFill>
            <a:prstDash val="solid"/>
          </a:ln>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4024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able" type="tbl" preserve="1">
  <p:cSld name="Title and Table">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3" descr="A picture containing text&#10;&#10;Description automatically generated"/>
          <p:cNvPicPr preferRelativeResize="0"/>
          <p:nvPr/>
        </p:nvPicPr>
        <p:blipFill rotWithShape="1">
          <a:blip r:embed="rId2">
            <a:alphaModFix/>
          </a:blip>
          <a:srcRect l="27934" t="19130" r="27174" b="24637"/>
          <a:stretch/>
        </p:blipFill>
        <p:spPr>
          <a:xfrm>
            <a:off x="2519570" y="1759226"/>
            <a:ext cx="4104860" cy="3856384"/>
          </a:xfrm>
          <a:prstGeom prst="rect">
            <a:avLst/>
          </a:prstGeom>
          <a:noFill/>
          <a:ln>
            <a:noFill/>
          </a:ln>
        </p:spPr>
      </p:pic>
    </p:spTree>
    <p:extLst>
      <p:ext uri="{BB962C8B-B14F-4D97-AF65-F5344CB8AC3E}">
        <p14:creationId xmlns:p14="http://schemas.microsoft.com/office/powerpoint/2010/main" val="1069269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1" name="Google Shape;21;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E315-0B71-E24F-A5D7-2C08585492A2}"/>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1C72D8-A4CA-CC46-A951-08EF25F4AC7D}"/>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02583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&lt;#&gt;</a:t>
            </a:r>
            <a:endParaRPr/>
          </a:p>
        </p:txBody>
      </p:sp>
      <p:pic>
        <p:nvPicPr>
          <p:cNvPr id="33" name="Google Shape;33;p5" descr="A picture containing logo&#10;&#10;Description automatically generated"/>
          <p:cNvPicPr preferRelativeResize="0"/>
          <p:nvPr/>
        </p:nvPicPr>
        <p:blipFill rotWithShape="1">
          <a:blip r:embed="rId2">
            <a:alphaModFix/>
          </a:blip>
          <a:srcRect l="28333" t="19556" r="28332" b="24442"/>
          <a:stretch/>
        </p:blipFill>
        <p:spPr>
          <a:xfrm>
            <a:off x="2590800" y="1796573"/>
            <a:ext cx="3962399" cy="3840480"/>
          </a:xfrm>
          <a:prstGeom prst="rect">
            <a:avLst/>
          </a:prstGeom>
          <a:noFill/>
          <a:ln>
            <a:noFill/>
          </a:ln>
        </p:spPr>
      </p:pic>
      <p:sp>
        <p:nvSpPr>
          <p:cNvPr id="34" name="Google Shape;34;p5"/>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Google Shape;36;p6"/>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8" name="Google Shape;38;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6"/>
          <p:cNvPicPr preferRelativeResize="0"/>
          <p:nvPr/>
        </p:nvPicPr>
        <p:blipFill rotWithShape="1">
          <a:blip r:embed="rId2">
            <a:alphaModFix/>
          </a:blip>
          <a:srcRect l="29223" t="14769" r="28331" b="14175"/>
          <a:stretch/>
        </p:blipFill>
        <p:spPr>
          <a:xfrm>
            <a:off x="2722880" y="1907539"/>
            <a:ext cx="3881120" cy="36576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4" name="Google Shape;44;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1"/>
              </a:buClr>
              <a:buSzPts val="4000"/>
              <a:buFont typeface="Calibri"/>
              <a:buNone/>
              <a:defRPr sz="40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4" name="Google Shape;74;p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5" name="Google Shape;75;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1" name="Google Shape;81;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2" name="Google Shape;8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 name="Google Shape;88;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6F28-46FA-9E4B-ABE6-FC4002CDCE71}"/>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2973F34-D069-7044-B25A-A7AB122EF308}"/>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21438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D57E-D2DB-8944-AEDA-03CD675C997A}"/>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4E38600-5395-C84A-A423-0F6B8315579E}"/>
              </a:ext>
            </a:extLst>
          </p:cNvPr>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962C02-4AE4-4843-A1D6-600C40AD1072}"/>
              </a:ext>
            </a:extLst>
          </p:cNvPr>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63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BFC7-5EC7-C845-B0E7-C88993560468}"/>
              </a:ext>
            </a:extLst>
          </p:cNvPr>
          <p:cNvSpPr>
            <a:spLocks noGrp="1"/>
          </p:cNvSpPr>
          <p:nvPr>
            <p:ph type="title"/>
          </p:nvPr>
        </p:nvSpPr>
        <p:spPr>
          <a:xfrm>
            <a:off x="629841" y="365126"/>
            <a:ext cx="78867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36B695-124C-0A4D-A7D8-3F355F8C7116}"/>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C14ACA2A-3885-C34D-9F10-6C63CEA3CF8B}"/>
              </a:ext>
            </a:extLst>
          </p:cNvPr>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A71C79-7115-EB49-9769-5B7532CB097F}"/>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6C8E611-5E28-314B-8261-6DE2234259EB}"/>
              </a:ext>
            </a:extLst>
          </p:cNvPr>
          <p:cNvSpPr>
            <a:spLocks noGrp="1"/>
          </p:cNvSpPr>
          <p:nvPr>
            <p:ph sz="quarter" idx="4"/>
          </p:nvPr>
        </p:nvSpPr>
        <p:spPr>
          <a:xfrm>
            <a:off x="4629150"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426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C47B-278E-C847-ADC3-59794EB7C56D}"/>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45829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3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AF16-7FD2-354C-AC71-3F3A8F955528}"/>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7CF41-7BB0-EF4A-9225-E0BAF78FC947}"/>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92AE98A-DD88-CF42-BEF8-E035E59EB041}"/>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34462894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87" r:id="rId15"/>
    <p:sldLayoutId id="2147483688"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49" r:id="rId28"/>
    <p:sldLayoutId id="2147483650" r:id="rId29"/>
    <p:sldLayoutId id="2147483651" r:id="rId30"/>
    <p:sldLayoutId id="2147483652" r:id="rId31"/>
    <p:sldLayoutId id="2147483653" r:id="rId32"/>
    <p:sldLayoutId id="2147483654" r:id="rId33"/>
    <p:sldLayoutId id="2147483655" r:id="rId34"/>
    <p:sldLayoutId id="2147483656" r:id="rId35"/>
    <p:sldLayoutId id="2147483657" r:id="rId36"/>
    <p:sldLayoutId id="2147483658" r:id="rId37"/>
    <p:sldLayoutId id="2147483659" r:id="rId38"/>
    <p:sldLayoutId id="2147483660" r:id="rId39"/>
    <p:sldLayoutId id="2147483661"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4.xml"/><Relationship Id="rId1" Type="http://schemas.openxmlformats.org/officeDocument/2006/relationships/slideLayout" Target="../slideLayouts/slideLayout32.xml"/><Relationship Id="rId5" Type="http://schemas.openxmlformats.org/officeDocument/2006/relationships/image" Target="../media/image37.png"/><Relationship Id="rId4" Type="http://schemas.microsoft.com/office/2007/relationships/hdphoto" Target="../media/hdphoto2.wdp"/></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5.xml"/><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6.xml"/><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0.xml"/><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0.xml"/><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1.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3" Type="http://schemas.openxmlformats.org/officeDocument/2006/relationships/hyperlink" Target="http://www.unfpaprocurement.org/humanitarian-supplies" TargetMode="External"/><Relationship Id="rId2" Type="http://schemas.openxmlformats.org/officeDocument/2006/relationships/notesSlide" Target="../notesSlides/notesSlide173.xml"/><Relationship Id="rId1" Type="http://schemas.openxmlformats.org/officeDocument/2006/relationships/slideLayout" Target="../slideLayouts/slideLayout32.xml"/><Relationship Id="rId4" Type="http://schemas.openxmlformats.org/officeDocument/2006/relationships/hyperlink" Target="https://iawg.net/resources/misp-reference"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dktwomancare.org/how-to-buy" TargetMode="External"/><Relationship Id="rId2" Type="http://schemas.openxmlformats.org/officeDocument/2006/relationships/notesSlide" Target="../notesSlides/notesSlide174.xml"/><Relationship Id="rId1" Type="http://schemas.openxmlformats.org/officeDocument/2006/relationships/slideLayout" Target="../slideLayouts/slideLayout3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7.xml"/><Relationship Id="rId1" Type="http://schemas.openxmlformats.org/officeDocument/2006/relationships/slideLayout" Target="../slideLayouts/slideLayout29.xml"/><Relationship Id="rId4" Type="http://schemas.openxmlformats.org/officeDocument/2006/relationships/hyperlink" Target="https://www.ipas.org/supply-calculators/ma/" TargetMode="Externa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9.xml"/><Relationship Id="rId1" Type="http://schemas.openxmlformats.org/officeDocument/2006/relationships/slideLayout" Target="../slideLayouts/slideLayout29.xml"/><Relationship Id="rId4" Type="http://schemas.openxmlformats.org/officeDocument/2006/relationships/hyperlink" Target="https://www.ipas.org/supply-calculators/mv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0.xml"/><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3" Type="http://schemas.openxmlformats.org/officeDocument/2006/relationships/hyperlink" Target="https://www.ipasu.org/" TargetMode="External"/><Relationship Id="rId2" Type="http://schemas.openxmlformats.org/officeDocument/2006/relationships/notesSlide" Target="../notesSlides/notesSlide181.xml"/><Relationship Id="rId1" Type="http://schemas.openxmlformats.org/officeDocument/2006/relationships/slideLayout" Target="../slideLayouts/slideLayout29.xml"/></Relationships>
</file>

<file path=ppt/slides/_rels/slide1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2.xml"/><Relationship Id="rId1" Type="http://schemas.openxmlformats.org/officeDocument/2006/relationships/slideLayout" Target="../slideLayouts/slideLayout20.xml"/></Relationships>
</file>

<file path=ppt/slides/_rels/slide1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3.xml"/><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8.xml"/></Relationships>
</file>

<file path=ppt/slides/_rels/slide18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image" Target="../media/image28.jp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b="1" dirty="0"/>
              <a:t>UTERINE EVACUATION IN CRISIS SETTINGS USING MEDICATIONS</a:t>
            </a:r>
            <a:endParaRPr dirty="0"/>
          </a:p>
        </p:txBody>
      </p:sp>
      <p:sp>
        <p:nvSpPr>
          <p:cNvPr id="103" name="Google Shape;103;p16"/>
          <p:cNvSpPr txBox="1">
            <a:spLocks noGrp="1"/>
          </p:cNvSpPr>
          <p:nvPr>
            <p:ph type="subTitle" idx="1"/>
          </p:nvPr>
        </p:nvSpPr>
        <p:spPr>
          <a:xfrm>
            <a:off x="1202880" y="5616997"/>
            <a:ext cx="6278880" cy="98996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80"/>
              </a:spcBef>
              <a:spcAft>
                <a:spcPts val="0"/>
              </a:spcAft>
              <a:buClr>
                <a:schemeClr val="dk2"/>
              </a:buClr>
              <a:buSzPts val="1900"/>
              <a:buNone/>
            </a:pPr>
            <a:r>
              <a:rPr lang="en-US" sz="1900" dirty="0">
                <a:solidFill>
                  <a:schemeClr val="dk2"/>
                </a:solidFill>
              </a:rPr>
              <a:t>Clinical Outreach Refresher Training Module for Health Care Providers Implementing the Minimum Initial Service Package (MISP) for Sexual and Reproductive Health</a:t>
            </a:r>
            <a:endParaRPr sz="1900" dirty="0"/>
          </a:p>
        </p:txBody>
      </p:sp>
      <p:pic>
        <p:nvPicPr>
          <p:cNvPr id="2" name="Picture 1" descr="A close-up of a logo&#10;&#10;Description automatically generated with medium confidence">
            <a:extLst>
              <a:ext uri="{FF2B5EF4-FFF2-40B4-BE49-F238E27FC236}">
                <a16:creationId xmlns:a16="http://schemas.microsoft.com/office/drawing/2014/main" id="{B409A813-FFEC-C2B2-53B0-AB10ECF2F0B7}"/>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642135" y="37738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Elements of PAC</a:t>
            </a:r>
            <a:endParaRPr/>
          </a:p>
        </p:txBody>
      </p:sp>
      <p:sp>
        <p:nvSpPr>
          <p:cNvPr id="172" name="Google Shape;172;p25"/>
          <p:cNvSpPr txBox="1">
            <a:spLocks noGrp="1"/>
          </p:cNvSpPr>
          <p:nvPr>
            <p:ph type="body" idx="1"/>
          </p:nvPr>
        </p:nvSpPr>
        <p:spPr>
          <a:xfrm>
            <a:off x="642135" y="1954657"/>
            <a:ext cx="8229600" cy="4525963"/>
          </a:xfrm>
          <a:prstGeom prst="rect">
            <a:avLst/>
          </a:prstGeom>
          <a:noFill/>
          <a:ln>
            <a:noFill/>
          </a:ln>
        </p:spPr>
        <p:txBody>
          <a:bodyPr spcFirstLastPara="1" wrap="square" lIns="91425" tIns="45700" rIns="91425" bIns="45700" anchor="t" anchorCtr="0">
            <a:noAutofit/>
          </a:bodyPr>
          <a:lstStyle/>
          <a:p>
            <a:pPr marL="385763" lvl="0" indent="-385763" algn="l" rtl="0">
              <a:lnSpc>
                <a:spcPct val="90000"/>
              </a:lnSpc>
              <a:spcBef>
                <a:spcPts val="0"/>
              </a:spcBef>
              <a:spcAft>
                <a:spcPts val="0"/>
              </a:spcAft>
              <a:buClr>
                <a:schemeClr val="accent1"/>
              </a:buClr>
              <a:buSzPts val="2800"/>
              <a:buFont typeface="Calibri"/>
              <a:buAutoNum type="arabicPeriod"/>
            </a:pPr>
            <a:r>
              <a:rPr lang="en-US" sz="2800" b="1">
                <a:solidFill>
                  <a:schemeClr val="dk2"/>
                </a:solidFill>
              </a:rPr>
              <a:t>Treatment</a:t>
            </a:r>
            <a:r>
              <a:rPr lang="en-US" sz="2800">
                <a:solidFill>
                  <a:schemeClr val="dk2"/>
                </a:solidFill>
              </a:rPr>
              <a:t> of incomplete and unsafe abortion and complications that are potentially life-threatening.</a:t>
            </a:r>
            <a:endParaRPr sz="2800">
              <a:solidFill>
                <a:schemeClr val="dk2"/>
              </a:solidFill>
            </a:endParaRPr>
          </a:p>
          <a:p>
            <a:pPr marL="385763" lvl="0" indent="-385763" algn="l" rtl="0">
              <a:lnSpc>
                <a:spcPct val="90000"/>
              </a:lnSpc>
              <a:spcBef>
                <a:spcPts val="1000"/>
              </a:spcBef>
              <a:spcAft>
                <a:spcPts val="0"/>
              </a:spcAft>
              <a:buClr>
                <a:schemeClr val="accent1"/>
              </a:buClr>
              <a:buSzPts val="2800"/>
              <a:buFont typeface="Calibri"/>
              <a:buAutoNum type="arabicPeriod"/>
            </a:pPr>
            <a:r>
              <a:rPr lang="en-US" sz="2800" b="1">
                <a:solidFill>
                  <a:schemeClr val="dk2"/>
                </a:solidFill>
              </a:rPr>
              <a:t>Counseling </a:t>
            </a:r>
            <a:r>
              <a:rPr lang="en-US" sz="2800">
                <a:solidFill>
                  <a:schemeClr val="dk2"/>
                </a:solidFill>
              </a:rPr>
              <a:t>to identify and respond to women’s emotional needs, physical health needs, and other concerns.</a:t>
            </a:r>
            <a:endParaRPr sz="2800">
              <a:solidFill>
                <a:schemeClr val="dk2"/>
              </a:solidFill>
            </a:endParaRPr>
          </a:p>
          <a:p>
            <a:pPr marL="385763" lvl="0" indent="-385763" algn="l" rtl="0">
              <a:lnSpc>
                <a:spcPct val="90000"/>
              </a:lnSpc>
              <a:spcBef>
                <a:spcPts val="1000"/>
              </a:spcBef>
              <a:spcAft>
                <a:spcPts val="0"/>
              </a:spcAft>
              <a:buClr>
                <a:schemeClr val="accent1"/>
              </a:buClr>
              <a:buSzPts val="2800"/>
              <a:buFont typeface="Calibri"/>
              <a:buAutoNum type="arabicPeriod"/>
            </a:pPr>
            <a:r>
              <a:rPr lang="en-US" sz="2800" b="1">
                <a:solidFill>
                  <a:schemeClr val="dk2"/>
                </a:solidFill>
              </a:rPr>
              <a:t>Contraceptive and family planning services</a:t>
            </a:r>
            <a:r>
              <a:rPr lang="en-US" sz="2800">
                <a:solidFill>
                  <a:schemeClr val="dk2"/>
                </a:solidFill>
              </a:rPr>
              <a:t> to help women prevent an unwanted pregnancy or practice birth spacing.</a:t>
            </a:r>
            <a:endParaRPr sz="2800">
              <a:solidFill>
                <a:schemeClr val="dk2"/>
              </a:solidFill>
            </a:endParaRPr>
          </a:p>
          <a:p>
            <a:pPr marL="0" lvl="0" indent="0" algn="l" rtl="0">
              <a:lnSpc>
                <a:spcPct val="90000"/>
              </a:lnSpc>
              <a:spcBef>
                <a:spcPts val="1000"/>
              </a:spcBef>
              <a:spcAft>
                <a:spcPts val="0"/>
              </a:spcAft>
              <a:buClr>
                <a:schemeClr val="accent1"/>
              </a:buClr>
              <a:buSzPts val="2800"/>
              <a:buNone/>
            </a:pPr>
            <a:endParaRPr/>
          </a:p>
        </p:txBody>
      </p:sp>
      <p:sp>
        <p:nvSpPr>
          <p:cNvPr id="173" name="Google Shape;17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15"/>
          <p:cNvSpPr txBox="1">
            <a:spLocks noGrp="1"/>
          </p:cNvSpPr>
          <p:nvPr>
            <p:ph type="title"/>
          </p:nvPr>
        </p:nvSpPr>
        <p:spPr>
          <a:xfrm>
            <a:off x="628650" y="596509"/>
            <a:ext cx="7886700" cy="11617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dirty="0"/>
              <a:t>Recommended misoprostol only Regimens for induced abortion </a:t>
            </a:r>
            <a:endParaRPr dirty="0"/>
          </a:p>
        </p:txBody>
      </p:sp>
      <p:graphicFrame>
        <p:nvGraphicFramePr>
          <p:cNvPr id="893" name="Google Shape;893;p115"/>
          <p:cNvGraphicFramePr/>
          <p:nvPr>
            <p:extLst>
              <p:ext uri="{D42A27DB-BD31-4B8C-83A1-F6EECF244321}">
                <p14:modId xmlns:p14="http://schemas.microsoft.com/office/powerpoint/2010/main" val="1986359987"/>
              </p:ext>
            </p:extLst>
          </p:nvPr>
        </p:nvGraphicFramePr>
        <p:xfrm>
          <a:off x="457200" y="2339588"/>
          <a:ext cx="8229600" cy="2703460"/>
        </p:xfrm>
        <a:graphic>
          <a:graphicData uri="http://schemas.openxmlformats.org/drawingml/2006/table">
            <a:tbl>
              <a:tblPr firstRow="1">
                <a:noFill/>
                <a:tableStyleId>{90077DE8-AE18-41A2-A47C-98C867A36A44}</a:tableStyleId>
              </a:tblPr>
              <a:tblGrid>
                <a:gridCol w="470850">
                  <a:extLst>
                    <a:ext uri="{9D8B030D-6E8A-4147-A177-3AD203B41FA5}">
                      <a16:colId xmlns:a16="http://schemas.microsoft.com/office/drawing/2014/main" val="20000"/>
                    </a:ext>
                  </a:extLst>
                </a:gridCol>
                <a:gridCol w="2006225">
                  <a:extLst>
                    <a:ext uri="{9D8B030D-6E8A-4147-A177-3AD203B41FA5}">
                      <a16:colId xmlns:a16="http://schemas.microsoft.com/office/drawing/2014/main" val="20001"/>
                    </a:ext>
                  </a:extLst>
                </a:gridCol>
                <a:gridCol w="3343700">
                  <a:extLst>
                    <a:ext uri="{9D8B030D-6E8A-4147-A177-3AD203B41FA5}">
                      <a16:colId xmlns:a16="http://schemas.microsoft.com/office/drawing/2014/main" val="20002"/>
                    </a:ext>
                  </a:extLst>
                </a:gridCol>
                <a:gridCol w="2408825">
                  <a:extLst>
                    <a:ext uri="{9D8B030D-6E8A-4147-A177-3AD203B41FA5}">
                      <a16:colId xmlns:a16="http://schemas.microsoft.com/office/drawing/2014/main" val="20003"/>
                    </a:ext>
                  </a:extLst>
                </a:gridCol>
              </a:tblGrid>
              <a:tr h="494025">
                <a:tc gridSpan="4">
                  <a:txBody>
                    <a:bodyPr/>
                    <a:lstStyle/>
                    <a:p>
                      <a:pPr marL="0" marR="0" lvl="0" indent="0" algn="l" rtl="0">
                        <a:lnSpc>
                          <a:spcPct val="100000"/>
                        </a:lnSpc>
                        <a:spcBef>
                          <a:spcPts val="0"/>
                        </a:spcBef>
                        <a:spcAft>
                          <a:spcPts val="0"/>
                        </a:spcAft>
                        <a:buClr>
                          <a:schemeClr val="lt1"/>
                        </a:buClr>
                        <a:buSzPts val="2400"/>
                        <a:buFont typeface="Calibri"/>
                        <a:buNone/>
                      </a:pPr>
                      <a:r>
                        <a:rPr lang="en-US" sz="2400" b="1" u="none" strike="noStrike" cap="none" dirty="0">
                          <a:solidFill>
                            <a:schemeClr val="lt1"/>
                          </a:solidFill>
                          <a:latin typeface="Calibri" panose="020F0502020204030204" pitchFamily="34" charset="0"/>
                          <a:cs typeface="Calibri" panose="020F0502020204030204" pitchFamily="34" charset="0"/>
                        </a:rPr>
                        <a:t>Misoprostol Only</a:t>
                      </a:r>
                      <a:endParaRPr sz="2400" b="1" u="none" strike="noStrike" cap="none" dirty="0">
                        <a:solidFill>
                          <a:schemeClr val="lt1"/>
                        </a:solidFill>
                        <a:latin typeface="Calibri" panose="020F0502020204030204" pitchFamily="34" charset="0"/>
                        <a:cs typeface="Calibri" panose="020F0502020204030204" pitchFamily="34" charset="0"/>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0069AA"/>
                      </a:solidFill>
                      <a:prstDash val="solid"/>
                      <a:round/>
                      <a:headEnd type="none" w="sm" len="sm"/>
                      <a:tailEnd type="none" w="sm" len="sm"/>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4025">
                <a:tc gridSpan="4">
                  <a:txBody>
                    <a:bodyPr/>
                    <a:lstStyle/>
                    <a:p>
                      <a:pPr marL="0" marR="0" lvl="0" indent="0" algn="l" rtl="0">
                        <a:lnSpc>
                          <a:spcPct val="100000"/>
                        </a:lnSpc>
                        <a:spcBef>
                          <a:spcPts val="0"/>
                        </a:spcBef>
                        <a:spcAft>
                          <a:spcPts val="0"/>
                        </a:spcAft>
                        <a:buClr>
                          <a:schemeClr val="dk2"/>
                        </a:buClr>
                        <a:buSzPts val="2000"/>
                        <a:buFont typeface="Calibri"/>
                        <a:buNone/>
                      </a:pPr>
                      <a:r>
                        <a:rPr lang="en-US" sz="2000" b="1" u="none" strike="noStrike" cap="none" dirty="0">
                          <a:solidFill>
                            <a:schemeClr val="dk2"/>
                          </a:solidFill>
                          <a:latin typeface="Calibri" panose="020F0502020204030204" pitchFamily="34" charset="0"/>
                          <a:cs typeface="Calibri" panose="020F0502020204030204" pitchFamily="34" charset="0"/>
                        </a:rPr>
                        <a:t>Up to 12 Weeks Gestation</a:t>
                      </a:r>
                      <a:endParaRPr sz="1800" b="1" u="none" strike="noStrike" cap="none" dirty="0">
                        <a:solidFill>
                          <a:schemeClr val="dk2"/>
                        </a:solidFill>
                        <a:latin typeface="Calibri" panose="020F0502020204030204" pitchFamily="34" charset="0"/>
                        <a:cs typeface="Calibri" panose="020F0502020204030204" pitchFamily="34" charset="0"/>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rgbClr val="0069AA"/>
                      </a:solidFill>
                      <a:prstDash val="solid"/>
                      <a:round/>
                      <a:headEnd type="none" w="sm" len="sm"/>
                      <a:tailEnd type="none" w="sm" len="sm"/>
                    </a:lnT>
                    <a:lnB w="38100" cap="flat" cmpd="sng">
                      <a:solidFill>
                        <a:srgbClr val="0069AA"/>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69900">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chemeClr val="dk1"/>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BEDE7"/>
                    </a:solidFill>
                  </a:tcPr>
                </a:tc>
                <a:tc>
                  <a:txBody>
                    <a:bodyPr/>
                    <a:lstStyle/>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Misoprostol</a:t>
                      </a:r>
                      <a:endParaRPr sz="18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BEDE7"/>
                    </a:solidFill>
                  </a:tcPr>
                </a:tc>
                <a:tc>
                  <a:txBody>
                    <a:bodyPr/>
                    <a:lstStyle/>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800mcg sublingually</a:t>
                      </a:r>
                      <a:endParaRPr sz="1800" u="none" strike="noStrike" cap="none" dirty="0">
                        <a:latin typeface="Calibri" panose="020F0502020204030204" pitchFamily="34" charset="0"/>
                        <a:cs typeface="Calibri" panose="020F0502020204030204" pitchFamily="34" charset="0"/>
                      </a:endParaRPr>
                    </a:p>
                  </a:txBody>
                  <a:tcPr marL="91450" marR="91450" marT="45725" marB="45725">
                    <a:lnL w="381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BEDE7"/>
                    </a:solidFill>
                  </a:tcPr>
                </a:tc>
                <a:tc>
                  <a:txBody>
                    <a:bodyPr/>
                    <a:lstStyle/>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Every 3 hours</a:t>
                      </a:r>
                      <a:endParaRPr sz="18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BEDE7"/>
                    </a:solidFill>
                  </a:tcPr>
                </a:tc>
                <a:extLst>
                  <a:ext uri="{0D108BD9-81ED-4DB2-BD59-A6C34878D82A}">
                    <a16:rowId xmlns:a16="http://schemas.microsoft.com/office/drawing/2014/main" val="10002"/>
                  </a:ext>
                </a:extLst>
              </a:tr>
              <a:tr h="569900">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chemeClr val="dk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FBEDE7"/>
                    </a:solidFill>
                  </a:tcPr>
                </a:tc>
                <a:tc>
                  <a:txBody>
                    <a:bodyPr/>
                    <a:lstStyle/>
                    <a:p>
                      <a:pPr marL="0" marR="0" lvl="0" indent="0" algn="l" rtl="0">
                        <a:lnSpc>
                          <a:spcPct val="100000"/>
                        </a:lnSpc>
                        <a:spcBef>
                          <a:spcPts val="0"/>
                        </a:spcBef>
                        <a:spcAft>
                          <a:spcPts val="0"/>
                        </a:spcAft>
                        <a:buClr>
                          <a:schemeClr val="dk1"/>
                        </a:buClr>
                        <a:buSzPts val="2400"/>
                        <a:buFont typeface="Calibri"/>
                        <a:buNone/>
                      </a:pPr>
                      <a:endParaRPr sz="24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FBEDE7"/>
                    </a:solidFill>
                  </a:tcPr>
                </a:tc>
                <a:tc>
                  <a:txBody>
                    <a:bodyPr/>
                    <a:lstStyle/>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800mcg vaginally</a:t>
                      </a:r>
                      <a:endParaRPr sz="1800" u="none" strike="noStrike" cap="none"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800mcg buccally</a:t>
                      </a:r>
                      <a:endParaRPr sz="1800" u="none" strike="noStrike" cap="none" dirty="0">
                        <a:latin typeface="Calibri" panose="020F0502020204030204" pitchFamily="34" charset="0"/>
                        <a:cs typeface="Calibri" panose="020F0502020204030204" pitchFamily="34" charset="0"/>
                      </a:endParaRPr>
                    </a:p>
                  </a:txBody>
                  <a:tcPr marL="91450" marR="91450" marT="45725" marB="45725">
                    <a:lnL w="381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FBEDE7"/>
                    </a:solidFill>
                  </a:tcPr>
                </a:tc>
                <a:tc>
                  <a:txBody>
                    <a:bodyPr/>
                    <a:lstStyle/>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Every 3 hours</a:t>
                      </a:r>
                      <a:endParaRPr sz="1800" u="none" strike="noStrike" cap="none"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Clr>
                          <a:srgbClr val="1F3864"/>
                        </a:buClr>
                        <a:buSzPts val="2400"/>
                        <a:buFont typeface="Calibri"/>
                        <a:buNone/>
                      </a:pPr>
                      <a:r>
                        <a:rPr lang="en-US" sz="2400" u="none" strike="noStrike" cap="none" dirty="0">
                          <a:solidFill>
                            <a:srgbClr val="1F3864"/>
                          </a:solidFill>
                          <a:latin typeface="Calibri" panose="020F0502020204030204" pitchFamily="34" charset="0"/>
                          <a:cs typeface="Calibri" panose="020F0502020204030204" pitchFamily="34" charset="0"/>
                        </a:rPr>
                        <a:t>Every 3 hours</a:t>
                      </a:r>
                      <a:endParaRPr sz="18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FBEDE7"/>
                    </a:solidFill>
                  </a:tcPr>
                </a:tc>
                <a:extLst>
                  <a:ext uri="{0D108BD9-81ED-4DB2-BD59-A6C34878D82A}">
                    <a16:rowId xmlns:a16="http://schemas.microsoft.com/office/drawing/2014/main" val="10003"/>
                  </a:ext>
                </a:extLst>
              </a:tr>
            </a:tbl>
          </a:graphicData>
        </a:graphic>
      </p:graphicFrame>
      <p:sp>
        <p:nvSpPr>
          <p:cNvPr id="894" name="Google Shape;894;p115"/>
          <p:cNvSpPr txBox="1"/>
          <p:nvPr/>
        </p:nvSpPr>
        <p:spPr>
          <a:xfrm>
            <a:off x="2688037" y="3775548"/>
            <a:ext cx="4236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5"/>
              </a:buClr>
              <a:buSzPts val="1600"/>
              <a:buFont typeface="Calibri"/>
              <a:buNone/>
            </a:pPr>
            <a:r>
              <a:rPr lang="en-US" sz="1600" b="0" i="1" u="none" strike="noStrike" cap="none">
                <a:solidFill>
                  <a:srgbClr val="2E75B5"/>
                </a:solidFill>
                <a:latin typeface="Calibri"/>
                <a:ea typeface="Calibri"/>
                <a:cs typeface="Calibri"/>
                <a:sym typeface="Calibri"/>
              </a:rPr>
              <a:t>Or</a:t>
            </a:r>
            <a:endParaRPr sz="1800" b="0" i="0" u="none" strike="noStrike" cap="none">
              <a:solidFill>
                <a:schemeClr val="dk1"/>
              </a:solidFill>
              <a:latin typeface="Calibri"/>
              <a:ea typeface="Calibri"/>
              <a:cs typeface="Calibri"/>
              <a:sym typeface="Calibri"/>
            </a:endParaRPr>
          </a:p>
        </p:txBody>
      </p:sp>
      <p:sp>
        <p:nvSpPr>
          <p:cNvPr id="895" name="Google Shape;895;p115"/>
          <p:cNvSpPr txBox="1"/>
          <p:nvPr/>
        </p:nvSpPr>
        <p:spPr>
          <a:xfrm>
            <a:off x="2688036" y="4398185"/>
            <a:ext cx="4236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5"/>
              </a:buClr>
              <a:buSzPts val="1600"/>
              <a:buFont typeface="Calibri"/>
              <a:buNone/>
            </a:pPr>
            <a:r>
              <a:rPr lang="en-US" sz="1600" b="0" i="1" u="none" strike="noStrike" cap="none">
                <a:solidFill>
                  <a:srgbClr val="2E75B5"/>
                </a:solidFill>
                <a:latin typeface="Calibri"/>
                <a:ea typeface="Calibri"/>
                <a:cs typeface="Calibri"/>
                <a:sym typeface="Calibri"/>
              </a:rPr>
              <a:t>Or</a:t>
            </a:r>
            <a:endParaRPr sz="1800" b="0" i="0" u="none" strike="noStrike" cap="none">
              <a:solidFill>
                <a:schemeClr val="dk1"/>
              </a:solidFill>
              <a:latin typeface="Calibri"/>
              <a:ea typeface="Calibri"/>
              <a:cs typeface="Calibri"/>
              <a:sym typeface="Calibri"/>
            </a:endParaRPr>
          </a:p>
        </p:txBody>
      </p:sp>
      <p:sp>
        <p:nvSpPr>
          <p:cNvPr id="896" name="Google Shape;896;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16"/>
          <p:cNvSpPr txBox="1">
            <a:spLocks noGrp="1"/>
          </p:cNvSpPr>
          <p:nvPr>
            <p:ph type="title"/>
          </p:nvPr>
        </p:nvSpPr>
        <p:spPr>
          <a:xfrm>
            <a:off x="628650" y="419100"/>
            <a:ext cx="849159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dirty="0"/>
              <a:t>Misoprostol only for medical abortion &lt; 12 weeks</a:t>
            </a:r>
            <a:endParaRPr dirty="0"/>
          </a:p>
        </p:txBody>
      </p:sp>
      <p:sp>
        <p:nvSpPr>
          <p:cNvPr id="903" name="Google Shape;903;p116"/>
          <p:cNvSpPr txBox="1">
            <a:spLocks noGrp="1"/>
          </p:cNvSpPr>
          <p:nvPr>
            <p:ph type="body" idx="1"/>
          </p:nvPr>
        </p:nvSpPr>
        <p:spPr>
          <a:xfrm>
            <a:off x="895778" y="1905000"/>
            <a:ext cx="7600950" cy="3962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dirty="0">
                <a:solidFill>
                  <a:schemeClr val="dk2"/>
                </a:solidFill>
              </a:rPr>
              <a:t>Misoprostol 800mcg sublingually, vaginally, or buccally every 3 hours</a:t>
            </a:r>
            <a:endParaRPr sz="2800" dirty="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dirty="0">
                <a:solidFill>
                  <a:schemeClr val="dk2"/>
                </a:solidFill>
              </a:rPr>
              <a:t>Typically 2-3 doses of misoprostol needed for expulsion</a:t>
            </a:r>
            <a:endParaRPr sz="2800" dirty="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dirty="0">
                <a:solidFill>
                  <a:schemeClr val="dk2"/>
                </a:solidFill>
              </a:rPr>
              <a:t>Location:</a:t>
            </a:r>
            <a:endParaRPr sz="2800" dirty="0">
              <a:solidFill>
                <a:schemeClr val="dk2"/>
              </a:solidFill>
            </a:endParaRPr>
          </a:p>
          <a:p>
            <a:pPr marL="685800" lvl="1" indent="-228600" algn="l" rtl="0">
              <a:lnSpc>
                <a:spcPct val="80000"/>
              </a:lnSpc>
              <a:spcBef>
                <a:spcPts val="500"/>
              </a:spcBef>
              <a:spcAft>
                <a:spcPts val="0"/>
              </a:spcAft>
              <a:buClr>
                <a:srgbClr val="1F3864"/>
              </a:buClr>
              <a:buSzPts val="2400"/>
              <a:buFont typeface="Courier New"/>
              <a:buChar char="o"/>
            </a:pPr>
            <a:r>
              <a:rPr lang="en-US" sz="2600" dirty="0">
                <a:solidFill>
                  <a:schemeClr val="dk2"/>
                </a:solidFill>
              </a:rPr>
              <a:t>Up to 12 weeks: At home or in health facility</a:t>
            </a:r>
            <a:endParaRPr sz="2600" dirty="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dirty="0">
                <a:solidFill>
                  <a:schemeClr val="dk2"/>
                </a:solidFill>
              </a:rPr>
              <a:t>Follow up not required</a:t>
            </a:r>
            <a:endParaRPr sz="2800" dirty="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dirty="0">
                <a:solidFill>
                  <a:schemeClr val="dk2"/>
                </a:solidFill>
              </a:rPr>
              <a:t>Success rate: 84-93%; Continuing pregnancy: 3-10%</a:t>
            </a:r>
            <a:endParaRPr sz="2800" dirty="0">
              <a:solidFill>
                <a:schemeClr val="dk2"/>
              </a:solidFill>
            </a:endParaRPr>
          </a:p>
        </p:txBody>
      </p:sp>
      <p:sp>
        <p:nvSpPr>
          <p:cNvPr id="904" name="Google Shape;904;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9"/>
        <p:cNvGrpSpPr/>
        <p:nvPr/>
      </p:nvGrpSpPr>
      <p:grpSpPr>
        <a:xfrm>
          <a:off x="0" y="0"/>
          <a:ext cx="0" cy="0"/>
          <a:chOff x="0" y="0"/>
          <a:chExt cx="0" cy="0"/>
        </a:xfrm>
      </p:grpSpPr>
      <p:sp>
        <p:nvSpPr>
          <p:cNvPr id="910" name="Google Shape;910;p117"/>
          <p:cNvSpPr txBox="1">
            <a:spLocks noGrp="1"/>
          </p:cNvSpPr>
          <p:nvPr>
            <p:ph type="title"/>
          </p:nvPr>
        </p:nvSpPr>
        <p:spPr>
          <a:xfrm>
            <a:off x="457199" y="269446"/>
            <a:ext cx="8229601" cy="10853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3600"/>
              <a:buFont typeface="Calibri"/>
              <a:buNone/>
            </a:pPr>
            <a:r>
              <a:rPr lang="en-US" sz="3600" b="1"/>
              <a:t>Misoprostol for incomplete and missed abortion &lt; 13 weeks uterine size</a:t>
            </a:r>
            <a:endParaRPr/>
          </a:p>
        </p:txBody>
      </p:sp>
      <p:graphicFrame>
        <p:nvGraphicFramePr>
          <p:cNvPr id="912" name="Google Shape;912;p117"/>
          <p:cNvGraphicFramePr/>
          <p:nvPr/>
        </p:nvGraphicFramePr>
        <p:xfrm>
          <a:off x="457200" y="1354510"/>
          <a:ext cx="8229600" cy="1615480"/>
        </p:xfrm>
        <a:graphic>
          <a:graphicData uri="http://schemas.openxmlformats.org/drawingml/2006/table">
            <a:tbl>
              <a:tblPr firstRow="1" bandRow="1">
                <a:noFill/>
                <a:tableStyleId>{1C447A0F-35A5-44D7-872E-85A9FA109EDF}</a:tableStyleId>
              </a:tblPr>
              <a:tblGrid>
                <a:gridCol w="1524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50">
                <a:tc gridSpan="4">
                  <a:txBody>
                    <a:bodyPr/>
                    <a:lstStyle/>
                    <a:p>
                      <a:pPr marL="0" marR="0" lvl="0" indent="0" algn="l" rtl="0">
                        <a:lnSpc>
                          <a:spcPct val="100000"/>
                        </a:lnSpc>
                        <a:spcBef>
                          <a:spcPts val="0"/>
                        </a:spcBef>
                        <a:spcAft>
                          <a:spcPts val="0"/>
                        </a:spcAft>
                        <a:buClr>
                          <a:schemeClr val="dk1"/>
                        </a:buClr>
                        <a:buSzPts val="2200"/>
                        <a:buFont typeface="Calibri"/>
                        <a:buNone/>
                      </a:pPr>
                      <a:r>
                        <a:rPr lang="en-US" sz="2200" u="none" strike="noStrike" cap="none" dirty="0"/>
                        <a:t>Incomplete Abortion</a:t>
                      </a:r>
                      <a:endParaRPr sz="2200" u="none" strike="noStrike" cap="none" dirty="0"/>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12700" cap="flat" cmpd="sng">
                      <a:solidFill>
                        <a:srgbClr val="0066FF"/>
                      </a:solidFill>
                      <a:prstDash val="solid"/>
                      <a:round/>
                      <a:headEnd type="none" w="sm" len="sm"/>
                      <a:tailEnd type="none" w="sm" len="sm"/>
                    </a:lnT>
                    <a:lnB w="38100" cap="flat" cmpd="sng">
                      <a:solidFill>
                        <a:schemeClr val="dk2"/>
                      </a:solidFill>
                      <a:prstDash val="solid"/>
                      <a:round/>
                      <a:headEnd type="none" w="sm" len="sm"/>
                      <a:tailEnd type="none" w="sm" len="sm"/>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dirty="0"/>
                    </a:p>
                  </a:txBody>
                  <a:tcPr marL="91450" marR="91450" marT="45725" marB="45725">
                    <a:lnL w="12700" cap="flat" cmpd="sng">
                      <a:solidFill>
                        <a:srgbClr val="0066FF"/>
                      </a:solidFill>
                      <a:prstDash val="solid"/>
                      <a:round/>
                      <a:headEnd type="none" w="sm" len="sm"/>
                      <a:tailEnd type="none" w="sm" len="sm"/>
                    </a:lnL>
                    <a:lnT w="38100" cap="flat" cmpd="sng">
                      <a:solidFill>
                        <a:schemeClr val="dk2"/>
                      </a:solidFill>
                      <a:prstDash val="solid"/>
                      <a:round/>
                      <a:headEnd type="none" w="sm" len="sm"/>
                      <a:tailEnd type="none" w="sm" len="sm"/>
                    </a:lnT>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Misoprostol</a:t>
                      </a:r>
                      <a:endParaRPr sz="1800" u="none" strike="noStrike" cap="none"/>
                    </a:p>
                  </a:txBody>
                  <a:tcPr marL="91450" marR="91450" marT="45725" marB="45725">
                    <a:lnT w="38100" cap="flat" cmpd="sng">
                      <a:solidFill>
                        <a:schemeClr val="dk2"/>
                      </a:solidFill>
                      <a:prstDash val="solid"/>
                      <a:round/>
                      <a:headEnd type="none" w="sm" len="sm"/>
                      <a:tailEnd type="none" w="sm" len="sm"/>
                    </a:lnT>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600mcg orally</a:t>
                      </a:r>
                      <a:endParaRPr sz="1800" u="none" strike="noStrike" cap="none"/>
                    </a:p>
                  </a:txBody>
                  <a:tcPr marL="91450" marR="91450" marT="45725" marB="45725">
                    <a:lnT w="38100" cap="flat" cmpd="sng">
                      <a:solidFill>
                        <a:schemeClr val="dk2"/>
                      </a:solidFill>
                      <a:prstDash val="solid"/>
                      <a:round/>
                      <a:headEnd type="none" w="sm" len="sm"/>
                      <a:tailEnd type="none" w="sm" len="sm"/>
                    </a:lnT>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Single dose</a:t>
                      </a:r>
                      <a:endParaRPr sz="1800" u="none" strike="noStrike" cap="none"/>
                    </a:p>
                  </a:txBody>
                  <a:tcPr marL="91450" marR="91450" marT="45725" marB="45725">
                    <a:lnR w="12700" cap="flat" cmpd="sng">
                      <a:solidFill>
                        <a:srgbClr val="0066FF"/>
                      </a:solidFill>
                      <a:prstDash val="solid"/>
                      <a:round/>
                      <a:headEnd type="none" w="sm" len="sm"/>
                      <a:tailEnd type="none" w="sm" len="sm"/>
                    </a:lnR>
                    <a:lnT w="38100" cap="flat" cmpd="sng">
                      <a:solidFill>
                        <a:schemeClr val="dk2"/>
                      </a:solidFill>
                      <a:prstDash val="solid"/>
                      <a:round/>
                      <a:headEnd type="none" w="sm" len="sm"/>
                      <a:tailEnd type="none" w="sm" len="sm"/>
                    </a:lnT>
                    <a:solidFill>
                      <a:srgbClr val="FAF9F9"/>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dirty="0"/>
                    </a:p>
                  </a:txBody>
                  <a:tcPr marL="91450" marR="91450" marT="45725" marB="45725">
                    <a:lnL w="12700" cap="flat" cmpd="sng">
                      <a:solidFill>
                        <a:srgbClr val="0066FF"/>
                      </a:solidFill>
                      <a:prstDash val="solid"/>
                      <a:round/>
                      <a:headEnd type="none" w="sm" len="sm"/>
                      <a:tailEnd type="none" w="sm" len="sm"/>
                    </a:lnL>
                    <a:solidFill>
                      <a:srgbClr val="FAF9F9"/>
                    </a:solidFill>
                  </a:tcPr>
                </a:tc>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dirty="0">
                        <a:solidFill>
                          <a:srgbClr val="1F3864"/>
                        </a:solidFill>
                      </a:endParaRPr>
                    </a:p>
                  </a:txBody>
                  <a:tcPr marL="91450" marR="91450" marT="45725" marB="45725">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400mcg sublingually</a:t>
                      </a:r>
                      <a:endParaRPr sz="1800" u="none" strike="noStrike" cap="none"/>
                    </a:p>
                  </a:txBody>
                  <a:tcPr marL="91450" marR="91450" marT="45725" marB="45725">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Single dose</a:t>
                      </a:r>
                      <a:endParaRPr sz="1800" u="none" strike="noStrike" cap="none" dirty="0"/>
                    </a:p>
                  </a:txBody>
                  <a:tcPr marL="91450" marR="91450" marT="45725" marB="45725">
                    <a:lnR w="12700" cap="flat" cmpd="sng">
                      <a:solidFill>
                        <a:srgbClr val="0066FF"/>
                      </a:solidFill>
                      <a:prstDash val="solid"/>
                      <a:round/>
                      <a:headEnd type="none" w="sm" len="sm"/>
                      <a:tailEnd type="none" w="sm" len="sm"/>
                    </a:lnR>
                    <a:solidFill>
                      <a:srgbClr val="FAF9F9"/>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a:p>
                  </a:txBody>
                  <a:tcPr marL="91450" marR="91450" marT="45725" marB="45725">
                    <a:lnL w="12700" cap="flat" cmpd="sng">
                      <a:solidFill>
                        <a:srgbClr val="0066FF"/>
                      </a:solidFill>
                      <a:prstDash val="solid"/>
                      <a:round/>
                      <a:headEnd type="none" w="sm" len="sm"/>
                      <a:tailEnd type="none" w="sm" len="sm"/>
                    </a:lnL>
                    <a:solidFill>
                      <a:srgbClr val="FAF9F9"/>
                    </a:solidFill>
                  </a:tcPr>
                </a:tc>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dirty="0">
                        <a:solidFill>
                          <a:srgbClr val="1F3864"/>
                        </a:solidFill>
                      </a:endParaRPr>
                    </a:p>
                  </a:txBody>
                  <a:tcPr marL="91450" marR="91450" marT="45725" marB="45725">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400mcg vaginally*</a:t>
                      </a:r>
                      <a:endParaRPr sz="1800" u="none" strike="noStrike" cap="none" dirty="0"/>
                    </a:p>
                  </a:txBody>
                  <a:tcPr marL="91450" marR="91450" marT="45725" marB="45725">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Single dose</a:t>
                      </a:r>
                      <a:endParaRPr sz="1800" u="none" strike="noStrike" cap="none" dirty="0"/>
                    </a:p>
                  </a:txBody>
                  <a:tcPr marL="91450" marR="91450" marT="45725" marB="45725">
                    <a:lnR w="12700" cap="flat" cmpd="sng">
                      <a:solidFill>
                        <a:srgbClr val="0066FF"/>
                      </a:solidFill>
                      <a:prstDash val="solid"/>
                      <a:round/>
                      <a:headEnd type="none" w="sm" len="sm"/>
                      <a:tailEnd type="none" w="sm" len="sm"/>
                    </a:lnR>
                    <a:solidFill>
                      <a:srgbClr val="FAF9F9"/>
                    </a:solidFill>
                  </a:tcPr>
                </a:tc>
                <a:extLst>
                  <a:ext uri="{0D108BD9-81ED-4DB2-BD59-A6C34878D82A}">
                    <a16:rowId xmlns:a16="http://schemas.microsoft.com/office/drawing/2014/main" val="10003"/>
                  </a:ext>
                </a:extLst>
              </a:tr>
            </a:tbl>
          </a:graphicData>
        </a:graphic>
      </p:graphicFrame>
      <p:graphicFrame>
        <p:nvGraphicFramePr>
          <p:cNvPr id="911" name="Google Shape;911;p117"/>
          <p:cNvGraphicFramePr/>
          <p:nvPr/>
        </p:nvGraphicFramePr>
        <p:xfrm>
          <a:off x="457200" y="2961656"/>
          <a:ext cx="8229600" cy="3200480"/>
        </p:xfrm>
        <a:graphic>
          <a:graphicData uri="http://schemas.openxmlformats.org/drawingml/2006/table">
            <a:tbl>
              <a:tblPr firstRow="1" bandRow="1">
                <a:noFill/>
                <a:tableStyleId>{1C447A0F-35A5-44D7-872E-85A9FA109EDF}</a:tableStyleId>
              </a:tblPr>
              <a:tblGrid>
                <a:gridCol w="1524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50">
                <a:tc gridSpan="4">
                  <a:txBody>
                    <a:bodyPr/>
                    <a:lstStyle/>
                    <a:p>
                      <a:pPr marL="0" marR="0" lvl="0" indent="0" algn="l" rtl="0">
                        <a:lnSpc>
                          <a:spcPct val="100000"/>
                        </a:lnSpc>
                        <a:spcBef>
                          <a:spcPts val="0"/>
                        </a:spcBef>
                        <a:spcAft>
                          <a:spcPts val="0"/>
                        </a:spcAft>
                        <a:buClr>
                          <a:schemeClr val="dk1"/>
                        </a:buClr>
                        <a:buSzPts val="2200"/>
                        <a:buFont typeface="Calibri"/>
                        <a:buNone/>
                      </a:pPr>
                      <a:r>
                        <a:rPr lang="en-US" sz="2200" u="none" strike="noStrike" cap="none" dirty="0"/>
                        <a:t>Missed Abortion</a:t>
                      </a:r>
                      <a:endParaRPr sz="2200" u="none" strike="noStrike" cap="none" dirty="0"/>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B w="38100" cap="flat" cmpd="sng">
                      <a:solidFill>
                        <a:schemeClr val="dk2"/>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gridSpan="4">
                  <a:txBody>
                    <a:bodyPr/>
                    <a:lstStyle/>
                    <a:p>
                      <a:pPr marL="0" marR="0" lvl="0" indent="0" algn="l" rtl="0">
                        <a:lnSpc>
                          <a:spcPct val="100000"/>
                        </a:lnSpc>
                        <a:spcBef>
                          <a:spcPts val="0"/>
                        </a:spcBef>
                        <a:spcAft>
                          <a:spcPts val="0"/>
                        </a:spcAft>
                        <a:buClr>
                          <a:schemeClr val="dk2"/>
                        </a:buClr>
                        <a:buSzPts val="2000"/>
                        <a:buFont typeface="Calibri"/>
                        <a:buNone/>
                      </a:pPr>
                      <a:r>
                        <a:rPr lang="en-US" sz="2000" b="1" u="none" strike="noStrike" cap="none" dirty="0">
                          <a:solidFill>
                            <a:schemeClr val="dk2"/>
                          </a:solidFill>
                        </a:rPr>
                        <a:t>Mifepristone + Misoprostol</a:t>
                      </a:r>
                      <a:endParaRPr sz="1800" b="1" u="none" strike="noStrike" cap="none" dirty="0">
                        <a:solidFill>
                          <a:schemeClr val="dk2"/>
                        </a:solidFill>
                      </a:endParaRPr>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50">
                <a:tc>
                  <a:txBody>
                    <a:bodyPr/>
                    <a:lstStyle/>
                    <a:p>
                      <a:pPr marL="0" marR="0" lvl="0" indent="0" algn="r"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Day 1</a:t>
                      </a:r>
                      <a:endParaRPr sz="1800" u="none" strike="noStrike" cap="none" dirty="0"/>
                    </a:p>
                  </a:txBody>
                  <a:tcPr marL="91450" marR="91450" marT="45725" marB="45725">
                    <a:lnL w="12700" cap="flat" cmpd="sng">
                      <a:solidFill>
                        <a:srgbClr val="0066FF"/>
                      </a:solidFill>
                      <a:prstDash val="solid"/>
                      <a:round/>
                      <a:headEnd type="none" w="sm" len="sm"/>
                      <a:tailEnd type="none" w="sm" len="sm"/>
                    </a:lnL>
                    <a:lnT w="38100" cap="flat" cmpd="sng">
                      <a:solidFill>
                        <a:schemeClr val="dk2"/>
                      </a:solidFill>
                      <a:prstDash val="solid"/>
                      <a:round/>
                      <a:headEnd type="none" w="sm" len="sm"/>
                      <a:tailEnd type="none" w="sm" len="sm"/>
                    </a:lnT>
                    <a:solidFill>
                      <a:srgbClr val="FBEDE7"/>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Mifepristone</a:t>
                      </a:r>
                      <a:endParaRPr sz="1800" u="none" strike="noStrike" cap="none" dirty="0"/>
                    </a:p>
                  </a:txBody>
                  <a:tcPr marL="91450" marR="91450" marT="45725" marB="45725">
                    <a:lnT w="38100" cap="flat" cmpd="sng">
                      <a:solidFill>
                        <a:schemeClr val="dk2"/>
                      </a:solidFill>
                      <a:prstDash val="solid"/>
                      <a:round/>
                      <a:headEnd type="none" w="sm" len="sm"/>
                      <a:tailEnd type="none" w="sm" len="sm"/>
                    </a:lnT>
                    <a:solidFill>
                      <a:srgbClr val="FBEDE7"/>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200mg orally</a:t>
                      </a:r>
                      <a:endParaRPr sz="1800" u="none" strike="noStrike" cap="none"/>
                    </a:p>
                  </a:txBody>
                  <a:tcPr marL="91450" marR="91450" marT="45725" marB="45725">
                    <a:lnT w="38100" cap="flat" cmpd="sng">
                      <a:solidFill>
                        <a:schemeClr val="dk2"/>
                      </a:solidFill>
                      <a:prstDash val="solid"/>
                      <a:round/>
                      <a:headEnd type="none" w="sm" len="sm"/>
                      <a:tailEnd type="none" w="sm" len="sm"/>
                    </a:lnT>
                    <a:solidFill>
                      <a:srgbClr val="FBEDE7"/>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Single dose</a:t>
                      </a:r>
                      <a:endParaRPr sz="1800" u="none" strike="noStrike" cap="none"/>
                    </a:p>
                  </a:txBody>
                  <a:tcPr marL="91450" marR="91450" marT="45725" marB="45725">
                    <a:lnR w="12700" cap="flat" cmpd="sng">
                      <a:solidFill>
                        <a:srgbClr val="0066FF"/>
                      </a:solidFill>
                      <a:prstDash val="solid"/>
                      <a:round/>
                      <a:headEnd type="none" w="sm" len="sm"/>
                      <a:tailEnd type="none" w="sm" len="sm"/>
                    </a:lnR>
                    <a:lnT w="38100" cap="flat" cmpd="sng">
                      <a:solidFill>
                        <a:schemeClr val="dk2"/>
                      </a:solidFill>
                      <a:prstDash val="solid"/>
                      <a:round/>
                      <a:headEnd type="none" w="sm" len="sm"/>
                      <a:tailEnd type="none" w="sm" len="sm"/>
                    </a:lnT>
                    <a:solidFill>
                      <a:srgbClr val="FBEDE7"/>
                    </a:solidFill>
                  </a:tcPr>
                </a:tc>
                <a:extLst>
                  <a:ext uri="{0D108BD9-81ED-4DB2-BD59-A6C34878D82A}">
                    <a16:rowId xmlns:a16="http://schemas.microsoft.com/office/drawing/2014/main" val="10002"/>
                  </a:ext>
                </a:extLst>
              </a:tr>
              <a:tr h="370850">
                <a:tc>
                  <a:txBody>
                    <a:bodyPr/>
                    <a:lstStyle/>
                    <a:p>
                      <a:pPr marL="0" marR="0" lvl="0" indent="0" algn="r"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Day 2-3</a:t>
                      </a:r>
                      <a:endParaRPr sz="1800" u="none" strike="noStrike" cap="none"/>
                    </a:p>
                  </a:txBody>
                  <a:tcPr marL="91450" marR="91450" marT="45725" marB="45725">
                    <a:lnL w="12700" cap="flat" cmpd="sng">
                      <a:solidFill>
                        <a:srgbClr val="0066FF"/>
                      </a:solidFill>
                      <a:prstDash val="solid"/>
                      <a:round/>
                      <a:headEnd type="none" w="sm" len="sm"/>
                      <a:tailEnd type="none" w="sm" len="sm"/>
                    </a:lnL>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Misoprostol</a:t>
                      </a:r>
                      <a:endParaRPr sz="1800" u="none" strike="noStrike" cap="none" dirty="0"/>
                    </a:p>
                  </a:txBody>
                  <a:tcPr marL="91450" marR="91450" marT="45725" marB="45725">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800mcg vaginally*</a:t>
                      </a:r>
                      <a:endParaRPr sz="1800" u="none" strike="noStrike" cap="none"/>
                    </a:p>
                  </a:txBody>
                  <a:tcPr marL="91450" marR="91450" marT="45725" marB="45725">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Every 3 hours</a:t>
                      </a:r>
                      <a:endParaRPr sz="1800" u="none" strike="noStrike" cap="none"/>
                    </a:p>
                  </a:txBody>
                  <a:tcPr marL="91450" marR="91450" marT="45725" marB="45725">
                    <a:lnR w="12700" cap="flat" cmpd="sng">
                      <a:solidFill>
                        <a:srgbClr val="0066FF"/>
                      </a:solidFill>
                      <a:prstDash val="solid"/>
                      <a:round/>
                      <a:headEnd type="none" w="sm" len="sm"/>
                      <a:tailEnd type="none" w="sm" len="sm"/>
                    </a:lnR>
                    <a:solidFill>
                      <a:srgbClr val="FAF9F9"/>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a:solidFill>
                          <a:srgbClr val="1F3864"/>
                        </a:solidFill>
                      </a:endParaRPr>
                    </a:p>
                  </a:txBody>
                  <a:tcPr marL="91450" marR="91450" marT="45725" marB="45725">
                    <a:lnL w="12700" cap="flat" cmpd="sng">
                      <a:solidFill>
                        <a:srgbClr val="0066FF"/>
                      </a:solidFill>
                      <a:prstDash val="solid"/>
                      <a:round/>
                      <a:headEnd type="none" w="sm" len="sm"/>
                      <a:tailEnd type="none" w="sm" len="sm"/>
                    </a:lnL>
                    <a:lnB w="38100" cap="flat" cmpd="sng">
                      <a:solidFill>
                        <a:schemeClr val="dk2"/>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dirty="0">
                        <a:solidFill>
                          <a:srgbClr val="1F3864"/>
                        </a:solidFill>
                      </a:endParaRPr>
                    </a:p>
                  </a:txBody>
                  <a:tcPr marL="91450" marR="91450" marT="45725" marB="45725">
                    <a:lnB w="38100" cap="flat" cmpd="sng">
                      <a:solidFill>
                        <a:schemeClr val="dk2"/>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600mcg sublingually</a:t>
                      </a:r>
                      <a:endParaRPr sz="1800" u="none" strike="noStrike" cap="none" dirty="0"/>
                    </a:p>
                  </a:txBody>
                  <a:tcPr marL="91450" marR="91450" marT="45725" marB="45725">
                    <a:lnB w="38100" cap="flat" cmpd="sng">
                      <a:solidFill>
                        <a:schemeClr val="dk2"/>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Every 3 hours</a:t>
                      </a:r>
                      <a:endParaRPr sz="1800" u="none" strike="noStrike" cap="none"/>
                    </a:p>
                  </a:txBody>
                  <a:tcPr marL="91450" marR="91450" marT="45725" marB="45725">
                    <a:lnR w="12700" cap="flat" cmpd="sng">
                      <a:solidFill>
                        <a:srgbClr val="0066FF"/>
                      </a:solidFill>
                      <a:prstDash val="solid"/>
                      <a:round/>
                      <a:headEnd type="none" w="sm" len="sm"/>
                      <a:tailEnd type="none" w="sm" len="sm"/>
                    </a:lnR>
                    <a:lnB w="38100" cap="flat" cmpd="sng">
                      <a:solidFill>
                        <a:schemeClr val="dk2"/>
                      </a:solidFill>
                      <a:prstDash val="solid"/>
                      <a:round/>
                      <a:headEnd type="none" w="sm" len="sm"/>
                      <a:tailEnd type="none" w="sm" len="sm"/>
                    </a:lnB>
                    <a:solidFill>
                      <a:srgbClr val="FAF9F9"/>
                    </a:solidFill>
                  </a:tcPr>
                </a:tc>
                <a:extLst>
                  <a:ext uri="{0D108BD9-81ED-4DB2-BD59-A6C34878D82A}">
                    <a16:rowId xmlns:a16="http://schemas.microsoft.com/office/drawing/2014/main" val="10004"/>
                  </a:ext>
                </a:extLst>
              </a:tr>
              <a:tr h="370850">
                <a:tc gridSpan="4">
                  <a:txBody>
                    <a:bodyPr/>
                    <a:lstStyle/>
                    <a:p>
                      <a:pPr marL="0" marR="0" lvl="0" indent="0" algn="l" rtl="0">
                        <a:lnSpc>
                          <a:spcPct val="100000"/>
                        </a:lnSpc>
                        <a:spcBef>
                          <a:spcPts val="0"/>
                        </a:spcBef>
                        <a:spcAft>
                          <a:spcPts val="0"/>
                        </a:spcAft>
                        <a:buClr>
                          <a:schemeClr val="dk2"/>
                        </a:buClr>
                        <a:buSzPts val="2000"/>
                        <a:buFont typeface="Calibri"/>
                        <a:buNone/>
                      </a:pPr>
                      <a:r>
                        <a:rPr lang="en-US" sz="2000" b="1" u="none" strike="noStrike" cap="none" dirty="0">
                          <a:solidFill>
                            <a:schemeClr val="dk2"/>
                          </a:solidFill>
                        </a:rPr>
                        <a:t>Misoprostol Only</a:t>
                      </a:r>
                      <a:endParaRPr sz="1800" b="1" u="none" strike="noStrike" cap="none" dirty="0">
                        <a:solidFill>
                          <a:schemeClr val="dk2"/>
                        </a:solidFill>
                      </a:endParaRPr>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a:p>
                  </a:txBody>
                  <a:tcPr marL="91450" marR="91450" marT="45725" marB="45725">
                    <a:lnL w="12700" cap="flat" cmpd="sng">
                      <a:solidFill>
                        <a:srgbClr val="0066FF"/>
                      </a:solidFill>
                      <a:prstDash val="solid"/>
                      <a:round/>
                      <a:headEnd type="none" w="sm" len="sm"/>
                      <a:tailEnd type="none" w="sm" len="sm"/>
                    </a:lnL>
                    <a:lnT w="38100" cap="flat" cmpd="sng">
                      <a:solidFill>
                        <a:schemeClr val="dk2"/>
                      </a:solidFill>
                      <a:prstDash val="solid"/>
                      <a:round/>
                      <a:headEnd type="none" w="sm" len="sm"/>
                      <a:tailEnd type="none" w="sm" len="sm"/>
                    </a:lnT>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Misoprostol</a:t>
                      </a:r>
                      <a:endParaRPr sz="1800" u="none" strike="noStrike" cap="none"/>
                    </a:p>
                  </a:txBody>
                  <a:tcPr marL="91450" marR="91450" marT="45725" marB="45725">
                    <a:lnR w="38100" cap="flat" cmpd="sng">
                      <a:solidFill>
                        <a:schemeClr val="lt1"/>
                      </a:solidFill>
                      <a:prstDash val="solid"/>
                      <a:round/>
                      <a:headEnd type="none" w="sm" len="sm"/>
                      <a:tailEnd type="none" w="sm" len="sm"/>
                    </a:lnR>
                    <a:lnT w="38100" cap="flat" cmpd="sng">
                      <a:solidFill>
                        <a:schemeClr val="dk2"/>
                      </a:solidFill>
                      <a:prstDash val="solid"/>
                      <a:round/>
                      <a:headEnd type="none" w="sm" len="sm"/>
                      <a:tailEnd type="none" w="sm" len="sm"/>
                    </a:lnT>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800mcg vaginally*</a:t>
                      </a:r>
                      <a:endParaRPr sz="1800" u="none" strike="noStrike" cap="none" dirty="0"/>
                    </a:p>
                  </a:txBody>
                  <a:tcPr marL="91450" marR="91450" marT="45725" marB="45725">
                    <a:lnL w="38100" cap="flat" cmpd="sng">
                      <a:solidFill>
                        <a:schemeClr val="lt1"/>
                      </a:solidFill>
                      <a:prstDash val="solid"/>
                      <a:round/>
                      <a:headEnd type="none" w="sm" len="sm"/>
                      <a:tailEnd type="none" w="sm" len="sm"/>
                    </a:lnL>
                    <a:lnT w="38100" cap="flat" cmpd="sng">
                      <a:solidFill>
                        <a:schemeClr val="dk2"/>
                      </a:solidFill>
                      <a:prstDash val="solid"/>
                      <a:round/>
                      <a:headEnd type="none" w="sm" len="sm"/>
                      <a:tailEnd type="none" w="sm" len="sm"/>
                    </a:lnT>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Every 3 hours</a:t>
                      </a:r>
                      <a:endParaRPr sz="1800" u="none" strike="noStrike" cap="none" dirty="0"/>
                    </a:p>
                  </a:txBody>
                  <a:tcPr marL="91450" marR="91450" marT="45725" marB="45725">
                    <a:lnR w="12700" cap="flat" cmpd="sng">
                      <a:solidFill>
                        <a:srgbClr val="0066FF"/>
                      </a:solidFill>
                      <a:prstDash val="solid"/>
                      <a:round/>
                      <a:headEnd type="none" w="sm" len="sm"/>
                      <a:tailEnd type="none" w="sm" len="sm"/>
                    </a:lnR>
                    <a:lnT w="38100" cap="flat" cmpd="sng">
                      <a:solidFill>
                        <a:schemeClr val="dk2"/>
                      </a:solidFill>
                      <a:prstDash val="solid"/>
                      <a:round/>
                      <a:headEnd type="none" w="sm" len="sm"/>
                      <a:tailEnd type="none" w="sm" len="sm"/>
                    </a:lnT>
                    <a:solidFill>
                      <a:srgbClr val="FAF9F9"/>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a:p>
                  </a:txBody>
                  <a:tcPr marL="91450" marR="91450" marT="45725" marB="45725">
                    <a:lnL w="12700" cap="flat" cmpd="sng">
                      <a:solidFill>
                        <a:srgbClr val="0066FF"/>
                      </a:solidFill>
                      <a:prstDash val="solid"/>
                      <a:round/>
                      <a:headEnd type="none" w="sm" len="sm"/>
                      <a:tailEnd type="none" w="sm" len="sm"/>
                    </a:lnL>
                    <a:lnB w="12700" cap="flat" cmpd="sng">
                      <a:solidFill>
                        <a:srgbClr val="0066FF"/>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chemeClr val="dk1"/>
                        </a:buClr>
                        <a:buSzPts val="2000"/>
                        <a:buFont typeface="Calibri"/>
                        <a:buNone/>
                      </a:pPr>
                      <a:endParaRPr sz="2000" u="none" strike="noStrike" cap="none">
                        <a:solidFill>
                          <a:srgbClr val="1F3864"/>
                        </a:solidFill>
                      </a:endParaRPr>
                    </a:p>
                  </a:txBody>
                  <a:tcPr marL="91450" marR="91450" marT="45725" marB="45725">
                    <a:lnB w="12700" cap="flat" cmpd="sng">
                      <a:solidFill>
                        <a:srgbClr val="0066FF"/>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rPr>
                        <a:t>600mcg sublingually</a:t>
                      </a:r>
                      <a:endParaRPr sz="1800" u="none" strike="noStrike" cap="none"/>
                    </a:p>
                  </a:txBody>
                  <a:tcPr marL="91450" marR="91450" marT="45725" marB="45725">
                    <a:lnB w="12700" cap="flat" cmpd="sng">
                      <a:solidFill>
                        <a:srgbClr val="0066FF"/>
                      </a:solidFill>
                      <a:prstDash val="solid"/>
                      <a:round/>
                      <a:headEnd type="none" w="sm" len="sm"/>
                      <a:tailEnd type="none" w="sm" len="sm"/>
                    </a:lnB>
                    <a:solidFill>
                      <a:srgbClr val="FAF9F9"/>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rPr>
                        <a:t>Every 3 hours</a:t>
                      </a:r>
                      <a:endParaRPr sz="1800" u="none" strike="noStrike" cap="none" dirty="0"/>
                    </a:p>
                  </a:txBody>
                  <a:tcPr marL="91450" marR="91450" marT="45725" marB="45725">
                    <a:lnR w="12700" cap="flat" cmpd="sng">
                      <a:solidFill>
                        <a:srgbClr val="0066FF"/>
                      </a:solidFill>
                      <a:prstDash val="solid"/>
                      <a:round/>
                      <a:headEnd type="none" w="sm" len="sm"/>
                      <a:tailEnd type="none" w="sm" len="sm"/>
                    </a:lnR>
                    <a:lnB w="12700" cap="flat" cmpd="sng">
                      <a:solidFill>
                        <a:srgbClr val="0066FF"/>
                      </a:solidFill>
                      <a:prstDash val="solid"/>
                      <a:round/>
                      <a:headEnd type="none" w="sm" len="sm"/>
                      <a:tailEnd type="none" w="sm" len="sm"/>
                    </a:lnB>
                    <a:solidFill>
                      <a:srgbClr val="FAF9F9"/>
                    </a:solidFill>
                  </a:tcPr>
                </a:tc>
                <a:extLst>
                  <a:ext uri="{0D108BD9-81ED-4DB2-BD59-A6C34878D82A}">
                    <a16:rowId xmlns:a16="http://schemas.microsoft.com/office/drawing/2014/main" val="10007"/>
                  </a:ext>
                </a:extLst>
              </a:tr>
            </a:tbl>
          </a:graphicData>
        </a:graphic>
      </p:graphicFrame>
      <p:sp>
        <p:nvSpPr>
          <p:cNvPr id="914" name="Google Shape;914;p117"/>
          <p:cNvSpPr txBox="1"/>
          <p:nvPr/>
        </p:nvSpPr>
        <p:spPr>
          <a:xfrm>
            <a:off x="3465960" y="6169223"/>
            <a:ext cx="2946779" cy="30777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3864"/>
              </a:buClr>
              <a:buSzPts val="1400"/>
              <a:buFont typeface="Arial"/>
              <a:buNone/>
            </a:pPr>
            <a:r>
              <a:rPr lang="en-US" sz="1400" b="0" i="0" u="none" strike="noStrike" cap="none" dirty="0">
                <a:solidFill>
                  <a:srgbClr val="1F3864"/>
                </a:solidFill>
                <a:latin typeface="Arial"/>
                <a:ea typeface="Arial"/>
                <a:cs typeface="Arial"/>
                <a:sym typeface="Arial"/>
              </a:rPr>
              <a:t>*</a:t>
            </a:r>
            <a:r>
              <a:rPr lang="en-US" sz="1400" b="0" i="0" u="none" strike="noStrike" cap="none" dirty="0">
                <a:solidFill>
                  <a:srgbClr val="1F3864"/>
                </a:solidFill>
                <a:latin typeface="Calibri" panose="020F0502020204030204" pitchFamily="34" charset="0"/>
                <a:cs typeface="Calibri" panose="020F0502020204030204" pitchFamily="34" charset="0"/>
                <a:sym typeface="Arial"/>
              </a:rPr>
              <a:t>in the absence of vaginal bleeding</a:t>
            </a:r>
            <a:endParaRPr sz="1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913" name="Google Shape;913;p117"/>
          <p:cNvSpPr txBox="1"/>
          <p:nvPr/>
        </p:nvSpPr>
        <p:spPr>
          <a:xfrm>
            <a:off x="4953000" y="6477000"/>
            <a:ext cx="41148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*in the absence of vaginal bleeding</a:t>
            </a:r>
            <a:endParaRPr sz="1800" b="0" i="0" u="none" strike="noStrike" cap="none">
              <a:solidFill>
                <a:schemeClr val="dk1"/>
              </a:solidFill>
              <a:latin typeface="Calibri"/>
              <a:ea typeface="Calibri"/>
              <a:cs typeface="Calibri"/>
              <a:sym typeface="Calibri"/>
            </a:endParaRPr>
          </a:p>
        </p:txBody>
      </p:sp>
      <p:sp>
        <p:nvSpPr>
          <p:cNvPr id="915" name="Google Shape;915;p117">
            <a:extLst>
              <a:ext uri="{C183D7F6-B498-43B3-948B-1728B52AA6E4}">
                <adec:decorative xmlns:adec="http://schemas.microsoft.com/office/drawing/2017/decorative" val="1"/>
              </a:ext>
            </a:extLst>
          </p:cNvPr>
          <p:cNvSpPr txBox="1"/>
          <p:nvPr/>
        </p:nvSpPr>
        <p:spPr>
          <a:xfrm>
            <a:off x="3465957" y="1992973"/>
            <a:ext cx="4236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5"/>
              </a:buClr>
              <a:buSzPts val="1600"/>
              <a:buFont typeface="Calibri"/>
              <a:buNone/>
            </a:pPr>
            <a:r>
              <a:rPr lang="en-US" sz="1600" b="0" i="1" u="none" strike="noStrike" cap="none">
                <a:solidFill>
                  <a:srgbClr val="2E75B5"/>
                </a:solidFill>
                <a:latin typeface="Calibri"/>
                <a:ea typeface="Calibri"/>
                <a:cs typeface="Calibri"/>
                <a:sym typeface="Calibri"/>
              </a:rPr>
              <a:t>Or</a:t>
            </a:r>
            <a:endParaRPr sz="1800" b="0" i="0" u="none" strike="noStrike" cap="none">
              <a:solidFill>
                <a:schemeClr val="dk1"/>
              </a:solidFill>
              <a:latin typeface="Calibri"/>
              <a:ea typeface="Calibri"/>
              <a:cs typeface="Calibri"/>
              <a:sym typeface="Calibri"/>
            </a:endParaRPr>
          </a:p>
        </p:txBody>
      </p:sp>
      <p:sp>
        <p:nvSpPr>
          <p:cNvPr id="916" name="Google Shape;916;p117">
            <a:extLst>
              <a:ext uri="{C183D7F6-B498-43B3-948B-1728B52AA6E4}">
                <adec:decorative xmlns:adec="http://schemas.microsoft.com/office/drawing/2017/decorative" val="1"/>
              </a:ext>
            </a:extLst>
          </p:cNvPr>
          <p:cNvSpPr txBox="1"/>
          <p:nvPr/>
        </p:nvSpPr>
        <p:spPr>
          <a:xfrm>
            <a:off x="3465958" y="2434411"/>
            <a:ext cx="4236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5"/>
              </a:buClr>
              <a:buSzPts val="1600"/>
              <a:buFont typeface="Calibri"/>
              <a:buNone/>
            </a:pPr>
            <a:r>
              <a:rPr lang="en-US" sz="1600" b="0" i="1" u="none" strike="noStrike" cap="none">
                <a:solidFill>
                  <a:srgbClr val="2E75B5"/>
                </a:solidFill>
                <a:latin typeface="Calibri"/>
                <a:ea typeface="Calibri"/>
                <a:cs typeface="Calibri"/>
                <a:sym typeface="Calibri"/>
              </a:rPr>
              <a:t>Or</a:t>
            </a:r>
            <a:endParaRPr sz="1800" b="0" i="0" u="none" strike="noStrike" cap="none">
              <a:solidFill>
                <a:schemeClr val="dk1"/>
              </a:solidFill>
              <a:latin typeface="Calibri"/>
              <a:ea typeface="Calibri"/>
              <a:cs typeface="Calibri"/>
              <a:sym typeface="Calibri"/>
            </a:endParaRPr>
          </a:p>
        </p:txBody>
      </p:sp>
      <p:sp>
        <p:nvSpPr>
          <p:cNvPr id="917" name="Google Shape;917;p117">
            <a:extLst>
              <a:ext uri="{C183D7F6-B498-43B3-948B-1728B52AA6E4}">
                <adec:decorative xmlns:adec="http://schemas.microsoft.com/office/drawing/2017/decorative" val="1"/>
              </a:ext>
            </a:extLst>
          </p:cNvPr>
          <p:cNvSpPr txBox="1"/>
          <p:nvPr/>
        </p:nvSpPr>
        <p:spPr>
          <a:xfrm>
            <a:off x="3465959" y="4358147"/>
            <a:ext cx="4236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5"/>
              </a:buClr>
              <a:buSzPts val="1600"/>
              <a:buFont typeface="Calibri"/>
              <a:buNone/>
            </a:pPr>
            <a:r>
              <a:rPr lang="en-US" sz="1600" b="0" i="1" u="none" strike="noStrike" cap="none">
                <a:solidFill>
                  <a:srgbClr val="2E75B5"/>
                </a:solidFill>
                <a:latin typeface="Calibri"/>
                <a:ea typeface="Calibri"/>
                <a:cs typeface="Calibri"/>
                <a:sym typeface="Calibri"/>
              </a:rPr>
              <a:t>Or</a:t>
            </a:r>
            <a:endParaRPr sz="1800" b="0" i="0" u="none" strike="noStrike" cap="none">
              <a:solidFill>
                <a:schemeClr val="dk1"/>
              </a:solidFill>
              <a:latin typeface="Calibri"/>
              <a:ea typeface="Calibri"/>
              <a:cs typeface="Calibri"/>
              <a:sym typeface="Calibri"/>
            </a:endParaRPr>
          </a:p>
        </p:txBody>
      </p:sp>
      <p:sp>
        <p:nvSpPr>
          <p:cNvPr id="918" name="Google Shape;918;p117">
            <a:extLst>
              <a:ext uri="{C183D7F6-B498-43B3-948B-1728B52AA6E4}">
                <adec:decorative xmlns:adec="http://schemas.microsoft.com/office/drawing/2017/decorative" val="1"/>
              </a:ext>
            </a:extLst>
          </p:cNvPr>
          <p:cNvSpPr txBox="1"/>
          <p:nvPr/>
        </p:nvSpPr>
        <p:spPr>
          <a:xfrm>
            <a:off x="3465961" y="5567576"/>
            <a:ext cx="4236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5"/>
              </a:buClr>
              <a:buSzPts val="1600"/>
              <a:buFont typeface="Calibri"/>
              <a:buNone/>
            </a:pPr>
            <a:r>
              <a:rPr lang="en-US" sz="1600" b="0" i="1" u="none" strike="noStrike" cap="none">
                <a:solidFill>
                  <a:srgbClr val="2E75B5"/>
                </a:solidFill>
                <a:latin typeface="Calibri"/>
                <a:ea typeface="Calibri"/>
                <a:cs typeface="Calibri"/>
                <a:sym typeface="Calibri"/>
              </a:rPr>
              <a:t>Or</a:t>
            </a:r>
            <a:endParaRPr sz="1800" b="0" i="0" u="none" strike="noStrike" cap="none">
              <a:solidFill>
                <a:schemeClr val="dk1"/>
              </a:solidFill>
              <a:latin typeface="Calibri"/>
              <a:ea typeface="Calibri"/>
              <a:cs typeface="Calibri"/>
              <a:sym typeface="Calibri"/>
            </a:endParaRPr>
          </a:p>
        </p:txBody>
      </p:sp>
      <p:sp>
        <p:nvSpPr>
          <p:cNvPr id="919" name="Google Shape;919;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18"/>
          <p:cNvSpPr txBox="1">
            <a:spLocks noGrp="1"/>
          </p:cNvSpPr>
          <p:nvPr>
            <p:ph type="title"/>
          </p:nvPr>
        </p:nvSpPr>
        <p:spPr>
          <a:xfrm>
            <a:off x="540727" y="864396"/>
            <a:ext cx="8328611"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Misoprostol for incomplete abortion &lt; 13 weeks uterine size</a:t>
            </a:r>
            <a:endParaRPr/>
          </a:p>
        </p:txBody>
      </p:sp>
      <p:sp>
        <p:nvSpPr>
          <p:cNvPr id="926" name="Google Shape;926;p118"/>
          <p:cNvSpPr txBox="1">
            <a:spLocks noGrp="1"/>
          </p:cNvSpPr>
          <p:nvPr>
            <p:ph type="body" idx="1"/>
          </p:nvPr>
        </p:nvSpPr>
        <p:spPr>
          <a:xfrm>
            <a:off x="771525" y="2534469"/>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3200"/>
              <a:buChar char="•"/>
            </a:pPr>
            <a:r>
              <a:rPr lang="en-US" sz="2800">
                <a:solidFill>
                  <a:schemeClr val="dk2"/>
                </a:solidFill>
              </a:rPr>
              <a:t>Misoprostol 600 mcg orally, 400 mcg sublingually, or in the absence of vaginal bleeding, 400mcg vaginally in a single dose</a:t>
            </a:r>
            <a:endParaRPr sz="2800">
              <a:solidFill>
                <a:schemeClr val="dk2"/>
              </a:solidFill>
            </a:endParaRPr>
          </a:p>
          <a:p>
            <a:pPr marL="228600" lvl="0" indent="-228600" algn="l" rtl="0">
              <a:lnSpc>
                <a:spcPct val="90000"/>
              </a:lnSpc>
              <a:spcBef>
                <a:spcPts val="1000"/>
              </a:spcBef>
              <a:spcAft>
                <a:spcPts val="0"/>
              </a:spcAft>
              <a:buClr>
                <a:srgbClr val="1F3864"/>
              </a:buClr>
              <a:buSzPts val="3200"/>
              <a:buChar char="•"/>
            </a:pPr>
            <a:r>
              <a:rPr lang="en-US" sz="2800">
                <a:solidFill>
                  <a:schemeClr val="dk2"/>
                </a:solidFill>
              </a:rPr>
              <a:t>Location: May be used at home or in the health facility</a:t>
            </a:r>
            <a:endParaRPr sz="2800">
              <a:solidFill>
                <a:schemeClr val="dk2"/>
              </a:solidFill>
            </a:endParaRPr>
          </a:p>
          <a:p>
            <a:pPr marL="228600" lvl="0" indent="-228600" algn="l" rtl="0">
              <a:lnSpc>
                <a:spcPct val="90000"/>
              </a:lnSpc>
              <a:spcBef>
                <a:spcPts val="1000"/>
              </a:spcBef>
              <a:spcAft>
                <a:spcPts val="0"/>
              </a:spcAft>
              <a:buClr>
                <a:srgbClr val="1F3864"/>
              </a:buClr>
              <a:buSzPts val="3200"/>
              <a:buChar char="•"/>
            </a:pPr>
            <a:r>
              <a:rPr lang="en-US" sz="2800">
                <a:solidFill>
                  <a:schemeClr val="dk2"/>
                </a:solidFill>
              </a:rPr>
              <a:t>Effectiveness rate: 91-99%</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a:solidFill>
                <a:srgbClr val="1F3864"/>
              </a:solidFill>
            </a:endParaRPr>
          </a:p>
        </p:txBody>
      </p:sp>
      <p:sp>
        <p:nvSpPr>
          <p:cNvPr id="927" name="Google Shape;927;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19"/>
          <p:cNvSpPr txBox="1">
            <a:spLocks noGrp="1"/>
          </p:cNvSpPr>
          <p:nvPr>
            <p:ph type="title"/>
          </p:nvPr>
        </p:nvSpPr>
        <p:spPr>
          <a:xfrm>
            <a:off x="457200" y="14107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Vaginal administration</a:t>
            </a:r>
            <a:endParaRPr/>
          </a:p>
        </p:txBody>
      </p:sp>
      <p:sp>
        <p:nvSpPr>
          <p:cNvPr id="936" name="Google Shape;936;p119"/>
          <p:cNvSpPr txBox="1"/>
          <p:nvPr/>
        </p:nvSpPr>
        <p:spPr>
          <a:xfrm>
            <a:off x="4616404" y="1109218"/>
            <a:ext cx="4311839" cy="5009498"/>
          </a:xfrm>
          <a:prstGeom prst="rect">
            <a:avLst/>
          </a:prstGeom>
          <a:noFill/>
          <a:ln>
            <a:noFill/>
          </a:ln>
        </p:spPr>
        <p:txBody>
          <a:bodyPr spcFirstLastPara="1" wrap="square" lIns="91425" tIns="45700" rIns="91425" bIns="45700" anchor="t" anchorCtr="0">
            <a:noAutofit/>
          </a:bodyPr>
          <a:lstStyle/>
          <a:p>
            <a:pPr marL="214313" marR="0" lvl="0" indent="-214313" algn="l" rtl="0">
              <a:lnSpc>
                <a:spcPct val="100000"/>
              </a:lnSpc>
              <a:spcBef>
                <a:spcPts val="0"/>
              </a:spcBef>
              <a:spcAft>
                <a:spcPts val="0"/>
              </a:spcAft>
              <a:buClr>
                <a:schemeClr val="dk2"/>
              </a:buClr>
              <a:buSzPts val="2400"/>
              <a:buFont typeface="Arial"/>
              <a:buChar char="•"/>
            </a:pPr>
            <a:r>
              <a:rPr lang="en-US" sz="2500" b="0" i="0" u="none" strike="noStrike" cap="none">
                <a:solidFill>
                  <a:schemeClr val="dk2"/>
                </a:solidFill>
                <a:latin typeface="Calibri"/>
                <a:ea typeface="Calibri"/>
                <a:cs typeface="Calibri"/>
                <a:sym typeface="Calibri"/>
              </a:rPr>
              <a:t>Advise the woman to empty her bladder</a:t>
            </a:r>
            <a:endParaRPr sz="2500" b="0" i="0" u="none" strike="noStrike" cap="none">
              <a:solidFill>
                <a:schemeClr val="dk1"/>
              </a:solidFill>
              <a:latin typeface="Calibri"/>
              <a:ea typeface="Calibri"/>
              <a:cs typeface="Calibri"/>
              <a:sym typeface="Calibri"/>
            </a:endParaRPr>
          </a:p>
          <a:p>
            <a:pPr marL="214313" marR="0" lvl="0" indent="-214313" algn="l" rtl="0">
              <a:lnSpc>
                <a:spcPct val="100000"/>
              </a:lnSpc>
              <a:spcBef>
                <a:spcPts val="450"/>
              </a:spcBef>
              <a:spcAft>
                <a:spcPts val="0"/>
              </a:spcAft>
              <a:buClr>
                <a:schemeClr val="dk2"/>
              </a:buClr>
              <a:buSzPts val="2400"/>
              <a:buFont typeface="Arial"/>
              <a:buChar char="•"/>
            </a:pPr>
            <a:r>
              <a:rPr lang="en-US" sz="2500" b="0" i="0" u="none" strike="noStrike" cap="none">
                <a:solidFill>
                  <a:schemeClr val="dk2"/>
                </a:solidFill>
                <a:latin typeface="Calibri"/>
                <a:ea typeface="Calibri"/>
                <a:cs typeface="Calibri"/>
                <a:sym typeface="Calibri"/>
              </a:rPr>
              <a:t>If a clinician is inserting pills, wash hands and put on clean gloves</a:t>
            </a:r>
            <a:endParaRPr sz="2500" b="0" i="0" u="none" strike="noStrike" cap="none">
              <a:solidFill>
                <a:schemeClr val="dk1"/>
              </a:solidFill>
              <a:latin typeface="Calibri"/>
              <a:ea typeface="Calibri"/>
              <a:cs typeface="Calibri"/>
              <a:sym typeface="Calibri"/>
            </a:endParaRPr>
          </a:p>
          <a:p>
            <a:pPr marL="214313" marR="0" lvl="0" indent="-214313" algn="l" rtl="0">
              <a:lnSpc>
                <a:spcPct val="100000"/>
              </a:lnSpc>
              <a:spcBef>
                <a:spcPts val="450"/>
              </a:spcBef>
              <a:spcAft>
                <a:spcPts val="0"/>
              </a:spcAft>
              <a:buClr>
                <a:schemeClr val="dk2"/>
              </a:buClr>
              <a:buSzPts val="2400"/>
              <a:buFont typeface="Arial"/>
              <a:buChar char="•"/>
            </a:pPr>
            <a:r>
              <a:rPr lang="en-US" sz="2500" b="0" i="0" u="none" strike="noStrike" cap="none">
                <a:solidFill>
                  <a:schemeClr val="dk2"/>
                </a:solidFill>
                <a:latin typeface="Calibri"/>
                <a:ea typeface="Calibri"/>
                <a:cs typeface="Calibri"/>
                <a:sym typeface="Calibri"/>
              </a:rPr>
              <a:t>Insert all misoprostol pills </a:t>
            </a:r>
            <a:endParaRPr sz="2500" b="0" i="0" u="none" strike="noStrike" cap="none">
              <a:solidFill>
                <a:schemeClr val="dk1"/>
              </a:solidFill>
              <a:latin typeface="Calibri"/>
              <a:ea typeface="Calibri"/>
              <a:cs typeface="Calibri"/>
              <a:sym typeface="Calibri"/>
            </a:endParaRPr>
          </a:p>
          <a:p>
            <a:pPr marL="214313" marR="0" lvl="0" indent="-214313" algn="l" rtl="0">
              <a:lnSpc>
                <a:spcPct val="100000"/>
              </a:lnSpc>
              <a:spcBef>
                <a:spcPts val="450"/>
              </a:spcBef>
              <a:spcAft>
                <a:spcPts val="0"/>
              </a:spcAft>
              <a:buClr>
                <a:schemeClr val="dk2"/>
              </a:buClr>
              <a:buSzPts val="2400"/>
              <a:buFont typeface="Arial"/>
              <a:buChar char="•"/>
            </a:pPr>
            <a:r>
              <a:rPr lang="en-US" sz="2500" b="0" i="0" u="none" strike="noStrike" cap="none">
                <a:solidFill>
                  <a:schemeClr val="dk2"/>
                </a:solidFill>
                <a:latin typeface="Calibri"/>
                <a:ea typeface="Calibri"/>
                <a:cs typeface="Calibri"/>
                <a:sym typeface="Calibri"/>
              </a:rPr>
              <a:t>Push pills into the vagina as far as possible; they do not need to be in a special place</a:t>
            </a:r>
            <a:endParaRPr sz="2500" b="0" i="0" u="none" strike="noStrike" cap="none">
              <a:solidFill>
                <a:schemeClr val="dk1"/>
              </a:solidFill>
              <a:latin typeface="Calibri"/>
              <a:ea typeface="Calibri"/>
              <a:cs typeface="Calibri"/>
              <a:sym typeface="Calibri"/>
            </a:endParaRPr>
          </a:p>
          <a:p>
            <a:pPr marL="214313" marR="0" lvl="0" indent="-214313" algn="l" rtl="0">
              <a:lnSpc>
                <a:spcPct val="100000"/>
              </a:lnSpc>
              <a:spcBef>
                <a:spcPts val="450"/>
              </a:spcBef>
              <a:spcAft>
                <a:spcPts val="0"/>
              </a:spcAft>
              <a:buClr>
                <a:schemeClr val="dk2"/>
              </a:buClr>
              <a:buSzPts val="2400"/>
              <a:buFont typeface="Arial"/>
              <a:buChar char="•"/>
            </a:pPr>
            <a:r>
              <a:rPr lang="en-US" sz="2500" b="0" i="0" u="none" strike="noStrike" cap="none">
                <a:solidFill>
                  <a:schemeClr val="dk2"/>
                </a:solidFill>
                <a:latin typeface="Calibri"/>
                <a:ea typeface="Calibri"/>
                <a:cs typeface="Calibri"/>
                <a:sym typeface="Calibri"/>
              </a:rPr>
              <a:t>After 30 minutes the medicine has been adequately absorbed</a:t>
            </a:r>
            <a:endParaRPr sz="2500" b="0" i="0" u="none" strike="noStrike" cap="none">
              <a:solidFill>
                <a:schemeClr val="dk1"/>
              </a:solidFill>
              <a:latin typeface="Calibri"/>
              <a:ea typeface="Calibri"/>
              <a:cs typeface="Calibri"/>
              <a:sym typeface="Calibri"/>
            </a:endParaRPr>
          </a:p>
          <a:p>
            <a:pPr marL="214313" marR="0" lvl="0" indent="-214313" algn="l" rtl="0">
              <a:lnSpc>
                <a:spcPct val="100000"/>
              </a:lnSpc>
              <a:spcBef>
                <a:spcPts val="450"/>
              </a:spcBef>
              <a:spcAft>
                <a:spcPts val="0"/>
              </a:spcAft>
              <a:buClr>
                <a:schemeClr val="dk2"/>
              </a:buClr>
              <a:buSzPts val="2400"/>
              <a:buFont typeface="Arial"/>
              <a:buChar char="•"/>
            </a:pPr>
            <a:r>
              <a:rPr lang="en-US" sz="2500" b="0" i="0" u="none" strike="noStrike" cap="none">
                <a:solidFill>
                  <a:schemeClr val="dk2"/>
                </a:solidFill>
                <a:latin typeface="Calibri"/>
                <a:ea typeface="Calibri"/>
                <a:cs typeface="Calibri"/>
                <a:sym typeface="Calibri"/>
              </a:rPr>
              <a:t>Fragments of pills may remain</a:t>
            </a:r>
            <a:endParaRPr sz="2500" b="0" i="0" u="none" strike="noStrike" cap="none">
              <a:solidFill>
                <a:schemeClr val="dk1"/>
              </a:solidFill>
              <a:latin typeface="Calibri"/>
              <a:ea typeface="Calibri"/>
              <a:cs typeface="Calibri"/>
              <a:sym typeface="Calibri"/>
            </a:endParaRPr>
          </a:p>
        </p:txBody>
      </p:sp>
      <p:pic>
        <p:nvPicPr>
          <p:cNvPr id="935" name="Google Shape;935;p119" descr="Drawing showing a woman inserting pills into her own vagina. "/>
          <p:cNvPicPr preferRelativeResize="0">
            <a:picLocks noGrp="1"/>
          </p:cNvPicPr>
          <p:nvPr>
            <p:ph type="body" idx="2"/>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a:stretch/>
        </p:blipFill>
        <p:spPr>
          <a:xfrm>
            <a:off x="698643" y="1284074"/>
            <a:ext cx="1984440" cy="2861690"/>
          </a:xfrm>
          <a:prstGeom prst="rect">
            <a:avLst/>
          </a:prstGeom>
          <a:noFill/>
          <a:ln>
            <a:noFill/>
          </a:ln>
        </p:spPr>
      </p:pic>
      <p:pic>
        <p:nvPicPr>
          <p:cNvPr id="934" name="Google Shape;934;p119" descr="Drawing showing a hand with a glove inserting 4 pills into a vagina. "/>
          <p:cNvPicPr preferRelativeResize="0">
            <a:picLocks noGrp="1"/>
          </p:cNvPicPr>
          <p:nvPr>
            <p:ph type="body" idx="1"/>
          </p:nvPr>
        </p:nvPicPr>
        <p:blipFill rotWithShape="1">
          <a:blip r:embed="rId5">
            <a:alphaModFix/>
            <a:duotone>
              <a:schemeClr val="bg2">
                <a:shade val="45000"/>
                <a:satMod val="135000"/>
              </a:schemeClr>
              <a:prstClr val="white"/>
            </a:duotone>
          </a:blip>
          <a:srcRect/>
          <a:stretch/>
        </p:blipFill>
        <p:spPr>
          <a:xfrm>
            <a:off x="1266777" y="3393031"/>
            <a:ext cx="3541529" cy="3026469"/>
          </a:xfrm>
          <a:prstGeom prst="rect">
            <a:avLst/>
          </a:prstGeom>
          <a:noFill/>
          <a:ln>
            <a:noFill/>
          </a:ln>
        </p:spPr>
      </p:pic>
      <p:sp>
        <p:nvSpPr>
          <p:cNvPr id="937" name="Google Shape;937;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20"/>
          <p:cNvSpPr txBox="1">
            <a:spLocks noGrp="1"/>
          </p:cNvSpPr>
          <p:nvPr>
            <p:ph type="title"/>
          </p:nvPr>
        </p:nvSpPr>
        <p:spPr>
          <a:xfrm>
            <a:off x="457200" y="54909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Buccal administration</a:t>
            </a:r>
            <a:endParaRPr/>
          </a:p>
        </p:txBody>
      </p:sp>
      <p:sp>
        <p:nvSpPr>
          <p:cNvPr id="944" name="Google Shape;944;p120"/>
          <p:cNvSpPr txBox="1">
            <a:spLocks noGrp="1"/>
          </p:cNvSpPr>
          <p:nvPr>
            <p:ph type="body" idx="1"/>
          </p:nvPr>
        </p:nvSpPr>
        <p:spPr>
          <a:xfrm>
            <a:off x="906052" y="2353372"/>
            <a:ext cx="38862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800"/>
              <a:buChar char="•"/>
            </a:pPr>
            <a:r>
              <a:rPr lang="en-US">
                <a:solidFill>
                  <a:schemeClr val="dk2"/>
                </a:solidFill>
              </a:rPr>
              <a:t>Place pills between the cheek and the gum</a:t>
            </a:r>
            <a:endParaRPr/>
          </a:p>
          <a:p>
            <a:pPr marL="228600" lvl="0" indent="-228600" algn="l" rtl="0">
              <a:lnSpc>
                <a:spcPct val="90000"/>
              </a:lnSpc>
              <a:spcBef>
                <a:spcPts val="1000"/>
              </a:spcBef>
              <a:spcAft>
                <a:spcPts val="0"/>
              </a:spcAft>
              <a:buClr>
                <a:schemeClr val="dk2"/>
              </a:buClr>
              <a:buSzPts val="2800"/>
              <a:buChar char="•"/>
            </a:pPr>
            <a:r>
              <a:rPr lang="en-US">
                <a:solidFill>
                  <a:schemeClr val="dk2"/>
                </a:solidFill>
              </a:rPr>
              <a:t>After 30 minutes, swallow any remaining pill fragments</a:t>
            </a:r>
            <a:endParaRPr/>
          </a:p>
        </p:txBody>
      </p:sp>
      <p:pic>
        <p:nvPicPr>
          <p:cNvPr id="945" name="Google Shape;945;p120" descr="Drawing of an open mouth showing pills between cheeks and gums on either side. "/>
          <p:cNvPicPr preferRelativeResize="0">
            <a:picLocks noGrp="1"/>
          </p:cNvPicPr>
          <p:nvPr>
            <p:ph type="body" idx="2"/>
          </p:nvPr>
        </p:nvPicPr>
        <p:blipFill rotWithShape="1">
          <a:blip r:embed="rId3">
            <a:alphaModFix/>
            <a:duotone>
              <a:schemeClr val="bg2">
                <a:shade val="45000"/>
                <a:satMod val="135000"/>
              </a:schemeClr>
              <a:prstClr val="white"/>
            </a:duotone>
          </a:blip>
          <a:srcRect/>
          <a:stretch/>
        </p:blipFill>
        <p:spPr>
          <a:xfrm>
            <a:off x="5284700" y="2188985"/>
            <a:ext cx="3230649" cy="3548418"/>
          </a:xfrm>
          <a:prstGeom prst="rect">
            <a:avLst/>
          </a:prstGeom>
          <a:noFill/>
          <a:ln>
            <a:noFill/>
          </a:ln>
        </p:spPr>
      </p:pic>
      <p:sp>
        <p:nvSpPr>
          <p:cNvPr id="946" name="Google Shape;946;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21"/>
          <p:cNvSpPr txBox="1">
            <a:spLocks noGrp="1"/>
          </p:cNvSpPr>
          <p:nvPr>
            <p:ph type="title"/>
          </p:nvPr>
        </p:nvSpPr>
        <p:spPr>
          <a:xfrm>
            <a:off x="457200" y="44929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Sublingual administration</a:t>
            </a:r>
            <a:endParaRPr/>
          </a:p>
        </p:txBody>
      </p:sp>
      <p:sp>
        <p:nvSpPr>
          <p:cNvPr id="953" name="Google Shape;953;p121"/>
          <p:cNvSpPr txBox="1">
            <a:spLocks noGrp="1"/>
          </p:cNvSpPr>
          <p:nvPr>
            <p:ph type="body" idx="1"/>
          </p:nvPr>
        </p:nvSpPr>
        <p:spPr>
          <a:xfrm>
            <a:off x="947149" y="2216213"/>
            <a:ext cx="38862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800"/>
              <a:buChar char="•"/>
            </a:pPr>
            <a:r>
              <a:rPr lang="en-US">
                <a:solidFill>
                  <a:schemeClr val="dk2"/>
                </a:solidFill>
              </a:rPr>
              <a:t>Place pills under the tongue </a:t>
            </a:r>
            <a:endParaRPr/>
          </a:p>
          <a:p>
            <a:pPr marL="228600" lvl="0" indent="-228600" algn="l" rtl="0">
              <a:lnSpc>
                <a:spcPct val="90000"/>
              </a:lnSpc>
              <a:spcBef>
                <a:spcPts val="1000"/>
              </a:spcBef>
              <a:spcAft>
                <a:spcPts val="0"/>
              </a:spcAft>
              <a:buClr>
                <a:schemeClr val="dk2"/>
              </a:buClr>
              <a:buSzPts val="2800"/>
              <a:buChar char="•"/>
            </a:pPr>
            <a:r>
              <a:rPr lang="en-US">
                <a:solidFill>
                  <a:schemeClr val="dk2"/>
                </a:solidFill>
              </a:rPr>
              <a:t>After 30 minutes, swallow any remaining pill fragments</a:t>
            </a:r>
            <a:endParaRPr/>
          </a:p>
        </p:txBody>
      </p:sp>
      <p:pic>
        <p:nvPicPr>
          <p:cNvPr id="954" name="Google Shape;954;p121" descr="Drawing of an open mouth showing 4 pils placed under tongue. "/>
          <p:cNvPicPr preferRelativeResize="0">
            <a:picLocks noGrp="1"/>
          </p:cNvPicPr>
          <p:nvPr>
            <p:ph type="body" idx="2"/>
          </p:nvPr>
        </p:nvPicPr>
        <p:blipFill rotWithShape="1">
          <a:blip r:embed="rId3">
            <a:alphaModFix/>
            <a:duotone>
              <a:schemeClr val="bg2">
                <a:shade val="45000"/>
                <a:satMod val="135000"/>
              </a:schemeClr>
              <a:prstClr val="white"/>
            </a:duotone>
          </a:blip>
          <a:srcRect/>
          <a:stretch/>
        </p:blipFill>
        <p:spPr>
          <a:xfrm>
            <a:off x="5336275" y="2216213"/>
            <a:ext cx="3179074" cy="3493962"/>
          </a:xfrm>
          <a:prstGeom prst="rect">
            <a:avLst/>
          </a:prstGeom>
          <a:noFill/>
          <a:ln>
            <a:noFill/>
          </a:ln>
        </p:spPr>
      </p:pic>
      <p:sp>
        <p:nvSpPr>
          <p:cNvPr id="955" name="Google Shape;955;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22"/>
          <p:cNvSpPr txBox="1">
            <a:spLocks noGrp="1"/>
          </p:cNvSpPr>
          <p:nvPr>
            <p:ph type="title"/>
          </p:nvPr>
        </p:nvSpPr>
        <p:spPr>
          <a:xfrm>
            <a:off x="806522" y="77900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expected effects of mifepristone</a:t>
            </a:r>
            <a:endParaRPr/>
          </a:p>
        </p:txBody>
      </p:sp>
      <p:sp>
        <p:nvSpPr>
          <p:cNvPr id="962" name="Google Shape;962;p122"/>
          <p:cNvSpPr txBox="1">
            <a:spLocks noGrp="1"/>
          </p:cNvSpPr>
          <p:nvPr>
            <p:ph type="body" idx="1"/>
          </p:nvPr>
        </p:nvSpPr>
        <p:spPr>
          <a:xfrm>
            <a:off x="1029342" y="2564901"/>
            <a:ext cx="7323548"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700"/>
              <a:buChar char="•"/>
            </a:pPr>
            <a:r>
              <a:rPr lang="en-US" sz="2800">
                <a:solidFill>
                  <a:schemeClr val="dk2"/>
                </a:solidFill>
              </a:rPr>
              <a:t>Most women will feel no change after taking the pill</a:t>
            </a:r>
            <a:endParaRPr sz="2800">
              <a:solidFill>
                <a:schemeClr val="dk2"/>
              </a:solidFill>
            </a:endParaRPr>
          </a:p>
          <a:p>
            <a:pPr marL="228600" lvl="0" indent="-228600" algn="l" rtl="0">
              <a:lnSpc>
                <a:spcPct val="90000"/>
              </a:lnSpc>
              <a:spcBef>
                <a:spcPts val="1000"/>
              </a:spcBef>
              <a:spcAft>
                <a:spcPts val="0"/>
              </a:spcAft>
              <a:buClr>
                <a:srgbClr val="1F3864"/>
              </a:buClr>
              <a:buSzPts val="2700"/>
              <a:buChar char="•"/>
            </a:pPr>
            <a:r>
              <a:rPr lang="en-US" sz="2800">
                <a:solidFill>
                  <a:schemeClr val="dk2"/>
                </a:solidFill>
              </a:rPr>
              <a:t>Some women (8-25%) will begin bleeding before taking the next pill (misoprostol)</a:t>
            </a:r>
            <a:endParaRPr sz="2800">
              <a:solidFill>
                <a:schemeClr val="dk2"/>
              </a:solidFill>
            </a:endParaRPr>
          </a:p>
          <a:p>
            <a:pPr marL="228600" lvl="0" indent="-57150" algn="l" rtl="0">
              <a:lnSpc>
                <a:spcPct val="90000"/>
              </a:lnSpc>
              <a:spcBef>
                <a:spcPts val="1000"/>
              </a:spcBef>
              <a:spcAft>
                <a:spcPts val="0"/>
              </a:spcAft>
              <a:buClr>
                <a:schemeClr val="dk1"/>
              </a:buClr>
              <a:buSzPts val="2700"/>
              <a:buNone/>
            </a:pPr>
            <a:endParaRPr sz="2700">
              <a:solidFill>
                <a:schemeClr val="dk2"/>
              </a:solidFill>
            </a:endParaRPr>
          </a:p>
        </p:txBody>
      </p:sp>
      <p:sp>
        <p:nvSpPr>
          <p:cNvPr id="963" name="Google Shape;963;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107</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23"/>
          <p:cNvSpPr txBox="1">
            <a:spLocks noGrp="1"/>
          </p:cNvSpPr>
          <p:nvPr>
            <p:ph type="title"/>
          </p:nvPr>
        </p:nvSpPr>
        <p:spPr>
          <a:xfrm>
            <a:off x="863993" y="96733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expected effects of misoprostol</a:t>
            </a:r>
            <a:endParaRPr/>
          </a:p>
        </p:txBody>
      </p:sp>
      <p:sp>
        <p:nvSpPr>
          <p:cNvPr id="970" name="Google Shape;970;p123"/>
          <p:cNvSpPr txBox="1">
            <a:spLocks noGrp="1"/>
          </p:cNvSpPr>
          <p:nvPr>
            <p:ph type="body" idx="1"/>
          </p:nvPr>
        </p:nvSpPr>
        <p:spPr>
          <a:xfrm>
            <a:off x="1018106" y="2624138"/>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700"/>
              <a:buChar char="•"/>
            </a:pPr>
            <a:r>
              <a:rPr lang="en-US" sz="2800">
                <a:solidFill>
                  <a:schemeClr val="dk2"/>
                </a:solidFill>
              </a:rPr>
              <a:t>Bleeding</a:t>
            </a:r>
            <a:endParaRPr sz="2800">
              <a:solidFill>
                <a:schemeClr val="dk2"/>
              </a:solidFill>
            </a:endParaRPr>
          </a:p>
          <a:p>
            <a:pPr marL="228600" lvl="0" indent="-228600" algn="l" rtl="0">
              <a:lnSpc>
                <a:spcPct val="90000"/>
              </a:lnSpc>
              <a:spcBef>
                <a:spcPts val="1000"/>
              </a:spcBef>
              <a:spcAft>
                <a:spcPts val="0"/>
              </a:spcAft>
              <a:buClr>
                <a:srgbClr val="1F3864"/>
              </a:buClr>
              <a:buSzPts val="2700"/>
              <a:buChar char="•"/>
            </a:pPr>
            <a:r>
              <a:rPr lang="en-US" sz="2800">
                <a:solidFill>
                  <a:schemeClr val="dk2"/>
                </a:solidFill>
              </a:rPr>
              <a:t>Pain/Cramping</a:t>
            </a:r>
            <a:endParaRPr sz="2800">
              <a:solidFill>
                <a:schemeClr val="dk2"/>
              </a:solidFill>
            </a:endParaRPr>
          </a:p>
        </p:txBody>
      </p:sp>
      <p:sp>
        <p:nvSpPr>
          <p:cNvPr id="971" name="Google Shape;971;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24"/>
          <p:cNvSpPr txBox="1">
            <a:spLocks noGrp="1"/>
          </p:cNvSpPr>
          <p:nvPr>
            <p:ph type="title"/>
          </p:nvPr>
        </p:nvSpPr>
        <p:spPr>
          <a:xfrm>
            <a:off x="457200" y="44929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expected effects: Bleeding</a:t>
            </a:r>
            <a:endParaRPr/>
          </a:p>
        </p:txBody>
      </p:sp>
      <p:sp>
        <p:nvSpPr>
          <p:cNvPr id="978" name="Google Shape;978;p124"/>
          <p:cNvSpPr txBox="1">
            <a:spLocks noGrp="1"/>
          </p:cNvSpPr>
          <p:nvPr>
            <p:ph type="body" idx="1"/>
          </p:nvPr>
        </p:nvSpPr>
        <p:spPr>
          <a:xfrm>
            <a:off x="771525" y="1988640"/>
            <a:ext cx="7600950" cy="37992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Usually heavier than a menstrual period and accompanied by passage of blood clots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Usually starts within 1-3 hours of taking misoprostol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Usually decreases after pregnancy/products of conception expel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Can continue for several weeks</a:t>
            </a:r>
            <a:endParaRPr sz="2800">
              <a:solidFill>
                <a:schemeClr val="dk2"/>
              </a:solidFill>
            </a:endParaRPr>
          </a:p>
        </p:txBody>
      </p:sp>
      <p:sp>
        <p:nvSpPr>
          <p:cNvPr id="979" name="Google Shape;979;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704790" y="39014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Elements of PAC (cont.)</a:t>
            </a:r>
            <a:endParaRPr dirty="0"/>
          </a:p>
        </p:txBody>
      </p:sp>
      <p:sp>
        <p:nvSpPr>
          <p:cNvPr id="180" name="Google Shape;180;p26"/>
          <p:cNvSpPr txBox="1">
            <a:spLocks noGrp="1"/>
          </p:cNvSpPr>
          <p:nvPr>
            <p:ph type="body" idx="1"/>
          </p:nvPr>
        </p:nvSpPr>
        <p:spPr>
          <a:xfrm>
            <a:off x="955222" y="1628376"/>
            <a:ext cx="7886700" cy="4351338"/>
          </a:xfrm>
          <a:prstGeom prst="rect">
            <a:avLst/>
          </a:prstGeom>
          <a:noFill/>
          <a:ln>
            <a:noFill/>
          </a:ln>
        </p:spPr>
        <p:txBody>
          <a:bodyPr spcFirstLastPara="1" wrap="square" lIns="91425" tIns="45700" rIns="91425" bIns="45700" anchor="t" anchorCtr="0">
            <a:noAutofit/>
          </a:bodyPr>
          <a:lstStyle/>
          <a:p>
            <a:pPr marL="385763" lvl="0" indent="-385763" algn="l" rtl="0">
              <a:lnSpc>
                <a:spcPct val="90000"/>
              </a:lnSpc>
              <a:spcBef>
                <a:spcPts val="0"/>
              </a:spcBef>
              <a:spcAft>
                <a:spcPts val="0"/>
              </a:spcAft>
              <a:buClr>
                <a:schemeClr val="accent1"/>
              </a:buClr>
              <a:buSzPts val="2800"/>
              <a:buFont typeface="Calibri"/>
              <a:buAutoNum type="arabicPeriod" startAt="4"/>
            </a:pPr>
            <a:r>
              <a:rPr lang="en-US" sz="2800" b="1" dirty="0">
                <a:solidFill>
                  <a:schemeClr val="dk2"/>
                </a:solidFill>
              </a:rPr>
              <a:t>Reproductive and other health</a:t>
            </a:r>
            <a:r>
              <a:rPr lang="en-US" sz="2800" dirty="0">
                <a:solidFill>
                  <a:schemeClr val="dk2"/>
                </a:solidFill>
              </a:rPr>
              <a:t> </a:t>
            </a:r>
            <a:r>
              <a:rPr lang="en-US" sz="2800" b="1" dirty="0">
                <a:solidFill>
                  <a:schemeClr val="dk2"/>
                </a:solidFill>
              </a:rPr>
              <a:t>services</a:t>
            </a:r>
            <a:r>
              <a:rPr lang="en-US" sz="2800" dirty="0">
                <a:solidFill>
                  <a:schemeClr val="dk2"/>
                </a:solidFill>
              </a:rPr>
              <a:t>, preferably provided on-site or via referrals to other accessible facilities in providers’ networks.</a:t>
            </a:r>
            <a:endParaRPr sz="2800" dirty="0">
              <a:solidFill>
                <a:schemeClr val="dk2"/>
              </a:solidFill>
            </a:endParaRPr>
          </a:p>
          <a:p>
            <a:pPr marL="385763" lvl="0" indent="-385763" algn="l" rtl="0">
              <a:lnSpc>
                <a:spcPct val="90000"/>
              </a:lnSpc>
              <a:spcBef>
                <a:spcPts val="1000"/>
              </a:spcBef>
              <a:spcAft>
                <a:spcPts val="0"/>
              </a:spcAft>
              <a:buClr>
                <a:schemeClr val="accent1"/>
              </a:buClr>
              <a:buSzPts val="2800"/>
              <a:buFont typeface="Calibri"/>
              <a:buAutoNum type="arabicPeriod" startAt="4"/>
            </a:pPr>
            <a:r>
              <a:rPr lang="en-US" sz="2800" b="1" dirty="0">
                <a:solidFill>
                  <a:schemeClr val="dk2"/>
                </a:solidFill>
              </a:rPr>
              <a:t>Community and service provider partnerships</a:t>
            </a:r>
            <a:r>
              <a:rPr lang="en-US" sz="2800" dirty="0">
                <a:solidFill>
                  <a:schemeClr val="dk2"/>
                </a:solidFill>
              </a:rPr>
              <a:t> for prevention of unwanted pregnancies and unsafe abortion, mobilization of resources to help women receive appropriate and timely care for complications from abortion, and ensuring that health services reflect and meet community expectations and needs.</a:t>
            </a:r>
            <a:endParaRPr sz="2800" dirty="0">
              <a:solidFill>
                <a:schemeClr val="dk2"/>
              </a:solidFill>
            </a:endParaRPr>
          </a:p>
          <a:p>
            <a:pPr marL="0" lvl="0" indent="0" algn="l" rtl="0">
              <a:lnSpc>
                <a:spcPct val="90000"/>
              </a:lnSpc>
              <a:spcBef>
                <a:spcPts val="1000"/>
              </a:spcBef>
              <a:spcAft>
                <a:spcPts val="0"/>
              </a:spcAft>
              <a:buClr>
                <a:schemeClr val="accent1"/>
              </a:buClr>
              <a:buSzPts val="2800"/>
              <a:buNone/>
            </a:pPr>
            <a:endParaRPr sz="2800" dirty="0"/>
          </a:p>
        </p:txBody>
      </p:sp>
      <p:sp>
        <p:nvSpPr>
          <p:cNvPr id="181" name="Google Shape;181;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25"/>
          <p:cNvSpPr txBox="1">
            <a:spLocks noGrp="1"/>
          </p:cNvSpPr>
          <p:nvPr>
            <p:ph type="title"/>
          </p:nvPr>
        </p:nvSpPr>
        <p:spPr>
          <a:xfrm>
            <a:off x="724329" y="62396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expected effects: Pain/Cramping</a:t>
            </a:r>
            <a:endParaRPr/>
          </a:p>
        </p:txBody>
      </p:sp>
      <p:sp>
        <p:nvSpPr>
          <p:cNvPr id="985" name="Google Shape;985;p125"/>
          <p:cNvSpPr txBox="1">
            <a:spLocks noGrp="1"/>
          </p:cNvSpPr>
          <p:nvPr>
            <p:ph type="body" idx="1"/>
          </p:nvPr>
        </p:nvSpPr>
        <p:spPr>
          <a:xfrm>
            <a:off x="1090025" y="2114229"/>
            <a:ext cx="7498208" cy="40243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Varies greatly among women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May be stronger than what is experienced during menses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Can begin within 30 minutes of taking misoprostol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Occurs during uterine contraction and when pregnancy/products of conception expel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Diminishes after expulsion</a:t>
            </a:r>
            <a:endParaRPr sz="2800">
              <a:solidFill>
                <a:schemeClr val="dk2"/>
              </a:solidFill>
            </a:endParaRPr>
          </a:p>
        </p:txBody>
      </p:sp>
      <p:sp>
        <p:nvSpPr>
          <p:cNvPr id="986" name="Google Shape;986;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110</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26"/>
          <p:cNvSpPr txBox="1">
            <a:spLocks noGrp="1"/>
          </p:cNvSpPr>
          <p:nvPr>
            <p:ph type="title"/>
          </p:nvPr>
        </p:nvSpPr>
        <p:spPr>
          <a:xfrm>
            <a:off x="816795" y="68560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Managing Pain/Cramping</a:t>
            </a:r>
            <a:endParaRPr/>
          </a:p>
        </p:txBody>
      </p:sp>
      <p:sp>
        <p:nvSpPr>
          <p:cNvPr id="993" name="Google Shape;993;p126"/>
          <p:cNvSpPr txBox="1">
            <a:spLocks noGrp="1"/>
          </p:cNvSpPr>
          <p:nvPr>
            <p:ph type="body" idx="1"/>
          </p:nvPr>
        </p:nvSpPr>
        <p:spPr>
          <a:xfrm>
            <a:off x="1008793" y="2050284"/>
            <a:ext cx="7600950" cy="369377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rgbClr val="1F3864"/>
                </a:solidFill>
              </a:rPr>
              <a:t>Non-steroidal anti-inflammatory drugs (NSAIDs) are recommended:</a:t>
            </a:r>
            <a:endParaRPr sz="2800"/>
          </a:p>
          <a:p>
            <a:pPr marL="685800" lvl="1" indent="-228600" algn="l" rtl="0">
              <a:lnSpc>
                <a:spcPct val="90000"/>
              </a:lnSpc>
              <a:spcBef>
                <a:spcPts val="500"/>
              </a:spcBef>
              <a:spcAft>
                <a:spcPts val="0"/>
              </a:spcAft>
              <a:buClr>
                <a:srgbClr val="1F3864"/>
              </a:buClr>
              <a:buSzPts val="2400"/>
              <a:buChar char="•"/>
            </a:pPr>
            <a:r>
              <a:rPr lang="en-US" sz="2600">
                <a:solidFill>
                  <a:srgbClr val="1F3864"/>
                </a:solidFill>
              </a:rPr>
              <a:t>May be taken with misoprostol; OR</a:t>
            </a:r>
            <a:endParaRPr sz="2600"/>
          </a:p>
          <a:p>
            <a:pPr marL="685800" lvl="1" indent="-228600" algn="l" rtl="0">
              <a:lnSpc>
                <a:spcPct val="90000"/>
              </a:lnSpc>
              <a:spcBef>
                <a:spcPts val="500"/>
              </a:spcBef>
              <a:spcAft>
                <a:spcPts val="0"/>
              </a:spcAft>
              <a:buClr>
                <a:srgbClr val="1F3864"/>
              </a:buClr>
              <a:buSzPts val="2400"/>
              <a:buChar char="•"/>
            </a:pPr>
            <a:r>
              <a:rPr lang="en-US" sz="2600">
                <a:solidFill>
                  <a:srgbClr val="1F3864"/>
                </a:solidFill>
              </a:rPr>
              <a:t>May be taken when cramping begins</a:t>
            </a:r>
            <a:endParaRPr sz="26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Narcotic analgesics may be helpful</a:t>
            </a:r>
            <a:endParaRPr sz="28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Nonpharmacologic treatment, such as a hot water bottle applied to the abdomen or lower back, may be helpful</a:t>
            </a:r>
            <a:endParaRPr sz="2800"/>
          </a:p>
        </p:txBody>
      </p:sp>
      <p:sp>
        <p:nvSpPr>
          <p:cNvPr id="994" name="Google Shape;994;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27"/>
          <p:cNvSpPr txBox="1">
            <a:spLocks noGrp="1"/>
          </p:cNvSpPr>
          <p:nvPr>
            <p:ph type="title"/>
          </p:nvPr>
        </p:nvSpPr>
        <p:spPr>
          <a:xfrm>
            <a:off x="632824" y="39930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potential side effects</a:t>
            </a:r>
            <a:endParaRPr/>
          </a:p>
        </p:txBody>
      </p:sp>
      <p:sp>
        <p:nvSpPr>
          <p:cNvPr id="1001" name="Google Shape;1001;p127"/>
          <p:cNvSpPr txBox="1">
            <a:spLocks noGrp="1"/>
          </p:cNvSpPr>
          <p:nvPr>
            <p:ph type="body" idx="1"/>
          </p:nvPr>
        </p:nvSpPr>
        <p:spPr>
          <a:xfrm>
            <a:off x="1084887" y="1542305"/>
            <a:ext cx="7426289" cy="404336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Fever/Chills</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Chills are common with misoprostol use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Fever is less common and does not necessarily indicate infection</a:t>
            </a:r>
            <a:endParaRPr sz="26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Nausea/Vomiting</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Typically passes within a few hours of misoprostol use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An antiemetic can be used</a:t>
            </a:r>
            <a:endParaRPr sz="26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Diarrhea</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Typically resolves within a day of misoprostol use</a:t>
            </a:r>
            <a:endParaRPr sz="2600">
              <a:solidFill>
                <a:schemeClr val="dk2"/>
              </a:solidFill>
            </a:endParaRPr>
          </a:p>
        </p:txBody>
      </p:sp>
      <p:sp>
        <p:nvSpPr>
          <p:cNvPr id="1002" name="Google Shape;1002;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28"/>
          <p:cNvSpPr txBox="1">
            <a:spLocks noGrp="1"/>
          </p:cNvSpPr>
          <p:nvPr>
            <p:ph type="title"/>
          </p:nvPr>
        </p:nvSpPr>
        <p:spPr>
          <a:xfrm>
            <a:off x="457200" y="57492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recovery after misoprostol</a:t>
            </a:r>
            <a:endParaRPr/>
          </a:p>
        </p:txBody>
      </p:sp>
      <p:sp>
        <p:nvSpPr>
          <p:cNvPr id="1009" name="Google Shape;1009;p128"/>
          <p:cNvSpPr txBox="1">
            <a:spLocks noGrp="1"/>
          </p:cNvSpPr>
          <p:nvPr>
            <p:ph type="body" idx="1"/>
          </p:nvPr>
        </p:nvSpPr>
        <p:spPr>
          <a:xfrm>
            <a:off x="844407" y="1860802"/>
            <a:ext cx="7600950" cy="400526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Usually she starts feeling better the day after misoprostol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Typically, pregnancy symptoms abate over the next week</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Bleeding and cramping may be significant at first, but then diminish</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For most women, bleeding lasts around 2 weeks; in some cases, it can last more than a month</a:t>
            </a:r>
            <a:endParaRPr sz="2800">
              <a:solidFill>
                <a:schemeClr val="dk2"/>
              </a:solidFill>
            </a:endParaRPr>
          </a:p>
        </p:txBody>
      </p:sp>
      <p:sp>
        <p:nvSpPr>
          <p:cNvPr id="1010" name="Google Shape;1010;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29"/>
          <p:cNvSpPr txBox="1">
            <a:spLocks noGrp="1"/>
          </p:cNvSpPr>
          <p:nvPr>
            <p:ph type="title"/>
          </p:nvPr>
        </p:nvSpPr>
        <p:spPr>
          <a:xfrm>
            <a:off x="765425" y="33826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Explain warning signs</a:t>
            </a:r>
            <a:endParaRPr/>
          </a:p>
        </p:txBody>
      </p:sp>
      <p:sp>
        <p:nvSpPr>
          <p:cNvPr id="1017" name="Google Shape;1017;p129"/>
          <p:cNvSpPr txBox="1">
            <a:spLocks noGrp="1"/>
          </p:cNvSpPr>
          <p:nvPr>
            <p:ph type="body" idx="1"/>
          </p:nvPr>
        </p:nvSpPr>
        <p:spPr>
          <a:xfrm>
            <a:off x="1173180" y="1388269"/>
            <a:ext cx="7600950" cy="408146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2"/>
              </a:buClr>
              <a:buSzPts val="2400"/>
              <a:buChar char="•"/>
            </a:pPr>
            <a:r>
              <a:rPr lang="en-US" sz="2600" b="1">
                <a:solidFill>
                  <a:schemeClr val="accent1"/>
                </a:solidFill>
              </a:rPr>
              <a:t>Excessive bleeding</a:t>
            </a:r>
            <a:r>
              <a:rPr lang="en-US" sz="2600" b="1">
                <a:solidFill>
                  <a:schemeClr val="dk2"/>
                </a:solidFill>
              </a:rPr>
              <a:t>: </a:t>
            </a:r>
            <a:r>
              <a:rPr lang="en-US" sz="2600">
                <a:solidFill>
                  <a:schemeClr val="dk2"/>
                </a:solidFill>
              </a:rPr>
              <a:t>Soaking more than 2 thick pads per hour for 2 consecutive hours; bleeding with lightheadedness or dizziness</a:t>
            </a:r>
            <a:endParaRPr sz="2600"/>
          </a:p>
          <a:p>
            <a:pPr marL="228600" lvl="0" indent="-228600" algn="l" rtl="0">
              <a:lnSpc>
                <a:spcPct val="90000"/>
              </a:lnSpc>
              <a:spcBef>
                <a:spcPts val="1000"/>
              </a:spcBef>
              <a:spcAft>
                <a:spcPts val="0"/>
              </a:spcAft>
              <a:buClr>
                <a:schemeClr val="dk2"/>
              </a:buClr>
              <a:buSzPts val="2400"/>
              <a:buChar char="•"/>
            </a:pPr>
            <a:r>
              <a:rPr lang="en-US" sz="2600" b="1">
                <a:solidFill>
                  <a:schemeClr val="accent1"/>
                </a:solidFill>
              </a:rPr>
              <a:t>Severe pain</a:t>
            </a:r>
            <a:r>
              <a:rPr lang="en-US" sz="2600">
                <a:solidFill>
                  <a:schemeClr val="accent1"/>
                </a:solidFill>
              </a:rPr>
              <a:t> </a:t>
            </a:r>
            <a:r>
              <a:rPr lang="en-US" sz="2600">
                <a:solidFill>
                  <a:schemeClr val="dk2"/>
                </a:solidFill>
              </a:rPr>
              <a:t>any day after the day misoprostol is taken</a:t>
            </a:r>
            <a:endParaRPr sz="2600"/>
          </a:p>
          <a:p>
            <a:pPr marL="228600" lvl="0" indent="-228600" algn="l" rtl="0">
              <a:lnSpc>
                <a:spcPct val="90000"/>
              </a:lnSpc>
              <a:spcBef>
                <a:spcPts val="1000"/>
              </a:spcBef>
              <a:spcAft>
                <a:spcPts val="0"/>
              </a:spcAft>
              <a:buClr>
                <a:schemeClr val="dk2"/>
              </a:buClr>
              <a:buSzPts val="2400"/>
              <a:buChar char="•"/>
            </a:pPr>
            <a:r>
              <a:rPr lang="en-US" sz="2600" b="1">
                <a:solidFill>
                  <a:schemeClr val="accent1"/>
                </a:solidFill>
              </a:rPr>
              <a:t>Fever</a:t>
            </a:r>
            <a:r>
              <a:rPr lang="en-US" sz="2600">
                <a:solidFill>
                  <a:schemeClr val="dk2"/>
                </a:solidFill>
              </a:rPr>
              <a:t> of 38˚C/100.4˚F or higher any day after the day misoprostol is taken</a:t>
            </a:r>
            <a:endParaRPr sz="2600"/>
          </a:p>
          <a:p>
            <a:pPr marL="228600" lvl="0" indent="-228600" algn="l" rtl="0">
              <a:lnSpc>
                <a:spcPct val="90000"/>
              </a:lnSpc>
              <a:spcBef>
                <a:spcPts val="1000"/>
              </a:spcBef>
              <a:spcAft>
                <a:spcPts val="0"/>
              </a:spcAft>
              <a:buClr>
                <a:schemeClr val="dk2"/>
              </a:buClr>
              <a:buSzPts val="2400"/>
              <a:buChar char="•"/>
            </a:pPr>
            <a:r>
              <a:rPr lang="en-US" sz="2600" b="1">
                <a:solidFill>
                  <a:schemeClr val="accent1"/>
                </a:solidFill>
              </a:rPr>
              <a:t>Foul smelling vaginal discharge</a:t>
            </a:r>
            <a:endParaRPr sz="2600">
              <a:solidFill>
                <a:schemeClr val="accent1"/>
              </a:solidFill>
            </a:endParaRPr>
          </a:p>
          <a:p>
            <a:pPr marL="228600" lvl="0" indent="-228600" algn="l" rtl="0">
              <a:lnSpc>
                <a:spcPct val="90000"/>
              </a:lnSpc>
              <a:spcBef>
                <a:spcPts val="1000"/>
              </a:spcBef>
              <a:spcAft>
                <a:spcPts val="0"/>
              </a:spcAft>
              <a:buClr>
                <a:schemeClr val="dk2"/>
              </a:buClr>
              <a:buSzPts val="2400"/>
              <a:buChar char="•"/>
            </a:pPr>
            <a:r>
              <a:rPr lang="en-US" sz="2600" b="1">
                <a:solidFill>
                  <a:schemeClr val="accent1"/>
                </a:solidFill>
              </a:rPr>
              <a:t>Persistent severe nausea or vomiting </a:t>
            </a:r>
            <a:r>
              <a:rPr lang="en-US" sz="2600">
                <a:solidFill>
                  <a:schemeClr val="dk2"/>
                </a:solidFill>
              </a:rPr>
              <a:t>any day after the day misoprostol is taken</a:t>
            </a:r>
            <a:endParaRPr sz="2600"/>
          </a:p>
          <a:p>
            <a:pPr marL="228600" lvl="0" indent="-228600" algn="l" rtl="0">
              <a:lnSpc>
                <a:spcPct val="90000"/>
              </a:lnSpc>
              <a:spcBef>
                <a:spcPts val="1000"/>
              </a:spcBef>
              <a:spcAft>
                <a:spcPts val="0"/>
              </a:spcAft>
              <a:buClr>
                <a:schemeClr val="dk2"/>
              </a:buClr>
              <a:buSzPts val="2400"/>
              <a:buChar char="•"/>
            </a:pPr>
            <a:r>
              <a:rPr lang="en-US" sz="2600" b="1">
                <a:solidFill>
                  <a:schemeClr val="accent1"/>
                </a:solidFill>
              </a:rPr>
              <a:t>No bleeding </a:t>
            </a:r>
            <a:r>
              <a:rPr lang="en-US" sz="2600">
                <a:solidFill>
                  <a:schemeClr val="dk2"/>
                </a:solidFill>
              </a:rPr>
              <a:t>within 1-2 days of taking misoprostol</a:t>
            </a:r>
            <a:endParaRPr sz="2600"/>
          </a:p>
        </p:txBody>
      </p:sp>
      <p:sp>
        <p:nvSpPr>
          <p:cNvPr id="1018" name="Google Shape;1018;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30"/>
          <p:cNvSpPr txBox="1">
            <a:spLocks noGrp="1"/>
          </p:cNvSpPr>
          <p:nvPr>
            <p:ph type="title"/>
          </p:nvPr>
        </p:nvSpPr>
        <p:spPr>
          <a:xfrm>
            <a:off x="653372"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Possible complications</a:t>
            </a:r>
            <a:endParaRPr/>
          </a:p>
        </p:txBody>
      </p:sp>
      <p:sp>
        <p:nvSpPr>
          <p:cNvPr id="1025" name="Google Shape;1025;p130"/>
          <p:cNvSpPr txBox="1">
            <a:spLocks noGrp="1"/>
          </p:cNvSpPr>
          <p:nvPr>
            <p:ph type="body" idx="1"/>
          </p:nvPr>
        </p:nvSpPr>
        <p:spPr>
          <a:xfrm>
            <a:off x="967697" y="2503228"/>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Very heavy bleeding/hemorrhage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Infection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Symptomatic retained products of conception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Medication failure</a:t>
            </a:r>
            <a:endParaRPr sz="2800">
              <a:solidFill>
                <a:schemeClr val="dk2"/>
              </a:solidFill>
            </a:endParaRPr>
          </a:p>
        </p:txBody>
      </p:sp>
      <p:sp>
        <p:nvSpPr>
          <p:cNvPr id="1026" name="Google Shape;1026;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31"/>
          <p:cNvSpPr txBox="1">
            <a:spLocks noGrp="1"/>
          </p:cNvSpPr>
          <p:nvPr>
            <p:ph type="title"/>
          </p:nvPr>
        </p:nvSpPr>
        <p:spPr>
          <a:xfrm>
            <a:off x="771525" y="3429000"/>
            <a:ext cx="760095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959"/>
              <a:buFont typeface="Calibri"/>
              <a:buNone/>
            </a:pPr>
            <a:r>
              <a:rPr lang="en-US" sz="3959" b="1">
                <a:solidFill>
                  <a:schemeClr val="accent1"/>
                </a:solidFill>
              </a:rPr>
              <a:t>PROVIDING UTERINE EVACUATION WITH MIFEPRISTONE AND/OR MISOPROSTOL:</a:t>
            </a:r>
            <a:br>
              <a:rPr lang="en-US" sz="3959" b="1">
                <a:solidFill>
                  <a:schemeClr val="accent1"/>
                </a:solidFill>
              </a:rPr>
            </a:br>
            <a:br>
              <a:rPr lang="en-US" sz="3959" b="1">
                <a:solidFill>
                  <a:schemeClr val="accent1"/>
                </a:solidFill>
              </a:rPr>
            </a:br>
            <a:r>
              <a:rPr lang="en-US" sz="3959" b="1">
                <a:solidFill>
                  <a:schemeClr val="accent1"/>
                </a:solidFill>
              </a:rPr>
              <a:t>DEMONSTRATION &amp; ROLE-PLAYS</a:t>
            </a:r>
            <a:br>
              <a:rPr lang="en-US" sz="3959" b="1"/>
            </a:br>
            <a:br>
              <a:rPr lang="en-US" sz="3959" b="1"/>
            </a:br>
            <a:endParaRPr sz="3959"/>
          </a:p>
        </p:txBody>
      </p:sp>
      <p:sp>
        <p:nvSpPr>
          <p:cNvPr id="1034" name="Google Shape;1034;p131"/>
          <p:cNvSpPr txBox="1">
            <a:spLocks noGrp="1"/>
          </p:cNvSpPr>
          <p:nvPr>
            <p:ph type="sldNum" idx="12"/>
          </p:nvPr>
        </p:nvSpPr>
        <p:spPr>
          <a:xfrm>
            <a:off x="2679842" y="623675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32"/>
          <p:cNvSpPr txBox="1">
            <a:spLocks noGrp="1"/>
          </p:cNvSpPr>
          <p:nvPr>
            <p:ph type="title"/>
          </p:nvPr>
        </p:nvSpPr>
        <p:spPr>
          <a:xfrm>
            <a:off x="628650" y="2625787"/>
            <a:ext cx="760095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959"/>
              <a:buFont typeface="Calibri"/>
              <a:buNone/>
            </a:pPr>
            <a:r>
              <a:rPr lang="en-US" sz="3959" b="1">
                <a:solidFill>
                  <a:schemeClr val="accent1"/>
                </a:solidFill>
              </a:rPr>
              <a:t>MANAGING COMPLICATIONS OF UTERINE EVACUATION WITH MEDICATIONS</a:t>
            </a:r>
            <a:endParaRPr sz="3959">
              <a:solidFill>
                <a:schemeClr val="accent1"/>
              </a:solidFill>
            </a:endParaRPr>
          </a:p>
        </p:txBody>
      </p:sp>
      <p:sp>
        <p:nvSpPr>
          <p:cNvPr id="1042" name="Google Shape;1042;p132"/>
          <p:cNvSpPr txBox="1">
            <a:spLocks noGrp="1"/>
          </p:cNvSpPr>
          <p:nvPr>
            <p:ph type="sldNum" idx="12"/>
          </p:nvPr>
        </p:nvSpPr>
        <p:spPr>
          <a:xfrm>
            <a:off x="2669568"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33"/>
          <p:cNvSpPr txBox="1">
            <a:spLocks noGrp="1"/>
          </p:cNvSpPr>
          <p:nvPr>
            <p:ph type="title"/>
          </p:nvPr>
        </p:nvSpPr>
        <p:spPr>
          <a:xfrm>
            <a:off x="771525" y="89108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Possible complication: </a:t>
            </a:r>
            <a:br>
              <a:rPr lang="en-US" b="1"/>
            </a:br>
            <a:r>
              <a:rPr lang="en-US" b="1"/>
              <a:t>Very heavy bleeding</a:t>
            </a:r>
            <a:endParaRPr/>
          </a:p>
        </p:txBody>
      </p:sp>
      <p:sp>
        <p:nvSpPr>
          <p:cNvPr id="1049" name="Google Shape;1049;p133"/>
          <p:cNvSpPr txBox="1">
            <a:spLocks noGrp="1"/>
          </p:cNvSpPr>
          <p:nvPr>
            <p:ph type="body" idx="1"/>
          </p:nvPr>
        </p:nvSpPr>
        <p:spPr>
          <a:xfrm>
            <a:off x="771525" y="2703408"/>
            <a:ext cx="7600950" cy="32635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Heavy and/or prolonged bleeding that:</a:t>
            </a:r>
            <a:endParaRPr>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a:solidFill>
                  <a:schemeClr val="dk2"/>
                </a:solidFill>
              </a:rPr>
              <a:t>Causes a clinically relevant change in hemoglobin/hematocrit</a:t>
            </a:r>
            <a:endParaRPr>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a:solidFill>
                  <a:schemeClr val="dk2"/>
                </a:solidFill>
              </a:rPr>
              <a:t>Is symptomatic</a:t>
            </a:r>
            <a:endParaRPr>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a:solidFill>
                  <a:schemeClr val="dk2"/>
                </a:solidFill>
              </a:rPr>
              <a:t>Is problematic for the woman</a:t>
            </a:r>
            <a:endParaRPr>
              <a:solidFill>
                <a:schemeClr val="dk2"/>
              </a:solidFill>
            </a:endParaRPr>
          </a:p>
        </p:txBody>
      </p:sp>
      <p:sp>
        <p:nvSpPr>
          <p:cNvPr id="1050" name="Google Shape;1050;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4"/>
          <p:cNvSpPr txBox="1">
            <a:spLocks noGrp="1"/>
          </p:cNvSpPr>
          <p:nvPr>
            <p:ph type="title"/>
          </p:nvPr>
        </p:nvSpPr>
        <p:spPr>
          <a:xfrm>
            <a:off x="570215" y="73697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Managing very heavy bleeding</a:t>
            </a:r>
            <a:endParaRPr/>
          </a:p>
        </p:txBody>
      </p:sp>
      <p:sp>
        <p:nvSpPr>
          <p:cNvPr id="1057" name="Google Shape;1057;p134"/>
          <p:cNvSpPr txBox="1">
            <a:spLocks noGrp="1"/>
          </p:cNvSpPr>
          <p:nvPr>
            <p:ph type="body" idx="1"/>
          </p:nvPr>
        </p:nvSpPr>
        <p:spPr>
          <a:xfrm>
            <a:off x="884540" y="2077857"/>
            <a:ext cx="7600950" cy="419338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Evacuate the uterus with vacuum aspiration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Administer IV fluids if evidence of hemodynamic compromise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Provide blood transfusion only when clearly medically indicated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She may require referral/transfer if vacuum aspiration not available</a:t>
            </a:r>
            <a:endParaRPr sz="2800">
              <a:solidFill>
                <a:schemeClr val="dk2"/>
              </a:solidFill>
            </a:endParaRPr>
          </a:p>
        </p:txBody>
      </p:sp>
      <p:sp>
        <p:nvSpPr>
          <p:cNvPr id="1058" name="Google Shape;1058;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1808251" y="2301411"/>
            <a:ext cx="6496853" cy="131138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6000"/>
              <a:buFont typeface="Calibri"/>
              <a:buNone/>
            </a:pPr>
            <a:r>
              <a:rPr lang="en-US" sz="4400" b="1">
                <a:solidFill>
                  <a:schemeClr val="accent1"/>
                </a:solidFill>
              </a:rPr>
              <a:t>VALUES</a:t>
            </a:r>
            <a:r>
              <a:rPr lang="en-US" sz="4400" b="1"/>
              <a:t> </a:t>
            </a:r>
            <a:r>
              <a:rPr lang="en-US" sz="4400" b="1">
                <a:solidFill>
                  <a:schemeClr val="accent1"/>
                </a:solidFill>
              </a:rPr>
              <a:t>CLARIFICATION</a:t>
            </a:r>
            <a:r>
              <a:rPr lang="en-US" sz="4400" b="1"/>
              <a:t> </a:t>
            </a:r>
            <a:endParaRPr sz="4400"/>
          </a:p>
        </p:txBody>
      </p:sp>
      <p:sp>
        <p:nvSpPr>
          <p:cNvPr id="189" name="Google Shape;189;p27"/>
          <p:cNvSpPr txBox="1">
            <a:spLocks noGrp="1"/>
          </p:cNvSpPr>
          <p:nvPr>
            <p:ph type="sldNum" idx="12"/>
          </p:nvPr>
        </p:nvSpPr>
        <p:spPr>
          <a:xfrm>
            <a:off x="2639541" y="6188976"/>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35"/>
          <p:cNvSpPr txBox="1">
            <a:spLocks noGrp="1"/>
          </p:cNvSpPr>
          <p:nvPr>
            <p:ph type="title"/>
          </p:nvPr>
        </p:nvSpPr>
        <p:spPr>
          <a:xfrm>
            <a:off x="771525" y="79716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Possible complication: Infection</a:t>
            </a:r>
            <a:endParaRPr/>
          </a:p>
        </p:txBody>
      </p:sp>
      <p:sp>
        <p:nvSpPr>
          <p:cNvPr id="1065" name="Google Shape;1065;p135"/>
          <p:cNvSpPr txBox="1">
            <a:spLocks noGrp="1"/>
          </p:cNvSpPr>
          <p:nvPr>
            <p:ph type="body" idx="1"/>
          </p:nvPr>
        </p:nvSpPr>
        <p:spPr>
          <a:xfrm>
            <a:off x="771525" y="2242710"/>
            <a:ext cx="7600950" cy="32635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3200"/>
              <a:buNone/>
            </a:pPr>
            <a:r>
              <a:rPr lang="en-US" sz="3200">
                <a:solidFill>
                  <a:schemeClr val="dk2"/>
                </a:solidFill>
              </a:rPr>
              <a:t>Presentation:</a:t>
            </a:r>
            <a:endParaRPr>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800">
                <a:solidFill>
                  <a:schemeClr val="dk2"/>
                </a:solidFill>
              </a:rPr>
              <a:t>Lower pelvic or abdominal pain</a:t>
            </a:r>
            <a:endParaRPr>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800">
                <a:solidFill>
                  <a:schemeClr val="dk2"/>
                </a:solidFill>
              </a:rPr>
              <a:t>Fever and/or chills</a:t>
            </a:r>
            <a:endParaRPr>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800">
                <a:solidFill>
                  <a:schemeClr val="dk2"/>
                </a:solidFill>
              </a:rPr>
              <a:t>Uterine tenderness</a:t>
            </a:r>
            <a:endParaRPr>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800">
                <a:solidFill>
                  <a:schemeClr val="dk2"/>
                </a:solidFill>
              </a:rPr>
              <a:t>Cervical motion tenderness</a:t>
            </a:r>
            <a:endParaRPr>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800">
                <a:solidFill>
                  <a:schemeClr val="dk2"/>
                </a:solidFill>
              </a:rPr>
              <a:t>Foul smelling discharge</a:t>
            </a:r>
            <a:endParaRPr>
              <a:solidFill>
                <a:schemeClr val="dk2"/>
              </a:solidFill>
            </a:endParaRPr>
          </a:p>
        </p:txBody>
      </p:sp>
      <p:sp>
        <p:nvSpPr>
          <p:cNvPr id="1066" name="Google Shape;1066;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120</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36"/>
          <p:cNvSpPr txBox="1">
            <a:spLocks noGrp="1"/>
          </p:cNvSpPr>
          <p:nvPr>
            <p:ph type="title"/>
          </p:nvPr>
        </p:nvSpPr>
        <p:spPr>
          <a:xfrm>
            <a:off x="628650" y="106793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Managing infection</a:t>
            </a:r>
            <a:endParaRPr/>
          </a:p>
        </p:txBody>
      </p:sp>
      <p:sp>
        <p:nvSpPr>
          <p:cNvPr id="1073" name="Google Shape;1073;p136"/>
          <p:cNvSpPr txBox="1">
            <a:spLocks noGrp="1"/>
          </p:cNvSpPr>
          <p:nvPr>
            <p:ph type="body" idx="1"/>
          </p:nvPr>
        </p:nvSpPr>
        <p:spPr>
          <a:xfrm>
            <a:off x="771525" y="2577048"/>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3200"/>
              <a:buChar char="•"/>
            </a:pPr>
            <a:r>
              <a:rPr lang="en-US" sz="2800">
                <a:solidFill>
                  <a:schemeClr val="dk2"/>
                </a:solidFill>
              </a:rPr>
              <a:t>Evacuate the uterus with vacuum aspiration</a:t>
            </a:r>
            <a:endParaRPr sz="2800">
              <a:solidFill>
                <a:schemeClr val="dk2"/>
              </a:solidFill>
            </a:endParaRPr>
          </a:p>
          <a:p>
            <a:pPr marL="228600" lvl="0" indent="-228600" algn="l" rtl="0">
              <a:lnSpc>
                <a:spcPct val="90000"/>
              </a:lnSpc>
              <a:spcBef>
                <a:spcPts val="1000"/>
              </a:spcBef>
              <a:spcAft>
                <a:spcPts val="0"/>
              </a:spcAft>
              <a:buClr>
                <a:srgbClr val="1F3864"/>
              </a:buClr>
              <a:buSzPts val="3200"/>
              <a:buChar char="•"/>
            </a:pPr>
            <a:r>
              <a:rPr lang="en-US" sz="2800">
                <a:solidFill>
                  <a:schemeClr val="dk2"/>
                </a:solidFill>
              </a:rPr>
              <a:t>Appropriate antibiotic coverage</a:t>
            </a:r>
            <a:endParaRPr sz="2800">
              <a:solidFill>
                <a:schemeClr val="dk2"/>
              </a:solidFill>
            </a:endParaRPr>
          </a:p>
          <a:p>
            <a:pPr marL="228600" lvl="0" indent="-228600" algn="l" rtl="0">
              <a:lnSpc>
                <a:spcPct val="90000"/>
              </a:lnSpc>
              <a:spcBef>
                <a:spcPts val="1000"/>
              </a:spcBef>
              <a:spcAft>
                <a:spcPts val="0"/>
              </a:spcAft>
              <a:buClr>
                <a:srgbClr val="1F3864"/>
              </a:buClr>
              <a:buSzPts val="3200"/>
              <a:buChar char="•"/>
            </a:pPr>
            <a:r>
              <a:rPr lang="en-US" sz="2800">
                <a:solidFill>
                  <a:schemeClr val="dk2"/>
                </a:solidFill>
              </a:rPr>
              <a:t>She may require referral/transfer if vacuum aspiration not available</a:t>
            </a:r>
            <a:endParaRPr sz="2800">
              <a:solidFill>
                <a:schemeClr val="dk2"/>
              </a:solidFill>
            </a:endParaRPr>
          </a:p>
        </p:txBody>
      </p:sp>
      <p:sp>
        <p:nvSpPr>
          <p:cNvPr id="1074" name="Google Shape;1074;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37"/>
          <p:cNvSpPr txBox="1">
            <a:spLocks noGrp="1"/>
          </p:cNvSpPr>
          <p:nvPr>
            <p:ph type="title"/>
          </p:nvPr>
        </p:nvSpPr>
        <p:spPr>
          <a:xfrm>
            <a:off x="771525" y="1168489"/>
            <a:ext cx="7977883"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b="1"/>
              <a:t>Possible complication:</a:t>
            </a:r>
            <a:br>
              <a:rPr lang="en-US" b="1"/>
            </a:br>
            <a:r>
              <a:rPr lang="en-US" b="1"/>
              <a:t>Symptomatic retained products of conception </a:t>
            </a:r>
            <a:endParaRPr/>
          </a:p>
        </p:txBody>
      </p:sp>
      <p:sp>
        <p:nvSpPr>
          <p:cNvPr id="1081" name="Google Shape;1081;p137"/>
          <p:cNvSpPr txBox="1">
            <a:spLocks noGrp="1"/>
          </p:cNvSpPr>
          <p:nvPr>
            <p:ph type="body" idx="1"/>
          </p:nvPr>
        </p:nvSpPr>
        <p:spPr>
          <a:xfrm>
            <a:off x="771525" y="3181888"/>
            <a:ext cx="7600950" cy="32635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Presentation:</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Heavier than expected bleeding</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Persistent pain/cramping</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Signs of infection</a:t>
            </a:r>
            <a:endParaRPr sz="2600">
              <a:solidFill>
                <a:schemeClr val="dk2"/>
              </a:solidFill>
            </a:endParaRPr>
          </a:p>
        </p:txBody>
      </p:sp>
      <p:sp>
        <p:nvSpPr>
          <p:cNvPr id="1082" name="Google Shape;1082;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122</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38"/>
          <p:cNvSpPr txBox="1">
            <a:spLocks noGrp="1"/>
          </p:cNvSpPr>
          <p:nvPr>
            <p:ph type="title"/>
          </p:nvPr>
        </p:nvSpPr>
        <p:spPr>
          <a:xfrm>
            <a:off x="647700" y="514349"/>
            <a:ext cx="8496300" cy="12334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b="1"/>
              <a:t>Managing symptomatic retained products of conception</a:t>
            </a:r>
            <a:endParaRPr/>
          </a:p>
        </p:txBody>
      </p:sp>
      <p:sp>
        <p:nvSpPr>
          <p:cNvPr id="1089" name="Google Shape;1089;p138"/>
          <p:cNvSpPr txBox="1">
            <a:spLocks noGrp="1"/>
          </p:cNvSpPr>
          <p:nvPr>
            <p:ph type="body" idx="1"/>
          </p:nvPr>
        </p:nvSpPr>
        <p:spPr>
          <a:xfrm>
            <a:off x="771525" y="2057294"/>
            <a:ext cx="7600950" cy="417671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For significant symptoms:</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Signs of infection</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Severe bleeding</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Persistent pain/cramping</a:t>
            </a:r>
            <a:endParaRPr sz="2600">
              <a:solidFill>
                <a:schemeClr val="dk2"/>
              </a:solidFill>
            </a:endParaRPr>
          </a:p>
          <a:p>
            <a:pPr marL="0" lvl="0" indent="0" algn="l" rtl="0">
              <a:lnSpc>
                <a:spcPct val="90000"/>
              </a:lnSpc>
              <a:spcBef>
                <a:spcPts val="2200"/>
              </a:spcBef>
              <a:spcAft>
                <a:spcPts val="0"/>
              </a:spcAft>
              <a:buClr>
                <a:srgbClr val="1F3864"/>
              </a:buClr>
              <a:buSzPts val="2800"/>
              <a:buNone/>
            </a:pPr>
            <a:r>
              <a:rPr lang="en-US" sz="2800">
                <a:solidFill>
                  <a:schemeClr val="dk2"/>
                </a:solidFill>
              </a:rPr>
              <a:t>Treatment:</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Evacuate the uterus with vacuum aspiration</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Antibiotic treatment as appropriate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IV fluids or transfusion if indicated</a:t>
            </a:r>
            <a:endParaRPr sz="2600">
              <a:solidFill>
                <a:schemeClr val="dk2"/>
              </a:solidFill>
            </a:endParaRPr>
          </a:p>
        </p:txBody>
      </p:sp>
      <p:sp>
        <p:nvSpPr>
          <p:cNvPr id="1090" name="Google Shape;1090;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39"/>
          <p:cNvSpPr txBox="1">
            <a:spLocks noGrp="1"/>
          </p:cNvSpPr>
          <p:nvPr>
            <p:ph type="title"/>
          </p:nvPr>
        </p:nvSpPr>
        <p:spPr>
          <a:xfrm>
            <a:off x="539393" y="56938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b="1" dirty="0"/>
              <a:t>Managing symptomatic retained products of conception</a:t>
            </a:r>
            <a:endParaRPr dirty="0"/>
          </a:p>
        </p:txBody>
      </p:sp>
      <p:sp>
        <p:nvSpPr>
          <p:cNvPr id="1097" name="Google Shape;1097;p139"/>
          <p:cNvSpPr txBox="1">
            <a:spLocks noGrp="1"/>
          </p:cNvSpPr>
          <p:nvPr>
            <p:ph type="body" idx="1"/>
          </p:nvPr>
        </p:nvSpPr>
        <p:spPr>
          <a:xfrm>
            <a:off x="853718" y="2152381"/>
            <a:ext cx="7600950" cy="3564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For mild symptoms:</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Cramping or bleeding heavier than expected</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Patient stable</a:t>
            </a:r>
            <a:endParaRPr sz="2600">
              <a:solidFill>
                <a:schemeClr val="dk2"/>
              </a:solidFill>
            </a:endParaRPr>
          </a:p>
          <a:p>
            <a:pPr marL="685800" lvl="1" indent="-95250" algn="l" rtl="0">
              <a:lnSpc>
                <a:spcPct val="90000"/>
              </a:lnSpc>
              <a:spcBef>
                <a:spcPts val="500"/>
              </a:spcBef>
              <a:spcAft>
                <a:spcPts val="0"/>
              </a:spcAft>
              <a:buClr>
                <a:schemeClr val="dk1"/>
              </a:buClr>
              <a:buSzPts val="2100"/>
              <a:buNone/>
            </a:pPr>
            <a:endParaRPr>
              <a:solidFill>
                <a:schemeClr val="dk2"/>
              </a:solidFill>
            </a:endParaRPr>
          </a:p>
          <a:p>
            <a:pPr marL="0" lvl="0" indent="0" algn="l" rtl="0">
              <a:lnSpc>
                <a:spcPct val="90000"/>
              </a:lnSpc>
              <a:spcBef>
                <a:spcPts val="1000"/>
              </a:spcBef>
              <a:spcAft>
                <a:spcPts val="0"/>
              </a:spcAft>
              <a:buClr>
                <a:srgbClr val="1F3864"/>
              </a:buClr>
              <a:buSzPts val="2800"/>
              <a:buNone/>
            </a:pPr>
            <a:r>
              <a:rPr lang="en-US" sz="2800">
                <a:solidFill>
                  <a:schemeClr val="dk2"/>
                </a:solidFill>
              </a:rPr>
              <a:t>Treatment:</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Repeat dose misoprostol; or</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Evacuate uterus with vacuum aspiration; or</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Expectant management with close follow up</a:t>
            </a:r>
            <a:endParaRPr sz="2600">
              <a:solidFill>
                <a:schemeClr val="dk2"/>
              </a:solidFill>
            </a:endParaRPr>
          </a:p>
          <a:p>
            <a:pPr marL="685800" lvl="1" indent="-95250" algn="l" rtl="0">
              <a:lnSpc>
                <a:spcPct val="90000"/>
              </a:lnSpc>
              <a:spcBef>
                <a:spcPts val="500"/>
              </a:spcBef>
              <a:spcAft>
                <a:spcPts val="0"/>
              </a:spcAft>
              <a:buClr>
                <a:schemeClr val="dk1"/>
              </a:buClr>
              <a:buSzPts val="2100"/>
              <a:buNone/>
            </a:pPr>
            <a:endParaRPr sz="2100">
              <a:solidFill>
                <a:schemeClr val="dk2"/>
              </a:solidFill>
            </a:endParaRPr>
          </a:p>
        </p:txBody>
      </p:sp>
      <p:sp>
        <p:nvSpPr>
          <p:cNvPr id="1098" name="Google Shape;1098;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40"/>
          <p:cNvSpPr txBox="1">
            <a:spLocks noGrp="1"/>
          </p:cNvSpPr>
          <p:nvPr>
            <p:ph type="title"/>
          </p:nvPr>
        </p:nvSpPr>
        <p:spPr>
          <a:xfrm>
            <a:off x="628650" y="97328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Possible complication: </a:t>
            </a:r>
            <a:br>
              <a:rPr lang="en-US" b="1"/>
            </a:br>
            <a:r>
              <a:rPr lang="en-US" b="1"/>
              <a:t>Medication failure</a:t>
            </a:r>
            <a:endParaRPr/>
          </a:p>
        </p:txBody>
      </p:sp>
      <p:sp>
        <p:nvSpPr>
          <p:cNvPr id="1105" name="Google Shape;1105;p140"/>
          <p:cNvSpPr txBox="1">
            <a:spLocks noGrp="1"/>
          </p:cNvSpPr>
          <p:nvPr>
            <p:ph type="body" idx="1"/>
          </p:nvPr>
        </p:nvSpPr>
        <p:spPr>
          <a:xfrm>
            <a:off x="628650" y="2771428"/>
            <a:ext cx="7600950" cy="32635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3200"/>
              <a:buNone/>
            </a:pPr>
            <a:r>
              <a:rPr lang="en-US" sz="2800">
                <a:solidFill>
                  <a:schemeClr val="dk2"/>
                </a:solidFill>
              </a:rPr>
              <a:t>Presentation</a:t>
            </a:r>
            <a:endParaRPr sz="2800">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600">
                <a:solidFill>
                  <a:schemeClr val="dk2"/>
                </a:solidFill>
              </a:rPr>
              <a:t>Little or no bleeding after misoprostol use</a:t>
            </a:r>
            <a:endParaRPr sz="2600">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600">
                <a:solidFill>
                  <a:schemeClr val="dk2"/>
                </a:solidFill>
              </a:rPr>
              <a:t>Persistent pregnancy symptoms</a:t>
            </a:r>
            <a:endParaRPr sz="2600">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600">
                <a:solidFill>
                  <a:schemeClr val="dk2"/>
                </a:solidFill>
              </a:rPr>
              <a:t>Uterine size increasing</a:t>
            </a:r>
            <a:endParaRPr sz="2600">
              <a:solidFill>
                <a:schemeClr val="dk2"/>
              </a:solidFill>
            </a:endParaRPr>
          </a:p>
        </p:txBody>
      </p:sp>
      <p:sp>
        <p:nvSpPr>
          <p:cNvPr id="1106" name="Google Shape;1106;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41"/>
          <p:cNvSpPr txBox="1">
            <a:spLocks noGrp="1"/>
          </p:cNvSpPr>
          <p:nvPr>
            <p:ph type="title"/>
          </p:nvPr>
        </p:nvSpPr>
        <p:spPr>
          <a:xfrm>
            <a:off x="628650" y="92191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Managing medication failure</a:t>
            </a:r>
            <a:endParaRPr/>
          </a:p>
        </p:txBody>
      </p:sp>
      <p:sp>
        <p:nvSpPr>
          <p:cNvPr id="1113" name="Google Shape;1113;p141"/>
          <p:cNvSpPr txBox="1">
            <a:spLocks noGrp="1"/>
          </p:cNvSpPr>
          <p:nvPr>
            <p:ph type="body" idx="1"/>
          </p:nvPr>
        </p:nvSpPr>
        <p:spPr>
          <a:xfrm>
            <a:off x="771525" y="2640240"/>
            <a:ext cx="7600950" cy="37992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Vacuum aspiration</a:t>
            </a:r>
            <a:endParaRPr sz="2800">
              <a:solidFill>
                <a:schemeClr val="dk2"/>
              </a:solidFill>
            </a:endParaRPr>
          </a:p>
          <a:p>
            <a:pPr marL="0" lvl="0" indent="0" algn="l" rtl="0">
              <a:lnSpc>
                <a:spcPct val="90000"/>
              </a:lnSpc>
              <a:spcBef>
                <a:spcPts val="1000"/>
              </a:spcBef>
              <a:spcAft>
                <a:spcPts val="0"/>
              </a:spcAft>
              <a:buClr>
                <a:schemeClr val="dk1"/>
              </a:buClr>
              <a:buSzPts val="2400"/>
              <a:buNone/>
            </a:pPr>
            <a:endParaRPr sz="2400">
              <a:solidFill>
                <a:schemeClr val="dk2"/>
              </a:solidFill>
            </a:endParaRPr>
          </a:p>
        </p:txBody>
      </p:sp>
      <p:sp>
        <p:nvSpPr>
          <p:cNvPr id="1114" name="Google Shape;1114;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42"/>
          <p:cNvSpPr txBox="1">
            <a:spLocks noGrp="1"/>
          </p:cNvSpPr>
          <p:nvPr>
            <p:ph type="title"/>
          </p:nvPr>
        </p:nvSpPr>
        <p:spPr>
          <a:xfrm>
            <a:off x="628650" y="2625787"/>
            <a:ext cx="760095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959"/>
              <a:buFont typeface="Calibri"/>
              <a:buNone/>
            </a:pPr>
            <a:r>
              <a:rPr lang="en-US" b="1">
                <a:solidFill>
                  <a:schemeClr val="accent1"/>
                </a:solidFill>
              </a:rPr>
              <a:t>COMPLICATION CASE STUDY: </a:t>
            </a:r>
            <a:br>
              <a:rPr lang="en-US" b="1">
                <a:solidFill>
                  <a:schemeClr val="accent1"/>
                </a:solidFill>
              </a:rPr>
            </a:br>
            <a:r>
              <a:rPr lang="en-US" b="1">
                <a:solidFill>
                  <a:schemeClr val="accent1"/>
                </a:solidFill>
              </a:rPr>
              <a:t>SMALL GROUP ACTIVITY</a:t>
            </a:r>
            <a:endParaRPr>
              <a:solidFill>
                <a:schemeClr val="accent1"/>
              </a:solidFill>
            </a:endParaRPr>
          </a:p>
        </p:txBody>
      </p:sp>
      <p:sp>
        <p:nvSpPr>
          <p:cNvPr id="1122" name="Google Shape;1122;p142"/>
          <p:cNvSpPr txBox="1">
            <a:spLocks noGrp="1"/>
          </p:cNvSpPr>
          <p:nvPr>
            <p:ph type="sldNum" idx="12"/>
          </p:nvPr>
        </p:nvSpPr>
        <p:spPr>
          <a:xfrm>
            <a:off x="2638746" y="623122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43"/>
          <p:cNvSpPr txBox="1">
            <a:spLocks noGrp="1"/>
          </p:cNvSpPr>
          <p:nvPr>
            <p:ph type="title"/>
          </p:nvPr>
        </p:nvSpPr>
        <p:spPr>
          <a:xfrm>
            <a:off x="628650" y="2625787"/>
            <a:ext cx="760095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959"/>
              <a:buFont typeface="Calibri"/>
              <a:buNone/>
            </a:pPr>
            <a:r>
              <a:rPr lang="en-US" b="1">
                <a:solidFill>
                  <a:schemeClr val="accent1"/>
                </a:solidFill>
              </a:rPr>
              <a:t>FOLLOW-UP OF UTERINE EVACUATION WITH MIFEPRISTONE AND/OR MISOPROSTOL</a:t>
            </a:r>
            <a:endParaRPr>
              <a:solidFill>
                <a:schemeClr val="accent1"/>
              </a:solidFill>
            </a:endParaRPr>
          </a:p>
        </p:txBody>
      </p:sp>
      <p:sp>
        <p:nvSpPr>
          <p:cNvPr id="1130" name="Google Shape;1130;p143"/>
          <p:cNvSpPr txBox="1">
            <a:spLocks noGrp="1"/>
          </p:cNvSpPr>
          <p:nvPr>
            <p:ph type="sldNum" idx="12"/>
          </p:nvPr>
        </p:nvSpPr>
        <p:spPr>
          <a:xfrm>
            <a:off x="2679843" y="629840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44"/>
          <p:cNvSpPr txBox="1">
            <a:spLocks noGrp="1"/>
          </p:cNvSpPr>
          <p:nvPr>
            <p:ph type="title"/>
          </p:nvPr>
        </p:nvSpPr>
        <p:spPr>
          <a:xfrm>
            <a:off x="631861" y="67361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Is follow-up care needed?</a:t>
            </a:r>
            <a:endParaRPr/>
          </a:p>
        </p:txBody>
      </p:sp>
      <p:sp>
        <p:nvSpPr>
          <p:cNvPr id="1137" name="Google Shape;1137;p144"/>
          <p:cNvSpPr txBox="1">
            <a:spLocks noGrp="1"/>
          </p:cNvSpPr>
          <p:nvPr>
            <p:ph type="body" idx="1"/>
          </p:nvPr>
        </p:nvSpPr>
        <p:spPr>
          <a:xfrm>
            <a:off x="771525" y="2182727"/>
            <a:ext cx="7600950" cy="42529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Required after medical abortion with misoprostol alone for women not treated in health facility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Not required after misoprostol treatment for incomplete abortion, but should be offered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Not required after medical abortion with mifepristone and misoprostol</a:t>
            </a:r>
            <a:endParaRPr sz="2800">
              <a:solidFill>
                <a:schemeClr val="dk2"/>
              </a:solidFill>
            </a:endParaRPr>
          </a:p>
        </p:txBody>
      </p:sp>
      <p:sp>
        <p:nvSpPr>
          <p:cNvPr id="1138" name="Google Shape;1138;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129</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1257300" y="1462973"/>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6000"/>
              <a:buFont typeface="Calibri"/>
              <a:buNone/>
            </a:pPr>
            <a:r>
              <a:rPr lang="en-US" sz="4400" b="1">
                <a:solidFill>
                  <a:schemeClr val="accent1"/>
                </a:solidFill>
              </a:rPr>
              <a:t>REVIEW OF ABORTION LAWS </a:t>
            </a:r>
            <a:endParaRPr sz="4400">
              <a:solidFill>
                <a:schemeClr val="accent1"/>
              </a:solidFill>
            </a:endParaRPr>
          </a:p>
        </p:txBody>
      </p:sp>
      <p:sp>
        <p:nvSpPr>
          <p:cNvPr id="197" name="Google Shape;197;p28"/>
          <p:cNvSpPr txBox="1">
            <a:spLocks noGrp="1"/>
          </p:cNvSpPr>
          <p:nvPr>
            <p:ph type="sldNum" idx="12"/>
          </p:nvPr>
        </p:nvSpPr>
        <p:spPr>
          <a:xfrm>
            <a:off x="2814202" y="6188976"/>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45"/>
          <p:cNvSpPr txBox="1">
            <a:spLocks noGrp="1"/>
          </p:cNvSpPr>
          <p:nvPr>
            <p:ph type="title"/>
          </p:nvPr>
        </p:nvSpPr>
        <p:spPr>
          <a:xfrm>
            <a:off x="717585" y="29242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Follow-up visit </a:t>
            </a:r>
            <a:r>
              <a:rPr lang="en-US" dirty="0"/>
              <a:t>(if necessary)</a:t>
            </a:r>
            <a:endParaRPr b="1" dirty="0"/>
          </a:p>
        </p:txBody>
      </p:sp>
      <p:sp>
        <p:nvSpPr>
          <p:cNvPr id="1145" name="Google Shape;1145;p145"/>
          <p:cNvSpPr txBox="1">
            <a:spLocks noGrp="1"/>
          </p:cNvSpPr>
          <p:nvPr>
            <p:ph type="body" idx="1"/>
          </p:nvPr>
        </p:nvSpPr>
        <p:spPr>
          <a:xfrm>
            <a:off x="1085850" y="1538289"/>
            <a:ext cx="7493071" cy="42529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dirty="0">
                <a:solidFill>
                  <a:schemeClr val="dk2"/>
                </a:solidFill>
              </a:rPr>
              <a:t>Inquire about the woman’s experience with uterine evacuation</a:t>
            </a:r>
            <a:endParaRPr sz="2800" dirty="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Examine the woman’s overall health status</a:t>
            </a:r>
            <a:endParaRPr sz="2800" dirty="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Confirm success of uterine evacuation</a:t>
            </a:r>
            <a:endParaRPr sz="2800" dirty="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Assess and treat any complications</a:t>
            </a:r>
            <a:endParaRPr sz="2800" dirty="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Review any laboratory tests</a:t>
            </a:r>
            <a:endParaRPr sz="2800" dirty="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Provide contraception if desired; ensure initiated method is meeting woman’s needs</a:t>
            </a:r>
            <a:endParaRPr sz="2800" dirty="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Refer for additional services</a:t>
            </a:r>
            <a:endParaRPr sz="2800" dirty="0">
              <a:solidFill>
                <a:schemeClr val="dk2"/>
              </a:solidFill>
            </a:endParaRPr>
          </a:p>
        </p:txBody>
      </p:sp>
      <p:sp>
        <p:nvSpPr>
          <p:cNvPr id="1146" name="Google Shape;1146;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130</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46"/>
          <p:cNvSpPr txBox="1">
            <a:spLocks noGrp="1"/>
          </p:cNvSpPr>
          <p:nvPr>
            <p:ph type="title"/>
          </p:nvPr>
        </p:nvSpPr>
        <p:spPr>
          <a:xfrm>
            <a:off x="333911" y="633711"/>
            <a:ext cx="86868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4200" b="1"/>
              <a:t>Confirm success of uterine evacuation</a:t>
            </a:r>
            <a:endParaRPr sz="4200"/>
          </a:p>
        </p:txBody>
      </p:sp>
      <p:sp>
        <p:nvSpPr>
          <p:cNvPr id="1153" name="Google Shape;1153;p146"/>
          <p:cNvSpPr txBox="1">
            <a:spLocks noGrp="1"/>
          </p:cNvSpPr>
          <p:nvPr>
            <p:ph type="body" idx="1"/>
          </p:nvPr>
        </p:nvSpPr>
        <p:spPr>
          <a:xfrm>
            <a:off x="864954" y="1834917"/>
            <a:ext cx="7886699" cy="395027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400"/>
              <a:buChar char="•"/>
            </a:pPr>
            <a:r>
              <a:rPr lang="en-US" sz="2800">
                <a:solidFill>
                  <a:schemeClr val="dk2"/>
                </a:solidFill>
              </a:rPr>
              <a:t>Ask the woman if she:</a:t>
            </a:r>
            <a:endParaRPr sz="2800">
              <a:solidFill>
                <a:schemeClr val="dk2"/>
              </a:solidFill>
            </a:endParaRPr>
          </a:p>
          <a:p>
            <a:pPr marL="685800" lvl="1" indent="-228600" algn="l" rtl="0">
              <a:lnSpc>
                <a:spcPct val="90000"/>
              </a:lnSpc>
              <a:spcBef>
                <a:spcPts val="500"/>
              </a:spcBef>
              <a:spcAft>
                <a:spcPts val="0"/>
              </a:spcAft>
              <a:buClr>
                <a:srgbClr val="1F3864"/>
              </a:buClr>
              <a:buSzPts val="2400"/>
              <a:buFont typeface="Courier New"/>
              <a:buChar char="o"/>
            </a:pPr>
            <a:r>
              <a:rPr lang="en-US" sz="2600">
                <a:solidFill>
                  <a:schemeClr val="dk2"/>
                </a:solidFill>
              </a:rPr>
              <a:t>thinks she expelled the pregnancy</a:t>
            </a:r>
            <a:endParaRPr sz="2600">
              <a:solidFill>
                <a:schemeClr val="dk2"/>
              </a:solidFill>
            </a:endParaRPr>
          </a:p>
          <a:p>
            <a:pPr marL="685800" lvl="1" indent="-228600" algn="l" rtl="0">
              <a:lnSpc>
                <a:spcPct val="90000"/>
              </a:lnSpc>
              <a:spcBef>
                <a:spcPts val="500"/>
              </a:spcBef>
              <a:spcAft>
                <a:spcPts val="0"/>
              </a:spcAft>
              <a:buClr>
                <a:srgbClr val="1F3864"/>
              </a:buClr>
              <a:buSzPts val="2400"/>
              <a:buFont typeface="Courier New"/>
              <a:buChar char="o"/>
            </a:pPr>
            <a:r>
              <a:rPr lang="en-US" sz="2600">
                <a:solidFill>
                  <a:schemeClr val="dk2"/>
                </a:solidFill>
              </a:rPr>
              <a:t>had bleeding at least as heavy as her period after using medicines, and if she passed blood clots</a:t>
            </a:r>
            <a:endParaRPr sz="2600">
              <a:solidFill>
                <a:schemeClr val="dk2"/>
              </a:solidFill>
            </a:endParaRPr>
          </a:p>
          <a:p>
            <a:pPr marL="685800" lvl="1" indent="-228600" algn="l" rtl="0">
              <a:lnSpc>
                <a:spcPct val="90000"/>
              </a:lnSpc>
              <a:spcBef>
                <a:spcPts val="500"/>
              </a:spcBef>
              <a:spcAft>
                <a:spcPts val="0"/>
              </a:spcAft>
              <a:buClr>
                <a:srgbClr val="1F3864"/>
              </a:buClr>
              <a:buSzPts val="2400"/>
              <a:buFont typeface="Courier New"/>
              <a:buChar char="o"/>
            </a:pPr>
            <a:r>
              <a:rPr lang="en-US" sz="2600">
                <a:solidFill>
                  <a:schemeClr val="dk2"/>
                </a:solidFill>
              </a:rPr>
              <a:t>ever felt pregnant, and if she still feels pregnant now</a:t>
            </a:r>
            <a:endParaRPr sz="26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800">
                <a:solidFill>
                  <a:schemeClr val="dk2"/>
                </a:solidFill>
              </a:rPr>
              <a:t>Review what pregnancy symptoms she had, and how they have changed, if at all</a:t>
            </a:r>
            <a:endParaRPr sz="28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800">
                <a:solidFill>
                  <a:schemeClr val="dk2"/>
                </a:solidFill>
              </a:rPr>
              <a:t>Review how she used the medicine</a:t>
            </a:r>
            <a:endParaRPr sz="2800">
              <a:solidFill>
                <a:schemeClr val="dk2"/>
              </a:solidFill>
            </a:endParaRPr>
          </a:p>
        </p:txBody>
      </p:sp>
      <p:sp>
        <p:nvSpPr>
          <p:cNvPr id="1154" name="Google Shape;1154;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47"/>
          <p:cNvSpPr txBox="1">
            <a:spLocks noGrp="1"/>
          </p:cNvSpPr>
          <p:nvPr>
            <p:ph type="title"/>
          </p:nvPr>
        </p:nvSpPr>
        <p:spPr>
          <a:xfrm>
            <a:off x="277402" y="929003"/>
            <a:ext cx="8753582"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4200" b="1"/>
              <a:t>Confirm success of uterine evacuation</a:t>
            </a:r>
            <a:endParaRPr sz="4200"/>
          </a:p>
        </p:txBody>
      </p:sp>
      <p:sp>
        <p:nvSpPr>
          <p:cNvPr id="1161" name="Google Shape;1161;p147"/>
          <p:cNvSpPr txBox="1">
            <a:spLocks noGrp="1"/>
          </p:cNvSpPr>
          <p:nvPr>
            <p:ph type="body" idx="1"/>
          </p:nvPr>
        </p:nvSpPr>
        <p:spPr>
          <a:xfrm>
            <a:off x="628650" y="2574319"/>
            <a:ext cx="7600950" cy="34985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Bimanual examination</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Compare follow up findings to those documented prior to mifepristone and/or misoprostol use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Uterus should be smaller or have returned to non-pregnant size 2 weeks after using medications</a:t>
            </a:r>
            <a:endParaRPr sz="2600">
              <a:solidFill>
                <a:schemeClr val="dk2"/>
              </a:solidFill>
            </a:endParaRPr>
          </a:p>
        </p:txBody>
      </p:sp>
      <p:sp>
        <p:nvSpPr>
          <p:cNvPr id="1162" name="Google Shape;1162;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48"/>
          <p:cNvSpPr txBox="1">
            <a:spLocks noGrp="1"/>
          </p:cNvSpPr>
          <p:nvPr>
            <p:ph type="title"/>
          </p:nvPr>
        </p:nvSpPr>
        <p:spPr>
          <a:xfrm>
            <a:off x="559941" y="74448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Abortion is probably complete if:</a:t>
            </a:r>
            <a:endParaRPr/>
          </a:p>
        </p:txBody>
      </p:sp>
      <p:sp>
        <p:nvSpPr>
          <p:cNvPr id="1169" name="Google Shape;1169;p148"/>
          <p:cNvSpPr txBox="1">
            <a:spLocks noGrp="1"/>
          </p:cNvSpPr>
          <p:nvPr>
            <p:ph type="body" idx="1"/>
          </p:nvPr>
        </p:nvSpPr>
        <p:spPr>
          <a:xfrm>
            <a:off x="771525" y="2307139"/>
            <a:ext cx="7600950" cy="369377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The woman believes she had a successful uterine evacuation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woman’s pregnancy symptoms have resolved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Her bleeding and cramping pattern is normal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Her uterine size is non-pregnant or smaller than before</a:t>
            </a:r>
            <a:endParaRPr sz="2800">
              <a:solidFill>
                <a:schemeClr val="dk2"/>
              </a:solidFill>
            </a:endParaRPr>
          </a:p>
          <a:p>
            <a:pPr marL="0" lvl="0" indent="0" algn="l" rtl="0">
              <a:lnSpc>
                <a:spcPct val="90000"/>
              </a:lnSpc>
              <a:spcBef>
                <a:spcPts val="1000"/>
              </a:spcBef>
              <a:spcAft>
                <a:spcPts val="0"/>
              </a:spcAft>
              <a:buClr>
                <a:schemeClr val="dk1"/>
              </a:buClr>
              <a:buSzPts val="2400"/>
              <a:buNone/>
            </a:pPr>
            <a:endParaRPr sz="2400">
              <a:solidFill>
                <a:srgbClr val="1F3864"/>
              </a:solidFill>
            </a:endParaRPr>
          </a:p>
        </p:txBody>
      </p:sp>
      <p:sp>
        <p:nvSpPr>
          <p:cNvPr id="1170" name="Google Shape;1170;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49"/>
          <p:cNvSpPr txBox="1">
            <a:spLocks noGrp="1"/>
          </p:cNvSpPr>
          <p:nvPr>
            <p:ph type="title"/>
          </p:nvPr>
        </p:nvSpPr>
        <p:spPr>
          <a:xfrm>
            <a:off x="549667" y="88790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Unsuccessful uterine </a:t>
            </a:r>
            <a:r>
              <a:rPr lang="en-US"/>
              <a:t>e</a:t>
            </a:r>
            <a:r>
              <a:rPr lang="en-US" b="1"/>
              <a:t>vacuation</a:t>
            </a:r>
            <a:endParaRPr/>
          </a:p>
        </p:txBody>
      </p:sp>
      <p:sp>
        <p:nvSpPr>
          <p:cNvPr id="1177" name="Google Shape;1177;p149"/>
          <p:cNvSpPr txBox="1">
            <a:spLocks noGrp="1"/>
          </p:cNvSpPr>
          <p:nvPr>
            <p:ph type="body" idx="1"/>
          </p:nvPr>
        </p:nvSpPr>
        <p:spPr>
          <a:xfrm>
            <a:off x="628650" y="2512621"/>
            <a:ext cx="7600950" cy="36937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If uterine evacuation was unsuccessful or is not complete, treatment options include:</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Expectant management: Allow more time for complete expulsion of products of conception</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 repeat dose of misoprostol</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Vacuum aspiration</a:t>
            </a:r>
            <a:endParaRPr sz="2600">
              <a:solidFill>
                <a:schemeClr val="dk2"/>
              </a:solidFill>
            </a:endParaRPr>
          </a:p>
          <a:p>
            <a:pPr marL="0" lvl="0" indent="0" algn="l" rtl="0">
              <a:lnSpc>
                <a:spcPct val="90000"/>
              </a:lnSpc>
              <a:spcBef>
                <a:spcPts val="1000"/>
              </a:spcBef>
              <a:spcAft>
                <a:spcPts val="0"/>
              </a:spcAft>
              <a:buClr>
                <a:schemeClr val="dk1"/>
              </a:buClr>
              <a:buSzPts val="2400"/>
              <a:buNone/>
            </a:pPr>
            <a:endParaRPr sz="2400">
              <a:solidFill>
                <a:schemeClr val="dk2"/>
              </a:solidFill>
            </a:endParaRPr>
          </a:p>
        </p:txBody>
      </p:sp>
      <p:sp>
        <p:nvSpPr>
          <p:cNvPr id="1178" name="Google Shape;1178;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50"/>
          <p:cNvSpPr txBox="1">
            <a:spLocks noGrp="1"/>
          </p:cNvSpPr>
          <p:nvPr>
            <p:ph type="ctrTitle"/>
          </p:nvPr>
        </p:nvSpPr>
        <p:spPr>
          <a:xfrm>
            <a:off x="777240" y="491064"/>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b="1" dirty="0">
                <a:solidFill>
                  <a:schemeClr val="dk2"/>
                </a:solidFill>
              </a:rPr>
              <a:t>UNIT 5: </a:t>
            </a:r>
            <a:r>
              <a:rPr lang="en-US" b="1" dirty="0"/>
              <a:t>ASSESSMENT OF SHOCK AND UNDERLYING CAUSES IN POSTABORTION CARE</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76B79C5D-D3DF-72F0-FF32-6BD700CD4A91}"/>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51"/>
          <p:cNvSpPr txBox="1">
            <a:spLocks noGrp="1"/>
          </p:cNvSpPr>
          <p:nvPr>
            <p:ph type="title"/>
          </p:nvPr>
        </p:nvSpPr>
        <p:spPr>
          <a:xfrm>
            <a:off x="631861" y="65240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4400" b="1" dirty="0"/>
              <a:t>Unit 5 </a:t>
            </a:r>
            <a:r>
              <a:rPr lang="en-US" b="1" dirty="0"/>
              <a:t>o</a:t>
            </a:r>
            <a:r>
              <a:rPr lang="en-US" sz="4400" b="1" dirty="0"/>
              <a:t>bjectives</a:t>
            </a:r>
            <a:endParaRPr dirty="0"/>
          </a:p>
        </p:txBody>
      </p:sp>
      <p:sp>
        <p:nvSpPr>
          <p:cNvPr id="1191" name="Google Shape;1191;p151"/>
          <p:cNvSpPr txBox="1">
            <a:spLocks noGrp="1"/>
          </p:cNvSpPr>
          <p:nvPr>
            <p:ph type="body" idx="1"/>
          </p:nvPr>
        </p:nvSpPr>
        <p:spPr>
          <a:xfrm>
            <a:off x="631861" y="1939247"/>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sz="2800">
              <a:solidFill>
                <a:schemeClr val="dk2"/>
              </a:solidFill>
              <a:latin typeface="Calibri"/>
              <a:ea typeface="Calibri"/>
              <a:cs typeface="Calibri"/>
              <a:sym typeface="Calibri"/>
            </a:endParaRPr>
          </a:p>
          <a:p>
            <a:pPr marL="228600" lvl="0" indent="-228600" algn="l" rtl="0">
              <a:lnSpc>
                <a:spcPct val="90000"/>
              </a:lnSpc>
              <a:spcBef>
                <a:spcPts val="1000"/>
              </a:spcBef>
              <a:spcAft>
                <a:spcPts val="0"/>
              </a:spcAft>
              <a:buClr>
                <a:srgbClr val="1F3864"/>
              </a:buClr>
              <a:buSzPts val="2800"/>
              <a:buFont typeface="Noto Sans Symbols"/>
              <a:buChar char="✔"/>
            </a:pPr>
            <a:r>
              <a:rPr lang="en-US" sz="2800">
                <a:solidFill>
                  <a:schemeClr val="dk2"/>
                </a:solidFill>
                <a:latin typeface="Calibri"/>
                <a:ea typeface="Calibri"/>
                <a:cs typeface="Calibri"/>
                <a:sym typeface="Calibri"/>
              </a:rPr>
              <a:t>Identify signs and symptoms of severe abortion-related complications, including shock.</a:t>
            </a:r>
            <a:endParaRPr sz="2800">
              <a:solidFill>
                <a:schemeClr val="dk2"/>
              </a:solidFill>
            </a:endParaRPr>
          </a:p>
        </p:txBody>
      </p:sp>
      <p:sp>
        <p:nvSpPr>
          <p:cNvPr id="1192" name="Google Shape;1192;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136</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52"/>
          <p:cNvSpPr txBox="1">
            <a:spLocks noGrp="1"/>
          </p:cNvSpPr>
          <p:nvPr>
            <p:ph type="title"/>
          </p:nvPr>
        </p:nvSpPr>
        <p:spPr>
          <a:xfrm>
            <a:off x="457200" y="111711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Possible presenting severe complications in postabortion care</a:t>
            </a:r>
            <a:endParaRPr sz="4400" b="1"/>
          </a:p>
        </p:txBody>
      </p:sp>
      <p:sp>
        <p:nvSpPr>
          <p:cNvPr id="1199" name="Google Shape;1199;p152"/>
          <p:cNvSpPr txBox="1">
            <a:spLocks noGrp="1"/>
          </p:cNvSpPr>
          <p:nvPr>
            <p:ph type="body" idx="1"/>
          </p:nvPr>
        </p:nvSpPr>
        <p:spPr>
          <a:xfrm>
            <a:off x="837344" y="2761180"/>
            <a:ext cx="8229600"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2800"/>
              <a:buChar char="•"/>
            </a:pPr>
            <a:r>
              <a:rPr lang="en-US" sz="2800">
                <a:solidFill>
                  <a:schemeClr val="dk2"/>
                </a:solidFill>
                <a:latin typeface="Calibri"/>
                <a:ea typeface="Calibri"/>
                <a:cs typeface="Calibri"/>
                <a:sym typeface="Calibri"/>
              </a:rPr>
              <a:t>Shock</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latin typeface="Calibri"/>
                <a:ea typeface="Calibri"/>
                <a:cs typeface="Calibri"/>
                <a:sym typeface="Calibri"/>
              </a:rPr>
              <a:t>Hemorrhage</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latin typeface="Calibri"/>
                <a:ea typeface="Calibri"/>
                <a:cs typeface="Calibri"/>
                <a:sym typeface="Calibri"/>
              </a:rPr>
              <a:t>Sepsis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latin typeface="Calibri"/>
                <a:ea typeface="Calibri"/>
                <a:cs typeface="Calibri"/>
                <a:sym typeface="Calibri"/>
              </a:rPr>
              <a:t>Intra-abdominal injury</a:t>
            </a:r>
            <a:endParaRPr sz="2800">
              <a:solidFill>
                <a:schemeClr val="dk2"/>
              </a:solidFill>
            </a:endParaRPr>
          </a:p>
        </p:txBody>
      </p:sp>
      <p:sp>
        <p:nvSpPr>
          <p:cNvPr id="1200" name="Google Shape;1200;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137</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53"/>
          <p:cNvSpPr txBox="1">
            <a:spLocks noGrp="1"/>
          </p:cNvSpPr>
          <p:nvPr>
            <p:ph type="title"/>
          </p:nvPr>
        </p:nvSpPr>
        <p:spPr>
          <a:xfrm>
            <a:off x="623888" y="16581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b="1">
                <a:solidFill>
                  <a:schemeClr val="accent1"/>
                </a:solidFill>
              </a:rPr>
              <a:t>RAPID INITIAL ASSESSMENT AND MANAGEMENT </a:t>
            </a:r>
            <a:br>
              <a:rPr lang="en-US" b="1">
                <a:solidFill>
                  <a:schemeClr val="accent1"/>
                </a:solidFill>
              </a:rPr>
            </a:br>
            <a:r>
              <a:rPr lang="en-US" b="1">
                <a:solidFill>
                  <a:schemeClr val="accent1"/>
                </a:solidFill>
              </a:rPr>
              <a:t>OF SHOCK </a:t>
            </a:r>
            <a:endParaRPr>
              <a:solidFill>
                <a:schemeClr val="accent1"/>
              </a:solidFill>
            </a:endParaRPr>
          </a:p>
        </p:txBody>
      </p:sp>
      <p:sp>
        <p:nvSpPr>
          <p:cNvPr id="1208" name="Google Shape;1208;p153"/>
          <p:cNvSpPr txBox="1">
            <a:spLocks noGrp="1"/>
          </p:cNvSpPr>
          <p:nvPr>
            <p:ph type="sldNum" idx="12"/>
          </p:nvPr>
        </p:nvSpPr>
        <p:spPr>
          <a:xfrm>
            <a:off x="2772310" y="628357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138</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54"/>
          <p:cNvSpPr txBox="1">
            <a:spLocks noGrp="1"/>
          </p:cNvSpPr>
          <p:nvPr>
            <p:ph type="title"/>
          </p:nvPr>
        </p:nvSpPr>
        <p:spPr>
          <a:xfrm>
            <a:off x="724328" y="78828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The “ABC” Signs </a:t>
            </a:r>
            <a:endParaRPr/>
          </a:p>
        </p:txBody>
      </p:sp>
      <p:sp>
        <p:nvSpPr>
          <p:cNvPr id="1215" name="Google Shape;1215;p154"/>
          <p:cNvSpPr txBox="1">
            <a:spLocks noGrp="1"/>
          </p:cNvSpPr>
          <p:nvPr>
            <p:ph type="body" idx="1"/>
          </p:nvPr>
        </p:nvSpPr>
        <p:spPr>
          <a:xfrm>
            <a:off x="724328" y="2170206"/>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Any member of the facility staff can quickly check:</a:t>
            </a:r>
            <a:endParaRPr sz="28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A</a:t>
            </a:r>
            <a:r>
              <a:rPr lang="en-US" sz="2600">
                <a:solidFill>
                  <a:schemeClr val="dk2"/>
                </a:solidFill>
              </a:rPr>
              <a:t>irway</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B</a:t>
            </a:r>
            <a:r>
              <a:rPr lang="en-US" sz="2600">
                <a:solidFill>
                  <a:schemeClr val="dk2"/>
                </a:solidFill>
              </a:rPr>
              <a:t>reathing</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C</a:t>
            </a:r>
            <a:r>
              <a:rPr lang="en-US" sz="2600">
                <a:solidFill>
                  <a:schemeClr val="dk2"/>
                </a:solidFill>
              </a:rPr>
              <a:t>irculation</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C</a:t>
            </a:r>
            <a:r>
              <a:rPr lang="en-US" sz="2600">
                <a:solidFill>
                  <a:schemeClr val="dk2"/>
                </a:solidFill>
              </a:rPr>
              <a:t>onsciousness</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C</a:t>
            </a:r>
            <a:r>
              <a:rPr lang="en-US" sz="2600">
                <a:solidFill>
                  <a:schemeClr val="dk2"/>
                </a:solidFill>
              </a:rPr>
              <a:t>onvulsions</a:t>
            </a:r>
            <a:endParaRPr sz="2600">
              <a:solidFill>
                <a:schemeClr val="dk2"/>
              </a:solidFill>
            </a:endParaRPr>
          </a:p>
        </p:txBody>
      </p:sp>
      <p:sp>
        <p:nvSpPr>
          <p:cNvPr id="1216" name="Google Shape;1216;p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139</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03F69C1C-2B39-864C-8270-8AC885406B2C}"/>
              </a:ext>
            </a:extLst>
          </p:cNvPr>
          <p:cNvSpPr>
            <a:spLocks noGrp="1"/>
          </p:cNvSpPr>
          <p:nvPr>
            <p:ph type="title"/>
          </p:nvPr>
        </p:nvSpPr>
        <p:spPr>
          <a:xfrm>
            <a:off x="714744" y="5025404"/>
            <a:ext cx="8229600" cy="1143000"/>
          </a:xfrm>
        </p:spPr>
        <p:txBody>
          <a:bodyPr/>
          <a:lstStyle/>
          <a:p>
            <a:r>
              <a:rPr lang="en-US" dirty="0"/>
              <a:t>Abortion</a:t>
            </a:r>
            <a:r>
              <a:rPr lang="en-US" baseline="0" dirty="0"/>
              <a:t> is legally permitted</a:t>
            </a:r>
            <a:endParaRPr lang="en-US" dirty="0"/>
          </a:p>
        </p:txBody>
      </p:sp>
      <p:sp>
        <p:nvSpPr>
          <p:cNvPr id="204" name="Google Shape;204;p29"/>
          <p:cNvSpPr/>
          <p:nvPr/>
        </p:nvSpPr>
        <p:spPr>
          <a:xfrm>
            <a:off x="7169499" y="6446922"/>
            <a:ext cx="1774845" cy="21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Calibri"/>
              <a:buNone/>
            </a:pPr>
            <a:r>
              <a:rPr lang="en-US" sz="825" b="0" i="0" u="none" strike="noStrike" cap="none" dirty="0">
                <a:solidFill>
                  <a:srgbClr val="000000"/>
                </a:solidFill>
                <a:latin typeface="Calibri"/>
                <a:ea typeface="Calibri"/>
                <a:cs typeface="Calibri"/>
                <a:sym typeface="Calibri"/>
              </a:rPr>
              <a:t>Center for Reproductive Rights, 2023</a:t>
            </a:r>
            <a:endParaRPr sz="825" b="0" i="0" u="none" strike="noStrike" cap="none" dirty="0">
              <a:solidFill>
                <a:schemeClr val="dk1"/>
              </a:solidFill>
              <a:latin typeface="Calibri"/>
              <a:ea typeface="Calibri"/>
              <a:cs typeface="Calibri"/>
              <a:sym typeface="Calibri"/>
            </a:endParaRPr>
          </a:p>
        </p:txBody>
      </p:sp>
      <p:sp>
        <p:nvSpPr>
          <p:cNvPr id="206" name="Google Shape;206;p29"/>
          <p:cNvSpPr txBox="1">
            <a:spLocks noGrp="1"/>
          </p:cNvSpPr>
          <p:nvPr>
            <p:ph type="sldNum" idx="12"/>
          </p:nvPr>
        </p:nvSpPr>
        <p:spPr>
          <a:xfrm>
            <a:off x="7010400" y="64836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a:t>
            </a:fld>
            <a:endParaRPr dirty="0"/>
          </a:p>
        </p:txBody>
      </p:sp>
      <p:pic>
        <p:nvPicPr>
          <p:cNvPr id="4" name="Picture 3">
            <a:extLst>
              <a:ext uri="{FF2B5EF4-FFF2-40B4-BE49-F238E27FC236}">
                <a16:creationId xmlns:a16="http://schemas.microsoft.com/office/drawing/2014/main" id="{7DB7A6A3-35A7-6366-DE46-23B11D24B431}"/>
              </a:ext>
            </a:extLst>
          </p:cNvPr>
          <p:cNvPicPr>
            <a:picLocks noChangeAspect="1"/>
          </p:cNvPicPr>
          <p:nvPr/>
        </p:nvPicPr>
        <p:blipFill>
          <a:blip r:embed="rId3"/>
          <a:stretch>
            <a:fillRect/>
          </a:stretch>
        </p:blipFill>
        <p:spPr>
          <a:xfrm>
            <a:off x="0" y="331913"/>
            <a:ext cx="9144000" cy="4797173"/>
          </a:xfrm>
          <a:prstGeom prst="ellipse">
            <a:avLst/>
          </a:prstGeom>
          <a:ln>
            <a:noFill/>
          </a:ln>
          <a:effectLst>
            <a:softEdge rad="112500"/>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55"/>
          <p:cNvSpPr txBox="1">
            <a:spLocks noGrp="1"/>
          </p:cNvSpPr>
          <p:nvPr>
            <p:ph type="title"/>
          </p:nvPr>
        </p:nvSpPr>
        <p:spPr>
          <a:xfrm>
            <a:off x="710844" y="50558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Signs of shock</a:t>
            </a:r>
            <a:endParaRPr/>
          </a:p>
        </p:txBody>
      </p:sp>
      <p:sp>
        <p:nvSpPr>
          <p:cNvPr id="1223" name="Google Shape;1223;p155"/>
          <p:cNvSpPr txBox="1">
            <a:spLocks noGrp="1"/>
          </p:cNvSpPr>
          <p:nvPr>
            <p:ph type="body" idx="1"/>
          </p:nvPr>
        </p:nvSpPr>
        <p:spPr>
          <a:xfrm>
            <a:off x="710844" y="1717057"/>
            <a:ext cx="7886700" cy="4351338"/>
          </a:xfrm>
          <a:prstGeom prst="rect">
            <a:avLst/>
          </a:prstGeom>
          <a:noFill/>
          <a:ln>
            <a:noFill/>
          </a:ln>
        </p:spPr>
        <p:txBody>
          <a:bodyPr spcFirstLastPara="1" wrap="square" lIns="91425" tIns="45700" rIns="91425" bIns="45700" anchor="t" anchorCtr="0">
            <a:noAutofit/>
          </a:bodyPr>
          <a:lstStyle/>
          <a:p>
            <a:pPr marL="628650" lvl="1" indent="-228600" algn="l" rtl="0">
              <a:lnSpc>
                <a:spcPct val="80000"/>
              </a:lnSpc>
              <a:spcBef>
                <a:spcPts val="0"/>
              </a:spcBef>
              <a:spcAft>
                <a:spcPts val="0"/>
              </a:spcAft>
              <a:buClr>
                <a:srgbClr val="1F3864"/>
              </a:buClr>
              <a:buSzPts val="2800"/>
              <a:buChar char="•"/>
            </a:pPr>
            <a:r>
              <a:rPr lang="en-US">
                <a:solidFill>
                  <a:schemeClr val="dk2"/>
                </a:solidFill>
              </a:rPr>
              <a:t>Difficulty breathing</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Low blood pressure (SBP &lt; 90 mm HG)</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Fast pulse</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Pallor or cold extremities</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Decreased capillary refill</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Dizziness or inability to stand</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Impaired consciousness, lethargy, agitation, confusion</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Low urine output (&lt; 30 mL per hour)</a:t>
            </a:r>
            <a:endParaRPr>
              <a:solidFill>
                <a:schemeClr val="dk2"/>
              </a:solidFill>
            </a:endParaRPr>
          </a:p>
        </p:txBody>
      </p:sp>
      <p:sp>
        <p:nvSpPr>
          <p:cNvPr id="1224" name="Google Shape;1224;p1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140</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56"/>
          <p:cNvSpPr txBox="1">
            <a:spLocks noGrp="1"/>
          </p:cNvSpPr>
          <p:nvPr>
            <p:ph type="title"/>
          </p:nvPr>
        </p:nvSpPr>
        <p:spPr>
          <a:xfrm>
            <a:off x="765425" y="50439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Stabilization for shock </a:t>
            </a:r>
            <a:endParaRPr/>
          </a:p>
        </p:txBody>
      </p:sp>
      <p:sp>
        <p:nvSpPr>
          <p:cNvPr id="1230" name="Google Shape;1230;p156"/>
          <p:cNvSpPr txBox="1">
            <a:spLocks noGrp="1"/>
          </p:cNvSpPr>
          <p:nvPr>
            <p:ph type="body" idx="1"/>
          </p:nvPr>
        </p:nvSpPr>
        <p:spPr>
          <a:xfrm>
            <a:off x="1124378" y="1564328"/>
            <a:ext cx="751169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Ensure that the airway is open; turn the head to the side to prevent aspiration</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Elevate the legs to increase return of blood to the heart</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Give oxygen – 5 L / minute by mask or nasal cannula</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Give rapid bolus crystalloid (LR or NS) by 1-2 large bore IVs, reassess after 1 liter</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Give a second liter if vital signs remain abnormal</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Transfuse if vital signs remain unstable after 2 liters of IV fluid</a:t>
            </a:r>
            <a:endParaRPr sz="2800">
              <a:solidFill>
                <a:schemeClr val="dk2"/>
              </a:solidFill>
            </a:endParaRPr>
          </a:p>
        </p:txBody>
      </p:sp>
      <p:sp>
        <p:nvSpPr>
          <p:cNvPr id="1231" name="Google Shape;1231;p1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141</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57"/>
          <p:cNvSpPr txBox="1">
            <a:spLocks noGrp="1"/>
          </p:cNvSpPr>
          <p:nvPr>
            <p:ph type="title"/>
          </p:nvPr>
        </p:nvSpPr>
        <p:spPr>
          <a:xfrm>
            <a:off x="529119" y="53149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Stabilization for shock (cont.) </a:t>
            </a:r>
            <a:endParaRPr/>
          </a:p>
        </p:txBody>
      </p:sp>
      <p:sp>
        <p:nvSpPr>
          <p:cNvPr id="1238" name="Google Shape;1238;p157"/>
          <p:cNvSpPr txBox="1">
            <a:spLocks noGrp="1"/>
          </p:cNvSpPr>
          <p:nvPr>
            <p:ph type="body" idx="1"/>
          </p:nvPr>
        </p:nvSpPr>
        <p:spPr>
          <a:xfrm>
            <a:off x="800100" y="1674492"/>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Keep the woman warm</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Place a urinary catheter</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Monitor fluid intake and output, including ongoing blood loss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Get laboratory tests: blood type and cross match, hematocrit and hemoglobin, blood cultures, and chemistry tests, if available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Monitor and record vital signs every 15 minutes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Prepare for an emergency transfer if the woman cannot be treated in the facility</a:t>
            </a:r>
            <a:endParaRPr sz="2800">
              <a:solidFill>
                <a:schemeClr val="dk2"/>
              </a:solidFill>
            </a:endParaRPr>
          </a:p>
        </p:txBody>
      </p:sp>
      <p:sp>
        <p:nvSpPr>
          <p:cNvPr id="1239" name="Google Shape;1239;p1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142</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58"/>
          <p:cNvSpPr txBox="1">
            <a:spLocks noGrp="1"/>
          </p:cNvSpPr>
          <p:nvPr>
            <p:ph type="title"/>
          </p:nvPr>
        </p:nvSpPr>
        <p:spPr>
          <a:xfrm>
            <a:off x="623888" y="16581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b="1">
                <a:solidFill>
                  <a:schemeClr val="accent1"/>
                </a:solidFill>
              </a:rPr>
              <a:t>SECONDARY ASSESSMENT FOR UNDERLYING CAUSES </a:t>
            </a:r>
            <a:br>
              <a:rPr lang="en-US" b="1">
                <a:solidFill>
                  <a:schemeClr val="accent1"/>
                </a:solidFill>
              </a:rPr>
            </a:br>
            <a:r>
              <a:rPr lang="en-US" b="1">
                <a:solidFill>
                  <a:schemeClr val="accent1"/>
                </a:solidFill>
              </a:rPr>
              <a:t>OF SHOCK </a:t>
            </a:r>
            <a:endParaRPr>
              <a:solidFill>
                <a:schemeClr val="accent1"/>
              </a:solidFill>
            </a:endParaRPr>
          </a:p>
        </p:txBody>
      </p:sp>
      <p:sp>
        <p:nvSpPr>
          <p:cNvPr id="1247" name="Google Shape;1247;p158"/>
          <p:cNvSpPr txBox="1">
            <a:spLocks noGrp="1"/>
          </p:cNvSpPr>
          <p:nvPr>
            <p:ph type="sldNum" idx="12"/>
          </p:nvPr>
        </p:nvSpPr>
        <p:spPr>
          <a:xfrm>
            <a:off x="2720939" y="618841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143</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59"/>
          <p:cNvSpPr txBox="1">
            <a:spLocks noGrp="1"/>
          </p:cNvSpPr>
          <p:nvPr>
            <p:ph type="title"/>
          </p:nvPr>
        </p:nvSpPr>
        <p:spPr>
          <a:xfrm>
            <a:off x="596864" y="31297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Assessing underlying cause</a:t>
            </a:r>
            <a:endParaRPr/>
          </a:p>
        </p:txBody>
      </p:sp>
      <p:sp>
        <p:nvSpPr>
          <p:cNvPr id="1254" name="Google Shape;1254;p159"/>
          <p:cNvSpPr txBox="1">
            <a:spLocks noGrp="1"/>
          </p:cNvSpPr>
          <p:nvPr>
            <p:ph type="body" idx="1"/>
          </p:nvPr>
        </p:nvSpPr>
        <p:spPr>
          <a:xfrm>
            <a:off x="844407" y="1501759"/>
            <a:ext cx="773451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Take history</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From the woman if she is conscious, otherwise from anyone accompanying her</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If possible, determine: gestational age and type of abortion procedure</a:t>
            </a:r>
            <a:endParaRPr sz="26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Perform physical examinations: vital signs, heart, lung, abdominal, pelvic</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Abdominal distension, rigidity, guarding, rebound</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Sources of bleeding during speculum exam</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Size and consistency of uterus, cervical motion tenderness, uterine tenderness during bimanual exam</a:t>
            </a:r>
            <a:endParaRPr sz="2600">
              <a:solidFill>
                <a:schemeClr val="dk2"/>
              </a:solidFill>
            </a:endParaRPr>
          </a:p>
        </p:txBody>
      </p:sp>
      <p:sp>
        <p:nvSpPr>
          <p:cNvPr id="1255" name="Google Shape;1255;p1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144</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60"/>
          <p:cNvSpPr txBox="1">
            <a:spLocks noGrp="1"/>
          </p:cNvSpPr>
          <p:nvPr>
            <p:ph type="title"/>
          </p:nvPr>
        </p:nvSpPr>
        <p:spPr>
          <a:xfrm>
            <a:off x="628650" y="58560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Physical exam considerations</a:t>
            </a:r>
            <a:endParaRPr/>
          </a:p>
        </p:txBody>
      </p:sp>
      <p:sp>
        <p:nvSpPr>
          <p:cNvPr id="1262" name="Google Shape;1262;p160"/>
          <p:cNvSpPr txBox="1">
            <a:spLocks noGrp="1"/>
          </p:cNvSpPr>
          <p:nvPr>
            <p:ph type="body" idx="1"/>
          </p:nvPr>
        </p:nvSpPr>
        <p:spPr>
          <a:xfrm>
            <a:off x="800100" y="1761968"/>
            <a:ext cx="774799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Pain medication for women who are uncomfortable or may need a procedure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Pelvic exam</a:t>
            </a:r>
            <a:endParaRPr sz="28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Good positioning and lighting to identify and treat bleeding</a:t>
            </a:r>
            <a:endParaRPr sz="26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Any instruments or anesthetics that may be needed are prepared and available</a:t>
            </a:r>
            <a:endParaRPr sz="26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Speculum exam</a:t>
            </a:r>
            <a:endParaRPr sz="28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Repair any lacerations during the exam</a:t>
            </a:r>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Inspect cervical os and remove any visible products of conception with forceps</a:t>
            </a:r>
            <a:endParaRPr/>
          </a:p>
        </p:txBody>
      </p:sp>
      <p:sp>
        <p:nvSpPr>
          <p:cNvPr id="1263" name="Google Shape;1263;p1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145</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61"/>
          <p:cNvSpPr txBox="1">
            <a:spLocks noGrp="1"/>
          </p:cNvSpPr>
          <p:nvPr>
            <p:ph type="title"/>
          </p:nvPr>
        </p:nvSpPr>
        <p:spPr>
          <a:xfrm>
            <a:off x="642134"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Hemorrhagic shock</a:t>
            </a:r>
            <a:endParaRPr/>
          </a:p>
        </p:txBody>
      </p:sp>
      <p:sp>
        <p:nvSpPr>
          <p:cNvPr id="1270" name="Google Shape;1270;p161"/>
          <p:cNvSpPr txBox="1">
            <a:spLocks noGrp="1"/>
          </p:cNvSpPr>
          <p:nvPr>
            <p:ph type="body" idx="1"/>
          </p:nvPr>
        </p:nvSpPr>
        <p:spPr>
          <a:xfrm>
            <a:off x="642134" y="2380840"/>
            <a:ext cx="7854594"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Hemorrhagic shock is the result of severe blood loss, caused by:</a:t>
            </a:r>
            <a:endParaRPr sz="28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Incomplete abortion</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Uterine atony, or</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Laceration and/or perforation (intra-abdominal injury)</a:t>
            </a:r>
            <a:endParaRPr sz="2600">
              <a:solidFill>
                <a:schemeClr val="dk2"/>
              </a:solidFill>
            </a:endParaRPr>
          </a:p>
        </p:txBody>
      </p:sp>
      <p:sp>
        <p:nvSpPr>
          <p:cNvPr id="1271" name="Google Shape;1271;p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62"/>
          <p:cNvSpPr txBox="1">
            <a:spLocks noGrp="1"/>
          </p:cNvSpPr>
          <p:nvPr>
            <p:ph type="title"/>
          </p:nvPr>
        </p:nvSpPr>
        <p:spPr>
          <a:xfrm>
            <a:off x="628650" y="20104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Management of hemorrhage</a:t>
            </a:r>
            <a:endParaRPr/>
          </a:p>
        </p:txBody>
      </p:sp>
      <p:sp>
        <p:nvSpPr>
          <p:cNvPr id="1278" name="Google Shape;1278;p162"/>
          <p:cNvSpPr txBox="1">
            <a:spLocks noGrp="1"/>
          </p:cNvSpPr>
          <p:nvPr>
            <p:ph type="body" idx="1"/>
          </p:nvPr>
        </p:nvSpPr>
        <p:spPr>
          <a:xfrm>
            <a:off x="926599" y="1366876"/>
            <a:ext cx="7683145" cy="47863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400"/>
              <a:buChar char="•"/>
            </a:pPr>
            <a:r>
              <a:rPr lang="en-US" sz="2400">
                <a:solidFill>
                  <a:schemeClr val="dk2"/>
                </a:solidFill>
              </a:rPr>
              <a:t>Shock management as indicated</a:t>
            </a:r>
            <a:endParaRPr sz="24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400">
                <a:solidFill>
                  <a:schemeClr val="dk2"/>
                </a:solidFill>
              </a:rPr>
              <a:t>Tetanus toxoid and tetanus antitoxin if there was unsafe abortion and vaccination history unknown</a:t>
            </a:r>
            <a:endParaRPr sz="24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400">
                <a:solidFill>
                  <a:schemeClr val="dk2"/>
                </a:solidFill>
              </a:rPr>
              <a:t>For incomplete abortion: immediate uterine evacuation</a:t>
            </a:r>
            <a:endParaRPr sz="24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400">
                <a:solidFill>
                  <a:schemeClr val="dk2"/>
                </a:solidFill>
              </a:rPr>
              <a:t>For uterine atony: uterine massage, uterotonic medications, tamponade</a:t>
            </a:r>
            <a:endParaRPr sz="24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400">
                <a:solidFill>
                  <a:schemeClr val="dk2"/>
                </a:solidFill>
              </a:rPr>
              <a:t>For cervical or vaginal laceration: hemostasis or repair</a:t>
            </a:r>
            <a:endParaRPr sz="24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400">
                <a:solidFill>
                  <a:schemeClr val="dk2"/>
                </a:solidFill>
              </a:rPr>
              <a:t>For suspected intra-abdominal injury: laparotomy or laparoscopy to diagnose and repair</a:t>
            </a:r>
            <a:endParaRPr sz="2400">
              <a:solidFill>
                <a:schemeClr val="dk2"/>
              </a:solidFill>
            </a:endParaRPr>
          </a:p>
          <a:p>
            <a:pPr marL="228600" lvl="0" indent="-228600" algn="l" rtl="0">
              <a:lnSpc>
                <a:spcPct val="90000"/>
              </a:lnSpc>
              <a:spcBef>
                <a:spcPts val="1000"/>
              </a:spcBef>
              <a:spcAft>
                <a:spcPts val="0"/>
              </a:spcAft>
              <a:buClr>
                <a:srgbClr val="1F3864"/>
              </a:buClr>
              <a:buSzPts val="2400"/>
              <a:buChar char="•"/>
            </a:pPr>
            <a:r>
              <a:rPr lang="en-US" sz="2400">
                <a:solidFill>
                  <a:schemeClr val="dk2"/>
                </a:solidFill>
              </a:rPr>
              <a:t>For women not responding to treatment: hysterectomy may be necessary</a:t>
            </a:r>
            <a:endParaRPr sz="2400">
              <a:solidFill>
                <a:schemeClr val="dk2"/>
              </a:solidFill>
            </a:endParaRPr>
          </a:p>
          <a:p>
            <a:pPr marL="228600" lvl="0" indent="-50800" algn="l" rtl="0">
              <a:lnSpc>
                <a:spcPct val="90000"/>
              </a:lnSpc>
              <a:spcBef>
                <a:spcPts val="1000"/>
              </a:spcBef>
              <a:spcAft>
                <a:spcPts val="0"/>
              </a:spcAft>
              <a:buClr>
                <a:schemeClr val="dk1"/>
              </a:buClr>
              <a:buSzPts val="2800"/>
              <a:buNone/>
            </a:pPr>
            <a:endParaRPr>
              <a:solidFill>
                <a:srgbClr val="1F3864"/>
              </a:solidFill>
            </a:endParaRPr>
          </a:p>
        </p:txBody>
      </p:sp>
      <p:sp>
        <p:nvSpPr>
          <p:cNvPr id="1279" name="Google Shape;1279;p1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147</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63"/>
          <p:cNvSpPr txBox="1">
            <a:spLocks noGrp="1"/>
          </p:cNvSpPr>
          <p:nvPr>
            <p:ph type="title"/>
          </p:nvPr>
        </p:nvSpPr>
        <p:spPr>
          <a:xfrm>
            <a:off x="760288" y="101418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Signs and symptoms of </a:t>
            </a:r>
            <a:br>
              <a:rPr lang="en-US" b="1"/>
            </a:br>
            <a:r>
              <a:rPr lang="en-US" b="1"/>
              <a:t>uterine atony</a:t>
            </a:r>
            <a:endParaRPr sz="4400" b="1"/>
          </a:p>
        </p:txBody>
      </p:sp>
      <p:sp>
        <p:nvSpPr>
          <p:cNvPr id="1286" name="Google Shape;1286;p163"/>
          <p:cNvSpPr txBox="1">
            <a:spLocks noGrp="1"/>
          </p:cNvSpPr>
          <p:nvPr>
            <p:ph type="body" idx="1"/>
          </p:nvPr>
        </p:nvSpPr>
        <p:spPr>
          <a:xfrm>
            <a:off x="1006867" y="2884273"/>
            <a:ext cx="8229600"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2800"/>
              <a:buChar char="•"/>
            </a:pPr>
            <a:r>
              <a:rPr lang="en-US" sz="2800">
                <a:solidFill>
                  <a:schemeClr val="dk2"/>
                </a:solidFill>
                <a:latin typeface="Calibri"/>
                <a:ea typeface="Calibri"/>
                <a:cs typeface="Calibri"/>
                <a:sym typeface="Calibri"/>
              </a:rPr>
              <a:t>Copious vaginal bleeding </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latin typeface="Calibri"/>
                <a:ea typeface="Calibri"/>
                <a:cs typeface="Calibri"/>
                <a:sym typeface="Calibri"/>
              </a:rPr>
              <a:t>Large, boggy, softened uterus </a:t>
            </a:r>
            <a:endParaRPr sz="2800">
              <a:solidFill>
                <a:schemeClr val="dk2"/>
              </a:solidFill>
            </a:endParaRPr>
          </a:p>
        </p:txBody>
      </p:sp>
      <p:sp>
        <p:nvSpPr>
          <p:cNvPr id="1287" name="Google Shape;1287;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64"/>
          <p:cNvSpPr txBox="1">
            <a:spLocks noGrp="1"/>
          </p:cNvSpPr>
          <p:nvPr>
            <p:ph type="title"/>
          </p:nvPr>
        </p:nvSpPr>
        <p:spPr>
          <a:xfrm>
            <a:off x="868166" y="89108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Factors contributing to </a:t>
            </a:r>
            <a:br>
              <a:rPr lang="en-US" b="1"/>
            </a:br>
            <a:r>
              <a:rPr lang="en-US" b="1"/>
              <a:t>uterine atony</a:t>
            </a:r>
            <a:endParaRPr sz="4400" b="1"/>
          </a:p>
        </p:txBody>
      </p:sp>
      <p:sp>
        <p:nvSpPr>
          <p:cNvPr id="1294" name="Google Shape;1294;p164"/>
          <p:cNvSpPr txBox="1">
            <a:spLocks noGrp="1"/>
          </p:cNvSpPr>
          <p:nvPr>
            <p:ph type="body" idx="1"/>
          </p:nvPr>
        </p:nvSpPr>
        <p:spPr>
          <a:xfrm>
            <a:off x="868166" y="2571205"/>
            <a:ext cx="7659384"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2800"/>
              <a:buChar char="•"/>
            </a:pPr>
            <a:r>
              <a:rPr lang="en-US" sz="2800">
                <a:solidFill>
                  <a:schemeClr val="dk2"/>
                </a:solidFill>
                <a:latin typeface="Calibri"/>
                <a:ea typeface="Calibri"/>
                <a:cs typeface="Calibri"/>
                <a:sym typeface="Calibri"/>
              </a:rPr>
              <a:t>Uterus loses muscle tone, cannot stop bleeding </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latin typeface="Calibri"/>
                <a:ea typeface="Calibri"/>
                <a:cs typeface="Calibri"/>
                <a:sym typeface="Calibri"/>
              </a:rPr>
              <a:t>More common in multiparous and later pregnancies </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May be a result of incomplete abortion</a:t>
            </a:r>
            <a:endParaRPr sz="2800">
              <a:solidFill>
                <a:schemeClr val="dk2"/>
              </a:solidFill>
              <a:latin typeface="Calibri"/>
              <a:ea typeface="Calibri"/>
              <a:cs typeface="Calibri"/>
              <a:sym typeface="Calibri"/>
            </a:endParaRPr>
          </a:p>
        </p:txBody>
      </p:sp>
      <p:sp>
        <p:nvSpPr>
          <p:cNvPr id="1295" name="Google Shape;1295;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149</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82B1A1DD-7C99-1643-BFE0-52AAE5DE8452}"/>
              </a:ext>
            </a:extLst>
          </p:cNvPr>
          <p:cNvSpPr>
            <a:spLocks noGrp="1"/>
          </p:cNvSpPr>
          <p:nvPr>
            <p:ph type="title"/>
          </p:nvPr>
        </p:nvSpPr>
        <p:spPr>
          <a:xfrm>
            <a:off x="270933" y="-1055914"/>
            <a:ext cx="8229600" cy="1143000"/>
          </a:xfrm>
        </p:spPr>
        <p:txBody>
          <a:bodyPr/>
          <a:lstStyle/>
          <a:p>
            <a:r>
              <a:rPr lang="en-US" dirty="0"/>
              <a:t>Legal grounds for Abortion</a:t>
            </a:r>
          </a:p>
        </p:txBody>
      </p:sp>
      <p:pic>
        <p:nvPicPr>
          <p:cNvPr id="213" name="Google Shape;213;p30" descr="Chart showing the changes in legal grounds on which abortion is permitted between 1996 and 2011. "/>
          <p:cNvPicPr preferRelativeResize="0"/>
          <p:nvPr/>
        </p:nvPicPr>
        <p:blipFill rotWithShape="1">
          <a:blip r:embed="rId3">
            <a:alphaModFix/>
          </a:blip>
          <a:srcRect/>
          <a:stretch/>
        </p:blipFill>
        <p:spPr>
          <a:xfrm>
            <a:off x="270933" y="157665"/>
            <a:ext cx="8680450" cy="6319335"/>
          </a:xfrm>
          <a:prstGeom prst="rect">
            <a:avLst/>
          </a:prstGeom>
          <a:noFill/>
          <a:ln>
            <a:noFill/>
          </a:ln>
        </p:spPr>
      </p:pic>
      <p:sp>
        <p:nvSpPr>
          <p:cNvPr id="212" name="Google Shape;212;p30"/>
          <p:cNvSpPr txBox="1"/>
          <p:nvPr/>
        </p:nvSpPr>
        <p:spPr>
          <a:xfrm>
            <a:off x="1266068" y="6400800"/>
            <a:ext cx="302895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2"/>
                </a:solidFill>
                <a:latin typeface="Calibri"/>
                <a:ea typeface="Calibri"/>
                <a:cs typeface="Calibri"/>
                <a:sym typeface="Calibri"/>
              </a:rPr>
              <a:t>United Nations, 2013</a:t>
            </a:r>
            <a:endParaRPr sz="1800" b="0" i="0" u="none" strike="noStrike" cap="none">
              <a:solidFill>
                <a:schemeClr val="dk2"/>
              </a:solidFill>
              <a:latin typeface="Calibri"/>
              <a:ea typeface="Calibri"/>
              <a:cs typeface="Calibri"/>
              <a:sym typeface="Calibri"/>
            </a:endParaRPr>
          </a:p>
        </p:txBody>
      </p:sp>
      <p:sp>
        <p:nvSpPr>
          <p:cNvPr id="214" name="Google Shape;214;p30"/>
          <p:cNvSpPr txBox="1">
            <a:spLocks noGrp="1"/>
          </p:cNvSpPr>
          <p:nvPr>
            <p:ph type="sldNum" idx="12"/>
          </p:nvPr>
        </p:nvSpPr>
        <p:spPr>
          <a:xfrm>
            <a:off x="6893983" y="640578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65"/>
          <p:cNvSpPr txBox="1">
            <a:spLocks noGrp="1"/>
          </p:cNvSpPr>
          <p:nvPr>
            <p:ph type="title"/>
          </p:nvPr>
        </p:nvSpPr>
        <p:spPr>
          <a:xfrm>
            <a:off x="611312" y="80889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Steps for management of </a:t>
            </a:r>
            <a:br>
              <a:rPr lang="en-US" b="1"/>
            </a:br>
            <a:r>
              <a:rPr lang="en-US" b="1"/>
              <a:t>uterine atony</a:t>
            </a:r>
            <a:endParaRPr/>
          </a:p>
        </p:txBody>
      </p:sp>
      <p:sp>
        <p:nvSpPr>
          <p:cNvPr id="1302" name="Google Shape;1302;p165"/>
          <p:cNvSpPr txBox="1">
            <a:spLocks noGrp="1"/>
          </p:cNvSpPr>
          <p:nvPr>
            <p:ph type="body" idx="1"/>
          </p:nvPr>
        </p:nvSpPr>
        <p:spPr>
          <a:xfrm>
            <a:off x="968339" y="2332037"/>
            <a:ext cx="7515546"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2800"/>
              <a:buChar char="•"/>
            </a:pPr>
            <a:r>
              <a:rPr lang="en-US" sz="2800">
                <a:solidFill>
                  <a:schemeClr val="dk2"/>
                </a:solidFill>
              </a:rPr>
              <a:t>Bimanual uterine massage</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Give uterotonic therapies </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Proceed with uterine aspiration</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Perform intrauterine tamponade</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Perform hysterectomy if bleeding cannot be stopped by other measures</a:t>
            </a:r>
            <a:endParaRPr sz="2800">
              <a:solidFill>
                <a:schemeClr val="dk2"/>
              </a:solidFill>
            </a:endParaRPr>
          </a:p>
          <a:p>
            <a:pPr marL="457200" lvl="0" indent="-279400" algn="l" rtl="0">
              <a:lnSpc>
                <a:spcPct val="90000"/>
              </a:lnSpc>
              <a:spcBef>
                <a:spcPts val="1000"/>
              </a:spcBef>
              <a:spcAft>
                <a:spcPts val="0"/>
              </a:spcAft>
              <a:buClr>
                <a:schemeClr val="dk1"/>
              </a:buClr>
              <a:buSzPts val="2800"/>
              <a:buNone/>
            </a:pPr>
            <a:endParaRPr>
              <a:solidFill>
                <a:schemeClr val="dk2"/>
              </a:solidFill>
            </a:endParaRPr>
          </a:p>
        </p:txBody>
      </p:sp>
      <p:sp>
        <p:nvSpPr>
          <p:cNvPr id="1303" name="Google Shape;1303;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150</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66"/>
          <p:cNvSpPr txBox="1">
            <a:spLocks noGrp="1"/>
          </p:cNvSpPr>
          <p:nvPr>
            <p:ph type="title"/>
          </p:nvPr>
        </p:nvSpPr>
        <p:spPr>
          <a:xfrm>
            <a:off x="662683"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Uterotonics for bleeding or stabilization</a:t>
            </a:r>
            <a:endParaRPr/>
          </a:p>
        </p:txBody>
      </p:sp>
      <p:sp>
        <p:nvSpPr>
          <p:cNvPr id="1310" name="Google Shape;1310;p166"/>
          <p:cNvSpPr txBox="1">
            <a:spLocks noGrp="1"/>
          </p:cNvSpPr>
          <p:nvPr>
            <p:ph type="body" idx="1"/>
          </p:nvPr>
        </p:nvSpPr>
        <p:spPr>
          <a:xfrm>
            <a:off x="662683" y="2452758"/>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After uterine aspiration:</a:t>
            </a:r>
            <a:endParaRPr sz="2800">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600">
                <a:solidFill>
                  <a:schemeClr val="dk2"/>
                </a:solidFill>
              </a:rPr>
              <a:t>Methylergonovine 0.2 mg intramuscularly or intracervically, not for women with hypertension</a:t>
            </a:r>
            <a:endParaRPr sz="2600">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600">
                <a:solidFill>
                  <a:schemeClr val="dk2"/>
                </a:solidFill>
              </a:rPr>
              <a:t>Misoprostol 800 mcg sublingually or rectally</a:t>
            </a:r>
            <a:endParaRPr sz="2600">
              <a:solidFill>
                <a:schemeClr val="dk2"/>
              </a:solidFill>
            </a:endParaRPr>
          </a:p>
          <a:p>
            <a:pPr marL="685800" lvl="1" indent="-228600" algn="l" rtl="0">
              <a:lnSpc>
                <a:spcPct val="90000"/>
              </a:lnSpc>
              <a:spcBef>
                <a:spcPts val="500"/>
              </a:spcBef>
              <a:spcAft>
                <a:spcPts val="0"/>
              </a:spcAft>
              <a:buClr>
                <a:srgbClr val="1F3864"/>
              </a:buClr>
              <a:buSzPts val="2800"/>
              <a:buChar char="•"/>
            </a:pPr>
            <a:r>
              <a:rPr lang="en-US" sz="2600">
                <a:solidFill>
                  <a:schemeClr val="dk2"/>
                </a:solidFill>
              </a:rPr>
              <a:t>Oxytocin 10-40 units in 500-1000 mL IV fluid or 10 units intramuscularly</a:t>
            </a:r>
            <a:endParaRPr sz="2600">
              <a:solidFill>
                <a:schemeClr val="dk2"/>
              </a:solidFill>
            </a:endParaRPr>
          </a:p>
          <a:p>
            <a:pPr marL="228600" lvl="0" indent="-50800" algn="l" rtl="0">
              <a:lnSpc>
                <a:spcPct val="90000"/>
              </a:lnSpc>
              <a:spcBef>
                <a:spcPts val="1000"/>
              </a:spcBef>
              <a:spcAft>
                <a:spcPts val="0"/>
              </a:spcAft>
              <a:buClr>
                <a:schemeClr val="dk1"/>
              </a:buClr>
              <a:buSzPts val="2800"/>
              <a:buNone/>
            </a:pPr>
            <a:endParaRPr>
              <a:solidFill>
                <a:schemeClr val="dk2"/>
              </a:solidFill>
            </a:endParaRPr>
          </a:p>
        </p:txBody>
      </p:sp>
      <p:sp>
        <p:nvSpPr>
          <p:cNvPr id="1311" name="Google Shape;1311;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151</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67"/>
          <p:cNvSpPr txBox="1">
            <a:spLocks noGrp="1"/>
          </p:cNvSpPr>
          <p:nvPr>
            <p:ph type="title"/>
          </p:nvPr>
        </p:nvSpPr>
        <p:spPr>
          <a:xfrm>
            <a:off x="741666" y="796640"/>
            <a:ext cx="7886700" cy="17081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Signs and symptoms of cervical or vaginal lacerations</a:t>
            </a:r>
            <a:endParaRPr sz="4400" b="1"/>
          </a:p>
        </p:txBody>
      </p:sp>
      <p:sp>
        <p:nvSpPr>
          <p:cNvPr id="1318" name="Google Shape;1318;p167"/>
          <p:cNvSpPr txBox="1">
            <a:spLocks noGrp="1"/>
          </p:cNvSpPr>
          <p:nvPr>
            <p:ph type="body" idx="1"/>
          </p:nvPr>
        </p:nvSpPr>
        <p:spPr>
          <a:xfrm>
            <a:off x="1019068" y="2946578"/>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3200"/>
              <a:buChar char="•"/>
            </a:pPr>
            <a:r>
              <a:rPr lang="en-US" sz="2800">
                <a:solidFill>
                  <a:schemeClr val="dk2"/>
                </a:solidFill>
              </a:rPr>
              <a:t>Vaginal bleeding</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Lacerations visible on speculum exam</a:t>
            </a:r>
            <a:endParaRPr sz="2800">
              <a:solidFill>
                <a:schemeClr val="dk2"/>
              </a:solidFill>
              <a:latin typeface="Calibri"/>
              <a:ea typeface="Calibri"/>
              <a:cs typeface="Calibri"/>
              <a:sym typeface="Calibri"/>
            </a:endParaRPr>
          </a:p>
        </p:txBody>
      </p:sp>
      <p:sp>
        <p:nvSpPr>
          <p:cNvPr id="1319" name="Google Shape;1319;p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152</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68"/>
          <p:cNvSpPr txBox="1">
            <a:spLocks noGrp="1"/>
          </p:cNvSpPr>
          <p:nvPr>
            <p:ph type="title"/>
          </p:nvPr>
        </p:nvSpPr>
        <p:spPr>
          <a:xfrm>
            <a:off x="782762" y="28277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b="1"/>
              <a:t>Management of cervical or </a:t>
            </a:r>
            <a:br>
              <a:rPr lang="en-US" b="1"/>
            </a:br>
            <a:r>
              <a:rPr lang="en-US" b="1"/>
              <a:t>vaginal laceration</a:t>
            </a:r>
            <a:endParaRPr b="1"/>
          </a:p>
        </p:txBody>
      </p:sp>
      <p:sp>
        <p:nvSpPr>
          <p:cNvPr id="1326" name="Google Shape;1326;p168"/>
          <p:cNvSpPr txBox="1">
            <a:spLocks noGrp="1"/>
          </p:cNvSpPr>
          <p:nvPr>
            <p:ph type="body" idx="1"/>
          </p:nvPr>
        </p:nvSpPr>
        <p:spPr>
          <a:xfrm>
            <a:off x="1121809" y="1666300"/>
            <a:ext cx="7901627" cy="37836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400"/>
              <a:buChar char="•"/>
            </a:pPr>
            <a:r>
              <a:rPr lang="en-US" sz="2400">
                <a:solidFill>
                  <a:schemeClr val="dk2"/>
                </a:solidFill>
              </a:rPr>
              <a:t>Ensure adequate pain control and proper positioning and lighting</a:t>
            </a:r>
            <a:endParaRPr sz="2400">
              <a:solidFill>
                <a:schemeClr val="dk2"/>
              </a:solidFill>
            </a:endParaRPr>
          </a:p>
          <a:p>
            <a:pPr marL="228600" lvl="0" indent="-228600" algn="l" rtl="0">
              <a:lnSpc>
                <a:spcPct val="90000"/>
              </a:lnSpc>
              <a:spcBef>
                <a:spcPts val="600"/>
              </a:spcBef>
              <a:spcAft>
                <a:spcPts val="0"/>
              </a:spcAft>
              <a:buClr>
                <a:srgbClr val="1F3864"/>
              </a:buClr>
              <a:buSzPts val="2400"/>
              <a:buChar char="•"/>
            </a:pPr>
            <a:r>
              <a:rPr lang="en-US" sz="2400">
                <a:solidFill>
                  <a:schemeClr val="dk2"/>
                </a:solidFill>
              </a:rPr>
              <a:t>Apply antiseptic solution to the cervix and vagina</a:t>
            </a:r>
            <a:endParaRPr sz="2400">
              <a:solidFill>
                <a:schemeClr val="dk2"/>
              </a:solidFill>
            </a:endParaRPr>
          </a:p>
          <a:p>
            <a:pPr marL="228600" lvl="0" indent="-228600" algn="l" rtl="0">
              <a:lnSpc>
                <a:spcPct val="90000"/>
              </a:lnSpc>
              <a:spcBef>
                <a:spcPts val="600"/>
              </a:spcBef>
              <a:spcAft>
                <a:spcPts val="0"/>
              </a:spcAft>
              <a:buClr>
                <a:srgbClr val="1F3864"/>
              </a:buClr>
              <a:buSzPts val="2400"/>
              <a:buChar char="•"/>
            </a:pPr>
            <a:r>
              <a:rPr lang="en-US" sz="2400">
                <a:solidFill>
                  <a:schemeClr val="dk2"/>
                </a:solidFill>
              </a:rPr>
              <a:t>Check for more than one laceration</a:t>
            </a:r>
            <a:endParaRPr sz="2400">
              <a:solidFill>
                <a:schemeClr val="dk2"/>
              </a:solidFill>
            </a:endParaRPr>
          </a:p>
          <a:p>
            <a:pPr marL="228600" lvl="0" indent="-228600" algn="l" rtl="0">
              <a:lnSpc>
                <a:spcPct val="90000"/>
              </a:lnSpc>
              <a:spcBef>
                <a:spcPts val="600"/>
              </a:spcBef>
              <a:spcAft>
                <a:spcPts val="0"/>
              </a:spcAft>
              <a:buClr>
                <a:srgbClr val="1F3864"/>
              </a:buClr>
              <a:buSzPts val="2400"/>
              <a:buChar char="•"/>
            </a:pPr>
            <a:r>
              <a:rPr lang="en-US" sz="2400">
                <a:solidFill>
                  <a:schemeClr val="dk2"/>
                </a:solidFill>
              </a:rPr>
              <a:t>Stop the bleeding by:</a:t>
            </a:r>
            <a:endParaRPr sz="2400">
              <a:solidFill>
                <a:schemeClr val="dk2"/>
              </a:solidFill>
            </a:endParaRPr>
          </a:p>
          <a:p>
            <a:pPr marL="685800" lvl="1" indent="-228600" algn="l" rtl="0">
              <a:lnSpc>
                <a:spcPct val="90000"/>
              </a:lnSpc>
              <a:spcBef>
                <a:spcPts val="600"/>
              </a:spcBef>
              <a:spcAft>
                <a:spcPts val="0"/>
              </a:spcAft>
              <a:buClr>
                <a:srgbClr val="1F3864"/>
              </a:buClr>
              <a:buSzPts val="2000"/>
              <a:buChar char="•"/>
            </a:pPr>
            <a:r>
              <a:rPr lang="en-US" sz="2200">
                <a:solidFill>
                  <a:schemeClr val="dk2"/>
                </a:solidFill>
              </a:rPr>
              <a:t>Clamping a ring forceps over the tear</a:t>
            </a:r>
            <a:endParaRPr sz="2200">
              <a:solidFill>
                <a:schemeClr val="dk2"/>
              </a:solidFill>
            </a:endParaRPr>
          </a:p>
          <a:p>
            <a:pPr marL="685800" lvl="1" indent="-228600" algn="l" rtl="0">
              <a:lnSpc>
                <a:spcPct val="90000"/>
              </a:lnSpc>
              <a:spcBef>
                <a:spcPts val="600"/>
              </a:spcBef>
              <a:spcAft>
                <a:spcPts val="0"/>
              </a:spcAft>
              <a:buClr>
                <a:srgbClr val="1F3864"/>
              </a:buClr>
              <a:buSzPts val="2000"/>
              <a:buChar char="•"/>
            </a:pPr>
            <a:r>
              <a:rPr lang="en-US" sz="2200">
                <a:solidFill>
                  <a:schemeClr val="dk2"/>
                </a:solidFill>
              </a:rPr>
              <a:t>Applying silver nitrate, or</a:t>
            </a:r>
            <a:endParaRPr sz="2200">
              <a:solidFill>
                <a:schemeClr val="dk2"/>
              </a:solidFill>
            </a:endParaRPr>
          </a:p>
          <a:p>
            <a:pPr marL="685800" lvl="1" indent="-228600" algn="l" rtl="0">
              <a:lnSpc>
                <a:spcPct val="90000"/>
              </a:lnSpc>
              <a:spcBef>
                <a:spcPts val="600"/>
              </a:spcBef>
              <a:spcAft>
                <a:spcPts val="0"/>
              </a:spcAft>
              <a:buClr>
                <a:srgbClr val="1F3864"/>
              </a:buClr>
              <a:buSzPts val="2000"/>
              <a:buChar char="•"/>
            </a:pPr>
            <a:r>
              <a:rPr lang="en-US" sz="2200">
                <a:solidFill>
                  <a:schemeClr val="dk2"/>
                </a:solidFill>
              </a:rPr>
              <a:t>Suturing with continuous absorbable suture</a:t>
            </a:r>
            <a:endParaRPr sz="2200">
              <a:solidFill>
                <a:schemeClr val="dk2"/>
              </a:solidFill>
            </a:endParaRPr>
          </a:p>
          <a:p>
            <a:pPr marL="228600" lvl="0" indent="-228600" algn="l" rtl="0">
              <a:lnSpc>
                <a:spcPct val="90000"/>
              </a:lnSpc>
              <a:spcBef>
                <a:spcPts val="600"/>
              </a:spcBef>
              <a:spcAft>
                <a:spcPts val="0"/>
              </a:spcAft>
              <a:buClr>
                <a:srgbClr val="1F3864"/>
              </a:buClr>
              <a:buSzPts val="2400"/>
              <a:buChar char="•"/>
            </a:pPr>
            <a:r>
              <a:rPr lang="en-US" sz="2400">
                <a:solidFill>
                  <a:schemeClr val="dk2"/>
                </a:solidFill>
              </a:rPr>
              <a:t>Repair with laparotomy any deep tears or sutured lacerations that continue bleeding</a:t>
            </a:r>
            <a:endParaRPr sz="2400">
              <a:solidFill>
                <a:schemeClr val="dk2"/>
              </a:solidFill>
            </a:endParaRPr>
          </a:p>
          <a:p>
            <a:pPr marL="228600" lvl="0" indent="-228600" algn="l" rtl="0">
              <a:lnSpc>
                <a:spcPct val="90000"/>
              </a:lnSpc>
              <a:spcBef>
                <a:spcPts val="600"/>
              </a:spcBef>
              <a:spcAft>
                <a:spcPts val="0"/>
              </a:spcAft>
              <a:buClr>
                <a:srgbClr val="1F3864"/>
              </a:buClr>
              <a:buSzPts val="2400"/>
              <a:buChar char="•"/>
            </a:pPr>
            <a:r>
              <a:rPr lang="en-US" sz="2400">
                <a:solidFill>
                  <a:schemeClr val="dk2"/>
                </a:solidFill>
              </a:rPr>
              <a:t>Vaginal packing may be used for emergent treatment of bleeding</a:t>
            </a:r>
            <a:endParaRPr sz="2400">
              <a:solidFill>
                <a:schemeClr val="dk2"/>
              </a:solidFill>
            </a:endParaRPr>
          </a:p>
        </p:txBody>
      </p:sp>
      <p:sp>
        <p:nvSpPr>
          <p:cNvPr id="1327" name="Google Shape;1327;p1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153</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69"/>
          <p:cNvSpPr txBox="1">
            <a:spLocks noGrp="1"/>
          </p:cNvSpPr>
          <p:nvPr>
            <p:ph type="title"/>
          </p:nvPr>
        </p:nvSpPr>
        <p:spPr>
          <a:xfrm>
            <a:off x="721118" y="437168"/>
            <a:ext cx="7886700" cy="17081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Signs and symptoms of uterine or abdominal injury </a:t>
            </a:r>
            <a:endParaRPr sz="4400" b="1"/>
          </a:p>
        </p:txBody>
      </p:sp>
      <p:sp>
        <p:nvSpPr>
          <p:cNvPr id="1334" name="Google Shape;1334;p169"/>
          <p:cNvSpPr txBox="1">
            <a:spLocks noGrp="1"/>
          </p:cNvSpPr>
          <p:nvPr>
            <p:ph type="body" idx="1"/>
          </p:nvPr>
        </p:nvSpPr>
        <p:spPr>
          <a:xfrm>
            <a:off x="957424" y="2170254"/>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3200"/>
              <a:buChar char="•"/>
            </a:pPr>
            <a:r>
              <a:rPr lang="en-US" sz="2800">
                <a:solidFill>
                  <a:schemeClr val="dk2"/>
                </a:solidFill>
                <a:latin typeface="Calibri"/>
                <a:ea typeface="Calibri"/>
                <a:cs typeface="Calibri"/>
                <a:sym typeface="Calibri"/>
              </a:rPr>
              <a:t>Persistent abdominal pain</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latin typeface="Calibri"/>
                <a:ea typeface="Calibri"/>
                <a:cs typeface="Calibri"/>
                <a:sym typeface="Calibri"/>
              </a:rPr>
              <a:t>Rapid heart rate</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latin typeface="Calibri"/>
                <a:ea typeface="Calibri"/>
                <a:cs typeface="Calibri"/>
                <a:sym typeface="Calibri"/>
              </a:rPr>
              <a:t>Falling blood pressure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latin typeface="Calibri"/>
                <a:ea typeface="Calibri"/>
                <a:cs typeface="Calibri"/>
                <a:sym typeface="Calibri"/>
              </a:rPr>
              <a:t>Distended or </a:t>
            </a:r>
            <a:r>
              <a:rPr lang="en-US" sz="2800">
                <a:solidFill>
                  <a:schemeClr val="dk2"/>
                </a:solidFill>
              </a:rPr>
              <a:t>rigid abdomen, rebound, or guarding</a:t>
            </a:r>
            <a:r>
              <a:rPr lang="en-US" sz="2800">
                <a:solidFill>
                  <a:schemeClr val="dk2"/>
                </a:solidFill>
                <a:latin typeface="Calibri"/>
                <a:ea typeface="Calibri"/>
                <a:cs typeface="Calibri"/>
                <a:sym typeface="Calibri"/>
              </a:rPr>
              <a:t>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latin typeface="Calibri"/>
                <a:ea typeface="Calibri"/>
                <a:cs typeface="Calibri"/>
                <a:sym typeface="Calibri"/>
              </a:rPr>
              <a:t>Fever, elevated white blood cell count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Pelvic tenderness</a:t>
            </a:r>
            <a:endParaRPr sz="2800">
              <a:solidFill>
                <a:schemeClr val="dk2"/>
              </a:solidFill>
              <a:latin typeface="Calibri"/>
              <a:ea typeface="Calibri"/>
              <a:cs typeface="Calibri"/>
              <a:sym typeface="Calibri"/>
            </a:endParaRPr>
          </a:p>
        </p:txBody>
      </p:sp>
      <p:sp>
        <p:nvSpPr>
          <p:cNvPr id="1335" name="Google Shape;1335;p1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154</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70"/>
          <p:cNvSpPr txBox="1">
            <a:spLocks noGrp="1"/>
          </p:cNvSpPr>
          <p:nvPr>
            <p:ph type="title"/>
          </p:nvPr>
        </p:nvSpPr>
        <p:spPr>
          <a:xfrm>
            <a:off x="611313" y="34941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sz="4000" b="1"/>
              <a:t>Management of uterine perforation</a:t>
            </a:r>
            <a:endParaRPr/>
          </a:p>
        </p:txBody>
      </p:sp>
      <p:sp>
        <p:nvSpPr>
          <p:cNvPr id="1342" name="Google Shape;1342;p170"/>
          <p:cNvSpPr txBox="1">
            <a:spLocks noGrp="1"/>
          </p:cNvSpPr>
          <p:nvPr>
            <p:ph type="body" idx="1"/>
          </p:nvPr>
        </p:nvSpPr>
        <p:spPr>
          <a:xfrm>
            <a:off x="870739" y="1605429"/>
            <a:ext cx="7546359" cy="4546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Shock management as indicated</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If a woman is unstable or has signs of intra-abdominal injury:</a:t>
            </a:r>
            <a:endParaRPr sz="28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Laparotomy or laparoscopy to diagnose and manage, or</a:t>
            </a:r>
            <a:endParaRPr sz="26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Stabilize and transfer her</a:t>
            </a:r>
            <a:endParaRPr sz="26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If evacuation is not complete:</a:t>
            </a:r>
            <a:endParaRPr sz="28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Complete evacuation with laparotomy or laparoscopy and repair any damage, then inspect abdominal cavity carefully for injuries, or</a:t>
            </a:r>
            <a:endParaRPr sz="26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If laparotomy/laparoscopy is not available, prepare for transfer to higher-level facility</a:t>
            </a:r>
            <a:endParaRPr sz="2600">
              <a:solidFill>
                <a:schemeClr val="dk2"/>
              </a:solidFill>
            </a:endParaRPr>
          </a:p>
        </p:txBody>
      </p:sp>
      <p:sp>
        <p:nvSpPr>
          <p:cNvPr id="1343" name="Google Shape;1343;p1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155</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71"/>
          <p:cNvSpPr txBox="1">
            <a:spLocks noGrp="1"/>
          </p:cNvSpPr>
          <p:nvPr>
            <p:ph type="title"/>
          </p:nvPr>
        </p:nvSpPr>
        <p:spPr>
          <a:xfrm>
            <a:off x="611313" y="61368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Septic shock</a:t>
            </a:r>
            <a:endParaRPr/>
          </a:p>
        </p:txBody>
      </p:sp>
      <p:sp>
        <p:nvSpPr>
          <p:cNvPr id="1350" name="Google Shape;1350;p171"/>
          <p:cNvSpPr txBox="1">
            <a:spLocks noGrp="1"/>
          </p:cNvSpPr>
          <p:nvPr>
            <p:ph type="body" idx="1"/>
          </p:nvPr>
        </p:nvSpPr>
        <p:spPr>
          <a:xfrm>
            <a:off x="611313" y="1980343"/>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Septic shock is the result of infection caused by:</a:t>
            </a:r>
            <a:endParaRPr sz="28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Incomplete abortion</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Intra-uterine infection, or</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Intra-abdominal injury</a:t>
            </a:r>
            <a:endParaRPr sz="2600">
              <a:solidFill>
                <a:schemeClr val="dk2"/>
              </a:solidFill>
            </a:endParaRPr>
          </a:p>
        </p:txBody>
      </p:sp>
      <p:sp>
        <p:nvSpPr>
          <p:cNvPr id="1351" name="Google Shape;1351;p1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156</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72"/>
          <p:cNvSpPr txBox="1">
            <a:spLocks noGrp="1"/>
          </p:cNvSpPr>
          <p:nvPr>
            <p:ph type="title"/>
          </p:nvPr>
        </p:nvSpPr>
        <p:spPr>
          <a:xfrm>
            <a:off x="457198" y="634233"/>
            <a:ext cx="8522413"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Signs and symptoms of intrauterine infection (endometritis) </a:t>
            </a:r>
            <a:endParaRPr/>
          </a:p>
        </p:txBody>
      </p:sp>
      <p:sp>
        <p:nvSpPr>
          <p:cNvPr id="1358" name="Google Shape;1358;p172"/>
          <p:cNvSpPr txBox="1">
            <a:spLocks noGrp="1"/>
          </p:cNvSpPr>
          <p:nvPr>
            <p:ph type="body" idx="1"/>
          </p:nvPr>
        </p:nvSpPr>
        <p:spPr>
          <a:xfrm>
            <a:off x="603605" y="2190963"/>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Lower pelvic or abdominal pain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Fever and chills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Uterine or lower abdominal tenderness on bimanual exam</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Cervical motion tenderness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Unusual or bad smelling vaginal or cervical discharge</a:t>
            </a:r>
            <a:endParaRPr sz="2800">
              <a:solidFill>
                <a:schemeClr val="dk2"/>
              </a:solidFill>
            </a:endParaRPr>
          </a:p>
        </p:txBody>
      </p:sp>
      <p:sp>
        <p:nvSpPr>
          <p:cNvPr id="1359" name="Google Shape;1359;p1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157</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73"/>
          <p:cNvSpPr txBox="1">
            <a:spLocks noGrp="1"/>
          </p:cNvSpPr>
          <p:nvPr>
            <p:ph type="title"/>
          </p:nvPr>
        </p:nvSpPr>
        <p:spPr>
          <a:xfrm>
            <a:off x="652408" y="74448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Diagnosis of sepsis </a:t>
            </a:r>
            <a:endParaRPr/>
          </a:p>
        </p:txBody>
      </p:sp>
      <p:sp>
        <p:nvSpPr>
          <p:cNvPr id="1366" name="Google Shape;1366;p173"/>
          <p:cNvSpPr txBox="1">
            <a:spLocks noGrp="1"/>
          </p:cNvSpPr>
          <p:nvPr>
            <p:ph type="body" idx="1"/>
          </p:nvPr>
        </p:nvSpPr>
        <p:spPr>
          <a:xfrm>
            <a:off x="652408" y="2172984"/>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Suspected infection plus: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Hypotension (SBP &lt; 90 mmHg) plus: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One or more of the following:</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Pulse &gt; 100 beats per minute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Respiratory rate &gt; 24 breaths per minute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Abnormal temperature (&lt; 36°C or &gt; 38°C)</a:t>
            </a:r>
            <a:endParaRPr sz="2600">
              <a:solidFill>
                <a:schemeClr val="dk2"/>
              </a:solidFill>
            </a:endParaRPr>
          </a:p>
          <a:p>
            <a:pPr marL="228600" lvl="0" indent="-50800" algn="l" rtl="0">
              <a:lnSpc>
                <a:spcPct val="90000"/>
              </a:lnSpc>
              <a:spcBef>
                <a:spcPts val="1000"/>
              </a:spcBef>
              <a:spcAft>
                <a:spcPts val="0"/>
              </a:spcAft>
              <a:buClr>
                <a:schemeClr val="dk1"/>
              </a:buClr>
              <a:buSzPts val="2800"/>
              <a:buNone/>
            </a:pPr>
            <a:endParaRPr/>
          </a:p>
        </p:txBody>
      </p:sp>
      <p:sp>
        <p:nvSpPr>
          <p:cNvPr id="1367" name="Google Shape;1367;p1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158</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74"/>
          <p:cNvSpPr txBox="1">
            <a:spLocks noGrp="1"/>
          </p:cNvSpPr>
          <p:nvPr>
            <p:ph type="title"/>
          </p:nvPr>
        </p:nvSpPr>
        <p:spPr>
          <a:xfrm>
            <a:off x="660435" y="28323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Management of sepsis</a:t>
            </a:r>
            <a:endParaRPr/>
          </a:p>
        </p:txBody>
      </p:sp>
      <p:sp>
        <p:nvSpPr>
          <p:cNvPr id="1374" name="Google Shape;1374;p174"/>
          <p:cNvSpPr txBox="1">
            <a:spLocks noGrp="1"/>
          </p:cNvSpPr>
          <p:nvPr>
            <p:ph type="body" idx="1"/>
          </p:nvPr>
        </p:nvSpPr>
        <p:spPr>
          <a:xfrm>
            <a:off x="936874" y="1510508"/>
            <a:ext cx="7333823" cy="478631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590"/>
              <a:buChar char="•"/>
            </a:pPr>
            <a:r>
              <a:rPr lang="en-US" sz="2400">
                <a:solidFill>
                  <a:schemeClr val="dk2"/>
                </a:solidFill>
              </a:rPr>
              <a:t>Shock management as indicated</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Broad-spectrum IV or IM antibiotics until afebrile for 48 hours</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Then oral antibiotics for a total of at least 7 days of treatment</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Tetanus toxoid and tetanus antitoxin if there was unsafe abortion and vaccination history unknown</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For incomplete abortion: immediate uterine evacuation</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For suspected intra-abdominal injury: laparotomy with injury repair</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For women not responding to treatment: hysterectomy may be necessary</a:t>
            </a:r>
            <a:endParaRPr sz="2400">
              <a:solidFill>
                <a:schemeClr val="dk2"/>
              </a:solidFill>
            </a:endParaRPr>
          </a:p>
        </p:txBody>
      </p:sp>
      <p:sp>
        <p:nvSpPr>
          <p:cNvPr id="1375" name="Google Shape;1375;p1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159</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628650" y="100025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Abortion laws and policies in (Country/Setting)</a:t>
            </a:r>
            <a:endParaRPr/>
          </a:p>
        </p:txBody>
      </p:sp>
      <p:sp>
        <p:nvSpPr>
          <p:cNvPr id="221" name="Google Shape;221;p31"/>
          <p:cNvSpPr txBox="1">
            <a:spLocks noGrp="1"/>
          </p:cNvSpPr>
          <p:nvPr>
            <p:ph type="body" idx="1"/>
          </p:nvPr>
        </p:nvSpPr>
        <p:spPr>
          <a:xfrm>
            <a:off x="546457" y="2928134"/>
            <a:ext cx="7886700" cy="363924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C48508"/>
              </a:buClr>
              <a:buSzPts val="3600"/>
              <a:buFont typeface="Noto Sans Symbols"/>
              <a:buChar char="❖"/>
            </a:pPr>
            <a:r>
              <a:rPr lang="en-US" sz="2800" i="1">
                <a:solidFill>
                  <a:srgbClr val="C48508"/>
                </a:solidFill>
              </a:rPr>
              <a:t>Facilitator – add content here about the abortion laws and policies for the country/setting in which you are training</a:t>
            </a:r>
            <a:endParaRPr sz="2800" i="1">
              <a:solidFill>
                <a:srgbClr val="C48508"/>
              </a:solidFill>
            </a:endParaRPr>
          </a:p>
          <a:p>
            <a:pPr marL="228600" lvl="0" indent="0" algn="l" rtl="0">
              <a:lnSpc>
                <a:spcPct val="90000"/>
              </a:lnSpc>
              <a:spcBef>
                <a:spcPts val="1000"/>
              </a:spcBef>
              <a:spcAft>
                <a:spcPts val="0"/>
              </a:spcAft>
              <a:buClr>
                <a:srgbClr val="C48508"/>
              </a:buClr>
              <a:buSzPts val="3600"/>
              <a:buNone/>
            </a:pPr>
            <a:endParaRPr sz="3600">
              <a:solidFill>
                <a:srgbClr val="1F3864"/>
              </a:solidFill>
            </a:endParaRPr>
          </a:p>
        </p:txBody>
      </p:sp>
      <p:sp>
        <p:nvSpPr>
          <p:cNvPr id="222" name="Google Shape;22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7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b="1" dirty="0">
                <a:solidFill>
                  <a:schemeClr val="dk2"/>
                </a:solidFill>
              </a:rPr>
              <a:t>UNIT 6: </a:t>
            </a:r>
            <a:r>
              <a:rPr lang="en-US" b="1" dirty="0">
                <a:solidFill>
                  <a:schemeClr val="accent1"/>
                </a:solidFill>
              </a:rPr>
              <a:t>SERVICE DELIVERY</a:t>
            </a:r>
            <a:endParaRPr dirty="0">
              <a:solidFill>
                <a:schemeClr val="accent1"/>
              </a:solidFill>
            </a:endParaRPr>
          </a:p>
        </p:txBody>
      </p:sp>
      <p:sp>
        <p:nvSpPr>
          <p:cNvPr id="1382" name="Google Shape;1382;p17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160</a:t>
            </a:fld>
            <a:endParaRPr/>
          </a:p>
        </p:txBody>
      </p:sp>
      <p:pic>
        <p:nvPicPr>
          <p:cNvPr id="2" name="Picture 1" descr="A close-up of a logo&#10;&#10;Description automatically generated with medium confidence">
            <a:extLst>
              <a:ext uri="{FF2B5EF4-FFF2-40B4-BE49-F238E27FC236}">
                <a16:creationId xmlns:a16="http://schemas.microsoft.com/office/drawing/2014/main" id="{893B0C4F-02E1-7BF4-5B95-576538481EC5}"/>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76"/>
          <p:cNvSpPr txBox="1">
            <a:spLocks noGrp="1"/>
          </p:cNvSpPr>
          <p:nvPr>
            <p:ph type="title"/>
          </p:nvPr>
        </p:nvSpPr>
        <p:spPr>
          <a:xfrm>
            <a:off x="628650" y="38249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6 objectives	</a:t>
            </a:r>
            <a:endParaRPr dirty="0"/>
          </a:p>
        </p:txBody>
      </p:sp>
      <p:sp>
        <p:nvSpPr>
          <p:cNvPr id="1391" name="Google Shape;1391;p176"/>
          <p:cNvSpPr txBox="1">
            <a:spLocks noGrp="1"/>
          </p:cNvSpPr>
          <p:nvPr>
            <p:ph type="body" idx="1"/>
          </p:nvPr>
        </p:nvSpPr>
        <p:spPr>
          <a:xfrm>
            <a:off x="628650" y="1564214"/>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1F3864"/>
              </a:buClr>
              <a:buSzPts val="2590"/>
              <a:buNone/>
            </a:pPr>
            <a:r>
              <a:rPr lang="en-US" sz="2590">
                <a:solidFill>
                  <a:schemeClr val="dk2"/>
                </a:solidFill>
                <a:latin typeface="Calibri"/>
                <a:ea typeface="Calibri"/>
                <a:cs typeface="Calibri"/>
                <a:sym typeface="Calibri"/>
              </a:rPr>
              <a:t>By the end of this unit, participants will be able to:</a:t>
            </a:r>
            <a:endParaRPr sz="2590">
              <a:solidFill>
                <a:schemeClr val="dk2"/>
              </a:solidFill>
              <a:latin typeface="Calibri"/>
              <a:ea typeface="Calibri"/>
              <a:cs typeface="Calibri"/>
              <a:sym typeface="Calibri"/>
            </a:endParaRPr>
          </a:p>
          <a:p>
            <a:pPr marL="0" lvl="0" indent="0" algn="l" rtl="0">
              <a:lnSpc>
                <a:spcPct val="70000"/>
              </a:lnSpc>
              <a:spcBef>
                <a:spcPts val="1000"/>
              </a:spcBef>
              <a:spcAft>
                <a:spcPts val="0"/>
              </a:spcAft>
              <a:buClr>
                <a:schemeClr val="dk1"/>
              </a:buClr>
              <a:buSzPts val="2590"/>
              <a:buNone/>
            </a:pPr>
            <a:endParaRPr sz="2590">
              <a:solidFill>
                <a:schemeClr val="dk2"/>
              </a:solidFill>
            </a:endParaRPr>
          </a:p>
          <a:p>
            <a:pPr marL="228600" lvl="0" indent="-228600" algn="l" rtl="0">
              <a:lnSpc>
                <a:spcPct val="70000"/>
              </a:lnSpc>
              <a:spcBef>
                <a:spcPts val="1000"/>
              </a:spcBef>
              <a:spcAft>
                <a:spcPts val="0"/>
              </a:spcAft>
              <a:buClr>
                <a:srgbClr val="1F3864"/>
              </a:buClr>
              <a:buSzPts val="2590"/>
              <a:buFont typeface="Noto Sans Symbols"/>
              <a:buChar char="✔"/>
            </a:pPr>
            <a:r>
              <a:rPr lang="en-US" sz="2590">
                <a:solidFill>
                  <a:schemeClr val="dk2"/>
                </a:solidFill>
              </a:rPr>
              <a:t>Describe monitoring and its importance in improving abortion-related services</a:t>
            </a:r>
            <a:endParaRPr>
              <a:solidFill>
                <a:schemeClr val="dk2"/>
              </a:solidFill>
            </a:endParaRPr>
          </a:p>
          <a:p>
            <a:pPr marL="228600" lvl="0" indent="-228600" algn="l" rtl="0">
              <a:lnSpc>
                <a:spcPct val="70000"/>
              </a:lnSpc>
              <a:spcBef>
                <a:spcPts val="1000"/>
              </a:spcBef>
              <a:spcAft>
                <a:spcPts val="0"/>
              </a:spcAft>
              <a:buClr>
                <a:srgbClr val="1F3864"/>
              </a:buClr>
              <a:buSzPts val="2590"/>
              <a:buFont typeface="Noto Sans Symbols"/>
              <a:buChar char="✔"/>
            </a:pPr>
            <a:r>
              <a:rPr lang="en-US" sz="2590">
                <a:solidFill>
                  <a:schemeClr val="dk2"/>
                </a:solidFill>
              </a:rPr>
              <a:t>Describe the general steps for integration of abortion-related services into existing sexual and reproductive health programs</a:t>
            </a:r>
            <a:endParaRPr>
              <a:solidFill>
                <a:schemeClr val="dk2"/>
              </a:solidFill>
            </a:endParaRPr>
          </a:p>
          <a:p>
            <a:pPr marL="228600" lvl="0" indent="-228600" algn="l" rtl="0">
              <a:lnSpc>
                <a:spcPct val="70000"/>
              </a:lnSpc>
              <a:spcBef>
                <a:spcPts val="1000"/>
              </a:spcBef>
              <a:spcAft>
                <a:spcPts val="0"/>
              </a:spcAft>
              <a:buClr>
                <a:srgbClr val="1F3864"/>
              </a:buClr>
              <a:buSzPts val="2590"/>
              <a:buFont typeface="Noto Sans Symbols"/>
              <a:buChar char="✔"/>
            </a:pPr>
            <a:r>
              <a:rPr lang="en-US" sz="2590">
                <a:solidFill>
                  <a:schemeClr val="dk2"/>
                </a:solidFill>
              </a:rPr>
              <a:t>Understand and contribute towards a work plan to ensure the supply and resupply of instruments, medications, and supplies, the sustainability of uterine evacuation services, and ongoing training/mentoring needs</a:t>
            </a:r>
            <a:endParaRPr>
              <a:solidFill>
                <a:schemeClr val="dk2"/>
              </a:solidFill>
            </a:endParaRPr>
          </a:p>
        </p:txBody>
      </p:sp>
      <p:sp>
        <p:nvSpPr>
          <p:cNvPr id="1392" name="Google Shape;1392;p1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161</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77"/>
          <p:cNvSpPr txBox="1">
            <a:spLocks noGrp="1"/>
          </p:cNvSpPr>
          <p:nvPr>
            <p:ph type="title"/>
          </p:nvPr>
        </p:nvSpPr>
        <p:spPr>
          <a:xfrm>
            <a:off x="628650" y="365126"/>
            <a:ext cx="7886700" cy="14604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sz="3600" b="1"/>
              <a:t>Elements of a monitoring/sustainability plan for uterine evacuation services in crisis settings</a:t>
            </a:r>
            <a:endParaRPr sz="3600"/>
          </a:p>
        </p:txBody>
      </p:sp>
      <p:sp>
        <p:nvSpPr>
          <p:cNvPr id="1399" name="Google Shape;1399;p177"/>
          <p:cNvSpPr txBox="1">
            <a:spLocks noGrp="1"/>
          </p:cNvSpPr>
          <p:nvPr>
            <p:ph type="body" idx="1"/>
          </p:nvPr>
        </p:nvSpPr>
        <p:spPr>
          <a:xfrm>
            <a:off x="1255373" y="2062896"/>
            <a:ext cx="7600951"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Monitor the quality of uterine evacuation services on site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Ensure the sustainability of uterine evacuation services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Ensure the sustainability of on-site postabortion contraception services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Ensure the supply and resupply of medications, instruments, and related supplies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Meet ongoing training/mentoring needs</a:t>
            </a:r>
            <a:endParaRPr sz="2800">
              <a:solidFill>
                <a:schemeClr val="dk2"/>
              </a:solidFill>
            </a:endParaRPr>
          </a:p>
        </p:txBody>
      </p:sp>
      <p:sp>
        <p:nvSpPr>
          <p:cNvPr id="1400" name="Google Shape;1400;p1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162</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78"/>
          <p:cNvSpPr txBox="1">
            <a:spLocks noGrp="1"/>
          </p:cNvSpPr>
          <p:nvPr>
            <p:ph type="title"/>
          </p:nvPr>
        </p:nvSpPr>
        <p:spPr>
          <a:xfrm>
            <a:off x="800100" y="57139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What is monitoring?</a:t>
            </a:r>
            <a:endParaRPr/>
          </a:p>
        </p:txBody>
      </p:sp>
      <p:sp>
        <p:nvSpPr>
          <p:cNvPr id="1407" name="Google Shape;1407;p178"/>
          <p:cNvSpPr txBox="1">
            <a:spLocks noGrp="1"/>
          </p:cNvSpPr>
          <p:nvPr>
            <p:ph type="body" idx="1"/>
          </p:nvPr>
        </p:nvSpPr>
        <p:spPr>
          <a:xfrm>
            <a:off x="800100" y="1690689"/>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Monitoring is: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   Examining all aspects of care, including client   </a:t>
            </a:r>
            <a:endParaRPr sz="2800">
              <a:solidFill>
                <a:schemeClr val="dk2"/>
              </a:solidFill>
            </a:endParaRPr>
          </a:p>
          <a:p>
            <a:pPr marL="0" lvl="0" indent="0" algn="l" rtl="0">
              <a:lnSpc>
                <a:spcPct val="90000"/>
              </a:lnSpc>
              <a:spcBef>
                <a:spcPts val="1000"/>
              </a:spcBef>
              <a:spcAft>
                <a:spcPts val="0"/>
              </a:spcAft>
              <a:buClr>
                <a:srgbClr val="1F3864"/>
              </a:buClr>
              <a:buSzPts val="2800"/>
              <a:buNone/>
            </a:pPr>
            <a:r>
              <a:rPr lang="en-US" sz="2800">
                <a:solidFill>
                  <a:schemeClr val="dk2"/>
                </a:solidFill>
              </a:rPr>
              <a:t>      satisfaction</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Tracking services over time to identify strengths and weaknesses </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Using data to provide feedback and making adjustments to improve quality</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An ongoing process</a:t>
            </a:r>
            <a:endParaRPr sz="2800">
              <a:solidFill>
                <a:schemeClr val="dk2"/>
              </a:solidFill>
            </a:endParaRPr>
          </a:p>
          <a:p>
            <a:pPr marL="457200" lvl="0" indent="-279400" algn="l" rtl="0">
              <a:lnSpc>
                <a:spcPct val="90000"/>
              </a:lnSpc>
              <a:spcBef>
                <a:spcPts val="1000"/>
              </a:spcBef>
              <a:spcAft>
                <a:spcPts val="0"/>
              </a:spcAft>
              <a:buClr>
                <a:schemeClr val="dk1"/>
              </a:buClr>
              <a:buSzPts val="2800"/>
              <a:buNone/>
            </a:pPr>
            <a:endParaRPr>
              <a:solidFill>
                <a:srgbClr val="1F3864"/>
              </a:solidFill>
            </a:endParaRPr>
          </a:p>
        </p:txBody>
      </p:sp>
      <p:sp>
        <p:nvSpPr>
          <p:cNvPr id="1408" name="Google Shape;1408;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79"/>
          <p:cNvSpPr txBox="1">
            <a:spLocks noGrp="1"/>
          </p:cNvSpPr>
          <p:nvPr>
            <p:ph type="title"/>
          </p:nvPr>
        </p:nvSpPr>
        <p:spPr>
          <a:xfrm>
            <a:off x="797210" y="31606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Why is monitoring important? </a:t>
            </a:r>
            <a:endParaRPr/>
          </a:p>
        </p:txBody>
      </p:sp>
      <p:sp>
        <p:nvSpPr>
          <p:cNvPr id="1415" name="Google Shape;1415;p179"/>
          <p:cNvSpPr txBox="1">
            <a:spLocks noGrp="1"/>
          </p:cNvSpPr>
          <p:nvPr>
            <p:ph type="body" idx="1"/>
          </p:nvPr>
        </p:nvSpPr>
        <p:spPr>
          <a:xfrm>
            <a:off x="879403" y="1503054"/>
            <a:ext cx="7549579"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2800"/>
              <a:buChar char="•"/>
            </a:pPr>
            <a:r>
              <a:rPr lang="en-US" sz="2800">
                <a:solidFill>
                  <a:schemeClr val="dk2"/>
                </a:solidFill>
              </a:rPr>
              <a:t>Indicates if services are effective or need improvement</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Provides information that impacts service delivery and policies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Improves services for clients and workers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Assesses if changes achieve desired effects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Keeps abortion-related services operating at a high standard</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If you don’t monitor it, you can’t improve it!</a:t>
            </a:r>
            <a:endParaRPr sz="2800">
              <a:solidFill>
                <a:schemeClr val="dk2"/>
              </a:solidFill>
            </a:endParaRPr>
          </a:p>
        </p:txBody>
      </p:sp>
      <p:sp>
        <p:nvSpPr>
          <p:cNvPr id="1416" name="Google Shape;1416;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164</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80"/>
          <p:cNvSpPr txBox="1">
            <a:spLocks noGrp="1"/>
          </p:cNvSpPr>
          <p:nvPr>
            <p:ph type="title"/>
          </p:nvPr>
        </p:nvSpPr>
        <p:spPr>
          <a:xfrm>
            <a:off x="775699"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Why is monitoring especially important in crisis settings?</a:t>
            </a:r>
            <a:endParaRPr/>
          </a:p>
        </p:txBody>
      </p:sp>
      <p:sp>
        <p:nvSpPr>
          <p:cNvPr id="1423" name="Google Shape;1423;p180"/>
          <p:cNvSpPr txBox="1">
            <a:spLocks noGrp="1"/>
          </p:cNvSpPr>
          <p:nvPr>
            <p:ph type="body" idx="1"/>
          </p:nvPr>
        </p:nvSpPr>
        <p:spPr>
          <a:xfrm>
            <a:off x="775699" y="2445248"/>
            <a:ext cx="7484723"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High staff turnover can affect the quality of services provided.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Women may not return for health care services if they have a negative experience.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There may not be other health care options available, so ensuring high quality services is critical. </a:t>
            </a:r>
            <a:endParaRPr sz="2800">
              <a:solidFill>
                <a:schemeClr val="dk2"/>
              </a:solidFill>
            </a:endParaRPr>
          </a:p>
        </p:txBody>
      </p:sp>
      <p:sp>
        <p:nvSpPr>
          <p:cNvPr id="1424" name="Google Shape;1424;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81"/>
          <p:cNvSpPr txBox="1">
            <a:spLocks noGrp="1"/>
          </p:cNvSpPr>
          <p:nvPr>
            <p:ph type="title"/>
          </p:nvPr>
        </p:nvSpPr>
        <p:spPr>
          <a:xfrm>
            <a:off x="741666" y="64882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Effective monitoring</a:t>
            </a:r>
            <a:endParaRPr/>
          </a:p>
        </p:txBody>
      </p:sp>
      <p:sp>
        <p:nvSpPr>
          <p:cNvPr id="1431" name="Google Shape;1431;p181"/>
          <p:cNvSpPr txBox="1">
            <a:spLocks noGrp="1"/>
          </p:cNvSpPr>
          <p:nvPr>
            <p:ph type="body" idx="1"/>
          </p:nvPr>
        </p:nvSpPr>
        <p:spPr>
          <a:xfrm>
            <a:off x="953249" y="2029735"/>
            <a:ext cx="7806433"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3200"/>
              <a:buChar char="•"/>
            </a:pPr>
            <a:r>
              <a:rPr lang="en-US" sz="2800">
                <a:solidFill>
                  <a:schemeClr val="dk2"/>
                </a:solidFill>
              </a:rPr>
              <a:t>Is integrated into routine work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Uses simple indicators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Is participatory and open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Is conducted ethically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Is not punitive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Includes recipients of the services, including young women, in the entire process</a:t>
            </a:r>
            <a:endParaRPr sz="2800">
              <a:solidFill>
                <a:schemeClr val="dk2"/>
              </a:solidFill>
            </a:endParaRPr>
          </a:p>
        </p:txBody>
      </p:sp>
      <p:sp>
        <p:nvSpPr>
          <p:cNvPr id="1432" name="Google Shape;1432;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166</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82"/>
          <p:cNvSpPr txBox="1">
            <a:spLocks noGrp="1"/>
          </p:cNvSpPr>
          <p:nvPr>
            <p:ph type="title"/>
          </p:nvPr>
        </p:nvSpPr>
        <p:spPr>
          <a:xfrm>
            <a:off x="403225" y="404448"/>
            <a:ext cx="83375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Monitoring is a continuous process</a:t>
            </a:r>
            <a:br>
              <a:rPr lang="en-US"/>
            </a:br>
            <a:endParaRPr/>
          </a:p>
        </p:txBody>
      </p:sp>
      <p:grpSp>
        <p:nvGrpSpPr>
          <p:cNvPr id="1439" name="Google Shape;1439;p182" descr="Image showing monitoring cycle, with arrows in a circle from Assess Program to Develop Action Plan to Implement Action Plan to Re-assess Program to Modify Action Plan to Implement Modified Plan and back to Assess Program. "/>
          <p:cNvGrpSpPr/>
          <p:nvPr/>
        </p:nvGrpSpPr>
        <p:grpSpPr>
          <a:xfrm>
            <a:off x="1808646" y="1478367"/>
            <a:ext cx="5526707" cy="5099939"/>
            <a:chOff x="682579" y="-32173"/>
            <a:chExt cx="5526707" cy="5099939"/>
          </a:xfrm>
        </p:grpSpPr>
        <p:sp>
          <p:nvSpPr>
            <p:cNvPr id="1440" name="Google Shape;1440;p182"/>
            <p:cNvSpPr/>
            <p:nvPr/>
          </p:nvSpPr>
          <p:spPr>
            <a:xfrm>
              <a:off x="4069185" y="11392"/>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41" name="Google Shape;1441;p182"/>
            <p:cNvSpPr txBox="1"/>
            <p:nvPr/>
          </p:nvSpPr>
          <p:spPr>
            <a:xfrm>
              <a:off x="4069185" y="11392"/>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accent1"/>
                  </a:solidFill>
                  <a:latin typeface="Calibri"/>
                  <a:ea typeface="Calibri"/>
                  <a:cs typeface="Calibri"/>
                  <a:sym typeface="Calibri"/>
                </a:rPr>
                <a:t>Assess Program </a:t>
              </a:r>
              <a:endParaRPr sz="1400" b="0" i="0" u="none" strike="noStrike" cap="none">
                <a:solidFill>
                  <a:schemeClr val="accent1"/>
                </a:solidFill>
                <a:latin typeface="Arial"/>
                <a:ea typeface="Arial"/>
                <a:cs typeface="Arial"/>
                <a:sym typeface="Arial"/>
              </a:endParaRPr>
            </a:p>
          </p:txBody>
        </p:sp>
        <p:sp>
          <p:nvSpPr>
            <p:cNvPr id="1442" name="Google Shape;1442;p182"/>
            <p:cNvSpPr/>
            <p:nvPr/>
          </p:nvSpPr>
          <p:spPr>
            <a:xfrm>
              <a:off x="974572" y="906"/>
              <a:ext cx="4942720" cy="4942720"/>
            </a:xfrm>
            <a:custGeom>
              <a:avLst/>
              <a:gdLst/>
              <a:ahLst/>
              <a:cxnLst/>
              <a:rect l="l" t="t" r="r" b="b"/>
              <a:pathLst>
                <a:path w="120000" h="120000" extrusionOk="0">
                  <a:moveTo>
                    <a:pt x="101127" y="20810"/>
                  </a:moveTo>
                  <a:lnTo>
                    <a:pt x="101127" y="20810"/>
                  </a:lnTo>
                  <a:cubicBezTo>
                    <a:pt x="107238" y="27223"/>
                    <a:pt x="111765" y="34977"/>
                    <a:pt x="114345" y="43451"/>
                  </a:cubicBezTo>
                  <a:lnTo>
                    <a:pt x="117449" y="42738"/>
                  </a:lnTo>
                  <a:lnTo>
                    <a:pt x="113033" y="47814"/>
                  </a:lnTo>
                  <a:lnTo>
                    <a:pt x="106563" y="45239"/>
                  </a:lnTo>
                  <a:lnTo>
                    <a:pt x="109667" y="44526"/>
                  </a:lnTo>
                  <a:lnTo>
                    <a:pt x="109667" y="44526"/>
                  </a:lnTo>
                  <a:cubicBezTo>
                    <a:pt x="107287" y="36889"/>
                    <a:pt x="103179" y="29904"/>
                    <a:pt x="97661" y="24113"/>
                  </a:cubicBezTo>
                  <a:close/>
                </a:path>
              </a:pathLst>
            </a:custGeom>
            <a:solidFill>
              <a:srgbClr val="84B4E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43" name="Google Shape;1443;p182"/>
            <p:cNvSpPr/>
            <p:nvPr/>
          </p:nvSpPr>
          <p:spPr>
            <a:xfrm>
              <a:off x="5198053" y="1966650"/>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44" name="Google Shape;1444;p182"/>
            <p:cNvSpPr txBox="1"/>
            <p:nvPr/>
          </p:nvSpPr>
          <p:spPr>
            <a:xfrm>
              <a:off x="5198053" y="1966650"/>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accent1"/>
                  </a:solidFill>
                  <a:latin typeface="Calibri"/>
                  <a:ea typeface="Calibri"/>
                  <a:cs typeface="Calibri"/>
                  <a:sym typeface="Calibri"/>
                </a:rPr>
                <a:t>Develop Action Plan</a:t>
              </a:r>
              <a:endParaRPr sz="1400" b="0" i="0" u="none" strike="noStrike" cap="none">
                <a:solidFill>
                  <a:schemeClr val="accent1"/>
                </a:solidFill>
                <a:latin typeface="Arial"/>
                <a:ea typeface="Arial"/>
                <a:cs typeface="Arial"/>
                <a:sym typeface="Arial"/>
              </a:endParaRPr>
            </a:p>
          </p:txBody>
        </p:sp>
        <p:sp>
          <p:nvSpPr>
            <p:cNvPr id="1445" name="Google Shape;1445;p182"/>
            <p:cNvSpPr/>
            <p:nvPr/>
          </p:nvSpPr>
          <p:spPr>
            <a:xfrm>
              <a:off x="849281" y="125046"/>
              <a:ext cx="4942720" cy="4942720"/>
            </a:xfrm>
            <a:custGeom>
              <a:avLst/>
              <a:gdLst/>
              <a:ahLst/>
              <a:cxnLst/>
              <a:rect l="l" t="t" r="r" b="b"/>
              <a:pathLst>
                <a:path w="120000" h="120000" extrusionOk="0">
                  <a:moveTo>
                    <a:pt x="114641" y="75545"/>
                  </a:moveTo>
                  <a:cubicBezTo>
                    <a:pt x="112730" y="82262"/>
                    <a:pt x="109597" y="88569"/>
                    <a:pt x="105399" y="94150"/>
                  </a:cubicBezTo>
                  <a:lnTo>
                    <a:pt x="107804" y="96237"/>
                  </a:lnTo>
                  <a:lnTo>
                    <a:pt x="101101" y="95661"/>
                  </a:lnTo>
                  <a:lnTo>
                    <a:pt x="99368" y="88917"/>
                  </a:lnTo>
                  <a:lnTo>
                    <a:pt x="101773" y="91004"/>
                  </a:lnTo>
                  <a:lnTo>
                    <a:pt x="101773" y="91004"/>
                  </a:lnTo>
                  <a:cubicBezTo>
                    <a:pt x="105517" y="85959"/>
                    <a:pt x="108317" y="80277"/>
                    <a:pt x="110036" y="74235"/>
                  </a:cubicBezTo>
                  <a:close/>
                </a:path>
              </a:pathLst>
            </a:custGeom>
            <a:solidFill>
              <a:srgbClr val="CFE3F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46" name="Google Shape;1446;p182"/>
            <p:cNvSpPr/>
            <p:nvPr/>
          </p:nvSpPr>
          <p:spPr>
            <a:xfrm>
              <a:off x="3977609" y="3839708"/>
              <a:ext cx="1276570"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47" name="Google Shape;1447;p182"/>
            <p:cNvSpPr txBox="1"/>
            <p:nvPr/>
          </p:nvSpPr>
          <p:spPr>
            <a:xfrm>
              <a:off x="3977609" y="3839708"/>
              <a:ext cx="1276570"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accent1"/>
                  </a:solidFill>
                  <a:latin typeface="Calibri"/>
                  <a:ea typeface="Calibri"/>
                  <a:cs typeface="Calibri"/>
                  <a:sym typeface="Calibri"/>
                </a:rPr>
                <a:t>Implement Action Plan</a:t>
              </a:r>
              <a:endParaRPr sz="1400" b="0" i="0" u="none" strike="noStrike" cap="none">
                <a:solidFill>
                  <a:schemeClr val="accent1"/>
                </a:solidFill>
                <a:latin typeface="Arial"/>
                <a:ea typeface="Arial"/>
                <a:cs typeface="Arial"/>
                <a:sym typeface="Arial"/>
              </a:endParaRPr>
            </a:p>
          </p:txBody>
        </p:sp>
        <p:sp>
          <p:nvSpPr>
            <p:cNvPr id="1448" name="Google Shape;1448;p182"/>
            <p:cNvSpPr/>
            <p:nvPr/>
          </p:nvSpPr>
          <p:spPr>
            <a:xfrm>
              <a:off x="878651" y="-24375"/>
              <a:ext cx="4942720" cy="4942720"/>
            </a:xfrm>
            <a:custGeom>
              <a:avLst/>
              <a:gdLst/>
              <a:ahLst/>
              <a:cxnLst/>
              <a:rect l="l" t="t" r="r" b="b"/>
              <a:pathLst>
                <a:path w="120000" h="120000" extrusionOk="0">
                  <a:moveTo>
                    <a:pt x="75792" y="114570"/>
                  </a:moveTo>
                  <a:cubicBezTo>
                    <a:pt x="67614" y="116937"/>
                    <a:pt x="59008" y="117435"/>
                    <a:pt x="50612" y="116028"/>
                  </a:cubicBezTo>
                  <a:lnTo>
                    <a:pt x="49868" y="119125"/>
                  </a:lnTo>
                  <a:lnTo>
                    <a:pt x="47290" y="112910"/>
                  </a:lnTo>
                  <a:lnTo>
                    <a:pt x="52477" y="108264"/>
                  </a:lnTo>
                  <a:lnTo>
                    <a:pt x="51733" y="111360"/>
                  </a:lnTo>
                  <a:lnTo>
                    <a:pt x="51733" y="111360"/>
                  </a:lnTo>
                  <a:cubicBezTo>
                    <a:pt x="59319" y="112581"/>
                    <a:pt x="67080" y="112107"/>
                    <a:pt x="74461" y="109971"/>
                  </a:cubicBezTo>
                  <a:close/>
                </a:path>
              </a:pathLst>
            </a:custGeom>
            <a:solidFill>
              <a:srgbClr val="EFAA8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49" name="Google Shape;1449;p182"/>
            <p:cNvSpPr/>
            <p:nvPr/>
          </p:nvSpPr>
          <p:spPr>
            <a:xfrm>
              <a:off x="1811447" y="3921908"/>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50" name="Google Shape;1450;p182"/>
            <p:cNvSpPr txBox="1"/>
            <p:nvPr/>
          </p:nvSpPr>
          <p:spPr>
            <a:xfrm>
              <a:off x="1811447" y="3921908"/>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accent1"/>
                  </a:solidFill>
                  <a:latin typeface="Calibri"/>
                  <a:ea typeface="Calibri"/>
                  <a:cs typeface="Calibri"/>
                  <a:sym typeface="Calibri"/>
                </a:rPr>
                <a:t>Re-assess Program</a:t>
              </a:r>
              <a:endParaRPr sz="1400" b="0" i="0" u="none" strike="noStrike" cap="none">
                <a:solidFill>
                  <a:schemeClr val="accent1"/>
                </a:solidFill>
                <a:latin typeface="Arial"/>
                <a:ea typeface="Arial"/>
                <a:cs typeface="Arial"/>
                <a:sym typeface="Arial"/>
              </a:endParaRPr>
            </a:p>
          </p:txBody>
        </p:sp>
        <p:sp>
          <p:nvSpPr>
            <p:cNvPr id="1451" name="Google Shape;1451;p182"/>
            <p:cNvSpPr/>
            <p:nvPr/>
          </p:nvSpPr>
          <p:spPr>
            <a:xfrm>
              <a:off x="974572" y="906"/>
              <a:ext cx="4942720" cy="4942720"/>
            </a:xfrm>
            <a:custGeom>
              <a:avLst/>
              <a:gdLst/>
              <a:ahLst/>
              <a:cxnLst/>
              <a:rect l="l" t="t" r="r" b="b"/>
              <a:pathLst>
                <a:path w="120000" h="120000" extrusionOk="0">
                  <a:moveTo>
                    <a:pt x="18873" y="99190"/>
                  </a:moveTo>
                  <a:lnTo>
                    <a:pt x="18873" y="99190"/>
                  </a:lnTo>
                  <a:cubicBezTo>
                    <a:pt x="12762" y="92777"/>
                    <a:pt x="8235" y="85023"/>
                    <a:pt x="5655" y="76549"/>
                  </a:cubicBezTo>
                  <a:lnTo>
                    <a:pt x="2551" y="77262"/>
                  </a:lnTo>
                  <a:lnTo>
                    <a:pt x="6967" y="72186"/>
                  </a:lnTo>
                  <a:lnTo>
                    <a:pt x="13437" y="74761"/>
                  </a:lnTo>
                  <a:lnTo>
                    <a:pt x="10333" y="75474"/>
                  </a:lnTo>
                  <a:cubicBezTo>
                    <a:pt x="12713" y="83111"/>
                    <a:pt x="16821" y="90096"/>
                    <a:pt x="22339" y="95887"/>
                  </a:cubicBezTo>
                  <a:close/>
                </a:path>
              </a:pathLst>
            </a:custGeom>
            <a:solidFill>
              <a:srgbClr val="FADC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52" name="Google Shape;1452;p182"/>
            <p:cNvSpPr/>
            <p:nvPr/>
          </p:nvSpPr>
          <p:spPr>
            <a:xfrm>
              <a:off x="682579" y="1966650"/>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53" name="Google Shape;1453;p182"/>
            <p:cNvSpPr txBox="1"/>
            <p:nvPr/>
          </p:nvSpPr>
          <p:spPr>
            <a:xfrm>
              <a:off x="682579" y="1966650"/>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accent1"/>
                  </a:solidFill>
                  <a:latin typeface="Calibri"/>
                  <a:ea typeface="Calibri"/>
                  <a:cs typeface="Calibri"/>
                  <a:sym typeface="Calibri"/>
                </a:rPr>
                <a:t>Modify Action Plan </a:t>
              </a:r>
              <a:endParaRPr sz="1400" b="0" i="0" u="none" strike="noStrike" cap="none">
                <a:solidFill>
                  <a:schemeClr val="accent1"/>
                </a:solidFill>
                <a:latin typeface="Arial"/>
                <a:ea typeface="Arial"/>
                <a:cs typeface="Arial"/>
                <a:sym typeface="Arial"/>
              </a:endParaRPr>
            </a:p>
          </p:txBody>
        </p:sp>
        <p:sp>
          <p:nvSpPr>
            <p:cNvPr id="1454" name="Google Shape;1454;p182"/>
            <p:cNvSpPr/>
            <p:nvPr/>
          </p:nvSpPr>
          <p:spPr>
            <a:xfrm>
              <a:off x="981913" y="-32173"/>
              <a:ext cx="4942720" cy="4942720"/>
            </a:xfrm>
            <a:custGeom>
              <a:avLst/>
              <a:gdLst/>
              <a:ahLst/>
              <a:cxnLst/>
              <a:rect l="l" t="t" r="r" b="b"/>
              <a:pathLst>
                <a:path w="120000" h="120000" extrusionOk="0">
                  <a:moveTo>
                    <a:pt x="4449" y="48110"/>
                  </a:moveTo>
                  <a:lnTo>
                    <a:pt x="4449" y="48110"/>
                  </a:lnTo>
                  <a:cubicBezTo>
                    <a:pt x="5505" y="43175"/>
                    <a:pt x="7214" y="38403"/>
                    <a:pt x="9531" y="33920"/>
                  </a:cubicBezTo>
                  <a:lnTo>
                    <a:pt x="6811" y="32264"/>
                  </a:lnTo>
                  <a:lnTo>
                    <a:pt x="13516" y="31712"/>
                  </a:lnTo>
                  <a:lnTo>
                    <a:pt x="16352" y="38071"/>
                  </a:lnTo>
                  <a:lnTo>
                    <a:pt x="13632" y="36416"/>
                  </a:lnTo>
                  <a:lnTo>
                    <a:pt x="13632" y="36416"/>
                  </a:lnTo>
                  <a:cubicBezTo>
                    <a:pt x="11588" y="40435"/>
                    <a:pt x="10075" y="44703"/>
                    <a:pt x="9131" y="49112"/>
                  </a:cubicBezTo>
                  <a:close/>
                </a:path>
              </a:pathLst>
            </a:cu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55" name="Google Shape;1455;p182"/>
            <p:cNvSpPr/>
            <p:nvPr/>
          </p:nvSpPr>
          <p:spPr>
            <a:xfrm>
              <a:off x="1329455" y="254244"/>
              <a:ext cx="1256022"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1456" name="Google Shape;1456;p182"/>
            <p:cNvSpPr txBox="1"/>
            <p:nvPr/>
          </p:nvSpPr>
          <p:spPr>
            <a:xfrm>
              <a:off x="1329455" y="254244"/>
              <a:ext cx="1256022"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accent1"/>
                  </a:solidFill>
                  <a:latin typeface="Calibri"/>
                  <a:ea typeface="Calibri"/>
                  <a:cs typeface="Calibri"/>
                  <a:sym typeface="Calibri"/>
                </a:rPr>
                <a:t>Implement Modified Plan</a:t>
              </a:r>
              <a:endParaRPr sz="1400" b="0" i="0" u="none" strike="noStrike" cap="none">
                <a:solidFill>
                  <a:schemeClr val="accent1"/>
                </a:solidFill>
                <a:latin typeface="Arial"/>
                <a:ea typeface="Arial"/>
                <a:cs typeface="Arial"/>
                <a:sym typeface="Arial"/>
              </a:endParaRPr>
            </a:p>
          </p:txBody>
        </p:sp>
        <p:sp>
          <p:nvSpPr>
            <p:cNvPr id="1457" name="Google Shape;1457;p182"/>
            <p:cNvSpPr/>
            <p:nvPr/>
          </p:nvSpPr>
          <p:spPr>
            <a:xfrm>
              <a:off x="957319" y="-4123"/>
              <a:ext cx="4942720" cy="4942720"/>
            </a:xfrm>
            <a:custGeom>
              <a:avLst/>
              <a:gdLst/>
              <a:ahLst/>
              <a:cxnLst/>
              <a:rect l="l" t="t" r="r" b="b"/>
              <a:pathLst>
                <a:path w="120000" h="120000" extrusionOk="0">
                  <a:moveTo>
                    <a:pt x="38783" y="7301"/>
                  </a:moveTo>
                  <a:lnTo>
                    <a:pt x="38783" y="7301"/>
                  </a:lnTo>
                  <a:cubicBezTo>
                    <a:pt x="49415" y="3021"/>
                    <a:pt x="61092" y="2057"/>
                    <a:pt x="72282" y="4534"/>
                  </a:cubicBezTo>
                  <a:lnTo>
                    <a:pt x="73185" y="1480"/>
                  </a:lnTo>
                  <a:lnTo>
                    <a:pt x="75437" y="7820"/>
                  </a:lnTo>
                  <a:lnTo>
                    <a:pt x="70017" y="12191"/>
                  </a:lnTo>
                  <a:lnTo>
                    <a:pt x="70920" y="9138"/>
                  </a:lnTo>
                  <a:lnTo>
                    <a:pt x="70920" y="9138"/>
                  </a:lnTo>
                  <a:cubicBezTo>
                    <a:pt x="60771" y="6959"/>
                    <a:pt x="50201" y="7866"/>
                    <a:pt x="40572" y="11743"/>
                  </a:cubicBezTo>
                  <a:close/>
                </a:path>
              </a:pathLst>
            </a:custGeom>
            <a:solidFill>
              <a:srgbClr val="84B4E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grpSp>
      <p:sp>
        <p:nvSpPr>
          <p:cNvPr id="1458" name="Google Shape;1458;p1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167</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83"/>
          <p:cNvSpPr txBox="1">
            <a:spLocks noGrp="1"/>
          </p:cNvSpPr>
          <p:nvPr>
            <p:ph type="title"/>
          </p:nvPr>
        </p:nvSpPr>
        <p:spPr>
          <a:xfrm>
            <a:off x="914400" y="34083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sz="3400" b="1"/>
              <a:t>Suggested components in a logbook/ register for uterine evacuation clients</a:t>
            </a:r>
            <a:endParaRPr sz="3400"/>
          </a:p>
        </p:txBody>
      </p:sp>
      <p:sp>
        <p:nvSpPr>
          <p:cNvPr id="1465" name="Google Shape;1465;p183"/>
          <p:cNvSpPr txBox="1">
            <a:spLocks noGrp="1"/>
          </p:cNvSpPr>
          <p:nvPr>
            <p:ph type="body" idx="1"/>
          </p:nvPr>
        </p:nvSpPr>
        <p:spPr>
          <a:xfrm>
            <a:off x="1379305" y="1596848"/>
            <a:ext cx="760287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1960"/>
              <a:buChar char="•"/>
            </a:pPr>
            <a:r>
              <a:rPr lang="en-US" sz="2200">
                <a:solidFill>
                  <a:schemeClr val="dk2"/>
                </a:solidFill>
              </a:rPr>
              <a:t>Date</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Client name or unique identifier</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Client age </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Age of pregnancy (in weeks)</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Diagnosis (e.g., induced abortion, incomplete abortion, complete abortion)</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Presenting complications (e.g., moderate/light vaginal bleeding, severe vaginal bleeding, sepsis, shock, injury to organs)</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Treatment/procedure (e.g., MVA, mifepristone and misoprostol, misoprostol alone, dilation and curettage, parenteral antibiotics, blood transfusion, pain management)</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Post-abortion contraception: Yes/No and method selected (e.g., oral contraceptive pills, injectable, implant, IUD, sterilization)</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Referral to a higher-level facility</a:t>
            </a:r>
            <a:endParaRPr sz="2200">
              <a:solidFill>
                <a:schemeClr val="dk2"/>
              </a:solidFill>
            </a:endParaRPr>
          </a:p>
          <a:p>
            <a:pPr marL="228600" lvl="0" indent="-104140" algn="l" rtl="0">
              <a:lnSpc>
                <a:spcPct val="70000"/>
              </a:lnSpc>
              <a:spcBef>
                <a:spcPts val="1000"/>
              </a:spcBef>
              <a:spcAft>
                <a:spcPts val="0"/>
              </a:spcAft>
              <a:buClr>
                <a:schemeClr val="dk1"/>
              </a:buClr>
              <a:buSzPts val="1960"/>
              <a:buNone/>
            </a:pPr>
            <a:endParaRPr sz="1960">
              <a:solidFill>
                <a:srgbClr val="1F3864"/>
              </a:solidFill>
            </a:endParaRPr>
          </a:p>
        </p:txBody>
      </p:sp>
      <p:sp>
        <p:nvSpPr>
          <p:cNvPr id="1466" name="Google Shape;1466;p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168</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84"/>
          <p:cNvSpPr txBox="1">
            <a:spLocks noGrp="1"/>
          </p:cNvSpPr>
          <p:nvPr>
            <p:ph type="title"/>
          </p:nvPr>
        </p:nvSpPr>
        <p:spPr>
          <a:xfrm>
            <a:off x="685800" y="95292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Indicators</a:t>
            </a:r>
            <a:endParaRPr/>
          </a:p>
        </p:txBody>
      </p:sp>
      <p:sp>
        <p:nvSpPr>
          <p:cNvPr id="1473" name="Google Shape;1473;p184"/>
          <p:cNvSpPr txBox="1">
            <a:spLocks noGrp="1"/>
          </p:cNvSpPr>
          <p:nvPr>
            <p:ph type="body" idx="1"/>
          </p:nvPr>
        </p:nvSpPr>
        <p:spPr>
          <a:xfrm>
            <a:off x="685800" y="2514173"/>
            <a:ext cx="8153400" cy="449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a:solidFill>
                  <a:schemeClr val="dk2"/>
                </a:solidFill>
              </a:rPr>
              <a:t>Are measurements that help quantify activities and results</a:t>
            </a:r>
            <a:endParaRPr>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a:solidFill>
                  <a:schemeClr val="dk2"/>
                </a:solidFill>
              </a:rPr>
              <a:t>Can help describe overall quality</a:t>
            </a:r>
            <a:endParaRPr>
              <a:solidFill>
                <a:schemeClr val="dk2"/>
              </a:solidFill>
            </a:endParaRPr>
          </a:p>
        </p:txBody>
      </p:sp>
      <p:sp>
        <p:nvSpPr>
          <p:cNvPr id="1474" name="Google Shape;1474;p1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2825392" y="1658182"/>
            <a:ext cx="5685195" cy="213955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6000"/>
              <a:buFont typeface="Calibri"/>
              <a:buNone/>
            </a:pPr>
            <a:r>
              <a:rPr lang="en-US" sz="4400" b="1">
                <a:solidFill>
                  <a:schemeClr val="accent1"/>
                </a:solidFill>
              </a:rPr>
              <a:t>CASE STUDIES</a:t>
            </a:r>
            <a:endParaRPr sz="4400">
              <a:solidFill>
                <a:schemeClr val="accent1"/>
              </a:solidFill>
            </a:endParaRPr>
          </a:p>
        </p:txBody>
      </p:sp>
      <p:sp>
        <p:nvSpPr>
          <p:cNvPr id="230" name="Google Shape;230;p32"/>
          <p:cNvSpPr txBox="1">
            <a:spLocks noGrp="1"/>
          </p:cNvSpPr>
          <p:nvPr>
            <p:ph type="sldNum" idx="12"/>
          </p:nvPr>
        </p:nvSpPr>
        <p:spPr>
          <a:xfrm>
            <a:off x="2650731" y="620432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800"/>
              <a:buFont typeface="Calibri"/>
              <a:buNone/>
            </a:pPr>
            <a:r>
              <a:rPr lang="en-US" sz="3700" b="1"/>
              <a:t>Worksheet for preliminary preparedness for implementation of safe abortion care</a:t>
            </a:r>
            <a:endParaRPr sz="3700"/>
          </a:p>
        </p:txBody>
      </p:sp>
      <p:pic>
        <p:nvPicPr>
          <p:cNvPr id="1482" name="Google Shape;1482;p185" descr="Image showing sample preparedness worksheet.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334813" y="1417639"/>
            <a:ext cx="7351987" cy="4938712"/>
          </a:xfrm>
          <a:prstGeom prst="rect">
            <a:avLst/>
          </a:prstGeom>
          <a:noFill/>
          <a:ln>
            <a:noFill/>
          </a:ln>
          <a:effectLst>
            <a:outerShdw blurRad="55000" dist="18000" dir="5400000" algn="tl" rotWithShape="0">
              <a:srgbClr val="000000">
                <a:alpha val="40000"/>
              </a:srgbClr>
            </a:outerShdw>
          </a:effectLst>
        </p:spPr>
      </p:pic>
      <p:sp>
        <p:nvSpPr>
          <p:cNvPr id="1483" name="Google Shape;1483;p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170</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86"/>
          <p:cNvSpPr txBox="1">
            <a:spLocks noGrp="1"/>
          </p:cNvSpPr>
          <p:nvPr>
            <p:ph type="title"/>
          </p:nvPr>
        </p:nvSpPr>
        <p:spPr>
          <a:xfrm>
            <a:off x="900028" y="4897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Health facility site set-up</a:t>
            </a:r>
            <a:endParaRPr/>
          </a:p>
        </p:txBody>
      </p:sp>
      <p:pic>
        <p:nvPicPr>
          <p:cNvPr id="1490" name="Google Shape;1490;p186" descr="Image showing Supply and Equipment Checklist for Comprehensive Abortion Care.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rot="-1441613">
            <a:off x="1226720" y="1654458"/>
            <a:ext cx="3292136" cy="4505697"/>
          </a:xfrm>
          <a:prstGeom prst="rect">
            <a:avLst/>
          </a:prstGeom>
          <a:noFill/>
          <a:ln w="9525" cap="flat" cmpd="sng">
            <a:solidFill>
              <a:schemeClr val="accent1"/>
            </a:solidFill>
            <a:prstDash val="solid"/>
            <a:round/>
            <a:headEnd type="none" w="sm" len="sm"/>
            <a:tailEnd type="none" w="sm" len="sm"/>
          </a:ln>
        </p:spPr>
      </p:pic>
      <p:pic>
        <p:nvPicPr>
          <p:cNvPr id="1491" name="Google Shape;1491;p186">
            <a:extLst>
              <a:ext uri="{C183D7F6-B498-43B3-948B-1728B52AA6E4}">
                <adec:decorative xmlns:adec="http://schemas.microsoft.com/office/drawing/2017/decorative" val="1"/>
              </a:ext>
            </a:extLst>
          </p:cNvPr>
          <p:cNvPicPr preferRelativeResize="0"/>
          <p:nvPr/>
        </p:nvPicPr>
        <p:blipFill rotWithShape="1">
          <a:blip r:embed="rId4">
            <a:alphaModFix/>
            <a:duotone>
              <a:schemeClr val="bg2">
                <a:shade val="45000"/>
                <a:satMod val="135000"/>
              </a:schemeClr>
              <a:prstClr val="white"/>
            </a:duotone>
          </a:blip>
          <a:srcRect/>
          <a:stretch/>
        </p:blipFill>
        <p:spPr>
          <a:xfrm rot="-1466624">
            <a:off x="4570208" y="1543654"/>
            <a:ext cx="3552198" cy="4485093"/>
          </a:xfrm>
          <a:prstGeom prst="rect">
            <a:avLst/>
          </a:prstGeom>
          <a:noFill/>
          <a:ln w="9525" cap="flat" cmpd="sng">
            <a:solidFill>
              <a:schemeClr val="accent1"/>
            </a:solidFill>
            <a:prstDash val="solid"/>
            <a:round/>
            <a:headEnd type="none" w="sm" len="sm"/>
            <a:tailEnd type="none" w="sm" len="sm"/>
          </a:ln>
        </p:spPr>
      </p:pic>
      <p:sp>
        <p:nvSpPr>
          <p:cNvPr id="1492" name="Google Shape;1492;p1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171</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87"/>
          <p:cNvSpPr txBox="1">
            <a:spLocks noGrp="1"/>
          </p:cNvSpPr>
          <p:nvPr>
            <p:ph type="title"/>
          </p:nvPr>
        </p:nvSpPr>
        <p:spPr>
          <a:xfrm>
            <a:off x="631860" y="64450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Ensuring medical abortion &amp; MVA are in full supply</a:t>
            </a:r>
            <a:endParaRPr/>
          </a:p>
        </p:txBody>
      </p:sp>
      <p:sp>
        <p:nvSpPr>
          <p:cNvPr id="1499" name="Google Shape;1499;p187"/>
          <p:cNvSpPr txBox="1">
            <a:spLocks noGrp="1"/>
          </p:cNvSpPr>
          <p:nvPr>
            <p:ph type="body" idx="1"/>
          </p:nvPr>
        </p:nvSpPr>
        <p:spPr>
          <a:xfrm>
            <a:off x="631860" y="2157574"/>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00"/>
              <a:buNone/>
            </a:pPr>
            <a:r>
              <a:rPr lang="en-US" sz="2800" b="1">
                <a:solidFill>
                  <a:schemeClr val="dk2"/>
                </a:solidFill>
              </a:rPr>
              <a:t>Two actions:</a:t>
            </a:r>
            <a:endParaRPr sz="2800" b="1">
              <a:solidFill>
                <a:schemeClr val="dk2"/>
              </a:solidFill>
            </a:endParaRPr>
          </a:p>
          <a:p>
            <a:pPr marL="914400" lvl="1" indent="-457200" algn="l" rtl="0">
              <a:lnSpc>
                <a:spcPct val="90000"/>
              </a:lnSpc>
              <a:spcBef>
                <a:spcPts val="500"/>
              </a:spcBef>
              <a:spcAft>
                <a:spcPts val="0"/>
              </a:spcAft>
              <a:buClr>
                <a:schemeClr val="accent1"/>
              </a:buClr>
              <a:buSzPts val="2800"/>
              <a:buFont typeface="Calibri"/>
              <a:buAutoNum type="arabicPeriod"/>
            </a:pPr>
            <a:r>
              <a:rPr lang="en-US" b="1">
                <a:solidFill>
                  <a:schemeClr val="dk2"/>
                </a:solidFill>
              </a:rPr>
              <a:t>Establishing and maintaining recommended stock levels</a:t>
            </a:r>
            <a:endParaRPr b="1">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active stock to provide services for one month</a:t>
            </a:r>
            <a:endParaRPr sz="2600">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reserve stock for 3 months</a:t>
            </a:r>
            <a:endParaRPr sz="2600">
              <a:solidFill>
                <a:schemeClr val="dk2"/>
              </a:solidFill>
            </a:endParaRPr>
          </a:p>
          <a:p>
            <a:pPr marL="914400" lvl="1" indent="-457200" algn="l" rtl="0">
              <a:lnSpc>
                <a:spcPct val="90000"/>
              </a:lnSpc>
              <a:spcBef>
                <a:spcPts val="500"/>
              </a:spcBef>
              <a:spcAft>
                <a:spcPts val="0"/>
              </a:spcAft>
              <a:buClr>
                <a:schemeClr val="accent1"/>
              </a:buClr>
              <a:buSzPts val="2800"/>
              <a:buFont typeface="Calibri"/>
              <a:buAutoNum type="arabicPeriod"/>
            </a:pPr>
            <a:r>
              <a:rPr lang="en-US" b="1">
                <a:solidFill>
                  <a:schemeClr val="dk2"/>
                </a:solidFill>
              </a:rPr>
              <a:t>Ensuring facility manager:</a:t>
            </a:r>
            <a:endParaRPr b="1">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understands the importance of keeping medical abortion and MVA in full supply</a:t>
            </a:r>
            <a:endParaRPr sz="2600">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has the recommended supply guidance tools</a:t>
            </a:r>
            <a:endParaRPr sz="2600">
              <a:solidFill>
                <a:schemeClr val="dk2"/>
              </a:solidFill>
            </a:endParaRPr>
          </a:p>
          <a:p>
            <a:pPr marL="1143000" lvl="2" indent="-76200" algn="l" rtl="0">
              <a:lnSpc>
                <a:spcPct val="90000"/>
              </a:lnSpc>
              <a:spcBef>
                <a:spcPts val="500"/>
              </a:spcBef>
              <a:spcAft>
                <a:spcPts val="0"/>
              </a:spcAft>
              <a:buClr>
                <a:schemeClr val="accent1"/>
              </a:buClr>
              <a:buSzPts val="2400"/>
              <a:buNone/>
            </a:pPr>
            <a:endParaRPr sz="2400">
              <a:solidFill>
                <a:srgbClr val="1F3864"/>
              </a:solidFill>
            </a:endParaRPr>
          </a:p>
          <a:p>
            <a:pPr marL="1143000" lvl="2" indent="-76200" algn="l" rtl="0">
              <a:lnSpc>
                <a:spcPct val="90000"/>
              </a:lnSpc>
              <a:spcBef>
                <a:spcPts val="500"/>
              </a:spcBef>
              <a:spcAft>
                <a:spcPts val="0"/>
              </a:spcAft>
              <a:buClr>
                <a:schemeClr val="accent1"/>
              </a:buClr>
              <a:buSzPts val="2400"/>
              <a:buNone/>
            </a:pPr>
            <a:endParaRPr sz="2400">
              <a:solidFill>
                <a:srgbClr val="1F3864"/>
              </a:solidFill>
            </a:endParaRPr>
          </a:p>
        </p:txBody>
      </p:sp>
      <p:sp>
        <p:nvSpPr>
          <p:cNvPr id="1500" name="Google Shape;1500;p1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172</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88"/>
          <p:cNvSpPr txBox="1">
            <a:spLocks noGrp="1"/>
          </p:cNvSpPr>
          <p:nvPr>
            <p:ph type="title"/>
          </p:nvPr>
        </p:nvSpPr>
        <p:spPr>
          <a:xfrm>
            <a:off x="514351" y="51296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959" b="1"/>
              <a:t>Inter-Agency Emergency Reproductive</a:t>
            </a:r>
            <a:br>
              <a:rPr lang="en-US" sz="3959" b="1"/>
            </a:br>
            <a:r>
              <a:rPr lang="en-US" sz="3959" b="1"/>
              <a:t>Health (IARH) Kits</a:t>
            </a:r>
            <a:endParaRPr/>
          </a:p>
        </p:txBody>
      </p:sp>
      <p:sp>
        <p:nvSpPr>
          <p:cNvPr id="1507" name="Google Shape;1507;p188"/>
          <p:cNvSpPr txBox="1">
            <a:spLocks noGrp="1"/>
          </p:cNvSpPr>
          <p:nvPr>
            <p:ph type="body" idx="1"/>
          </p:nvPr>
        </p:nvSpPr>
        <p:spPr>
          <a:xfrm>
            <a:off x="617633" y="2029619"/>
            <a:ext cx="3886200" cy="36497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590"/>
              <a:buChar char="•"/>
            </a:pPr>
            <a:r>
              <a:rPr lang="en-US" sz="2600" dirty="0">
                <a:solidFill>
                  <a:schemeClr val="dk2"/>
                </a:solidFill>
              </a:rPr>
              <a:t>MVA and Misoprostol are in </a:t>
            </a:r>
            <a:r>
              <a:rPr lang="en-US" sz="2600" dirty="0">
                <a:solidFill>
                  <a:schemeClr val="dk2"/>
                </a:solidFill>
                <a:highlight>
                  <a:srgbClr val="E0F4FC"/>
                </a:highlight>
              </a:rPr>
              <a:t>Kit 8 </a:t>
            </a:r>
            <a:endParaRPr sz="2600" dirty="0">
              <a:solidFill>
                <a:schemeClr val="dk2"/>
              </a:solidFill>
              <a:highlight>
                <a:srgbClr val="E0F4FC"/>
              </a:highlight>
            </a:endParaRPr>
          </a:p>
          <a:p>
            <a:pPr marL="228600" lvl="0" indent="-228600" algn="l" rtl="0">
              <a:lnSpc>
                <a:spcPct val="90000"/>
              </a:lnSpc>
              <a:spcBef>
                <a:spcPts val="1000"/>
              </a:spcBef>
              <a:spcAft>
                <a:spcPts val="0"/>
              </a:spcAft>
              <a:buClr>
                <a:srgbClr val="1F3864"/>
              </a:buClr>
              <a:buSzPts val="2590"/>
              <a:buChar char="•"/>
            </a:pPr>
            <a:r>
              <a:rPr lang="en-US" sz="2600" dirty="0">
                <a:solidFill>
                  <a:schemeClr val="dk2"/>
                </a:solidFill>
              </a:rPr>
              <a:t>Mifepristone and additional misoprostol are available as “complementary commodities”</a:t>
            </a:r>
            <a:endParaRPr sz="2600" dirty="0">
              <a:solidFill>
                <a:schemeClr val="dk2"/>
              </a:solidFill>
            </a:endParaRPr>
          </a:p>
        </p:txBody>
      </p:sp>
      <p:sp>
        <p:nvSpPr>
          <p:cNvPr id="1508" name="Google Shape;1508;p188"/>
          <p:cNvSpPr txBox="1">
            <a:spLocks noGrp="1"/>
          </p:cNvSpPr>
          <p:nvPr>
            <p:ph type="body" idx="2"/>
          </p:nvPr>
        </p:nvSpPr>
        <p:spPr>
          <a:xfrm>
            <a:off x="4629151" y="2036718"/>
            <a:ext cx="3886201" cy="364975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600">
                <a:solidFill>
                  <a:schemeClr val="dk2"/>
                </a:solidFill>
              </a:rPr>
              <a:t>How to order IARH Kits:</a:t>
            </a:r>
            <a:endParaRPr sz="2600">
              <a:solidFill>
                <a:schemeClr val="dk2"/>
              </a:solidFill>
            </a:endParaRPr>
          </a:p>
          <a:p>
            <a:pPr marL="457200" lvl="1" indent="0" algn="l" rtl="0">
              <a:lnSpc>
                <a:spcPct val="90000"/>
              </a:lnSpc>
              <a:spcBef>
                <a:spcPts val="500"/>
              </a:spcBef>
              <a:spcAft>
                <a:spcPts val="0"/>
              </a:spcAft>
              <a:buClr>
                <a:srgbClr val="1F3864"/>
              </a:buClr>
              <a:buSzPts val="2220"/>
              <a:buNone/>
            </a:pPr>
            <a:r>
              <a:rPr lang="en-US" sz="2220">
                <a:solidFill>
                  <a:schemeClr val="dk2"/>
                </a:solidFill>
              </a:rPr>
              <a:t>Procurement Services Branch</a:t>
            </a:r>
            <a:endParaRPr>
              <a:solidFill>
                <a:schemeClr val="dk2"/>
              </a:solidFill>
            </a:endParaRPr>
          </a:p>
          <a:p>
            <a:pPr marL="457200" lvl="1" indent="0" algn="l" rtl="0">
              <a:lnSpc>
                <a:spcPct val="90000"/>
              </a:lnSpc>
              <a:spcBef>
                <a:spcPts val="500"/>
              </a:spcBef>
              <a:spcAft>
                <a:spcPts val="0"/>
              </a:spcAft>
              <a:buClr>
                <a:srgbClr val="1F3864"/>
              </a:buClr>
              <a:buSzPts val="2220"/>
              <a:buNone/>
            </a:pPr>
            <a:r>
              <a:rPr lang="en-US" sz="2220">
                <a:solidFill>
                  <a:schemeClr val="dk2"/>
                </a:solidFill>
              </a:rPr>
              <a:t>Marmorvej 51</a:t>
            </a:r>
            <a:endParaRPr>
              <a:solidFill>
                <a:schemeClr val="dk2"/>
              </a:solidFill>
            </a:endParaRPr>
          </a:p>
          <a:p>
            <a:pPr marL="457200" lvl="1" indent="0" algn="l" rtl="0">
              <a:lnSpc>
                <a:spcPct val="90000"/>
              </a:lnSpc>
              <a:spcBef>
                <a:spcPts val="500"/>
              </a:spcBef>
              <a:spcAft>
                <a:spcPts val="0"/>
              </a:spcAft>
              <a:buClr>
                <a:srgbClr val="1F3864"/>
              </a:buClr>
              <a:buSzPts val="2220"/>
              <a:buNone/>
            </a:pPr>
            <a:r>
              <a:rPr lang="en-US" sz="2220">
                <a:solidFill>
                  <a:schemeClr val="dk2"/>
                </a:solidFill>
              </a:rPr>
              <a:t>2100 Copenhagen, Denmark</a:t>
            </a:r>
            <a:endParaRPr>
              <a:solidFill>
                <a:schemeClr val="dk2"/>
              </a:solidFill>
            </a:endParaRPr>
          </a:p>
          <a:p>
            <a:pPr marL="0" lvl="0" indent="0" algn="l" rtl="0">
              <a:lnSpc>
                <a:spcPct val="90000"/>
              </a:lnSpc>
              <a:spcBef>
                <a:spcPts val="1000"/>
              </a:spcBef>
              <a:spcAft>
                <a:spcPts val="0"/>
              </a:spcAft>
              <a:buClr>
                <a:srgbClr val="1F3864"/>
              </a:buClr>
              <a:buSzPts val="2590"/>
              <a:buNone/>
            </a:pPr>
            <a:r>
              <a:rPr lang="en-US" sz="2600">
                <a:solidFill>
                  <a:schemeClr val="dk2"/>
                </a:solidFill>
              </a:rPr>
              <a:t>procurement@unfpa.org</a:t>
            </a:r>
            <a:endParaRPr sz="2600">
              <a:solidFill>
                <a:schemeClr val="dk2"/>
              </a:solidFill>
            </a:endParaRPr>
          </a:p>
          <a:p>
            <a:pPr marL="0" lvl="0" indent="0" algn="l" rtl="0">
              <a:lnSpc>
                <a:spcPct val="90000"/>
              </a:lnSpc>
              <a:spcBef>
                <a:spcPts val="1000"/>
              </a:spcBef>
              <a:spcAft>
                <a:spcPts val="0"/>
              </a:spcAft>
              <a:buClr>
                <a:srgbClr val="1F3864"/>
              </a:buClr>
              <a:buSzPts val="2590"/>
              <a:buNone/>
            </a:pPr>
            <a:r>
              <a:rPr lang="en-US" sz="2600" u="sng">
                <a:solidFill>
                  <a:schemeClr val="hlink"/>
                </a:solidFill>
                <a:hlinkClick r:id="rId3"/>
              </a:rPr>
              <a:t>www.unfpaprocurement.org/humanitarian-supplies</a:t>
            </a:r>
            <a:r>
              <a:rPr lang="en-US" sz="2600">
                <a:solidFill>
                  <a:srgbClr val="1F3864"/>
                </a:solidFill>
              </a:rPr>
              <a:t> </a:t>
            </a:r>
            <a:endParaRPr sz="2600"/>
          </a:p>
        </p:txBody>
      </p:sp>
      <p:sp>
        <p:nvSpPr>
          <p:cNvPr id="1509" name="Google Shape;1509;p188"/>
          <p:cNvSpPr txBox="1"/>
          <p:nvPr/>
        </p:nvSpPr>
        <p:spPr>
          <a:xfrm>
            <a:off x="1784733" y="5883370"/>
            <a:ext cx="557453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2400"/>
              <a:buFont typeface="Calibri"/>
              <a:buNone/>
            </a:pPr>
            <a:r>
              <a:rPr lang="en-US" sz="2400" b="0" i="0" u="sng" strike="noStrike" cap="none">
                <a:solidFill>
                  <a:schemeClr val="hlink"/>
                </a:solidFill>
                <a:latin typeface="Calibri"/>
                <a:ea typeface="Calibri"/>
                <a:cs typeface="Calibri"/>
                <a:sym typeface="Calibri"/>
                <a:hlinkClick r:id="rId4"/>
              </a:rPr>
              <a:t>https://iawg.net/resources/misp-reference</a:t>
            </a:r>
            <a:r>
              <a:rPr lang="en-US" sz="24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10" name="Google Shape;1510;p1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89"/>
          <p:cNvSpPr txBox="1">
            <a:spLocks noGrp="1"/>
          </p:cNvSpPr>
          <p:nvPr>
            <p:ph type="title"/>
          </p:nvPr>
        </p:nvSpPr>
        <p:spPr>
          <a:xfrm>
            <a:off x="629842" y="31366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Sustainable supply</a:t>
            </a:r>
            <a:endParaRPr/>
          </a:p>
        </p:txBody>
      </p:sp>
      <p:sp>
        <p:nvSpPr>
          <p:cNvPr id="1517" name="Google Shape;1517;p189"/>
          <p:cNvSpPr txBox="1">
            <a:spLocks noGrp="1"/>
          </p:cNvSpPr>
          <p:nvPr>
            <p:ph type="body" idx="1"/>
          </p:nvPr>
        </p:nvSpPr>
        <p:spPr>
          <a:xfrm>
            <a:off x="611983" y="1500028"/>
            <a:ext cx="3868340" cy="59255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2400"/>
              <a:buNone/>
            </a:pPr>
            <a:r>
              <a:rPr lang="en-US" u="sng">
                <a:solidFill>
                  <a:schemeClr val="dk2"/>
                </a:solidFill>
              </a:rPr>
              <a:t>MVA equipment</a:t>
            </a:r>
            <a:endParaRPr>
              <a:solidFill>
                <a:schemeClr val="dk2"/>
              </a:solidFill>
            </a:endParaRPr>
          </a:p>
        </p:txBody>
      </p:sp>
      <p:sp>
        <p:nvSpPr>
          <p:cNvPr id="1518" name="Google Shape;1518;p189"/>
          <p:cNvSpPr txBox="1">
            <a:spLocks noGrp="1"/>
          </p:cNvSpPr>
          <p:nvPr>
            <p:ph type="body" idx="2"/>
          </p:nvPr>
        </p:nvSpPr>
        <p:spPr>
          <a:xfrm>
            <a:off x="4572002" y="1500028"/>
            <a:ext cx="3887391" cy="59255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2400"/>
              <a:buNone/>
            </a:pPr>
            <a:r>
              <a:rPr lang="en-US" b="1" u="sng">
                <a:solidFill>
                  <a:schemeClr val="dk2"/>
                </a:solidFill>
              </a:rPr>
              <a:t>Medical Abortion </a:t>
            </a:r>
            <a:endParaRPr b="1">
              <a:solidFill>
                <a:schemeClr val="dk2"/>
              </a:solidFill>
            </a:endParaRPr>
          </a:p>
        </p:txBody>
      </p:sp>
      <p:sp>
        <p:nvSpPr>
          <p:cNvPr id="1519" name="Google Shape;1519;p189"/>
          <p:cNvSpPr txBox="1">
            <a:spLocks noGrp="1"/>
          </p:cNvSpPr>
          <p:nvPr>
            <p:ph type="body" idx="3"/>
          </p:nvPr>
        </p:nvSpPr>
        <p:spPr>
          <a:xfrm>
            <a:off x="648894" y="2092583"/>
            <a:ext cx="3868340" cy="384327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220"/>
              <a:buChar char="•"/>
            </a:pPr>
            <a:r>
              <a:rPr lang="en-US" sz="2200" b="0">
                <a:solidFill>
                  <a:schemeClr val="dk2"/>
                </a:solidFill>
              </a:rPr>
              <a:t>Ipas MVA equipment is recommended for its quality, durability, and reprocessing options</a:t>
            </a:r>
            <a:endParaRPr sz="2200" b="0">
              <a:solidFill>
                <a:schemeClr val="dk2"/>
              </a:solidFill>
            </a:endParaRPr>
          </a:p>
          <a:p>
            <a:pPr marL="228600" lvl="0" indent="-228600" algn="l" rtl="0">
              <a:lnSpc>
                <a:spcPct val="80000"/>
              </a:lnSpc>
              <a:spcBef>
                <a:spcPts val="1000"/>
              </a:spcBef>
              <a:spcAft>
                <a:spcPts val="0"/>
              </a:spcAft>
              <a:buClr>
                <a:srgbClr val="1F3864"/>
              </a:buClr>
              <a:buSzPts val="2220"/>
              <a:buChar char="•"/>
            </a:pPr>
            <a:r>
              <a:rPr lang="en-US" sz="2200" b="0">
                <a:solidFill>
                  <a:schemeClr val="dk2"/>
                </a:solidFill>
              </a:rPr>
              <a:t>Place an order with DKT WomanCare by sending an inquiry to: orders@dktwomancare.org</a:t>
            </a:r>
            <a:endParaRPr sz="2200" b="0">
              <a:solidFill>
                <a:schemeClr val="dk2"/>
              </a:solidFill>
            </a:endParaRPr>
          </a:p>
          <a:p>
            <a:pPr marL="228600" lvl="0" indent="-228600" algn="l" rtl="0">
              <a:lnSpc>
                <a:spcPct val="80000"/>
              </a:lnSpc>
              <a:spcBef>
                <a:spcPts val="1000"/>
              </a:spcBef>
              <a:spcAft>
                <a:spcPts val="0"/>
              </a:spcAft>
              <a:buClr>
                <a:srgbClr val="1F3864"/>
              </a:buClr>
              <a:buSzPts val="2220"/>
              <a:buChar char="•"/>
            </a:pPr>
            <a:r>
              <a:rPr lang="en-US" sz="2200" b="0">
                <a:solidFill>
                  <a:schemeClr val="dk2"/>
                </a:solidFill>
              </a:rPr>
              <a:t>Find a local distributor of Ipas MVA equipment: </a:t>
            </a:r>
            <a:r>
              <a:rPr lang="en-US" sz="2200" b="0" u="sng">
                <a:solidFill>
                  <a:schemeClr val="hlink"/>
                </a:solidFill>
                <a:hlinkClick r:id="rId3"/>
              </a:rPr>
              <a:t>https://dktwomancare.org/how-to-buy</a:t>
            </a:r>
            <a:r>
              <a:rPr lang="en-US" sz="2200" b="0">
                <a:solidFill>
                  <a:srgbClr val="1F3864"/>
                </a:solidFill>
              </a:rPr>
              <a:t>  </a:t>
            </a:r>
            <a:endParaRPr sz="2200" b="0"/>
          </a:p>
        </p:txBody>
      </p:sp>
      <p:sp>
        <p:nvSpPr>
          <p:cNvPr id="1520" name="Google Shape;1520;p189"/>
          <p:cNvSpPr txBox="1">
            <a:spLocks noGrp="1"/>
          </p:cNvSpPr>
          <p:nvPr>
            <p:ph type="body" idx="4"/>
          </p:nvPr>
        </p:nvSpPr>
        <p:spPr>
          <a:xfrm>
            <a:off x="4626770" y="2092583"/>
            <a:ext cx="3977405" cy="368458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590"/>
              <a:buChar char="•"/>
            </a:pPr>
            <a:r>
              <a:rPr lang="en-US" sz="2200">
                <a:solidFill>
                  <a:schemeClr val="dk2"/>
                </a:solidFill>
              </a:rPr>
              <a:t>Use the </a:t>
            </a:r>
            <a:r>
              <a:rPr lang="en-US" sz="2200" i="1">
                <a:solidFill>
                  <a:schemeClr val="dk2"/>
                </a:solidFill>
              </a:rPr>
              <a:t>Medical Abortion Commodities Database</a:t>
            </a:r>
            <a:r>
              <a:rPr lang="en-US" sz="2200">
                <a:solidFill>
                  <a:schemeClr val="dk2"/>
                </a:solidFill>
              </a:rPr>
              <a:t> (medab.org) to find quality products available in your country</a:t>
            </a:r>
            <a:endParaRPr sz="2200">
              <a:solidFill>
                <a:schemeClr val="dk2"/>
              </a:solidFill>
            </a:endParaRPr>
          </a:p>
          <a:p>
            <a:pPr marL="228600" lvl="0" indent="-181610" algn="l" rtl="0">
              <a:lnSpc>
                <a:spcPct val="80000"/>
              </a:lnSpc>
              <a:spcBef>
                <a:spcPts val="1000"/>
              </a:spcBef>
              <a:spcAft>
                <a:spcPts val="0"/>
              </a:spcAft>
              <a:buClr>
                <a:schemeClr val="dk1"/>
              </a:buClr>
              <a:buSzPts val="740"/>
              <a:buNone/>
            </a:pPr>
            <a:endParaRPr sz="22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200">
                <a:solidFill>
                  <a:schemeClr val="dk2"/>
                </a:solidFill>
              </a:rPr>
              <a:t>Use your normal medication distributors to request specific brands of medical abortion found in the database</a:t>
            </a:r>
            <a:endParaRPr sz="2200">
              <a:solidFill>
                <a:schemeClr val="dk2"/>
              </a:solidFill>
            </a:endParaRPr>
          </a:p>
          <a:p>
            <a:pPr marL="228600" lvl="0" indent="-64135" algn="l" rtl="0">
              <a:lnSpc>
                <a:spcPct val="80000"/>
              </a:lnSpc>
              <a:spcBef>
                <a:spcPts val="1000"/>
              </a:spcBef>
              <a:spcAft>
                <a:spcPts val="0"/>
              </a:spcAft>
              <a:buClr>
                <a:schemeClr val="dk1"/>
              </a:buClr>
              <a:buSzPts val="2590"/>
              <a:buNone/>
            </a:pPr>
            <a:endParaRPr sz="2590">
              <a:solidFill>
                <a:srgbClr val="1F3864"/>
              </a:solidFill>
            </a:endParaRPr>
          </a:p>
          <a:p>
            <a:pPr marL="685800" lvl="1" indent="-87630" algn="l" rtl="0">
              <a:lnSpc>
                <a:spcPct val="80000"/>
              </a:lnSpc>
              <a:spcBef>
                <a:spcPts val="500"/>
              </a:spcBef>
              <a:spcAft>
                <a:spcPts val="0"/>
              </a:spcAft>
              <a:buClr>
                <a:schemeClr val="dk1"/>
              </a:buClr>
              <a:buSzPts val="2220"/>
              <a:buNone/>
            </a:pPr>
            <a:endParaRPr sz="2220">
              <a:solidFill>
                <a:srgbClr val="1F3864"/>
              </a:solidFill>
            </a:endParaRPr>
          </a:p>
        </p:txBody>
      </p:sp>
      <p:cxnSp>
        <p:nvCxnSpPr>
          <p:cNvPr id="1521" name="Google Shape;1521;p189">
            <a:extLst>
              <a:ext uri="{C183D7F6-B498-43B3-948B-1728B52AA6E4}">
                <adec:decorative xmlns:adec="http://schemas.microsoft.com/office/drawing/2017/decorative" val="1"/>
              </a:ext>
            </a:extLst>
          </p:cNvPr>
          <p:cNvCxnSpPr/>
          <p:nvPr/>
        </p:nvCxnSpPr>
        <p:spPr>
          <a:xfrm>
            <a:off x="4534258" y="1703839"/>
            <a:ext cx="36911" cy="3980865"/>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522" name="Google Shape;1522;p1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174</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90"/>
          <p:cNvSpPr txBox="1">
            <a:spLocks noGrp="1"/>
          </p:cNvSpPr>
          <p:nvPr>
            <p:ph type="title"/>
          </p:nvPr>
        </p:nvSpPr>
        <p:spPr>
          <a:xfrm>
            <a:off x="914400" y="74487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Ipas supply calculators</a:t>
            </a:r>
            <a:endParaRPr/>
          </a:p>
        </p:txBody>
      </p:sp>
      <p:sp>
        <p:nvSpPr>
          <p:cNvPr id="1529" name="Google Shape;1529;p190"/>
          <p:cNvSpPr txBox="1">
            <a:spLocks noGrp="1"/>
          </p:cNvSpPr>
          <p:nvPr>
            <p:ph type="body" idx="1"/>
          </p:nvPr>
        </p:nvSpPr>
        <p:spPr>
          <a:xfrm>
            <a:off x="947791" y="2105808"/>
            <a:ext cx="765168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Forecasting tools for facility level medical abortion &amp; MVA supply​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Available in multiple formats &amp; languages​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Use historical caseload data to estimate future caseload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Monitor trends​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Manage inventory​ ​</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a:solidFill>
                <a:srgbClr val="1F3864"/>
              </a:solidFill>
            </a:endParaRPr>
          </a:p>
        </p:txBody>
      </p:sp>
      <p:sp>
        <p:nvSpPr>
          <p:cNvPr id="1530" name="Google Shape;1530;p1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175</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91"/>
          <p:cNvSpPr txBox="1">
            <a:spLocks noGrp="1"/>
          </p:cNvSpPr>
          <p:nvPr>
            <p:ph type="title"/>
          </p:nvPr>
        </p:nvSpPr>
        <p:spPr>
          <a:xfrm>
            <a:off x="731392" y="365128"/>
            <a:ext cx="7886700" cy="9679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Medical abortion calculator</a:t>
            </a:r>
            <a:endParaRPr/>
          </a:p>
        </p:txBody>
      </p:sp>
      <p:sp>
        <p:nvSpPr>
          <p:cNvPr id="1537" name="Google Shape;1537;p191"/>
          <p:cNvSpPr txBox="1">
            <a:spLocks noGrp="1"/>
          </p:cNvSpPr>
          <p:nvPr>
            <p:ph type="body" idx="1"/>
          </p:nvPr>
        </p:nvSpPr>
        <p:spPr>
          <a:xfrm>
            <a:off x="731392" y="1495943"/>
            <a:ext cx="7886700" cy="445099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1F3864"/>
              </a:buClr>
              <a:buSzPts val="2800"/>
              <a:buNone/>
            </a:pPr>
            <a:r>
              <a:rPr lang="en-US" sz="2800" b="1">
                <a:solidFill>
                  <a:schemeClr val="dk2"/>
                </a:solidFill>
                <a:latin typeface="Calibri"/>
                <a:ea typeface="Calibri"/>
                <a:cs typeface="Calibri"/>
                <a:sym typeface="Calibri"/>
              </a:rPr>
              <a:t>What information will you need?</a:t>
            </a:r>
            <a:r>
              <a:rPr lang="en-US" sz="2800">
                <a:solidFill>
                  <a:schemeClr val="dk2"/>
                </a:solidFill>
                <a:latin typeface="Calibri"/>
                <a:ea typeface="Calibri"/>
                <a:cs typeface="Calibri"/>
                <a:sym typeface="Calibri"/>
              </a:rPr>
              <a:t>​</a:t>
            </a:r>
            <a:endParaRPr sz="28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Facility caseload data​: all from logbooks</a:t>
            </a:r>
            <a:endParaRPr sz="26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Dosage regimens​: which will provide the average number of pills per client</a:t>
            </a:r>
            <a:endParaRPr sz="26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Procurement information: shipment time, cost of commodity)</a:t>
            </a:r>
            <a:endParaRPr sz="2600">
              <a:solidFill>
                <a:schemeClr val="dk2"/>
              </a:solidFill>
              <a:latin typeface="Arial"/>
              <a:ea typeface="Arial"/>
              <a:cs typeface="Arial"/>
              <a:sym typeface="Arial"/>
            </a:endParaRPr>
          </a:p>
          <a:p>
            <a:pPr marL="0" lvl="0" indent="0" algn="l" rtl="0">
              <a:lnSpc>
                <a:spcPct val="80000"/>
              </a:lnSpc>
              <a:spcBef>
                <a:spcPts val="1000"/>
              </a:spcBef>
              <a:spcAft>
                <a:spcPts val="0"/>
              </a:spcAft>
              <a:buClr>
                <a:srgbClr val="1F3864"/>
              </a:buClr>
              <a:buSzPts val="2800"/>
              <a:buNone/>
            </a:pPr>
            <a:r>
              <a:rPr lang="en-US" sz="2800" b="1">
                <a:solidFill>
                  <a:schemeClr val="dk2"/>
                </a:solidFill>
                <a:latin typeface="Calibri"/>
                <a:ea typeface="Calibri"/>
                <a:cs typeface="Calibri"/>
                <a:sym typeface="Calibri"/>
              </a:rPr>
              <a:t>What information will you get?</a:t>
            </a:r>
            <a:r>
              <a:rPr lang="en-US" sz="2800">
                <a:solidFill>
                  <a:schemeClr val="dk2"/>
                </a:solidFill>
                <a:latin typeface="Calibri"/>
                <a:ea typeface="Calibri"/>
                <a:cs typeface="Calibri"/>
                <a:sym typeface="Calibri"/>
              </a:rPr>
              <a:t>​</a:t>
            </a:r>
            <a:endParaRPr sz="28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Average monthly consumption of misoprostol (and mifepristone and mifepristone/misoprostol combination pack, depending on your setting)​</a:t>
            </a:r>
            <a:endParaRPr sz="26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Recommended minimum and maximum inventory levels, with associated costs</a:t>
            </a:r>
            <a:r>
              <a:rPr lang="en-US">
                <a:solidFill>
                  <a:schemeClr val="dk2"/>
                </a:solidFill>
                <a:latin typeface="Calibri"/>
                <a:ea typeface="Calibri"/>
                <a:cs typeface="Calibri"/>
                <a:sym typeface="Calibri"/>
              </a:rPr>
              <a:t>​</a:t>
            </a:r>
            <a:endParaRPr>
              <a:solidFill>
                <a:schemeClr val="dk2"/>
              </a:solidFill>
              <a:latin typeface="Arial"/>
              <a:ea typeface="Arial"/>
              <a:cs typeface="Arial"/>
              <a:sym typeface="Arial"/>
            </a:endParaRPr>
          </a:p>
          <a:p>
            <a:pPr marL="228600" lvl="0" indent="-50800" algn="l" rtl="0">
              <a:lnSpc>
                <a:spcPct val="80000"/>
              </a:lnSpc>
              <a:spcBef>
                <a:spcPts val="1000"/>
              </a:spcBef>
              <a:spcAft>
                <a:spcPts val="0"/>
              </a:spcAft>
              <a:buClr>
                <a:schemeClr val="dk1"/>
              </a:buClr>
              <a:buSzPts val="2800"/>
              <a:buNone/>
            </a:pPr>
            <a:endParaRPr/>
          </a:p>
        </p:txBody>
      </p:sp>
      <p:sp>
        <p:nvSpPr>
          <p:cNvPr id="1538" name="Google Shape;1538;p1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176</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2" name="Title 1">
            <a:extLst>
              <a:ext uri="{FF2B5EF4-FFF2-40B4-BE49-F238E27FC236}">
                <a16:creationId xmlns:a16="http://schemas.microsoft.com/office/drawing/2014/main" id="{4C97AF68-B028-C042-A1EE-19CE7B97EA62}"/>
              </a:ext>
            </a:extLst>
          </p:cNvPr>
          <p:cNvSpPr>
            <a:spLocks noGrp="1"/>
          </p:cNvSpPr>
          <p:nvPr>
            <p:ph type="title"/>
          </p:nvPr>
        </p:nvSpPr>
        <p:spPr>
          <a:xfrm>
            <a:off x="457200" y="-1143000"/>
            <a:ext cx="8229600" cy="1143000"/>
          </a:xfrm>
        </p:spPr>
        <p:txBody>
          <a:bodyPr/>
          <a:lstStyle/>
          <a:p>
            <a:r>
              <a:rPr lang="en-US" dirty="0"/>
              <a:t>Ipas Supply Calculator</a:t>
            </a:r>
          </a:p>
        </p:txBody>
      </p:sp>
      <p:pic>
        <p:nvPicPr>
          <p:cNvPr id="1544" name="Google Shape;1544;p192" descr="Screenshot of Medical Abortion Supply Calculators on Ipas website. "/>
          <p:cNvPicPr preferRelativeResize="0">
            <a:picLocks noGrp="1"/>
          </p:cNvPicPr>
          <p:nvPr>
            <p:ph type="body" idx="1"/>
          </p:nvPr>
        </p:nvPicPr>
        <p:blipFill rotWithShape="1">
          <a:blip r:embed="rId3">
            <a:alphaModFix/>
          </a:blip>
          <a:srcRect/>
          <a:stretch/>
        </p:blipFill>
        <p:spPr>
          <a:xfrm>
            <a:off x="658561" y="722396"/>
            <a:ext cx="8166019" cy="4554125"/>
          </a:xfrm>
          <a:prstGeom prst="rect">
            <a:avLst/>
          </a:prstGeom>
          <a:noFill/>
          <a:ln w="9525" cap="flat" cmpd="sng">
            <a:solidFill>
              <a:schemeClr val="accent1"/>
            </a:solidFill>
            <a:prstDash val="solid"/>
            <a:round/>
            <a:headEnd type="none" w="sm" len="sm"/>
            <a:tailEnd type="none" w="sm" len="sm"/>
          </a:ln>
        </p:spPr>
      </p:pic>
      <p:sp>
        <p:nvSpPr>
          <p:cNvPr id="1546" name="Google Shape;1546;p192"/>
          <p:cNvSpPr txBox="1"/>
          <p:nvPr/>
        </p:nvSpPr>
        <p:spPr>
          <a:xfrm>
            <a:off x="1827608" y="5507353"/>
            <a:ext cx="582792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2400"/>
              <a:buFont typeface="Calibri"/>
              <a:buNone/>
            </a:pPr>
            <a:r>
              <a:rPr lang="en-US" sz="2400" b="0" i="0" u="sng" strike="noStrike" cap="none">
                <a:solidFill>
                  <a:schemeClr val="hlink"/>
                </a:solidFill>
                <a:latin typeface="Calibri"/>
                <a:ea typeface="Calibri"/>
                <a:cs typeface="Calibri"/>
                <a:sym typeface="Calibri"/>
                <a:hlinkClick r:id="rId4"/>
              </a:rPr>
              <a:t>https://www.ipas.org/supply-calculators/ma/</a:t>
            </a:r>
            <a:r>
              <a:rPr lang="en-US" sz="2400" b="0" i="0" u="none" strike="noStrike" cap="none">
                <a:solidFill>
                  <a:srgbClr val="1F3864"/>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47" name="Google Shape;1547;p1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177</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93"/>
          <p:cNvSpPr txBox="1">
            <a:spLocks noGrp="1"/>
          </p:cNvSpPr>
          <p:nvPr>
            <p:ph type="title"/>
          </p:nvPr>
        </p:nvSpPr>
        <p:spPr>
          <a:xfrm>
            <a:off x="895778" y="233999"/>
            <a:ext cx="7886700" cy="9185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MVA calculator</a:t>
            </a:r>
            <a:endParaRPr/>
          </a:p>
        </p:txBody>
      </p:sp>
      <p:sp>
        <p:nvSpPr>
          <p:cNvPr id="1554" name="Google Shape;1554;p193"/>
          <p:cNvSpPr txBox="1">
            <a:spLocks noGrp="1"/>
          </p:cNvSpPr>
          <p:nvPr>
            <p:ph type="body" idx="1"/>
          </p:nvPr>
        </p:nvSpPr>
        <p:spPr>
          <a:xfrm>
            <a:off x="895778" y="1226057"/>
            <a:ext cx="7722313" cy="49386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590" b="1">
                <a:solidFill>
                  <a:schemeClr val="dk2"/>
                </a:solidFill>
                <a:latin typeface="Calibri"/>
                <a:ea typeface="Calibri"/>
                <a:cs typeface="Calibri"/>
                <a:sym typeface="Calibri"/>
              </a:rPr>
              <a:t>What information will you need?</a:t>
            </a:r>
            <a:r>
              <a:rPr lang="en-US" sz="2590">
                <a:solidFill>
                  <a:schemeClr val="dk2"/>
                </a:solidFill>
                <a:latin typeface="Calibri"/>
                <a:ea typeface="Calibri"/>
                <a:cs typeface="Calibri"/>
                <a:sym typeface="Calibri"/>
              </a:rPr>
              <a:t>​</a:t>
            </a:r>
            <a:endParaRPr sz="2590">
              <a:solidFill>
                <a:schemeClr val="dk2"/>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 of MVA procedures by facility per month</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 of days per month MVA procedures are available at a facility </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When does the facility reorder MVA, e.g., when stocks are low or on a regular basis?</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How long does it take to receive an order?</a:t>
            </a:r>
            <a:endParaRPr sz="2220">
              <a:solidFill>
                <a:schemeClr val="dk2"/>
              </a:solidFill>
              <a:latin typeface="Arial"/>
              <a:ea typeface="Arial"/>
              <a:cs typeface="Arial"/>
              <a:sym typeface="Arial"/>
            </a:endParaRPr>
          </a:p>
          <a:p>
            <a:pPr marL="0" lvl="0" indent="0" algn="l" rtl="0">
              <a:lnSpc>
                <a:spcPct val="90000"/>
              </a:lnSpc>
              <a:spcBef>
                <a:spcPts val="1000"/>
              </a:spcBef>
              <a:spcAft>
                <a:spcPts val="0"/>
              </a:spcAft>
              <a:buClr>
                <a:srgbClr val="1F3864"/>
              </a:buClr>
              <a:buSzPts val="2590"/>
              <a:buNone/>
            </a:pPr>
            <a:r>
              <a:rPr lang="en-US" sz="2590" b="1">
                <a:solidFill>
                  <a:schemeClr val="dk2"/>
                </a:solidFill>
                <a:latin typeface="Calibri"/>
                <a:ea typeface="Calibri"/>
                <a:cs typeface="Calibri"/>
                <a:sym typeface="Calibri"/>
              </a:rPr>
              <a:t>What information will you get?</a:t>
            </a:r>
            <a:r>
              <a:rPr lang="en-US" sz="2590">
                <a:solidFill>
                  <a:schemeClr val="dk2"/>
                </a:solidFill>
                <a:latin typeface="Calibri"/>
                <a:ea typeface="Calibri"/>
                <a:cs typeface="Calibri"/>
                <a:sym typeface="Calibri"/>
              </a:rPr>
              <a:t>​</a:t>
            </a:r>
            <a:endParaRPr sz="2590">
              <a:solidFill>
                <a:schemeClr val="dk2"/>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Calculates average caseload per day</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Calculates maximum # of cases to plan for ensuring coverage 95% of the time</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Provides # of active devices needed in procedure room(s)</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Provides # of devices needed in reserve stock </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Reorder point and reorder quantity</a:t>
            </a:r>
            <a:endParaRPr>
              <a:solidFill>
                <a:schemeClr val="dk2"/>
              </a:solidFill>
            </a:endParaRPr>
          </a:p>
        </p:txBody>
      </p:sp>
      <p:sp>
        <p:nvSpPr>
          <p:cNvPr id="1555" name="Google Shape;1555;p1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178</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2" name="Title 1">
            <a:extLst>
              <a:ext uri="{FF2B5EF4-FFF2-40B4-BE49-F238E27FC236}">
                <a16:creationId xmlns:a16="http://schemas.microsoft.com/office/drawing/2014/main" id="{2A04F091-B94C-1045-BD7C-AA2231C09995}"/>
              </a:ext>
            </a:extLst>
          </p:cNvPr>
          <p:cNvSpPr>
            <a:spLocks noGrp="1"/>
          </p:cNvSpPr>
          <p:nvPr>
            <p:ph type="title"/>
          </p:nvPr>
        </p:nvSpPr>
        <p:spPr>
          <a:xfrm>
            <a:off x="316523" y="-1006475"/>
            <a:ext cx="8229600" cy="1143000"/>
          </a:xfrm>
        </p:spPr>
        <p:txBody>
          <a:bodyPr/>
          <a:lstStyle/>
          <a:p>
            <a:r>
              <a:rPr lang="en-US" dirty="0"/>
              <a:t>Ipas MVA Calculator </a:t>
            </a:r>
          </a:p>
        </p:txBody>
      </p:sp>
      <p:pic>
        <p:nvPicPr>
          <p:cNvPr id="1561" name="Google Shape;1561;p194" descr="Screenshot showing MVA calculator on Ipas website. "/>
          <p:cNvPicPr preferRelativeResize="0">
            <a:picLocks noGrp="1"/>
          </p:cNvPicPr>
          <p:nvPr>
            <p:ph type="body" idx="1"/>
          </p:nvPr>
        </p:nvPicPr>
        <p:blipFill rotWithShape="1">
          <a:blip r:embed="rId3">
            <a:alphaModFix/>
          </a:blip>
          <a:srcRect/>
          <a:stretch/>
        </p:blipFill>
        <p:spPr>
          <a:xfrm>
            <a:off x="1559859" y="554941"/>
            <a:ext cx="6024282" cy="5029771"/>
          </a:xfrm>
          <a:prstGeom prst="rect">
            <a:avLst/>
          </a:prstGeom>
          <a:noFill/>
          <a:ln w="9525" cap="flat" cmpd="sng">
            <a:solidFill>
              <a:srgbClr val="203864"/>
            </a:solidFill>
            <a:prstDash val="solid"/>
            <a:round/>
            <a:headEnd type="none" w="sm" len="sm"/>
            <a:tailEnd type="none" w="sm" len="sm"/>
          </a:ln>
        </p:spPr>
      </p:pic>
      <p:sp>
        <p:nvSpPr>
          <p:cNvPr id="1562" name="Google Shape;1562;p194"/>
          <p:cNvSpPr txBox="1"/>
          <p:nvPr/>
        </p:nvSpPr>
        <p:spPr>
          <a:xfrm>
            <a:off x="1559859" y="5696367"/>
            <a:ext cx="60242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2400"/>
              <a:buFont typeface="Calibri"/>
              <a:buNone/>
            </a:pPr>
            <a:r>
              <a:rPr lang="en-US" sz="2400" b="0" i="0" u="sng" strike="noStrike" cap="none">
                <a:solidFill>
                  <a:schemeClr val="hlink"/>
                </a:solidFill>
                <a:latin typeface="Calibri"/>
                <a:ea typeface="Calibri"/>
                <a:cs typeface="Calibri"/>
                <a:sym typeface="Calibri"/>
                <a:hlinkClick r:id="rId4"/>
              </a:rPr>
              <a:t>https://www.ipas.org/supply-calculators/mva/</a:t>
            </a:r>
            <a:r>
              <a:rPr lang="en-US" sz="2400" b="0" i="0" u="none" strike="noStrike" cap="none">
                <a:solidFill>
                  <a:srgbClr val="1F3864"/>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563" name="Google Shape;1563;p1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179</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ctrTitle"/>
          </p:nvPr>
        </p:nvSpPr>
        <p:spPr>
          <a:xfrm>
            <a:off x="685800" y="519340"/>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b="1" dirty="0">
                <a:solidFill>
                  <a:schemeClr val="dk2"/>
                </a:solidFill>
              </a:rPr>
              <a:t>UNIT 3: </a:t>
            </a:r>
            <a:r>
              <a:rPr lang="en-US" b="1" dirty="0"/>
              <a:t>UTERINE EVACUATION METHODS AND POSTABORTION CONTRACEPTION </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39CE4CFD-C1C1-DAD8-7F6D-AF5C82458F35}"/>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2"/>
              </a:buClr>
              <a:buSzPts val="4400"/>
              <a:buFont typeface="Calibri"/>
              <a:buNone/>
            </a:pPr>
            <a:r>
              <a:rPr lang="en-US" b="1" dirty="0"/>
              <a:t>Simplified MVA Calculator</a:t>
            </a:r>
            <a:endParaRPr dirty="0"/>
          </a:p>
        </p:txBody>
      </p:sp>
      <p:pic>
        <p:nvPicPr>
          <p:cNvPr id="1570" name="Google Shape;1570;p195" descr="Image showing supply calculation chart based on average caseloads. "/>
          <p:cNvPicPr preferRelativeResize="0">
            <a:picLocks noGrp="1"/>
          </p:cNvPicPr>
          <p:nvPr>
            <p:ph type="body" idx="1"/>
          </p:nvPr>
        </p:nvPicPr>
        <p:blipFill rotWithShape="1">
          <a:blip r:embed="rId3">
            <a:alphaModFix/>
          </a:blip>
          <a:srcRect/>
          <a:stretch/>
        </p:blipFill>
        <p:spPr>
          <a:xfrm>
            <a:off x="1357306" y="1326931"/>
            <a:ext cx="7329494" cy="4525963"/>
          </a:xfrm>
          <a:prstGeom prst="rect">
            <a:avLst/>
          </a:prstGeom>
          <a:noFill/>
          <a:ln>
            <a:noFill/>
          </a:ln>
        </p:spPr>
      </p:pic>
      <p:sp>
        <p:nvSpPr>
          <p:cNvPr id="1571" name="Google Shape;1571;p1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180</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96"/>
          <p:cNvSpPr txBox="1">
            <a:spLocks noGrp="1"/>
          </p:cNvSpPr>
          <p:nvPr>
            <p:ph type="title"/>
          </p:nvPr>
        </p:nvSpPr>
        <p:spPr>
          <a:xfrm>
            <a:off x="734602" y="50057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Ipas University (IpasU)</a:t>
            </a:r>
            <a:endParaRPr/>
          </a:p>
        </p:txBody>
      </p:sp>
      <p:sp>
        <p:nvSpPr>
          <p:cNvPr id="1578" name="Google Shape;1578;p196"/>
          <p:cNvSpPr txBox="1">
            <a:spLocks noGrp="1"/>
          </p:cNvSpPr>
          <p:nvPr>
            <p:ph type="body" idx="1"/>
          </p:nvPr>
        </p:nvSpPr>
        <p:spPr>
          <a:xfrm>
            <a:off x="734602" y="2036656"/>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3600"/>
              <a:buNone/>
            </a:pPr>
            <a:r>
              <a:rPr lang="en-US" sz="2800">
                <a:solidFill>
                  <a:schemeClr val="dk2"/>
                </a:solidFill>
              </a:rPr>
              <a:t>2 pertinent courses:</a:t>
            </a:r>
            <a:endParaRPr sz="2800">
              <a:solidFill>
                <a:schemeClr val="dk2"/>
              </a:solidFill>
            </a:endParaRPr>
          </a:p>
          <a:p>
            <a:pPr marL="685800" lvl="1" indent="-228600" algn="l" rtl="0">
              <a:lnSpc>
                <a:spcPct val="90000"/>
              </a:lnSpc>
              <a:spcBef>
                <a:spcPts val="500"/>
              </a:spcBef>
              <a:spcAft>
                <a:spcPts val="0"/>
              </a:spcAft>
              <a:buClr>
                <a:srgbClr val="1F3864"/>
              </a:buClr>
              <a:buSzPts val="3200"/>
              <a:buChar char="•"/>
            </a:pPr>
            <a:r>
              <a:rPr lang="en-US" sz="2600" i="1">
                <a:solidFill>
                  <a:schemeClr val="dk2"/>
                </a:solidFill>
              </a:rPr>
              <a:t>Managing Facility Supply of Medical Abortion Medicines</a:t>
            </a:r>
            <a:endParaRPr sz="2600" i="1">
              <a:solidFill>
                <a:schemeClr val="dk2"/>
              </a:solidFill>
            </a:endParaRPr>
          </a:p>
          <a:p>
            <a:pPr marL="685800" lvl="1" indent="-228600" algn="l" rtl="0">
              <a:lnSpc>
                <a:spcPct val="90000"/>
              </a:lnSpc>
              <a:spcBef>
                <a:spcPts val="500"/>
              </a:spcBef>
              <a:spcAft>
                <a:spcPts val="0"/>
              </a:spcAft>
              <a:buClr>
                <a:srgbClr val="1F3864"/>
              </a:buClr>
              <a:buSzPts val="3200"/>
              <a:buChar char="•"/>
            </a:pPr>
            <a:r>
              <a:rPr lang="en-US" sz="2600" i="1">
                <a:solidFill>
                  <a:schemeClr val="dk2"/>
                </a:solidFill>
              </a:rPr>
              <a:t>Stocking Facilities with MVA</a:t>
            </a:r>
            <a:endParaRPr sz="2600" i="1">
              <a:solidFill>
                <a:schemeClr val="dk2"/>
              </a:solidFill>
            </a:endParaRPr>
          </a:p>
          <a:p>
            <a:pPr marL="685800" lvl="1" indent="-25400" algn="l" rtl="0">
              <a:lnSpc>
                <a:spcPct val="90000"/>
              </a:lnSpc>
              <a:spcBef>
                <a:spcPts val="500"/>
              </a:spcBef>
              <a:spcAft>
                <a:spcPts val="0"/>
              </a:spcAft>
              <a:buClr>
                <a:schemeClr val="dk1"/>
              </a:buClr>
              <a:buSzPts val="3200"/>
              <a:buNone/>
            </a:pPr>
            <a:endParaRPr>
              <a:solidFill>
                <a:schemeClr val="dk2"/>
              </a:solidFill>
            </a:endParaRPr>
          </a:p>
          <a:p>
            <a:pPr marL="0" lvl="0" indent="0" algn="ctr" rtl="0">
              <a:lnSpc>
                <a:spcPct val="90000"/>
              </a:lnSpc>
              <a:spcBef>
                <a:spcPts val="1000"/>
              </a:spcBef>
              <a:spcAft>
                <a:spcPts val="0"/>
              </a:spcAft>
              <a:buClr>
                <a:srgbClr val="1F3864"/>
              </a:buClr>
              <a:buSzPts val="4400"/>
              <a:buNone/>
            </a:pPr>
            <a:r>
              <a:rPr lang="en-US" sz="2800">
                <a:solidFill>
                  <a:schemeClr val="dk2"/>
                </a:solidFill>
              </a:rPr>
              <a:t>Register for free at:  </a:t>
            </a:r>
            <a:endParaRPr/>
          </a:p>
          <a:p>
            <a:pPr marL="0" lvl="0" indent="0" algn="ctr" rtl="0">
              <a:lnSpc>
                <a:spcPct val="90000"/>
              </a:lnSpc>
              <a:spcBef>
                <a:spcPts val="1000"/>
              </a:spcBef>
              <a:spcAft>
                <a:spcPts val="0"/>
              </a:spcAft>
              <a:buClr>
                <a:srgbClr val="1F3864"/>
              </a:buClr>
              <a:buSzPts val="4400"/>
              <a:buNone/>
            </a:pPr>
            <a:r>
              <a:rPr lang="en-US" sz="2800">
                <a:solidFill>
                  <a:schemeClr val="dk2"/>
                </a:solidFill>
              </a:rPr>
              <a:t> </a:t>
            </a:r>
            <a:r>
              <a:rPr lang="en-US" sz="2800" u="sng">
                <a:solidFill>
                  <a:schemeClr val="hlink"/>
                </a:solidFill>
                <a:hlinkClick r:id="rId3"/>
              </a:rPr>
              <a:t>https://www.ipasu.org/</a:t>
            </a:r>
            <a:r>
              <a:rPr lang="en-US" sz="2800">
                <a:solidFill>
                  <a:srgbClr val="1F3864"/>
                </a:solidFill>
              </a:rPr>
              <a:t> </a:t>
            </a:r>
            <a:endParaRPr sz="2800"/>
          </a:p>
        </p:txBody>
      </p:sp>
      <p:sp>
        <p:nvSpPr>
          <p:cNvPr id="1579" name="Google Shape;1579;p196" descr="Register for free at: https://www.ipasu.org &#10;"/>
          <p:cNvSpPr txBox="1"/>
          <p:nvPr/>
        </p:nvSpPr>
        <p:spPr>
          <a:xfrm>
            <a:off x="2758611" y="4058289"/>
            <a:ext cx="4181582" cy="135618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0" name="Google Shape;1580;p1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181</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97"/>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6000"/>
              <a:buFont typeface="Calibri"/>
              <a:buNone/>
            </a:pPr>
            <a:r>
              <a:rPr lang="en-US" b="1" dirty="0">
                <a:solidFill>
                  <a:schemeClr val="dk2"/>
                </a:solidFill>
              </a:rPr>
              <a:t>UNIT 7: </a:t>
            </a:r>
            <a:r>
              <a:rPr lang="en-US" b="1" dirty="0">
                <a:solidFill>
                  <a:schemeClr val="accent1"/>
                </a:solidFill>
              </a:rPr>
              <a:t>EVALUATION </a:t>
            </a:r>
            <a:br>
              <a:rPr lang="en-US" b="1" dirty="0">
                <a:solidFill>
                  <a:schemeClr val="accent1"/>
                </a:solidFill>
              </a:rPr>
            </a:br>
            <a:r>
              <a:rPr lang="en-US" b="1" dirty="0">
                <a:solidFill>
                  <a:schemeClr val="accent1"/>
                </a:solidFill>
              </a:rPr>
              <a:t>AND CLOSING</a:t>
            </a:r>
            <a:endParaRPr dirty="0">
              <a:solidFill>
                <a:schemeClr val="accent1"/>
              </a:solidFill>
            </a:endParaRPr>
          </a:p>
        </p:txBody>
      </p:sp>
      <p:sp>
        <p:nvSpPr>
          <p:cNvPr id="2" name="Subtitle 1">
            <a:extLst>
              <a:ext uri="{FF2B5EF4-FFF2-40B4-BE49-F238E27FC236}">
                <a16:creationId xmlns:a16="http://schemas.microsoft.com/office/drawing/2014/main" id="{5B33A5D6-A36C-F541-91A5-1C12A055E6C8}"/>
              </a:ext>
            </a:extLst>
          </p:cNvPr>
          <p:cNvSpPr>
            <a:spLocks noGrp="1"/>
          </p:cNvSpPr>
          <p:nvPr>
            <p:ph type="subTitle" idx="1"/>
          </p:nvPr>
        </p:nvSpPr>
        <p:spPr/>
        <p:txBody>
          <a:bodyPr/>
          <a:lstStyle/>
          <a:p>
            <a:endParaRPr lang="en-US"/>
          </a:p>
        </p:txBody>
      </p:sp>
      <p:sp>
        <p:nvSpPr>
          <p:cNvPr id="1588" name="Google Shape;1588;p19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182</a:t>
            </a:fld>
            <a:endParaRPr dirty="0"/>
          </a:p>
        </p:txBody>
      </p:sp>
      <p:pic>
        <p:nvPicPr>
          <p:cNvPr id="3" name="Picture 2" descr="A close-up of a logo&#10;&#10;Description automatically generated with medium confidence">
            <a:extLst>
              <a:ext uri="{FF2B5EF4-FFF2-40B4-BE49-F238E27FC236}">
                <a16:creationId xmlns:a16="http://schemas.microsoft.com/office/drawing/2014/main" id="{4255566B-FB79-B60E-FBF1-CA727A9B7CFF}"/>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98"/>
          <p:cNvSpPr txBox="1">
            <a:spLocks noGrp="1"/>
          </p:cNvSpPr>
          <p:nvPr>
            <p:ph type="title"/>
          </p:nvPr>
        </p:nvSpPr>
        <p:spPr>
          <a:xfrm>
            <a:off x="590764" y="88061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7 objectives</a:t>
            </a:r>
            <a:r>
              <a:rPr lang="en-US" b="1" dirty="0">
                <a:solidFill>
                  <a:schemeClr val="accent2"/>
                </a:solidFill>
              </a:rPr>
              <a:t>	</a:t>
            </a:r>
            <a:endParaRPr dirty="0"/>
          </a:p>
        </p:txBody>
      </p:sp>
      <p:sp>
        <p:nvSpPr>
          <p:cNvPr id="1595" name="Google Shape;1595;p198"/>
          <p:cNvSpPr txBox="1">
            <a:spLocks noGrp="1"/>
          </p:cNvSpPr>
          <p:nvPr>
            <p:ph type="body" idx="1"/>
          </p:nvPr>
        </p:nvSpPr>
        <p:spPr>
          <a:xfrm>
            <a:off x="457200" y="2563009"/>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Font typeface="Noto Sans Symbols"/>
              <a:buChar char="✔"/>
            </a:pPr>
            <a:r>
              <a:rPr lang="en-US" sz="2800">
                <a:solidFill>
                  <a:schemeClr val="dk2"/>
                </a:solidFill>
              </a:rPr>
              <a:t>Participants will be able to explain how the training met their expectations and course objectives. </a:t>
            </a:r>
            <a:endParaRPr sz="2800">
              <a:solidFill>
                <a:schemeClr val="dk2"/>
              </a:solidFill>
            </a:endParaRPr>
          </a:p>
        </p:txBody>
      </p:sp>
      <p:sp>
        <p:nvSpPr>
          <p:cNvPr id="1596" name="Google Shape;1596;p1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183</a:t>
            </a:fld>
            <a:endParaRPr/>
          </a:p>
        </p:txBody>
      </p:sp>
      <p:pic>
        <p:nvPicPr>
          <p:cNvPr id="1597" name="Google Shape;1597;p198" descr="A drawing of a group of people of different ages, genders, and ethnicities. "/>
          <p:cNvPicPr preferRelativeResize="0"/>
          <p:nvPr/>
        </p:nvPicPr>
        <p:blipFill rotWithShape="1">
          <a:blip r:embed="rId3">
            <a:alphaModFix/>
            <a:duotone>
              <a:schemeClr val="bg2">
                <a:shade val="45000"/>
                <a:satMod val="135000"/>
              </a:schemeClr>
              <a:prstClr val="white"/>
            </a:duotone>
          </a:blip>
          <a:srcRect/>
          <a:stretch/>
        </p:blipFill>
        <p:spPr>
          <a:xfrm>
            <a:off x="1988457" y="3429000"/>
            <a:ext cx="5842000" cy="328930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99"/>
          <p:cNvSpPr txBox="1">
            <a:spLocks noGrp="1"/>
          </p:cNvSpPr>
          <p:nvPr>
            <p:ph type="title"/>
          </p:nvPr>
        </p:nvSpPr>
        <p:spPr>
          <a:xfrm>
            <a:off x="628650" y="30095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Course objectives: review</a:t>
            </a:r>
            <a:endParaRPr dirty="0"/>
          </a:p>
        </p:txBody>
      </p:sp>
      <p:sp>
        <p:nvSpPr>
          <p:cNvPr id="1604" name="Google Shape;1604;p199"/>
          <p:cNvSpPr txBox="1">
            <a:spLocks noGrp="1"/>
          </p:cNvSpPr>
          <p:nvPr>
            <p:ph type="body" idx="1"/>
          </p:nvPr>
        </p:nvSpPr>
        <p:spPr>
          <a:xfrm>
            <a:off x="628649" y="1427747"/>
            <a:ext cx="8034903" cy="47306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800">
                <a:solidFill>
                  <a:schemeClr val="dk2"/>
                </a:solidFill>
              </a:rPr>
              <a:t>At the end of this training, participants will be able to:</a:t>
            </a:r>
            <a:endParaRPr sz="28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Explain why uterine evacuation is an essential part of reproductive health services in crisis settings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Counsel women seeking abortion in crisis settings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Provide uterine evacuation for women in crisis settings using medications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Recognize and manage women who develop complications from uterine evacuation with medications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Integrate uterine evacuation with medications into their present reproductive health services and organize and monitor the services</a:t>
            </a:r>
            <a:endParaRPr sz="2600">
              <a:solidFill>
                <a:schemeClr val="dk2"/>
              </a:solidFill>
            </a:endParaRPr>
          </a:p>
        </p:txBody>
      </p:sp>
      <p:sp>
        <p:nvSpPr>
          <p:cNvPr id="1605" name="Google Shape;1605;p1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184</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200"/>
          <p:cNvSpPr txBox="1">
            <a:spLocks noGrp="1"/>
          </p:cNvSpPr>
          <p:nvPr>
            <p:ph type="title"/>
          </p:nvPr>
        </p:nvSpPr>
        <p:spPr>
          <a:xfrm>
            <a:off x="623888" y="1349957"/>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COURSE EVALUATION </a:t>
            </a:r>
            <a:endParaRPr sz="4400">
              <a:solidFill>
                <a:schemeClr val="accent1"/>
              </a:solidFill>
            </a:endParaRPr>
          </a:p>
        </p:txBody>
      </p:sp>
      <p:sp>
        <p:nvSpPr>
          <p:cNvPr id="1613" name="Google Shape;1613;p200"/>
          <p:cNvSpPr txBox="1">
            <a:spLocks noGrp="1"/>
          </p:cNvSpPr>
          <p:nvPr>
            <p:ph type="sldNum" idx="12"/>
          </p:nvPr>
        </p:nvSpPr>
        <p:spPr>
          <a:xfrm>
            <a:off x="2813406" y="624703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185</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201"/>
          <p:cNvSpPr txBox="1">
            <a:spLocks noGrp="1"/>
          </p:cNvSpPr>
          <p:nvPr>
            <p:ph type="title"/>
          </p:nvPr>
        </p:nvSpPr>
        <p:spPr>
          <a:xfrm>
            <a:off x="623888" y="16581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POST-TEST</a:t>
            </a:r>
            <a:endParaRPr sz="4400">
              <a:solidFill>
                <a:schemeClr val="accent1"/>
              </a:solidFill>
            </a:endParaRPr>
          </a:p>
        </p:txBody>
      </p:sp>
      <p:sp>
        <p:nvSpPr>
          <p:cNvPr id="1621" name="Google Shape;1621;p201"/>
          <p:cNvSpPr txBox="1">
            <a:spLocks noGrp="1"/>
          </p:cNvSpPr>
          <p:nvPr>
            <p:ph type="sldNum" idx="12"/>
          </p:nvPr>
        </p:nvSpPr>
        <p:spPr>
          <a:xfrm>
            <a:off x="2720939" y="6203758"/>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186</a:t>
            </a:fld>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202"/>
          <p:cNvSpPr txBox="1">
            <a:spLocks noGrp="1"/>
          </p:cNvSpPr>
          <p:nvPr>
            <p:ph type="title"/>
          </p:nvPr>
        </p:nvSpPr>
        <p:spPr>
          <a:xfrm>
            <a:off x="710974" y="522514"/>
            <a:ext cx="7886700" cy="96038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CLOSING CEREMONY </a:t>
            </a:r>
            <a:endParaRPr sz="4400">
              <a:solidFill>
                <a:schemeClr val="accent1"/>
              </a:solidFill>
            </a:endParaRPr>
          </a:p>
        </p:txBody>
      </p:sp>
      <p:sp>
        <p:nvSpPr>
          <p:cNvPr id="1629" name="Google Shape;1629;p202"/>
          <p:cNvSpPr txBox="1">
            <a:spLocks noGrp="1"/>
          </p:cNvSpPr>
          <p:nvPr>
            <p:ph type="sldNum" idx="12"/>
          </p:nvPr>
        </p:nvSpPr>
        <p:spPr>
          <a:xfrm>
            <a:off x="2885326" y="622095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187</a:t>
            </a:fld>
            <a:endParaRPr/>
          </a:p>
        </p:txBody>
      </p:sp>
      <p:pic>
        <p:nvPicPr>
          <p:cNvPr id="7" name="Picture 6" descr="Blue fireworks explosion in the sky">
            <a:extLst>
              <a:ext uri="{FF2B5EF4-FFF2-40B4-BE49-F238E27FC236}">
                <a16:creationId xmlns:a16="http://schemas.microsoft.com/office/drawing/2014/main" id="{2AFAFD7F-65FE-7A4B-8952-8E01232116F1}"/>
              </a:ext>
            </a:extLst>
          </p:cNvPr>
          <p:cNvPicPr>
            <a:picLocks noChangeAspect="1"/>
          </p:cNvPicPr>
          <p:nvPr/>
        </p:nvPicPr>
        <p:blipFill>
          <a:blip r:embed="rId3">
            <a:duotone>
              <a:schemeClr val="accent4">
                <a:shade val="45000"/>
                <a:satMod val="135000"/>
              </a:schemeClr>
              <a:prstClr val="white"/>
            </a:duotone>
          </a:blip>
          <a:stretch>
            <a:fillRect/>
          </a:stretch>
        </p:blipFill>
        <p:spPr>
          <a:xfrm>
            <a:off x="1545364" y="1584116"/>
            <a:ext cx="6292351" cy="41908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548383" y="40558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3 objectives</a:t>
            </a:r>
            <a:endParaRPr dirty="0"/>
          </a:p>
        </p:txBody>
      </p:sp>
      <p:sp>
        <p:nvSpPr>
          <p:cNvPr id="243" name="Google Shape;243;p34"/>
          <p:cNvSpPr txBox="1">
            <a:spLocks noGrp="1"/>
          </p:cNvSpPr>
          <p:nvPr>
            <p:ph type="body" idx="1"/>
          </p:nvPr>
        </p:nvSpPr>
        <p:spPr>
          <a:xfrm>
            <a:off x="834133" y="1561618"/>
            <a:ext cx="7658100" cy="4310061"/>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1F3864"/>
              </a:buClr>
              <a:buSzPts val="2800"/>
              <a:buNone/>
            </a:pPr>
            <a:r>
              <a:rPr lang="en-US" sz="2800">
                <a:solidFill>
                  <a:srgbClr val="1F3864"/>
                </a:solidFill>
                <a:latin typeface="Calibri"/>
                <a:ea typeface="Calibri"/>
                <a:cs typeface="Calibri"/>
                <a:sym typeface="Calibri"/>
              </a:rPr>
              <a:t>By the end of this unit, participants will be able to:</a:t>
            </a:r>
            <a:endParaRPr sz="2800">
              <a:solidFill>
                <a:srgbClr val="1F3864"/>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2800"/>
              <a:buNone/>
            </a:pPr>
            <a:endParaRPr sz="2800">
              <a:solidFill>
                <a:srgbClr val="1F3864"/>
              </a:solidFill>
            </a:endParaRPr>
          </a:p>
          <a:p>
            <a:pPr marL="228600" lvl="0" indent="-228600" algn="l" rtl="0">
              <a:lnSpc>
                <a:spcPct val="80000"/>
              </a:lnSpc>
              <a:spcBef>
                <a:spcPts val="1000"/>
              </a:spcBef>
              <a:spcAft>
                <a:spcPts val="0"/>
              </a:spcAft>
              <a:buClr>
                <a:srgbClr val="1F3864"/>
              </a:buClr>
              <a:buSzPts val="2800"/>
              <a:buFont typeface="Noto Sans Symbols"/>
              <a:buChar char="✔"/>
            </a:pPr>
            <a:r>
              <a:rPr lang="en-US" sz="2800">
                <a:solidFill>
                  <a:srgbClr val="1F3864"/>
                </a:solidFill>
              </a:rPr>
              <a:t>Describe the various uterine evacuation options and explain why they are especially useful in crisis settings.</a:t>
            </a:r>
            <a:endParaRPr sz="2800"/>
          </a:p>
          <a:p>
            <a:pPr marL="228600" lvl="0" indent="-228600" algn="l" rtl="0">
              <a:lnSpc>
                <a:spcPct val="80000"/>
              </a:lnSpc>
              <a:spcBef>
                <a:spcPts val="1000"/>
              </a:spcBef>
              <a:spcAft>
                <a:spcPts val="0"/>
              </a:spcAft>
              <a:buClr>
                <a:srgbClr val="1F3864"/>
              </a:buClr>
              <a:buSzPts val="2800"/>
              <a:buFont typeface="Noto Sans Symbols"/>
              <a:buChar char="✔"/>
            </a:pPr>
            <a:r>
              <a:rPr lang="en-US" sz="2800">
                <a:solidFill>
                  <a:srgbClr val="1F3864"/>
                </a:solidFill>
              </a:rPr>
              <a:t>Describe the safety, effectiveness, and possible complications of mifepristone and/or misoprostol.</a:t>
            </a:r>
            <a:endParaRPr sz="2800"/>
          </a:p>
          <a:p>
            <a:pPr marL="228600" lvl="0" indent="-228600" algn="l" rtl="0">
              <a:lnSpc>
                <a:spcPct val="80000"/>
              </a:lnSpc>
              <a:spcBef>
                <a:spcPts val="1000"/>
              </a:spcBef>
              <a:spcAft>
                <a:spcPts val="0"/>
              </a:spcAft>
              <a:buClr>
                <a:srgbClr val="1F3864"/>
              </a:buClr>
              <a:buSzPts val="2800"/>
              <a:buFont typeface="Noto Sans Symbols"/>
              <a:buChar char="✔"/>
            </a:pPr>
            <a:r>
              <a:rPr lang="en-US" sz="2800">
                <a:solidFill>
                  <a:srgbClr val="1F3864"/>
                </a:solidFill>
              </a:rPr>
              <a:t>Explain the importance of uterine evacuation with vacuum aspiration as a backup to uterine evacuation with medications.</a:t>
            </a:r>
            <a:endParaRPr sz="2800"/>
          </a:p>
          <a:p>
            <a:pPr marL="0" lvl="0" indent="0" algn="l" rtl="0">
              <a:lnSpc>
                <a:spcPct val="80000"/>
              </a:lnSpc>
              <a:spcBef>
                <a:spcPts val="1000"/>
              </a:spcBef>
              <a:spcAft>
                <a:spcPts val="0"/>
              </a:spcAft>
              <a:buClr>
                <a:schemeClr val="dk1"/>
              </a:buClr>
              <a:buSzPts val="2800"/>
              <a:buNone/>
            </a:pPr>
            <a:endParaRPr sz="2800"/>
          </a:p>
        </p:txBody>
      </p:sp>
      <p:sp>
        <p:nvSpPr>
          <p:cNvPr id="244" name="Google Shape;24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ctrTitle"/>
          </p:nvPr>
        </p:nvSpPr>
        <p:spPr>
          <a:xfrm>
            <a:off x="843228" y="638790"/>
            <a:ext cx="7772400" cy="1470025"/>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2"/>
              </a:buClr>
              <a:buSzPts val="4400"/>
              <a:buFont typeface="Calibri"/>
              <a:buNone/>
            </a:pPr>
            <a:r>
              <a:rPr lang="en-US" sz="4400" dirty="0">
                <a:solidFill>
                  <a:schemeClr val="bg2"/>
                </a:solidFill>
              </a:rPr>
              <a:t>UNIT 1: </a:t>
            </a:r>
            <a:r>
              <a:rPr lang="en-US" sz="4400" dirty="0">
                <a:solidFill>
                  <a:schemeClr val="accent1"/>
                </a:solidFill>
              </a:rPr>
              <a:t>COURSE OVERVIEW</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84438694-60BA-8BF6-C183-6CEFDB326063}"/>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457200" y="42875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3 objectives (cont.)</a:t>
            </a:r>
            <a:endParaRPr dirty="0"/>
          </a:p>
        </p:txBody>
      </p:sp>
      <p:sp>
        <p:nvSpPr>
          <p:cNvPr id="251" name="Google Shape;251;p35"/>
          <p:cNvSpPr txBox="1">
            <a:spLocks noGrp="1"/>
          </p:cNvSpPr>
          <p:nvPr>
            <p:ph type="body" idx="1"/>
          </p:nvPr>
        </p:nvSpPr>
        <p:spPr>
          <a:xfrm>
            <a:off x="742950" y="1767102"/>
            <a:ext cx="7658100" cy="431006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Font typeface="Noto Sans Symbols"/>
              <a:buChar char="✔"/>
            </a:pPr>
            <a:r>
              <a:rPr lang="en-US" sz="2800">
                <a:solidFill>
                  <a:srgbClr val="1F3864"/>
                </a:solidFill>
              </a:rPr>
              <a:t>Discuss medical eligibility for select methods of postabortion contraception, including emergency contraception.</a:t>
            </a:r>
            <a:endParaRPr sz="2800"/>
          </a:p>
          <a:p>
            <a:pPr marL="228600" lvl="0" indent="-228600" algn="l" rtl="0">
              <a:lnSpc>
                <a:spcPct val="90000"/>
              </a:lnSpc>
              <a:spcBef>
                <a:spcPts val="1000"/>
              </a:spcBef>
              <a:spcAft>
                <a:spcPts val="0"/>
              </a:spcAft>
              <a:buClr>
                <a:srgbClr val="1F3864"/>
              </a:buClr>
              <a:buSzPts val="2800"/>
              <a:buFont typeface="Noto Sans Symbols"/>
              <a:buChar char="✔"/>
            </a:pPr>
            <a:r>
              <a:rPr lang="en-US" sz="2800">
                <a:solidFill>
                  <a:srgbClr val="1F3864"/>
                </a:solidFill>
              </a:rPr>
              <a:t>Provide uterine evacuation method options counseling and contraceptive counseling for women seeking uterine evacuation.</a:t>
            </a:r>
            <a:endParaRPr sz="2800"/>
          </a:p>
          <a:p>
            <a:pPr marL="228600" lvl="0" indent="-228600" algn="l" rtl="0">
              <a:lnSpc>
                <a:spcPct val="90000"/>
              </a:lnSpc>
              <a:spcBef>
                <a:spcPts val="1000"/>
              </a:spcBef>
              <a:spcAft>
                <a:spcPts val="0"/>
              </a:spcAft>
              <a:buClr>
                <a:srgbClr val="1F3864"/>
              </a:buClr>
              <a:buSzPts val="2800"/>
              <a:buFont typeface="Noto Sans Symbols"/>
              <a:buChar char="✔"/>
            </a:pPr>
            <a:r>
              <a:rPr lang="en-US" sz="2800">
                <a:solidFill>
                  <a:srgbClr val="1F3864"/>
                </a:solidFill>
              </a:rPr>
              <a:t>Obtain informed consent prior to uterine evacuation.</a:t>
            </a:r>
            <a:endParaRPr sz="2800"/>
          </a:p>
          <a:p>
            <a:pPr marL="0" lvl="0" indent="0" algn="l" rtl="0">
              <a:lnSpc>
                <a:spcPct val="90000"/>
              </a:lnSpc>
              <a:spcBef>
                <a:spcPts val="1000"/>
              </a:spcBef>
              <a:spcAft>
                <a:spcPts val="0"/>
              </a:spcAft>
              <a:buClr>
                <a:schemeClr val="dk1"/>
              </a:buClr>
              <a:buSzPts val="2800"/>
              <a:buNone/>
            </a:pPr>
            <a:endParaRPr sz="2800"/>
          </a:p>
        </p:txBody>
      </p:sp>
      <p:sp>
        <p:nvSpPr>
          <p:cNvPr id="252" name="Google Shape;252;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1610916" y="2100888"/>
            <a:ext cx="5915025"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METHOD OPTIONS FOR UTERINE EVACUATION </a:t>
            </a:r>
            <a:endParaRPr sz="4400">
              <a:solidFill>
                <a:schemeClr val="accent1"/>
              </a:solidFill>
            </a:endParaRPr>
          </a:p>
        </p:txBody>
      </p:sp>
      <p:sp>
        <p:nvSpPr>
          <p:cNvPr id="260" name="Google Shape;260;p36"/>
          <p:cNvSpPr txBox="1">
            <a:spLocks noGrp="1"/>
          </p:cNvSpPr>
          <p:nvPr>
            <p:ph type="sldNum" idx="12"/>
          </p:nvPr>
        </p:nvSpPr>
        <p:spPr>
          <a:xfrm>
            <a:off x="2710665"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590764" y="69587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Uterine evacuation methods</a:t>
            </a:r>
            <a:endParaRPr/>
          </a:p>
        </p:txBody>
      </p:sp>
      <p:sp>
        <p:nvSpPr>
          <p:cNvPr id="266" name="Google Shape;266;p37"/>
          <p:cNvSpPr txBox="1">
            <a:spLocks noGrp="1"/>
          </p:cNvSpPr>
          <p:nvPr>
            <p:ph type="body" idx="1"/>
          </p:nvPr>
        </p:nvSpPr>
        <p:spPr>
          <a:xfrm>
            <a:off x="590764" y="2208942"/>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dirty="0">
                <a:solidFill>
                  <a:srgbClr val="1F3864"/>
                </a:solidFill>
              </a:rPr>
              <a:t>Uterine evacuation removes contents of the uterus</a:t>
            </a:r>
            <a:endParaRPr sz="2800" dirty="0"/>
          </a:p>
          <a:p>
            <a:pPr marL="228600" lvl="0" indent="-228600" algn="l" rtl="0">
              <a:lnSpc>
                <a:spcPct val="90000"/>
              </a:lnSpc>
              <a:spcBef>
                <a:spcPts val="1000"/>
              </a:spcBef>
              <a:spcAft>
                <a:spcPts val="0"/>
              </a:spcAft>
              <a:buClr>
                <a:srgbClr val="1F3864"/>
              </a:buClr>
              <a:buSzPts val="2800"/>
              <a:buChar char="•"/>
            </a:pPr>
            <a:r>
              <a:rPr lang="en-US" sz="2800" dirty="0">
                <a:solidFill>
                  <a:srgbClr val="1F3864"/>
                </a:solidFill>
              </a:rPr>
              <a:t>Recommended methods for providing uterine evacuation before 13 weeks gestation:</a:t>
            </a:r>
            <a:endParaRPr sz="2800" dirty="0"/>
          </a:p>
          <a:p>
            <a:pPr marL="685800" lvl="1" indent="-228600" algn="l" rtl="0">
              <a:lnSpc>
                <a:spcPct val="90000"/>
              </a:lnSpc>
              <a:spcBef>
                <a:spcPts val="500"/>
              </a:spcBef>
              <a:spcAft>
                <a:spcPts val="0"/>
              </a:spcAft>
              <a:buClr>
                <a:srgbClr val="1F3864"/>
              </a:buClr>
              <a:buSzPts val="2400"/>
              <a:buFont typeface="Courier New"/>
              <a:buChar char="o"/>
            </a:pPr>
            <a:r>
              <a:rPr lang="en-US" dirty="0">
                <a:solidFill>
                  <a:srgbClr val="1F3864"/>
                </a:solidFill>
              </a:rPr>
              <a:t>Vacuum aspiration</a:t>
            </a:r>
            <a:endParaRPr dirty="0"/>
          </a:p>
          <a:p>
            <a:pPr marL="685800" lvl="1" indent="-228600" algn="l" rtl="0">
              <a:lnSpc>
                <a:spcPct val="90000"/>
              </a:lnSpc>
              <a:spcBef>
                <a:spcPts val="500"/>
              </a:spcBef>
              <a:spcAft>
                <a:spcPts val="0"/>
              </a:spcAft>
              <a:buClr>
                <a:srgbClr val="1F3864"/>
              </a:buClr>
              <a:buSzPts val="2400"/>
              <a:buFont typeface="Courier New"/>
              <a:buChar char="o"/>
            </a:pPr>
            <a:r>
              <a:rPr lang="en-US" dirty="0">
                <a:solidFill>
                  <a:srgbClr val="1F3864"/>
                </a:solidFill>
              </a:rPr>
              <a:t>Medical methods</a:t>
            </a:r>
            <a:endParaRPr dirty="0"/>
          </a:p>
          <a:p>
            <a:pPr marL="685800" lvl="1" indent="-228600" algn="l" rtl="0">
              <a:lnSpc>
                <a:spcPct val="90000"/>
              </a:lnSpc>
              <a:spcBef>
                <a:spcPts val="500"/>
              </a:spcBef>
              <a:spcAft>
                <a:spcPts val="0"/>
              </a:spcAft>
              <a:buClr>
                <a:srgbClr val="1F3864"/>
              </a:buClr>
              <a:buSzPts val="2400"/>
              <a:buFont typeface="Courier New"/>
              <a:buChar char="o"/>
            </a:pPr>
            <a:r>
              <a:rPr lang="en-US" dirty="0">
                <a:solidFill>
                  <a:srgbClr val="1F3864"/>
                </a:solidFill>
              </a:rPr>
              <a:t>Expectant management for incomplete abortion</a:t>
            </a:r>
            <a:endParaRPr dirty="0"/>
          </a:p>
          <a:p>
            <a:pPr marL="0" lvl="0" indent="0" algn="l" rtl="0">
              <a:lnSpc>
                <a:spcPct val="90000"/>
              </a:lnSpc>
              <a:spcBef>
                <a:spcPts val="1000"/>
              </a:spcBef>
              <a:spcAft>
                <a:spcPts val="0"/>
              </a:spcAft>
              <a:buClr>
                <a:schemeClr val="dk1"/>
              </a:buClr>
              <a:buSzPts val="2800"/>
              <a:buNone/>
            </a:pPr>
            <a:endParaRPr sz="2800" dirty="0"/>
          </a:p>
        </p:txBody>
      </p:sp>
      <p:sp>
        <p:nvSpPr>
          <p:cNvPr id="267" name="Google Shape;26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631861" y="39792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Obsolete method: </a:t>
            </a:r>
            <a:br>
              <a:rPr lang="en-US"/>
            </a:br>
            <a:r>
              <a:rPr lang="en-US" b="1"/>
              <a:t>Sharp curettage (SC)</a:t>
            </a:r>
            <a:endParaRPr/>
          </a:p>
        </p:txBody>
      </p:sp>
      <p:sp>
        <p:nvSpPr>
          <p:cNvPr id="274" name="Google Shape;274;p38"/>
          <p:cNvSpPr txBox="1">
            <a:spLocks noGrp="1"/>
          </p:cNvSpPr>
          <p:nvPr>
            <p:ph type="body" idx="1"/>
          </p:nvPr>
        </p:nvSpPr>
        <p:spPr>
          <a:xfrm>
            <a:off x="952500" y="1771104"/>
            <a:ext cx="7734300" cy="382905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2590"/>
              <a:buChar char="•"/>
            </a:pPr>
            <a:r>
              <a:rPr lang="en-US" sz="2800" dirty="0">
                <a:solidFill>
                  <a:schemeClr val="dk2"/>
                </a:solidFill>
              </a:rPr>
              <a:t>WHO: “Dilatation and curettage (D&amp;C) is an obsolete method of surgical abortion and should be replaced by vacuum aspiration and/or medical methods.” </a:t>
            </a:r>
            <a:endParaRPr sz="2800" dirty="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dirty="0">
                <a:solidFill>
                  <a:schemeClr val="dk2"/>
                </a:solidFill>
              </a:rPr>
              <a:t>International Federation of Gynecology and Obstetrics (FIGO) supports vacuum aspiration and medical methods over SC. </a:t>
            </a:r>
            <a:endParaRPr sz="2800" dirty="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dirty="0">
                <a:solidFill>
                  <a:schemeClr val="dk2"/>
                </a:solidFill>
              </a:rPr>
              <a:t>SC has increased blood loss, pain, procedure time, and associated complications compared to vacuum aspiration.</a:t>
            </a:r>
            <a:endParaRPr sz="2800" dirty="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dirty="0">
                <a:solidFill>
                  <a:schemeClr val="dk2"/>
                </a:solidFill>
              </a:rPr>
              <a:t>Health systems should replace SC with vacuum aspiration and medical methods. </a:t>
            </a:r>
            <a:endParaRPr sz="2800" dirty="0">
              <a:solidFill>
                <a:schemeClr val="dk2"/>
              </a:solidFill>
            </a:endParaRPr>
          </a:p>
          <a:p>
            <a:pPr marL="228600" lvl="0" indent="-64135" algn="l" rtl="0">
              <a:lnSpc>
                <a:spcPct val="70000"/>
              </a:lnSpc>
              <a:spcBef>
                <a:spcPts val="1000"/>
              </a:spcBef>
              <a:spcAft>
                <a:spcPts val="0"/>
              </a:spcAft>
              <a:buClr>
                <a:schemeClr val="dk1"/>
              </a:buClr>
              <a:buSzPts val="2590"/>
              <a:buNone/>
            </a:pPr>
            <a:endParaRPr sz="2800" dirty="0"/>
          </a:p>
        </p:txBody>
      </p:sp>
      <p:sp>
        <p:nvSpPr>
          <p:cNvPr id="275" name="Google Shape;275;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946785" y="2547643"/>
            <a:ext cx="7250430"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4000"/>
              <a:buFont typeface="Calibri"/>
              <a:buNone/>
            </a:pPr>
            <a:r>
              <a:rPr lang="en-US" sz="4400" b="1">
                <a:solidFill>
                  <a:schemeClr val="accent1"/>
                </a:solidFill>
              </a:rPr>
              <a:t>SAFETY, EFFECTIVENESS, AND ACCEPTABILITY OF VACUUM ASPIRATION</a:t>
            </a:r>
            <a:endParaRPr sz="4400">
              <a:solidFill>
                <a:schemeClr val="accent1"/>
              </a:solidFill>
            </a:endParaRPr>
          </a:p>
        </p:txBody>
      </p:sp>
      <p:sp>
        <p:nvSpPr>
          <p:cNvPr id="283" name="Google Shape;283;p39"/>
          <p:cNvSpPr txBox="1">
            <a:spLocks noGrp="1"/>
          </p:cNvSpPr>
          <p:nvPr>
            <p:ph type="sldNum" idx="12"/>
          </p:nvPr>
        </p:nvSpPr>
        <p:spPr>
          <a:xfrm>
            <a:off x="2669569" y="619196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a:spLocks noGrp="1"/>
          </p:cNvSpPr>
          <p:nvPr>
            <p:ph type="title"/>
          </p:nvPr>
        </p:nvSpPr>
        <p:spPr>
          <a:xfrm>
            <a:off x="1314450" y="525266"/>
            <a:ext cx="7829550" cy="1610918"/>
          </a:xfrm>
          <a:prstGeom prst="rect">
            <a:avLst/>
          </a:prstGeom>
          <a:noFill/>
          <a:ln>
            <a:noFill/>
          </a:ln>
        </p:spPr>
        <p:txBody>
          <a:bodyPr spcFirstLastPara="1" wrap="square" lIns="91425" tIns="45700" rIns="91425" bIns="45700" anchor="ctr" anchorCtr="0">
            <a:noAutofit/>
          </a:bodyPr>
          <a:lstStyle/>
          <a:p>
            <a:pPr lvl="0" algn="l">
              <a:lnSpc>
                <a:spcPct val="90000"/>
              </a:lnSpc>
              <a:buClr>
                <a:schemeClr val="accent2"/>
              </a:buClr>
              <a:buSzPts val="4000"/>
            </a:pPr>
            <a:r>
              <a:rPr lang="en-US" b="1" dirty="0"/>
              <a:t>Ipas MVA </a:t>
            </a:r>
            <a:r>
              <a:rPr lang="en-US" dirty="0"/>
              <a:t>Plus® </a:t>
            </a:r>
            <a:r>
              <a:rPr lang="en-US" b="1" dirty="0"/>
              <a:t>with </a:t>
            </a:r>
            <a:br>
              <a:rPr lang="en-US" b="1" dirty="0"/>
            </a:br>
            <a:r>
              <a:rPr lang="en-US" b="1" dirty="0"/>
              <a:t>Ipas </a:t>
            </a:r>
            <a:r>
              <a:rPr lang="en-US" dirty="0" err="1"/>
              <a:t>EasyGrip</a:t>
            </a:r>
            <a:r>
              <a:rPr lang="en-US" dirty="0"/>
              <a:t>® </a:t>
            </a:r>
            <a:r>
              <a:rPr lang="en-US" b="1" dirty="0" err="1"/>
              <a:t>Cannulae</a:t>
            </a:r>
            <a:endParaRPr dirty="0"/>
          </a:p>
        </p:txBody>
      </p:sp>
      <p:pic>
        <p:nvPicPr>
          <p:cNvPr id="290" name="Google Shape;290;p40" descr="MVAandCann"/>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472331" y="2434778"/>
            <a:ext cx="6139859" cy="3265882"/>
          </a:xfrm>
          <a:prstGeom prst="rect">
            <a:avLst/>
          </a:prstGeom>
          <a:noFill/>
          <a:ln>
            <a:noFill/>
          </a:ln>
        </p:spPr>
      </p:pic>
      <p:sp>
        <p:nvSpPr>
          <p:cNvPr id="291" name="Google Shape;29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647700" y="457200"/>
            <a:ext cx="6881813" cy="13144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EVA machine</a:t>
            </a:r>
            <a:r>
              <a:rPr lang="en-US"/>
              <a:t> </a:t>
            </a:r>
            <a:endParaRPr/>
          </a:p>
        </p:txBody>
      </p:sp>
      <p:pic>
        <p:nvPicPr>
          <p:cNvPr id="298" name="Google Shape;298;p41" descr="EVAmachine"/>
          <p:cNvPicPr preferRelativeResize="0"/>
          <p:nvPr/>
        </p:nvPicPr>
        <p:blipFill rotWithShape="1">
          <a:blip r:embed="rId3">
            <a:alphaModFix/>
            <a:duotone>
              <a:schemeClr val="bg2">
                <a:shade val="45000"/>
                <a:satMod val="135000"/>
              </a:schemeClr>
              <a:prstClr val="white"/>
            </a:duotone>
          </a:blip>
          <a:srcRect/>
          <a:stretch/>
        </p:blipFill>
        <p:spPr>
          <a:xfrm>
            <a:off x="2857499" y="1536284"/>
            <a:ext cx="3956957" cy="4819095"/>
          </a:xfrm>
          <a:prstGeom prst="rect">
            <a:avLst/>
          </a:prstGeom>
          <a:noFill/>
          <a:ln>
            <a:noFill/>
          </a:ln>
        </p:spPr>
      </p:pic>
      <p:sp>
        <p:nvSpPr>
          <p:cNvPr id="299" name="Google Shape;299;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txBox="1">
            <a:spLocks noGrp="1"/>
          </p:cNvSpPr>
          <p:nvPr>
            <p:ph type="title"/>
          </p:nvPr>
        </p:nvSpPr>
        <p:spPr>
          <a:xfrm>
            <a:off x="672956" y="83991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Clinical applications for MVA</a:t>
            </a:r>
            <a:endParaRPr/>
          </a:p>
        </p:txBody>
      </p:sp>
      <p:sp>
        <p:nvSpPr>
          <p:cNvPr id="306" name="Google Shape;306;p42"/>
          <p:cNvSpPr txBox="1">
            <a:spLocks noGrp="1"/>
          </p:cNvSpPr>
          <p:nvPr>
            <p:ph type="body" idx="1"/>
          </p:nvPr>
        </p:nvSpPr>
        <p:spPr>
          <a:xfrm>
            <a:off x="863028" y="2465798"/>
            <a:ext cx="7700481" cy="23014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Treatment of incomplete or missed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Endometrial biopsy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sz="2800"/>
          </a:p>
        </p:txBody>
      </p:sp>
      <p:sp>
        <p:nvSpPr>
          <p:cNvPr id="307" name="Google Shape;307;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title"/>
          </p:nvPr>
        </p:nvSpPr>
        <p:spPr>
          <a:xfrm>
            <a:off x="526550" y="80889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Vacuum aspiration (MVA or EVA)</a:t>
            </a:r>
            <a:r>
              <a:rPr lang="en-US"/>
              <a:t> </a:t>
            </a:r>
            <a:endParaRPr/>
          </a:p>
        </p:txBody>
      </p:sp>
      <p:sp>
        <p:nvSpPr>
          <p:cNvPr id="313" name="Google Shape;313;p43"/>
          <p:cNvSpPr txBox="1">
            <a:spLocks noGrp="1"/>
          </p:cNvSpPr>
          <p:nvPr>
            <p:ph type="body" idx="1"/>
          </p:nvPr>
        </p:nvSpPr>
        <p:spPr>
          <a:xfrm>
            <a:off x="595901" y="2219217"/>
            <a:ext cx="8090899"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Vacuum aspiration is extremely safe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It is associated with few complications, especially when performed before 13 weeks gestation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Most studies show success in 98 to 100 percent of cases, including for incomplete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It is less costly when performed on outpatient basis under local anesthesia</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sz="2800"/>
          </a:p>
        </p:txBody>
      </p:sp>
      <p:sp>
        <p:nvSpPr>
          <p:cNvPr id="314" name="Google Shape;31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title"/>
          </p:nvPr>
        </p:nvSpPr>
        <p:spPr>
          <a:xfrm>
            <a:off x="687047" y="905336"/>
            <a:ext cx="7990620"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Acceptability of vacuum aspiration for women</a:t>
            </a:r>
            <a:r>
              <a:rPr lang="en-US"/>
              <a:t> </a:t>
            </a:r>
            <a:endParaRPr/>
          </a:p>
        </p:txBody>
      </p:sp>
      <p:sp>
        <p:nvSpPr>
          <p:cNvPr id="321" name="Google Shape;321;p44"/>
          <p:cNvSpPr txBox="1">
            <a:spLocks noGrp="1"/>
          </p:cNvSpPr>
          <p:nvPr>
            <p:ph type="body" idx="1"/>
          </p:nvPr>
        </p:nvSpPr>
        <p:spPr>
          <a:xfrm>
            <a:off x="775699" y="2476072"/>
            <a:ext cx="8229600" cy="297950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Women can remain awake during the procedure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It can be performed as outpatient procedure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Women do not have to stay overnight</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MVA is quiet</a:t>
            </a:r>
            <a:endParaRPr sz="2800">
              <a:solidFill>
                <a:schemeClr val="dk2"/>
              </a:solidFill>
            </a:endParaRPr>
          </a:p>
        </p:txBody>
      </p:sp>
      <p:sp>
        <p:nvSpPr>
          <p:cNvPr id="322" name="Google Shape;322;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18"/>
          <p:cNvSpPr txBox="1">
            <a:spLocks noGrp="1"/>
          </p:cNvSpPr>
          <p:nvPr>
            <p:ph type="title"/>
          </p:nvPr>
        </p:nvSpPr>
        <p:spPr>
          <a:xfrm>
            <a:off x="457200" y="80889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1 objectives</a:t>
            </a:r>
            <a:endParaRPr dirty="0"/>
          </a:p>
        </p:txBody>
      </p:sp>
      <p:sp>
        <p:nvSpPr>
          <p:cNvPr id="118" name="Google Shape;118;p18"/>
          <p:cNvSpPr txBox="1">
            <a:spLocks noGrp="1"/>
          </p:cNvSpPr>
          <p:nvPr>
            <p:ph type="body" idx="1"/>
          </p:nvPr>
        </p:nvSpPr>
        <p:spPr>
          <a:xfrm>
            <a:off x="628650" y="2239766"/>
            <a:ext cx="7886700" cy="408712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800"/>
              <a:buFont typeface="Noto Sans Symbols"/>
              <a:buChar char="✔"/>
            </a:pPr>
            <a:r>
              <a:rPr lang="en-US" dirty="0">
                <a:solidFill>
                  <a:srgbClr val="1F3864"/>
                </a:solidFill>
              </a:rPr>
              <a:t>Participants will become familiar with one another, the course overview, and the course objectives.</a:t>
            </a:r>
            <a:endParaRPr dirty="0"/>
          </a:p>
          <a:p>
            <a:pPr marL="0" lvl="0" indent="0" algn="l" rtl="0">
              <a:lnSpc>
                <a:spcPct val="90000"/>
              </a:lnSpc>
              <a:spcBef>
                <a:spcPts val="1000"/>
              </a:spcBef>
              <a:spcAft>
                <a:spcPts val="0"/>
              </a:spcAft>
              <a:buClr>
                <a:schemeClr val="accent1"/>
              </a:buClr>
              <a:buSzPts val="2800"/>
              <a:buNone/>
            </a:pPr>
            <a:endParaRPr dirty="0"/>
          </a:p>
        </p:txBody>
      </p:sp>
      <p:pic>
        <p:nvPicPr>
          <p:cNvPr id="116" name="Google Shape;116;p18" descr="A drawing of a group of professionals listening to a woman talking. "/>
          <p:cNvPicPr preferRelativeResize="0"/>
          <p:nvPr/>
        </p:nvPicPr>
        <p:blipFill rotWithShape="1">
          <a:blip r:embed="rId3">
            <a:alphaModFix/>
            <a:duotone>
              <a:schemeClr val="bg2">
                <a:shade val="45000"/>
                <a:satMod val="135000"/>
              </a:schemeClr>
              <a:prstClr val="white"/>
            </a:duotone>
          </a:blip>
          <a:srcRect/>
          <a:stretch/>
        </p:blipFill>
        <p:spPr>
          <a:xfrm>
            <a:off x="3207657" y="3459172"/>
            <a:ext cx="5842000" cy="3289300"/>
          </a:xfrm>
          <a:prstGeom prst="rect">
            <a:avLst/>
          </a:prstGeom>
          <a:noFill/>
          <a:ln>
            <a:noFill/>
          </a:ln>
        </p:spPr>
      </p:pic>
      <p:sp>
        <p:nvSpPr>
          <p:cNvPr id="119" name="Google Shape;119;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latin typeface="Calibri"/>
                <a:ea typeface="Calibri"/>
                <a:cs typeface="Calibri"/>
                <a:sym typeface="Calibri"/>
              </a:rPr>
              <a:t>3</a:t>
            </a:fld>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5"/>
          <p:cNvSpPr txBox="1">
            <a:spLocks noGrp="1"/>
          </p:cNvSpPr>
          <p:nvPr>
            <p:ph type="title"/>
          </p:nvPr>
        </p:nvSpPr>
        <p:spPr>
          <a:xfrm>
            <a:off x="628650" y="814952"/>
            <a:ext cx="7886699"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45"/>
              <a:buFont typeface="Calibri"/>
              <a:buNone/>
            </a:pPr>
            <a:r>
              <a:rPr lang="en-US" b="1"/>
              <a:t>Advantages of vacuum aspiration over sharp curettage</a:t>
            </a:r>
            <a:r>
              <a:rPr lang="en-US"/>
              <a:t> </a:t>
            </a:r>
            <a:endParaRPr/>
          </a:p>
        </p:txBody>
      </p:sp>
      <p:sp>
        <p:nvSpPr>
          <p:cNvPr id="328" name="Google Shape;328;p45"/>
          <p:cNvSpPr txBox="1">
            <a:spLocks noGrp="1"/>
          </p:cNvSpPr>
          <p:nvPr>
            <p:ph type="body" idx="1"/>
          </p:nvPr>
        </p:nvSpPr>
        <p:spPr>
          <a:xfrm>
            <a:off x="827070" y="2650536"/>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Lower risk of complications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Less cervical dilatation is required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Can be performed as an outpatient procedure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Decreased need for anesthetic drugs</a:t>
            </a:r>
            <a:endParaRPr sz="2800">
              <a:solidFill>
                <a:schemeClr val="dk2"/>
              </a:solidFill>
            </a:endParaRPr>
          </a:p>
        </p:txBody>
      </p:sp>
      <p:sp>
        <p:nvSpPr>
          <p:cNvPr id="329" name="Google Shape;329;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6"/>
          <p:cNvSpPr txBox="1">
            <a:spLocks noGrp="1"/>
          </p:cNvSpPr>
          <p:nvPr>
            <p:ph type="title"/>
          </p:nvPr>
        </p:nvSpPr>
        <p:spPr>
          <a:xfrm>
            <a:off x="628650" y="616746"/>
            <a:ext cx="7683143"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50"/>
              <a:buFont typeface="Calibri"/>
              <a:buNone/>
            </a:pPr>
            <a:r>
              <a:rPr lang="en-US" b="1"/>
              <a:t>Value of MVA in crisis settings</a:t>
            </a:r>
            <a:r>
              <a:rPr lang="en-US"/>
              <a:t> </a:t>
            </a:r>
            <a:endParaRPr/>
          </a:p>
        </p:txBody>
      </p:sp>
      <p:sp>
        <p:nvSpPr>
          <p:cNvPr id="336" name="Google Shape;336;p46"/>
          <p:cNvSpPr txBox="1">
            <a:spLocks noGrp="1"/>
          </p:cNvSpPr>
          <p:nvPr>
            <p:ph type="body" idx="1"/>
          </p:nvPr>
        </p:nvSpPr>
        <p:spPr>
          <a:xfrm>
            <a:off x="744877" y="1887876"/>
            <a:ext cx="7957334" cy="4525963"/>
          </a:xfrm>
          <a:prstGeom prst="rect">
            <a:avLst/>
          </a:prstGeom>
          <a:noFill/>
          <a:ln>
            <a:noFill/>
          </a:ln>
        </p:spPr>
        <p:txBody>
          <a:bodyPr spcFirstLastPara="1" wrap="square" lIns="91425" tIns="45700" rIns="91425" bIns="45700" anchor="t" anchorCtr="0">
            <a:noAutofit/>
          </a:bodyPr>
          <a:lstStyle/>
          <a:p>
            <a:pPr marL="257175" lvl="1" indent="-257175" algn="l" rtl="0">
              <a:lnSpc>
                <a:spcPct val="90000"/>
              </a:lnSpc>
              <a:spcBef>
                <a:spcPts val="0"/>
              </a:spcBef>
              <a:spcAft>
                <a:spcPts val="0"/>
              </a:spcAft>
              <a:buClr>
                <a:srgbClr val="1F3864"/>
              </a:buClr>
              <a:buSzPts val="2800"/>
              <a:buFont typeface="Arial"/>
              <a:buChar char="•"/>
            </a:pPr>
            <a:r>
              <a:rPr lang="en-US" sz="2800">
                <a:solidFill>
                  <a:schemeClr val="dk2"/>
                </a:solidFill>
              </a:rPr>
              <a:t>Appropriate for use in primary care facilities</a:t>
            </a:r>
            <a:endParaRPr>
              <a:solidFill>
                <a:schemeClr val="dk2"/>
              </a:solidFill>
            </a:endParaRPr>
          </a:p>
          <a:p>
            <a:pPr marL="257175" lvl="1" indent="-257175" algn="l" rtl="0">
              <a:lnSpc>
                <a:spcPct val="90000"/>
              </a:lnSpc>
              <a:spcBef>
                <a:spcPts val="500"/>
              </a:spcBef>
              <a:spcAft>
                <a:spcPts val="0"/>
              </a:spcAft>
              <a:buClr>
                <a:srgbClr val="1F3864"/>
              </a:buClr>
              <a:buSzPts val="2800"/>
              <a:buFont typeface="Arial"/>
              <a:buChar char="•"/>
            </a:pPr>
            <a:r>
              <a:rPr lang="en-US" sz="2800">
                <a:solidFill>
                  <a:schemeClr val="dk2"/>
                </a:solidFill>
              </a:rPr>
              <a:t>Appropriate technology for low-resource/crisis settings</a:t>
            </a:r>
            <a:endParaRPr>
              <a:solidFill>
                <a:schemeClr val="dk2"/>
              </a:solidFill>
            </a:endParaRPr>
          </a:p>
          <a:p>
            <a:pPr marL="257175" lvl="1" indent="-257175" algn="l" rtl="0">
              <a:lnSpc>
                <a:spcPct val="90000"/>
              </a:lnSpc>
              <a:spcBef>
                <a:spcPts val="500"/>
              </a:spcBef>
              <a:spcAft>
                <a:spcPts val="0"/>
              </a:spcAft>
              <a:buClr>
                <a:srgbClr val="1F3864"/>
              </a:buClr>
              <a:buSzPts val="2800"/>
              <a:buFont typeface="Arial"/>
              <a:buChar char="•"/>
            </a:pPr>
            <a:r>
              <a:rPr lang="en-US" sz="2800">
                <a:solidFill>
                  <a:schemeClr val="dk2"/>
                </a:solidFill>
              </a:rPr>
              <a:t>Easy to use, clean, and process; requires no electricity</a:t>
            </a:r>
            <a:endParaRPr>
              <a:solidFill>
                <a:schemeClr val="dk2"/>
              </a:solidFill>
            </a:endParaRPr>
          </a:p>
          <a:p>
            <a:pPr marL="257175" lvl="1" indent="-257175" algn="l" rtl="0">
              <a:lnSpc>
                <a:spcPct val="90000"/>
              </a:lnSpc>
              <a:spcBef>
                <a:spcPts val="500"/>
              </a:spcBef>
              <a:spcAft>
                <a:spcPts val="0"/>
              </a:spcAft>
              <a:buClr>
                <a:srgbClr val="1F3864"/>
              </a:buClr>
              <a:buSzPts val="2800"/>
              <a:buFont typeface="Arial"/>
              <a:buChar char="•"/>
            </a:pPr>
            <a:r>
              <a:rPr lang="en-US" sz="2800">
                <a:solidFill>
                  <a:schemeClr val="dk2"/>
                </a:solidFill>
              </a:rPr>
              <a:t>Can be performed by mid-level providers with no difference in complication rates compared to doctors</a:t>
            </a:r>
            <a:endParaRPr>
              <a:solidFill>
                <a:schemeClr val="dk2"/>
              </a:solidFill>
            </a:endParaRPr>
          </a:p>
          <a:p>
            <a:pPr marL="257175" lvl="1" indent="-123825" algn="l" rtl="0">
              <a:lnSpc>
                <a:spcPct val="90000"/>
              </a:lnSpc>
              <a:spcBef>
                <a:spcPts val="500"/>
              </a:spcBef>
              <a:spcAft>
                <a:spcPts val="0"/>
              </a:spcAft>
              <a:buClr>
                <a:schemeClr val="dk1"/>
              </a:buClr>
              <a:buSzPts val="2100"/>
              <a:buFont typeface="Arial"/>
              <a:buNone/>
            </a:pPr>
            <a:endParaRPr sz="2100"/>
          </a:p>
          <a:p>
            <a:pPr marL="257175" lvl="1" indent="-123825" algn="l" rtl="0">
              <a:lnSpc>
                <a:spcPct val="90000"/>
              </a:lnSpc>
              <a:spcBef>
                <a:spcPts val="500"/>
              </a:spcBef>
              <a:spcAft>
                <a:spcPts val="0"/>
              </a:spcAft>
              <a:buClr>
                <a:schemeClr val="dk1"/>
              </a:buClr>
              <a:buSzPts val="2100"/>
              <a:buFont typeface="Arial"/>
              <a:buNone/>
            </a:pPr>
            <a:endParaRPr sz="2100"/>
          </a:p>
          <a:p>
            <a:pPr marL="257175" lvl="1" indent="-123825" algn="l" rtl="0">
              <a:lnSpc>
                <a:spcPct val="90000"/>
              </a:lnSpc>
              <a:spcBef>
                <a:spcPts val="500"/>
              </a:spcBef>
              <a:spcAft>
                <a:spcPts val="0"/>
              </a:spcAft>
              <a:buClr>
                <a:schemeClr val="dk1"/>
              </a:buClr>
              <a:buSzPts val="2100"/>
              <a:buFont typeface="Arial"/>
              <a:buNone/>
            </a:pPr>
            <a:endParaRPr sz="2100"/>
          </a:p>
          <a:p>
            <a:pPr marL="257175" lvl="1" indent="-123825" algn="l" rtl="0">
              <a:lnSpc>
                <a:spcPct val="90000"/>
              </a:lnSpc>
              <a:spcBef>
                <a:spcPts val="500"/>
              </a:spcBef>
              <a:spcAft>
                <a:spcPts val="0"/>
              </a:spcAft>
              <a:buClr>
                <a:schemeClr val="dk1"/>
              </a:buClr>
              <a:buSzPts val="2100"/>
              <a:buFont typeface="Arial"/>
              <a:buNone/>
            </a:pPr>
            <a:endParaRPr sz="2100"/>
          </a:p>
          <a:p>
            <a:pPr marL="228600" lvl="0" indent="-50800" algn="l" rtl="0">
              <a:lnSpc>
                <a:spcPct val="90000"/>
              </a:lnSpc>
              <a:spcBef>
                <a:spcPts val="1000"/>
              </a:spcBef>
              <a:spcAft>
                <a:spcPts val="0"/>
              </a:spcAft>
              <a:buClr>
                <a:schemeClr val="dk1"/>
              </a:buClr>
              <a:buSzPts val="2800"/>
              <a:buNone/>
            </a:pPr>
            <a:endParaRPr/>
          </a:p>
        </p:txBody>
      </p:sp>
      <p:sp>
        <p:nvSpPr>
          <p:cNvPr id="337" name="Google Shape;337;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title"/>
          </p:nvPr>
        </p:nvSpPr>
        <p:spPr>
          <a:xfrm>
            <a:off x="1028700" y="2100888"/>
            <a:ext cx="6840141"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POSSIBLE COMPLICATIONS</a:t>
            </a:r>
            <a:br>
              <a:rPr lang="en-US" sz="4400" b="1">
                <a:solidFill>
                  <a:schemeClr val="accent1"/>
                </a:solidFill>
              </a:rPr>
            </a:br>
            <a:r>
              <a:rPr lang="en-US" sz="4400" b="1">
                <a:solidFill>
                  <a:schemeClr val="accent1"/>
                </a:solidFill>
              </a:rPr>
              <a:t>OF MVA</a:t>
            </a:r>
            <a:endParaRPr sz="4400">
              <a:solidFill>
                <a:schemeClr val="accent1"/>
              </a:solidFill>
            </a:endParaRPr>
          </a:p>
        </p:txBody>
      </p:sp>
      <p:sp>
        <p:nvSpPr>
          <p:cNvPr id="345" name="Google Shape;345;p47"/>
          <p:cNvSpPr txBox="1">
            <a:spLocks noGrp="1"/>
          </p:cNvSpPr>
          <p:nvPr>
            <p:ph type="sldNum" idx="12"/>
          </p:nvPr>
        </p:nvSpPr>
        <p:spPr>
          <a:xfrm>
            <a:off x="2628472" y="616298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a:spLocks noGrp="1"/>
          </p:cNvSpPr>
          <p:nvPr>
            <p:ph type="title"/>
          </p:nvPr>
        </p:nvSpPr>
        <p:spPr>
          <a:xfrm>
            <a:off x="2295980" y="402656"/>
            <a:ext cx="5915025"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800"/>
              <a:buFont typeface="Calibri"/>
              <a:buNone/>
            </a:pPr>
            <a:r>
              <a:rPr lang="en-US" b="1" dirty="0"/>
              <a:t>Medical methods	</a:t>
            </a:r>
            <a:endParaRPr dirty="0"/>
          </a:p>
        </p:txBody>
      </p:sp>
      <p:pic>
        <p:nvPicPr>
          <p:cNvPr id="352" name="Google Shape;352;p48" descr="Image of a blister pack with one pill of 200mg mifepristone and 4 pills of 200 mg each misoprostol.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445792" y="1319263"/>
            <a:ext cx="4931581" cy="3301140"/>
          </a:xfrm>
          <a:prstGeom prst="rect">
            <a:avLst/>
          </a:prstGeom>
          <a:noFill/>
          <a:ln>
            <a:noFill/>
          </a:ln>
        </p:spPr>
      </p:pic>
      <p:sp>
        <p:nvSpPr>
          <p:cNvPr id="357" name="Google Shape;357;p48"/>
          <p:cNvSpPr txBox="1"/>
          <p:nvPr/>
        </p:nvSpPr>
        <p:spPr>
          <a:xfrm>
            <a:off x="1478621" y="5009475"/>
            <a:ext cx="2280152" cy="1477328"/>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accent1"/>
                </a:solidFill>
                <a:latin typeface="Calibri"/>
                <a:ea typeface="Calibri"/>
                <a:cs typeface="Calibri"/>
                <a:sym typeface="Calibri"/>
              </a:rPr>
              <a:t>Procure, store and distribute misoprostol in double-foil packaging to prevent degradation</a:t>
            </a:r>
            <a:endParaRPr sz="1400" b="0" i="0" u="none" strike="noStrike" cap="none">
              <a:solidFill>
                <a:schemeClr val="accent1"/>
              </a:solidFill>
              <a:latin typeface="Arial"/>
              <a:ea typeface="Arial"/>
              <a:cs typeface="Arial"/>
              <a:sym typeface="Arial"/>
            </a:endParaRPr>
          </a:p>
        </p:txBody>
      </p:sp>
      <p:pic>
        <p:nvPicPr>
          <p:cNvPr id="354" name="Google Shape;354;p48" descr="Image showing a bottle labeled misoprostol with a red circle with a line through it indicating not to store misoprosol in a bottle. "/>
          <p:cNvPicPr preferRelativeResize="0"/>
          <p:nvPr/>
        </p:nvPicPr>
        <p:blipFill rotWithShape="1">
          <a:blip r:embed="rId4">
            <a:alphaModFix/>
            <a:duotone>
              <a:schemeClr val="bg2">
                <a:shade val="45000"/>
                <a:satMod val="135000"/>
              </a:schemeClr>
              <a:prstClr val="white"/>
            </a:duotone>
          </a:blip>
          <a:srcRect/>
          <a:stretch/>
        </p:blipFill>
        <p:spPr>
          <a:xfrm>
            <a:off x="3627038" y="4327648"/>
            <a:ext cx="1889924" cy="2840982"/>
          </a:xfrm>
          <a:prstGeom prst="rect">
            <a:avLst/>
          </a:prstGeom>
          <a:noFill/>
          <a:ln>
            <a:noFill/>
          </a:ln>
        </p:spPr>
      </p:pic>
      <p:sp>
        <p:nvSpPr>
          <p:cNvPr id="355" name="Google Shape;355;p48">
            <a:extLst>
              <a:ext uri="{C183D7F6-B498-43B3-948B-1728B52AA6E4}">
                <adec:decorative xmlns:adec="http://schemas.microsoft.com/office/drawing/2017/decorative" val="1"/>
              </a:ext>
            </a:extLst>
          </p:cNvPr>
          <p:cNvSpPr/>
          <p:nvPr/>
        </p:nvSpPr>
        <p:spPr>
          <a:xfrm>
            <a:off x="3890507" y="5122618"/>
            <a:ext cx="1362986" cy="1251042"/>
          </a:xfrm>
          <a:prstGeom prst="noSmoking">
            <a:avLst>
              <a:gd name="adj" fmla="val 6143"/>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53" name="Google Shape;353;p48" descr="A hand holding a card&#10;&#10;Description generated with very high confidence"/>
          <p:cNvPicPr preferRelativeResize="0"/>
          <p:nvPr/>
        </p:nvPicPr>
        <p:blipFill rotWithShape="1">
          <a:blip r:embed="rId5">
            <a:alphaModFix/>
          </a:blip>
          <a:srcRect/>
          <a:stretch/>
        </p:blipFill>
        <p:spPr>
          <a:xfrm>
            <a:off x="5778344" y="1396828"/>
            <a:ext cx="2825233" cy="4180640"/>
          </a:xfrm>
          <a:prstGeom prst="rect">
            <a:avLst/>
          </a:prstGeom>
          <a:noFill/>
          <a:ln>
            <a:noFill/>
          </a:ln>
        </p:spPr>
      </p:pic>
      <p:sp>
        <p:nvSpPr>
          <p:cNvPr id="356" name="Google Shape;356;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9"/>
          <p:cNvSpPr txBox="1">
            <a:spLocks noGrp="1"/>
          </p:cNvSpPr>
          <p:nvPr>
            <p:ph type="title"/>
          </p:nvPr>
        </p:nvSpPr>
        <p:spPr>
          <a:xfrm>
            <a:off x="693506" y="552041"/>
            <a:ext cx="8306656"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Clinical applications </a:t>
            </a:r>
            <a:br>
              <a:rPr lang="en-US" b="1"/>
            </a:br>
            <a:r>
              <a:rPr lang="en-US" b="1"/>
              <a:t>for misoprostol</a:t>
            </a:r>
            <a:endParaRPr/>
          </a:p>
        </p:txBody>
      </p:sp>
      <p:sp>
        <p:nvSpPr>
          <p:cNvPr id="364" name="Google Shape;364;p49"/>
          <p:cNvSpPr txBox="1">
            <a:spLocks noGrp="1"/>
          </p:cNvSpPr>
          <p:nvPr>
            <p:ph type="body" idx="1"/>
          </p:nvPr>
        </p:nvSpPr>
        <p:spPr>
          <a:xfrm>
            <a:off x="770562" y="1959795"/>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Treatment of incomplete or missed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Cervical preparation for vacuum aspiration and dilatation and evacuation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Labor induction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Postpartum hemorrhage prophylaxis and treatment</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Postabortion hemorrhage treatment</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sz="2800">
              <a:solidFill>
                <a:schemeClr val="dk2"/>
              </a:solidFill>
            </a:endParaRPr>
          </a:p>
        </p:txBody>
      </p:sp>
      <p:sp>
        <p:nvSpPr>
          <p:cNvPr id="365" name="Google Shape;36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title"/>
          </p:nvPr>
        </p:nvSpPr>
        <p:spPr>
          <a:xfrm>
            <a:off x="457200" y="5931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959" b="1"/>
              <a:t>Clinical applications for mifepristone (combined with misoprostol)</a:t>
            </a:r>
            <a:endParaRPr/>
          </a:p>
        </p:txBody>
      </p:sp>
      <p:sp>
        <p:nvSpPr>
          <p:cNvPr id="372" name="Google Shape;372;p50"/>
          <p:cNvSpPr txBox="1">
            <a:spLocks noGrp="1"/>
          </p:cNvSpPr>
          <p:nvPr>
            <p:ph type="body" idx="1"/>
          </p:nvPr>
        </p:nvSpPr>
        <p:spPr>
          <a:xfrm>
            <a:off x="631861" y="2265451"/>
            <a:ext cx="8229600" cy="41124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Treatment of missed abortion and intrauterine fetal death </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sz="2800">
              <a:solidFill>
                <a:srgbClr val="1F3864"/>
              </a:solidFill>
            </a:endParaRPr>
          </a:p>
          <a:p>
            <a:pPr marL="0" lvl="0" indent="0" algn="l" rtl="0">
              <a:lnSpc>
                <a:spcPct val="90000"/>
              </a:lnSpc>
              <a:spcBef>
                <a:spcPts val="1000"/>
              </a:spcBef>
              <a:spcAft>
                <a:spcPts val="0"/>
              </a:spcAft>
              <a:buClr>
                <a:schemeClr val="dk1"/>
              </a:buClr>
              <a:buSzPts val="2800"/>
              <a:buNone/>
            </a:pPr>
            <a:endParaRPr sz="2800"/>
          </a:p>
        </p:txBody>
      </p:sp>
      <p:sp>
        <p:nvSpPr>
          <p:cNvPr id="373" name="Google Shape;37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txBox="1">
            <a:spLocks noGrp="1"/>
          </p:cNvSpPr>
          <p:nvPr>
            <p:ph type="title"/>
          </p:nvPr>
        </p:nvSpPr>
        <p:spPr>
          <a:xfrm>
            <a:off x="800313" y="731046"/>
            <a:ext cx="7881349"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dirty="0"/>
              <a:t>Acceptability of medical methods for women</a:t>
            </a:r>
            <a:r>
              <a:rPr lang="en-US" dirty="0"/>
              <a:t> </a:t>
            </a:r>
            <a:endParaRPr dirty="0"/>
          </a:p>
        </p:txBody>
      </p:sp>
      <p:sp>
        <p:nvSpPr>
          <p:cNvPr id="380" name="Google Shape;380;p51"/>
          <p:cNvSpPr txBox="1">
            <a:spLocks noGrp="1"/>
          </p:cNvSpPr>
          <p:nvPr>
            <p:ph type="body" idx="1"/>
          </p:nvPr>
        </p:nvSpPr>
        <p:spPr>
          <a:xfrm>
            <a:off x="899583" y="2000299"/>
            <a:ext cx="7987811" cy="41148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775"/>
              <a:buChar char="•"/>
            </a:pPr>
            <a:r>
              <a:rPr lang="en-US" sz="2800" dirty="0">
                <a:solidFill>
                  <a:schemeClr val="dk2"/>
                </a:solidFill>
              </a:rPr>
              <a:t>Mifepristone and misoprostol can often be taken at home or another preferred location, and the abortion process completed there.</a:t>
            </a:r>
            <a:endParaRPr sz="2800" dirty="0">
              <a:solidFill>
                <a:schemeClr val="dk2"/>
              </a:solidFill>
            </a:endParaRPr>
          </a:p>
          <a:p>
            <a:pPr marL="228600" lvl="0" indent="-228600" algn="l" rtl="0">
              <a:lnSpc>
                <a:spcPct val="80000"/>
              </a:lnSpc>
              <a:spcBef>
                <a:spcPts val="1000"/>
              </a:spcBef>
              <a:spcAft>
                <a:spcPts val="0"/>
              </a:spcAft>
              <a:buClr>
                <a:srgbClr val="1F3864"/>
              </a:buClr>
              <a:buSzPts val="2775"/>
              <a:buChar char="•"/>
            </a:pPr>
            <a:r>
              <a:rPr lang="en-US" sz="2800" dirty="0">
                <a:solidFill>
                  <a:schemeClr val="dk2"/>
                </a:solidFill>
              </a:rPr>
              <a:t>Some women perceive it as more private and natural than other methods.</a:t>
            </a:r>
            <a:endParaRPr sz="2800" dirty="0">
              <a:solidFill>
                <a:schemeClr val="dk2"/>
              </a:solidFill>
            </a:endParaRPr>
          </a:p>
          <a:p>
            <a:pPr marL="228600" lvl="0" indent="-228600" algn="l" rtl="0">
              <a:lnSpc>
                <a:spcPct val="80000"/>
              </a:lnSpc>
              <a:spcBef>
                <a:spcPts val="1000"/>
              </a:spcBef>
              <a:spcAft>
                <a:spcPts val="0"/>
              </a:spcAft>
              <a:buClr>
                <a:srgbClr val="1F3864"/>
              </a:buClr>
              <a:buSzPts val="2775"/>
              <a:buChar char="•"/>
            </a:pPr>
            <a:r>
              <a:rPr lang="en-US" sz="2800" dirty="0">
                <a:solidFill>
                  <a:schemeClr val="dk2"/>
                </a:solidFill>
              </a:rPr>
              <a:t>Some women prefer a non-surgical option for uterine evacuation.</a:t>
            </a:r>
            <a:endParaRPr sz="2800" dirty="0">
              <a:solidFill>
                <a:schemeClr val="dk2"/>
              </a:solidFill>
            </a:endParaRPr>
          </a:p>
          <a:p>
            <a:pPr marL="228600" lvl="0" indent="-228600" algn="l" rtl="0">
              <a:lnSpc>
                <a:spcPct val="80000"/>
              </a:lnSpc>
              <a:spcBef>
                <a:spcPts val="1000"/>
              </a:spcBef>
              <a:spcAft>
                <a:spcPts val="0"/>
              </a:spcAft>
              <a:buClr>
                <a:srgbClr val="1F3864"/>
              </a:buClr>
              <a:buSzPts val="2775"/>
              <a:buChar char="•"/>
            </a:pPr>
            <a:r>
              <a:rPr lang="en-US" sz="2800" dirty="0">
                <a:solidFill>
                  <a:schemeClr val="dk2"/>
                </a:solidFill>
              </a:rPr>
              <a:t>Studies indicate women’s and providers’ high satisfaction with medical methods in a variety of settings, including where resources are limited.</a:t>
            </a:r>
            <a:endParaRPr sz="2800" dirty="0">
              <a:solidFill>
                <a:schemeClr val="dk2"/>
              </a:solidFill>
            </a:endParaRPr>
          </a:p>
          <a:p>
            <a:pPr marL="228600" lvl="0" indent="-64135" algn="l" rtl="0">
              <a:lnSpc>
                <a:spcPct val="80000"/>
              </a:lnSpc>
              <a:spcBef>
                <a:spcPts val="1000"/>
              </a:spcBef>
              <a:spcAft>
                <a:spcPts val="0"/>
              </a:spcAft>
              <a:buClr>
                <a:schemeClr val="dk1"/>
              </a:buClr>
              <a:buSzPts val="2590"/>
              <a:buNone/>
            </a:pPr>
            <a:endParaRPr sz="2800" dirty="0"/>
          </a:p>
        </p:txBody>
      </p:sp>
      <p:sp>
        <p:nvSpPr>
          <p:cNvPr id="381" name="Google Shape;381;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2"/>
          <p:cNvSpPr txBox="1">
            <a:spLocks noGrp="1"/>
          </p:cNvSpPr>
          <p:nvPr>
            <p:ph type="title"/>
          </p:nvPr>
        </p:nvSpPr>
        <p:spPr>
          <a:xfrm>
            <a:off x="285724" y="66505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dirty="0"/>
              <a:t>Medical methods for induced abortion up to 12 weeks</a:t>
            </a:r>
            <a:endParaRPr dirty="0"/>
          </a:p>
        </p:txBody>
      </p:sp>
      <p:graphicFrame>
        <p:nvGraphicFramePr>
          <p:cNvPr id="388" name="Google Shape;388;p52"/>
          <p:cNvGraphicFramePr/>
          <p:nvPr>
            <p:extLst>
              <p:ext uri="{D42A27DB-BD31-4B8C-83A1-F6EECF244321}">
                <p14:modId xmlns:p14="http://schemas.microsoft.com/office/powerpoint/2010/main" val="1231323848"/>
              </p:ext>
            </p:extLst>
          </p:nvPr>
        </p:nvGraphicFramePr>
        <p:xfrm>
          <a:off x="628649" y="2262035"/>
          <a:ext cx="7886675" cy="3043085"/>
        </p:xfrm>
        <a:graphic>
          <a:graphicData uri="http://schemas.openxmlformats.org/drawingml/2006/table">
            <a:tbl>
              <a:tblPr firstRow="1" bandRow="1">
                <a:noFill/>
                <a:tableStyleId>{1C447A0F-35A5-44D7-872E-85A9FA109EDF}</a:tableStyleId>
              </a:tblPr>
              <a:tblGrid>
                <a:gridCol w="3732325">
                  <a:extLst>
                    <a:ext uri="{9D8B030D-6E8A-4147-A177-3AD203B41FA5}">
                      <a16:colId xmlns:a16="http://schemas.microsoft.com/office/drawing/2014/main" val="20000"/>
                    </a:ext>
                  </a:extLst>
                </a:gridCol>
                <a:gridCol w="2162900">
                  <a:extLst>
                    <a:ext uri="{9D8B030D-6E8A-4147-A177-3AD203B41FA5}">
                      <a16:colId xmlns:a16="http://schemas.microsoft.com/office/drawing/2014/main" val="20001"/>
                    </a:ext>
                  </a:extLst>
                </a:gridCol>
                <a:gridCol w="1991450">
                  <a:extLst>
                    <a:ext uri="{9D8B030D-6E8A-4147-A177-3AD203B41FA5}">
                      <a16:colId xmlns:a16="http://schemas.microsoft.com/office/drawing/2014/main" val="20002"/>
                    </a:ext>
                  </a:extLst>
                </a:gridCol>
              </a:tblGrid>
              <a:tr h="891550">
                <a:tc>
                  <a:txBody>
                    <a:bodyPr/>
                    <a:lstStyle/>
                    <a:p>
                      <a:pPr marL="0" marR="0" lvl="0" indent="0" algn="l" rtl="0">
                        <a:lnSpc>
                          <a:spcPct val="100000"/>
                        </a:lnSpc>
                        <a:spcBef>
                          <a:spcPts val="0"/>
                        </a:spcBef>
                        <a:spcAft>
                          <a:spcPts val="0"/>
                        </a:spcAft>
                        <a:buClr>
                          <a:schemeClr val="dk1"/>
                        </a:buClr>
                        <a:buSzPts val="2700"/>
                        <a:buFont typeface="Calibri"/>
                        <a:buNone/>
                      </a:pPr>
                      <a:endParaRPr sz="2700" u="none" strike="noStrike" cap="none" dirty="0"/>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a:t>Mifepristone + Misoprostol</a:t>
                      </a:r>
                      <a:endParaRPr sz="1800" u="none" strike="noStrike" cap="none"/>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a:t>Misoprostol Only</a:t>
                      </a:r>
                      <a:endParaRPr sz="1800" u="none" strike="noStrike" cap="none"/>
                    </a:p>
                  </a:txBody>
                  <a:tcPr marL="68575" marR="68575" marT="34300" marB="34300">
                    <a:solidFill>
                      <a:schemeClr val="accent1"/>
                    </a:solidFill>
                  </a:tcPr>
                </a:tc>
                <a:extLst>
                  <a:ext uri="{0D108BD9-81ED-4DB2-BD59-A6C34878D82A}">
                    <a16:rowId xmlns:a16="http://schemas.microsoft.com/office/drawing/2014/main" val="10000"/>
                  </a:ext>
                </a:extLst>
              </a:tr>
              <a:tr h="717175">
                <a:tc>
                  <a:txBody>
                    <a:bodyPr/>
                    <a:lstStyle/>
                    <a:p>
                      <a:pPr marL="0" marR="0" lvl="0" indent="0" algn="l" rtl="0">
                        <a:lnSpc>
                          <a:spcPct val="100000"/>
                        </a:lnSpc>
                        <a:spcBef>
                          <a:spcPts val="0"/>
                        </a:spcBef>
                        <a:spcAft>
                          <a:spcPts val="0"/>
                        </a:spcAft>
                        <a:buClr>
                          <a:schemeClr val="dk1"/>
                        </a:buClr>
                        <a:buSzPts val="2700"/>
                        <a:buFont typeface="Calibri"/>
                        <a:buNone/>
                      </a:pPr>
                      <a:r>
                        <a:rPr lang="en-US" sz="2700" u="none" strike="noStrike" cap="none"/>
                        <a:t>Effectiveness Rate</a:t>
                      </a:r>
                      <a:endParaRPr sz="1800" u="none" strike="noStrike" cap="none"/>
                    </a:p>
                  </a:txBody>
                  <a:tcPr marL="68575" marR="68575" marT="34300" marB="34300" anchor="ctr">
                    <a:solidFill>
                      <a:srgbClr val="E6EFF8"/>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a:t>&gt;95%</a:t>
                      </a:r>
                      <a:endParaRPr sz="1800" u="none" strike="noStrike" cap="none"/>
                    </a:p>
                  </a:txBody>
                  <a:tcPr marL="68575" marR="68575" marT="34300" marB="34300" anchor="ctr">
                    <a:solidFill>
                      <a:srgbClr val="E6EFF8"/>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dirty="0"/>
                        <a:t>84-93%</a:t>
                      </a:r>
                      <a:endParaRPr sz="1800" u="none" strike="noStrike" cap="none" dirty="0"/>
                    </a:p>
                  </a:txBody>
                  <a:tcPr marL="68575" marR="68575" marT="34300" marB="34300" anchor="ctr">
                    <a:solidFill>
                      <a:srgbClr val="E6EFF8"/>
                    </a:solidFill>
                  </a:tcPr>
                </a:tc>
                <a:extLst>
                  <a:ext uri="{0D108BD9-81ED-4DB2-BD59-A6C34878D82A}">
                    <a16:rowId xmlns:a16="http://schemas.microsoft.com/office/drawing/2014/main" val="10001"/>
                  </a:ext>
                </a:extLst>
              </a:tr>
              <a:tr h="717175">
                <a:tc>
                  <a:txBody>
                    <a:bodyPr/>
                    <a:lstStyle/>
                    <a:p>
                      <a:pPr marL="0" marR="0" lvl="0" indent="0" algn="l" rtl="0">
                        <a:lnSpc>
                          <a:spcPct val="100000"/>
                        </a:lnSpc>
                        <a:spcBef>
                          <a:spcPts val="0"/>
                        </a:spcBef>
                        <a:spcAft>
                          <a:spcPts val="0"/>
                        </a:spcAft>
                        <a:buClr>
                          <a:schemeClr val="dk1"/>
                        </a:buClr>
                        <a:buSzPts val="2700"/>
                        <a:buFont typeface="Calibri"/>
                        <a:buNone/>
                      </a:pPr>
                      <a:r>
                        <a:rPr lang="en-US" sz="2700" u="none" strike="noStrike" cap="none" dirty="0"/>
                        <a:t>Ongoing Pregnancy Rate</a:t>
                      </a:r>
                      <a:endParaRPr sz="1800" u="none" strike="noStrike" cap="none" dirty="0"/>
                    </a:p>
                  </a:txBody>
                  <a:tcPr marL="68575" marR="68575" marT="34300" marB="34300" anchor="ctr">
                    <a:solidFill>
                      <a:schemeClr val="accent3"/>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a:t>&lt;2%</a:t>
                      </a:r>
                      <a:endParaRPr sz="1800" u="none" strike="noStrike" cap="none"/>
                    </a:p>
                  </a:txBody>
                  <a:tcPr marL="68575" marR="68575" marT="34300" marB="34300" anchor="ctr">
                    <a:solidFill>
                      <a:schemeClr val="accent3"/>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a:t>3-10%</a:t>
                      </a:r>
                      <a:endParaRPr sz="1800" u="none" strike="noStrike" cap="none"/>
                    </a:p>
                  </a:txBody>
                  <a:tcPr marL="68575" marR="68575" marT="34300" marB="34300" anchor="ctr">
                    <a:solidFill>
                      <a:schemeClr val="accent3"/>
                    </a:solidFill>
                  </a:tcPr>
                </a:tc>
                <a:extLst>
                  <a:ext uri="{0D108BD9-81ED-4DB2-BD59-A6C34878D82A}">
                    <a16:rowId xmlns:a16="http://schemas.microsoft.com/office/drawing/2014/main" val="10002"/>
                  </a:ext>
                </a:extLst>
              </a:tr>
              <a:tr h="717175">
                <a:tc>
                  <a:txBody>
                    <a:bodyPr/>
                    <a:lstStyle/>
                    <a:p>
                      <a:pPr marL="0" marR="0" lvl="0" indent="0" algn="l" rtl="0">
                        <a:lnSpc>
                          <a:spcPct val="100000"/>
                        </a:lnSpc>
                        <a:spcBef>
                          <a:spcPts val="0"/>
                        </a:spcBef>
                        <a:spcAft>
                          <a:spcPts val="0"/>
                        </a:spcAft>
                        <a:buClr>
                          <a:schemeClr val="dk1"/>
                        </a:buClr>
                        <a:buSzPts val="2700"/>
                        <a:buFont typeface="Calibri"/>
                        <a:buNone/>
                      </a:pPr>
                      <a:r>
                        <a:rPr lang="en-US" sz="2700" u="none" strike="noStrike" cap="none"/>
                        <a:t>Complication Rate</a:t>
                      </a:r>
                      <a:endParaRPr sz="1800" u="none" strike="noStrike" cap="none"/>
                    </a:p>
                  </a:txBody>
                  <a:tcPr marL="68575" marR="68575" marT="34300" marB="34300" anchor="ctr">
                    <a:solidFill>
                      <a:srgbClr val="E6EFF8"/>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a:t>&lt;1-3%</a:t>
                      </a:r>
                      <a:endParaRPr sz="1800" u="none" strike="noStrike" cap="none"/>
                    </a:p>
                  </a:txBody>
                  <a:tcPr marL="68575" marR="68575" marT="34300" marB="34300" anchor="ctr">
                    <a:solidFill>
                      <a:srgbClr val="E6EFF8"/>
                    </a:solidFill>
                  </a:tcPr>
                </a:tc>
                <a:tc>
                  <a:txBody>
                    <a:bodyPr/>
                    <a:lstStyle/>
                    <a:p>
                      <a:pPr marL="0" marR="0" lvl="0" indent="0" algn="ctr" rtl="0">
                        <a:lnSpc>
                          <a:spcPct val="100000"/>
                        </a:lnSpc>
                        <a:spcBef>
                          <a:spcPts val="0"/>
                        </a:spcBef>
                        <a:spcAft>
                          <a:spcPts val="0"/>
                        </a:spcAft>
                        <a:buClr>
                          <a:schemeClr val="dk1"/>
                        </a:buClr>
                        <a:buSzPts val="2700"/>
                        <a:buFont typeface="Calibri"/>
                        <a:buNone/>
                      </a:pPr>
                      <a:r>
                        <a:rPr lang="en-US" sz="2700" u="none" strike="noStrike" cap="none" dirty="0"/>
                        <a:t>1-4%</a:t>
                      </a:r>
                      <a:endParaRPr sz="1800" u="none" strike="noStrike" cap="none" dirty="0"/>
                    </a:p>
                  </a:txBody>
                  <a:tcPr marL="68575" marR="68575" marT="34300" marB="34300" anchor="ctr">
                    <a:solidFill>
                      <a:srgbClr val="E6EFF8"/>
                    </a:solidFill>
                  </a:tcPr>
                </a:tc>
                <a:extLst>
                  <a:ext uri="{0D108BD9-81ED-4DB2-BD59-A6C34878D82A}">
                    <a16:rowId xmlns:a16="http://schemas.microsoft.com/office/drawing/2014/main" val="10003"/>
                  </a:ext>
                </a:extLst>
              </a:tr>
            </a:tbl>
          </a:graphicData>
        </a:graphic>
      </p:graphicFrame>
      <p:sp>
        <p:nvSpPr>
          <p:cNvPr id="389" name="Google Shape;389;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3"/>
          <p:cNvSpPr txBox="1">
            <a:spLocks noGrp="1"/>
          </p:cNvSpPr>
          <p:nvPr>
            <p:ph type="title"/>
          </p:nvPr>
        </p:nvSpPr>
        <p:spPr>
          <a:xfrm>
            <a:off x="442776" y="446377"/>
            <a:ext cx="8258447"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b="1"/>
              <a:t>Medications for postabortion care</a:t>
            </a:r>
            <a:r>
              <a:rPr lang="en-US"/>
              <a:t> </a:t>
            </a:r>
            <a:endParaRPr/>
          </a:p>
        </p:txBody>
      </p:sp>
      <p:sp>
        <p:nvSpPr>
          <p:cNvPr id="396" name="Google Shape;396;p53"/>
          <p:cNvSpPr txBox="1">
            <a:spLocks noGrp="1"/>
          </p:cNvSpPr>
          <p:nvPr>
            <p:ph type="body" idx="1"/>
          </p:nvPr>
        </p:nvSpPr>
        <p:spPr>
          <a:xfrm>
            <a:off x="1077799" y="1543290"/>
            <a:ext cx="7623424" cy="3976901"/>
          </a:xfrm>
          <a:prstGeom prst="rect">
            <a:avLst/>
          </a:prstGeom>
          <a:noFill/>
          <a:ln>
            <a:noFill/>
          </a:ln>
        </p:spPr>
        <p:txBody>
          <a:bodyPr spcFirstLastPara="1" wrap="square" lIns="91425" tIns="45700" rIns="91425" bIns="45700" anchor="t" anchorCtr="0">
            <a:noAutofit/>
          </a:bodyPr>
          <a:lstStyle/>
          <a:p>
            <a:pPr marL="0" lvl="1" indent="0" algn="l" rtl="0">
              <a:lnSpc>
                <a:spcPct val="70000"/>
              </a:lnSpc>
              <a:spcBef>
                <a:spcPts val="0"/>
              </a:spcBef>
              <a:spcAft>
                <a:spcPts val="0"/>
              </a:spcAft>
              <a:buClr>
                <a:srgbClr val="1F3864"/>
              </a:buClr>
              <a:buSzPts val="2590"/>
              <a:buNone/>
            </a:pPr>
            <a:r>
              <a:rPr lang="en-US" b="1" u="sng">
                <a:solidFill>
                  <a:schemeClr val="accent1"/>
                </a:solidFill>
              </a:rPr>
              <a:t>Misoprostol</a:t>
            </a:r>
            <a:endParaRPr b="1">
              <a:solidFill>
                <a:schemeClr val="accent1"/>
              </a:solidFill>
            </a:endParaRPr>
          </a:p>
          <a:p>
            <a:pPr marL="457200" lvl="1" indent="-457200" algn="l" rtl="0">
              <a:lnSpc>
                <a:spcPct val="70000"/>
              </a:lnSpc>
              <a:spcBef>
                <a:spcPts val="750"/>
              </a:spcBef>
              <a:spcAft>
                <a:spcPts val="0"/>
              </a:spcAft>
              <a:buClr>
                <a:srgbClr val="1F3864"/>
              </a:buClr>
              <a:buSzPts val="2590"/>
              <a:buChar char="•"/>
            </a:pPr>
            <a:r>
              <a:rPr lang="en-US">
                <a:solidFill>
                  <a:schemeClr val="dk2"/>
                </a:solidFill>
              </a:rPr>
              <a:t>Can be used alone to treat incomplete and missed abortion</a:t>
            </a:r>
            <a:endParaRPr>
              <a:solidFill>
                <a:schemeClr val="dk2"/>
              </a:solidFill>
            </a:endParaRPr>
          </a:p>
          <a:p>
            <a:pPr marL="457200" lvl="1" indent="-457200" algn="l" rtl="0">
              <a:lnSpc>
                <a:spcPct val="70000"/>
              </a:lnSpc>
              <a:spcBef>
                <a:spcPts val="750"/>
              </a:spcBef>
              <a:spcAft>
                <a:spcPts val="0"/>
              </a:spcAft>
              <a:buClr>
                <a:srgbClr val="1F3864"/>
              </a:buClr>
              <a:buSzPts val="2590"/>
              <a:buChar char="•"/>
            </a:pPr>
            <a:r>
              <a:rPr lang="en-US">
                <a:solidFill>
                  <a:schemeClr val="dk2"/>
                </a:solidFill>
              </a:rPr>
              <a:t>Effectiveness for incomplete abortion: 91-99%</a:t>
            </a:r>
            <a:endParaRPr>
              <a:solidFill>
                <a:schemeClr val="dk2"/>
              </a:solidFill>
            </a:endParaRPr>
          </a:p>
          <a:p>
            <a:pPr marL="457200" lvl="1" indent="-457200" algn="l" rtl="0">
              <a:lnSpc>
                <a:spcPct val="70000"/>
              </a:lnSpc>
              <a:spcBef>
                <a:spcPts val="750"/>
              </a:spcBef>
              <a:spcAft>
                <a:spcPts val="0"/>
              </a:spcAft>
              <a:buClr>
                <a:srgbClr val="1F3864"/>
              </a:buClr>
              <a:buSzPts val="2590"/>
              <a:buChar char="•"/>
            </a:pPr>
            <a:r>
              <a:rPr lang="en-US">
                <a:solidFill>
                  <a:schemeClr val="dk2"/>
                </a:solidFill>
              </a:rPr>
              <a:t>Effectiveness for </a:t>
            </a:r>
            <a:r>
              <a:rPr lang="en-US" u="sng">
                <a:solidFill>
                  <a:schemeClr val="dk2"/>
                </a:solidFill>
              </a:rPr>
              <a:t>repeated doses</a:t>
            </a:r>
            <a:r>
              <a:rPr lang="en-US">
                <a:solidFill>
                  <a:schemeClr val="dk2"/>
                </a:solidFill>
              </a:rPr>
              <a:t> for missed abortion: 76-93%</a:t>
            </a:r>
            <a:endParaRPr>
              <a:solidFill>
                <a:schemeClr val="dk2"/>
              </a:solidFill>
            </a:endParaRPr>
          </a:p>
          <a:p>
            <a:pPr marL="0" lvl="1" indent="0" algn="l" rtl="0">
              <a:lnSpc>
                <a:spcPct val="70000"/>
              </a:lnSpc>
              <a:spcBef>
                <a:spcPts val="750"/>
              </a:spcBef>
              <a:spcAft>
                <a:spcPts val="0"/>
              </a:spcAft>
              <a:buClr>
                <a:schemeClr val="dk1"/>
              </a:buClr>
              <a:buSzPts val="832"/>
              <a:buNone/>
            </a:pPr>
            <a:endParaRPr b="1" u="sng">
              <a:solidFill>
                <a:schemeClr val="dk2"/>
              </a:solidFill>
            </a:endParaRPr>
          </a:p>
          <a:p>
            <a:pPr marL="0" lvl="1" indent="0" algn="l" rtl="0">
              <a:lnSpc>
                <a:spcPct val="70000"/>
              </a:lnSpc>
              <a:spcBef>
                <a:spcPts val="750"/>
              </a:spcBef>
              <a:spcAft>
                <a:spcPts val="0"/>
              </a:spcAft>
              <a:buClr>
                <a:srgbClr val="1F3864"/>
              </a:buClr>
              <a:buSzPts val="2590"/>
              <a:buNone/>
            </a:pPr>
            <a:r>
              <a:rPr lang="en-US" b="1" u="sng">
                <a:solidFill>
                  <a:schemeClr val="accent1"/>
                </a:solidFill>
              </a:rPr>
              <a:t>Mifepristone</a:t>
            </a:r>
            <a:endParaRPr b="1">
              <a:solidFill>
                <a:schemeClr val="accent1"/>
              </a:solidFill>
            </a:endParaRPr>
          </a:p>
          <a:p>
            <a:pPr marL="457200" lvl="1" indent="-457200" algn="l" rtl="0">
              <a:lnSpc>
                <a:spcPct val="70000"/>
              </a:lnSpc>
              <a:spcBef>
                <a:spcPts val="750"/>
              </a:spcBef>
              <a:spcAft>
                <a:spcPts val="0"/>
              </a:spcAft>
              <a:buClr>
                <a:srgbClr val="1F3864"/>
              </a:buClr>
              <a:buSzPts val="2590"/>
              <a:buChar char="•"/>
            </a:pPr>
            <a:r>
              <a:rPr lang="en-US">
                <a:solidFill>
                  <a:schemeClr val="dk2"/>
                </a:solidFill>
              </a:rPr>
              <a:t>Can be combined with misoprostol to treat missed abortion </a:t>
            </a:r>
            <a:endParaRPr>
              <a:solidFill>
                <a:schemeClr val="dk2"/>
              </a:solidFill>
            </a:endParaRPr>
          </a:p>
          <a:p>
            <a:pPr marL="457200" lvl="1" indent="-457200" algn="l" rtl="0">
              <a:lnSpc>
                <a:spcPct val="70000"/>
              </a:lnSpc>
              <a:spcBef>
                <a:spcPts val="750"/>
              </a:spcBef>
              <a:spcAft>
                <a:spcPts val="0"/>
              </a:spcAft>
              <a:buClr>
                <a:srgbClr val="1F3864"/>
              </a:buClr>
              <a:buSzPts val="2590"/>
              <a:buChar char="•"/>
            </a:pPr>
            <a:r>
              <a:rPr lang="en-US">
                <a:solidFill>
                  <a:schemeClr val="dk2"/>
                </a:solidFill>
              </a:rPr>
              <a:t>Effectiveness with </a:t>
            </a:r>
            <a:r>
              <a:rPr lang="en-US" u="sng">
                <a:solidFill>
                  <a:schemeClr val="dk2"/>
                </a:solidFill>
              </a:rPr>
              <a:t>single dose</a:t>
            </a:r>
            <a:r>
              <a:rPr lang="en-US">
                <a:solidFill>
                  <a:schemeClr val="dk2"/>
                </a:solidFill>
              </a:rPr>
              <a:t> of misoprostol: 84-88%</a:t>
            </a:r>
            <a:endParaRPr>
              <a:solidFill>
                <a:schemeClr val="dk2"/>
              </a:solidFill>
            </a:endParaRPr>
          </a:p>
          <a:p>
            <a:pPr marL="457200" lvl="1" indent="-292735" algn="l" rtl="0">
              <a:lnSpc>
                <a:spcPct val="70000"/>
              </a:lnSpc>
              <a:spcBef>
                <a:spcPts val="750"/>
              </a:spcBef>
              <a:spcAft>
                <a:spcPts val="0"/>
              </a:spcAft>
              <a:buClr>
                <a:schemeClr val="dk1"/>
              </a:buClr>
              <a:buSzPts val="2590"/>
              <a:buNone/>
            </a:pPr>
            <a:endParaRPr>
              <a:solidFill>
                <a:srgbClr val="1F3864"/>
              </a:solidFill>
            </a:endParaRPr>
          </a:p>
          <a:p>
            <a:pPr marL="257175" lvl="1" indent="-133858" algn="l" rtl="0">
              <a:lnSpc>
                <a:spcPct val="70000"/>
              </a:lnSpc>
              <a:spcBef>
                <a:spcPts val="500"/>
              </a:spcBef>
              <a:spcAft>
                <a:spcPts val="0"/>
              </a:spcAft>
              <a:buClr>
                <a:schemeClr val="dk1"/>
              </a:buClr>
              <a:buSzPts val="1942"/>
              <a:buFont typeface="Arial"/>
              <a:buNone/>
            </a:pPr>
            <a:endParaRPr>
              <a:solidFill>
                <a:srgbClr val="1F3864"/>
              </a:solidFill>
            </a:endParaRPr>
          </a:p>
          <a:p>
            <a:pPr marL="257175" lvl="1" indent="-116204" algn="l" rtl="0">
              <a:lnSpc>
                <a:spcPct val="70000"/>
              </a:lnSpc>
              <a:spcBef>
                <a:spcPts val="500"/>
              </a:spcBef>
              <a:spcAft>
                <a:spcPts val="0"/>
              </a:spcAft>
              <a:buClr>
                <a:schemeClr val="dk1"/>
              </a:buClr>
              <a:buSzPts val="2220"/>
              <a:buFont typeface="Arial"/>
              <a:buNone/>
            </a:pPr>
            <a:endParaRPr>
              <a:solidFill>
                <a:srgbClr val="1F3864"/>
              </a:solidFill>
            </a:endParaRPr>
          </a:p>
          <a:p>
            <a:pPr marL="257175" lvl="1" indent="-133858" algn="l" rtl="0">
              <a:lnSpc>
                <a:spcPct val="70000"/>
              </a:lnSpc>
              <a:spcBef>
                <a:spcPts val="500"/>
              </a:spcBef>
              <a:spcAft>
                <a:spcPts val="0"/>
              </a:spcAft>
              <a:buClr>
                <a:schemeClr val="dk1"/>
              </a:buClr>
              <a:buSzPts val="1942"/>
              <a:buFont typeface="Arial"/>
              <a:buNone/>
            </a:pPr>
            <a:endParaRPr/>
          </a:p>
          <a:p>
            <a:pPr marL="257175" lvl="1" indent="-133858" algn="l" rtl="0">
              <a:lnSpc>
                <a:spcPct val="70000"/>
              </a:lnSpc>
              <a:spcBef>
                <a:spcPts val="500"/>
              </a:spcBef>
              <a:spcAft>
                <a:spcPts val="0"/>
              </a:spcAft>
              <a:buClr>
                <a:schemeClr val="dk1"/>
              </a:buClr>
              <a:buSzPts val="1942"/>
              <a:buFont typeface="Arial"/>
              <a:buNone/>
            </a:pPr>
            <a:endParaRPr/>
          </a:p>
          <a:p>
            <a:pPr marL="257175" lvl="1" indent="-133858" algn="l" rtl="0">
              <a:lnSpc>
                <a:spcPct val="70000"/>
              </a:lnSpc>
              <a:spcBef>
                <a:spcPts val="500"/>
              </a:spcBef>
              <a:spcAft>
                <a:spcPts val="0"/>
              </a:spcAft>
              <a:buClr>
                <a:schemeClr val="dk1"/>
              </a:buClr>
              <a:buSzPts val="1942"/>
              <a:buFont typeface="Arial"/>
              <a:buNone/>
            </a:pPr>
            <a:endParaRPr/>
          </a:p>
          <a:p>
            <a:pPr marL="257175" lvl="1" indent="-133858" algn="l" rtl="0">
              <a:lnSpc>
                <a:spcPct val="70000"/>
              </a:lnSpc>
              <a:spcBef>
                <a:spcPts val="500"/>
              </a:spcBef>
              <a:spcAft>
                <a:spcPts val="0"/>
              </a:spcAft>
              <a:buClr>
                <a:schemeClr val="dk1"/>
              </a:buClr>
              <a:buSzPts val="1942"/>
              <a:buFont typeface="Arial"/>
              <a:buNone/>
            </a:pPr>
            <a:endParaRPr/>
          </a:p>
          <a:p>
            <a:pPr marL="228600" lvl="0" indent="-64135" algn="l" rtl="0">
              <a:lnSpc>
                <a:spcPct val="70000"/>
              </a:lnSpc>
              <a:spcBef>
                <a:spcPts val="1000"/>
              </a:spcBef>
              <a:spcAft>
                <a:spcPts val="0"/>
              </a:spcAft>
              <a:buClr>
                <a:schemeClr val="dk1"/>
              </a:buClr>
              <a:buSzPts val="2590"/>
              <a:buNone/>
            </a:pPr>
            <a:endParaRPr sz="2800"/>
          </a:p>
        </p:txBody>
      </p:sp>
      <p:sp>
        <p:nvSpPr>
          <p:cNvPr id="397" name="Google Shape;397;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904126" y="272266"/>
            <a:ext cx="7685070" cy="11727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959" b="1"/>
              <a:t>Value of mifepristone and/or misoprostol in crisis settings</a:t>
            </a:r>
            <a:r>
              <a:rPr lang="en-US" sz="3959"/>
              <a:t> </a:t>
            </a:r>
            <a:endParaRPr/>
          </a:p>
        </p:txBody>
      </p:sp>
      <p:sp>
        <p:nvSpPr>
          <p:cNvPr id="404" name="Google Shape;404;p54"/>
          <p:cNvSpPr txBox="1">
            <a:spLocks noGrp="1"/>
          </p:cNvSpPr>
          <p:nvPr>
            <p:ph type="body" idx="1"/>
          </p:nvPr>
        </p:nvSpPr>
        <p:spPr>
          <a:xfrm>
            <a:off x="904126" y="1712072"/>
            <a:ext cx="7808359" cy="4740098"/>
          </a:xfrm>
          <a:prstGeom prst="rect">
            <a:avLst/>
          </a:prstGeom>
          <a:noFill/>
          <a:ln>
            <a:noFill/>
          </a:ln>
        </p:spPr>
        <p:txBody>
          <a:bodyPr spcFirstLastPara="1" wrap="square" lIns="91425" tIns="45700" rIns="91425" bIns="45700" anchor="t" anchorCtr="0">
            <a:noAutofit/>
          </a:bodyPr>
          <a:lstStyle/>
          <a:p>
            <a:pPr marL="0" lvl="1" indent="0" algn="l" rtl="0">
              <a:lnSpc>
                <a:spcPct val="70000"/>
              </a:lnSpc>
              <a:spcBef>
                <a:spcPts val="0"/>
              </a:spcBef>
              <a:spcAft>
                <a:spcPts val="0"/>
              </a:spcAft>
              <a:buClr>
                <a:srgbClr val="1F3864"/>
              </a:buClr>
              <a:buSzPts val="2550"/>
              <a:buNone/>
            </a:pPr>
            <a:r>
              <a:rPr lang="en-US" b="1" u="sng">
                <a:solidFill>
                  <a:schemeClr val="accent1"/>
                </a:solidFill>
              </a:rPr>
              <a:t>For both:</a:t>
            </a:r>
            <a:endParaRPr b="1">
              <a:solidFill>
                <a:schemeClr val="accent1"/>
              </a:solidFill>
            </a:endParaRPr>
          </a:p>
          <a:p>
            <a:pPr marL="257175" lvl="1" indent="-257175" algn="l" rtl="0">
              <a:lnSpc>
                <a:spcPct val="70000"/>
              </a:lnSpc>
              <a:spcBef>
                <a:spcPts val="500"/>
              </a:spcBef>
              <a:spcAft>
                <a:spcPts val="0"/>
              </a:spcAft>
              <a:buClr>
                <a:srgbClr val="1F3864"/>
              </a:buClr>
              <a:buSzPts val="2550"/>
              <a:buFont typeface="Arial"/>
              <a:buChar char="•"/>
            </a:pPr>
            <a:r>
              <a:rPr lang="en-US">
                <a:solidFill>
                  <a:schemeClr val="dk2"/>
                </a:solidFill>
              </a:rPr>
              <a:t>Can be provided on an outpatient basis and offered at the community level</a:t>
            </a:r>
            <a:endParaRPr>
              <a:solidFill>
                <a:schemeClr val="dk2"/>
              </a:solidFill>
            </a:endParaRPr>
          </a:p>
          <a:p>
            <a:pPr marL="257175" lvl="1" indent="-257175" algn="l" rtl="0">
              <a:lnSpc>
                <a:spcPct val="70000"/>
              </a:lnSpc>
              <a:spcBef>
                <a:spcPts val="500"/>
              </a:spcBef>
              <a:spcAft>
                <a:spcPts val="0"/>
              </a:spcAft>
              <a:buClr>
                <a:srgbClr val="1F3864"/>
              </a:buClr>
              <a:buSzPts val="2550"/>
              <a:buFont typeface="Arial"/>
              <a:buChar char="•"/>
            </a:pPr>
            <a:r>
              <a:rPr lang="en-US">
                <a:solidFill>
                  <a:schemeClr val="dk2"/>
                </a:solidFill>
              </a:rPr>
              <a:t>Can be used by other cadres of providers as safely and effectively as doctors</a:t>
            </a:r>
            <a:endParaRPr>
              <a:solidFill>
                <a:schemeClr val="dk2"/>
              </a:solidFill>
            </a:endParaRPr>
          </a:p>
          <a:p>
            <a:pPr marL="257175" lvl="1" indent="-257175" algn="l" rtl="0">
              <a:lnSpc>
                <a:spcPct val="70000"/>
              </a:lnSpc>
              <a:spcBef>
                <a:spcPts val="500"/>
              </a:spcBef>
              <a:spcAft>
                <a:spcPts val="0"/>
              </a:spcAft>
              <a:buClr>
                <a:srgbClr val="1F3864"/>
              </a:buClr>
              <a:buSzPts val="2550"/>
              <a:buFont typeface="Arial"/>
              <a:buChar char="•"/>
            </a:pPr>
            <a:r>
              <a:rPr lang="en-US">
                <a:solidFill>
                  <a:schemeClr val="dk2"/>
                </a:solidFill>
              </a:rPr>
              <a:t>Expand access to uterine evacuation where there are no providers trained in vacuum aspiration</a:t>
            </a:r>
            <a:endParaRPr>
              <a:solidFill>
                <a:schemeClr val="dk2"/>
              </a:solidFill>
            </a:endParaRPr>
          </a:p>
          <a:p>
            <a:pPr marL="257175" lvl="1" indent="-257175" algn="l" rtl="0">
              <a:lnSpc>
                <a:spcPct val="70000"/>
              </a:lnSpc>
              <a:spcBef>
                <a:spcPts val="500"/>
              </a:spcBef>
              <a:spcAft>
                <a:spcPts val="0"/>
              </a:spcAft>
              <a:buClr>
                <a:srgbClr val="1F3864"/>
              </a:buClr>
              <a:buSzPts val="2550"/>
              <a:buFont typeface="Arial"/>
              <a:buChar char="•"/>
            </a:pPr>
            <a:r>
              <a:rPr lang="en-US">
                <a:solidFill>
                  <a:schemeClr val="dk2"/>
                </a:solidFill>
              </a:rPr>
              <a:t>Simple to administer; does not require specialized equipment, facilities, or staffing</a:t>
            </a:r>
            <a:endParaRPr>
              <a:solidFill>
                <a:schemeClr val="dk2"/>
              </a:solidFill>
            </a:endParaRPr>
          </a:p>
          <a:p>
            <a:pPr marL="0" lvl="1" indent="0" algn="l" rtl="0">
              <a:lnSpc>
                <a:spcPct val="70000"/>
              </a:lnSpc>
              <a:spcBef>
                <a:spcPts val="500"/>
              </a:spcBef>
              <a:spcAft>
                <a:spcPts val="0"/>
              </a:spcAft>
              <a:buClr>
                <a:schemeClr val="dk1"/>
              </a:buClr>
              <a:buSzPts val="850"/>
              <a:buNone/>
            </a:pPr>
            <a:endParaRPr u="sng">
              <a:solidFill>
                <a:schemeClr val="dk2"/>
              </a:solidFill>
            </a:endParaRPr>
          </a:p>
          <a:p>
            <a:pPr marL="0" lvl="1" indent="0" algn="l" rtl="0">
              <a:lnSpc>
                <a:spcPct val="70000"/>
              </a:lnSpc>
              <a:spcBef>
                <a:spcPts val="500"/>
              </a:spcBef>
              <a:spcAft>
                <a:spcPts val="0"/>
              </a:spcAft>
              <a:buClr>
                <a:srgbClr val="1F3864"/>
              </a:buClr>
              <a:buSzPts val="2550"/>
              <a:buNone/>
            </a:pPr>
            <a:r>
              <a:rPr lang="en-US" b="1" u="sng">
                <a:solidFill>
                  <a:schemeClr val="accent1"/>
                </a:solidFill>
              </a:rPr>
              <a:t>For misoprostol only:</a:t>
            </a:r>
            <a:endParaRPr b="1">
              <a:solidFill>
                <a:schemeClr val="accent1"/>
              </a:solidFill>
            </a:endParaRPr>
          </a:p>
          <a:p>
            <a:pPr marL="1200150" lvl="3" indent="-342900" algn="l" rtl="0">
              <a:lnSpc>
                <a:spcPct val="70000"/>
              </a:lnSpc>
              <a:spcBef>
                <a:spcPts val="500"/>
              </a:spcBef>
              <a:spcAft>
                <a:spcPts val="0"/>
              </a:spcAft>
              <a:buClr>
                <a:srgbClr val="1F3864"/>
              </a:buClr>
              <a:buSzPts val="2550"/>
              <a:buFont typeface="Arial"/>
              <a:buChar char="•"/>
            </a:pPr>
            <a:r>
              <a:rPr lang="en-US" sz="2800">
                <a:solidFill>
                  <a:schemeClr val="dk2"/>
                </a:solidFill>
              </a:rPr>
              <a:t>Inexpensive</a:t>
            </a:r>
            <a:endParaRPr sz="2800">
              <a:solidFill>
                <a:schemeClr val="dk2"/>
              </a:solidFill>
            </a:endParaRPr>
          </a:p>
          <a:p>
            <a:pPr marL="1200150" lvl="3" indent="-342900" algn="l" rtl="0">
              <a:lnSpc>
                <a:spcPct val="70000"/>
              </a:lnSpc>
              <a:spcBef>
                <a:spcPts val="500"/>
              </a:spcBef>
              <a:spcAft>
                <a:spcPts val="0"/>
              </a:spcAft>
              <a:buClr>
                <a:srgbClr val="1F3864"/>
              </a:buClr>
              <a:buSzPts val="2550"/>
              <a:buFont typeface="Arial"/>
              <a:buChar char="•"/>
            </a:pPr>
            <a:r>
              <a:rPr lang="en-US" sz="2800">
                <a:solidFill>
                  <a:schemeClr val="dk2"/>
                </a:solidFill>
              </a:rPr>
              <a:t>Widely available</a:t>
            </a:r>
            <a:endParaRPr sz="2800">
              <a:solidFill>
                <a:schemeClr val="dk2"/>
              </a:solidFill>
            </a:endParaRPr>
          </a:p>
          <a:p>
            <a:pPr marL="1200150" lvl="3" indent="-342900" algn="l" rtl="0">
              <a:lnSpc>
                <a:spcPct val="70000"/>
              </a:lnSpc>
              <a:spcBef>
                <a:spcPts val="500"/>
              </a:spcBef>
              <a:spcAft>
                <a:spcPts val="0"/>
              </a:spcAft>
              <a:buClr>
                <a:srgbClr val="1F3864"/>
              </a:buClr>
              <a:buSzPts val="2550"/>
              <a:buFont typeface="Arial"/>
              <a:buChar char="•"/>
            </a:pPr>
            <a:r>
              <a:rPr lang="en-US" sz="2800">
                <a:solidFill>
                  <a:schemeClr val="dk2"/>
                </a:solidFill>
              </a:rPr>
              <a:t>Stable at room temperature</a:t>
            </a:r>
            <a:endParaRPr sz="2800">
              <a:solidFill>
                <a:schemeClr val="dk2"/>
              </a:solidFill>
            </a:endParaRPr>
          </a:p>
          <a:p>
            <a:pPr marL="257175" lvl="1" indent="-143827" algn="l" rtl="0">
              <a:lnSpc>
                <a:spcPct val="70000"/>
              </a:lnSpc>
              <a:spcBef>
                <a:spcPts val="500"/>
              </a:spcBef>
              <a:spcAft>
                <a:spcPts val="0"/>
              </a:spcAft>
              <a:buClr>
                <a:schemeClr val="dk1"/>
              </a:buClr>
              <a:buSzPts val="1785"/>
              <a:buFont typeface="Arial"/>
              <a:buNone/>
            </a:pPr>
            <a:endParaRPr>
              <a:solidFill>
                <a:srgbClr val="1F3864"/>
              </a:solidFill>
            </a:endParaRPr>
          </a:p>
          <a:p>
            <a:pPr marL="257175" lvl="1" indent="-143827" algn="l" rtl="0">
              <a:lnSpc>
                <a:spcPct val="70000"/>
              </a:lnSpc>
              <a:spcBef>
                <a:spcPts val="500"/>
              </a:spcBef>
              <a:spcAft>
                <a:spcPts val="0"/>
              </a:spcAft>
              <a:buClr>
                <a:schemeClr val="dk1"/>
              </a:buClr>
              <a:buSzPts val="1785"/>
              <a:buFont typeface="Arial"/>
              <a:buNone/>
            </a:pPr>
            <a:endParaRPr>
              <a:solidFill>
                <a:srgbClr val="1F3864"/>
              </a:solidFill>
            </a:endParaRPr>
          </a:p>
          <a:p>
            <a:pPr marL="257175" lvl="1" indent="-143827" algn="l" rtl="0">
              <a:lnSpc>
                <a:spcPct val="70000"/>
              </a:lnSpc>
              <a:spcBef>
                <a:spcPts val="500"/>
              </a:spcBef>
              <a:spcAft>
                <a:spcPts val="0"/>
              </a:spcAft>
              <a:buClr>
                <a:schemeClr val="dk1"/>
              </a:buClr>
              <a:buSzPts val="1785"/>
              <a:buFont typeface="Arial"/>
              <a:buNone/>
            </a:pPr>
            <a:endParaRPr/>
          </a:p>
          <a:p>
            <a:pPr marL="257175" lvl="1" indent="-143827" algn="l" rtl="0">
              <a:lnSpc>
                <a:spcPct val="70000"/>
              </a:lnSpc>
              <a:spcBef>
                <a:spcPts val="500"/>
              </a:spcBef>
              <a:spcAft>
                <a:spcPts val="0"/>
              </a:spcAft>
              <a:buClr>
                <a:schemeClr val="dk1"/>
              </a:buClr>
              <a:buSzPts val="1785"/>
              <a:buFont typeface="Arial"/>
              <a:buNone/>
            </a:pPr>
            <a:endParaRPr/>
          </a:p>
          <a:p>
            <a:pPr marL="257175" lvl="1" indent="-143827" algn="l" rtl="0">
              <a:lnSpc>
                <a:spcPct val="70000"/>
              </a:lnSpc>
              <a:spcBef>
                <a:spcPts val="500"/>
              </a:spcBef>
              <a:spcAft>
                <a:spcPts val="0"/>
              </a:spcAft>
              <a:buClr>
                <a:schemeClr val="dk1"/>
              </a:buClr>
              <a:buSzPts val="1785"/>
              <a:buFont typeface="Arial"/>
              <a:buNone/>
            </a:pPr>
            <a:endParaRPr/>
          </a:p>
          <a:p>
            <a:pPr marL="257175" lvl="1" indent="-143827" algn="l" rtl="0">
              <a:lnSpc>
                <a:spcPct val="70000"/>
              </a:lnSpc>
              <a:spcBef>
                <a:spcPts val="500"/>
              </a:spcBef>
              <a:spcAft>
                <a:spcPts val="0"/>
              </a:spcAft>
              <a:buClr>
                <a:schemeClr val="dk1"/>
              </a:buClr>
              <a:buSzPts val="1785"/>
              <a:buFont typeface="Arial"/>
              <a:buNone/>
            </a:pPr>
            <a:endParaRPr/>
          </a:p>
          <a:p>
            <a:pPr marL="228600" lvl="0" indent="-77470" algn="l" rtl="0">
              <a:lnSpc>
                <a:spcPct val="70000"/>
              </a:lnSpc>
              <a:spcBef>
                <a:spcPts val="1000"/>
              </a:spcBef>
              <a:spcAft>
                <a:spcPts val="0"/>
              </a:spcAft>
              <a:buClr>
                <a:schemeClr val="dk1"/>
              </a:buClr>
              <a:buSzPts val="2380"/>
              <a:buNone/>
            </a:pPr>
            <a:endParaRPr sz="2800"/>
          </a:p>
        </p:txBody>
      </p:sp>
      <p:sp>
        <p:nvSpPr>
          <p:cNvPr id="405" name="Google Shape;405;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628650" y="30095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Course objectives</a:t>
            </a:r>
            <a:endParaRPr/>
          </a:p>
        </p:txBody>
      </p:sp>
      <p:sp>
        <p:nvSpPr>
          <p:cNvPr id="126" name="Google Shape;126;p19"/>
          <p:cNvSpPr txBox="1">
            <a:spLocks noGrp="1"/>
          </p:cNvSpPr>
          <p:nvPr>
            <p:ph type="body" idx="1"/>
          </p:nvPr>
        </p:nvSpPr>
        <p:spPr>
          <a:xfrm>
            <a:off x="628649" y="1427747"/>
            <a:ext cx="8034903" cy="47306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590">
                <a:solidFill>
                  <a:srgbClr val="1F3864"/>
                </a:solidFill>
              </a:rPr>
              <a:t>At the end of this training, participants will be able to:</a:t>
            </a:r>
            <a:endParaRPr/>
          </a:p>
          <a:p>
            <a:pPr marL="685800" lvl="1" indent="-228600" algn="l" rtl="0">
              <a:lnSpc>
                <a:spcPct val="90000"/>
              </a:lnSpc>
              <a:spcBef>
                <a:spcPts val="500"/>
              </a:spcBef>
              <a:spcAft>
                <a:spcPts val="0"/>
              </a:spcAft>
              <a:buClr>
                <a:srgbClr val="1F3864"/>
              </a:buClr>
              <a:buSzPts val="2590"/>
              <a:buChar char="•"/>
            </a:pPr>
            <a:r>
              <a:rPr lang="en-US" sz="2590">
                <a:solidFill>
                  <a:srgbClr val="1F3864"/>
                </a:solidFill>
              </a:rPr>
              <a:t>Explain why uterine evacuation is an essential part of reproductive health services in crisis settings</a:t>
            </a:r>
            <a:endParaRPr/>
          </a:p>
          <a:p>
            <a:pPr marL="685800" lvl="1" indent="-228600" algn="l" rtl="0">
              <a:lnSpc>
                <a:spcPct val="90000"/>
              </a:lnSpc>
              <a:spcBef>
                <a:spcPts val="500"/>
              </a:spcBef>
              <a:spcAft>
                <a:spcPts val="0"/>
              </a:spcAft>
              <a:buClr>
                <a:srgbClr val="1F3864"/>
              </a:buClr>
              <a:buSzPts val="2590"/>
              <a:buChar char="•"/>
            </a:pPr>
            <a:r>
              <a:rPr lang="en-US" sz="2590">
                <a:solidFill>
                  <a:srgbClr val="1F3864"/>
                </a:solidFill>
              </a:rPr>
              <a:t>Counsel women seeking abortion in crisis settings</a:t>
            </a:r>
            <a:endParaRPr/>
          </a:p>
          <a:p>
            <a:pPr marL="685800" lvl="1" indent="-228600" algn="l" rtl="0">
              <a:lnSpc>
                <a:spcPct val="90000"/>
              </a:lnSpc>
              <a:spcBef>
                <a:spcPts val="500"/>
              </a:spcBef>
              <a:spcAft>
                <a:spcPts val="0"/>
              </a:spcAft>
              <a:buClr>
                <a:srgbClr val="1F3864"/>
              </a:buClr>
              <a:buSzPts val="2590"/>
              <a:buChar char="•"/>
            </a:pPr>
            <a:r>
              <a:rPr lang="en-US" sz="2590">
                <a:solidFill>
                  <a:srgbClr val="1F3864"/>
                </a:solidFill>
              </a:rPr>
              <a:t>Provide uterine evacuation for women in crisis settings using medications</a:t>
            </a:r>
            <a:endParaRPr/>
          </a:p>
          <a:p>
            <a:pPr marL="685800" lvl="1" indent="-228600" algn="l" rtl="0">
              <a:lnSpc>
                <a:spcPct val="90000"/>
              </a:lnSpc>
              <a:spcBef>
                <a:spcPts val="500"/>
              </a:spcBef>
              <a:spcAft>
                <a:spcPts val="0"/>
              </a:spcAft>
              <a:buClr>
                <a:srgbClr val="1F3864"/>
              </a:buClr>
              <a:buSzPts val="2590"/>
              <a:buChar char="•"/>
            </a:pPr>
            <a:r>
              <a:rPr lang="en-US" sz="2590">
                <a:solidFill>
                  <a:srgbClr val="1F3864"/>
                </a:solidFill>
              </a:rPr>
              <a:t>Recognize and manage women who develop complications from uterine evacuation with medications</a:t>
            </a:r>
            <a:endParaRPr/>
          </a:p>
          <a:p>
            <a:pPr marL="685800" lvl="1" indent="-228600" algn="l" rtl="0">
              <a:lnSpc>
                <a:spcPct val="90000"/>
              </a:lnSpc>
              <a:spcBef>
                <a:spcPts val="500"/>
              </a:spcBef>
              <a:spcAft>
                <a:spcPts val="0"/>
              </a:spcAft>
              <a:buClr>
                <a:srgbClr val="1F3864"/>
              </a:buClr>
              <a:buSzPts val="2590"/>
              <a:buChar char="•"/>
            </a:pPr>
            <a:r>
              <a:rPr lang="en-US" sz="2590">
                <a:solidFill>
                  <a:srgbClr val="1F3864"/>
                </a:solidFill>
              </a:rPr>
              <a:t>Integrate uterine evacuation with medications into their present reproductive health services, and organize and monitor the services</a:t>
            </a:r>
            <a:endParaRPr/>
          </a:p>
        </p:txBody>
      </p:sp>
      <p:sp>
        <p:nvSpPr>
          <p:cNvPr id="127" name="Google Shape;12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txBox="1">
            <a:spLocks noGrp="1"/>
          </p:cNvSpPr>
          <p:nvPr>
            <p:ph type="title"/>
          </p:nvPr>
        </p:nvSpPr>
        <p:spPr>
          <a:xfrm>
            <a:off x="1276350" y="1790700"/>
            <a:ext cx="6421041" cy="223870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POSSIBLE COMPLICATIONS</a:t>
            </a:r>
            <a:br>
              <a:rPr lang="en-US" sz="4400" b="1">
                <a:solidFill>
                  <a:schemeClr val="accent1"/>
                </a:solidFill>
              </a:rPr>
            </a:br>
            <a:r>
              <a:rPr lang="en-US" sz="4400" b="1">
                <a:solidFill>
                  <a:schemeClr val="accent1"/>
                </a:solidFill>
              </a:rPr>
              <a:t>OF MEDICAL METHODS</a:t>
            </a:r>
            <a:endParaRPr sz="4400">
              <a:solidFill>
                <a:schemeClr val="accent1"/>
              </a:solidFill>
            </a:endParaRPr>
          </a:p>
        </p:txBody>
      </p:sp>
      <p:sp>
        <p:nvSpPr>
          <p:cNvPr id="413" name="Google Shape;413;p55"/>
          <p:cNvSpPr txBox="1">
            <a:spLocks noGrp="1"/>
          </p:cNvSpPr>
          <p:nvPr>
            <p:ph type="sldNum" idx="12"/>
          </p:nvPr>
        </p:nvSpPr>
        <p:spPr>
          <a:xfrm>
            <a:off x="2741487"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6"/>
          <p:cNvSpPr txBox="1">
            <a:spLocks noGrp="1"/>
          </p:cNvSpPr>
          <p:nvPr>
            <p:ph type="title"/>
          </p:nvPr>
        </p:nvSpPr>
        <p:spPr>
          <a:xfrm>
            <a:off x="609600" y="609600"/>
            <a:ext cx="7772399" cy="1325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b="1" dirty="0"/>
              <a:t>Expectant management for incomplete abortion</a:t>
            </a:r>
            <a:endParaRPr lang="en-US" dirty="0"/>
          </a:p>
        </p:txBody>
      </p:sp>
      <p:sp>
        <p:nvSpPr>
          <p:cNvPr id="420" name="Google Shape;420;p56"/>
          <p:cNvSpPr txBox="1">
            <a:spLocks noGrp="1"/>
          </p:cNvSpPr>
          <p:nvPr>
            <p:ph type="body" idx="1"/>
          </p:nvPr>
        </p:nvSpPr>
        <p:spPr>
          <a:xfrm>
            <a:off x="741666" y="2083763"/>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dirty="0">
                <a:solidFill>
                  <a:schemeClr val="dk2"/>
                </a:solidFill>
              </a:rPr>
              <a:t>Expectant management refers to the process of allowing the uterus to evacuate the products of conception spontaneously over time without provider intervention </a:t>
            </a: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Access to emergency care, if necessary</a:t>
            </a: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Time to expulsion unpredictable</a:t>
            </a:r>
          </a:p>
          <a:p>
            <a:pPr marL="228600" lvl="0" indent="-228600" algn="l" rtl="0">
              <a:lnSpc>
                <a:spcPct val="90000"/>
              </a:lnSpc>
              <a:spcBef>
                <a:spcPts val="1000"/>
              </a:spcBef>
              <a:spcAft>
                <a:spcPts val="0"/>
              </a:spcAft>
              <a:buClr>
                <a:srgbClr val="1F3864"/>
              </a:buClr>
              <a:buSzPts val="2800"/>
              <a:buChar char="•"/>
            </a:pPr>
            <a:r>
              <a:rPr lang="en-US" sz="2800" dirty="0">
                <a:solidFill>
                  <a:schemeClr val="dk2"/>
                </a:solidFill>
              </a:rPr>
              <a:t>Effectiveness rate: 52-85%</a:t>
            </a:r>
          </a:p>
          <a:p>
            <a:pPr marL="0" lvl="0" indent="0" algn="l" rtl="0">
              <a:lnSpc>
                <a:spcPct val="90000"/>
              </a:lnSpc>
              <a:spcBef>
                <a:spcPts val="1000"/>
              </a:spcBef>
              <a:spcAft>
                <a:spcPts val="0"/>
              </a:spcAft>
              <a:buClr>
                <a:schemeClr val="dk1"/>
              </a:buClr>
              <a:buSzPts val="2800"/>
              <a:buNone/>
            </a:pPr>
            <a:endParaRPr sz="2800" dirty="0"/>
          </a:p>
        </p:txBody>
      </p:sp>
      <p:sp>
        <p:nvSpPr>
          <p:cNvPr id="421" name="Google Shape;421;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7"/>
          <p:cNvSpPr txBox="1">
            <a:spLocks noGrp="1"/>
          </p:cNvSpPr>
          <p:nvPr>
            <p:ph type="title"/>
          </p:nvPr>
        </p:nvSpPr>
        <p:spPr>
          <a:xfrm>
            <a:off x="647338" y="685800"/>
            <a:ext cx="7868012" cy="1268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Factors in choosing a </a:t>
            </a:r>
            <a:br>
              <a:rPr lang="en-US" b="1"/>
            </a:br>
            <a:r>
              <a:rPr lang="en-US" b="1"/>
              <a:t>uterine evacuation method </a:t>
            </a:r>
            <a:endParaRPr/>
          </a:p>
        </p:txBody>
      </p:sp>
      <p:sp>
        <p:nvSpPr>
          <p:cNvPr id="428" name="Google Shape;428;p57"/>
          <p:cNvSpPr txBox="1">
            <a:spLocks noGrp="1"/>
          </p:cNvSpPr>
          <p:nvPr>
            <p:ph type="body" idx="1"/>
          </p:nvPr>
        </p:nvSpPr>
        <p:spPr>
          <a:xfrm>
            <a:off x="819364" y="2364840"/>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Staff skills</a:t>
            </a:r>
            <a:endParaRPr sz="2800" b="1">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Equipment, supplies, and medications available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woman’s clinical condition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woman’s personal preference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Choice of contraceptive method</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sz="2800"/>
          </a:p>
        </p:txBody>
      </p:sp>
      <p:sp>
        <p:nvSpPr>
          <p:cNvPr id="429" name="Google Shape;42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8"/>
          <p:cNvSpPr txBox="1">
            <a:spLocks noGrp="1"/>
          </p:cNvSpPr>
          <p:nvPr>
            <p:ph type="title"/>
          </p:nvPr>
        </p:nvSpPr>
        <p:spPr>
          <a:xfrm>
            <a:off x="628650" y="5758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Discussing contraception and uterine evacuation together</a:t>
            </a:r>
            <a:endParaRPr/>
          </a:p>
        </p:txBody>
      </p:sp>
      <p:sp>
        <p:nvSpPr>
          <p:cNvPr id="436" name="Google Shape;436;p58"/>
          <p:cNvSpPr txBox="1">
            <a:spLocks noGrp="1"/>
          </p:cNvSpPr>
          <p:nvPr>
            <p:ph type="body" idx="1"/>
          </p:nvPr>
        </p:nvSpPr>
        <p:spPr>
          <a:xfrm>
            <a:off x="800100" y="2060905"/>
            <a:ext cx="7778821"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Many women seeking uterine evacuation are motivated to prevent or delay a next pregnancy.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Discuss contraceptive and uterine evacuation options at the same time.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Most methods can be used immediately.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uterine evacuation method has implications for whether and how certain contraceptive methods can be provided.</a:t>
            </a:r>
            <a:endParaRPr sz="2800">
              <a:solidFill>
                <a:schemeClr val="dk2"/>
              </a:solidFill>
            </a:endParaRPr>
          </a:p>
        </p:txBody>
      </p:sp>
      <p:sp>
        <p:nvSpPr>
          <p:cNvPr id="437" name="Google Shape;437;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9"/>
          <p:cNvSpPr txBox="1">
            <a:spLocks noGrp="1"/>
          </p:cNvSpPr>
          <p:nvPr>
            <p:ph type="title"/>
          </p:nvPr>
        </p:nvSpPr>
        <p:spPr>
          <a:xfrm>
            <a:off x="1276350" y="2407149"/>
            <a:ext cx="6421041" cy="223870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UTERINE EVACUATION METHOD OPTIONS COUNSELING: CASE STUDIES</a:t>
            </a:r>
            <a:endParaRPr sz="4400">
              <a:solidFill>
                <a:schemeClr val="accent1"/>
              </a:solidFill>
            </a:endParaRPr>
          </a:p>
        </p:txBody>
      </p:sp>
      <p:sp>
        <p:nvSpPr>
          <p:cNvPr id="445" name="Google Shape;445;p59"/>
          <p:cNvSpPr txBox="1">
            <a:spLocks noGrp="1"/>
          </p:cNvSpPr>
          <p:nvPr>
            <p:ph type="sldNum" idx="12"/>
          </p:nvPr>
        </p:nvSpPr>
        <p:spPr>
          <a:xfrm>
            <a:off x="2538205"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0"/>
          <p:cNvSpPr txBox="1">
            <a:spLocks noGrp="1"/>
          </p:cNvSpPr>
          <p:nvPr>
            <p:ph type="title"/>
          </p:nvPr>
        </p:nvSpPr>
        <p:spPr>
          <a:xfrm>
            <a:off x="1276350" y="1790700"/>
            <a:ext cx="6421041" cy="223870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POSTABORTION CONTRACEPTION</a:t>
            </a:r>
            <a:endParaRPr sz="4400">
              <a:solidFill>
                <a:schemeClr val="accent1"/>
              </a:solidFill>
            </a:endParaRPr>
          </a:p>
        </p:txBody>
      </p:sp>
      <p:sp>
        <p:nvSpPr>
          <p:cNvPr id="453" name="Google Shape;453;p60"/>
          <p:cNvSpPr txBox="1">
            <a:spLocks noGrp="1"/>
          </p:cNvSpPr>
          <p:nvPr>
            <p:ph type="sldNum" idx="12"/>
          </p:nvPr>
        </p:nvSpPr>
        <p:spPr>
          <a:xfrm>
            <a:off x="2607923"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1"/>
          <p:cNvSpPr txBox="1">
            <a:spLocks noGrp="1"/>
          </p:cNvSpPr>
          <p:nvPr>
            <p:ph type="title"/>
          </p:nvPr>
        </p:nvSpPr>
        <p:spPr>
          <a:xfrm>
            <a:off x="662041" y="44447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Avoid assumptions</a:t>
            </a:r>
            <a:endParaRPr/>
          </a:p>
        </p:txBody>
      </p:sp>
      <p:sp>
        <p:nvSpPr>
          <p:cNvPr id="460" name="Google Shape;460;p61"/>
          <p:cNvSpPr txBox="1">
            <a:spLocks noGrp="1"/>
          </p:cNvSpPr>
          <p:nvPr>
            <p:ph type="body" idx="1"/>
          </p:nvPr>
        </p:nvSpPr>
        <p:spPr>
          <a:xfrm>
            <a:off x="995309" y="1582464"/>
            <a:ext cx="756306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Women seek abortion-related care for many different reasons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Providers should not make assumptions about women’s reasons for seeking abortion or postabortion care, whether the pregnancy was wanted, or their desires for future pregnancies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Some women want to be pregnant but are terminating the current pregnancy for medical or other reasons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Women who have had an abortion may want to become pregnant again right away</a:t>
            </a:r>
            <a:endParaRPr sz="2800">
              <a:solidFill>
                <a:schemeClr val="dk2"/>
              </a:solidFill>
            </a:endParaRPr>
          </a:p>
          <a:p>
            <a:pPr marL="228600" lvl="0" indent="-50800" algn="l" rtl="0">
              <a:lnSpc>
                <a:spcPct val="80000"/>
              </a:lnSpc>
              <a:spcBef>
                <a:spcPts val="1000"/>
              </a:spcBef>
              <a:spcAft>
                <a:spcPts val="0"/>
              </a:spcAft>
              <a:buClr>
                <a:schemeClr val="dk1"/>
              </a:buClr>
              <a:buSzPts val="2800"/>
              <a:buNone/>
            </a:pPr>
            <a:endParaRPr sz="2800"/>
          </a:p>
        </p:txBody>
      </p:sp>
      <p:sp>
        <p:nvSpPr>
          <p:cNvPr id="461" name="Google Shape;461;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2"/>
          <p:cNvSpPr txBox="1">
            <a:spLocks noGrp="1"/>
          </p:cNvSpPr>
          <p:nvPr>
            <p:ph type="title"/>
          </p:nvPr>
        </p:nvSpPr>
        <p:spPr>
          <a:xfrm>
            <a:off x="525909" y="179708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Return to fertility</a:t>
            </a:r>
            <a:endParaRPr>
              <a:solidFill>
                <a:schemeClr val="accent1"/>
              </a:solidFill>
            </a:endParaRPr>
          </a:p>
        </p:txBody>
      </p:sp>
      <p:sp>
        <p:nvSpPr>
          <p:cNvPr id="468" name="Google Shape;468;p62"/>
          <p:cNvSpPr txBox="1">
            <a:spLocks noGrp="1"/>
          </p:cNvSpPr>
          <p:nvPr>
            <p:ph type="body" idx="1"/>
          </p:nvPr>
        </p:nvSpPr>
        <p:spPr>
          <a:xfrm>
            <a:off x="731391" y="1663822"/>
            <a:ext cx="78867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None/>
            </a:pPr>
            <a:endParaRPr sz="4000" i="1">
              <a:solidFill>
                <a:schemeClr val="accent1"/>
              </a:solidFill>
            </a:endParaRPr>
          </a:p>
          <a:p>
            <a:pPr marL="0" lvl="0" indent="0" algn="ctr" rtl="0">
              <a:lnSpc>
                <a:spcPct val="90000"/>
              </a:lnSpc>
              <a:spcBef>
                <a:spcPts val="1000"/>
              </a:spcBef>
              <a:spcAft>
                <a:spcPts val="0"/>
              </a:spcAft>
              <a:buClr>
                <a:schemeClr val="dk1"/>
              </a:buClr>
              <a:buSzPts val="4000"/>
              <a:buNone/>
            </a:pPr>
            <a:endParaRPr sz="4000" i="1">
              <a:solidFill>
                <a:schemeClr val="accent1"/>
              </a:solidFill>
            </a:endParaRPr>
          </a:p>
          <a:p>
            <a:pPr marL="0" lvl="0" indent="0" algn="ctr" rtl="0">
              <a:lnSpc>
                <a:spcPct val="90000"/>
              </a:lnSpc>
              <a:spcBef>
                <a:spcPts val="1000"/>
              </a:spcBef>
              <a:spcAft>
                <a:spcPts val="0"/>
              </a:spcAft>
              <a:buClr>
                <a:srgbClr val="1F3864"/>
              </a:buClr>
              <a:buSzPts val="4000"/>
              <a:buNone/>
            </a:pPr>
            <a:r>
              <a:rPr lang="en-US" sz="4000" i="1">
                <a:solidFill>
                  <a:schemeClr val="accent1"/>
                </a:solidFill>
              </a:rPr>
              <a:t>How soon after a uterine evacuation can ovulation take place?</a:t>
            </a:r>
            <a:endParaRPr>
              <a:solidFill>
                <a:schemeClr val="accent1"/>
              </a:solidFill>
            </a:endParaRPr>
          </a:p>
          <a:p>
            <a:pPr marL="228600" lvl="0" indent="0" algn="l" rtl="0">
              <a:lnSpc>
                <a:spcPct val="90000"/>
              </a:lnSpc>
              <a:spcBef>
                <a:spcPts val="1000"/>
              </a:spcBef>
              <a:spcAft>
                <a:spcPts val="0"/>
              </a:spcAft>
              <a:buClr>
                <a:schemeClr val="dk1"/>
              </a:buClr>
              <a:buSzPts val="4000"/>
              <a:buNone/>
            </a:pPr>
            <a:endParaRPr sz="4000" i="1">
              <a:solidFill>
                <a:schemeClr val="accent1"/>
              </a:solidFill>
            </a:endParaRPr>
          </a:p>
        </p:txBody>
      </p:sp>
      <p:sp>
        <p:nvSpPr>
          <p:cNvPr id="470" name="Google Shape;470;p62"/>
          <p:cNvSpPr txBox="1">
            <a:spLocks noGrp="1"/>
          </p:cNvSpPr>
          <p:nvPr>
            <p:ph type="sldNum" idx="12"/>
          </p:nvPr>
        </p:nvSpPr>
        <p:spPr>
          <a:xfrm>
            <a:off x="2638746" y="619196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3"/>
          <p:cNvSpPr txBox="1">
            <a:spLocks noGrp="1"/>
          </p:cNvSpPr>
          <p:nvPr>
            <p:ph type="title"/>
          </p:nvPr>
        </p:nvSpPr>
        <p:spPr>
          <a:xfrm>
            <a:off x="457200" y="743396"/>
            <a:ext cx="8399124"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Medical eligibility for contraceptive methods after uterine evacuation</a:t>
            </a:r>
            <a:endParaRPr/>
          </a:p>
        </p:txBody>
      </p:sp>
      <p:sp>
        <p:nvSpPr>
          <p:cNvPr id="477" name="Google Shape;477;p63"/>
          <p:cNvSpPr txBox="1">
            <a:spLocks noGrp="1"/>
          </p:cNvSpPr>
          <p:nvPr>
            <p:ph type="body" idx="1"/>
          </p:nvPr>
        </p:nvSpPr>
        <p:spPr>
          <a:xfrm>
            <a:off x="755151" y="2247471"/>
            <a:ext cx="7813496"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If there are no severe complications, all modern methods can be used immediately following a uterine evacuation, including by young women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Screen for any medical precautions for particular methods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All methods require adequate counseling and informed consent</a:t>
            </a:r>
            <a:endParaRPr sz="2800">
              <a:solidFill>
                <a:schemeClr val="dk2"/>
              </a:solidFill>
            </a:endParaRPr>
          </a:p>
        </p:txBody>
      </p:sp>
      <p:sp>
        <p:nvSpPr>
          <p:cNvPr id="478" name="Google Shape;478;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Uncomplicated uterine evacuation </a:t>
            </a:r>
            <a:endParaRPr/>
          </a:p>
        </p:txBody>
      </p:sp>
      <p:sp>
        <p:nvSpPr>
          <p:cNvPr id="485" name="Google Shape;485;p64"/>
          <p:cNvSpPr txBox="1">
            <a:spLocks noGrp="1"/>
          </p:cNvSpPr>
          <p:nvPr>
            <p:ph type="body" idx="1"/>
          </p:nvPr>
        </p:nvSpPr>
        <p:spPr>
          <a:xfrm>
            <a:off x="770562" y="1539874"/>
            <a:ext cx="7633699" cy="45370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Vacuum aspiration or facility-based expulsion after medical methods: </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a:solidFill>
                  <a:schemeClr val="dk2"/>
                </a:solidFill>
              </a:rPr>
              <a:t>All modern contraceptive methods can be used immediately</a:t>
            </a:r>
            <a:endParaRPr>
              <a:solidFill>
                <a:schemeClr val="dk2"/>
              </a:solidFill>
            </a:endParaRPr>
          </a:p>
          <a:p>
            <a:pPr marL="228600" lvl="0" indent="-76200" algn="l" rtl="0">
              <a:lnSpc>
                <a:spcPct val="90000"/>
              </a:lnSpc>
              <a:spcBef>
                <a:spcPts val="1000"/>
              </a:spcBef>
              <a:spcAft>
                <a:spcPts val="0"/>
              </a:spcAft>
              <a:buClr>
                <a:schemeClr val="dk1"/>
              </a:buClr>
              <a:buSzPts val="2400"/>
              <a:buNone/>
            </a:pPr>
            <a:endParaRPr sz="14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Medical methods with expulsion outside a facility:</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a:solidFill>
                  <a:schemeClr val="dk2"/>
                </a:solidFill>
              </a:rPr>
              <a:t>IUDs/Sterilization when it is reasonably certain the woman is no longer pregnant</a:t>
            </a:r>
            <a:endParaRPr>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a:solidFill>
                  <a:schemeClr val="dk2"/>
                </a:solidFill>
              </a:rPr>
              <a:t>All other modern methods (including pills, injectables and implants) can be initiated with medications</a:t>
            </a:r>
            <a:endParaRPr>
              <a:solidFill>
                <a:schemeClr val="dk2"/>
              </a:solidFill>
            </a:endParaRPr>
          </a:p>
          <a:p>
            <a:pPr marL="228600" lvl="0" indent="-50800" algn="l" rtl="0">
              <a:lnSpc>
                <a:spcPct val="90000"/>
              </a:lnSpc>
              <a:spcBef>
                <a:spcPts val="1000"/>
              </a:spcBef>
              <a:spcAft>
                <a:spcPts val="0"/>
              </a:spcAft>
              <a:buClr>
                <a:schemeClr val="dk1"/>
              </a:buClr>
              <a:buSzPts val="2800"/>
              <a:buNone/>
            </a:pPr>
            <a:endParaRPr sz="2800">
              <a:solidFill>
                <a:srgbClr val="1F3864"/>
              </a:solidFill>
            </a:endParaRPr>
          </a:p>
        </p:txBody>
      </p:sp>
      <p:sp>
        <p:nvSpPr>
          <p:cNvPr id="486" name="Google Shape;486;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1561673" y="1824335"/>
            <a:ext cx="7705618" cy="160466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5400"/>
              <a:buFont typeface="Calibri"/>
              <a:buNone/>
            </a:pPr>
            <a:r>
              <a:rPr lang="en-US" sz="4400" b="1" dirty="0">
                <a:solidFill>
                  <a:schemeClr val="accent1"/>
                </a:solidFill>
              </a:rPr>
              <a:t>KNOWLEDGE PRE-TEST </a:t>
            </a:r>
            <a:endParaRPr sz="4400" dirty="0">
              <a:solidFill>
                <a:schemeClr val="accent1"/>
              </a:solidFill>
            </a:endParaRPr>
          </a:p>
        </p:txBody>
      </p:sp>
      <p:sp>
        <p:nvSpPr>
          <p:cNvPr id="135" name="Google Shape;135;p20"/>
          <p:cNvSpPr txBox="1">
            <a:spLocks noGrp="1"/>
          </p:cNvSpPr>
          <p:nvPr>
            <p:ph type="sldNum" idx="12"/>
          </p:nvPr>
        </p:nvSpPr>
        <p:spPr>
          <a:xfrm>
            <a:off x="2732008" y="6188976"/>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5"/>
          <p:cNvSpPr txBox="1">
            <a:spLocks noGrp="1"/>
          </p:cNvSpPr>
          <p:nvPr>
            <p:ph type="title"/>
          </p:nvPr>
        </p:nvSpPr>
        <p:spPr>
          <a:xfrm>
            <a:off x="559942" y="65478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Long-acting reversible contraceptives (LARC) </a:t>
            </a:r>
            <a:endParaRPr/>
          </a:p>
        </p:txBody>
      </p:sp>
      <p:sp>
        <p:nvSpPr>
          <p:cNvPr id="493" name="Google Shape;493;p65"/>
          <p:cNvSpPr txBox="1">
            <a:spLocks noGrp="1"/>
          </p:cNvSpPr>
          <p:nvPr>
            <p:ph type="body" idx="1"/>
          </p:nvPr>
        </p:nvSpPr>
        <p:spPr>
          <a:xfrm>
            <a:off x="750013" y="2178125"/>
            <a:ext cx="772616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LARC includes IUDs and implants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For both young and adult women, LARC are more effective and have higher user satisfaction than short acting methods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LARC are continued longer than pills or injectables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LARC do not require a resupply of contraceptive commodities</a:t>
            </a:r>
            <a:endParaRPr sz="2800">
              <a:solidFill>
                <a:schemeClr val="dk2"/>
              </a:solidFill>
            </a:endParaRPr>
          </a:p>
        </p:txBody>
      </p:sp>
      <p:sp>
        <p:nvSpPr>
          <p:cNvPr id="494" name="Google Shape;49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6"/>
          <p:cNvSpPr txBox="1">
            <a:spLocks noGrp="1"/>
          </p:cNvSpPr>
          <p:nvPr>
            <p:ph type="title"/>
          </p:nvPr>
        </p:nvSpPr>
        <p:spPr>
          <a:xfrm>
            <a:off x="811658" y="71642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Integrating LARC into </a:t>
            </a:r>
            <a:br>
              <a:rPr lang="en-US" b="1"/>
            </a:br>
            <a:r>
              <a:rPr lang="en-US" b="1"/>
              <a:t>abortion-related services </a:t>
            </a:r>
            <a:endParaRPr/>
          </a:p>
        </p:txBody>
      </p:sp>
      <p:sp>
        <p:nvSpPr>
          <p:cNvPr id="501" name="Google Shape;501;p66"/>
          <p:cNvSpPr txBox="1">
            <a:spLocks noGrp="1"/>
          </p:cNvSpPr>
          <p:nvPr>
            <p:ph type="body" idx="1"/>
          </p:nvPr>
        </p:nvSpPr>
        <p:spPr>
          <a:xfrm>
            <a:off x="811658" y="2206376"/>
            <a:ext cx="7448764"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Offering LARC enhances women’s access to effective contraception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Women of all ages should be offered LARC as an option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Providers should insert women’s chosen method as soon as possible</a:t>
            </a:r>
            <a:endParaRPr sz="2800">
              <a:solidFill>
                <a:schemeClr val="dk2"/>
              </a:solidFill>
            </a:endParaRPr>
          </a:p>
        </p:txBody>
      </p:sp>
      <p:sp>
        <p:nvSpPr>
          <p:cNvPr id="502" name="Google Shape;502;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7"/>
          <p:cNvSpPr txBox="1">
            <a:spLocks noGrp="1"/>
          </p:cNvSpPr>
          <p:nvPr>
            <p:ph type="title"/>
          </p:nvPr>
        </p:nvSpPr>
        <p:spPr>
          <a:xfrm>
            <a:off x="628650" y="174057"/>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Supply EC pills </a:t>
            </a:r>
            <a:endParaRPr/>
          </a:p>
        </p:txBody>
      </p:sp>
      <p:pic>
        <p:nvPicPr>
          <p:cNvPr id="509" name="Google Shape;509;p67" descr="supplyemergcontrapill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708988" y="1586706"/>
            <a:ext cx="5726023" cy="4491747"/>
          </a:xfrm>
          <a:prstGeom prst="rect">
            <a:avLst/>
          </a:prstGeom>
          <a:noFill/>
          <a:ln>
            <a:noFill/>
          </a:ln>
        </p:spPr>
      </p:pic>
      <p:sp>
        <p:nvSpPr>
          <p:cNvPr id="510" name="Google Shape;51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8"/>
          <p:cNvSpPr txBox="1">
            <a:spLocks noGrp="1"/>
          </p:cNvSpPr>
          <p:nvPr>
            <p:ph type="title"/>
          </p:nvPr>
        </p:nvSpPr>
        <p:spPr>
          <a:xfrm>
            <a:off x="714055" y="71366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Privacy, confidentiality, </a:t>
            </a:r>
            <a:br>
              <a:rPr lang="en-US" b="1"/>
            </a:br>
            <a:r>
              <a:rPr lang="en-US" b="1"/>
              <a:t>and informed choice</a:t>
            </a:r>
            <a:endParaRPr/>
          </a:p>
        </p:txBody>
      </p:sp>
      <p:sp>
        <p:nvSpPr>
          <p:cNvPr id="517" name="Google Shape;517;p68"/>
          <p:cNvSpPr txBox="1">
            <a:spLocks noGrp="1"/>
          </p:cNvSpPr>
          <p:nvPr>
            <p:ph type="body" idx="1"/>
          </p:nvPr>
        </p:nvSpPr>
        <p:spPr>
          <a:xfrm>
            <a:off x="865598" y="2308920"/>
            <a:ext cx="7618288"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Privacy and confidentiality are essential in the abortion-related care setting</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woman should be counseled in an area where no one else can see and hear to ensure confidentiality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Providers should follow professional protocols that protect confidentiality</a:t>
            </a:r>
            <a:endParaRPr sz="2800">
              <a:solidFill>
                <a:schemeClr val="dk2"/>
              </a:solidFill>
            </a:endParaRPr>
          </a:p>
        </p:txBody>
      </p:sp>
      <p:sp>
        <p:nvSpPr>
          <p:cNvPr id="518" name="Google Shape;518;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Ask if she would like her partner to be with her </a:t>
            </a:r>
            <a:endParaRPr/>
          </a:p>
        </p:txBody>
      </p:sp>
      <p:pic>
        <p:nvPicPr>
          <p:cNvPr id="525" name="Google Shape;525;p69" descr="askifshewouldlike"/>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359729" y="1564179"/>
            <a:ext cx="6858092" cy="4923389"/>
          </a:xfrm>
          <a:prstGeom prst="rect">
            <a:avLst/>
          </a:prstGeom>
          <a:solidFill>
            <a:srgbClr val="ECECEC"/>
          </a:solidFill>
          <a:ln w="9525" cap="sq" cmpd="sng">
            <a:solidFill>
              <a:schemeClr val="accent1"/>
            </a:solidFill>
            <a:prstDash val="solid"/>
            <a:miter lim="800000"/>
            <a:headEnd type="none" w="sm" len="sm"/>
            <a:tailEnd type="none" w="sm" len="sm"/>
          </a:ln>
          <a:effectLst/>
        </p:spPr>
      </p:pic>
      <p:sp>
        <p:nvSpPr>
          <p:cNvPr id="526" name="Google Shape;52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0"/>
          <p:cNvSpPr txBox="1">
            <a:spLocks noGrp="1"/>
          </p:cNvSpPr>
          <p:nvPr>
            <p:ph type="title"/>
          </p:nvPr>
        </p:nvSpPr>
        <p:spPr>
          <a:xfrm>
            <a:off x="793037" y="46117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Informed choice means </a:t>
            </a:r>
            <a:endParaRPr/>
          </a:p>
        </p:txBody>
      </p:sp>
      <p:sp>
        <p:nvSpPr>
          <p:cNvPr id="533" name="Google Shape;533;p70"/>
          <p:cNvSpPr txBox="1">
            <a:spLocks noGrp="1"/>
          </p:cNvSpPr>
          <p:nvPr>
            <p:ph type="body" idx="1"/>
          </p:nvPr>
        </p:nvSpPr>
        <p:spPr>
          <a:xfrm>
            <a:off x="955496" y="1598566"/>
            <a:ext cx="723300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Choosing a method voluntarily, without coercion or pressure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Choosing from a wide range of methods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Understanding the benefits and risks of each method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Informed consent is obtained prior to method provision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Informed consent is particularly important for permanent methods such as sterilization</a:t>
            </a:r>
            <a:endParaRPr sz="2800">
              <a:solidFill>
                <a:schemeClr val="dk2"/>
              </a:solidFill>
            </a:endParaRPr>
          </a:p>
        </p:txBody>
      </p:sp>
      <p:sp>
        <p:nvSpPr>
          <p:cNvPr id="534" name="Google Shape;534;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1"/>
          <p:cNvSpPr txBox="1">
            <a:spLocks noGrp="1"/>
          </p:cNvSpPr>
          <p:nvPr>
            <p:ph type="title"/>
          </p:nvPr>
        </p:nvSpPr>
        <p:spPr>
          <a:xfrm>
            <a:off x="623888" y="18867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SPECIAL CONSIDERATIONS:</a:t>
            </a:r>
            <a:br>
              <a:rPr lang="en-US" sz="4400" b="1">
                <a:solidFill>
                  <a:schemeClr val="accent1"/>
                </a:solidFill>
              </a:rPr>
            </a:br>
            <a:r>
              <a:rPr lang="en-US" sz="4400" b="1">
                <a:solidFill>
                  <a:schemeClr val="accent1"/>
                </a:solidFill>
              </a:rPr>
              <a:t>WOMEN IN REFUGEE AND DISPLACED SETTINGS</a:t>
            </a:r>
            <a:endParaRPr sz="4400">
              <a:solidFill>
                <a:schemeClr val="accent1"/>
              </a:solidFill>
            </a:endParaRPr>
          </a:p>
        </p:txBody>
      </p:sp>
      <p:sp>
        <p:nvSpPr>
          <p:cNvPr id="542" name="Google Shape;542;p71"/>
          <p:cNvSpPr txBox="1">
            <a:spLocks noGrp="1"/>
          </p:cNvSpPr>
          <p:nvPr>
            <p:ph type="sldNum" idx="12"/>
          </p:nvPr>
        </p:nvSpPr>
        <p:spPr>
          <a:xfrm>
            <a:off x="2659294" y="635299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2"/>
          <p:cNvSpPr txBox="1">
            <a:spLocks noGrp="1"/>
          </p:cNvSpPr>
          <p:nvPr>
            <p:ph type="title"/>
          </p:nvPr>
        </p:nvSpPr>
        <p:spPr>
          <a:xfrm>
            <a:off x="823859" y="94599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Contraceptive methods: </a:t>
            </a:r>
            <a:br>
              <a:rPr lang="en-US" b="1"/>
            </a:br>
            <a:r>
              <a:rPr lang="en-US" b="1"/>
              <a:t>Special considerations</a:t>
            </a:r>
            <a:br>
              <a:rPr lang="en-US" sz="3959"/>
            </a:br>
            <a:endParaRPr sz="3959"/>
          </a:p>
        </p:txBody>
      </p:sp>
      <p:sp>
        <p:nvSpPr>
          <p:cNvPr id="549" name="Google Shape;549;p72"/>
          <p:cNvSpPr txBox="1">
            <a:spLocks noGrp="1"/>
          </p:cNvSpPr>
          <p:nvPr>
            <p:ph type="body" idx="1"/>
          </p:nvPr>
        </p:nvSpPr>
        <p:spPr>
          <a:xfrm>
            <a:off x="1049891" y="2410773"/>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High levels of sexual violence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Possible limited contraceptive method mix</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Increased risk of exposure to STIs/HIV</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Importance of EC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Vulnerability of women, particularly adolescents </a:t>
            </a:r>
            <a:endParaRPr sz="2800">
              <a:solidFill>
                <a:schemeClr val="dk2"/>
              </a:solidFill>
            </a:endParaRPr>
          </a:p>
        </p:txBody>
      </p:sp>
      <p:sp>
        <p:nvSpPr>
          <p:cNvPr id="550" name="Google Shape;550;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623887" y="1658182"/>
            <a:ext cx="8045327"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OTHER SPECIAL CONSIDERATIONS: CASE STUDIES</a:t>
            </a:r>
            <a:endParaRPr sz="4400">
              <a:solidFill>
                <a:schemeClr val="accent1"/>
              </a:solidFill>
            </a:endParaRPr>
          </a:p>
        </p:txBody>
      </p:sp>
      <p:sp>
        <p:nvSpPr>
          <p:cNvPr id="558" name="Google Shape;558;p73"/>
          <p:cNvSpPr txBox="1">
            <a:spLocks noGrp="1"/>
          </p:cNvSpPr>
          <p:nvPr>
            <p:ph type="sldNum" idx="12"/>
          </p:nvPr>
        </p:nvSpPr>
        <p:spPr>
          <a:xfrm>
            <a:off x="2690116" y="6203758"/>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457200" y="68560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1: Violence</a:t>
            </a:r>
            <a:endParaRPr>
              <a:solidFill>
                <a:schemeClr val="accent1"/>
              </a:solidFill>
            </a:endParaRPr>
          </a:p>
        </p:txBody>
      </p:sp>
      <p:sp>
        <p:nvSpPr>
          <p:cNvPr id="565" name="Google Shape;565;p74"/>
          <p:cNvSpPr txBox="1">
            <a:spLocks noGrp="1"/>
          </p:cNvSpPr>
          <p:nvPr>
            <p:ph type="body" idx="1"/>
          </p:nvPr>
        </p:nvSpPr>
        <p:spPr>
          <a:xfrm>
            <a:off x="601038" y="2332037"/>
            <a:ext cx="8085762"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A 22-year-old married mother of one discloses that she is frequently beaten by her husband. The last beating occurred while she was pregnant. She has come to the facility with a lot of vaginal bleeding and cramping. She is afraid to discuss contraception with her husband.</a:t>
            </a:r>
            <a:endParaRPr>
              <a:solidFill>
                <a:schemeClr val="dk2"/>
              </a:solidFill>
            </a:endParaRPr>
          </a:p>
        </p:txBody>
      </p:sp>
      <p:sp>
        <p:nvSpPr>
          <p:cNvPr id="566" name="Google Shape;566;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sz="4000" b="1">
                <a:solidFill>
                  <a:schemeClr val="dk2"/>
                </a:solidFill>
              </a:rPr>
              <a:t>UNIT 2: </a:t>
            </a:r>
            <a:r>
              <a:rPr lang="en-US" sz="4000" b="1"/>
              <a:t>UTERINE EVACUATION IN CRISIS SETTINGS </a:t>
            </a:r>
            <a:endParaRPr sz="4000"/>
          </a:p>
        </p:txBody>
      </p:sp>
      <p:pic>
        <p:nvPicPr>
          <p:cNvPr id="2" name="Picture 1" descr="A close-up of a logo&#10;&#10;Description automatically generated with medium confidence">
            <a:extLst>
              <a:ext uri="{FF2B5EF4-FFF2-40B4-BE49-F238E27FC236}">
                <a16:creationId xmlns:a16="http://schemas.microsoft.com/office/drawing/2014/main" id="{EAA43E01-2EDA-6580-B2A6-90592DF11C1E}"/>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5"/>
          <p:cNvSpPr txBox="1">
            <a:spLocks noGrp="1"/>
          </p:cNvSpPr>
          <p:nvPr>
            <p:ph type="title"/>
          </p:nvPr>
        </p:nvSpPr>
        <p:spPr>
          <a:xfrm>
            <a:off x="457200" y="44929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2: HIV</a:t>
            </a:r>
            <a:endParaRPr>
              <a:solidFill>
                <a:schemeClr val="accent1"/>
              </a:solidFill>
            </a:endParaRPr>
          </a:p>
        </p:txBody>
      </p:sp>
      <p:sp>
        <p:nvSpPr>
          <p:cNvPr id="573" name="Google Shape;573;p75"/>
          <p:cNvSpPr txBox="1">
            <a:spLocks noGrp="1"/>
          </p:cNvSpPr>
          <p:nvPr>
            <p:ph type="body" idx="1"/>
          </p:nvPr>
        </p:nvSpPr>
        <p:spPr>
          <a:xfrm>
            <a:off x="760288" y="2106005"/>
            <a:ext cx="7839182"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A 28-year-old mother of two comes into the clinic extremely sick and learns that she is HIV-positive. Her only sexual partner has been her husband. She wants to prevent another pregnancy until she receives treatment for HIV and is feeling better.</a:t>
            </a:r>
            <a:endParaRPr>
              <a:solidFill>
                <a:schemeClr val="dk2"/>
              </a:solidFill>
            </a:endParaRPr>
          </a:p>
        </p:txBody>
      </p:sp>
      <p:sp>
        <p:nvSpPr>
          <p:cNvPr id="574" name="Google Shape;57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Condoms for both females </a:t>
            </a:r>
            <a:br>
              <a:rPr lang="en-US" b="1"/>
            </a:br>
            <a:r>
              <a:rPr lang="en-US" b="1"/>
              <a:t>and males</a:t>
            </a:r>
            <a:endParaRPr/>
          </a:p>
        </p:txBody>
      </p:sp>
      <p:pic>
        <p:nvPicPr>
          <p:cNvPr id="581" name="Google Shape;581;p76" descr="condoms4menwomen"/>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208666" y="1716767"/>
            <a:ext cx="4726668" cy="5004708"/>
          </a:xfrm>
          <a:prstGeom prst="rect">
            <a:avLst/>
          </a:prstGeom>
          <a:noFill/>
          <a:ln>
            <a:noFill/>
          </a:ln>
        </p:spPr>
      </p:pic>
      <p:sp>
        <p:nvSpPr>
          <p:cNvPr id="582" name="Google Shape;582;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3: Young Women</a:t>
            </a:r>
            <a:endParaRPr>
              <a:solidFill>
                <a:schemeClr val="accent1"/>
              </a:solidFill>
            </a:endParaRPr>
          </a:p>
        </p:txBody>
      </p:sp>
      <p:sp>
        <p:nvSpPr>
          <p:cNvPr id="589" name="Google Shape;589;p77"/>
          <p:cNvSpPr txBox="1">
            <a:spLocks noGrp="1"/>
          </p:cNvSpPr>
          <p:nvPr>
            <p:ph type="body" idx="1"/>
          </p:nvPr>
        </p:nvSpPr>
        <p:spPr>
          <a:xfrm>
            <a:off x="616448" y="1528281"/>
            <a:ext cx="8070351"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A 16-year-old woman is sexually active with her boyfriend. They use withdrawal because she does not feel comfortable asking him to use condoms. She wants to use something more effective but is afraid her family might be upset if they see her taking birth control pills. She has tried to get injectables in the past, but has been denied by a nurse at the health center because she is not married.</a:t>
            </a:r>
            <a:endParaRPr>
              <a:solidFill>
                <a:schemeClr val="dk2"/>
              </a:solidFill>
            </a:endParaRPr>
          </a:p>
        </p:txBody>
      </p:sp>
      <p:sp>
        <p:nvSpPr>
          <p:cNvPr id="590" name="Google Shape;590;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8"/>
          <p:cNvSpPr txBox="1">
            <a:spLocks noGrp="1"/>
          </p:cNvSpPr>
          <p:nvPr>
            <p:ph type="title"/>
          </p:nvPr>
        </p:nvSpPr>
        <p:spPr>
          <a:xfrm>
            <a:off x="1610916" y="2100887"/>
            <a:ext cx="5915025" cy="176569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INFORMED CONSENT</a:t>
            </a:r>
            <a:endParaRPr sz="4400">
              <a:solidFill>
                <a:schemeClr val="accent1"/>
              </a:solidFill>
            </a:endParaRPr>
          </a:p>
        </p:txBody>
      </p:sp>
      <p:sp>
        <p:nvSpPr>
          <p:cNvPr id="598" name="Google Shape;598;p78"/>
          <p:cNvSpPr txBox="1">
            <a:spLocks noGrp="1"/>
          </p:cNvSpPr>
          <p:nvPr>
            <p:ph type="sldNum" idx="12"/>
          </p:nvPr>
        </p:nvSpPr>
        <p:spPr>
          <a:xfrm>
            <a:off x="2690116" y="623122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9"/>
          <p:cNvSpPr txBox="1">
            <a:spLocks noGrp="1"/>
          </p:cNvSpPr>
          <p:nvPr>
            <p:ph type="title"/>
          </p:nvPr>
        </p:nvSpPr>
        <p:spPr>
          <a:xfrm>
            <a:off x="462337" y="731046"/>
            <a:ext cx="8096036"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Obtain informed consent</a:t>
            </a:r>
            <a:r>
              <a:rPr lang="en-US"/>
              <a:t> </a:t>
            </a:r>
            <a:endParaRPr/>
          </a:p>
        </p:txBody>
      </p:sp>
      <p:sp>
        <p:nvSpPr>
          <p:cNvPr id="605" name="Google Shape;605;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64</a:t>
            </a:fld>
            <a:endParaRPr/>
          </a:p>
        </p:txBody>
      </p:sp>
      <p:pic>
        <p:nvPicPr>
          <p:cNvPr id="606" name="Google Shape;606;p79" descr="A drawing of a woman in a hijab helping a young woman fill out a form. "/>
          <p:cNvPicPr preferRelativeResize="0"/>
          <p:nvPr/>
        </p:nvPicPr>
        <p:blipFill rotWithShape="1">
          <a:blip r:embed="rId3">
            <a:alphaModFix/>
            <a:duotone>
              <a:schemeClr val="bg2">
                <a:shade val="45000"/>
                <a:satMod val="135000"/>
              </a:schemeClr>
              <a:prstClr val="white"/>
            </a:duotone>
          </a:blip>
          <a:srcRect l="21955" t="11622" r="18940" b="10636"/>
          <a:stretch/>
        </p:blipFill>
        <p:spPr>
          <a:xfrm>
            <a:off x="1567543" y="1568461"/>
            <a:ext cx="6672943" cy="49418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0"/>
          <p:cNvSpPr txBox="1">
            <a:spLocks noGrp="1"/>
          </p:cNvSpPr>
          <p:nvPr>
            <p:ph type="title"/>
          </p:nvPr>
        </p:nvSpPr>
        <p:spPr>
          <a:xfrm>
            <a:off x="852488" y="483396"/>
            <a:ext cx="5915025"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Procedure choice</a:t>
            </a:r>
            <a:r>
              <a:rPr lang="en-US"/>
              <a:t> </a:t>
            </a:r>
            <a:endParaRPr/>
          </a:p>
        </p:txBody>
      </p:sp>
      <p:sp>
        <p:nvSpPr>
          <p:cNvPr id="613" name="Google Shape;613;p80"/>
          <p:cNvSpPr txBox="1">
            <a:spLocks noGrp="1"/>
          </p:cNvSpPr>
          <p:nvPr>
            <p:ph type="body" idx="1"/>
          </p:nvPr>
        </p:nvSpPr>
        <p:spPr>
          <a:xfrm>
            <a:off x="955496" y="1580310"/>
            <a:ext cx="7530958" cy="4351732"/>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What are the differences between methods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What will be done during and after the procedure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What is she likely to experience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How long it will take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Which pain management options she can choose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What are the expected effects, side effects, risks, and potential complications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Explain aftercare and follow up, if needed</a:t>
            </a:r>
            <a:endParaRPr sz="2800">
              <a:solidFill>
                <a:schemeClr val="dk2"/>
              </a:solidFill>
            </a:endParaRPr>
          </a:p>
        </p:txBody>
      </p:sp>
      <p:sp>
        <p:nvSpPr>
          <p:cNvPr id="614" name="Google Shape;614;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1"/>
          <p:cNvSpPr txBox="1">
            <a:spLocks noGrp="1"/>
          </p:cNvSpPr>
          <p:nvPr>
            <p:ph type="ctrTitle"/>
          </p:nvPr>
        </p:nvSpPr>
        <p:spPr>
          <a:xfrm>
            <a:off x="777240" y="564408"/>
            <a:ext cx="7772400"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b="1" dirty="0">
                <a:solidFill>
                  <a:schemeClr val="dk2"/>
                </a:solidFill>
              </a:rPr>
              <a:t>UNIT 4: </a:t>
            </a:r>
            <a:r>
              <a:rPr lang="en-US" b="1" dirty="0">
                <a:solidFill>
                  <a:schemeClr val="accent1"/>
                </a:solidFill>
              </a:rPr>
              <a:t>MEDICATIONS FOR MEDICAL ABORTION AND POSTABORTION CARE</a:t>
            </a:r>
            <a:endParaRPr dirty="0">
              <a:solidFill>
                <a:schemeClr val="accent1"/>
              </a:solidFill>
            </a:endParaRPr>
          </a:p>
        </p:txBody>
      </p:sp>
      <p:sp>
        <p:nvSpPr>
          <p:cNvPr id="621" name="Google Shape;621;p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66</a:t>
            </a:fld>
            <a:endParaRPr/>
          </a:p>
        </p:txBody>
      </p:sp>
      <p:pic>
        <p:nvPicPr>
          <p:cNvPr id="2" name="Picture 1" descr="A close-up of a logo&#10;&#10;Description automatically generated with medium confidence">
            <a:extLst>
              <a:ext uri="{FF2B5EF4-FFF2-40B4-BE49-F238E27FC236}">
                <a16:creationId xmlns:a16="http://schemas.microsoft.com/office/drawing/2014/main" id="{D8EC3CF3-3664-1184-093E-0B6518E1C2AB}"/>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4 objectives</a:t>
            </a:r>
            <a:endParaRPr dirty="0"/>
          </a:p>
        </p:txBody>
      </p:sp>
      <p:sp>
        <p:nvSpPr>
          <p:cNvPr id="628" name="Google Shape;628;p82"/>
          <p:cNvSpPr txBox="1">
            <a:spLocks noGrp="1"/>
          </p:cNvSpPr>
          <p:nvPr>
            <p:ph type="body" idx="1"/>
          </p:nvPr>
        </p:nvSpPr>
        <p:spPr>
          <a:xfrm>
            <a:off x="1010720" y="1283494"/>
            <a:ext cx="7778821" cy="42910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259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endParaRPr>
          </a:p>
          <a:p>
            <a:pPr marL="228600" lvl="0" indent="-228600" algn="l" rtl="0">
              <a:lnSpc>
                <a:spcPct val="100000"/>
              </a:lnSpc>
              <a:spcBef>
                <a:spcPts val="1000"/>
              </a:spcBef>
              <a:spcAft>
                <a:spcPts val="0"/>
              </a:spcAft>
              <a:buClr>
                <a:srgbClr val="1F3864"/>
              </a:buClr>
              <a:buSzPts val="2590"/>
              <a:buFont typeface="Noto Sans Symbols"/>
              <a:buChar char="✔"/>
            </a:pPr>
            <a:r>
              <a:rPr lang="en-US" sz="2800">
                <a:solidFill>
                  <a:schemeClr val="dk2"/>
                </a:solidFill>
              </a:rPr>
              <a:t>Describe eligibility requirements and contraindications for medical abortion and postabortion care with mifepristone and/or misoprostol</a:t>
            </a:r>
            <a:endParaRPr sz="2800">
              <a:solidFill>
                <a:schemeClr val="dk2"/>
              </a:solidFill>
            </a:endParaRPr>
          </a:p>
          <a:p>
            <a:pPr marL="228600" lvl="0" indent="-228600" algn="l" rtl="0">
              <a:lnSpc>
                <a:spcPct val="100000"/>
              </a:lnSpc>
              <a:spcBef>
                <a:spcPts val="1000"/>
              </a:spcBef>
              <a:spcAft>
                <a:spcPts val="0"/>
              </a:spcAft>
              <a:buClr>
                <a:srgbClr val="1F3864"/>
              </a:buClr>
              <a:buSzPts val="2590"/>
              <a:buFont typeface="Noto Sans Symbols"/>
              <a:buChar char="✔"/>
            </a:pPr>
            <a:r>
              <a:rPr lang="en-US" sz="2800">
                <a:solidFill>
                  <a:schemeClr val="dk2"/>
                </a:solidFill>
              </a:rPr>
              <a:t>Explain recommended mifepristone and/or misoprostol regimens</a:t>
            </a:r>
            <a:endParaRPr sz="2800">
              <a:solidFill>
                <a:schemeClr val="dk2"/>
              </a:solidFill>
            </a:endParaRPr>
          </a:p>
          <a:p>
            <a:pPr marL="228600" lvl="0" indent="-228600" algn="l" rtl="0">
              <a:lnSpc>
                <a:spcPct val="100000"/>
              </a:lnSpc>
              <a:spcBef>
                <a:spcPts val="1000"/>
              </a:spcBef>
              <a:spcAft>
                <a:spcPts val="0"/>
              </a:spcAft>
              <a:buClr>
                <a:srgbClr val="1F3864"/>
              </a:buClr>
              <a:buSzPts val="2590"/>
              <a:buFont typeface="Noto Sans Symbols"/>
              <a:buChar char="✔"/>
            </a:pPr>
            <a:r>
              <a:rPr lang="en-US" sz="2800">
                <a:solidFill>
                  <a:schemeClr val="dk2"/>
                </a:solidFill>
              </a:rPr>
              <a:t>Explain the essential information to be given to women having uterine evacuation with mifepristone and/or misoprostol</a:t>
            </a:r>
            <a:endParaRPr sz="2800">
              <a:solidFill>
                <a:schemeClr val="dk2"/>
              </a:solidFill>
            </a:endParaRPr>
          </a:p>
        </p:txBody>
      </p:sp>
      <p:sp>
        <p:nvSpPr>
          <p:cNvPr id="629" name="Google Shape;629;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3"/>
          <p:cNvSpPr txBox="1">
            <a:spLocks noGrp="1"/>
          </p:cNvSpPr>
          <p:nvPr>
            <p:ph type="title"/>
          </p:nvPr>
        </p:nvSpPr>
        <p:spPr>
          <a:xfrm>
            <a:off x="457200" y="37302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4 objectives (cont.)</a:t>
            </a:r>
            <a:endParaRPr dirty="0"/>
          </a:p>
        </p:txBody>
      </p:sp>
      <p:sp>
        <p:nvSpPr>
          <p:cNvPr id="636" name="Google Shape;636;p83"/>
          <p:cNvSpPr txBox="1">
            <a:spLocks noGrp="1"/>
          </p:cNvSpPr>
          <p:nvPr>
            <p:ph type="body" idx="1"/>
          </p:nvPr>
        </p:nvSpPr>
        <p:spPr>
          <a:xfrm>
            <a:off x="800100" y="1516027"/>
            <a:ext cx="7886700" cy="4291011"/>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1F3864"/>
              </a:buClr>
              <a:buSzPts val="2800"/>
              <a:buFont typeface="Noto Sans Symbols"/>
              <a:buChar char="✔"/>
            </a:pPr>
            <a:r>
              <a:rPr lang="en-US" sz="2800">
                <a:solidFill>
                  <a:schemeClr val="dk2"/>
                </a:solidFill>
              </a:rPr>
              <a:t>Explain the expected effects, side effects, and warning signs of uterine evacuation with mifepristone and/or misoprostol</a:t>
            </a:r>
            <a:endParaRPr sz="2800">
              <a:solidFill>
                <a:schemeClr val="dk2"/>
              </a:solidFill>
            </a:endParaRPr>
          </a:p>
          <a:p>
            <a:pPr marL="228600" lvl="0" indent="-228600" algn="l" rtl="0">
              <a:lnSpc>
                <a:spcPct val="100000"/>
              </a:lnSpc>
              <a:spcBef>
                <a:spcPts val="1000"/>
              </a:spcBef>
              <a:spcAft>
                <a:spcPts val="0"/>
              </a:spcAft>
              <a:buClr>
                <a:srgbClr val="1F3864"/>
              </a:buClr>
              <a:buSzPts val="2800"/>
              <a:buFont typeface="Noto Sans Symbols"/>
              <a:buChar char="✔"/>
            </a:pPr>
            <a:r>
              <a:rPr lang="en-US" sz="2800">
                <a:solidFill>
                  <a:schemeClr val="dk2"/>
                </a:solidFill>
              </a:rPr>
              <a:t>Describe potential complications of uterine evacuation with mifepristone and/or misoprostol, and complications management</a:t>
            </a:r>
            <a:endParaRPr sz="2800">
              <a:solidFill>
                <a:schemeClr val="dk2"/>
              </a:solidFill>
            </a:endParaRPr>
          </a:p>
          <a:p>
            <a:pPr marL="228600" lvl="0" indent="-228600" algn="l" rtl="0">
              <a:lnSpc>
                <a:spcPct val="100000"/>
              </a:lnSpc>
              <a:spcBef>
                <a:spcPts val="1000"/>
              </a:spcBef>
              <a:spcAft>
                <a:spcPts val="0"/>
              </a:spcAft>
              <a:buClr>
                <a:srgbClr val="1F3864"/>
              </a:buClr>
              <a:buSzPts val="2800"/>
              <a:buFont typeface="Noto Sans Symbols"/>
              <a:buChar char="✔"/>
            </a:pPr>
            <a:r>
              <a:rPr lang="en-US" sz="2800">
                <a:solidFill>
                  <a:schemeClr val="dk2"/>
                </a:solidFill>
              </a:rPr>
              <a:t>Describe post-procedure care and follow-up for uterine evacuation with mifepristone and/or misoprostol</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a:solidFill>
                <a:schemeClr val="dk2"/>
              </a:solidFill>
            </a:endParaRPr>
          </a:p>
        </p:txBody>
      </p:sp>
      <p:sp>
        <p:nvSpPr>
          <p:cNvPr id="637" name="Google Shape;637;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4"/>
          <p:cNvSpPr txBox="1">
            <a:spLocks noGrp="1"/>
          </p:cNvSpPr>
          <p:nvPr>
            <p:ph type="title"/>
          </p:nvPr>
        </p:nvSpPr>
        <p:spPr>
          <a:xfrm>
            <a:off x="628650" y="31573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Steps for uterine evacuation </a:t>
            </a:r>
            <a:br>
              <a:rPr lang="en-US" b="1"/>
            </a:br>
            <a:r>
              <a:rPr lang="en-US" b="1"/>
              <a:t>with medications</a:t>
            </a:r>
            <a:endParaRPr/>
          </a:p>
        </p:txBody>
      </p:sp>
      <p:sp>
        <p:nvSpPr>
          <p:cNvPr id="644" name="Google Shape;644;p84"/>
          <p:cNvSpPr txBox="1">
            <a:spLocks noGrp="1"/>
          </p:cNvSpPr>
          <p:nvPr>
            <p:ph type="body" idx="1"/>
          </p:nvPr>
        </p:nvSpPr>
        <p:spPr>
          <a:xfrm>
            <a:off x="1127375" y="1747891"/>
            <a:ext cx="7505700" cy="379095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2590"/>
              <a:buChar char="•"/>
            </a:pPr>
            <a:r>
              <a:rPr lang="en-US" sz="2800">
                <a:solidFill>
                  <a:schemeClr val="dk2"/>
                </a:solidFill>
              </a:rPr>
              <a:t>Method options counseling, contraceptive counseling, and informed consent</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Clinical assessment</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Explain how to use mifepristone and/or misoprostol, and what women should expect after use</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Explain warning signs to seek medical care</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Dispense, prescribe, or administer medications</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Dispense, prescribe, or administer contraception, as appropriate</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Arrange follow up when indicated or desired</a:t>
            </a:r>
            <a:endParaRPr sz="2800">
              <a:solidFill>
                <a:schemeClr val="dk2"/>
              </a:solidFill>
            </a:endParaRPr>
          </a:p>
          <a:p>
            <a:pPr marL="228600" lvl="0" indent="-64135" algn="l" rtl="0">
              <a:lnSpc>
                <a:spcPct val="70000"/>
              </a:lnSpc>
              <a:spcBef>
                <a:spcPts val="1000"/>
              </a:spcBef>
              <a:spcAft>
                <a:spcPts val="0"/>
              </a:spcAft>
              <a:buClr>
                <a:schemeClr val="dk1"/>
              </a:buClr>
              <a:buSzPts val="2590"/>
              <a:buNone/>
            </a:pPr>
            <a:endParaRPr sz="2590">
              <a:solidFill>
                <a:srgbClr val="1F3864"/>
              </a:solidFill>
            </a:endParaRPr>
          </a:p>
          <a:p>
            <a:pPr marL="228600" lvl="0" indent="-64135" algn="l" rtl="0">
              <a:lnSpc>
                <a:spcPct val="70000"/>
              </a:lnSpc>
              <a:spcBef>
                <a:spcPts val="1000"/>
              </a:spcBef>
              <a:spcAft>
                <a:spcPts val="0"/>
              </a:spcAft>
              <a:buClr>
                <a:schemeClr val="dk1"/>
              </a:buClr>
              <a:buSzPts val="2590"/>
              <a:buNone/>
            </a:pPr>
            <a:endParaRPr sz="2590">
              <a:solidFill>
                <a:srgbClr val="1F3864"/>
              </a:solidFill>
            </a:endParaRPr>
          </a:p>
          <a:p>
            <a:pPr marL="228600" lvl="0" indent="-64135" algn="l" rtl="0">
              <a:lnSpc>
                <a:spcPct val="70000"/>
              </a:lnSpc>
              <a:spcBef>
                <a:spcPts val="1000"/>
              </a:spcBef>
              <a:spcAft>
                <a:spcPts val="0"/>
              </a:spcAft>
              <a:buClr>
                <a:schemeClr val="dk1"/>
              </a:buClr>
              <a:buSzPts val="2590"/>
              <a:buNone/>
            </a:pPr>
            <a:endParaRPr sz="2590">
              <a:solidFill>
                <a:srgbClr val="1F3864"/>
              </a:solidFill>
            </a:endParaRPr>
          </a:p>
          <a:p>
            <a:pPr marL="228600" lvl="0" indent="-64135" algn="l" rtl="0">
              <a:lnSpc>
                <a:spcPct val="70000"/>
              </a:lnSpc>
              <a:spcBef>
                <a:spcPts val="1000"/>
              </a:spcBef>
              <a:spcAft>
                <a:spcPts val="0"/>
              </a:spcAft>
              <a:buClr>
                <a:schemeClr val="dk1"/>
              </a:buClr>
              <a:buSzPts val="2590"/>
              <a:buNone/>
            </a:pPr>
            <a:endParaRPr sz="2590">
              <a:solidFill>
                <a:srgbClr val="1F3864"/>
              </a:solidFill>
            </a:endParaRPr>
          </a:p>
          <a:p>
            <a:pPr marL="228600" lvl="0" indent="-64135" algn="l" rtl="0">
              <a:lnSpc>
                <a:spcPct val="70000"/>
              </a:lnSpc>
              <a:spcBef>
                <a:spcPts val="1000"/>
              </a:spcBef>
              <a:spcAft>
                <a:spcPts val="0"/>
              </a:spcAft>
              <a:buClr>
                <a:schemeClr val="dk1"/>
              </a:buClr>
              <a:buSzPts val="2590"/>
              <a:buNone/>
            </a:pPr>
            <a:endParaRPr sz="2590">
              <a:solidFill>
                <a:srgbClr val="1F3864"/>
              </a:solidFill>
            </a:endParaRPr>
          </a:p>
        </p:txBody>
      </p:sp>
      <p:sp>
        <p:nvSpPr>
          <p:cNvPr id="645" name="Google Shape;645;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949075" y="292422"/>
            <a:ext cx="7967609"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2 objectives</a:t>
            </a:r>
            <a:endParaRPr dirty="0"/>
          </a:p>
        </p:txBody>
      </p:sp>
      <p:sp>
        <p:nvSpPr>
          <p:cNvPr id="148" name="Google Shape;148;p22"/>
          <p:cNvSpPr txBox="1">
            <a:spLocks noGrp="1"/>
          </p:cNvSpPr>
          <p:nvPr>
            <p:ph type="body" idx="1"/>
          </p:nvPr>
        </p:nvSpPr>
        <p:spPr>
          <a:xfrm>
            <a:off x="949075" y="1325250"/>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dirty="0">
                <a:solidFill>
                  <a:srgbClr val="1F3864"/>
                </a:solidFill>
              </a:rPr>
              <a:t>By the end of this unit, participants will be able to:</a:t>
            </a:r>
            <a:endParaRPr dirty="0"/>
          </a:p>
          <a:p>
            <a:pPr marL="0" lvl="0" indent="0" algn="l" rtl="0">
              <a:lnSpc>
                <a:spcPct val="90000"/>
              </a:lnSpc>
              <a:spcBef>
                <a:spcPts val="0"/>
              </a:spcBef>
              <a:spcAft>
                <a:spcPts val="0"/>
              </a:spcAft>
              <a:buClr>
                <a:srgbClr val="1F3864"/>
              </a:buClr>
              <a:buSzPts val="2800"/>
              <a:buNone/>
            </a:pPr>
            <a:r>
              <a:rPr lang="en-US" sz="2800" dirty="0">
                <a:solidFill>
                  <a:srgbClr val="1F3864"/>
                </a:solidFill>
              </a:rPr>
              <a:t> </a:t>
            </a:r>
            <a:endParaRPr sz="2800" dirty="0"/>
          </a:p>
          <a:p>
            <a:pPr marL="228600" lvl="0" indent="-228600" algn="l" rtl="0">
              <a:lnSpc>
                <a:spcPct val="90000"/>
              </a:lnSpc>
              <a:spcBef>
                <a:spcPts val="1000"/>
              </a:spcBef>
              <a:spcAft>
                <a:spcPts val="0"/>
              </a:spcAft>
              <a:buClr>
                <a:srgbClr val="1F3864"/>
              </a:buClr>
              <a:buSzPts val="2800"/>
              <a:buFont typeface="Noto Sans Symbols"/>
              <a:buChar char="✔"/>
            </a:pPr>
            <a:r>
              <a:rPr lang="en-US" sz="2800" dirty="0">
                <a:solidFill>
                  <a:srgbClr val="1F3864"/>
                </a:solidFill>
              </a:rPr>
              <a:t>Explain why uterine evacuation is an essential part of reproductive health services in crisis settings</a:t>
            </a:r>
            <a:endParaRPr sz="2800" dirty="0"/>
          </a:p>
          <a:p>
            <a:pPr marL="228600" lvl="0" indent="-228600" algn="l" rtl="0">
              <a:lnSpc>
                <a:spcPct val="90000"/>
              </a:lnSpc>
              <a:spcBef>
                <a:spcPts val="1000"/>
              </a:spcBef>
              <a:spcAft>
                <a:spcPts val="0"/>
              </a:spcAft>
              <a:buClr>
                <a:srgbClr val="1F3864"/>
              </a:buClr>
              <a:buSzPts val="2800"/>
              <a:buFont typeface="Noto Sans Symbols"/>
              <a:buChar char="✔"/>
            </a:pPr>
            <a:r>
              <a:rPr lang="en-US" sz="2800" dirty="0">
                <a:solidFill>
                  <a:srgbClr val="1F3864"/>
                </a:solidFill>
              </a:rPr>
              <a:t>Articulate their comfort level discussing, advocating, and providing uterine evacuation services</a:t>
            </a:r>
            <a:endParaRPr sz="2800" dirty="0"/>
          </a:p>
          <a:p>
            <a:pPr marL="228600" lvl="0" indent="-228600" algn="l" rtl="0">
              <a:lnSpc>
                <a:spcPct val="90000"/>
              </a:lnSpc>
              <a:spcBef>
                <a:spcPts val="1000"/>
              </a:spcBef>
              <a:spcAft>
                <a:spcPts val="0"/>
              </a:spcAft>
              <a:buClr>
                <a:srgbClr val="1F3864"/>
              </a:buClr>
              <a:buSzPts val="2800"/>
              <a:buFont typeface="Noto Sans Symbols"/>
              <a:buChar char="✔"/>
            </a:pPr>
            <a:r>
              <a:rPr lang="en-US" sz="2800" dirty="0">
                <a:solidFill>
                  <a:srgbClr val="1F3864"/>
                </a:solidFill>
              </a:rPr>
              <a:t>Explain what the current abortion law is in their setting, and how it relates to what and how services are provided</a:t>
            </a:r>
            <a:endParaRPr sz="2800" dirty="0"/>
          </a:p>
          <a:p>
            <a:pPr marL="0" lvl="0" indent="0" algn="l" rtl="0">
              <a:lnSpc>
                <a:spcPct val="90000"/>
              </a:lnSpc>
              <a:spcBef>
                <a:spcPts val="1000"/>
              </a:spcBef>
              <a:spcAft>
                <a:spcPts val="0"/>
              </a:spcAft>
              <a:buClr>
                <a:schemeClr val="dk1"/>
              </a:buClr>
              <a:buSzPts val="2800"/>
              <a:buNone/>
            </a:pPr>
            <a:endParaRPr dirty="0"/>
          </a:p>
        </p:txBody>
      </p:sp>
      <p:sp>
        <p:nvSpPr>
          <p:cNvPr id="149" name="Google Shape;14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5"/>
          <p:cNvSpPr txBox="1">
            <a:spLocks noGrp="1"/>
          </p:cNvSpPr>
          <p:nvPr>
            <p:ph type="title"/>
          </p:nvPr>
        </p:nvSpPr>
        <p:spPr>
          <a:xfrm>
            <a:off x="807484" y="78834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Clinical assessment </a:t>
            </a:r>
            <a:endParaRPr/>
          </a:p>
        </p:txBody>
      </p:sp>
      <p:sp>
        <p:nvSpPr>
          <p:cNvPr id="652" name="Google Shape;652;p85"/>
          <p:cNvSpPr txBox="1">
            <a:spLocks noGrp="1"/>
          </p:cNvSpPr>
          <p:nvPr>
            <p:ph type="body" idx="1"/>
          </p:nvPr>
        </p:nvSpPr>
        <p:spPr>
          <a:xfrm>
            <a:off x="971871" y="2270369"/>
            <a:ext cx="7200258" cy="37992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History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Physical examination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Collection of specimens and ordering of any lab tests, if needed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Ultrasound only if needed</a:t>
            </a:r>
            <a:endParaRPr sz="2800">
              <a:solidFill>
                <a:schemeClr val="dk2"/>
              </a:solidFill>
            </a:endParaRPr>
          </a:p>
        </p:txBody>
      </p:sp>
      <p:sp>
        <p:nvSpPr>
          <p:cNvPr id="653" name="Google Shape;65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6"/>
          <p:cNvSpPr txBox="1">
            <a:spLocks noGrp="1"/>
          </p:cNvSpPr>
          <p:nvPr>
            <p:ph type="title"/>
          </p:nvPr>
        </p:nvSpPr>
        <p:spPr>
          <a:xfrm>
            <a:off x="628650" y="32385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Clinical history </a:t>
            </a:r>
            <a:endParaRPr/>
          </a:p>
        </p:txBody>
      </p:sp>
      <p:sp>
        <p:nvSpPr>
          <p:cNvPr id="659" name="Google Shape;659;p86"/>
          <p:cNvSpPr txBox="1">
            <a:spLocks noGrp="1"/>
          </p:cNvSpPr>
          <p:nvPr>
            <p:ph type="body" idx="1"/>
          </p:nvPr>
        </p:nvSpPr>
        <p:spPr>
          <a:xfrm>
            <a:off x="933450" y="1557125"/>
            <a:ext cx="7620000" cy="4271961"/>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2590"/>
              <a:buChar char="•"/>
            </a:pPr>
            <a:r>
              <a:rPr lang="en-US" sz="2800">
                <a:solidFill>
                  <a:schemeClr val="dk2"/>
                </a:solidFill>
              </a:rPr>
              <a:t>Reason for visit</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First day of last menstrual period (LMP)</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Signs and symptoms of pregnancy</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Any pregnancy tests or ultrasounds performed and the results</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Any bleeding, spotting, or pain</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Obstetric and gynecologic history</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Other medical or surgical history</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Use of any medications, known drug allergies</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Other relevant history</a:t>
            </a:r>
            <a:endParaRPr sz="2800">
              <a:solidFill>
                <a:schemeClr val="dk2"/>
              </a:solidFill>
            </a:endParaRPr>
          </a:p>
        </p:txBody>
      </p:sp>
      <p:sp>
        <p:nvSpPr>
          <p:cNvPr id="660" name="Google Shape;660;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7"/>
          <p:cNvSpPr txBox="1">
            <a:spLocks noGrp="1"/>
          </p:cNvSpPr>
          <p:nvPr>
            <p:ph type="title"/>
          </p:nvPr>
        </p:nvSpPr>
        <p:spPr>
          <a:xfrm>
            <a:off x="755151" y="72670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Physical examination </a:t>
            </a:r>
            <a:endParaRPr/>
          </a:p>
        </p:txBody>
      </p:sp>
      <p:sp>
        <p:nvSpPr>
          <p:cNvPr id="667" name="Google Shape;667;p87"/>
          <p:cNvSpPr txBox="1">
            <a:spLocks noGrp="1"/>
          </p:cNvSpPr>
          <p:nvPr>
            <p:ph type="body" idx="1"/>
          </p:nvPr>
        </p:nvSpPr>
        <p:spPr>
          <a:xfrm>
            <a:off x="958922" y="2222865"/>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rgbClr val="1F3864"/>
                </a:solidFill>
              </a:rPr>
              <a:t>Vital signs</a:t>
            </a:r>
            <a:endParaRPr sz="28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General health status</a:t>
            </a:r>
            <a:endParaRPr sz="28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Pelvic examination: bimanual and speculum examination</a:t>
            </a:r>
            <a:endParaRPr sz="28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Other physical examination as indicated</a:t>
            </a:r>
            <a:endParaRPr sz="2800"/>
          </a:p>
        </p:txBody>
      </p:sp>
      <p:sp>
        <p:nvSpPr>
          <p:cNvPr id="668" name="Google Shape;668;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8"/>
          <p:cNvSpPr txBox="1">
            <a:spLocks noGrp="1"/>
          </p:cNvSpPr>
          <p:nvPr>
            <p:ph type="title"/>
          </p:nvPr>
        </p:nvSpPr>
        <p:spPr>
          <a:xfrm>
            <a:off x="485043" y="711996"/>
            <a:ext cx="78867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 Bimanual examination </a:t>
            </a:r>
            <a:endParaRPr/>
          </a:p>
        </p:txBody>
      </p:sp>
      <p:sp>
        <p:nvSpPr>
          <p:cNvPr id="675" name="Google Shape;675;p88"/>
          <p:cNvSpPr txBox="1">
            <a:spLocks noGrp="1"/>
          </p:cNvSpPr>
          <p:nvPr>
            <p:ph type="body" idx="1"/>
          </p:nvPr>
        </p:nvSpPr>
        <p:spPr>
          <a:xfrm>
            <a:off x="618394" y="2255869"/>
            <a:ext cx="4513376" cy="389013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Uterine size, position, tenderness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Cervical motion tenderness, closed or open cervical os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Adnexal size, tenderness, masses</a:t>
            </a:r>
            <a:endParaRPr sz="2800">
              <a:solidFill>
                <a:schemeClr val="dk2"/>
              </a:solidFill>
            </a:endParaRPr>
          </a:p>
        </p:txBody>
      </p:sp>
      <p:pic>
        <p:nvPicPr>
          <p:cNvPr id="676" name="Google Shape;676;p88" descr="BimanualExam"/>
          <p:cNvPicPr preferRelativeResize="0"/>
          <p:nvPr/>
        </p:nvPicPr>
        <p:blipFill rotWithShape="1">
          <a:blip r:embed="rId3">
            <a:alphaModFix/>
            <a:duotone>
              <a:schemeClr val="bg2">
                <a:shade val="45000"/>
                <a:satMod val="135000"/>
              </a:schemeClr>
              <a:prstClr val="white"/>
            </a:duotone>
          </a:blip>
          <a:srcRect/>
          <a:stretch/>
        </p:blipFill>
        <p:spPr>
          <a:xfrm>
            <a:off x="5131770" y="2082575"/>
            <a:ext cx="3642403" cy="3318635"/>
          </a:xfrm>
          <a:prstGeom prst="rect">
            <a:avLst/>
          </a:prstGeom>
          <a:noFill/>
          <a:ln>
            <a:noFill/>
          </a:ln>
        </p:spPr>
      </p:pic>
      <p:sp>
        <p:nvSpPr>
          <p:cNvPr id="677" name="Google Shape;677;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89"/>
          <p:cNvSpPr txBox="1">
            <a:spLocks noGrp="1"/>
          </p:cNvSpPr>
          <p:nvPr>
            <p:ph type="title"/>
          </p:nvPr>
        </p:nvSpPr>
        <p:spPr>
          <a:xfrm>
            <a:off x="615461" y="578179"/>
            <a:ext cx="78867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 Speculum examination </a:t>
            </a:r>
            <a:endParaRPr/>
          </a:p>
        </p:txBody>
      </p:sp>
      <p:sp>
        <p:nvSpPr>
          <p:cNvPr id="685" name="Google Shape;685;p89"/>
          <p:cNvSpPr txBox="1">
            <a:spLocks noGrp="1"/>
          </p:cNvSpPr>
          <p:nvPr>
            <p:ph type="body" idx="1"/>
          </p:nvPr>
        </p:nvSpPr>
        <p:spPr>
          <a:xfrm>
            <a:off x="728476" y="2164604"/>
            <a:ext cx="3956539" cy="4123132"/>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3200"/>
              <a:buChar char="•"/>
            </a:pPr>
            <a:r>
              <a:rPr lang="en-US" sz="2800">
                <a:solidFill>
                  <a:schemeClr val="dk2"/>
                </a:solidFill>
              </a:rPr>
              <a:t>Cervical bleeding, open cervical os, visible products of conception</a:t>
            </a:r>
            <a:endParaRPr sz="2800">
              <a:solidFill>
                <a:schemeClr val="dk2"/>
              </a:solidFill>
            </a:endParaRPr>
          </a:p>
          <a:p>
            <a:pPr marL="228600" lvl="0" indent="-228600" algn="l" rtl="0">
              <a:lnSpc>
                <a:spcPct val="80000"/>
              </a:lnSpc>
              <a:spcBef>
                <a:spcPts val="900"/>
              </a:spcBef>
              <a:spcAft>
                <a:spcPts val="0"/>
              </a:spcAft>
              <a:buClr>
                <a:srgbClr val="1F3864"/>
              </a:buClr>
              <a:buSzPts val="3200"/>
              <a:buChar char="•"/>
            </a:pPr>
            <a:r>
              <a:rPr lang="en-US" sz="2800">
                <a:solidFill>
                  <a:schemeClr val="dk2"/>
                </a:solidFill>
              </a:rPr>
              <a:t>Cervical friability, abnormal discharge</a:t>
            </a:r>
            <a:endParaRPr sz="2800">
              <a:solidFill>
                <a:schemeClr val="dk2"/>
              </a:solidFill>
            </a:endParaRPr>
          </a:p>
          <a:p>
            <a:pPr marL="228600" lvl="0" indent="-228600" algn="l" rtl="0">
              <a:lnSpc>
                <a:spcPct val="80000"/>
              </a:lnSpc>
              <a:spcBef>
                <a:spcPts val="900"/>
              </a:spcBef>
              <a:spcAft>
                <a:spcPts val="0"/>
              </a:spcAft>
              <a:buClr>
                <a:srgbClr val="1F3864"/>
              </a:buClr>
              <a:buSzPts val="3200"/>
              <a:buChar char="•"/>
            </a:pPr>
            <a:r>
              <a:rPr lang="en-US" sz="2800">
                <a:solidFill>
                  <a:schemeClr val="dk2"/>
                </a:solidFill>
              </a:rPr>
              <a:t>Injuries, lesions, presence of foreign body</a:t>
            </a:r>
            <a:endParaRPr sz="2800">
              <a:solidFill>
                <a:schemeClr val="dk2"/>
              </a:solidFill>
            </a:endParaRPr>
          </a:p>
        </p:txBody>
      </p:sp>
      <p:pic>
        <p:nvPicPr>
          <p:cNvPr id="683" name="Google Shape;683;p89" descr="Lithotomy_lr"/>
          <p:cNvPicPr preferRelativeResize="0"/>
          <p:nvPr/>
        </p:nvPicPr>
        <p:blipFill rotWithShape="1">
          <a:blip r:embed="rId3">
            <a:alphaModFix/>
            <a:duotone>
              <a:schemeClr val="bg2">
                <a:shade val="45000"/>
                <a:satMod val="135000"/>
              </a:schemeClr>
              <a:prstClr val="white"/>
            </a:duotone>
          </a:blip>
          <a:srcRect/>
          <a:stretch/>
        </p:blipFill>
        <p:spPr>
          <a:xfrm>
            <a:off x="3722914" y="2590800"/>
            <a:ext cx="5152121" cy="3948112"/>
          </a:xfrm>
          <a:prstGeom prst="rect">
            <a:avLst/>
          </a:prstGeom>
          <a:noFill/>
          <a:ln>
            <a:noFill/>
          </a:ln>
        </p:spPr>
      </p:pic>
      <p:sp>
        <p:nvSpPr>
          <p:cNvPr id="686" name="Google Shape;686;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0"/>
          <p:cNvSpPr txBox="1">
            <a:spLocks noGrp="1"/>
          </p:cNvSpPr>
          <p:nvPr>
            <p:ph type="title"/>
          </p:nvPr>
        </p:nvSpPr>
        <p:spPr>
          <a:xfrm>
            <a:off x="914400" y="88081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Pelvic examination</a:t>
            </a:r>
            <a:br>
              <a:rPr lang="en-US" b="1"/>
            </a:br>
            <a:r>
              <a:rPr lang="en-US" b="1"/>
              <a:t>special considerations </a:t>
            </a:r>
            <a:endParaRPr/>
          </a:p>
        </p:txBody>
      </p:sp>
      <p:sp>
        <p:nvSpPr>
          <p:cNvPr id="693" name="Google Shape;693;p90"/>
          <p:cNvSpPr txBox="1">
            <a:spLocks noGrp="1"/>
          </p:cNvSpPr>
          <p:nvPr>
            <p:ph type="body" idx="1"/>
          </p:nvPr>
        </p:nvSpPr>
        <p:spPr>
          <a:xfrm>
            <a:off x="631861" y="2676047"/>
            <a:ext cx="7600950" cy="3263504"/>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rgbClr val="1F3864"/>
              </a:buClr>
              <a:buSzPts val="3200"/>
              <a:buChar char="•"/>
            </a:pPr>
            <a:r>
              <a:rPr lang="en-US">
                <a:solidFill>
                  <a:schemeClr val="dk2"/>
                </a:solidFill>
              </a:rPr>
              <a:t>Difficult exam</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First pelvic exam</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History of sexual violence</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Ensuring privacy and comfort</a:t>
            </a:r>
            <a:endParaRPr>
              <a:solidFill>
                <a:schemeClr val="dk2"/>
              </a:solidFill>
            </a:endParaRPr>
          </a:p>
          <a:p>
            <a:pPr marL="685800" lvl="1" indent="-95250" algn="l" rtl="0">
              <a:lnSpc>
                <a:spcPct val="90000"/>
              </a:lnSpc>
              <a:spcBef>
                <a:spcPts val="500"/>
              </a:spcBef>
              <a:spcAft>
                <a:spcPts val="0"/>
              </a:spcAft>
              <a:buClr>
                <a:schemeClr val="dk1"/>
              </a:buClr>
              <a:buSzPts val="2100"/>
              <a:buNone/>
            </a:pPr>
            <a:endParaRPr sz="2100">
              <a:solidFill>
                <a:schemeClr val="dk2"/>
              </a:solidFill>
            </a:endParaRPr>
          </a:p>
        </p:txBody>
      </p:sp>
      <p:sp>
        <p:nvSpPr>
          <p:cNvPr id="694" name="Google Shape;694;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1"/>
          <p:cNvSpPr txBox="1">
            <a:spLocks noGrp="1"/>
          </p:cNvSpPr>
          <p:nvPr>
            <p:ph type="title"/>
          </p:nvPr>
        </p:nvSpPr>
        <p:spPr>
          <a:xfrm>
            <a:off x="628650" y="57139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 Lab tests </a:t>
            </a:r>
            <a:endParaRPr/>
          </a:p>
        </p:txBody>
      </p:sp>
      <p:sp>
        <p:nvSpPr>
          <p:cNvPr id="701" name="Google Shape;701;p91"/>
          <p:cNvSpPr txBox="1">
            <a:spLocks noGrp="1"/>
          </p:cNvSpPr>
          <p:nvPr>
            <p:ph type="body" idx="1"/>
          </p:nvPr>
        </p:nvSpPr>
        <p:spPr>
          <a:xfrm>
            <a:off x="388492" y="2009186"/>
            <a:ext cx="8001000" cy="4005261"/>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rgbClr val="1F3864"/>
              </a:buClr>
              <a:buSzPts val="2960"/>
              <a:buChar char="•"/>
            </a:pPr>
            <a:r>
              <a:rPr lang="en-US">
                <a:solidFill>
                  <a:schemeClr val="dk2"/>
                </a:solidFill>
              </a:rPr>
              <a:t>No routine lab tests required</a:t>
            </a:r>
            <a:endParaRPr>
              <a:solidFill>
                <a:schemeClr val="dk2"/>
              </a:solidFill>
            </a:endParaRPr>
          </a:p>
          <a:p>
            <a:pPr marL="685800" lvl="1" indent="-228600" algn="l" rtl="0">
              <a:lnSpc>
                <a:spcPct val="90000"/>
              </a:lnSpc>
              <a:spcBef>
                <a:spcPts val="900"/>
              </a:spcBef>
              <a:spcAft>
                <a:spcPts val="0"/>
              </a:spcAft>
              <a:buClr>
                <a:srgbClr val="1F3864"/>
              </a:buClr>
              <a:buSzPts val="2960"/>
              <a:buChar char="•"/>
            </a:pPr>
            <a:r>
              <a:rPr lang="en-US">
                <a:solidFill>
                  <a:schemeClr val="dk2"/>
                </a:solidFill>
              </a:rPr>
              <a:t>History and physical exam usually sufficient</a:t>
            </a:r>
            <a:endParaRPr>
              <a:solidFill>
                <a:schemeClr val="dk2"/>
              </a:solidFill>
            </a:endParaRPr>
          </a:p>
          <a:p>
            <a:pPr marL="685800" lvl="1" indent="-228600" algn="l" rtl="0">
              <a:lnSpc>
                <a:spcPct val="90000"/>
              </a:lnSpc>
              <a:spcBef>
                <a:spcPts val="900"/>
              </a:spcBef>
              <a:spcAft>
                <a:spcPts val="0"/>
              </a:spcAft>
              <a:buClr>
                <a:srgbClr val="1F3864"/>
              </a:buClr>
              <a:buSzPts val="2960"/>
              <a:buChar char="•"/>
            </a:pPr>
            <a:r>
              <a:rPr lang="en-US">
                <a:solidFill>
                  <a:schemeClr val="dk2"/>
                </a:solidFill>
              </a:rPr>
              <a:t>If there is doubt that the woman is pregnant, use pregnancy test or ultrasound</a:t>
            </a:r>
            <a:endParaRPr>
              <a:solidFill>
                <a:schemeClr val="dk2"/>
              </a:solidFill>
            </a:endParaRPr>
          </a:p>
          <a:p>
            <a:pPr marL="685800" lvl="1" indent="-228600" algn="l" rtl="0">
              <a:lnSpc>
                <a:spcPct val="90000"/>
              </a:lnSpc>
              <a:spcBef>
                <a:spcPts val="900"/>
              </a:spcBef>
              <a:spcAft>
                <a:spcPts val="0"/>
              </a:spcAft>
              <a:buClr>
                <a:srgbClr val="1F3864"/>
              </a:buClr>
              <a:buSzPts val="2960"/>
              <a:buChar char="•"/>
            </a:pPr>
            <a:r>
              <a:rPr lang="en-US">
                <a:solidFill>
                  <a:schemeClr val="dk2"/>
                </a:solidFill>
              </a:rPr>
              <a:t>Hemoglobin/Hematocrit optional; helpful where anemia prevalent</a:t>
            </a:r>
            <a:endParaRPr>
              <a:solidFill>
                <a:schemeClr val="dk2"/>
              </a:solidFill>
            </a:endParaRPr>
          </a:p>
          <a:p>
            <a:pPr marL="685800" lvl="1" indent="-228600" algn="l" rtl="0">
              <a:lnSpc>
                <a:spcPct val="90000"/>
              </a:lnSpc>
              <a:spcBef>
                <a:spcPts val="900"/>
              </a:spcBef>
              <a:spcAft>
                <a:spcPts val="0"/>
              </a:spcAft>
              <a:buClr>
                <a:srgbClr val="1F3864"/>
              </a:buClr>
              <a:buSzPts val="2960"/>
              <a:buChar char="•"/>
            </a:pPr>
            <a:r>
              <a:rPr lang="en-US">
                <a:solidFill>
                  <a:schemeClr val="dk2"/>
                </a:solidFill>
              </a:rPr>
              <a:t>Rh (rhesus) testing according to local protocols</a:t>
            </a:r>
            <a:endParaRPr>
              <a:solidFill>
                <a:schemeClr val="dk2"/>
              </a:solidFill>
            </a:endParaRPr>
          </a:p>
          <a:p>
            <a:pPr marL="685800" lvl="1" indent="-105283" algn="l" rtl="0">
              <a:lnSpc>
                <a:spcPct val="90000"/>
              </a:lnSpc>
              <a:spcBef>
                <a:spcPts val="500"/>
              </a:spcBef>
              <a:spcAft>
                <a:spcPts val="0"/>
              </a:spcAft>
              <a:buClr>
                <a:schemeClr val="dk1"/>
              </a:buClr>
              <a:buSzPts val="1942"/>
              <a:buNone/>
            </a:pPr>
            <a:endParaRPr sz="1942">
              <a:solidFill>
                <a:schemeClr val="dk2"/>
              </a:solidFill>
            </a:endParaRPr>
          </a:p>
        </p:txBody>
      </p:sp>
      <p:sp>
        <p:nvSpPr>
          <p:cNvPr id="702" name="Google Shape;702;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2"/>
          <p:cNvSpPr txBox="1">
            <a:spLocks noGrp="1"/>
          </p:cNvSpPr>
          <p:nvPr>
            <p:ph type="title"/>
          </p:nvPr>
        </p:nvSpPr>
        <p:spPr>
          <a:xfrm>
            <a:off x="714054" y="91210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Who is eligible for the  misoprostol-only regimen?</a:t>
            </a:r>
            <a:endParaRPr u="sng"/>
          </a:p>
        </p:txBody>
      </p:sp>
      <p:sp>
        <p:nvSpPr>
          <p:cNvPr id="709" name="Google Shape;709;p92"/>
          <p:cNvSpPr txBox="1">
            <a:spLocks noGrp="1"/>
          </p:cNvSpPr>
          <p:nvPr>
            <p:ph type="body" idx="1"/>
          </p:nvPr>
        </p:nvSpPr>
        <p:spPr>
          <a:xfrm>
            <a:off x="476250" y="2698388"/>
            <a:ext cx="7924799" cy="3819707"/>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rgbClr val="1F3864"/>
              </a:buClr>
              <a:buSzPts val="3200"/>
              <a:buChar char="•"/>
            </a:pPr>
            <a:r>
              <a:rPr lang="en-US">
                <a:solidFill>
                  <a:schemeClr val="dk2"/>
                </a:solidFill>
              </a:rPr>
              <a:t>Women with a diagnosis of normal pregnancy, incomplete abortion, or missed abortion</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Women in general good health</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Women who are breastfeeding</a:t>
            </a:r>
            <a:endParaRPr>
              <a:solidFill>
                <a:schemeClr val="dk2"/>
              </a:solidFill>
            </a:endParaRPr>
          </a:p>
          <a:p>
            <a:pPr marL="685800" lvl="1" indent="-95250" algn="l" rtl="0">
              <a:lnSpc>
                <a:spcPct val="90000"/>
              </a:lnSpc>
              <a:spcBef>
                <a:spcPts val="500"/>
              </a:spcBef>
              <a:spcAft>
                <a:spcPts val="0"/>
              </a:spcAft>
              <a:buClr>
                <a:schemeClr val="dk1"/>
              </a:buClr>
              <a:buSzPts val="2100"/>
              <a:buNone/>
            </a:pPr>
            <a:endParaRPr sz="2100">
              <a:solidFill>
                <a:schemeClr val="dk2"/>
              </a:solidFill>
            </a:endParaRPr>
          </a:p>
        </p:txBody>
      </p:sp>
      <p:sp>
        <p:nvSpPr>
          <p:cNvPr id="710" name="Google Shape;710;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93"/>
          <p:cNvSpPr txBox="1">
            <a:spLocks noGrp="1"/>
          </p:cNvSpPr>
          <p:nvPr>
            <p:ph type="title"/>
          </p:nvPr>
        </p:nvSpPr>
        <p:spPr>
          <a:xfrm>
            <a:off x="400050" y="447319"/>
            <a:ext cx="83439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sz="4200" b="1"/>
              <a:t>Who is </a:t>
            </a:r>
            <a:r>
              <a:rPr lang="en-US" sz="4200" b="1" u="sng"/>
              <a:t>NOT</a:t>
            </a:r>
            <a:r>
              <a:rPr lang="en-US" sz="4200" b="1"/>
              <a:t> eligible for misoprostol?</a:t>
            </a:r>
            <a:endParaRPr sz="4200" u="sng"/>
          </a:p>
        </p:txBody>
      </p:sp>
      <p:sp>
        <p:nvSpPr>
          <p:cNvPr id="717" name="Google Shape;717;p93"/>
          <p:cNvSpPr txBox="1">
            <a:spLocks noGrp="1"/>
          </p:cNvSpPr>
          <p:nvPr>
            <p:ph type="body" idx="1"/>
          </p:nvPr>
        </p:nvSpPr>
        <p:spPr>
          <a:xfrm>
            <a:off x="800100" y="1772882"/>
            <a:ext cx="8027328" cy="4100511"/>
          </a:xfrm>
          <a:prstGeom prst="rect">
            <a:avLst/>
          </a:prstGeom>
          <a:noFill/>
          <a:ln>
            <a:noFill/>
          </a:ln>
        </p:spPr>
        <p:txBody>
          <a:bodyPr spcFirstLastPara="1" wrap="square" lIns="91425" tIns="45700" rIns="91425" bIns="45700" anchor="t" anchorCtr="0">
            <a:noAutofit/>
          </a:bodyPr>
          <a:lstStyle/>
          <a:p>
            <a:pPr marL="685800" lvl="1" indent="-228600" algn="l" rtl="0">
              <a:lnSpc>
                <a:spcPct val="80000"/>
              </a:lnSpc>
              <a:spcBef>
                <a:spcPts val="0"/>
              </a:spcBef>
              <a:spcAft>
                <a:spcPts val="0"/>
              </a:spcAft>
              <a:buClr>
                <a:srgbClr val="1F3864"/>
              </a:buClr>
              <a:buSzPts val="2700"/>
              <a:buChar char="•"/>
            </a:pPr>
            <a:r>
              <a:rPr lang="en-US">
                <a:solidFill>
                  <a:schemeClr val="dk2"/>
                </a:solidFill>
              </a:rPr>
              <a:t>History of allergy to misoprostol or other prostaglandin</a:t>
            </a:r>
            <a:endParaRPr>
              <a:solidFill>
                <a:schemeClr val="dk2"/>
              </a:solidFill>
            </a:endParaRPr>
          </a:p>
          <a:p>
            <a:pPr marL="685800" lvl="1" indent="-228600" algn="l" rtl="0">
              <a:lnSpc>
                <a:spcPct val="80000"/>
              </a:lnSpc>
              <a:spcBef>
                <a:spcPts val="900"/>
              </a:spcBef>
              <a:spcAft>
                <a:spcPts val="0"/>
              </a:spcAft>
              <a:buClr>
                <a:srgbClr val="1F3864"/>
              </a:buClr>
              <a:buSzPts val="2700"/>
              <a:buChar char="•"/>
            </a:pPr>
            <a:r>
              <a:rPr lang="en-US">
                <a:solidFill>
                  <a:schemeClr val="dk2"/>
                </a:solidFill>
              </a:rPr>
              <a:t>Suspicion of ectopic pregnancy</a:t>
            </a:r>
            <a:endParaRPr>
              <a:solidFill>
                <a:schemeClr val="dk2"/>
              </a:solidFill>
            </a:endParaRPr>
          </a:p>
          <a:p>
            <a:pPr marL="685800" lvl="1" indent="-228600" algn="l" rtl="0">
              <a:lnSpc>
                <a:spcPct val="80000"/>
              </a:lnSpc>
              <a:spcBef>
                <a:spcPts val="900"/>
              </a:spcBef>
              <a:spcAft>
                <a:spcPts val="0"/>
              </a:spcAft>
              <a:buClr>
                <a:srgbClr val="1F3864"/>
              </a:buClr>
              <a:buSzPts val="2700"/>
              <a:buChar char="•"/>
            </a:pPr>
            <a:r>
              <a:rPr lang="en-US">
                <a:solidFill>
                  <a:schemeClr val="dk2"/>
                </a:solidFill>
              </a:rPr>
              <a:t>Women with an IUD in place</a:t>
            </a:r>
            <a:endParaRPr>
              <a:solidFill>
                <a:schemeClr val="dk2"/>
              </a:solidFill>
            </a:endParaRPr>
          </a:p>
          <a:p>
            <a:pPr marL="685800" lvl="1" indent="-228600" algn="l" rtl="0">
              <a:lnSpc>
                <a:spcPct val="80000"/>
              </a:lnSpc>
              <a:spcBef>
                <a:spcPts val="900"/>
              </a:spcBef>
              <a:spcAft>
                <a:spcPts val="0"/>
              </a:spcAft>
              <a:buClr>
                <a:srgbClr val="1F3864"/>
              </a:buClr>
              <a:buSzPts val="2700"/>
              <a:buChar char="•"/>
            </a:pPr>
            <a:r>
              <a:rPr lang="en-US">
                <a:solidFill>
                  <a:schemeClr val="dk2"/>
                </a:solidFill>
              </a:rPr>
              <a:t>Women with signs of serious pelvic infection or sepsis</a:t>
            </a:r>
            <a:endParaRPr>
              <a:solidFill>
                <a:schemeClr val="dk2"/>
              </a:solidFill>
            </a:endParaRPr>
          </a:p>
          <a:p>
            <a:pPr marL="685800" lvl="1" indent="-228600" algn="l" rtl="0">
              <a:lnSpc>
                <a:spcPct val="80000"/>
              </a:lnSpc>
              <a:spcBef>
                <a:spcPts val="900"/>
              </a:spcBef>
              <a:spcAft>
                <a:spcPts val="0"/>
              </a:spcAft>
              <a:buClr>
                <a:srgbClr val="1F3864"/>
              </a:buClr>
              <a:buSzPts val="2700"/>
              <a:buChar char="•"/>
            </a:pPr>
            <a:r>
              <a:rPr lang="en-US">
                <a:solidFill>
                  <a:schemeClr val="dk2"/>
                </a:solidFill>
              </a:rPr>
              <a:t>Women with symptoms of hemodynamic instability or shock</a:t>
            </a:r>
            <a:endParaRPr>
              <a:solidFill>
                <a:schemeClr val="dk2"/>
              </a:solidFill>
            </a:endParaRPr>
          </a:p>
          <a:p>
            <a:pPr marL="685800" lvl="1" indent="-228600" algn="l" rtl="0">
              <a:lnSpc>
                <a:spcPct val="80000"/>
              </a:lnSpc>
              <a:spcBef>
                <a:spcPts val="900"/>
              </a:spcBef>
              <a:spcAft>
                <a:spcPts val="0"/>
              </a:spcAft>
              <a:buClr>
                <a:srgbClr val="1F3864"/>
              </a:buClr>
              <a:buSzPts val="2700"/>
              <a:buChar char="•"/>
            </a:pPr>
            <a:r>
              <a:rPr lang="en-US">
                <a:solidFill>
                  <a:schemeClr val="dk2"/>
                </a:solidFill>
              </a:rPr>
              <a:t>Use caution in women with severe/unstable health problems, especially hemorrhagic disorders and severe anemia</a:t>
            </a:r>
            <a:endParaRPr>
              <a:solidFill>
                <a:schemeClr val="dk2"/>
              </a:solidFill>
            </a:endParaRPr>
          </a:p>
          <a:p>
            <a:pPr marL="685800" lvl="1" indent="-95250" algn="l" rtl="0">
              <a:lnSpc>
                <a:spcPct val="80000"/>
              </a:lnSpc>
              <a:spcBef>
                <a:spcPts val="500"/>
              </a:spcBef>
              <a:spcAft>
                <a:spcPts val="0"/>
              </a:spcAft>
              <a:buClr>
                <a:schemeClr val="dk1"/>
              </a:buClr>
              <a:buSzPts val="2100"/>
              <a:buNone/>
            </a:pPr>
            <a:endParaRPr sz="2100">
              <a:solidFill>
                <a:schemeClr val="dk2"/>
              </a:solidFill>
            </a:endParaRPr>
          </a:p>
        </p:txBody>
      </p:sp>
      <p:sp>
        <p:nvSpPr>
          <p:cNvPr id="718" name="Google Shape;718;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4"/>
          <p:cNvSpPr txBox="1">
            <a:spLocks noGrp="1"/>
          </p:cNvSpPr>
          <p:nvPr>
            <p:ph type="title"/>
          </p:nvPr>
        </p:nvSpPr>
        <p:spPr>
          <a:xfrm>
            <a:off x="662684" y="89194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959" b="1"/>
              <a:t>Who is eligible for the mifepristone and misoprostol regimen?</a:t>
            </a:r>
            <a:endParaRPr sz="3959" u="sng"/>
          </a:p>
        </p:txBody>
      </p:sp>
      <p:sp>
        <p:nvSpPr>
          <p:cNvPr id="725" name="Google Shape;725;p94"/>
          <p:cNvSpPr txBox="1">
            <a:spLocks noGrp="1"/>
          </p:cNvSpPr>
          <p:nvPr>
            <p:ph type="body" idx="1"/>
          </p:nvPr>
        </p:nvSpPr>
        <p:spPr>
          <a:xfrm>
            <a:off x="476250" y="2616195"/>
            <a:ext cx="7835543" cy="3819707"/>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rgbClr val="1F3864"/>
              </a:buClr>
              <a:buSzPts val="3200"/>
              <a:buChar char="•"/>
            </a:pPr>
            <a:r>
              <a:rPr lang="en-US">
                <a:solidFill>
                  <a:schemeClr val="dk2"/>
                </a:solidFill>
              </a:rPr>
              <a:t>Women with a diagnosis of normal pregnancy or missed abortion</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Women in general good health</a:t>
            </a:r>
            <a:endParaRPr>
              <a:solidFill>
                <a:schemeClr val="dk2"/>
              </a:solidFill>
            </a:endParaRPr>
          </a:p>
          <a:p>
            <a:pPr marL="685800" lvl="1" indent="-228600" algn="l" rtl="0">
              <a:lnSpc>
                <a:spcPct val="90000"/>
              </a:lnSpc>
              <a:spcBef>
                <a:spcPts val="900"/>
              </a:spcBef>
              <a:spcAft>
                <a:spcPts val="0"/>
              </a:spcAft>
              <a:buClr>
                <a:srgbClr val="1F3864"/>
              </a:buClr>
              <a:buSzPts val="3200"/>
              <a:buChar char="•"/>
            </a:pPr>
            <a:r>
              <a:rPr lang="en-US">
                <a:solidFill>
                  <a:schemeClr val="dk2"/>
                </a:solidFill>
              </a:rPr>
              <a:t>Women who are breastfeeding</a:t>
            </a:r>
            <a:endParaRPr>
              <a:solidFill>
                <a:schemeClr val="dk2"/>
              </a:solidFill>
            </a:endParaRPr>
          </a:p>
          <a:p>
            <a:pPr marL="685800" lvl="1" indent="-95250" algn="l" rtl="0">
              <a:lnSpc>
                <a:spcPct val="90000"/>
              </a:lnSpc>
              <a:spcBef>
                <a:spcPts val="500"/>
              </a:spcBef>
              <a:spcAft>
                <a:spcPts val="0"/>
              </a:spcAft>
              <a:buClr>
                <a:schemeClr val="dk1"/>
              </a:buClr>
              <a:buSzPts val="2100"/>
              <a:buNone/>
            </a:pPr>
            <a:endParaRPr sz="2100">
              <a:solidFill>
                <a:srgbClr val="1F3864"/>
              </a:solidFill>
            </a:endParaRPr>
          </a:p>
        </p:txBody>
      </p:sp>
      <p:sp>
        <p:nvSpPr>
          <p:cNvPr id="726" name="Google Shape;726;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891016" y="2359223"/>
            <a:ext cx="7886700" cy="21395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UTERINE EVACUATION </a:t>
            </a:r>
            <a:br>
              <a:rPr lang="en-US" sz="4400" b="1">
                <a:solidFill>
                  <a:schemeClr val="accent1"/>
                </a:solidFill>
              </a:rPr>
            </a:br>
            <a:r>
              <a:rPr lang="en-US" sz="4400" b="1">
                <a:solidFill>
                  <a:schemeClr val="accent1"/>
                </a:solidFill>
              </a:rPr>
              <a:t>IS AN IMPORTANT ELEMENT OF REPRODUCTIVE HEALTH </a:t>
            </a:r>
            <a:br>
              <a:rPr lang="en-US" sz="4400" b="1">
                <a:solidFill>
                  <a:schemeClr val="accent1"/>
                </a:solidFill>
              </a:rPr>
            </a:br>
            <a:r>
              <a:rPr lang="en-US" sz="4400" b="1">
                <a:solidFill>
                  <a:schemeClr val="accent1"/>
                </a:solidFill>
              </a:rPr>
              <a:t>IN CRISIS SETTINGS</a:t>
            </a:r>
            <a:endParaRPr sz="4400">
              <a:solidFill>
                <a:schemeClr val="accent1"/>
              </a:solidFill>
            </a:endParaRPr>
          </a:p>
        </p:txBody>
      </p:sp>
      <p:sp>
        <p:nvSpPr>
          <p:cNvPr id="157" name="Google Shape;157;p23"/>
          <p:cNvSpPr txBox="1">
            <a:spLocks noGrp="1"/>
          </p:cNvSpPr>
          <p:nvPr>
            <p:ph type="sldNum" idx="12"/>
          </p:nvPr>
        </p:nvSpPr>
        <p:spPr>
          <a:xfrm>
            <a:off x="2867747" y="620432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5"/>
          <p:cNvSpPr txBox="1">
            <a:spLocks noGrp="1"/>
          </p:cNvSpPr>
          <p:nvPr>
            <p:ph type="title"/>
          </p:nvPr>
        </p:nvSpPr>
        <p:spPr>
          <a:xfrm>
            <a:off x="416103" y="365126"/>
            <a:ext cx="853782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4000" b="1"/>
              <a:t>Who is </a:t>
            </a:r>
            <a:r>
              <a:rPr lang="en-US" sz="4000" b="1" u="sng"/>
              <a:t>NOT</a:t>
            </a:r>
            <a:r>
              <a:rPr lang="en-US" sz="4000" b="1"/>
              <a:t> eligible for the mifepristone and misoprostol regimen?</a:t>
            </a:r>
            <a:endParaRPr sz="4000" u="sng"/>
          </a:p>
        </p:txBody>
      </p:sp>
      <p:sp>
        <p:nvSpPr>
          <p:cNvPr id="733" name="Google Shape;733;p95"/>
          <p:cNvSpPr txBox="1">
            <a:spLocks noGrp="1"/>
          </p:cNvSpPr>
          <p:nvPr>
            <p:ph type="body" idx="1"/>
          </p:nvPr>
        </p:nvSpPr>
        <p:spPr>
          <a:xfrm>
            <a:off x="1223545" y="1834526"/>
            <a:ext cx="7488940" cy="424608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203864"/>
              </a:buClr>
              <a:buSzPts val="2590"/>
              <a:buChar char="•"/>
            </a:pPr>
            <a:r>
              <a:rPr lang="en-US" sz="2600">
                <a:solidFill>
                  <a:schemeClr val="dk2"/>
                </a:solidFill>
              </a:rPr>
              <a:t>Previous allergic reaction to mifepristone or misoprostol</a:t>
            </a:r>
            <a:endParaRPr sz="2600">
              <a:solidFill>
                <a:schemeClr val="dk2"/>
              </a:solidFill>
            </a:endParaRPr>
          </a:p>
          <a:p>
            <a:pPr marL="228600" lvl="0" indent="-228600" algn="l" rtl="0">
              <a:lnSpc>
                <a:spcPct val="80000"/>
              </a:lnSpc>
              <a:spcBef>
                <a:spcPts val="1000"/>
              </a:spcBef>
              <a:spcAft>
                <a:spcPts val="0"/>
              </a:spcAft>
              <a:buClr>
                <a:srgbClr val="203864"/>
              </a:buClr>
              <a:buSzPts val="2590"/>
              <a:buChar char="•"/>
            </a:pPr>
            <a:r>
              <a:rPr lang="en-US" sz="2600">
                <a:solidFill>
                  <a:schemeClr val="dk2"/>
                </a:solidFill>
              </a:rPr>
              <a:t>Known or suspected ectopic pregnancy</a:t>
            </a:r>
            <a:endParaRPr sz="2600">
              <a:solidFill>
                <a:schemeClr val="dk2"/>
              </a:solidFill>
            </a:endParaRPr>
          </a:p>
          <a:p>
            <a:pPr marL="228600" lvl="0" indent="-228600" algn="l" rtl="0">
              <a:lnSpc>
                <a:spcPct val="80000"/>
              </a:lnSpc>
              <a:spcBef>
                <a:spcPts val="1000"/>
              </a:spcBef>
              <a:spcAft>
                <a:spcPts val="0"/>
              </a:spcAft>
              <a:buClr>
                <a:srgbClr val="203864"/>
              </a:buClr>
              <a:buSzPts val="2590"/>
              <a:buChar char="•"/>
            </a:pPr>
            <a:r>
              <a:rPr lang="en-US" sz="2600">
                <a:solidFill>
                  <a:schemeClr val="dk2"/>
                </a:solidFill>
              </a:rPr>
              <a:t>Inherited porphyria</a:t>
            </a:r>
            <a:endParaRPr sz="2600">
              <a:solidFill>
                <a:schemeClr val="dk2"/>
              </a:solidFill>
            </a:endParaRPr>
          </a:p>
          <a:p>
            <a:pPr marL="228600" lvl="0" indent="-228600" algn="l" rtl="0">
              <a:lnSpc>
                <a:spcPct val="80000"/>
              </a:lnSpc>
              <a:spcBef>
                <a:spcPts val="1000"/>
              </a:spcBef>
              <a:spcAft>
                <a:spcPts val="0"/>
              </a:spcAft>
              <a:buClr>
                <a:srgbClr val="203864"/>
              </a:buClr>
              <a:buSzPts val="2590"/>
              <a:buChar char="•"/>
            </a:pPr>
            <a:r>
              <a:rPr lang="en-US" sz="2600">
                <a:solidFill>
                  <a:schemeClr val="dk2"/>
                </a:solidFill>
              </a:rPr>
              <a:t>Chronic adrenal failure</a:t>
            </a:r>
            <a:endParaRPr sz="2600">
              <a:solidFill>
                <a:schemeClr val="dk2"/>
              </a:solidFill>
            </a:endParaRPr>
          </a:p>
          <a:p>
            <a:pPr marL="228600" lvl="0" indent="-228600" algn="l" rtl="0">
              <a:lnSpc>
                <a:spcPct val="80000"/>
              </a:lnSpc>
              <a:spcBef>
                <a:spcPts val="1000"/>
              </a:spcBef>
              <a:spcAft>
                <a:spcPts val="0"/>
              </a:spcAft>
              <a:buClr>
                <a:srgbClr val="203864"/>
              </a:buClr>
              <a:buSzPts val="2590"/>
              <a:buChar char="•"/>
            </a:pPr>
            <a:r>
              <a:rPr lang="en-US" sz="2600">
                <a:solidFill>
                  <a:schemeClr val="dk2"/>
                </a:solidFill>
              </a:rPr>
              <a:t>Intrauterine device (IUD) in place</a:t>
            </a:r>
            <a:endParaRPr sz="2600">
              <a:solidFill>
                <a:schemeClr val="dk2"/>
              </a:solidFill>
            </a:endParaRPr>
          </a:p>
          <a:p>
            <a:pPr marL="228600" lvl="0" indent="-228600" algn="l" rtl="0">
              <a:lnSpc>
                <a:spcPct val="80000"/>
              </a:lnSpc>
              <a:spcBef>
                <a:spcPts val="1000"/>
              </a:spcBef>
              <a:spcAft>
                <a:spcPts val="0"/>
              </a:spcAft>
              <a:buClr>
                <a:srgbClr val="203864"/>
              </a:buClr>
              <a:buSzPts val="2590"/>
              <a:buChar char="•"/>
            </a:pPr>
            <a:r>
              <a:rPr lang="en-US" sz="2600">
                <a:solidFill>
                  <a:schemeClr val="dk2"/>
                </a:solidFill>
              </a:rPr>
              <a:t>Serious/unstable health problems, including but not limited to hemorrhagic disorders, heart disease, and severe anemia</a:t>
            </a:r>
            <a:endParaRPr sz="2600">
              <a:solidFill>
                <a:schemeClr val="dk2"/>
              </a:solidFill>
            </a:endParaRPr>
          </a:p>
          <a:p>
            <a:pPr marL="228600" lvl="0" indent="-228600" algn="l" rtl="0">
              <a:lnSpc>
                <a:spcPct val="80000"/>
              </a:lnSpc>
              <a:spcBef>
                <a:spcPts val="1000"/>
              </a:spcBef>
              <a:spcAft>
                <a:spcPts val="0"/>
              </a:spcAft>
              <a:buClr>
                <a:srgbClr val="203864"/>
              </a:buClr>
              <a:buSzPts val="2590"/>
              <a:buChar char="•"/>
            </a:pPr>
            <a:r>
              <a:rPr lang="en-US" sz="2600">
                <a:solidFill>
                  <a:schemeClr val="dk2"/>
                </a:solidFill>
              </a:rPr>
              <a:t>Severe uncontrolled asthma or long-term corticosteroid therapy </a:t>
            </a:r>
            <a:endParaRPr sz="2600">
              <a:solidFill>
                <a:schemeClr val="dk2"/>
              </a:solidFill>
            </a:endParaRPr>
          </a:p>
        </p:txBody>
      </p:sp>
      <p:sp>
        <p:nvSpPr>
          <p:cNvPr id="734" name="Google Shape;73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6"/>
          <p:cNvSpPr txBox="1">
            <a:spLocks noGrp="1"/>
          </p:cNvSpPr>
          <p:nvPr>
            <p:ph type="title"/>
          </p:nvPr>
        </p:nvSpPr>
        <p:spPr>
          <a:xfrm>
            <a:off x="1279279" y="2625787"/>
            <a:ext cx="6616211"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959"/>
              <a:buFont typeface="Calibri"/>
              <a:buNone/>
            </a:pPr>
            <a:r>
              <a:rPr lang="en-US" b="1">
                <a:solidFill>
                  <a:schemeClr val="accent1"/>
                </a:solidFill>
              </a:rPr>
              <a:t>CLINICAL ASSESSMENT: CONSIDERATIONS FOR POSTABORTION CARE</a:t>
            </a:r>
            <a:endParaRPr>
              <a:solidFill>
                <a:schemeClr val="accent1"/>
              </a:solidFill>
            </a:endParaRPr>
          </a:p>
        </p:txBody>
      </p:sp>
      <p:sp>
        <p:nvSpPr>
          <p:cNvPr id="742" name="Google Shape;742;p96"/>
          <p:cNvSpPr txBox="1">
            <a:spLocks noGrp="1"/>
          </p:cNvSpPr>
          <p:nvPr>
            <p:ph type="sldNum" idx="12"/>
          </p:nvPr>
        </p:nvSpPr>
        <p:spPr>
          <a:xfrm>
            <a:off x="2679843" y="6203758"/>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7"/>
          <p:cNvSpPr txBox="1">
            <a:spLocks noGrp="1"/>
          </p:cNvSpPr>
          <p:nvPr>
            <p:ph type="title"/>
          </p:nvPr>
        </p:nvSpPr>
        <p:spPr>
          <a:xfrm>
            <a:off x="683231" y="68560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Typical presentation for </a:t>
            </a:r>
            <a:br>
              <a:rPr lang="en-US" b="1"/>
            </a:br>
            <a:r>
              <a:rPr lang="en-US" b="1"/>
              <a:t>postabortion care services</a:t>
            </a:r>
            <a:endParaRPr/>
          </a:p>
        </p:txBody>
      </p:sp>
      <p:sp>
        <p:nvSpPr>
          <p:cNvPr id="749" name="Google Shape;749;p97"/>
          <p:cNvSpPr txBox="1">
            <a:spLocks noGrp="1"/>
          </p:cNvSpPr>
          <p:nvPr>
            <p:ph type="body" idx="1"/>
          </p:nvPr>
        </p:nvSpPr>
        <p:spPr>
          <a:xfrm>
            <a:off x="997556" y="2343057"/>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Ambulatory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Vaginal bleeding</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Lower abdominal or pelvic pain/cramping</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Pregnant</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Possible fever/chills</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a:solidFill>
                <a:srgbClr val="1F3864"/>
              </a:solidFill>
            </a:endParaRPr>
          </a:p>
        </p:txBody>
      </p:sp>
      <p:sp>
        <p:nvSpPr>
          <p:cNvPr id="750" name="Google Shape;750;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8"/>
          <p:cNvSpPr txBox="1">
            <a:spLocks noGrp="1"/>
          </p:cNvSpPr>
          <p:nvPr>
            <p:ph type="title"/>
          </p:nvPr>
        </p:nvSpPr>
        <p:spPr>
          <a:xfrm>
            <a:off x="816796" y="94887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Causes of complications in postabortion care</a:t>
            </a:r>
            <a:endParaRPr/>
          </a:p>
        </p:txBody>
      </p:sp>
      <p:sp>
        <p:nvSpPr>
          <p:cNvPr id="757" name="Google Shape;757;p98"/>
          <p:cNvSpPr txBox="1">
            <a:spLocks noGrp="1"/>
          </p:cNvSpPr>
          <p:nvPr>
            <p:ph type="body" idx="1"/>
          </p:nvPr>
        </p:nvSpPr>
        <p:spPr>
          <a:xfrm>
            <a:off x="1037690" y="2843373"/>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Injury from an abortion procedure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Incomplete uterine evacuation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Infection</a:t>
            </a:r>
            <a:endParaRPr sz="2800">
              <a:solidFill>
                <a:schemeClr val="dk2"/>
              </a:solidFill>
            </a:endParaRPr>
          </a:p>
        </p:txBody>
      </p:sp>
      <p:sp>
        <p:nvSpPr>
          <p:cNvPr id="758" name="Google Shape;758;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9"/>
          <p:cNvSpPr txBox="1">
            <a:spLocks noGrp="1"/>
          </p:cNvSpPr>
          <p:nvPr>
            <p:ph type="title"/>
          </p:nvPr>
        </p:nvSpPr>
        <p:spPr>
          <a:xfrm>
            <a:off x="734602" y="71642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Determine if emergency treatment is needed</a:t>
            </a:r>
            <a:endParaRPr/>
          </a:p>
        </p:txBody>
      </p:sp>
      <p:sp>
        <p:nvSpPr>
          <p:cNvPr id="765" name="Google Shape;765;p99"/>
          <p:cNvSpPr txBox="1">
            <a:spLocks noGrp="1"/>
          </p:cNvSpPr>
          <p:nvPr>
            <p:ph type="body" idx="1"/>
          </p:nvPr>
        </p:nvSpPr>
        <p:spPr>
          <a:xfrm>
            <a:off x="1048927" y="2287231"/>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Perform rapid assessment for shock</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Assess for other complications</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Severe vaginal bleeding/hemorrhage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Pelvic infection/sepsis</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Uterine or intra-abdominal injury</a:t>
            </a:r>
            <a:endParaRPr sz="26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Obtain voluntary informed consent if possible</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a:solidFill>
                <a:schemeClr val="dk2"/>
              </a:solidFill>
            </a:endParaRPr>
          </a:p>
        </p:txBody>
      </p:sp>
      <p:sp>
        <p:nvSpPr>
          <p:cNvPr id="766" name="Google Shape;76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00"/>
          <p:cNvSpPr txBox="1">
            <a:spLocks noGrp="1"/>
          </p:cNvSpPr>
          <p:nvPr>
            <p:ph type="title"/>
          </p:nvPr>
        </p:nvSpPr>
        <p:spPr>
          <a:xfrm>
            <a:off x="772488" y="6824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Who is eligible for misoprostol </a:t>
            </a:r>
            <a:br>
              <a:rPr lang="en-US" b="1"/>
            </a:br>
            <a:r>
              <a:rPr lang="en-US" b="1"/>
              <a:t>for PAC?</a:t>
            </a:r>
            <a:endParaRPr/>
          </a:p>
        </p:txBody>
      </p:sp>
      <p:sp>
        <p:nvSpPr>
          <p:cNvPr id="773" name="Google Shape;773;p100"/>
          <p:cNvSpPr txBox="1">
            <a:spLocks noGrp="1"/>
          </p:cNvSpPr>
          <p:nvPr>
            <p:ph type="body" idx="1"/>
          </p:nvPr>
        </p:nvSpPr>
        <p:spPr>
          <a:xfrm>
            <a:off x="942975" y="2300350"/>
            <a:ext cx="7600950" cy="3263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3200"/>
              <a:buChar char="•"/>
            </a:pPr>
            <a:r>
              <a:rPr lang="en-US" sz="2800">
                <a:solidFill>
                  <a:schemeClr val="dk2"/>
                </a:solidFill>
              </a:rPr>
              <a:t>Women diagnosed with </a:t>
            </a:r>
            <a:r>
              <a:rPr lang="en-US" sz="2800" b="1">
                <a:solidFill>
                  <a:schemeClr val="accent1"/>
                </a:solidFill>
              </a:rPr>
              <a:t>incomplete abortion</a:t>
            </a:r>
            <a:endParaRPr sz="2800">
              <a:solidFill>
                <a:schemeClr val="accent1"/>
              </a:solidFill>
            </a:endParaRPr>
          </a:p>
          <a:p>
            <a:pPr marL="685800" lvl="1" indent="-228600" algn="l" rtl="0">
              <a:lnSpc>
                <a:spcPct val="90000"/>
              </a:lnSpc>
              <a:spcBef>
                <a:spcPts val="450"/>
              </a:spcBef>
              <a:spcAft>
                <a:spcPts val="0"/>
              </a:spcAft>
              <a:buClr>
                <a:srgbClr val="1F3864"/>
              </a:buClr>
              <a:buSzPts val="2800"/>
              <a:buChar char="•"/>
            </a:pPr>
            <a:r>
              <a:rPr lang="en-US" sz="2600">
                <a:solidFill>
                  <a:schemeClr val="dk2"/>
                </a:solidFill>
              </a:rPr>
              <a:t>Vaginal bleeding or history of vaginal bleeding during the pregnancy</a:t>
            </a:r>
            <a:endParaRPr sz="2600">
              <a:solidFill>
                <a:schemeClr val="dk2"/>
              </a:solidFill>
            </a:endParaRPr>
          </a:p>
          <a:p>
            <a:pPr marL="685800" lvl="1" indent="-228600" algn="l" rtl="0">
              <a:lnSpc>
                <a:spcPct val="90000"/>
              </a:lnSpc>
              <a:spcBef>
                <a:spcPts val="450"/>
              </a:spcBef>
              <a:spcAft>
                <a:spcPts val="0"/>
              </a:spcAft>
              <a:buClr>
                <a:srgbClr val="1F3864"/>
              </a:buClr>
              <a:buSzPts val="2800"/>
              <a:buChar char="•"/>
            </a:pPr>
            <a:r>
              <a:rPr lang="en-US" sz="2600">
                <a:solidFill>
                  <a:schemeClr val="dk2"/>
                </a:solidFill>
              </a:rPr>
              <a:t>Open cervical os</a:t>
            </a:r>
            <a:endParaRPr sz="2600">
              <a:solidFill>
                <a:schemeClr val="dk2"/>
              </a:solidFill>
            </a:endParaRPr>
          </a:p>
          <a:p>
            <a:pPr marL="228600" lvl="0" indent="-228600" algn="l" rtl="0">
              <a:lnSpc>
                <a:spcPct val="90000"/>
              </a:lnSpc>
              <a:spcBef>
                <a:spcPts val="900"/>
              </a:spcBef>
              <a:spcAft>
                <a:spcPts val="0"/>
              </a:spcAft>
              <a:buClr>
                <a:srgbClr val="1F3864"/>
              </a:buClr>
              <a:buSzPts val="3200"/>
              <a:buChar char="•"/>
            </a:pPr>
            <a:r>
              <a:rPr lang="en-US" sz="2800">
                <a:solidFill>
                  <a:schemeClr val="dk2"/>
                </a:solidFill>
              </a:rPr>
              <a:t>Spontaneous or induced</a:t>
            </a:r>
            <a:endParaRPr sz="2800">
              <a:solidFill>
                <a:schemeClr val="dk2"/>
              </a:solidFill>
            </a:endParaRPr>
          </a:p>
          <a:p>
            <a:pPr marL="228600" lvl="0" indent="-228600" algn="l" rtl="0">
              <a:lnSpc>
                <a:spcPct val="90000"/>
              </a:lnSpc>
              <a:spcBef>
                <a:spcPts val="900"/>
              </a:spcBef>
              <a:spcAft>
                <a:spcPts val="0"/>
              </a:spcAft>
              <a:buClr>
                <a:srgbClr val="1F3864"/>
              </a:buClr>
              <a:buSzPts val="3200"/>
              <a:buChar char="•"/>
            </a:pPr>
            <a:r>
              <a:rPr lang="en-US" sz="2800">
                <a:solidFill>
                  <a:schemeClr val="dk2"/>
                </a:solidFill>
              </a:rPr>
              <a:t>And in general good health, without signs of shock or serious infection</a:t>
            </a:r>
            <a:endParaRPr sz="2800">
              <a:solidFill>
                <a:schemeClr val="dk2"/>
              </a:solidFill>
            </a:endParaRPr>
          </a:p>
          <a:p>
            <a:pPr marL="0" lvl="0" indent="0" algn="l" rtl="0">
              <a:lnSpc>
                <a:spcPct val="90000"/>
              </a:lnSpc>
              <a:spcBef>
                <a:spcPts val="900"/>
              </a:spcBef>
              <a:spcAft>
                <a:spcPts val="0"/>
              </a:spcAft>
              <a:buClr>
                <a:schemeClr val="dk1"/>
              </a:buClr>
              <a:buSzPts val="2700"/>
              <a:buNone/>
            </a:pPr>
            <a:endParaRPr sz="2700">
              <a:solidFill>
                <a:schemeClr val="dk2"/>
              </a:solidFill>
            </a:endParaRPr>
          </a:p>
        </p:txBody>
      </p:sp>
      <p:sp>
        <p:nvSpPr>
          <p:cNvPr id="774" name="Google Shape;774;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1"/>
          <p:cNvSpPr txBox="1">
            <a:spLocks noGrp="1"/>
          </p:cNvSpPr>
          <p:nvPr>
            <p:ph type="title"/>
          </p:nvPr>
        </p:nvSpPr>
        <p:spPr>
          <a:xfrm>
            <a:off x="796247" y="49790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Who is eligible for </a:t>
            </a:r>
            <a:br>
              <a:rPr lang="en-US" b="1"/>
            </a:br>
            <a:r>
              <a:rPr lang="en-US" b="1"/>
              <a:t>misoprostol for PAC?</a:t>
            </a:r>
            <a:endParaRPr/>
          </a:p>
        </p:txBody>
      </p:sp>
      <p:sp>
        <p:nvSpPr>
          <p:cNvPr id="781" name="Google Shape;781;p101"/>
          <p:cNvSpPr txBox="1">
            <a:spLocks noGrp="1"/>
          </p:cNvSpPr>
          <p:nvPr>
            <p:ph type="body" idx="1"/>
          </p:nvPr>
        </p:nvSpPr>
        <p:spPr>
          <a:xfrm>
            <a:off x="985677" y="1997321"/>
            <a:ext cx="7172645" cy="418986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3237"/>
              <a:buChar char="•"/>
            </a:pPr>
            <a:r>
              <a:rPr lang="en-US" sz="2800">
                <a:solidFill>
                  <a:schemeClr val="dk2"/>
                </a:solidFill>
              </a:rPr>
              <a:t>Women diagnosed with </a:t>
            </a:r>
            <a:r>
              <a:rPr lang="en-US" sz="2800" b="1">
                <a:solidFill>
                  <a:schemeClr val="accent1"/>
                </a:solidFill>
              </a:rPr>
              <a:t>missed abortion</a:t>
            </a:r>
            <a:endParaRPr sz="2800">
              <a:solidFill>
                <a:schemeClr val="accent1"/>
              </a:solidFill>
            </a:endParaRPr>
          </a:p>
          <a:p>
            <a:pPr marL="685800" lvl="1" indent="-228600" algn="l" rtl="0">
              <a:lnSpc>
                <a:spcPct val="80000"/>
              </a:lnSpc>
              <a:spcBef>
                <a:spcPts val="450"/>
              </a:spcBef>
              <a:spcAft>
                <a:spcPts val="0"/>
              </a:spcAft>
              <a:buClr>
                <a:srgbClr val="1F3864"/>
              </a:buClr>
              <a:buSzPts val="2775"/>
              <a:buChar char="•"/>
            </a:pPr>
            <a:r>
              <a:rPr lang="en-US" sz="2600">
                <a:solidFill>
                  <a:schemeClr val="dk2"/>
                </a:solidFill>
              </a:rPr>
              <a:t>Pregnancy in which there is no embryo (empty sac) or unrecognized fetal death</a:t>
            </a:r>
            <a:endParaRPr sz="2600">
              <a:solidFill>
                <a:schemeClr val="dk2"/>
              </a:solidFill>
            </a:endParaRPr>
          </a:p>
          <a:p>
            <a:pPr marL="685800" lvl="1" indent="-228600" algn="l" rtl="0">
              <a:lnSpc>
                <a:spcPct val="80000"/>
              </a:lnSpc>
              <a:spcBef>
                <a:spcPts val="450"/>
              </a:spcBef>
              <a:spcAft>
                <a:spcPts val="0"/>
              </a:spcAft>
              <a:buClr>
                <a:srgbClr val="1F3864"/>
              </a:buClr>
              <a:buSzPts val="2775"/>
              <a:buChar char="•"/>
            </a:pPr>
            <a:r>
              <a:rPr lang="en-US" sz="2600">
                <a:solidFill>
                  <a:schemeClr val="dk2"/>
                </a:solidFill>
              </a:rPr>
              <a:t>Typically diagnosed by ultrasonography</a:t>
            </a:r>
            <a:endParaRPr sz="2600">
              <a:solidFill>
                <a:schemeClr val="dk2"/>
              </a:solidFill>
            </a:endParaRPr>
          </a:p>
          <a:p>
            <a:pPr marL="685800" lvl="1" indent="-228600" algn="l" rtl="0">
              <a:lnSpc>
                <a:spcPct val="80000"/>
              </a:lnSpc>
              <a:spcBef>
                <a:spcPts val="450"/>
              </a:spcBef>
              <a:spcAft>
                <a:spcPts val="0"/>
              </a:spcAft>
              <a:buClr>
                <a:srgbClr val="1F3864"/>
              </a:buClr>
              <a:buSzPts val="2775"/>
              <a:buChar char="•"/>
            </a:pPr>
            <a:r>
              <a:rPr lang="en-US" sz="2600">
                <a:solidFill>
                  <a:schemeClr val="dk2"/>
                </a:solidFill>
              </a:rPr>
              <a:t>Women generally have little or no bleeding and no overt signs or symptoms</a:t>
            </a:r>
            <a:endParaRPr sz="2600">
              <a:solidFill>
                <a:schemeClr val="dk2"/>
              </a:solidFill>
            </a:endParaRPr>
          </a:p>
          <a:p>
            <a:pPr marL="228600" lvl="0" indent="-228600" algn="l" rtl="0">
              <a:lnSpc>
                <a:spcPct val="80000"/>
              </a:lnSpc>
              <a:spcBef>
                <a:spcPts val="450"/>
              </a:spcBef>
              <a:spcAft>
                <a:spcPts val="0"/>
              </a:spcAft>
              <a:buClr>
                <a:srgbClr val="1F3864"/>
              </a:buClr>
              <a:buSzPts val="3237"/>
              <a:buChar char="•"/>
            </a:pPr>
            <a:r>
              <a:rPr lang="en-US" sz="2800">
                <a:solidFill>
                  <a:schemeClr val="dk2"/>
                </a:solidFill>
              </a:rPr>
              <a:t>And in general good health, without signs of shock or serious infection</a:t>
            </a:r>
            <a:endParaRPr sz="2800">
              <a:solidFill>
                <a:schemeClr val="dk2"/>
              </a:solidFill>
            </a:endParaRPr>
          </a:p>
          <a:p>
            <a:pPr marL="228600" lvl="0" indent="-228600" algn="l" rtl="0">
              <a:lnSpc>
                <a:spcPct val="80000"/>
              </a:lnSpc>
              <a:spcBef>
                <a:spcPts val="450"/>
              </a:spcBef>
              <a:spcAft>
                <a:spcPts val="0"/>
              </a:spcAft>
              <a:buClr>
                <a:srgbClr val="1F3864"/>
              </a:buClr>
              <a:buSzPts val="3237"/>
              <a:buChar char="•"/>
            </a:pPr>
            <a:r>
              <a:rPr lang="en-US" sz="2800">
                <a:solidFill>
                  <a:schemeClr val="dk2"/>
                </a:solidFill>
              </a:rPr>
              <a:t>Pretreatment with mifepristone can increase effectiveness of misoprostol</a:t>
            </a:r>
            <a:endParaRPr sz="2800">
              <a:solidFill>
                <a:schemeClr val="dk2"/>
              </a:solidFill>
            </a:endParaRPr>
          </a:p>
          <a:p>
            <a:pPr marL="0" lvl="0" indent="0" algn="l" rtl="0">
              <a:lnSpc>
                <a:spcPct val="80000"/>
              </a:lnSpc>
              <a:spcBef>
                <a:spcPts val="450"/>
              </a:spcBef>
              <a:spcAft>
                <a:spcPts val="0"/>
              </a:spcAft>
              <a:buClr>
                <a:schemeClr val="dk1"/>
              </a:buClr>
              <a:buSzPts val="2590"/>
              <a:buNone/>
            </a:pPr>
            <a:endParaRPr sz="2590">
              <a:solidFill>
                <a:schemeClr val="dk2"/>
              </a:solidFill>
            </a:endParaRPr>
          </a:p>
        </p:txBody>
      </p:sp>
      <p:sp>
        <p:nvSpPr>
          <p:cNvPr id="782" name="Google Shape;78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2"/>
          <p:cNvSpPr txBox="1">
            <a:spLocks noGrp="1"/>
          </p:cNvSpPr>
          <p:nvPr>
            <p:ph type="title"/>
          </p:nvPr>
        </p:nvSpPr>
        <p:spPr>
          <a:xfrm>
            <a:off x="559942" y="66505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When should MVA be performed instead?</a:t>
            </a:r>
            <a:endParaRPr/>
          </a:p>
        </p:txBody>
      </p:sp>
      <p:sp>
        <p:nvSpPr>
          <p:cNvPr id="789" name="Google Shape;789;p102"/>
          <p:cNvSpPr txBox="1">
            <a:spLocks noGrp="1"/>
          </p:cNvSpPr>
          <p:nvPr>
            <p:ph type="body" idx="1"/>
          </p:nvPr>
        </p:nvSpPr>
        <p:spPr>
          <a:xfrm>
            <a:off x="832206" y="2237809"/>
            <a:ext cx="7568843" cy="40814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3200"/>
              <a:buNone/>
            </a:pPr>
            <a:r>
              <a:rPr lang="en-US" sz="2800">
                <a:solidFill>
                  <a:schemeClr val="dk2"/>
                </a:solidFill>
              </a:rPr>
              <a:t>If a woman is experiencing significant </a:t>
            </a:r>
            <a:r>
              <a:rPr lang="en-US" sz="2800" b="1">
                <a:solidFill>
                  <a:schemeClr val="accent1"/>
                </a:solidFill>
              </a:rPr>
              <a:t>hemorrhage</a:t>
            </a:r>
            <a:r>
              <a:rPr lang="en-US" sz="2800">
                <a:solidFill>
                  <a:schemeClr val="dk2"/>
                </a:solidFill>
              </a:rPr>
              <a:t> or has signs of </a:t>
            </a:r>
            <a:r>
              <a:rPr lang="en-US" sz="2800" b="1">
                <a:solidFill>
                  <a:schemeClr val="accent1"/>
                </a:solidFill>
              </a:rPr>
              <a:t>hemodynamic instability</a:t>
            </a:r>
            <a:endParaRPr sz="2800" b="1">
              <a:solidFill>
                <a:schemeClr val="accent1"/>
              </a:solidFill>
            </a:endParaRPr>
          </a:p>
          <a:p>
            <a:pPr marL="685800" lvl="1" indent="-228600" algn="l" rtl="0">
              <a:lnSpc>
                <a:spcPct val="90000"/>
              </a:lnSpc>
              <a:spcBef>
                <a:spcPts val="450"/>
              </a:spcBef>
              <a:spcAft>
                <a:spcPts val="0"/>
              </a:spcAft>
              <a:buClr>
                <a:srgbClr val="1F3864"/>
              </a:buClr>
              <a:buSzPts val="2800"/>
              <a:buChar char="•"/>
            </a:pPr>
            <a:r>
              <a:rPr lang="en-US">
                <a:solidFill>
                  <a:schemeClr val="dk2"/>
                </a:solidFill>
              </a:rPr>
              <a:t>Uterine aspiration may stop bleeding more quickly</a:t>
            </a:r>
            <a:endParaRPr>
              <a:solidFill>
                <a:schemeClr val="dk2"/>
              </a:solidFill>
            </a:endParaRPr>
          </a:p>
          <a:p>
            <a:pPr marL="685800" lvl="1" indent="-228600" algn="l" rtl="0">
              <a:lnSpc>
                <a:spcPct val="90000"/>
              </a:lnSpc>
              <a:spcBef>
                <a:spcPts val="450"/>
              </a:spcBef>
              <a:spcAft>
                <a:spcPts val="0"/>
              </a:spcAft>
              <a:buClr>
                <a:srgbClr val="1F3864"/>
              </a:buClr>
              <a:buSzPts val="2800"/>
              <a:buChar char="•"/>
            </a:pPr>
            <a:r>
              <a:rPr lang="en-US">
                <a:solidFill>
                  <a:schemeClr val="dk2"/>
                </a:solidFill>
              </a:rPr>
              <a:t>The woman may need fluid or blood replacement</a:t>
            </a:r>
            <a:endParaRPr>
              <a:solidFill>
                <a:schemeClr val="dk2"/>
              </a:solidFill>
            </a:endParaRPr>
          </a:p>
          <a:p>
            <a:pPr marL="685800" lvl="1" indent="-228600" algn="l" rtl="0">
              <a:lnSpc>
                <a:spcPct val="90000"/>
              </a:lnSpc>
              <a:spcBef>
                <a:spcPts val="450"/>
              </a:spcBef>
              <a:spcAft>
                <a:spcPts val="0"/>
              </a:spcAft>
              <a:buClr>
                <a:srgbClr val="1F3864"/>
              </a:buClr>
              <a:buSzPts val="2800"/>
              <a:buChar char="•"/>
            </a:pPr>
            <a:r>
              <a:rPr lang="en-US">
                <a:solidFill>
                  <a:schemeClr val="dk2"/>
                </a:solidFill>
              </a:rPr>
              <a:t>She may need transfer to higher-level facility</a:t>
            </a:r>
            <a:endParaRPr>
              <a:solidFill>
                <a:schemeClr val="dk2"/>
              </a:solidFill>
            </a:endParaRPr>
          </a:p>
          <a:p>
            <a:pPr marL="0" lvl="0" indent="0" algn="l" rtl="0">
              <a:lnSpc>
                <a:spcPct val="90000"/>
              </a:lnSpc>
              <a:spcBef>
                <a:spcPts val="450"/>
              </a:spcBef>
              <a:spcAft>
                <a:spcPts val="0"/>
              </a:spcAft>
              <a:buClr>
                <a:schemeClr val="dk1"/>
              </a:buClr>
              <a:buSzPts val="2700"/>
              <a:buNone/>
            </a:pPr>
            <a:endParaRPr sz="2700">
              <a:solidFill>
                <a:schemeClr val="dk2"/>
              </a:solidFill>
            </a:endParaRPr>
          </a:p>
        </p:txBody>
      </p:sp>
      <p:sp>
        <p:nvSpPr>
          <p:cNvPr id="790" name="Google Shape;790;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3"/>
          <p:cNvSpPr txBox="1">
            <a:spLocks noGrp="1"/>
          </p:cNvSpPr>
          <p:nvPr>
            <p:ph type="title"/>
          </p:nvPr>
        </p:nvSpPr>
        <p:spPr>
          <a:xfrm>
            <a:off x="807591" y="83695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When should MVA be </a:t>
            </a:r>
            <a:br>
              <a:rPr lang="en-US" b="1"/>
            </a:br>
            <a:r>
              <a:rPr lang="en-US" b="1"/>
              <a:t>performed instead?</a:t>
            </a:r>
            <a:endParaRPr/>
          </a:p>
        </p:txBody>
      </p:sp>
      <p:sp>
        <p:nvSpPr>
          <p:cNvPr id="797" name="Google Shape;797;p103"/>
          <p:cNvSpPr txBox="1">
            <a:spLocks noGrp="1"/>
          </p:cNvSpPr>
          <p:nvPr>
            <p:ph type="body" idx="1"/>
          </p:nvPr>
        </p:nvSpPr>
        <p:spPr>
          <a:xfrm>
            <a:off x="807591" y="2520486"/>
            <a:ext cx="7734300" cy="374204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3200"/>
              <a:buNone/>
            </a:pPr>
            <a:r>
              <a:rPr lang="en-US" sz="2800">
                <a:solidFill>
                  <a:schemeClr val="dk2"/>
                </a:solidFill>
              </a:rPr>
              <a:t>If a woman is experiencing signs of </a:t>
            </a:r>
            <a:r>
              <a:rPr lang="en-US" sz="2800" b="1">
                <a:solidFill>
                  <a:schemeClr val="accent1"/>
                </a:solidFill>
              </a:rPr>
              <a:t>pelvic infection or sepsis</a:t>
            </a:r>
            <a:r>
              <a:rPr lang="en-US" sz="2800">
                <a:solidFill>
                  <a:schemeClr val="dk2"/>
                </a:solidFill>
              </a:rPr>
              <a:t>:</a:t>
            </a:r>
            <a:endParaRPr sz="2800">
              <a:solidFill>
                <a:schemeClr val="dk2"/>
              </a:solidFill>
            </a:endParaRPr>
          </a:p>
          <a:p>
            <a:pPr marL="685800" lvl="1" indent="-228600" algn="l" rtl="0">
              <a:lnSpc>
                <a:spcPct val="90000"/>
              </a:lnSpc>
              <a:spcBef>
                <a:spcPts val="450"/>
              </a:spcBef>
              <a:spcAft>
                <a:spcPts val="0"/>
              </a:spcAft>
              <a:buClr>
                <a:srgbClr val="1F3864"/>
              </a:buClr>
              <a:buSzPts val="2800"/>
              <a:buChar char="•"/>
            </a:pPr>
            <a:r>
              <a:rPr lang="en-US">
                <a:solidFill>
                  <a:schemeClr val="dk2"/>
                </a:solidFill>
              </a:rPr>
              <a:t>Uterine aspiration will empty her uterus quickly</a:t>
            </a:r>
            <a:endParaRPr>
              <a:solidFill>
                <a:schemeClr val="dk2"/>
              </a:solidFill>
            </a:endParaRPr>
          </a:p>
          <a:p>
            <a:pPr marL="685800" lvl="1" indent="-228600" algn="l" rtl="0">
              <a:lnSpc>
                <a:spcPct val="90000"/>
              </a:lnSpc>
              <a:spcBef>
                <a:spcPts val="450"/>
              </a:spcBef>
              <a:spcAft>
                <a:spcPts val="0"/>
              </a:spcAft>
              <a:buClr>
                <a:srgbClr val="1F3864"/>
              </a:buClr>
              <a:buSzPts val="2800"/>
              <a:buChar char="•"/>
            </a:pPr>
            <a:r>
              <a:rPr lang="en-US">
                <a:solidFill>
                  <a:schemeClr val="dk2"/>
                </a:solidFill>
              </a:rPr>
              <a:t>Antibiotics should be given to treat her infection</a:t>
            </a:r>
            <a:endParaRPr>
              <a:solidFill>
                <a:schemeClr val="dk2"/>
              </a:solidFill>
            </a:endParaRPr>
          </a:p>
          <a:p>
            <a:pPr marL="685800" lvl="1" indent="-228600" algn="l" rtl="0">
              <a:lnSpc>
                <a:spcPct val="90000"/>
              </a:lnSpc>
              <a:spcBef>
                <a:spcPts val="450"/>
              </a:spcBef>
              <a:spcAft>
                <a:spcPts val="0"/>
              </a:spcAft>
              <a:buClr>
                <a:srgbClr val="1F3864"/>
              </a:buClr>
              <a:buSzPts val="2800"/>
              <a:buChar char="•"/>
            </a:pPr>
            <a:r>
              <a:rPr lang="en-US">
                <a:solidFill>
                  <a:schemeClr val="dk2"/>
                </a:solidFill>
              </a:rPr>
              <a:t>She may need transfer to higher-level facility</a:t>
            </a:r>
            <a:endParaRPr>
              <a:solidFill>
                <a:schemeClr val="dk2"/>
              </a:solidFill>
            </a:endParaRPr>
          </a:p>
        </p:txBody>
      </p:sp>
      <p:sp>
        <p:nvSpPr>
          <p:cNvPr id="798" name="Google Shape;798;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4"/>
          <p:cNvSpPr txBox="1">
            <a:spLocks noGrp="1"/>
          </p:cNvSpPr>
          <p:nvPr>
            <p:ph type="title"/>
          </p:nvPr>
        </p:nvSpPr>
        <p:spPr>
          <a:xfrm>
            <a:off x="1279279" y="2625787"/>
            <a:ext cx="6616211"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4400"/>
              <a:buFont typeface="Calibri"/>
              <a:buNone/>
            </a:pPr>
            <a:r>
              <a:rPr lang="en-US" b="1">
                <a:solidFill>
                  <a:schemeClr val="accent1"/>
                </a:solidFill>
              </a:rPr>
              <a:t>CASE STUDIES</a:t>
            </a:r>
            <a:endParaRPr>
              <a:solidFill>
                <a:schemeClr val="accent1"/>
              </a:solidFill>
            </a:endParaRPr>
          </a:p>
        </p:txBody>
      </p:sp>
      <p:sp>
        <p:nvSpPr>
          <p:cNvPr id="806" name="Google Shape;806;p104"/>
          <p:cNvSpPr txBox="1">
            <a:spLocks noGrp="1"/>
          </p:cNvSpPr>
          <p:nvPr>
            <p:ph type="sldNum" idx="12"/>
          </p:nvPr>
        </p:nvSpPr>
        <p:spPr>
          <a:xfrm>
            <a:off x="2669568" y="634272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660114" y="102079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Making pregnancy safer</a:t>
            </a:r>
            <a:endParaRPr/>
          </a:p>
        </p:txBody>
      </p:sp>
      <p:sp>
        <p:nvSpPr>
          <p:cNvPr id="164" name="Google Shape;164;p24"/>
          <p:cNvSpPr txBox="1">
            <a:spLocks noGrp="1"/>
          </p:cNvSpPr>
          <p:nvPr>
            <p:ph type="body" idx="1"/>
          </p:nvPr>
        </p:nvSpPr>
        <p:spPr>
          <a:xfrm>
            <a:off x="725612" y="2753474"/>
            <a:ext cx="7692775" cy="422544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rgbClr val="1F3864"/>
                </a:solidFill>
              </a:rPr>
              <a:t>Provision or referral for safe abortion services</a:t>
            </a:r>
            <a:endParaRPr sz="28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Timely and appropriate management of unsafe and spontaneous abortion for all women</a:t>
            </a:r>
            <a:endParaRPr sz="2800"/>
          </a:p>
          <a:p>
            <a:pPr marL="228600" lvl="0" indent="-50800" algn="l" rtl="0">
              <a:lnSpc>
                <a:spcPct val="90000"/>
              </a:lnSpc>
              <a:spcBef>
                <a:spcPts val="1000"/>
              </a:spcBef>
              <a:spcAft>
                <a:spcPts val="0"/>
              </a:spcAft>
              <a:buClr>
                <a:schemeClr val="dk1"/>
              </a:buClr>
              <a:buSzPts val="2800"/>
              <a:buNone/>
            </a:pPr>
            <a:endParaRPr/>
          </a:p>
        </p:txBody>
      </p:sp>
      <p:sp>
        <p:nvSpPr>
          <p:cNvPr id="165" name="Google Shape;165;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5"/>
          <p:cNvSpPr txBox="1">
            <a:spLocks noGrp="1"/>
          </p:cNvSpPr>
          <p:nvPr>
            <p:ph type="title"/>
          </p:nvPr>
        </p:nvSpPr>
        <p:spPr>
          <a:xfrm>
            <a:off x="457200" y="62396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#1</a:t>
            </a:r>
            <a:endParaRPr>
              <a:solidFill>
                <a:schemeClr val="accent1"/>
              </a:solidFill>
            </a:endParaRPr>
          </a:p>
        </p:txBody>
      </p:sp>
      <p:sp>
        <p:nvSpPr>
          <p:cNvPr id="813" name="Google Shape;813;p105"/>
          <p:cNvSpPr txBox="1">
            <a:spLocks noGrp="1"/>
          </p:cNvSpPr>
          <p:nvPr>
            <p:ph type="body" idx="1"/>
          </p:nvPr>
        </p:nvSpPr>
        <p:spPr>
          <a:xfrm>
            <a:off x="1193729" y="2117659"/>
            <a:ext cx="6953678" cy="379928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38-year-old woman with painful cramping and vaginal bleeding for 5 days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Appears well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8 weeks since her last period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5 previous deliveries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Previous tubal ligation</a:t>
            </a:r>
            <a:endParaRPr sz="2800">
              <a:solidFill>
                <a:schemeClr val="dk2"/>
              </a:solidFill>
            </a:endParaRPr>
          </a:p>
        </p:txBody>
      </p:sp>
      <p:pic>
        <p:nvPicPr>
          <p:cNvPr id="3" name="Picture 2" descr="A drawing of a woman in a headscarf holding a young child in her lap. ">
            <a:extLst>
              <a:ext uri="{FF2B5EF4-FFF2-40B4-BE49-F238E27FC236}">
                <a16:creationId xmlns:a16="http://schemas.microsoft.com/office/drawing/2014/main" id="{37BAA976-030E-D741-A724-9B3DF91FF8BC}"/>
              </a:ext>
            </a:extLst>
          </p:cNvPr>
          <p:cNvPicPr>
            <a:picLocks noChangeAspect="1"/>
          </p:cNvPicPr>
          <p:nvPr/>
        </p:nvPicPr>
        <p:blipFill>
          <a:blip r:embed="rId3">
            <a:duotone>
              <a:schemeClr val="bg2">
                <a:shade val="45000"/>
                <a:satMod val="135000"/>
              </a:schemeClr>
              <a:prstClr val="white"/>
            </a:duotone>
          </a:blip>
          <a:stretch>
            <a:fillRect/>
          </a:stretch>
        </p:blipFill>
        <p:spPr>
          <a:xfrm>
            <a:off x="5989320" y="3098262"/>
            <a:ext cx="2818681" cy="2818681"/>
          </a:xfrm>
          <a:prstGeom prst="rect">
            <a:avLst/>
          </a:prstGeom>
        </p:spPr>
      </p:pic>
      <p:sp>
        <p:nvSpPr>
          <p:cNvPr id="814" name="Google Shape;814;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#2</a:t>
            </a:r>
            <a:endParaRPr>
              <a:solidFill>
                <a:schemeClr val="accent1"/>
              </a:solidFill>
            </a:endParaRPr>
          </a:p>
        </p:txBody>
      </p:sp>
      <p:sp>
        <p:nvSpPr>
          <p:cNvPr id="821" name="Google Shape;821;p106"/>
          <p:cNvSpPr txBox="1">
            <a:spLocks noGrp="1"/>
          </p:cNvSpPr>
          <p:nvPr>
            <p:ph type="body" idx="1"/>
          </p:nvPr>
        </p:nvSpPr>
        <p:spPr>
          <a:xfrm>
            <a:off x="1085850" y="1464463"/>
            <a:ext cx="7600950" cy="421481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590"/>
              <a:buChar char="•"/>
            </a:pPr>
            <a:r>
              <a:rPr lang="en-US" sz="2800">
                <a:solidFill>
                  <a:schemeClr val="dk2"/>
                </a:solidFill>
              </a:rPr>
              <a:t>25-year-old woman with chills, abdominal pain, and vaginal bleeding for 2 days</a:t>
            </a:r>
            <a:endParaRPr sz="28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800">
                <a:solidFill>
                  <a:schemeClr val="dk2"/>
                </a:solidFill>
              </a:rPr>
              <a:t>Anxious, pale, and clammy; becomes dizzy when getting up from chair to exam table</a:t>
            </a:r>
            <a:endParaRPr sz="28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800">
                <a:solidFill>
                  <a:schemeClr val="dk2"/>
                </a:solidFill>
              </a:rPr>
              <a:t>14 weeks since LMP</a:t>
            </a:r>
            <a:endParaRPr sz="28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800">
                <a:solidFill>
                  <a:schemeClr val="dk2"/>
                </a:solidFill>
              </a:rPr>
              <a:t>5 previous deliveries</a:t>
            </a:r>
            <a:endParaRPr sz="28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800">
                <a:solidFill>
                  <a:schemeClr val="dk2"/>
                </a:solidFill>
              </a:rPr>
              <a:t>HR 116, BP 80/50, Temp 39°C</a:t>
            </a:r>
            <a:endParaRPr sz="28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800">
                <a:solidFill>
                  <a:schemeClr val="dk2"/>
                </a:solidFill>
              </a:rPr>
              <a:t>Uterine size 11 weeks, fundal and cervical tenderness, os open</a:t>
            </a:r>
            <a:endParaRPr sz="28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800">
                <a:solidFill>
                  <a:schemeClr val="dk2"/>
                </a:solidFill>
              </a:rPr>
              <a:t>Blood visible in vagina and bright red blood at os</a:t>
            </a:r>
            <a:endParaRPr sz="2800">
              <a:solidFill>
                <a:schemeClr val="dk2"/>
              </a:solidFill>
            </a:endParaRPr>
          </a:p>
          <a:p>
            <a:pPr marL="228600" lvl="0" indent="-64135" algn="l" rtl="0">
              <a:lnSpc>
                <a:spcPct val="80000"/>
              </a:lnSpc>
              <a:spcBef>
                <a:spcPts val="1000"/>
              </a:spcBef>
              <a:spcAft>
                <a:spcPts val="0"/>
              </a:spcAft>
              <a:buClr>
                <a:schemeClr val="dk1"/>
              </a:buClr>
              <a:buSzPts val="2590"/>
              <a:buNone/>
            </a:pPr>
            <a:endParaRPr sz="2590">
              <a:solidFill>
                <a:schemeClr val="dk2"/>
              </a:solidFill>
            </a:endParaRPr>
          </a:p>
        </p:txBody>
      </p:sp>
      <p:sp>
        <p:nvSpPr>
          <p:cNvPr id="822" name="Google Shape;822;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#3</a:t>
            </a:r>
            <a:endParaRPr>
              <a:solidFill>
                <a:schemeClr val="accent1"/>
              </a:solidFill>
            </a:endParaRPr>
          </a:p>
        </p:txBody>
      </p:sp>
      <p:sp>
        <p:nvSpPr>
          <p:cNvPr id="829" name="Google Shape;829;p107"/>
          <p:cNvSpPr txBox="1">
            <a:spLocks noGrp="1"/>
          </p:cNvSpPr>
          <p:nvPr>
            <p:ph type="body" idx="1"/>
          </p:nvPr>
        </p:nvSpPr>
        <p:spPr>
          <a:xfrm>
            <a:off x="1085850" y="1498300"/>
            <a:ext cx="7600950" cy="434816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32-year-old woman with moderate bleeding for 10 days and pelvic pain similar to contractions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Appears well</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12 weeks since LMP</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2 previous deliveries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HR 88, BP 120/90, afebrile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Uterine size 8 weeks, no uterine tenderness, and cervical motion tenderness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Open cervical os, foul smelling discharge</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a:solidFill>
                <a:schemeClr val="dk2"/>
              </a:solidFill>
            </a:endParaRPr>
          </a:p>
        </p:txBody>
      </p:sp>
      <p:sp>
        <p:nvSpPr>
          <p:cNvPr id="830" name="Google Shape;830;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#4</a:t>
            </a:r>
            <a:endParaRPr>
              <a:solidFill>
                <a:schemeClr val="accent1"/>
              </a:solidFill>
            </a:endParaRPr>
          </a:p>
        </p:txBody>
      </p:sp>
      <p:sp>
        <p:nvSpPr>
          <p:cNvPr id="837" name="Google Shape;837;p108"/>
          <p:cNvSpPr txBox="1">
            <a:spLocks noGrp="1"/>
          </p:cNvSpPr>
          <p:nvPr>
            <p:ph type="body" idx="1"/>
          </p:nvPr>
        </p:nvSpPr>
        <p:spPr>
          <a:xfrm>
            <a:off x="1085850" y="1306197"/>
            <a:ext cx="7600950" cy="4572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590"/>
              <a:buChar char="•"/>
            </a:pPr>
            <a:r>
              <a:rPr lang="en-US" sz="2800">
                <a:solidFill>
                  <a:schemeClr val="dk2"/>
                </a:solidFill>
              </a:rPr>
              <a:t>A 20-year-old woman comes to the clinic six weeks since her LMP.</a:t>
            </a:r>
            <a:endParaRPr sz="2800">
              <a:solidFill>
                <a:schemeClr val="dk2"/>
              </a:solidFill>
            </a:endParaRPr>
          </a:p>
          <a:p>
            <a:pPr marL="228600" lvl="0" indent="-228600" algn="l" rtl="0">
              <a:lnSpc>
                <a:spcPct val="90000"/>
              </a:lnSpc>
              <a:spcBef>
                <a:spcPts val="1000"/>
              </a:spcBef>
              <a:spcAft>
                <a:spcPts val="0"/>
              </a:spcAft>
              <a:buClr>
                <a:srgbClr val="1F3864"/>
              </a:buClr>
              <a:buSzPts val="2590"/>
              <a:buChar char="•"/>
            </a:pPr>
            <a:r>
              <a:rPr lang="en-US" sz="2800">
                <a:solidFill>
                  <a:schemeClr val="dk2"/>
                </a:solidFill>
              </a:rPr>
              <a:t>She was not using any contraceptive method and usually has regular periods every 28-30 days.</a:t>
            </a:r>
            <a:endParaRPr sz="2800">
              <a:solidFill>
                <a:schemeClr val="dk2"/>
              </a:solidFill>
            </a:endParaRPr>
          </a:p>
          <a:p>
            <a:pPr marL="228600" lvl="0" indent="-228600" algn="l" rtl="0">
              <a:lnSpc>
                <a:spcPct val="90000"/>
              </a:lnSpc>
              <a:spcBef>
                <a:spcPts val="1000"/>
              </a:spcBef>
              <a:spcAft>
                <a:spcPts val="0"/>
              </a:spcAft>
              <a:buClr>
                <a:srgbClr val="1F3864"/>
              </a:buClr>
              <a:buSzPts val="2590"/>
              <a:buChar char="•"/>
            </a:pPr>
            <a:r>
              <a:rPr lang="en-US" sz="2800">
                <a:solidFill>
                  <a:schemeClr val="dk2"/>
                </a:solidFill>
              </a:rPr>
              <a:t>She says she has been having mild nausea and breast tenderness.</a:t>
            </a:r>
            <a:endParaRPr sz="2800">
              <a:solidFill>
                <a:schemeClr val="dk2"/>
              </a:solidFill>
            </a:endParaRPr>
          </a:p>
          <a:p>
            <a:pPr marL="228600" lvl="0" indent="-228600" algn="l" rtl="0">
              <a:lnSpc>
                <a:spcPct val="90000"/>
              </a:lnSpc>
              <a:spcBef>
                <a:spcPts val="1000"/>
              </a:spcBef>
              <a:spcAft>
                <a:spcPts val="0"/>
              </a:spcAft>
              <a:buClr>
                <a:srgbClr val="1F3864"/>
              </a:buClr>
              <a:buSzPts val="2590"/>
              <a:buChar char="•"/>
            </a:pPr>
            <a:r>
              <a:rPr lang="en-US" sz="2800">
                <a:solidFill>
                  <a:schemeClr val="dk2"/>
                </a:solidFill>
              </a:rPr>
              <a:t>You perform a bimanual exam and find her uterus to be consistent with six weeks LMP. You find no masses or tenderness.</a:t>
            </a:r>
            <a:endParaRPr sz="2800">
              <a:solidFill>
                <a:schemeClr val="dk2"/>
              </a:solidFill>
            </a:endParaRPr>
          </a:p>
          <a:p>
            <a:pPr marL="228600" lvl="0" indent="-228600" algn="l" rtl="0">
              <a:lnSpc>
                <a:spcPct val="90000"/>
              </a:lnSpc>
              <a:spcBef>
                <a:spcPts val="1000"/>
              </a:spcBef>
              <a:spcAft>
                <a:spcPts val="0"/>
              </a:spcAft>
              <a:buClr>
                <a:srgbClr val="1F3864"/>
              </a:buClr>
              <a:buSzPts val="2590"/>
              <a:buChar char="•"/>
            </a:pPr>
            <a:r>
              <a:rPr lang="en-US" sz="2800">
                <a:solidFill>
                  <a:schemeClr val="dk2"/>
                </a:solidFill>
              </a:rPr>
              <a:t>She has heard about medical abortion and asks if she can take the pills today or if she needs an ultrasound.</a:t>
            </a:r>
            <a:endParaRPr sz="2800">
              <a:solidFill>
                <a:schemeClr val="dk2"/>
              </a:solidFill>
            </a:endParaRPr>
          </a:p>
        </p:txBody>
      </p:sp>
      <p:sp>
        <p:nvSpPr>
          <p:cNvPr id="838" name="Google Shape;838;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#5</a:t>
            </a:r>
            <a:endParaRPr>
              <a:solidFill>
                <a:schemeClr val="accent1"/>
              </a:solidFill>
            </a:endParaRPr>
          </a:p>
        </p:txBody>
      </p:sp>
      <p:sp>
        <p:nvSpPr>
          <p:cNvPr id="845" name="Google Shape;845;p109"/>
          <p:cNvSpPr txBox="1">
            <a:spLocks noGrp="1"/>
          </p:cNvSpPr>
          <p:nvPr>
            <p:ph type="body" idx="1"/>
          </p:nvPr>
        </p:nvSpPr>
        <p:spPr>
          <a:xfrm>
            <a:off x="1039615" y="1417638"/>
            <a:ext cx="7647185" cy="435526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A 17-year-old woman comes to the clinic because she thinks she may be pregnant and was told that she could take a medicine to make her period “come down.” </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When you ask about her LMP she says she cannot remember when it last came.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You do a pelvic exam and estimate a seven-week pregnancy.</a:t>
            </a:r>
            <a:endParaRPr sz="2800">
              <a:solidFill>
                <a:schemeClr val="dk2"/>
              </a:solidFill>
            </a:endParaRPr>
          </a:p>
          <a:p>
            <a:pPr marL="0" lvl="0" indent="0" algn="l" rtl="0">
              <a:lnSpc>
                <a:spcPct val="80000"/>
              </a:lnSpc>
              <a:spcBef>
                <a:spcPts val="1000"/>
              </a:spcBef>
              <a:spcAft>
                <a:spcPts val="0"/>
              </a:spcAft>
              <a:buClr>
                <a:srgbClr val="1F3864"/>
              </a:buClr>
              <a:buSzPts val="2800"/>
              <a:buNone/>
            </a:pPr>
            <a:endParaRPr sz="2800">
              <a:solidFill>
                <a:schemeClr val="dk2"/>
              </a:solidFill>
            </a:endParaRPr>
          </a:p>
          <a:p>
            <a:pPr marL="0" lvl="0" indent="0" algn="l" rtl="0">
              <a:lnSpc>
                <a:spcPct val="80000"/>
              </a:lnSpc>
              <a:spcBef>
                <a:spcPts val="1000"/>
              </a:spcBef>
              <a:spcAft>
                <a:spcPts val="0"/>
              </a:spcAft>
              <a:buClr>
                <a:srgbClr val="1F3864"/>
              </a:buClr>
              <a:buSzPts val="2800"/>
              <a:buNone/>
            </a:pPr>
            <a:r>
              <a:rPr lang="en-US" sz="2800" b="1">
                <a:solidFill>
                  <a:schemeClr val="accent1"/>
                </a:solidFill>
              </a:rPr>
              <a:t>Question</a:t>
            </a:r>
            <a:r>
              <a:rPr lang="en-US" sz="2800">
                <a:solidFill>
                  <a:schemeClr val="dk2"/>
                </a:solidFill>
              </a:rPr>
              <a:t>: </a:t>
            </a:r>
            <a:r>
              <a:rPr lang="en-US" sz="2800" i="1">
                <a:solidFill>
                  <a:schemeClr val="dk2"/>
                </a:solidFill>
              </a:rPr>
              <a:t>What else could you do to confirm your pelvic exam estimate?</a:t>
            </a:r>
            <a:endParaRPr sz="2800">
              <a:solidFill>
                <a:schemeClr val="dk2"/>
              </a:solidFill>
            </a:endParaRPr>
          </a:p>
        </p:txBody>
      </p:sp>
      <p:sp>
        <p:nvSpPr>
          <p:cNvPr id="846" name="Google Shape;846;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0"/>
          <p:cNvSpPr txBox="1">
            <a:spLocks noGrp="1"/>
          </p:cNvSpPr>
          <p:nvPr>
            <p:ph type="title"/>
          </p:nvPr>
        </p:nvSpPr>
        <p:spPr>
          <a:xfrm>
            <a:off x="628650" y="-3370"/>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#6</a:t>
            </a:r>
            <a:endParaRPr>
              <a:solidFill>
                <a:schemeClr val="accent1"/>
              </a:solidFill>
            </a:endParaRPr>
          </a:p>
        </p:txBody>
      </p:sp>
      <p:sp>
        <p:nvSpPr>
          <p:cNvPr id="853" name="Google Shape;853;p110"/>
          <p:cNvSpPr txBox="1">
            <a:spLocks noGrp="1"/>
          </p:cNvSpPr>
          <p:nvPr>
            <p:ph type="body" idx="1"/>
          </p:nvPr>
        </p:nvSpPr>
        <p:spPr>
          <a:xfrm>
            <a:off x="751939" y="1322193"/>
            <a:ext cx="7886700" cy="504966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2170"/>
              <a:buChar char="•"/>
            </a:pPr>
            <a:r>
              <a:rPr lang="en-US" sz="2200">
                <a:solidFill>
                  <a:schemeClr val="dk2"/>
                </a:solidFill>
              </a:rPr>
              <a:t>A woman is 28 years old with four children. She does not want another child. </a:t>
            </a:r>
            <a:endParaRPr sz="2200">
              <a:solidFill>
                <a:schemeClr val="dk2"/>
              </a:solidFill>
            </a:endParaRPr>
          </a:p>
          <a:p>
            <a:pPr marL="228600" lvl="0" indent="-228600" algn="l" rtl="0">
              <a:lnSpc>
                <a:spcPct val="70000"/>
              </a:lnSpc>
              <a:spcBef>
                <a:spcPts val="1000"/>
              </a:spcBef>
              <a:spcAft>
                <a:spcPts val="0"/>
              </a:spcAft>
              <a:buClr>
                <a:srgbClr val="1F3864"/>
              </a:buClr>
              <a:buSzPts val="2170"/>
              <a:buChar char="•"/>
            </a:pPr>
            <a:r>
              <a:rPr lang="en-US" sz="2200">
                <a:solidFill>
                  <a:schemeClr val="dk2"/>
                </a:solidFill>
              </a:rPr>
              <a:t>Her periods have always been irregular. Sometimes her period lasts a day or two while at other times she bleeds for a week. Sometimes she has a period every month but sometimes her period skips a month. </a:t>
            </a:r>
            <a:endParaRPr sz="2200">
              <a:solidFill>
                <a:schemeClr val="dk2"/>
              </a:solidFill>
            </a:endParaRPr>
          </a:p>
          <a:p>
            <a:pPr marL="228600" lvl="0" indent="-228600" algn="l" rtl="0">
              <a:lnSpc>
                <a:spcPct val="70000"/>
              </a:lnSpc>
              <a:spcBef>
                <a:spcPts val="1000"/>
              </a:spcBef>
              <a:spcAft>
                <a:spcPts val="0"/>
              </a:spcAft>
              <a:buClr>
                <a:srgbClr val="1F3864"/>
              </a:buClr>
              <a:buSzPts val="2170"/>
              <a:buChar char="•"/>
            </a:pPr>
            <a:r>
              <a:rPr lang="en-US" sz="2200">
                <a:solidFill>
                  <a:schemeClr val="dk2"/>
                </a:solidFill>
              </a:rPr>
              <a:t>She does not remember when her last period was. You try to help her think back to an event in her life that might help her recall the date of her last period, but this does not help her remember. </a:t>
            </a:r>
            <a:endParaRPr sz="2200">
              <a:solidFill>
                <a:schemeClr val="dk2"/>
              </a:solidFill>
            </a:endParaRPr>
          </a:p>
          <a:p>
            <a:pPr marL="228600" lvl="0" indent="-228600" algn="l" rtl="0">
              <a:lnSpc>
                <a:spcPct val="70000"/>
              </a:lnSpc>
              <a:spcBef>
                <a:spcPts val="1000"/>
              </a:spcBef>
              <a:spcAft>
                <a:spcPts val="0"/>
              </a:spcAft>
              <a:buClr>
                <a:srgbClr val="1F3864"/>
              </a:buClr>
              <a:buSzPts val="2170"/>
              <a:buChar char="•"/>
            </a:pPr>
            <a:r>
              <a:rPr lang="en-US" sz="2200">
                <a:solidFill>
                  <a:schemeClr val="dk2"/>
                </a:solidFill>
              </a:rPr>
              <a:t>She had severe bleeding with two of her deliveries but never had a blood transfusion. </a:t>
            </a:r>
            <a:endParaRPr sz="2200">
              <a:solidFill>
                <a:schemeClr val="dk2"/>
              </a:solidFill>
            </a:endParaRPr>
          </a:p>
          <a:p>
            <a:pPr marL="228600" lvl="0" indent="-228600" algn="l" rtl="0">
              <a:lnSpc>
                <a:spcPct val="70000"/>
              </a:lnSpc>
              <a:spcBef>
                <a:spcPts val="1000"/>
              </a:spcBef>
              <a:spcAft>
                <a:spcPts val="0"/>
              </a:spcAft>
              <a:buClr>
                <a:srgbClr val="1F3864"/>
              </a:buClr>
              <a:buSzPts val="2170"/>
              <a:buChar char="•"/>
            </a:pPr>
            <a:r>
              <a:rPr lang="en-US" sz="2200">
                <a:solidFill>
                  <a:schemeClr val="dk2"/>
                </a:solidFill>
              </a:rPr>
              <a:t>The woman appears to be somewhat pale and she states she often feels tired. </a:t>
            </a:r>
            <a:endParaRPr sz="2200">
              <a:solidFill>
                <a:schemeClr val="dk2"/>
              </a:solidFill>
            </a:endParaRPr>
          </a:p>
          <a:p>
            <a:pPr marL="228600" lvl="0" indent="-228600" algn="l" rtl="0">
              <a:lnSpc>
                <a:spcPct val="70000"/>
              </a:lnSpc>
              <a:spcBef>
                <a:spcPts val="1000"/>
              </a:spcBef>
              <a:spcAft>
                <a:spcPts val="0"/>
              </a:spcAft>
              <a:buClr>
                <a:srgbClr val="1F3864"/>
              </a:buClr>
              <a:buSzPts val="2170"/>
              <a:buChar char="•"/>
            </a:pPr>
            <a:r>
              <a:rPr lang="en-US" sz="2200">
                <a:solidFill>
                  <a:schemeClr val="dk2"/>
                </a:solidFill>
              </a:rPr>
              <a:t>You perform a bimanual exam and her uterus is easily palpable and feels like she is eight weeks pregnant.</a:t>
            </a:r>
            <a:endParaRPr sz="2200">
              <a:solidFill>
                <a:schemeClr val="dk2"/>
              </a:solidFill>
            </a:endParaRPr>
          </a:p>
          <a:p>
            <a:pPr marL="0" lvl="0" indent="0" algn="l" rtl="0">
              <a:lnSpc>
                <a:spcPct val="70000"/>
              </a:lnSpc>
              <a:spcBef>
                <a:spcPts val="1000"/>
              </a:spcBef>
              <a:spcAft>
                <a:spcPts val="0"/>
              </a:spcAft>
              <a:buClr>
                <a:schemeClr val="dk1"/>
              </a:buClr>
              <a:buSzPts val="852"/>
              <a:buNone/>
            </a:pPr>
            <a:endParaRPr sz="2200">
              <a:solidFill>
                <a:schemeClr val="dk2"/>
              </a:solidFill>
            </a:endParaRPr>
          </a:p>
          <a:p>
            <a:pPr marL="0" lvl="0" indent="0" algn="l" rtl="0">
              <a:lnSpc>
                <a:spcPct val="70000"/>
              </a:lnSpc>
              <a:spcBef>
                <a:spcPts val="1000"/>
              </a:spcBef>
              <a:spcAft>
                <a:spcPts val="0"/>
              </a:spcAft>
              <a:buClr>
                <a:srgbClr val="1F3864"/>
              </a:buClr>
              <a:buSzPts val="2170"/>
              <a:buNone/>
            </a:pPr>
            <a:r>
              <a:rPr lang="en-US" sz="2200">
                <a:solidFill>
                  <a:schemeClr val="dk2"/>
                </a:solidFill>
              </a:rPr>
              <a:t>            </a:t>
            </a:r>
            <a:r>
              <a:rPr lang="en-US" sz="2200" b="1">
                <a:solidFill>
                  <a:schemeClr val="accent1"/>
                </a:solidFill>
              </a:rPr>
              <a:t>Question</a:t>
            </a:r>
            <a:r>
              <a:rPr lang="en-US" sz="2200">
                <a:solidFill>
                  <a:schemeClr val="dk2"/>
                </a:solidFill>
              </a:rPr>
              <a:t>: </a:t>
            </a:r>
            <a:r>
              <a:rPr lang="en-US" sz="2200" i="1">
                <a:solidFill>
                  <a:schemeClr val="dk2"/>
                </a:solidFill>
              </a:rPr>
              <a:t>Do you think she is eligible for medical abortion?</a:t>
            </a:r>
            <a:endParaRPr sz="2200">
              <a:solidFill>
                <a:schemeClr val="dk2"/>
              </a:solidFill>
            </a:endParaRPr>
          </a:p>
        </p:txBody>
      </p:sp>
      <p:sp>
        <p:nvSpPr>
          <p:cNvPr id="854" name="Google Shape;854;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1"/>
          <p:cNvSpPr txBox="1">
            <a:spLocks noGrp="1"/>
          </p:cNvSpPr>
          <p:nvPr>
            <p:ph type="title"/>
          </p:nvPr>
        </p:nvSpPr>
        <p:spPr>
          <a:xfrm>
            <a:off x="628650" y="2625787"/>
            <a:ext cx="760095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3959"/>
              <a:buFont typeface="Calibri"/>
              <a:buNone/>
            </a:pPr>
            <a:br>
              <a:rPr lang="en-US" b="1">
                <a:solidFill>
                  <a:srgbClr val="1F3864"/>
                </a:solidFill>
              </a:rPr>
            </a:br>
            <a:r>
              <a:rPr lang="en-US" b="1">
                <a:solidFill>
                  <a:schemeClr val="accent1"/>
                </a:solidFill>
              </a:rPr>
              <a:t>HOW TO USE MIFEPRISTONE AND/OR MISOPROSTOL, EXPECTED EFFECTS, SIDE EFFECTS, AND WARNING SIGNS</a:t>
            </a:r>
            <a:br>
              <a:rPr lang="en-US" b="1">
                <a:solidFill>
                  <a:srgbClr val="1F3864"/>
                </a:solidFill>
              </a:rPr>
            </a:br>
            <a:endParaRPr>
              <a:solidFill>
                <a:srgbClr val="1F3864"/>
              </a:solidFill>
            </a:endParaRPr>
          </a:p>
        </p:txBody>
      </p:sp>
      <p:sp>
        <p:nvSpPr>
          <p:cNvPr id="862" name="Google Shape;862;p111"/>
          <p:cNvSpPr txBox="1">
            <a:spLocks noGrp="1"/>
          </p:cNvSpPr>
          <p:nvPr>
            <p:ph type="sldNum" idx="12"/>
          </p:nvPr>
        </p:nvSpPr>
        <p:spPr>
          <a:xfrm>
            <a:off x="2438400" y="622095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2"/>
          <p:cNvSpPr txBox="1">
            <a:spLocks noGrp="1"/>
          </p:cNvSpPr>
          <p:nvPr>
            <p:ph type="title"/>
          </p:nvPr>
        </p:nvSpPr>
        <p:spPr>
          <a:xfrm>
            <a:off x="441789" y="529513"/>
            <a:ext cx="840425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4000" b="1"/>
              <a:t>Essential information for women using mifepristone and/or misoprostol</a:t>
            </a:r>
            <a:endParaRPr sz="4000"/>
          </a:p>
        </p:txBody>
      </p:sp>
      <p:sp>
        <p:nvSpPr>
          <p:cNvPr id="869" name="Google Shape;869;p112"/>
          <p:cNvSpPr txBox="1">
            <a:spLocks noGrp="1"/>
          </p:cNvSpPr>
          <p:nvPr>
            <p:ph type="body" idx="1"/>
          </p:nvPr>
        </p:nvSpPr>
        <p:spPr>
          <a:xfrm>
            <a:off x="771524" y="2373116"/>
            <a:ext cx="7600950" cy="35278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What pills to take, when, and how to take them</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What the woman may experience, including expected effects, potential side effects, and how to manage them</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Warning signs to seek medical care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When to follow up, if at all</a:t>
            </a:r>
            <a:endParaRPr sz="2800">
              <a:solidFill>
                <a:schemeClr val="dk2"/>
              </a:solidFill>
            </a:endParaRPr>
          </a:p>
        </p:txBody>
      </p:sp>
      <p:sp>
        <p:nvSpPr>
          <p:cNvPr id="870" name="Google Shape;870;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5"/>
        <p:cNvGrpSpPr/>
        <p:nvPr/>
      </p:nvGrpSpPr>
      <p:grpSpPr>
        <a:xfrm>
          <a:off x="0" y="0"/>
          <a:ext cx="0" cy="0"/>
          <a:chOff x="0" y="0"/>
          <a:chExt cx="0" cy="0"/>
        </a:xfrm>
      </p:grpSpPr>
      <p:sp>
        <p:nvSpPr>
          <p:cNvPr id="876" name="Google Shape;876;p113"/>
          <p:cNvSpPr txBox="1">
            <a:spLocks noGrp="1"/>
          </p:cNvSpPr>
          <p:nvPr>
            <p:ph type="title"/>
          </p:nvPr>
        </p:nvSpPr>
        <p:spPr>
          <a:xfrm>
            <a:off x="457200" y="273287"/>
            <a:ext cx="8229600" cy="8861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sz="3200" b="1" dirty="0"/>
              <a:t>Recommended mifepristone and misoprostol regimens for induced abortion</a:t>
            </a:r>
            <a:endParaRPr sz="3200" dirty="0"/>
          </a:p>
        </p:txBody>
      </p:sp>
      <p:graphicFrame>
        <p:nvGraphicFramePr>
          <p:cNvPr id="877" name="Google Shape;877;p113"/>
          <p:cNvGraphicFramePr/>
          <p:nvPr>
            <p:extLst>
              <p:ext uri="{D42A27DB-BD31-4B8C-83A1-F6EECF244321}">
                <p14:modId xmlns:p14="http://schemas.microsoft.com/office/powerpoint/2010/main" val="1221417744"/>
              </p:ext>
            </p:extLst>
          </p:nvPr>
        </p:nvGraphicFramePr>
        <p:xfrm>
          <a:off x="457199" y="1274930"/>
          <a:ext cx="8132000" cy="4921309"/>
        </p:xfrm>
        <a:graphic>
          <a:graphicData uri="http://schemas.openxmlformats.org/drawingml/2006/table">
            <a:tbl>
              <a:tblPr firstRow="1">
                <a:noFill/>
                <a:tableStyleId>{90077DE8-AE18-41A2-A47C-98C867A36A44}</a:tableStyleId>
              </a:tblPr>
              <a:tblGrid>
                <a:gridCol w="1505925">
                  <a:extLst>
                    <a:ext uri="{9D8B030D-6E8A-4147-A177-3AD203B41FA5}">
                      <a16:colId xmlns:a16="http://schemas.microsoft.com/office/drawing/2014/main" val="20000"/>
                    </a:ext>
                  </a:extLst>
                </a:gridCol>
                <a:gridCol w="1581225">
                  <a:extLst>
                    <a:ext uri="{9D8B030D-6E8A-4147-A177-3AD203B41FA5}">
                      <a16:colId xmlns:a16="http://schemas.microsoft.com/office/drawing/2014/main" val="20001"/>
                    </a:ext>
                  </a:extLst>
                </a:gridCol>
                <a:gridCol w="2696794">
                  <a:extLst>
                    <a:ext uri="{9D8B030D-6E8A-4147-A177-3AD203B41FA5}">
                      <a16:colId xmlns:a16="http://schemas.microsoft.com/office/drawing/2014/main" val="20002"/>
                    </a:ext>
                  </a:extLst>
                </a:gridCol>
                <a:gridCol w="2348056">
                  <a:extLst>
                    <a:ext uri="{9D8B030D-6E8A-4147-A177-3AD203B41FA5}">
                      <a16:colId xmlns:a16="http://schemas.microsoft.com/office/drawing/2014/main" val="2369928228"/>
                    </a:ext>
                  </a:extLst>
                </a:gridCol>
              </a:tblGrid>
              <a:tr h="533248">
                <a:tc gridSpan="4">
                  <a:txBody>
                    <a:bodyPr/>
                    <a:lstStyle/>
                    <a:p>
                      <a:pPr marL="0" marR="0" lvl="0" indent="0" algn="l" rtl="0">
                        <a:lnSpc>
                          <a:spcPct val="100000"/>
                        </a:lnSpc>
                        <a:spcBef>
                          <a:spcPts val="0"/>
                        </a:spcBef>
                        <a:spcAft>
                          <a:spcPts val="0"/>
                        </a:spcAft>
                        <a:buClr>
                          <a:schemeClr val="lt1"/>
                        </a:buClr>
                        <a:buSzPts val="2400"/>
                        <a:buFont typeface="Calibri"/>
                        <a:buNone/>
                      </a:pPr>
                      <a:r>
                        <a:rPr lang="en-US" sz="2400" b="1" u="none" strike="noStrike" cap="none" dirty="0">
                          <a:solidFill>
                            <a:schemeClr val="lt1"/>
                          </a:solidFill>
                          <a:latin typeface="Calibri" panose="020F0502020204030204" pitchFamily="34" charset="0"/>
                          <a:cs typeface="Calibri" panose="020F0502020204030204" pitchFamily="34" charset="0"/>
                        </a:rPr>
                        <a:t>Mifepristone + Misoprostol</a:t>
                      </a:r>
                      <a:endParaRPr sz="2400" b="1" u="none" strike="noStrike" cap="none" dirty="0">
                        <a:solidFill>
                          <a:schemeClr val="lt1"/>
                        </a:solidFill>
                        <a:latin typeface="Calibri" panose="020F0502020204030204" pitchFamily="34" charset="0"/>
                        <a:cs typeface="Calibri" panose="020F0502020204030204" pitchFamily="34" charset="0"/>
                      </a:endParaRPr>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12700" cap="flat" cmpd="sng">
                      <a:solidFill>
                        <a:srgbClr val="0066FF"/>
                      </a:solidFill>
                      <a:prstDash val="solid"/>
                      <a:round/>
                      <a:headEnd type="none" w="sm" len="sm"/>
                      <a:tailEnd type="none" w="sm" len="sm"/>
                    </a:lnT>
                    <a:lnB w="38100" cap="flat" cmpd="sng">
                      <a:solidFill>
                        <a:srgbClr val="0069AA"/>
                      </a:solidFill>
                      <a:prstDash val="solid"/>
                      <a:round/>
                      <a:headEnd type="none" w="sm" len="sm"/>
                      <a:tailEnd type="none" w="sm" len="sm"/>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66FF"/>
                      </a:solidFill>
                      <a:prstDash val="solid"/>
                      <a:round/>
                      <a:headEnd type="none" w="sm" len="sm"/>
                      <a:tailEnd type="none" w="sm" len="sm"/>
                    </a:lnL>
                  </a:tcPr>
                </a:tc>
                <a:extLst>
                  <a:ext uri="{0D108BD9-81ED-4DB2-BD59-A6C34878D82A}">
                    <a16:rowId xmlns:a16="http://schemas.microsoft.com/office/drawing/2014/main" val="10000"/>
                  </a:ext>
                </a:extLst>
              </a:tr>
              <a:tr h="462149">
                <a:tc gridSpan="4">
                  <a:txBody>
                    <a:bodyPr/>
                    <a:lstStyle/>
                    <a:p>
                      <a:pPr marL="0" marR="0" lvl="0" indent="0" algn="l" rtl="0">
                        <a:lnSpc>
                          <a:spcPct val="100000"/>
                        </a:lnSpc>
                        <a:spcBef>
                          <a:spcPts val="0"/>
                        </a:spcBef>
                        <a:spcAft>
                          <a:spcPts val="0"/>
                        </a:spcAft>
                        <a:buClr>
                          <a:schemeClr val="accent1"/>
                        </a:buClr>
                        <a:buSzPts val="2000"/>
                        <a:buFont typeface="Calibri"/>
                        <a:buNone/>
                      </a:pPr>
                      <a:r>
                        <a:rPr lang="en-US" sz="2200" b="1" u="none" strike="noStrike" cap="none" dirty="0">
                          <a:solidFill>
                            <a:schemeClr val="accent1"/>
                          </a:solidFill>
                          <a:latin typeface="Calibri" panose="020F0502020204030204" pitchFamily="34" charset="0"/>
                          <a:cs typeface="Calibri" panose="020F0502020204030204" pitchFamily="34" charset="0"/>
                        </a:rPr>
                        <a:t>Up to 12 Weeks Gestation</a:t>
                      </a:r>
                      <a:endParaRPr sz="2200" b="1" u="none" strike="noStrike" cap="none" dirty="0">
                        <a:solidFill>
                          <a:schemeClr val="accent1"/>
                        </a:solidFill>
                        <a:latin typeface="Calibri" panose="020F0502020204030204" pitchFamily="34" charset="0"/>
                        <a:cs typeface="Calibri" panose="020F0502020204030204" pitchFamily="34" charset="0"/>
                      </a:endParaRPr>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38100" cap="flat" cmpd="sng">
                      <a:solidFill>
                        <a:srgbClr val="0069AA"/>
                      </a:solidFill>
                      <a:prstDash val="solid"/>
                      <a:round/>
                      <a:headEnd type="none" w="sm" len="sm"/>
                      <a:tailEnd type="none" w="sm" len="sm"/>
                    </a:lnT>
                    <a:lnB w="38100" cap="flat" cmpd="sng">
                      <a:solidFill>
                        <a:srgbClr val="0069AA"/>
                      </a:solidFill>
                      <a:prstDash val="solid"/>
                      <a:round/>
                      <a:headEnd type="none" w="sm" len="sm"/>
                      <a:tailEnd type="none" w="sm" len="sm"/>
                    </a:lnB>
                    <a:solidFill>
                      <a:srgbClr val="D9DFE9"/>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66FF"/>
                      </a:solidFill>
                      <a:prstDash val="solid"/>
                      <a:round/>
                      <a:headEnd type="none" w="sm" len="sm"/>
                      <a:tailEnd type="none" w="sm" len="sm"/>
                    </a:lnL>
                  </a:tcPr>
                </a:tc>
                <a:extLst>
                  <a:ext uri="{0D108BD9-81ED-4DB2-BD59-A6C34878D82A}">
                    <a16:rowId xmlns:a16="http://schemas.microsoft.com/office/drawing/2014/main" val="10001"/>
                  </a:ext>
                </a:extLst>
              </a:tr>
              <a:tr h="748856">
                <a:tc>
                  <a:txBody>
                    <a:bodyPr/>
                    <a:lstStyle/>
                    <a:p>
                      <a:pPr marL="0" marR="0" lvl="0" indent="0" algn="r"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Day 1</a:t>
                      </a:r>
                      <a:endParaRPr sz="22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0066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DE0CC"/>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Mifepristone</a:t>
                      </a:r>
                      <a:endParaRPr sz="22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DE0CC"/>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200mg orally</a:t>
                      </a:r>
                      <a:endParaRPr sz="22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0069AA"/>
                      </a:solidFill>
                      <a:prstDash val="solid"/>
                      <a:round/>
                      <a:headEnd type="none" w="sm" len="sm"/>
                      <a:tailEnd type="none" w="sm" len="sm"/>
                    </a:lnT>
                    <a:lnB w="12700" cap="flat" cmpd="sng">
                      <a:solidFill>
                        <a:srgbClr val="FFFFFF"/>
                      </a:solidFill>
                      <a:prstDash val="solid"/>
                      <a:round/>
                      <a:headEnd type="none" w="sm" len="sm"/>
                      <a:tailEnd type="none" w="sm" len="sm"/>
                    </a:lnB>
                    <a:solidFill>
                      <a:srgbClr val="FDE0CC"/>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a:solidFill>
                            <a:srgbClr val="1F3864"/>
                          </a:solidFill>
                          <a:latin typeface="Calibri" panose="020F0502020204030204" pitchFamily="34" charset="0"/>
                          <a:cs typeface="Calibri" panose="020F0502020204030204" pitchFamily="34" charset="0"/>
                        </a:rPr>
                        <a:t>Single dose</a:t>
                      </a:r>
                      <a:endParaRPr sz="20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0066FF"/>
                      </a:solidFill>
                      <a:prstDash val="solid"/>
                      <a:round/>
                      <a:headEnd type="none" w="sm" len="sm"/>
                      <a:tailEnd type="none" w="sm" len="sm"/>
                    </a:lnR>
                    <a:lnB w="12700" cap="flat" cmpd="sng" algn="ctr">
                      <a:solidFill>
                        <a:srgbClr val="FFFFFF"/>
                      </a:solidFill>
                      <a:prstDash val="solid"/>
                      <a:round/>
                      <a:headEnd type="none" w="sm" len="sm"/>
                      <a:tailEnd type="none" w="sm" len="sm"/>
                    </a:lnB>
                    <a:solidFill>
                      <a:srgbClr val="FDE0CC"/>
                    </a:solidFill>
                  </a:tcPr>
                </a:tc>
                <a:extLst>
                  <a:ext uri="{0D108BD9-81ED-4DB2-BD59-A6C34878D82A}">
                    <a16:rowId xmlns:a16="http://schemas.microsoft.com/office/drawing/2014/main" val="10002"/>
                  </a:ext>
                </a:extLst>
              </a:tr>
              <a:tr h="1528622">
                <a:tc>
                  <a:txBody>
                    <a:bodyPr/>
                    <a:lstStyle/>
                    <a:p>
                      <a:pPr marL="0" marR="0" lvl="0" indent="0" algn="r"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Day 2-3</a:t>
                      </a:r>
                      <a:endParaRPr sz="22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0066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004E7F"/>
                      </a:solidFill>
                      <a:prstDash val="solid"/>
                      <a:round/>
                      <a:headEnd type="none" w="sm" len="sm"/>
                      <a:tailEnd type="none" w="sm" len="sm"/>
                    </a:lnB>
                    <a:solidFill>
                      <a:srgbClr val="F8F6EF"/>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Misoprostol</a:t>
                      </a:r>
                      <a:endParaRPr sz="22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004E7F"/>
                      </a:solidFill>
                      <a:prstDash val="solid"/>
                      <a:round/>
                      <a:headEnd type="none" w="sm" len="sm"/>
                      <a:tailEnd type="none" w="sm" len="sm"/>
                    </a:lnB>
                    <a:solidFill>
                      <a:srgbClr val="F8F6EF"/>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800mcg buccal, SL or PV</a:t>
                      </a:r>
                      <a:endParaRPr sz="22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004E7F"/>
                      </a:solidFill>
                      <a:prstDash val="solid"/>
                      <a:round/>
                      <a:headEnd type="none" w="sm" len="sm"/>
                      <a:tailEnd type="none" w="sm" len="sm"/>
                    </a:lnB>
                    <a:solidFill>
                      <a:srgbClr val="F8F6EF"/>
                    </a:solidFill>
                  </a:tcPr>
                </a:tc>
                <a:tc>
                  <a:txBody>
                    <a:bodyPr/>
                    <a:lstStyle/>
                    <a:p>
                      <a:pPr marL="0" marR="0" lvl="0" indent="0" algn="l" rtl="0">
                        <a:lnSpc>
                          <a:spcPct val="100000"/>
                        </a:lnSpc>
                        <a:spcBef>
                          <a:spcPts val="0"/>
                        </a:spcBef>
                        <a:spcAft>
                          <a:spcPts val="0"/>
                        </a:spcAft>
                        <a:buClr>
                          <a:srgbClr val="1F3864"/>
                        </a:buClr>
                        <a:buSzPts val="2000"/>
                        <a:buFont typeface="Calibri"/>
                        <a:buNone/>
                      </a:pPr>
                      <a:r>
                        <a:rPr lang="en-US" sz="2000" u="none" strike="noStrike" cap="none" dirty="0">
                          <a:solidFill>
                            <a:srgbClr val="1F3864"/>
                          </a:solidFill>
                          <a:latin typeface="Calibri" panose="020F0502020204030204" pitchFamily="34" charset="0"/>
                          <a:cs typeface="Calibri" panose="020F0502020204030204" pitchFamily="34" charset="0"/>
                        </a:rPr>
                        <a:t>The dose of misoprostol can be repeated to achieve abortion success.</a:t>
                      </a:r>
                      <a:endParaRPr sz="20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0066FF"/>
                      </a:solidFill>
                      <a:prstDash val="solid"/>
                      <a:round/>
                      <a:headEnd type="none" w="sm" len="sm"/>
                      <a:tailEnd type="none" w="sm" len="sm"/>
                    </a:lnR>
                    <a:lnT w="12700" cap="flat" cmpd="sng" algn="ctr">
                      <a:solidFill>
                        <a:srgbClr val="FFFFFF"/>
                      </a:solidFill>
                      <a:prstDash val="solid"/>
                      <a:round/>
                      <a:headEnd type="none" w="sm" len="sm"/>
                      <a:tailEnd type="none" w="sm" len="sm"/>
                    </a:lnT>
                    <a:lnB w="38100" cap="flat" cmpd="sng" algn="ctr">
                      <a:solidFill>
                        <a:srgbClr val="004E7F"/>
                      </a:solidFill>
                      <a:prstDash val="solid"/>
                      <a:round/>
                      <a:headEnd type="none" w="sm" len="sm"/>
                      <a:tailEnd type="none" w="sm" len="sm"/>
                    </a:lnB>
                    <a:solidFill>
                      <a:srgbClr val="F8F6EF"/>
                    </a:solidFill>
                  </a:tcPr>
                </a:tc>
                <a:extLst>
                  <a:ext uri="{0D108BD9-81ED-4DB2-BD59-A6C34878D82A}">
                    <a16:rowId xmlns:a16="http://schemas.microsoft.com/office/drawing/2014/main" val="10003"/>
                  </a:ext>
                </a:extLst>
              </a:tr>
              <a:tr h="462149">
                <a:tc gridSpan="4">
                  <a:txBody>
                    <a:bodyPr/>
                    <a:lstStyle/>
                    <a:p>
                      <a:pPr marL="0" marR="0" lvl="0" indent="0" algn="l" rtl="0">
                        <a:lnSpc>
                          <a:spcPct val="100000"/>
                        </a:lnSpc>
                        <a:spcBef>
                          <a:spcPts val="0"/>
                        </a:spcBef>
                        <a:spcAft>
                          <a:spcPts val="0"/>
                        </a:spcAft>
                        <a:buClr>
                          <a:schemeClr val="accent1"/>
                        </a:buClr>
                        <a:buSzPts val="2000"/>
                        <a:buFont typeface="Calibri"/>
                        <a:buNone/>
                      </a:pPr>
                      <a:r>
                        <a:rPr lang="en-US" sz="2200" b="1" u="none" strike="noStrike" cap="none" dirty="0">
                          <a:solidFill>
                            <a:schemeClr val="accent1"/>
                          </a:solidFill>
                          <a:latin typeface="Calibri" panose="020F0502020204030204" pitchFamily="34" charset="0"/>
                          <a:cs typeface="Calibri" panose="020F0502020204030204" pitchFamily="34" charset="0"/>
                        </a:rPr>
                        <a:t>After 9 Weeks Gestation</a:t>
                      </a:r>
                      <a:endParaRPr sz="2200" b="1" u="none" strike="noStrike" cap="none" dirty="0">
                        <a:solidFill>
                          <a:schemeClr val="accent1"/>
                        </a:solidFill>
                        <a:latin typeface="Calibri" panose="020F0502020204030204" pitchFamily="34" charset="0"/>
                        <a:cs typeface="Calibri" panose="020F0502020204030204" pitchFamily="34" charset="0"/>
                      </a:endParaRPr>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38100" cap="flat" cmpd="sng">
                      <a:solidFill>
                        <a:srgbClr val="004E7F"/>
                      </a:solidFill>
                      <a:prstDash val="solid"/>
                      <a:round/>
                      <a:headEnd type="none" w="sm" len="sm"/>
                      <a:tailEnd type="none" w="sm" len="sm"/>
                    </a:lnT>
                    <a:lnB w="38100" cap="flat" cmpd="sng">
                      <a:solidFill>
                        <a:srgbClr val="004E7F"/>
                      </a:solidFill>
                      <a:prstDash val="solid"/>
                      <a:round/>
                      <a:headEnd type="none" w="sm" len="sm"/>
                      <a:tailEnd type="none" w="sm" len="sm"/>
                    </a:lnB>
                    <a:solidFill>
                      <a:srgbClr val="D9DFE9"/>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66FF"/>
                      </a:solidFill>
                      <a:prstDash val="solid"/>
                      <a:round/>
                      <a:headEnd type="none" w="sm" len="sm"/>
                      <a:tailEnd type="none" w="sm" len="sm"/>
                    </a:lnL>
                    <a:lnT w="38100" cap="flat" cmpd="sng" algn="ctr">
                      <a:solidFill>
                        <a:srgbClr val="004E7F"/>
                      </a:solidFill>
                      <a:prstDash val="solid"/>
                      <a:round/>
                      <a:headEnd type="none" w="sm" len="sm"/>
                      <a:tailEnd type="none" w="sm" len="sm"/>
                    </a:lnT>
                  </a:tcPr>
                </a:tc>
                <a:extLst>
                  <a:ext uri="{0D108BD9-81ED-4DB2-BD59-A6C34878D82A}">
                    <a16:rowId xmlns:a16="http://schemas.microsoft.com/office/drawing/2014/main" val="10004"/>
                  </a:ext>
                </a:extLst>
              </a:tr>
              <a:tr h="1173131">
                <a:tc gridSpan="4">
                  <a:txBody>
                    <a:bodyPr/>
                    <a:lstStyle/>
                    <a:p>
                      <a:pPr marL="0" marR="0" lvl="0" indent="0" algn="l" rtl="0">
                        <a:lnSpc>
                          <a:spcPct val="100000"/>
                        </a:lnSpc>
                        <a:spcBef>
                          <a:spcPts val="0"/>
                        </a:spcBef>
                        <a:spcAft>
                          <a:spcPts val="0"/>
                        </a:spcAft>
                        <a:buClr>
                          <a:srgbClr val="1F3864"/>
                        </a:buClr>
                        <a:buSzPts val="2000"/>
                        <a:buFont typeface="Calibri"/>
                        <a:buNone/>
                      </a:pPr>
                      <a:r>
                        <a:rPr lang="en-US" sz="2200" u="none" strike="noStrike" cap="none" dirty="0">
                          <a:solidFill>
                            <a:srgbClr val="1F3864"/>
                          </a:solidFill>
                          <a:latin typeface="Calibri" panose="020F0502020204030204" pitchFamily="34" charset="0"/>
                          <a:cs typeface="Calibri" panose="020F0502020204030204" pitchFamily="34" charset="0"/>
                        </a:rPr>
                        <a:t>Routinely using at least two doses of misoprostol, administered 3-4 hours apart, improves abortion success rates. </a:t>
                      </a:r>
                    </a:p>
                    <a:p>
                      <a:pPr marL="0" marR="0" lvl="0" indent="0" algn="l" rtl="0">
                        <a:lnSpc>
                          <a:spcPct val="100000"/>
                        </a:lnSpc>
                        <a:spcBef>
                          <a:spcPts val="0"/>
                        </a:spcBef>
                        <a:spcAft>
                          <a:spcPts val="0"/>
                        </a:spcAft>
                        <a:buClr>
                          <a:srgbClr val="1F3864"/>
                        </a:buClr>
                        <a:buSzPts val="2000"/>
                        <a:buFont typeface="Calibri"/>
                        <a:buNone/>
                      </a:pPr>
                      <a:endParaRPr sz="22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solidFill>
                        <a:srgbClr val="0066FF"/>
                      </a:solidFill>
                      <a:prstDash val="solid"/>
                      <a:round/>
                      <a:headEnd type="none" w="sm" len="sm"/>
                      <a:tailEnd type="none" w="sm" len="sm"/>
                    </a:lnL>
                    <a:lnR w="12700" cap="flat" cmpd="sng">
                      <a:solidFill>
                        <a:srgbClr val="0066FF"/>
                      </a:solidFill>
                      <a:prstDash val="solid"/>
                      <a:round/>
                      <a:headEnd type="none" w="sm" len="sm"/>
                      <a:tailEnd type="none" w="sm" len="sm"/>
                    </a:lnR>
                    <a:lnT w="38100" cap="flat" cmpd="sng">
                      <a:solidFill>
                        <a:srgbClr val="004E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4D0"/>
                    </a:solidFill>
                  </a:tcPr>
                </a:tc>
                <a:tc hMerge="1">
                  <a:txBody>
                    <a:bodyPr/>
                    <a:lstStyle/>
                    <a:p>
                      <a:pPr marL="0" marR="0" lvl="0" indent="0" algn="l" rtl="0">
                        <a:lnSpc>
                          <a:spcPct val="100000"/>
                        </a:lnSpc>
                        <a:spcBef>
                          <a:spcPts val="0"/>
                        </a:spcBef>
                        <a:spcAft>
                          <a:spcPts val="0"/>
                        </a:spcAft>
                        <a:buClr>
                          <a:srgbClr val="1F3864"/>
                        </a:buClr>
                        <a:buSzPts val="2000"/>
                        <a:buFont typeface="Calibri"/>
                        <a:buNone/>
                      </a:pPr>
                      <a:endParaRPr sz="1800" u="none" strike="noStrike" cap="none" dirty="0">
                        <a:latin typeface="Calibri" panose="020F0502020204030204" pitchFamily="34" charset="0"/>
                        <a:cs typeface="Calibri" panose="020F0502020204030204" pitchFamily="34"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004E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4D0"/>
                    </a:solidFill>
                  </a:tcPr>
                </a:tc>
                <a:tc hMerge="1">
                  <a:txBody>
                    <a:bodyPr/>
                    <a:lstStyle/>
                    <a:p>
                      <a:endParaRPr lang="en-US"/>
                    </a:p>
                  </a:txBody>
                  <a:tcPr/>
                </a:tc>
                <a:tc hMerge="1">
                  <a:txBody>
                    <a:bodyPr/>
                    <a:lstStyle/>
                    <a:p>
                      <a:pPr marL="0" marR="0" lvl="0" indent="0" algn="l" rtl="0">
                        <a:lnSpc>
                          <a:spcPct val="100000"/>
                        </a:lnSpc>
                        <a:spcBef>
                          <a:spcPts val="0"/>
                        </a:spcBef>
                        <a:spcAft>
                          <a:spcPts val="0"/>
                        </a:spcAft>
                        <a:buClr>
                          <a:srgbClr val="1F3864"/>
                        </a:buClr>
                        <a:buSzPts val="2000"/>
                        <a:buFont typeface="Calibri"/>
                        <a:buNone/>
                      </a:pPr>
                      <a:endParaRPr sz="2000" u="none" strike="noStrike" cap="none" dirty="0">
                        <a:solidFill>
                          <a:srgbClr val="1F3864"/>
                        </a:solidFill>
                        <a:latin typeface="Calibri" panose="020F0502020204030204" pitchFamily="34" charset="0"/>
                        <a:cs typeface="Calibri" panose="020F0502020204030204" pitchFamily="34"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DE4D0"/>
                    </a:solidFill>
                  </a:tcPr>
                </a:tc>
                <a:extLst>
                  <a:ext uri="{0D108BD9-81ED-4DB2-BD59-A6C34878D82A}">
                    <a16:rowId xmlns:a16="http://schemas.microsoft.com/office/drawing/2014/main" val="10005"/>
                  </a:ext>
                </a:extLst>
              </a:tr>
            </a:tbl>
          </a:graphicData>
        </a:graphic>
      </p:graphicFrame>
      <p:sp>
        <p:nvSpPr>
          <p:cNvPr id="878" name="Google Shape;878;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4"/>
          <p:cNvSpPr txBox="1">
            <a:spLocks noGrp="1"/>
          </p:cNvSpPr>
          <p:nvPr>
            <p:ph type="title"/>
          </p:nvPr>
        </p:nvSpPr>
        <p:spPr>
          <a:xfrm>
            <a:off x="539393" y="63854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Mifepristone and misoprostol for medical abortion</a:t>
            </a:r>
            <a:endParaRPr dirty="0"/>
          </a:p>
        </p:txBody>
      </p:sp>
      <p:sp>
        <p:nvSpPr>
          <p:cNvPr id="885" name="Google Shape;885;p114"/>
          <p:cNvSpPr txBox="1">
            <a:spLocks noGrp="1"/>
          </p:cNvSpPr>
          <p:nvPr>
            <p:ph type="body" idx="1"/>
          </p:nvPr>
        </p:nvSpPr>
        <p:spPr>
          <a:xfrm>
            <a:off x="793037" y="1844801"/>
            <a:ext cx="7975956"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0"/>
              </a:spcBef>
              <a:spcAft>
                <a:spcPts val="0"/>
              </a:spcAft>
              <a:buClr>
                <a:srgbClr val="1F3864"/>
              </a:buClr>
              <a:buSzPts val="2800"/>
              <a:buFont typeface="Arial"/>
              <a:buChar char="•"/>
            </a:pPr>
            <a:r>
              <a:rPr lang="en-US" sz="2800" dirty="0">
                <a:solidFill>
                  <a:schemeClr val="dk2"/>
                </a:solidFill>
                <a:latin typeface="Calibri"/>
                <a:ea typeface="Calibri"/>
                <a:cs typeface="Calibri"/>
                <a:sym typeface="Calibri"/>
              </a:rPr>
              <a:t>Location:</a:t>
            </a:r>
            <a:endParaRPr sz="2800" dirty="0">
              <a:solidFill>
                <a:schemeClr val="dk2"/>
              </a:solidFill>
            </a:endParaRPr>
          </a:p>
          <a:p>
            <a:pPr marL="742950" marR="0" lvl="1" indent="-285750" algn="l" rtl="0">
              <a:lnSpc>
                <a:spcPct val="107000"/>
              </a:lnSpc>
              <a:spcBef>
                <a:spcPts val="0"/>
              </a:spcBef>
              <a:spcAft>
                <a:spcPts val="0"/>
              </a:spcAft>
              <a:buClr>
                <a:srgbClr val="1F3864"/>
              </a:buClr>
              <a:buSzPts val="2400"/>
              <a:buFont typeface="Arial"/>
              <a:buChar char="•"/>
            </a:pPr>
            <a:r>
              <a:rPr lang="en-US" sz="2600" dirty="0">
                <a:solidFill>
                  <a:schemeClr val="dk2"/>
                </a:solidFill>
                <a:latin typeface="Calibri"/>
                <a:ea typeface="Calibri"/>
                <a:cs typeface="Calibri"/>
                <a:sym typeface="Calibri"/>
              </a:rPr>
              <a:t>Home use of both medications can be offered up to 12 weeks gestation.</a:t>
            </a:r>
          </a:p>
          <a:p>
            <a:pPr marL="285750" indent="-285750">
              <a:lnSpc>
                <a:spcPct val="107000"/>
              </a:lnSpc>
              <a:spcBef>
                <a:spcPts val="0"/>
              </a:spcBef>
              <a:buClr>
                <a:srgbClr val="1F3864"/>
              </a:buClr>
              <a:buSzPts val="2400"/>
            </a:pPr>
            <a:r>
              <a:rPr lang="en-US" dirty="0">
                <a:solidFill>
                  <a:schemeClr val="dk2"/>
                </a:solidFill>
                <a:latin typeface="Calibri"/>
                <a:ea typeface="Calibri"/>
                <a:cs typeface="Calibri"/>
                <a:sym typeface="Calibri"/>
              </a:rPr>
              <a:t>Follow-up not required</a:t>
            </a:r>
            <a:endParaRPr dirty="0">
              <a:solidFill>
                <a:schemeClr val="dk2"/>
              </a:solidFill>
            </a:endParaRPr>
          </a:p>
          <a:p>
            <a:pPr marL="342900" marR="0" lvl="0" indent="-342900" algn="l" rtl="0">
              <a:lnSpc>
                <a:spcPct val="107000"/>
              </a:lnSpc>
              <a:spcBef>
                <a:spcPts val="0"/>
              </a:spcBef>
              <a:spcAft>
                <a:spcPts val="0"/>
              </a:spcAft>
              <a:buClr>
                <a:srgbClr val="1F3864"/>
              </a:buClr>
              <a:buSzPts val="2800"/>
              <a:buFont typeface="Arial"/>
              <a:buChar char="•"/>
            </a:pPr>
            <a:r>
              <a:rPr lang="en-US" sz="2800" dirty="0">
                <a:solidFill>
                  <a:schemeClr val="dk2"/>
                </a:solidFill>
                <a:latin typeface="Calibri"/>
                <a:ea typeface="Calibri"/>
                <a:cs typeface="Calibri"/>
                <a:sym typeface="Calibri"/>
              </a:rPr>
              <a:t>For 10-13 weeks - Typically 2-3 doses of misoprostol needed for expulsion</a:t>
            </a:r>
            <a:endParaRPr sz="2800" dirty="0">
              <a:solidFill>
                <a:schemeClr val="dk2"/>
              </a:solidFill>
            </a:endParaRPr>
          </a:p>
          <a:p>
            <a:pPr marL="342900" lvl="0" indent="-342900" algn="l" rtl="0">
              <a:lnSpc>
                <a:spcPct val="107000"/>
              </a:lnSpc>
              <a:spcBef>
                <a:spcPts val="0"/>
              </a:spcBef>
              <a:spcAft>
                <a:spcPts val="0"/>
              </a:spcAft>
              <a:buClr>
                <a:srgbClr val="1F3864"/>
              </a:buClr>
              <a:buSzPts val="2800"/>
              <a:buFont typeface="Arial"/>
              <a:buChar char="•"/>
            </a:pPr>
            <a:r>
              <a:rPr lang="en-US" sz="2800" dirty="0">
                <a:solidFill>
                  <a:schemeClr val="dk2"/>
                </a:solidFill>
                <a:latin typeface="Calibri"/>
                <a:ea typeface="Calibri"/>
                <a:cs typeface="Calibri"/>
                <a:sym typeface="Calibri"/>
              </a:rPr>
              <a:t>Success rate:</a:t>
            </a:r>
            <a:endParaRPr sz="2800" dirty="0">
              <a:solidFill>
                <a:schemeClr val="dk2"/>
              </a:solidFill>
            </a:endParaRPr>
          </a:p>
          <a:p>
            <a:pPr marL="742950" lvl="1" indent="-285750" algn="l" rtl="0">
              <a:lnSpc>
                <a:spcPct val="107000"/>
              </a:lnSpc>
              <a:spcBef>
                <a:spcPts val="0"/>
              </a:spcBef>
              <a:spcAft>
                <a:spcPts val="0"/>
              </a:spcAft>
              <a:buClr>
                <a:srgbClr val="1F3864"/>
              </a:buClr>
              <a:buSzPts val="2400"/>
              <a:buFont typeface="Arial"/>
              <a:buChar char="•"/>
            </a:pPr>
            <a:r>
              <a:rPr lang="en-US" sz="2600" dirty="0">
                <a:solidFill>
                  <a:schemeClr val="dk2"/>
                </a:solidFill>
                <a:latin typeface="Calibri"/>
                <a:ea typeface="Calibri"/>
                <a:cs typeface="Calibri"/>
                <a:sym typeface="Calibri"/>
              </a:rPr>
              <a:t>Up to 10 weeks – 97%; Continuing pregnancy: 1%</a:t>
            </a:r>
            <a:endParaRPr sz="2600" dirty="0">
              <a:solidFill>
                <a:schemeClr val="dk2"/>
              </a:solidFill>
            </a:endParaRPr>
          </a:p>
          <a:p>
            <a:pPr marL="742950" lvl="1" indent="-285750" algn="l" rtl="0">
              <a:lnSpc>
                <a:spcPct val="107000"/>
              </a:lnSpc>
              <a:spcBef>
                <a:spcPts val="0"/>
              </a:spcBef>
              <a:spcAft>
                <a:spcPts val="0"/>
              </a:spcAft>
              <a:buClr>
                <a:srgbClr val="1F3864"/>
              </a:buClr>
              <a:buSzPts val="2400"/>
              <a:buFont typeface="Arial"/>
              <a:buChar char="•"/>
            </a:pPr>
            <a:r>
              <a:rPr lang="en-US" sz="2600" dirty="0">
                <a:solidFill>
                  <a:schemeClr val="dk2"/>
                </a:solidFill>
                <a:latin typeface="Calibri"/>
                <a:ea typeface="Calibri"/>
                <a:cs typeface="Calibri"/>
                <a:sym typeface="Calibri"/>
              </a:rPr>
              <a:t>10-13 weeks – 96%; Continuing pregnancy: 1-2% </a:t>
            </a:r>
            <a:endParaRPr sz="2600" dirty="0">
              <a:solidFill>
                <a:schemeClr val="dk2"/>
              </a:solidFill>
              <a:latin typeface="Calibri"/>
              <a:ea typeface="Calibri"/>
              <a:cs typeface="Calibri"/>
              <a:sym typeface="Calibri"/>
            </a:endParaRPr>
          </a:p>
          <a:p>
            <a:pPr marL="228600" lvl="0" indent="-50800" algn="l" rtl="0">
              <a:lnSpc>
                <a:spcPct val="90000"/>
              </a:lnSpc>
              <a:spcBef>
                <a:spcPts val="1000"/>
              </a:spcBef>
              <a:spcAft>
                <a:spcPts val="0"/>
              </a:spcAft>
              <a:buClr>
                <a:schemeClr val="dk1"/>
              </a:buClr>
              <a:buSzPts val="2800"/>
              <a:buNone/>
            </a:pPr>
            <a:endParaRPr dirty="0">
              <a:solidFill>
                <a:schemeClr val="dk2"/>
              </a:solidFill>
            </a:endParaRPr>
          </a:p>
        </p:txBody>
      </p:sp>
      <p:sp>
        <p:nvSpPr>
          <p:cNvPr id="886" name="Google Shape;886;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99</a:t>
            </a:fld>
            <a:endParaRPr/>
          </a:p>
        </p:txBody>
      </p:sp>
    </p:spTree>
  </p:cSld>
  <p:clrMapOvr>
    <a:masterClrMapping/>
  </p:clrMapOvr>
</p:sld>
</file>

<file path=ppt/theme/theme1.xml><?xml version="1.0" encoding="utf-8"?>
<a:theme xmlns:a="http://schemas.openxmlformats.org/drawingml/2006/main"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148BCBBBCA24A9B435DA35DA261D5" ma:contentTypeVersion="17" ma:contentTypeDescription="Create a new document." ma:contentTypeScope="" ma:versionID="a282c82b545003efb068bd8675e372ab">
  <xsd:schema xmlns:xsd="http://www.w3.org/2001/XMLSchema" xmlns:xs="http://www.w3.org/2001/XMLSchema" xmlns:p="http://schemas.microsoft.com/office/2006/metadata/properties" xmlns:ns2="03e12353-5ce9-4015-9911-fb3abb20763d" xmlns:ns3="8e7263aa-7567-4c41-8c9c-4c654d59ea6d" targetNamespace="http://schemas.microsoft.com/office/2006/metadata/properties" ma:root="true" ma:fieldsID="18300158446364215ec51806f0c9081d" ns2:_="" ns3:_="">
    <xsd:import namespace="03e12353-5ce9-4015-9911-fb3abb20763d"/>
    <xsd:import namespace="8e7263aa-7567-4c41-8c9c-4c654d59ea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umber"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12353-5ce9-4015-9911-fb3abb2076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umber" ma:index="12" nillable="true" ma:displayName="Number" ma:format="Dropdown" ma:internalName="Number" ma:percentage="FALSE">
      <xsd:simpleType>
        <xsd:restriction base="dms:Number"/>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3ee3c8-f6ad-471c-b028-b18ea753e394"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7263aa-7567-4c41-8c9c-4c654d59ea6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6dc9cb0-7ebd-4544-aace-c1a9c6bfc77d}" ma:internalName="TaxCatchAll" ma:showField="CatchAllData" ma:web="8e7263aa-7567-4c41-8c9c-4c654d59ea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umber xmlns="03e12353-5ce9-4015-9911-fb3abb20763d" xsi:nil="true"/>
    <lcf76f155ced4ddcb4097134ff3c332f xmlns="03e12353-5ce9-4015-9911-fb3abb20763d">
      <Terms xmlns="http://schemas.microsoft.com/office/infopath/2007/PartnerControls"/>
    </lcf76f155ced4ddcb4097134ff3c332f>
    <TaxCatchAll xmlns="8e7263aa-7567-4c41-8c9c-4c654d59ea6d" xsi:nil="true"/>
  </documentManagement>
</p:properties>
</file>

<file path=customXml/itemProps1.xml><?xml version="1.0" encoding="utf-8"?>
<ds:datastoreItem xmlns:ds="http://schemas.openxmlformats.org/officeDocument/2006/customXml" ds:itemID="{EC0286D0-7414-4882-A373-20672DB886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e12353-5ce9-4015-9911-fb3abb20763d"/>
    <ds:schemaRef ds:uri="8e7263aa-7567-4c41-8c9c-4c654d59e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015591-A2F6-449E-B4D6-633BF933B34E}">
  <ds:schemaRefs>
    <ds:schemaRef ds:uri="http://schemas.microsoft.com/sharepoint/v3/contenttype/forms"/>
  </ds:schemaRefs>
</ds:datastoreItem>
</file>

<file path=customXml/itemProps3.xml><?xml version="1.0" encoding="utf-8"?>
<ds:datastoreItem xmlns:ds="http://schemas.openxmlformats.org/officeDocument/2006/customXml" ds:itemID="{945345F2-0865-4107-8368-561AB1BB05A2}">
  <ds:schemaRefs>
    <ds:schemaRef ds:uri="http://schemas.microsoft.com/office/2006/metadata/properties"/>
    <ds:schemaRef ds:uri="http://schemas.microsoft.com/office/infopath/2007/PartnerControls"/>
    <ds:schemaRef ds:uri="03e12353-5ce9-4015-9911-fb3abb20763d"/>
    <ds:schemaRef ds:uri="8e7263aa-7567-4c41-8c9c-4c654d59ea6d"/>
  </ds:schemaRefs>
</ds:datastoreItem>
</file>

<file path=docProps/app.xml><?xml version="1.0" encoding="utf-8"?>
<Properties xmlns="http://schemas.openxmlformats.org/officeDocument/2006/extended-properties" xmlns:vt="http://schemas.openxmlformats.org/officeDocument/2006/docPropsVTypes">
  <TotalTime>644</TotalTime>
  <Words>18705</Words>
  <Application>Microsoft Office PowerPoint</Application>
  <PresentationFormat>On-screen Show (4:3)</PresentationFormat>
  <Paragraphs>1857</Paragraphs>
  <Slides>187</Slides>
  <Notes>187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187</vt:i4>
      </vt:variant>
    </vt:vector>
  </HeadingPairs>
  <TitlesOfParts>
    <vt:vector size="195" baseType="lpstr">
      <vt:lpstr>Arial</vt:lpstr>
      <vt:lpstr>Calibri</vt:lpstr>
      <vt:lpstr>Cambria Math</vt:lpstr>
      <vt:lpstr>Courier New</vt:lpstr>
      <vt:lpstr>Noto Sans Symbols</vt:lpstr>
      <vt:lpstr>Segoe UI</vt:lpstr>
      <vt:lpstr>Times New Roman</vt:lpstr>
      <vt:lpstr>IAWG S-CORTS</vt:lpstr>
      <vt:lpstr>UTERINE EVACUATION IN CRISIS SETTINGS USING MEDICATIONS</vt:lpstr>
      <vt:lpstr>UNIT 1: COURSE OVERVIEW</vt:lpstr>
      <vt:lpstr>Unit 1 objectives</vt:lpstr>
      <vt:lpstr>Course objectives</vt:lpstr>
      <vt:lpstr>KNOWLEDGE PRE-TEST </vt:lpstr>
      <vt:lpstr>UNIT 2: UTERINE EVACUATION IN CRISIS SETTINGS </vt:lpstr>
      <vt:lpstr>Unit 2 objectives</vt:lpstr>
      <vt:lpstr>UTERINE EVACUATION  IS AN IMPORTANT ELEMENT OF REPRODUCTIVE HEALTH  IN CRISIS SETTINGS</vt:lpstr>
      <vt:lpstr>Making pregnancy safer</vt:lpstr>
      <vt:lpstr>Elements of PAC</vt:lpstr>
      <vt:lpstr>Elements of PAC (cont.)</vt:lpstr>
      <vt:lpstr>VALUES CLARIFICATION </vt:lpstr>
      <vt:lpstr>REVIEW OF ABORTION LAWS </vt:lpstr>
      <vt:lpstr>Abortion is legally permitted</vt:lpstr>
      <vt:lpstr>Legal grounds for Abortion</vt:lpstr>
      <vt:lpstr>Abortion laws and policies in (Country/Setting)</vt:lpstr>
      <vt:lpstr>CASE STUDIES</vt:lpstr>
      <vt:lpstr>UNIT 3: UTERINE EVACUATION METHODS AND POSTABORTION CONTRACEPTION </vt:lpstr>
      <vt:lpstr>Unit 3 objectives</vt:lpstr>
      <vt:lpstr>Unit 3 objectives (cont.)</vt:lpstr>
      <vt:lpstr>METHOD OPTIONS FOR UTERINE EVACUATION </vt:lpstr>
      <vt:lpstr>Uterine evacuation methods</vt:lpstr>
      <vt:lpstr>Obsolete method:  Sharp curettage (SC)</vt:lpstr>
      <vt:lpstr>SAFETY, EFFECTIVENESS, AND ACCEPTABILITY OF VACUUM ASPIRATION</vt:lpstr>
      <vt:lpstr>Ipas MVA Plus® with  Ipas EasyGrip® Cannulae</vt:lpstr>
      <vt:lpstr>EVA machine </vt:lpstr>
      <vt:lpstr>Clinical applications for MVA</vt:lpstr>
      <vt:lpstr>Vacuum aspiration (MVA or EVA) </vt:lpstr>
      <vt:lpstr>Acceptability of vacuum aspiration for women </vt:lpstr>
      <vt:lpstr>Advantages of vacuum aspiration over sharp curettage </vt:lpstr>
      <vt:lpstr>Value of MVA in crisis settings </vt:lpstr>
      <vt:lpstr>POSSIBLE COMPLICATIONS OF MVA</vt:lpstr>
      <vt:lpstr>Medical methods </vt:lpstr>
      <vt:lpstr>Clinical applications  for misoprostol</vt:lpstr>
      <vt:lpstr>Clinical applications for mifepristone (combined with misoprostol)</vt:lpstr>
      <vt:lpstr>Acceptability of medical methods for women </vt:lpstr>
      <vt:lpstr>Medical methods for induced abortion up to 12 weeks</vt:lpstr>
      <vt:lpstr>Medications for postabortion care </vt:lpstr>
      <vt:lpstr>Value of mifepristone and/or misoprostol in crisis settings </vt:lpstr>
      <vt:lpstr>POSSIBLE COMPLICATIONS OF MEDICAL METHODS</vt:lpstr>
      <vt:lpstr>Expectant management for incomplete abortion</vt:lpstr>
      <vt:lpstr>Factors in choosing a  uterine evacuation method </vt:lpstr>
      <vt:lpstr>Discussing contraception and uterine evacuation together</vt:lpstr>
      <vt:lpstr>UTERINE EVACUATION METHOD OPTIONS COUNSELING: CASE STUDIES</vt:lpstr>
      <vt:lpstr>POSTABORTION CONTRACEPTION</vt:lpstr>
      <vt:lpstr>Avoid assumptions</vt:lpstr>
      <vt:lpstr>Return to fertility</vt:lpstr>
      <vt:lpstr>Medical eligibility for contraceptive methods after uterine evacuation</vt:lpstr>
      <vt:lpstr>Uncomplicated uterine evacuation </vt:lpstr>
      <vt:lpstr>Long-acting reversible contraceptives (LARC) </vt:lpstr>
      <vt:lpstr>Integrating LARC into  abortion-related services </vt:lpstr>
      <vt:lpstr>Supply EC pills </vt:lpstr>
      <vt:lpstr>Privacy, confidentiality,  and informed choice</vt:lpstr>
      <vt:lpstr>Ask if she would like her partner to be with her </vt:lpstr>
      <vt:lpstr>Informed choice means </vt:lpstr>
      <vt:lpstr>SPECIAL CONSIDERATIONS: WOMEN IN REFUGEE AND DISPLACED SETTINGS</vt:lpstr>
      <vt:lpstr>Contraceptive methods:  Special considerations </vt:lpstr>
      <vt:lpstr>OTHER SPECIAL CONSIDERATIONS: CASE STUDIES</vt:lpstr>
      <vt:lpstr>Case Study 1: Violence</vt:lpstr>
      <vt:lpstr>Case Study 2: HIV</vt:lpstr>
      <vt:lpstr>Condoms for both females  and males</vt:lpstr>
      <vt:lpstr>Case Study 3: Young Women</vt:lpstr>
      <vt:lpstr>INFORMED CONSENT</vt:lpstr>
      <vt:lpstr>Obtain informed consent </vt:lpstr>
      <vt:lpstr>Procedure choice </vt:lpstr>
      <vt:lpstr>UNIT 4: MEDICATIONS FOR MEDICAL ABORTION AND POSTABORTION CARE</vt:lpstr>
      <vt:lpstr>Unit 4 objectives</vt:lpstr>
      <vt:lpstr>Unit 4 objectives (cont.)</vt:lpstr>
      <vt:lpstr>Steps for uterine evacuation  with medications</vt:lpstr>
      <vt:lpstr>Clinical assessment </vt:lpstr>
      <vt:lpstr>Clinical history </vt:lpstr>
      <vt:lpstr>Physical examination </vt:lpstr>
      <vt:lpstr> Bimanual examination </vt:lpstr>
      <vt:lpstr> Speculum examination </vt:lpstr>
      <vt:lpstr>Pelvic examination special considerations </vt:lpstr>
      <vt:lpstr> Lab tests </vt:lpstr>
      <vt:lpstr>Who is eligible for the  misoprostol-only regimen?</vt:lpstr>
      <vt:lpstr>Who is NOT eligible for misoprostol?</vt:lpstr>
      <vt:lpstr>Who is eligible for the mifepristone and misoprostol regimen?</vt:lpstr>
      <vt:lpstr>Who is NOT eligible for the mifepristone and misoprostol regimen?</vt:lpstr>
      <vt:lpstr>CLINICAL ASSESSMENT: CONSIDERATIONS FOR POSTABORTION CARE</vt:lpstr>
      <vt:lpstr>Typical presentation for  postabortion care services</vt:lpstr>
      <vt:lpstr>Causes of complications in postabortion care</vt:lpstr>
      <vt:lpstr>Determine if emergency treatment is needed</vt:lpstr>
      <vt:lpstr>Who is eligible for misoprostol  for PAC?</vt:lpstr>
      <vt:lpstr>Who is eligible for  misoprostol for PAC?</vt:lpstr>
      <vt:lpstr>When should MVA be performed instead?</vt:lpstr>
      <vt:lpstr>When should MVA be  performed instead?</vt:lpstr>
      <vt:lpstr>CASE STUDIES</vt:lpstr>
      <vt:lpstr>Case Study #1</vt:lpstr>
      <vt:lpstr>Case Study #2</vt:lpstr>
      <vt:lpstr>Case Study #3</vt:lpstr>
      <vt:lpstr>Case Study #4</vt:lpstr>
      <vt:lpstr>Case Study #5</vt:lpstr>
      <vt:lpstr>Case Study #6</vt:lpstr>
      <vt:lpstr> HOW TO USE MIFEPRISTONE AND/OR MISOPROSTOL, EXPECTED EFFECTS, SIDE EFFECTS, AND WARNING SIGNS </vt:lpstr>
      <vt:lpstr>Essential information for women using mifepristone and/or misoprostol</vt:lpstr>
      <vt:lpstr>Recommended mifepristone and misoprostol regimens for induced abortion</vt:lpstr>
      <vt:lpstr>Mifepristone and misoprostol for medical abortion</vt:lpstr>
      <vt:lpstr>Recommended misoprostol only Regimens for induced abortion </vt:lpstr>
      <vt:lpstr>Misoprostol only for medical abortion &lt; 12 weeks</vt:lpstr>
      <vt:lpstr>Misoprostol for incomplete and missed abortion &lt; 13 weeks uterine size</vt:lpstr>
      <vt:lpstr>Misoprostol for incomplete abortion &lt; 13 weeks uterine size</vt:lpstr>
      <vt:lpstr>Vaginal administration</vt:lpstr>
      <vt:lpstr>Buccal administration</vt:lpstr>
      <vt:lpstr>Sublingual administration</vt:lpstr>
      <vt:lpstr>Explain expected effects of mifepristone</vt:lpstr>
      <vt:lpstr>Explain expected effects of misoprostol</vt:lpstr>
      <vt:lpstr>Explain expected effects: Bleeding</vt:lpstr>
      <vt:lpstr>Explain expected effects: Pain/Cramping</vt:lpstr>
      <vt:lpstr>Managing Pain/Cramping</vt:lpstr>
      <vt:lpstr>Explain potential side effects</vt:lpstr>
      <vt:lpstr>Explain recovery after misoprostol</vt:lpstr>
      <vt:lpstr>Explain warning signs</vt:lpstr>
      <vt:lpstr>Possible complications</vt:lpstr>
      <vt:lpstr>PROVIDING UTERINE EVACUATION WITH MIFEPRISTONE AND/OR MISOPROSTOL:  DEMONSTRATION &amp; ROLE-PLAYS  </vt:lpstr>
      <vt:lpstr>MANAGING COMPLICATIONS OF UTERINE EVACUATION WITH MEDICATIONS</vt:lpstr>
      <vt:lpstr>Possible complication:  Very heavy bleeding</vt:lpstr>
      <vt:lpstr>Managing very heavy bleeding</vt:lpstr>
      <vt:lpstr>Possible complication: Infection</vt:lpstr>
      <vt:lpstr>Managing infection</vt:lpstr>
      <vt:lpstr>Possible complication: Symptomatic retained products of conception </vt:lpstr>
      <vt:lpstr>Managing symptomatic retained products of conception</vt:lpstr>
      <vt:lpstr>Managing symptomatic retained products of conception</vt:lpstr>
      <vt:lpstr>Possible complication:  Medication failure</vt:lpstr>
      <vt:lpstr>Managing medication failure</vt:lpstr>
      <vt:lpstr>COMPLICATION CASE STUDY:  SMALL GROUP ACTIVITY</vt:lpstr>
      <vt:lpstr>FOLLOW-UP OF UTERINE EVACUATION WITH MIFEPRISTONE AND/OR MISOPROSTOL</vt:lpstr>
      <vt:lpstr>Is follow-up care needed?</vt:lpstr>
      <vt:lpstr>Follow-up visit (if necessary)</vt:lpstr>
      <vt:lpstr>Confirm success of uterine evacuation</vt:lpstr>
      <vt:lpstr>Confirm success of uterine evacuation</vt:lpstr>
      <vt:lpstr>Abortion is probably complete if:</vt:lpstr>
      <vt:lpstr>Unsuccessful uterine evacuation</vt:lpstr>
      <vt:lpstr>UNIT 5: ASSESSMENT OF SHOCK AND UNDERLYING CAUSES IN POSTABORTION CARE</vt:lpstr>
      <vt:lpstr>Unit 5 objectives</vt:lpstr>
      <vt:lpstr>Possible presenting severe complications in postabortion care</vt:lpstr>
      <vt:lpstr>RAPID INITIAL ASSESSMENT AND MANAGEMENT  OF SHOCK </vt:lpstr>
      <vt:lpstr>The “ABC” Signs </vt:lpstr>
      <vt:lpstr>Signs of shock</vt:lpstr>
      <vt:lpstr>Stabilization for shock </vt:lpstr>
      <vt:lpstr>Stabilization for shock (cont.) </vt:lpstr>
      <vt:lpstr>SECONDARY ASSESSMENT FOR UNDERLYING CAUSES  OF SHOCK </vt:lpstr>
      <vt:lpstr>Assessing underlying cause</vt:lpstr>
      <vt:lpstr>Physical exam considerations</vt:lpstr>
      <vt:lpstr>Hemorrhagic shock</vt:lpstr>
      <vt:lpstr>Management of hemorrhage</vt:lpstr>
      <vt:lpstr>Signs and symptoms of  uterine atony</vt:lpstr>
      <vt:lpstr>Factors contributing to  uterine atony</vt:lpstr>
      <vt:lpstr>Steps for management of  uterine atony</vt:lpstr>
      <vt:lpstr>Uterotonics for bleeding or stabilization</vt:lpstr>
      <vt:lpstr>Signs and symptoms of cervical or vaginal lacerations</vt:lpstr>
      <vt:lpstr>Management of cervical or  vaginal laceration</vt:lpstr>
      <vt:lpstr>Signs and symptoms of uterine or abdominal injury </vt:lpstr>
      <vt:lpstr>Management of uterine perforation</vt:lpstr>
      <vt:lpstr>Septic shock</vt:lpstr>
      <vt:lpstr>Signs and symptoms of intrauterine infection (endometritis) </vt:lpstr>
      <vt:lpstr>Diagnosis of sepsis </vt:lpstr>
      <vt:lpstr>Management of sepsis</vt:lpstr>
      <vt:lpstr>UNIT 6: SERVICE DELIVERY</vt:lpstr>
      <vt:lpstr>Unit 6 objectives </vt:lpstr>
      <vt:lpstr>Elements of a monitoring/sustainability plan for uterine evacuation services in crisis settings</vt:lpstr>
      <vt:lpstr>What is monitoring?</vt:lpstr>
      <vt:lpstr>Why is monitoring important? </vt:lpstr>
      <vt:lpstr>Why is monitoring especially important in crisis settings?</vt:lpstr>
      <vt:lpstr>Effective monitoring</vt:lpstr>
      <vt:lpstr>Monitoring is a continuous process </vt:lpstr>
      <vt:lpstr>Suggested components in a logbook/ register for uterine evacuation clients</vt:lpstr>
      <vt:lpstr>Indicators</vt:lpstr>
      <vt:lpstr>Worksheet for preliminary preparedness for implementation of safe abortion care</vt:lpstr>
      <vt:lpstr>Health facility site set-up</vt:lpstr>
      <vt:lpstr>Ensuring medical abortion &amp; MVA are in full supply</vt:lpstr>
      <vt:lpstr>Inter-Agency Emergency Reproductive Health (IARH) Kits</vt:lpstr>
      <vt:lpstr>Sustainable supply</vt:lpstr>
      <vt:lpstr>Ipas supply calculators</vt:lpstr>
      <vt:lpstr>Medical abortion calculator</vt:lpstr>
      <vt:lpstr>Ipas Supply Calculator</vt:lpstr>
      <vt:lpstr>MVA calculator</vt:lpstr>
      <vt:lpstr>Ipas MVA Calculator </vt:lpstr>
      <vt:lpstr>Simplified MVA Calculator</vt:lpstr>
      <vt:lpstr>Ipas University (IpasU)</vt:lpstr>
      <vt:lpstr>UNIT 7: EVALUATION  AND CLOSING</vt:lpstr>
      <vt:lpstr>Unit 7 objectives </vt:lpstr>
      <vt:lpstr>Course objectives: review</vt:lpstr>
      <vt:lpstr>COURSE EVALUATION </vt:lpstr>
      <vt:lpstr>POST-TEST</vt:lpstr>
      <vt:lpstr>CLOSING CEREMONY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UTERINE EVACUATION IN CRISIS SETTINGS USING MEDICATIONS</dc:title>
  <dc:creator>Alison Greer</dc:creator>
  <cp:lastModifiedBy>Alison Greer</cp:lastModifiedBy>
  <cp:revision>14</cp:revision>
  <dcterms:modified xsi:type="dcterms:W3CDTF">2023-06-29T19:30:27Z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0x010100AFD148BCBBBCA24A9B435DA35DA261D5</vt:lpwstr>
  </property>
</Properties>
</file>