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71.xml"/>
  <Override ContentType="application/vnd.openxmlformats-officedocument.presentationml.notesSlide+xml" PartName="/ppt/notesSlides/notesSlide18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0.xml"/>
  <Override ContentType="application/vnd.openxmlformats-officedocument.presentationml.notesSlide+xml" PartName="/ppt/notesSlides/notesSlide46.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174.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24.xml"/>
  <Override ContentType="application/vnd.openxmlformats-officedocument.presentationml.notesSlide+xml" PartName="/ppt/notesSlides/notesSlide18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69.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179.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65.xml"/>
  <Override ContentType="application/vnd.openxmlformats-officedocument.presentationml.notesSlide+xml" PartName="/ppt/notesSlides/notesSlide183.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67.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15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81.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164.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16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170.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54.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184.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178.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159.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180.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181.xml"/>
  <Override ContentType="application/vnd.openxmlformats-officedocument.presentationml.slide+xml" PartName="/ppt/slides/slide85.xml"/>
  <Override ContentType="application/vnd.openxmlformats-officedocument.presentationml.slide+xml" PartName="/ppt/slides/slide157.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183.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71.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8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160.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15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 id="2147483667" r:id="rId6"/>
    <p:sldMasterId id="2147483668" r:id="rId7"/>
    <p:sldMasterId id="214748366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 id="351" r:id="rId105"/>
    <p:sldId id="352" r:id="rId106"/>
    <p:sldId id="353" r:id="rId107"/>
    <p:sldId id="354" r:id="rId108"/>
    <p:sldId id="355" r:id="rId109"/>
    <p:sldId id="356" r:id="rId110"/>
    <p:sldId id="357" r:id="rId111"/>
    <p:sldId id="358" r:id="rId112"/>
    <p:sldId id="359" r:id="rId113"/>
    <p:sldId id="360" r:id="rId114"/>
    <p:sldId id="361" r:id="rId115"/>
    <p:sldId id="362" r:id="rId116"/>
    <p:sldId id="363" r:id="rId117"/>
    <p:sldId id="364" r:id="rId118"/>
    <p:sldId id="365" r:id="rId119"/>
    <p:sldId id="366" r:id="rId120"/>
    <p:sldId id="367" r:id="rId121"/>
    <p:sldId id="368" r:id="rId122"/>
    <p:sldId id="369" r:id="rId123"/>
    <p:sldId id="370" r:id="rId124"/>
    <p:sldId id="371" r:id="rId125"/>
    <p:sldId id="372" r:id="rId126"/>
    <p:sldId id="373" r:id="rId127"/>
    <p:sldId id="374" r:id="rId128"/>
    <p:sldId id="375" r:id="rId129"/>
    <p:sldId id="376" r:id="rId130"/>
    <p:sldId id="377" r:id="rId131"/>
    <p:sldId id="378" r:id="rId132"/>
    <p:sldId id="379" r:id="rId133"/>
    <p:sldId id="380" r:id="rId134"/>
    <p:sldId id="381" r:id="rId135"/>
    <p:sldId id="382" r:id="rId136"/>
    <p:sldId id="383" r:id="rId137"/>
    <p:sldId id="384" r:id="rId138"/>
    <p:sldId id="385" r:id="rId139"/>
    <p:sldId id="386" r:id="rId140"/>
    <p:sldId id="387" r:id="rId141"/>
    <p:sldId id="388" r:id="rId142"/>
    <p:sldId id="389" r:id="rId143"/>
    <p:sldId id="390" r:id="rId144"/>
    <p:sldId id="391" r:id="rId145"/>
    <p:sldId id="392" r:id="rId146"/>
    <p:sldId id="393" r:id="rId147"/>
    <p:sldId id="394" r:id="rId148"/>
    <p:sldId id="395" r:id="rId149"/>
    <p:sldId id="396" r:id="rId150"/>
    <p:sldId id="397" r:id="rId151"/>
    <p:sldId id="398" r:id="rId152"/>
    <p:sldId id="399" r:id="rId153"/>
    <p:sldId id="400" r:id="rId154"/>
    <p:sldId id="401" r:id="rId155"/>
    <p:sldId id="402" r:id="rId156"/>
    <p:sldId id="403" r:id="rId157"/>
    <p:sldId id="404" r:id="rId158"/>
    <p:sldId id="405" r:id="rId159"/>
    <p:sldId id="406" r:id="rId160"/>
    <p:sldId id="407" r:id="rId161"/>
    <p:sldId id="408" r:id="rId162"/>
    <p:sldId id="409" r:id="rId163"/>
    <p:sldId id="410" r:id="rId164"/>
    <p:sldId id="411" r:id="rId165"/>
    <p:sldId id="412" r:id="rId166"/>
    <p:sldId id="413" r:id="rId167"/>
    <p:sldId id="414" r:id="rId168"/>
    <p:sldId id="415" r:id="rId169"/>
    <p:sldId id="416" r:id="rId170"/>
    <p:sldId id="417" r:id="rId171"/>
    <p:sldId id="418" r:id="rId172"/>
    <p:sldId id="419" r:id="rId173"/>
    <p:sldId id="420" r:id="rId174"/>
    <p:sldId id="421" r:id="rId175"/>
    <p:sldId id="422" r:id="rId176"/>
    <p:sldId id="423" r:id="rId177"/>
    <p:sldId id="424" r:id="rId178"/>
    <p:sldId id="425" r:id="rId179"/>
    <p:sldId id="426" r:id="rId180"/>
    <p:sldId id="427" r:id="rId181"/>
    <p:sldId id="428" r:id="rId182"/>
    <p:sldId id="429" r:id="rId183"/>
    <p:sldId id="430" r:id="rId184"/>
    <p:sldId id="431" r:id="rId185"/>
    <p:sldId id="432" r:id="rId186"/>
    <p:sldId id="433" r:id="rId187"/>
    <p:sldId id="434" r:id="rId188"/>
    <p:sldId id="435" r:id="rId189"/>
    <p:sldId id="436" r:id="rId190"/>
    <p:sldId id="437" r:id="rId191"/>
    <p:sldId id="438" r:id="rId192"/>
    <p:sldId id="439" r:id="rId193"/>
    <p:sldId id="440" r:id="rId194"/>
    <p:sldId id="441" r:id="rId195"/>
    <p:sldId id="442" r:id="rId196"/>
  </p:sldIdLst>
  <p:sldSz cy="6858000" cx="9144000"/>
  <p:notesSz cx="6858000" cy="9144000"/>
  <p:embeddedFontLst>
    <p:embeddedFont>
      <p:font typeface="Helvetica Neue"/>
      <p:regular r:id="rId197"/>
      <p:bold r:id="rId198"/>
      <p:italic r:id="rId199"/>
      <p:boldItalic r:id="rId200"/>
    </p:embeddedFont>
    <p:embeddedFont>
      <p:font typeface="Cambria Math"/>
      <p:regular r:id="rId20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00DA065-D055-443F-AB77-2F54C2681499}">
  <a:tblStyle styleId="{D00DA065-D055-443F-AB77-2F54C2681499}"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C771BC8-4DE3-4A41-AB1D-E58B09932176}"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E9E7"/>
          </a:solidFill>
        </a:fill>
      </a:tcStyle>
    </a:wholeTbl>
    <a:band1H>
      <a:tcTxStyle b="off" i="off"/>
      <a:tcStyle>
        <a:fill>
          <a:solidFill>
            <a:srgbClr val="E6CFCC"/>
          </a:solidFill>
        </a:fill>
      </a:tcStyle>
    </a:band1H>
    <a:band2H>
      <a:tcTxStyle b="off" i="off"/>
    </a:band2H>
    <a:band1V>
      <a:tcTxStyle b="off" i="off"/>
      <a:tcStyle>
        <a:fill>
          <a:solidFill>
            <a:srgbClr val="E6CFCC"/>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5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190" Type="http://schemas.openxmlformats.org/officeDocument/2006/relationships/slide" Target="slides/slide18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194" Type="http://schemas.openxmlformats.org/officeDocument/2006/relationships/slide" Target="slides/slide185.xml"/><Relationship Id="rId43" Type="http://schemas.openxmlformats.org/officeDocument/2006/relationships/slide" Target="slides/slide34.xml"/><Relationship Id="rId193" Type="http://schemas.openxmlformats.org/officeDocument/2006/relationships/slide" Target="slides/slide184.xml"/><Relationship Id="rId46" Type="http://schemas.openxmlformats.org/officeDocument/2006/relationships/slide" Target="slides/slide37.xml"/><Relationship Id="rId192" Type="http://schemas.openxmlformats.org/officeDocument/2006/relationships/slide" Target="slides/slide183.xml"/><Relationship Id="rId45" Type="http://schemas.openxmlformats.org/officeDocument/2006/relationships/slide" Target="slides/slide36.xml"/><Relationship Id="rId191" Type="http://schemas.openxmlformats.org/officeDocument/2006/relationships/slide" Target="slides/slide182.xml"/><Relationship Id="rId48" Type="http://schemas.openxmlformats.org/officeDocument/2006/relationships/slide" Target="slides/slide39.xml"/><Relationship Id="rId187" Type="http://schemas.openxmlformats.org/officeDocument/2006/relationships/slide" Target="slides/slide178.xml"/><Relationship Id="rId47" Type="http://schemas.openxmlformats.org/officeDocument/2006/relationships/slide" Target="slides/slide38.xml"/><Relationship Id="rId186" Type="http://schemas.openxmlformats.org/officeDocument/2006/relationships/slide" Target="slides/slide177.xml"/><Relationship Id="rId185" Type="http://schemas.openxmlformats.org/officeDocument/2006/relationships/slide" Target="slides/slide176.xml"/><Relationship Id="rId49" Type="http://schemas.openxmlformats.org/officeDocument/2006/relationships/slide" Target="slides/slide40.xml"/><Relationship Id="rId184" Type="http://schemas.openxmlformats.org/officeDocument/2006/relationships/slide" Target="slides/slide175.xml"/><Relationship Id="rId189" Type="http://schemas.openxmlformats.org/officeDocument/2006/relationships/slide" Target="slides/slide180.xml"/><Relationship Id="rId188" Type="http://schemas.openxmlformats.org/officeDocument/2006/relationships/slide" Target="slides/slide179.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183" Type="http://schemas.openxmlformats.org/officeDocument/2006/relationships/slide" Target="slides/slide174.xml"/><Relationship Id="rId32" Type="http://schemas.openxmlformats.org/officeDocument/2006/relationships/slide" Target="slides/slide23.xml"/><Relationship Id="rId182" Type="http://schemas.openxmlformats.org/officeDocument/2006/relationships/slide" Target="slides/slide173.xml"/><Relationship Id="rId35" Type="http://schemas.openxmlformats.org/officeDocument/2006/relationships/slide" Target="slides/slide26.xml"/><Relationship Id="rId181" Type="http://schemas.openxmlformats.org/officeDocument/2006/relationships/slide" Target="slides/slide172.xml"/><Relationship Id="rId34" Type="http://schemas.openxmlformats.org/officeDocument/2006/relationships/slide" Target="slides/slide25.xml"/><Relationship Id="rId180" Type="http://schemas.openxmlformats.org/officeDocument/2006/relationships/slide" Target="slides/slide171.xml"/><Relationship Id="rId37" Type="http://schemas.openxmlformats.org/officeDocument/2006/relationships/slide" Target="slides/slide28.xml"/><Relationship Id="rId176" Type="http://schemas.openxmlformats.org/officeDocument/2006/relationships/slide" Target="slides/slide167.xml"/><Relationship Id="rId36" Type="http://schemas.openxmlformats.org/officeDocument/2006/relationships/slide" Target="slides/slide27.xml"/><Relationship Id="rId175" Type="http://schemas.openxmlformats.org/officeDocument/2006/relationships/slide" Target="slides/slide166.xml"/><Relationship Id="rId39" Type="http://schemas.openxmlformats.org/officeDocument/2006/relationships/slide" Target="slides/slide30.xml"/><Relationship Id="rId174" Type="http://schemas.openxmlformats.org/officeDocument/2006/relationships/slide" Target="slides/slide165.xml"/><Relationship Id="rId38" Type="http://schemas.openxmlformats.org/officeDocument/2006/relationships/slide" Target="slides/slide29.xml"/><Relationship Id="rId173" Type="http://schemas.openxmlformats.org/officeDocument/2006/relationships/slide" Target="slides/slide164.xml"/><Relationship Id="rId179" Type="http://schemas.openxmlformats.org/officeDocument/2006/relationships/slide" Target="slides/slide170.xml"/><Relationship Id="rId178" Type="http://schemas.openxmlformats.org/officeDocument/2006/relationships/slide" Target="slides/slide169.xml"/><Relationship Id="rId177" Type="http://schemas.openxmlformats.org/officeDocument/2006/relationships/slide" Target="slides/slide168.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98" Type="http://schemas.openxmlformats.org/officeDocument/2006/relationships/font" Target="fonts/HelveticaNeue-bold.fntdata"/><Relationship Id="rId14" Type="http://schemas.openxmlformats.org/officeDocument/2006/relationships/slide" Target="slides/slide5.xml"/><Relationship Id="rId197" Type="http://schemas.openxmlformats.org/officeDocument/2006/relationships/font" Target="fonts/HelveticaNeue-regular.fntdata"/><Relationship Id="rId17" Type="http://schemas.openxmlformats.org/officeDocument/2006/relationships/slide" Target="slides/slide8.xml"/><Relationship Id="rId196" Type="http://schemas.openxmlformats.org/officeDocument/2006/relationships/slide" Target="slides/slide187.xml"/><Relationship Id="rId16" Type="http://schemas.openxmlformats.org/officeDocument/2006/relationships/slide" Target="slides/slide7.xml"/><Relationship Id="rId195" Type="http://schemas.openxmlformats.org/officeDocument/2006/relationships/slide" Target="slides/slide186.xml"/><Relationship Id="rId19" Type="http://schemas.openxmlformats.org/officeDocument/2006/relationships/slide" Target="slides/slide10.xml"/><Relationship Id="rId18" Type="http://schemas.openxmlformats.org/officeDocument/2006/relationships/slide" Target="slides/slide9.xml"/><Relationship Id="rId199" Type="http://schemas.openxmlformats.org/officeDocument/2006/relationships/font" Target="fonts/HelveticaNeue-italic.fntdata"/><Relationship Id="rId84" Type="http://schemas.openxmlformats.org/officeDocument/2006/relationships/slide" Target="slides/slide75.xml"/><Relationship Id="rId83" Type="http://schemas.openxmlformats.org/officeDocument/2006/relationships/slide" Target="slides/slide74.xml"/><Relationship Id="rId86" Type="http://schemas.openxmlformats.org/officeDocument/2006/relationships/slide" Target="slides/slide77.xml"/><Relationship Id="rId85" Type="http://schemas.openxmlformats.org/officeDocument/2006/relationships/slide" Target="slides/slide76.xml"/><Relationship Id="rId88" Type="http://schemas.openxmlformats.org/officeDocument/2006/relationships/slide" Target="slides/slide79.xml"/><Relationship Id="rId150" Type="http://schemas.openxmlformats.org/officeDocument/2006/relationships/slide" Target="slides/slide141.xml"/><Relationship Id="rId87" Type="http://schemas.openxmlformats.org/officeDocument/2006/relationships/slide" Target="slides/slide78.xml"/><Relationship Id="rId89" Type="http://schemas.openxmlformats.org/officeDocument/2006/relationships/slide" Target="slides/slide80.xml"/><Relationship Id="rId80" Type="http://schemas.openxmlformats.org/officeDocument/2006/relationships/slide" Target="slides/slide71.xml"/><Relationship Id="rId82" Type="http://schemas.openxmlformats.org/officeDocument/2006/relationships/slide" Target="slides/slide73.xml"/><Relationship Id="rId81" Type="http://schemas.openxmlformats.org/officeDocument/2006/relationships/slide" Target="slides/slide72.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0.xml"/><Relationship Id="rId4" Type="http://schemas.openxmlformats.org/officeDocument/2006/relationships/tableStyles" Target="tableStyles.xml"/><Relationship Id="rId148" Type="http://schemas.openxmlformats.org/officeDocument/2006/relationships/slide" Target="slides/slide139.xml"/><Relationship Id="rId9" Type="http://schemas.openxmlformats.org/officeDocument/2006/relationships/notesMaster" Target="notesMasters/notesMaster1.xml"/><Relationship Id="rId143" Type="http://schemas.openxmlformats.org/officeDocument/2006/relationships/slide" Target="slides/slide134.xml"/><Relationship Id="rId142" Type="http://schemas.openxmlformats.org/officeDocument/2006/relationships/slide" Target="slides/slide133.xml"/><Relationship Id="rId141" Type="http://schemas.openxmlformats.org/officeDocument/2006/relationships/slide" Target="slides/slide132.xml"/><Relationship Id="rId140" Type="http://schemas.openxmlformats.org/officeDocument/2006/relationships/slide" Target="slides/slide131.xml"/><Relationship Id="rId5" Type="http://schemas.openxmlformats.org/officeDocument/2006/relationships/slideMaster" Target="slideMasters/slideMaster1.xml"/><Relationship Id="rId147" Type="http://schemas.openxmlformats.org/officeDocument/2006/relationships/slide" Target="slides/slide138.xml"/><Relationship Id="rId6" Type="http://schemas.openxmlformats.org/officeDocument/2006/relationships/slideMaster" Target="slideMasters/slideMaster2.xml"/><Relationship Id="rId146" Type="http://schemas.openxmlformats.org/officeDocument/2006/relationships/slide" Target="slides/slide137.xml"/><Relationship Id="rId7" Type="http://schemas.openxmlformats.org/officeDocument/2006/relationships/slideMaster" Target="slideMasters/slideMaster3.xml"/><Relationship Id="rId145" Type="http://schemas.openxmlformats.org/officeDocument/2006/relationships/slide" Target="slides/slide136.xml"/><Relationship Id="rId8" Type="http://schemas.openxmlformats.org/officeDocument/2006/relationships/slideMaster" Target="slideMasters/slideMaster4.xml"/><Relationship Id="rId144" Type="http://schemas.openxmlformats.org/officeDocument/2006/relationships/slide" Target="slides/slide135.xml"/><Relationship Id="rId73" Type="http://schemas.openxmlformats.org/officeDocument/2006/relationships/slide" Target="slides/slide64.xml"/><Relationship Id="rId72" Type="http://schemas.openxmlformats.org/officeDocument/2006/relationships/slide" Target="slides/slide63.xml"/><Relationship Id="rId75" Type="http://schemas.openxmlformats.org/officeDocument/2006/relationships/slide" Target="slides/slide66.xml"/><Relationship Id="rId74" Type="http://schemas.openxmlformats.org/officeDocument/2006/relationships/slide" Target="slides/slide65.xml"/><Relationship Id="rId77" Type="http://schemas.openxmlformats.org/officeDocument/2006/relationships/slide" Target="slides/slide68.xml"/><Relationship Id="rId76" Type="http://schemas.openxmlformats.org/officeDocument/2006/relationships/slide" Target="slides/slide67.xml"/><Relationship Id="rId79" Type="http://schemas.openxmlformats.org/officeDocument/2006/relationships/slide" Target="slides/slide70.xml"/><Relationship Id="rId78" Type="http://schemas.openxmlformats.org/officeDocument/2006/relationships/slide" Target="slides/slide69.xml"/><Relationship Id="rId71" Type="http://schemas.openxmlformats.org/officeDocument/2006/relationships/slide" Target="slides/slide62.xml"/><Relationship Id="rId70" Type="http://schemas.openxmlformats.org/officeDocument/2006/relationships/slide" Target="slides/slide61.xml"/><Relationship Id="rId139" Type="http://schemas.openxmlformats.org/officeDocument/2006/relationships/slide" Target="slides/slide130.xml"/><Relationship Id="rId138" Type="http://schemas.openxmlformats.org/officeDocument/2006/relationships/slide" Target="slides/slide129.xml"/><Relationship Id="rId137" Type="http://schemas.openxmlformats.org/officeDocument/2006/relationships/slide" Target="slides/slide128.xml"/><Relationship Id="rId132" Type="http://schemas.openxmlformats.org/officeDocument/2006/relationships/slide" Target="slides/slide123.xml"/><Relationship Id="rId131" Type="http://schemas.openxmlformats.org/officeDocument/2006/relationships/slide" Target="slides/slide122.xml"/><Relationship Id="rId130" Type="http://schemas.openxmlformats.org/officeDocument/2006/relationships/slide" Target="slides/slide121.xml"/><Relationship Id="rId136" Type="http://schemas.openxmlformats.org/officeDocument/2006/relationships/slide" Target="slides/slide127.xml"/><Relationship Id="rId135" Type="http://schemas.openxmlformats.org/officeDocument/2006/relationships/slide" Target="slides/slide126.xml"/><Relationship Id="rId134" Type="http://schemas.openxmlformats.org/officeDocument/2006/relationships/slide" Target="slides/slide125.xml"/><Relationship Id="rId133" Type="http://schemas.openxmlformats.org/officeDocument/2006/relationships/slide" Target="slides/slide124.xml"/><Relationship Id="rId62" Type="http://schemas.openxmlformats.org/officeDocument/2006/relationships/slide" Target="slides/slide53.xml"/><Relationship Id="rId61" Type="http://schemas.openxmlformats.org/officeDocument/2006/relationships/slide" Target="slides/slide52.xml"/><Relationship Id="rId64" Type="http://schemas.openxmlformats.org/officeDocument/2006/relationships/slide" Target="slides/slide55.xml"/><Relationship Id="rId63" Type="http://schemas.openxmlformats.org/officeDocument/2006/relationships/slide" Target="slides/slide54.xml"/><Relationship Id="rId66" Type="http://schemas.openxmlformats.org/officeDocument/2006/relationships/slide" Target="slides/slide57.xml"/><Relationship Id="rId172" Type="http://schemas.openxmlformats.org/officeDocument/2006/relationships/slide" Target="slides/slide163.xml"/><Relationship Id="rId65" Type="http://schemas.openxmlformats.org/officeDocument/2006/relationships/slide" Target="slides/slide56.xml"/><Relationship Id="rId171" Type="http://schemas.openxmlformats.org/officeDocument/2006/relationships/slide" Target="slides/slide162.xml"/><Relationship Id="rId68" Type="http://schemas.openxmlformats.org/officeDocument/2006/relationships/slide" Target="slides/slide59.xml"/><Relationship Id="rId170" Type="http://schemas.openxmlformats.org/officeDocument/2006/relationships/slide" Target="slides/slide161.xml"/><Relationship Id="rId67" Type="http://schemas.openxmlformats.org/officeDocument/2006/relationships/slide" Target="slides/slide58.xml"/><Relationship Id="rId60" Type="http://schemas.openxmlformats.org/officeDocument/2006/relationships/slide" Target="slides/slide51.xml"/><Relationship Id="rId165" Type="http://schemas.openxmlformats.org/officeDocument/2006/relationships/slide" Target="slides/slide156.xml"/><Relationship Id="rId69" Type="http://schemas.openxmlformats.org/officeDocument/2006/relationships/slide" Target="slides/slide60.xml"/><Relationship Id="rId164" Type="http://schemas.openxmlformats.org/officeDocument/2006/relationships/slide" Target="slides/slide155.xml"/><Relationship Id="rId163" Type="http://schemas.openxmlformats.org/officeDocument/2006/relationships/slide" Target="slides/slide154.xml"/><Relationship Id="rId162" Type="http://schemas.openxmlformats.org/officeDocument/2006/relationships/slide" Target="slides/slide153.xml"/><Relationship Id="rId169" Type="http://schemas.openxmlformats.org/officeDocument/2006/relationships/slide" Target="slides/slide160.xml"/><Relationship Id="rId168" Type="http://schemas.openxmlformats.org/officeDocument/2006/relationships/slide" Target="slides/slide159.xml"/><Relationship Id="rId167" Type="http://schemas.openxmlformats.org/officeDocument/2006/relationships/slide" Target="slides/slide158.xml"/><Relationship Id="rId166" Type="http://schemas.openxmlformats.org/officeDocument/2006/relationships/slide" Target="slides/slide157.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55" Type="http://schemas.openxmlformats.org/officeDocument/2006/relationships/slide" Target="slides/slide46.xml"/><Relationship Id="rId161" Type="http://schemas.openxmlformats.org/officeDocument/2006/relationships/slide" Target="slides/slide152.xml"/><Relationship Id="rId54" Type="http://schemas.openxmlformats.org/officeDocument/2006/relationships/slide" Target="slides/slide45.xml"/><Relationship Id="rId160" Type="http://schemas.openxmlformats.org/officeDocument/2006/relationships/slide" Target="slides/slide151.xml"/><Relationship Id="rId57" Type="http://schemas.openxmlformats.org/officeDocument/2006/relationships/slide" Target="slides/slide48.xml"/><Relationship Id="rId56" Type="http://schemas.openxmlformats.org/officeDocument/2006/relationships/slide" Target="slides/slide47.xml"/><Relationship Id="rId159" Type="http://schemas.openxmlformats.org/officeDocument/2006/relationships/slide" Target="slides/slide150.xml"/><Relationship Id="rId59" Type="http://schemas.openxmlformats.org/officeDocument/2006/relationships/slide" Target="slides/slide50.xml"/><Relationship Id="rId154" Type="http://schemas.openxmlformats.org/officeDocument/2006/relationships/slide" Target="slides/slide145.xml"/><Relationship Id="rId58" Type="http://schemas.openxmlformats.org/officeDocument/2006/relationships/slide" Target="slides/slide49.xml"/><Relationship Id="rId153" Type="http://schemas.openxmlformats.org/officeDocument/2006/relationships/slide" Target="slides/slide144.xml"/><Relationship Id="rId152" Type="http://schemas.openxmlformats.org/officeDocument/2006/relationships/slide" Target="slides/slide143.xml"/><Relationship Id="rId151" Type="http://schemas.openxmlformats.org/officeDocument/2006/relationships/slide" Target="slides/slide142.xml"/><Relationship Id="rId158" Type="http://schemas.openxmlformats.org/officeDocument/2006/relationships/slide" Target="slides/slide149.xml"/><Relationship Id="rId157" Type="http://schemas.openxmlformats.org/officeDocument/2006/relationships/slide" Target="slides/slide148.xml"/><Relationship Id="rId156" Type="http://schemas.openxmlformats.org/officeDocument/2006/relationships/slide" Target="slides/slide147.xml"/><Relationship Id="rId155" Type="http://schemas.openxmlformats.org/officeDocument/2006/relationships/slide" Target="slides/slide146.xml"/><Relationship Id="rId107" Type="http://schemas.openxmlformats.org/officeDocument/2006/relationships/slide" Target="slides/slide98.xml"/><Relationship Id="rId106" Type="http://schemas.openxmlformats.org/officeDocument/2006/relationships/slide" Target="slides/slide97.xml"/><Relationship Id="rId105" Type="http://schemas.openxmlformats.org/officeDocument/2006/relationships/slide" Target="slides/slide96.xml"/><Relationship Id="rId104" Type="http://schemas.openxmlformats.org/officeDocument/2006/relationships/slide" Target="slides/slide95.xml"/><Relationship Id="rId109" Type="http://schemas.openxmlformats.org/officeDocument/2006/relationships/slide" Target="slides/slide100.xml"/><Relationship Id="rId108" Type="http://schemas.openxmlformats.org/officeDocument/2006/relationships/slide" Target="slides/slide99.xml"/><Relationship Id="rId103" Type="http://schemas.openxmlformats.org/officeDocument/2006/relationships/slide" Target="slides/slide94.xml"/><Relationship Id="rId102" Type="http://schemas.openxmlformats.org/officeDocument/2006/relationships/slide" Target="slides/slide93.xml"/><Relationship Id="rId101" Type="http://schemas.openxmlformats.org/officeDocument/2006/relationships/slide" Target="slides/slide92.xml"/><Relationship Id="rId100" Type="http://schemas.openxmlformats.org/officeDocument/2006/relationships/slide" Target="slides/slide91.xml"/><Relationship Id="rId129" Type="http://schemas.openxmlformats.org/officeDocument/2006/relationships/slide" Target="slides/slide120.xml"/><Relationship Id="rId128" Type="http://schemas.openxmlformats.org/officeDocument/2006/relationships/slide" Target="slides/slide119.xml"/><Relationship Id="rId127" Type="http://schemas.openxmlformats.org/officeDocument/2006/relationships/slide" Target="slides/slide118.xml"/><Relationship Id="rId126" Type="http://schemas.openxmlformats.org/officeDocument/2006/relationships/slide" Target="slides/slide117.xml"/><Relationship Id="rId121" Type="http://schemas.openxmlformats.org/officeDocument/2006/relationships/slide" Target="slides/slide112.xml"/><Relationship Id="rId120" Type="http://schemas.openxmlformats.org/officeDocument/2006/relationships/slide" Target="slides/slide111.xml"/><Relationship Id="rId125" Type="http://schemas.openxmlformats.org/officeDocument/2006/relationships/slide" Target="slides/slide116.xml"/><Relationship Id="rId124" Type="http://schemas.openxmlformats.org/officeDocument/2006/relationships/slide" Target="slides/slide115.xml"/><Relationship Id="rId123" Type="http://schemas.openxmlformats.org/officeDocument/2006/relationships/slide" Target="slides/slide114.xml"/><Relationship Id="rId122" Type="http://schemas.openxmlformats.org/officeDocument/2006/relationships/slide" Target="slides/slide113.xml"/><Relationship Id="rId95" Type="http://schemas.openxmlformats.org/officeDocument/2006/relationships/slide" Target="slides/slide86.xml"/><Relationship Id="rId94" Type="http://schemas.openxmlformats.org/officeDocument/2006/relationships/slide" Target="slides/slide85.xml"/><Relationship Id="rId97" Type="http://schemas.openxmlformats.org/officeDocument/2006/relationships/slide" Target="slides/slide88.xml"/><Relationship Id="rId96" Type="http://schemas.openxmlformats.org/officeDocument/2006/relationships/slide" Target="slides/slide87.xml"/><Relationship Id="rId99" Type="http://schemas.openxmlformats.org/officeDocument/2006/relationships/slide" Target="slides/slide90.xml"/><Relationship Id="rId98" Type="http://schemas.openxmlformats.org/officeDocument/2006/relationships/slide" Target="slides/slide89.xml"/><Relationship Id="rId91" Type="http://schemas.openxmlformats.org/officeDocument/2006/relationships/slide" Target="slides/slide82.xml"/><Relationship Id="rId90" Type="http://schemas.openxmlformats.org/officeDocument/2006/relationships/slide" Target="slides/slide81.xml"/><Relationship Id="rId93" Type="http://schemas.openxmlformats.org/officeDocument/2006/relationships/slide" Target="slides/slide84.xml"/><Relationship Id="rId92" Type="http://schemas.openxmlformats.org/officeDocument/2006/relationships/slide" Target="slides/slide83.xml"/><Relationship Id="rId118" Type="http://schemas.openxmlformats.org/officeDocument/2006/relationships/slide" Target="slides/slide109.xml"/><Relationship Id="rId117" Type="http://schemas.openxmlformats.org/officeDocument/2006/relationships/slide" Target="slides/slide108.xml"/><Relationship Id="rId116" Type="http://schemas.openxmlformats.org/officeDocument/2006/relationships/slide" Target="slides/slide107.xml"/><Relationship Id="rId115" Type="http://schemas.openxmlformats.org/officeDocument/2006/relationships/slide" Target="slides/slide106.xml"/><Relationship Id="rId119" Type="http://schemas.openxmlformats.org/officeDocument/2006/relationships/slide" Target="slides/slide110.xml"/><Relationship Id="rId110" Type="http://schemas.openxmlformats.org/officeDocument/2006/relationships/slide" Target="slides/slide101.xml"/><Relationship Id="rId114" Type="http://schemas.openxmlformats.org/officeDocument/2006/relationships/slide" Target="slides/slide105.xml"/><Relationship Id="rId113" Type="http://schemas.openxmlformats.org/officeDocument/2006/relationships/slide" Target="slides/slide104.xml"/><Relationship Id="rId112" Type="http://schemas.openxmlformats.org/officeDocument/2006/relationships/slide" Target="slides/slide103.xml"/><Relationship Id="rId111" Type="http://schemas.openxmlformats.org/officeDocument/2006/relationships/slide" Target="slides/slide102.xml"/><Relationship Id="rId201" Type="http://schemas.openxmlformats.org/officeDocument/2006/relationships/font" Target="fonts/CambriaMath-regular.fntdata"/><Relationship Id="rId200" Type="http://schemas.openxmlformats.org/officeDocument/2006/relationships/font" Target="fonts/HelveticaNeue-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orldabortionlaws.com/" TargetMode="Externa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5" name="Google Shape;14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fr" sz="1200" u="none" cap="none" strike="noStrike">
                <a:solidFill>
                  <a:srgbClr val="000000"/>
                </a:solidFill>
                <a:latin typeface="Calibri"/>
                <a:ea typeface="Calibri"/>
                <a:cs typeface="Calibri"/>
                <a:sym typeface="Calibri"/>
              </a:rPr>
              <a:t>Adapté de Postabortion Care Consortium Community Task Force. Essential elements of postabortion care: An Expanded and Updated Model, PAC in Action #2 Special Supplement, Septembre 2002</a:t>
            </a:r>
            <a:endParaRPr/>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Corbett, M., Turner, K. Essential Elements of Postabortion Care: Origins, evolution and future directions. </a:t>
            </a:r>
            <a:r>
              <a:rPr b="0" i="1" lang="fr" sz="1200" u="none" cap="none" strike="noStrike">
                <a:solidFill>
                  <a:srgbClr val="000000"/>
                </a:solidFill>
                <a:latin typeface="Calibri"/>
                <a:ea typeface="Calibri"/>
                <a:cs typeface="Calibri"/>
                <a:sym typeface="Calibri"/>
              </a:rPr>
              <a:t>International Family Planning Perspectives</a:t>
            </a:r>
            <a:r>
              <a:rPr b="0" i="0" lang="fr" sz="1200" u="none" cap="none" strike="noStrike">
                <a:solidFill>
                  <a:srgbClr val="000000"/>
                </a:solidFill>
                <a:latin typeface="Calibri"/>
                <a:ea typeface="Calibri"/>
                <a:cs typeface="Calibri"/>
                <a:sym typeface="Calibri"/>
              </a:rPr>
              <a:t>, 2003, 29(3) :106-111.</a:t>
            </a:r>
            <a:endParaRPr/>
          </a:p>
          <a:p>
            <a:pPr indent="0" lvl="0" marL="0" rtl="0" algn="l">
              <a:lnSpc>
                <a:spcPct val="100000"/>
              </a:lnSpc>
              <a:spcBef>
                <a:spcPts val="0"/>
              </a:spcBef>
              <a:spcAft>
                <a:spcPts val="0"/>
              </a:spcAft>
              <a:buClr>
                <a:schemeClr val="dk1"/>
              </a:buClr>
              <a:buSzPts val="1200"/>
              <a:buFont typeface="Calibri"/>
              <a:buNone/>
            </a:pPr>
            <a:r>
              <a:rPr lang="fr"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fr"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t/>
            </a:r>
            <a:endParaRPr/>
          </a:p>
        </p:txBody>
      </p:sp>
      <p:sp>
        <p:nvSpPr>
          <p:cNvPr id="215" name="Google Shape;21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1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3" name="Google Shape;933;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a:p>
        </p:txBody>
      </p:sp>
      <p:sp>
        <p:nvSpPr>
          <p:cNvPr id="934" name="Google Shape;934;p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1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1" name="Google Shape;941;p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Expliquer : </a:t>
            </a:r>
            <a:r>
              <a:rPr b="0" i="0" lang="fr" sz="1800" u="none" cap="none" strike="noStrike">
                <a:solidFill>
                  <a:srgbClr val="000000"/>
                </a:solidFill>
                <a:latin typeface="Calibri"/>
                <a:ea typeface="Calibri"/>
                <a:cs typeface="Calibri"/>
                <a:sym typeface="Calibri"/>
              </a:rPr>
              <a:t>Pour les femmes enceintes de 12 semaines maximum, le misoprostol peut être utilisé soit chez elles, avec des instructions appropriées, ou dans un établissement de santé, selon leur préférence. Les personnes qui subissent un avortement médicalisé au misoprostol en dehors d'un établissement de santé doivent recevoir 3 à 4 doses de misoprostol, selon le cas. Les femmes ont besoin d'informations précises sur la manière de prendre les pilules, sur ce qui les attend, sur la manière de gérer la douleur et les saignements, sur la manière d'évaluer l'achèvement du traitement, sur les signes d'alerte qui peuvent indiquer des complications potentielles et sur le moment et la manière d'accéder à un soutien et à une aide en cas de besoin.</a:t>
            </a:r>
            <a:endParaRPr b="0" i="0" sz="1800" u="none" cap="none" strike="noStrike">
              <a:solidFill>
                <a:srgbClr val="000000"/>
              </a:solidFill>
              <a:latin typeface="Calibri"/>
              <a:ea typeface="Calibri"/>
              <a:cs typeface="Calibri"/>
              <a:sym typeface="Calibri"/>
            </a:endParaRPr>
          </a:p>
        </p:txBody>
      </p:sp>
      <p:sp>
        <p:nvSpPr>
          <p:cNvPr id="942" name="Google Shape;942;p1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p1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9" name="Google Shape;949;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Dire : </a:t>
            </a:r>
            <a:r>
              <a:rPr b="0" i="0" lang="fr" sz="1200" u="none" cap="none" strike="noStrike">
                <a:solidFill>
                  <a:srgbClr val="000000"/>
                </a:solidFill>
                <a:latin typeface="Calibri"/>
                <a:ea typeface="Calibri"/>
                <a:cs typeface="Calibri"/>
                <a:sym typeface="Calibri"/>
              </a:rPr>
              <a:t>L'éligibilité pour le traitement de l'avortement incomplet est déterminée par la taille utérine. L'avortement manqué est inclus ici pour des questions d'exhaustivité mais il ne sera pas abordé davantage durant cette formation.  Ce diagnostic dépend généralement de la disponibilité et du recours à l'échographie. Si possible, le prétraitement par mifépristone (200 mg par voie orale 1-2 jours avant le misoprostol) doit être utilisé. </a:t>
            </a:r>
            <a:endParaRPr/>
          </a:p>
          <a:p>
            <a:pPr indent="0" lvl="0" marL="0" rtl="0" algn="l">
              <a:lnSpc>
                <a:spcPct val="100000"/>
              </a:lnSpc>
              <a:spcBef>
                <a:spcPts val="0"/>
              </a:spcBef>
              <a:spcAft>
                <a:spcPts val="0"/>
              </a:spcAft>
              <a:buClr>
                <a:schemeClr val="dk1"/>
              </a:buClr>
              <a:buSzPts val="1200"/>
              <a:buFont typeface="Calibri"/>
              <a:buNone/>
            </a:pPr>
            <a:r>
              <a:rPr lang="fr" sz="1200">
                <a:solidFill>
                  <a:schemeClr val="dk1"/>
                </a:solidFill>
                <a:latin typeface="Calibri"/>
                <a:ea typeface="Calibri"/>
                <a:cs typeface="Calibri"/>
                <a:sym typeface="Calibri"/>
              </a:rPr>
              <a:t> </a:t>
            </a:r>
            <a:endParaRPr/>
          </a:p>
        </p:txBody>
      </p:sp>
      <p:sp>
        <p:nvSpPr>
          <p:cNvPr id="950" name="Google Shape;950;p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p10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4" name="Google Shape;964;p1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Expliquer : </a:t>
            </a:r>
            <a:r>
              <a:rPr b="0" i="0" lang="fr" sz="1800" u="none" cap="none" strike="noStrike">
                <a:solidFill>
                  <a:srgbClr val="000000"/>
                </a:solidFill>
                <a:latin typeface="Calibri"/>
                <a:ea typeface="Calibri"/>
                <a:cs typeface="Calibri"/>
                <a:sym typeface="Calibri"/>
              </a:rPr>
              <a:t>Il est important d'être sûr du diagnostic d'un avortement incomplet. Si le col de l'utérus est n'est pas ouvert et si la cliente ne subit pas des saignements vaginaux, il se peut que ce traitement ne soit pas adapté pour évacuer l'utérus. Dans ce cas, elle peut avoir besoin d'un traitement pour l'avortement médicamenteux ou l'avortement manqué, ce qui permet d'administrer des doses multiples de misoprostol. Pour les grossesses de plus de 10 semaines de gestation, il est possible qu'elle doive prendre ses médicaments dans un établissement de santé.</a:t>
            </a:r>
            <a:endParaRPr/>
          </a:p>
          <a:p>
            <a:pPr indent="0" lvl="0" marL="0" rtl="0" algn="l">
              <a:lnSpc>
                <a:spcPct val="100000"/>
              </a:lnSpc>
              <a:spcBef>
                <a:spcPts val="0"/>
              </a:spcBef>
              <a:spcAft>
                <a:spcPts val="0"/>
              </a:spcAft>
              <a:buClr>
                <a:schemeClr val="dk1"/>
              </a:buClr>
              <a:buSzPts val="1200"/>
              <a:buFont typeface="Calibri"/>
              <a:buNone/>
            </a:pPr>
            <a:r>
              <a:t/>
            </a:r>
            <a:endParaRPr b="0" i="1"/>
          </a:p>
        </p:txBody>
      </p:sp>
      <p:sp>
        <p:nvSpPr>
          <p:cNvPr id="965" name="Google Shape;965;p10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10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2" name="Google Shape;972;p1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73" name="Google Shape;973;p10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10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2" name="Google Shape;982;p1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83" name="Google Shape;983;p1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10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1" name="Google Shape;991;p1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92" name="Google Shape;992;p10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1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0" name="Google Shape;1000;p1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a:p>
        </p:txBody>
      </p:sp>
      <p:sp>
        <p:nvSpPr>
          <p:cNvPr id="1001" name="Google Shape;1001;p10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10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8" name="Google Shape;1008;p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 </a:t>
            </a:r>
            <a:r>
              <a:rPr b="0" i="0" lang="fr" sz="1800" u="none" cap="none" strike="noStrike">
                <a:solidFill>
                  <a:srgbClr val="000000"/>
                </a:solidFill>
                <a:latin typeface="Calibri"/>
                <a:ea typeface="Calibri"/>
                <a:cs typeface="Calibri"/>
                <a:sym typeface="Calibri"/>
              </a:rPr>
              <a:t>Les saignements et les crampes sont les effets attendus du misoprostol, et leur présence indique que le médicament a les effets attendus.</a:t>
            </a:r>
            <a:endParaRPr/>
          </a:p>
        </p:txBody>
      </p:sp>
      <p:sp>
        <p:nvSpPr>
          <p:cNvPr id="1009" name="Google Shape;1009;p10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p1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6" name="Google Shape;1016;p1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 </a:t>
            </a:r>
            <a:r>
              <a:rPr b="0" i="0" lang="fr" sz="1800" u="none" cap="none" strike="noStrike">
                <a:solidFill>
                  <a:srgbClr val="000000"/>
                </a:solidFill>
                <a:latin typeface="Calibri"/>
                <a:ea typeface="Calibri"/>
                <a:cs typeface="Calibri"/>
                <a:sym typeface="Calibri"/>
              </a:rPr>
              <a:t>Bien que la plupart des femmes souffrent de saignements pendant environ deux semaines, jusqu'à 20% des femmes seront confrontées à des saignements (souvent légers) ou à des petits saignements qui durent plus d'un mois.</a:t>
            </a:r>
            <a:endParaRPr/>
          </a:p>
        </p:txBody>
      </p:sp>
      <p:sp>
        <p:nvSpPr>
          <p:cNvPr id="1017" name="Google Shape;1017;p1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Adapté de Postabortion Care Consortium Community Task Force. Essential elements of postabortion care: An Expanded and Updated Model, PAC in Action #2 Special Supplement, Septembre 2002</a:t>
            </a:r>
            <a:endParaRPr/>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Ressource complémentaire: Corbett, M., Turner, K. Essential Elements of Postabortion Care : Origins, evolution and future directions. International Family Planning Perspectives, 2003, 29(3) :106-111.</a:t>
            </a:r>
            <a:endParaRPr/>
          </a:p>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a:t>
            </a:r>
            <a:r>
              <a:rPr b="0" i="0" lang="fr" sz="1200" u="none" cap="none" strike="noStrike">
                <a:solidFill>
                  <a:srgbClr val="000000"/>
                </a:solidFill>
                <a:latin typeface="Calibri"/>
                <a:ea typeface="Calibri"/>
                <a:cs typeface="Calibri"/>
                <a:sym typeface="Calibri"/>
              </a:rPr>
              <a:t> aux participants de lever la main s'ils connaissent le terme SCA. Demander à un volontaire de donner une explication. </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Entourer le chiffre un (1) sur la feuille de tableau à feuilles mobiles. </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Expliquer</a:t>
            </a:r>
            <a:r>
              <a:rPr b="0" i="0" lang="fr" sz="1200" u="none" cap="none" strike="noStrike">
                <a:solidFill>
                  <a:srgbClr val="000000"/>
                </a:solidFill>
                <a:latin typeface="Calibri"/>
                <a:ea typeface="Calibri"/>
                <a:cs typeface="Calibri"/>
                <a:sym typeface="Calibri"/>
              </a:rPr>
              <a:t> que SCA signifie soins complets d'avortement. Ils incluent tous les éléments des SAA avec un ajout important:  l'avortement provoqué sécurisé dans tous les cas autorisés par la loi.</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Sur une nouvelle feuille de tableau à feuilles mobiles, écrire le chiffre un (1). Maintenant, écrire 22 000 000. Dire aux participants que le fait d'ajouter un élément aux services de santé reproductive améliorerait la santé et sauverait éventuellement les vies de 22 millions de femmes chaque année. </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Maintenant, écrire :</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1" marL="45720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SAA + SCA = </a:t>
            </a:r>
            <a:r>
              <a:rPr b="0" i="0" lang="fr" sz="1200" u="none" cap="none" strike="noStrike">
                <a:solidFill>
                  <a:srgbClr val="000000"/>
                </a:solidFill>
                <a:latin typeface="Cambria Math"/>
                <a:ea typeface="Cambria Math"/>
                <a:cs typeface="Cambria Math"/>
                <a:sym typeface="Cambria Math"/>
              </a:rPr>
              <a:t>↓</a:t>
            </a:r>
            <a:r>
              <a:rPr b="0" i="0" lang="fr" sz="1200" u="none" cap="none" strike="noStrike">
                <a:solidFill>
                  <a:srgbClr val="000000"/>
                </a:solidFill>
                <a:latin typeface="Calibri"/>
                <a:ea typeface="Calibri"/>
                <a:cs typeface="Calibri"/>
                <a:sym typeface="Calibri"/>
              </a:rPr>
              <a:t> morts maternelles.</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Les SAA et les SCA réunis contribuent à la réduction des morts maternelles.  </a:t>
            </a:r>
            <a:endParaRPr/>
          </a:p>
          <a:p>
            <a:pPr indent="0" lvl="0" marL="0" rtl="0" algn="l">
              <a:lnSpc>
                <a:spcPct val="100000"/>
              </a:lnSpc>
              <a:spcBef>
                <a:spcPts val="0"/>
              </a:spcBef>
              <a:spcAft>
                <a:spcPts val="0"/>
              </a:spcAft>
              <a:buSzPts val="1400"/>
              <a:buNone/>
            </a:pPr>
            <a:r>
              <a:rPr lang="fr"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t/>
            </a:r>
            <a:endParaRPr/>
          </a:p>
        </p:txBody>
      </p:sp>
      <p:sp>
        <p:nvSpPr>
          <p:cNvPr id="223" name="Google Shape;22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024" name="Google Shape;1024;p1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1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1" name="Google Shape;1031;p1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 </a:t>
            </a:r>
            <a:r>
              <a:rPr b="0" i="0" lang="fr" sz="1800" u="none" cap="none" strike="noStrike">
                <a:solidFill>
                  <a:srgbClr val="000000"/>
                </a:solidFill>
                <a:latin typeface="Calibri"/>
                <a:ea typeface="Calibri"/>
                <a:cs typeface="Calibri"/>
                <a:sym typeface="Calibri"/>
              </a:rPr>
              <a:t>L'ibuprofène et le naproxène sont des AINS habituellement disponibles qui peuvent être utilisés. </a:t>
            </a:r>
            <a:r>
              <a:rPr b="0" i="0" lang="fr" sz="1200" u="none" cap="none" strike="noStrike">
                <a:solidFill>
                  <a:srgbClr val="000000"/>
                </a:solidFill>
                <a:latin typeface="Calibri"/>
                <a:ea typeface="Calibri"/>
                <a:cs typeface="Calibri"/>
                <a:sym typeface="Calibri"/>
              </a:rPr>
              <a:t>L'acétaminophène ou le paracétamol sont moins efficaces que les AINS pour soulager la douleur et ils doivent être proposés aux femmes qui sont allergiques aux AINS ou pour lesquelles ces antalgiques sont contre-indiqués.</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032" name="Google Shape;1032;p1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p1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9" name="Google Shape;1039;p1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 </a:t>
            </a:r>
            <a:r>
              <a:rPr b="0" i="0" lang="fr" sz="1800" u="none" cap="none" strike="noStrike">
                <a:solidFill>
                  <a:srgbClr val="000000"/>
                </a:solidFill>
                <a:latin typeface="Calibri"/>
                <a:ea typeface="Calibri"/>
                <a:cs typeface="Calibri"/>
                <a:sym typeface="Calibri"/>
              </a:rPr>
              <a:t>Les maux de tête, l'état fébrile et les vertiges sont des effets secondaires du misoprostol qui passent rapidement.</a:t>
            </a:r>
            <a:endParaRPr/>
          </a:p>
        </p:txBody>
      </p:sp>
      <p:sp>
        <p:nvSpPr>
          <p:cNvPr id="1040" name="Google Shape;1040;p1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p1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7" name="Google Shape;1047;p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 </a:t>
            </a:r>
            <a:r>
              <a:rPr b="0" i="0" lang="fr" sz="1800" u="none" cap="none" strike="noStrike">
                <a:solidFill>
                  <a:srgbClr val="000000"/>
                </a:solidFill>
                <a:latin typeface="Calibri"/>
                <a:ea typeface="Calibri"/>
                <a:cs typeface="Calibri"/>
                <a:sym typeface="Calibri"/>
              </a:rPr>
              <a:t>Il s'agit d'indications générales concernant ce à quoi il faut s'attendre après une évacuation utérine à l'aide de médicaments. Il est souvent utile d'expliquer que les femmes subissent un large éventail de réactions normales après une évacuation utérine à l'aide du misoprostol. Par exemple, certaines femmes peuvent subir des saignements identiques à ceux des règles ou de petits saignements qui durent plus d'un mois, alors que pour d'autres femmes, la durée des règles est d'environ 2 semaines. Pour certaines femmes, les saignements peuvent cesser et recommencer. Expliquer que vous allez à présent examiner les signes annonciateurs avec elle, de telle sorte qu'elle puisse savoir si elle a besoin de soins complémentaires. </a:t>
            </a:r>
            <a:endParaRPr/>
          </a:p>
        </p:txBody>
      </p:sp>
      <p:sp>
        <p:nvSpPr>
          <p:cNvPr id="1048" name="Google Shape;1048;p1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p1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5" name="Google Shape;1055;p1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 </a:t>
            </a:r>
            <a:r>
              <a:rPr b="0" i="0" lang="fr" sz="1800" u="none" cap="none" strike="noStrike">
                <a:solidFill>
                  <a:srgbClr val="000000"/>
                </a:solidFill>
                <a:latin typeface="Calibri"/>
                <a:ea typeface="Calibri"/>
                <a:cs typeface="Calibri"/>
                <a:sym typeface="Calibri"/>
              </a:rPr>
              <a:t>Étant donné que beaucoup de femmes prendront du misoprostol en dehors de l'établissement de santé, il est important de comprendre clairement les signes annonciateurs qui doivent les inciter à solliciter d'autres soins médicaux. Si une femme subit un de ces symptômes, elle peut appeler (si possible) le centre de santé ou y retourner pour une évaluation.</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Demander : </a:t>
            </a:r>
            <a:r>
              <a:rPr b="0" i="0" lang="fr" sz="1800" u="none" cap="none" strike="noStrike">
                <a:solidFill>
                  <a:srgbClr val="000000"/>
                </a:solidFill>
                <a:latin typeface="Calibri"/>
                <a:ea typeface="Calibri"/>
                <a:cs typeface="Calibri"/>
                <a:sym typeface="Calibri"/>
              </a:rPr>
              <a:t>Quelles sont les complications que ces signes annonciateurs pourraient indiquer ?</a:t>
            </a:r>
            <a:endParaRPr/>
          </a:p>
          <a:p>
            <a:pPr indent="0" lvl="0" marL="0" rtl="0" algn="l">
              <a:lnSpc>
                <a:spcPct val="100000"/>
              </a:lnSpc>
              <a:spcBef>
                <a:spcPts val="0"/>
              </a:spcBef>
              <a:spcAft>
                <a:spcPts val="0"/>
              </a:spcAft>
              <a:buClr>
                <a:schemeClr val="dk1"/>
              </a:buClr>
              <a:buSzPts val="1200"/>
              <a:buFont typeface="Calibri"/>
              <a:buNone/>
            </a:pPr>
            <a:r>
              <a:t/>
            </a:r>
            <a:endParaRPr b="0"/>
          </a:p>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Prendre quelques réponses</a:t>
            </a:r>
            <a:r>
              <a:rPr b="0" i="0" lang="fr" sz="1800" u="none" cap="none" strike="noStrike">
                <a:solidFill>
                  <a:srgbClr val="000000"/>
                </a:solidFill>
                <a:latin typeface="Calibri"/>
                <a:ea typeface="Calibri"/>
                <a:cs typeface="Calibri"/>
                <a:sym typeface="Calibri"/>
              </a:rPr>
              <a:t> et ensuite </a:t>
            </a:r>
            <a:r>
              <a:rPr b="1" i="0" lang="fr" sz="1800" u="none" cap="none" strike="noStrike">
                <a:solidFill>
                  <a:srgbClr val="000000"/>
                </a:solidFill>
                <a:latin typeface="Calibri"/>
                <a:ea typeface="Calibri"/>
                <a:cs typeface="Calibri"/>
                <a:sym typeface="Calibri"/>
              </a:rPr>
              <a:t>montrer la diapositive suivante.</a:t>
            </a:r>
            <a:endParaRPr/>
          </a:p>
        </p:txBody>
      </p:sp>
      <p:sp>
        <p:nvSpPr>
          <p:cNvPr id="1056" name="Google Shape;1056;p1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p1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3" name="Google Shape;1063;p1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t/>
            </a:r>
            <a:endParaRPr b="0" i="1"/>
          </a:p>
        </p:txBody>
      </p:sp>
      <p:sp>
        <p:nvSpPr>
          <p:cNvPr id="1064" name="Google Shape;1064;p1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p1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1" name="Google Shape;1071;p1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0" i="0"/>
          </a:p>
        </p:txBody>
      </p:sp>
      <p:sp>
        <p:nvSpPr>
          <p:cNvPr id="1072" name="Google Shape;1072;p1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1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8" name="Google Shape;1078;p1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0" i="0"/>
          </a:p>
        </p:txBody>
      </p:sp>
      <p:sp>
        <p:nvSpPr>
          <p:cNvPr id="1079" name="Google Shape;1079;p1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p1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5" name="Google Shape;1085;p1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t/>
            </a:r>
            <a:endParaRPr b="0" i="1"/>
          </a:p>
        </p:txBody>
      </p:sp>
      <p:sp>
        <p:nvSpPr>
          <p:cNvPr id="1086" name="Google Shape;1086;p1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1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3" name="Google Shape;1093;p1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t/>
            </a:r>
            <a:endParaRPr b="0" i="1"/>
          </a:p>
        </p:txBody>
      </p:sp>
      <p:sp>
        <p:nvSpPr>
          <p:cNvPr id="1094" name="Google Shape;1094;p1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Voir l’activité dans le guide du facilitateur.</a:t>
            </a:r>
            <a:endParaRPr/>
          </a:p>
        </p:txBody>
      </p:sp>
      <p:sp>
        <p:nvSpPr>
          <p:cNvPr id="231" name="Google Shape;23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1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1" name="Google Shape;1101;p1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t/>
            </a:r>
            <a:endParaRPr b="0" i="1"/>
          </a:p>
        </p:txBody>
      </p:sp>
      <p:sp>
        <p:nvSpPr>
          <p:cNvPr id="1102" name="Google Shape;1102;p1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p1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9" name="Google Shape;1109;p1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a:t>
            </a:r>
            <a:r>
              <a:rPr b="0" i="1" lang="fr" sz="1800" u="none" cap="none" strike="noStrike">
                <a:solidFill>
                  <a:srgbClr val="000000"/>
                </a:solidFill>
                <a:latin typeface="Calibri"/>
                <a:ea typeface="Calibri"/>
                <a:cs typeface="Calibri"/>
                <a:sym typeface="Calibri"/>
              </a:rPr>
              <a:t> </a:t>
            </a:r>
            <a:r>
              <a:rPr b="0" i="0" lang="fr" sz="1800" u="none" cap="none" strike="noStrike">
                <a:solidFill>
                  <a:srgbClr val="000000"/>
                </a:solidFill>
                <a:latin typeface="Calibri"/>
                <a:ea typeface="Calibri"/>
                <a:cs typeface="Calibri"/>
                <a:sym typeface="Calibri"/>
              </a:rPr>
              <a:t>Le risque d'infection après une évacuation utérine à l'aide de médicaments est très faible, et les antibiotiques prophylactiques habituels ne sont pas recommandés. Les antibiotiques devraient être réservés aux femmes qui présentent des symptômes d'infection.</a:t>
            </a:r>
            <a:endParaRPr/>
          </a:p>
        </p:txBody>
      </p:sp>
      <p:sp>
        <p:nvSpPr>
          <p:cNvPr id="1110" name="Google Shape;1110;p1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p1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7" name="Google Shape;1117;p1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t/>
            </a:r>
            <a:endParaRPr b="0" i="1"/>
          </a:p>
        </p:txBody>
      </p:sp>
      <p:sp>
        <p:nvSpPr>
          <p:cNvPr id="1118" name="Google Shape;1118;p1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1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5" name="Google Shape;1125;p1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t/>
            </a:r>
            <a:endParaRPr b="0" i="1"/>
          </a:p>
        </p:txBody>
      </p:sp>
      <p:sp>
        <p:nvSpPr>
          <p:cNvPr id="1126" name="Google Shape;1126;p1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1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3" name="Google Shape;1133;p1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t/>
            </a:r>
            <a:endParaRPr b="0" i="1"/>
          </a:p>
        </p:txBody>
      </p:sp>
      <p:sp>
        <p:nvSpPr>
          <p:cNvPr id="1134" name="Google Shape;1134;p1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p1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1" name="Google Shape;1141;p1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t/>
            </a:r>
            <a:endParaRPr b="0" i="1"/>
          </a:p>
        </p:txBody>
      </p:sp>
      <p:sp>
        <p:nvSpPr>
          <p:cNvPr id="1142" name="Google Shape;1142;p1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p1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9" name="Google Shape;1149;p1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 </a:t>
            </a:r>
            <a:r>
              <a:rPr b="0" i="0" lang="fr" sz="1800" u="none" cap="none" strike="noStrike">
                <a:solidFill>
                  <a:srgbClr val="000000"/>
                </a:solidFill>
                <a:latin typeface="Calibri"/>
                <a:ea typeface="Calibri"/>
                <a:cs typeface="Calibri"/>
                <a:sym typeface="Calibri"/>
              </a:rPr>
              <a:t>En cas d'échec de la mifépristone et/ou du misoprostol, il est important de s’assurer que la grossesse ectopique n'en est pas la cause.</a:t>
            </a:r>
            <a:endParaRPr/>
          </a:p>
          <a:p>
            <a:pPr indent="0" lvl="0" marL="0" rtl="0" algn="l">
              <a:lnSpc>
                <a:spcPct val="100000"/>
              </a:lnSpc>
              <a:spcBef>
                <a:spcPts val="0"/>
              </a:spcBef>
              <a:spcAft>
                <a:spcPts val="0"/>
              </a:spcAft>
              <a:buClr>
                <a:schemeClr val="dk1"/>
              </a:buClr>
              <a:buSzPts val="1200"/>
              <a:buFont typeface="Calibri"/>
              <a:buNone/>
            </a:pPr>
            <a:r>
              <a:t/>
            </a:r>
            <a:endParaRPr b="0" i="1"/>
          </a:p>
          <a:p>
            <a:pPr indent="0" lvl="0" marL="0" rtl="0" algn="l">
              <a:lnSpc>
                <a:spcPct val="100000"/>
              </a:lnSpc>
              <a:spcBef>
                <a:spcPts val="0"/>
              </a:spcBef>
              <a:spcAft>
                <a:spcPts val="0"/>
              </a:spcAft>
              <a:buClr>
                <a:schemeClr val="dk1"/>
              </a:buClr>
              <a:buSzPts val="1200"/>
              <a:buFont typeface="Calibri"/>
              <a:buNone/>
            </a:pPr>
            <a:r>
              <a:t/>
            </a:r>
            <a:endParaRPr b="0" i="1"/>
          </a:p>
        </p:txBody>
      </p:sp>
      <p:sp>
        <p:nvSpPr>
          <p:cNvPr id="1150" name="Google Shape;1150;p1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p1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7" name="Google Shape;1157;p1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0" i="0"/>
          </a:p>
        </p:txBody>
      </p:sp>
      <p:sp>
        <p:nvSpPr>
          <p:cNvPr id="1158" name="Google Shape;1158;p1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p1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4" name="Google Shape;1164;p1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0" i="0"/>
          </a:p>
        </p:txBody>
      </p:sp>
      <p:sp>
        <p:nvSpPr>
          <p:cNvPr id="1165" name="Google Shape;1165;p1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p1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1" name="Google Shape;1171;p1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t/>
            </a:r>
            <a:endParaRPr b="0" i="1"/>
          </a:p>
        </p:txBody>
      </p:sp>
      <p:sp>
        <p:nvSpPr>
          <p:cNvPr id="1172" name="Google Shape;1172;p1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p:txBody>
      </p:sp>
      <p:sp>
        <p:nvSpPr>
          <p:cNvPr id="238" name="Google Shape;23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p1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9" name="Google Shape;1179;p1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t/>
            </a:r>
            <a:endParaRPr b="0" i="1"/>
          </a:p>
        </p:txBody>
      </p:sp>
      <p:sp>
        <p:nvSpPr>
          <p:cNvPr id="1180" name="Google Shape;1180;p1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p1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7" name="Google Shape;1187;p1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 </a:t>
            </a:r>
            <a:r>
              <a:rPr b="0" i="0" lang="fr" sz="1800" u="none" cap="none" strike="noStrike">
                <a:solidFill>
                  <a:srgbClr val="000000"/>
                </a:solidFill>
                <a:latin typeface="Calibri"/>
                <a:ea typeface="Calibri"/>
                <a:cs typeface="Calibri"/>
                <a:sym typeface="Calibri"/>
              </a:rPr>
              <a:t>Il est souvent utile de poser une question ouverte comme par exemple, « Quelle a été votre expérience lorsque vous avez utilisé des médicaments ? » Un bon moyen d'évaluer la qualité des informations obtenues avant d'utiliser les médicaments consiste à demander à la femme si elle avait le sentiment d’être prête par rapport ce qu'elle a ressenti. </a:t>
            </a:r>
            <a:endParaRPr/>
          </a:p>
        </p:txBody>
      </p:sp>
      <p:sp>
        <p:nvSpPr>
          <p:cNvPr id="1188" name="Google Shape;1188;p1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p1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5" name="Google Shape;1195;p1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0" i="1"/>
          </a:p>
        </p:txBody>
      </p:sp>
      <p:sp>
        <p:nvSpPr>
          <p:cNvPr id="1196" name="Google Shape;1196;p1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p1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3" name="Google Shape;1203;p1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 </a:t>
            </a:r>
            <a:r>
              <a:rPr b="0" i="0" lang="fr" sz="1800" u="none" cap="none" strike="noStrike">
                <a:solidFill>
                  <a:srgbClr val="000000"/>
                </a:solidFill>
                <a:latin typeface="Calibri"/>
                <a:ea typeface="Calibri"/>
                <a:cs typeface="Calibri"/>
                <a:sym typeface="Calibri"/>
              </a:rPr>
              <a:t>En cas de doute quant au fait que l'évacuation utérine ait été un succès, le prestataire peut effectuer une échographie ou orienter la femme vers un service compétent en la matière, ou pratiquer une aspiration manuelle.</a:t>
            </a:r>
            <a:endParaRPr/>
          </a:p>
        </p:txBody>
      </p:sp>
      <p:sp>
        <p:nvSpPr>
          <p:cNvPr id="1204" name="Google Shape;1204;p1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p1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1" name="Google Shape;1211;p1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 </a:t>
            </a:r>
            <a:r>
              <a:rPr b="0" i="0" lang="fr" sz="1800" u="none" cap="none" strike="noStrike">
                <a:solidFill>
                  <a:srgbClr val="000000"/>
                </a:solidFill>
                <a:latin typeface="Calibri"/>
                <a:ea typeface="Calibri"/>
                <a:cs typeface="Calibri"/>
                <a:sym typeface="Calibri"/>
              </a:rPr>
              <a:t>Comme évoqué dans la section sur les complications liées à l'évacuation utérine à l'aide de médicaments, si la grossesse est en cours (échec des médicaments) la femme doit subir une aspiration manuelle. Si une femme a un avortement incomplet et est stabilisée, sa grossesse peut être prise en charge ou elle peut bénéficier d'une dose supplémentaire de misoprostol; elle peut également subir une aspiration manuelle si elle le souhaite. Pour les femmes qui choisissent la prise en charge de leur grossesse ou une dose supplémentaire de misoprostol, une visite de suivi est recommandée pour s’assurer que l'évacuation utérine est réussie.</a:t>
            </a:r>
            <a:endParaRPr/>
          </a:p>
        </p:txBody>
      </p:sp>
      <p:sp>
        <p:nvSpPr>
          <p:cNvPr id="1212" name="Google Shape;1212;p1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p1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19" name="Google Shape;1219;p1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p1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6" name="Google Shape;1226;p1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227" name="Google Shape;1227;p1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p1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4" name="Google Shape;1234;p1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235" name="Google Shape;1235;p1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p1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2" name="Google Shape;1242;p1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 sz="1800" u="none" cap="none" strike="noStrike">
                <a:solidFill>
                  <a:srgbClr val="000000"/>
                </a:solidFill>
                <a:latin typeface="Calibri"/>
                <a:ea typeface="Calibri"/>
                <a:cs typeface="Calibri"/>
                <a:sym typeface="Calibri"/>
              </a:rPr>
              <a:t>Expliquer : </a:t>
            </a:r>
            <a:r>
              <a:rPr b="0" i="0" lang="fr" sz="1800" u="none" cap="none" strike="noStrike">
                <a:solidFill>
                  <a:srgbClr val="000000"/>
                </a:solidFill>
                <a:latin typeface="Calibri"/>
                <a:ea typeface="Calibri"/>
                <a:cs typeface="Calibri"/>
                <a:sym typeface="Calibri"/>
              </a:rPr>
              <a:t>La reconnaissance du choc est la première étape lors de l’administration de soins à une femme qui vous l'a signalé ou dont vous pensez qu'elle nécessite des soins après avortement. Bien que la plupart des femmes qui se présentent pour des soins après avortement soient des femmes en ambulatoire, certaines ont besoin de soins d'urgence et le choc doit être traité immédiatement. Pour vérifier le choc, ayez recours aux signes essentiels.</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243" name="Google Shape;1243;p1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1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9" name="Google Shape;1249;p1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Demander </a:t>
            </a:r>
            <a:r>
              <a:rPr b="0" lang="fr"/>
              <a:t>aux participants d’identifier quelques signes d’un choc.</a:t>
            </a:r>
            <a:endParaRPr/>
          </a:p>
          <a:p>
            <a:pPr indent="0" lvl="0" marL="0" rtl="0" algn="l">
              <a:lnSpc>
                <a:spcPct val="100000"/>
              </a:lnSpc>
              <a:spcBef>
                <a:spcPts val="0"/>
              </a:spcBef>
              <a:spcAft>
                <a:spcPts val="0"/>
              </a:spcAft>
              <a:buSzPts val="1400"/>
              <a:buNone/>
            </a:pPr>
            <a:r>
              <a:t/>
            </a:r>
            <a:endParaRPr b="0"/>
          </a:p>
          <a:p>
            <a:pPr indent="0" lvl="0" marL="0" marR="0" rtl="0" algn="l">
              <a:lnSpc>
                <a:spcPct val="100000"/>
              </a:lnSpc>
              <a:spcBef>
                <a:spcPts val="0"/>
              </a:spcBef>
              <a:spcAft>
                <a:spcPts val="0"/>
              </a:spcAft>
              <a:buClr>
                <a:schemeClr val="dk1"/>
              </a:buClr>
              <a:buSzPts val="1800"/>
              <a:buFont typeface="Calibri"/>
              <a:buNone/>
            </a:pPr>
            <a:r>
              <a:rPr b="1" i="0" lang="fr" sz="1200" u="none" cap="none" strike="noStrike">
                <a:solidFill>
                  <a:srgbClr val="000000"/>
                </a:solidFill>
                <a:latin typeface="Calibri"/>
                <a:ea typeface="Calibri"/>
                <a:cs typeface="Calibri"/>
                <a:sym typeface="Calibri"/>
              </a:rPr>
              <a:t>Prendre quelques réponses</a:t>
            </a:r>
            <a:r>
              <a:rPr b="0" i="0" lang="fr" sz="1200" u="none" cap="none" strike="noStrike">
                <a:solidFill>
                  <a:srgbClr val="000000"/>
                </a:solidFill>
                <a:latin typeface="Calibri"/>
                <a:ea typeface="Calibri"/>
                <a:cs typeface="Calibri"/>
                <a:sym typeface="Calibri"/>
              </a:rPr>
              <a:t> et ensuite </a:t>
            </a:r>
            <a:r>
              <a:rPr b="1" i="0" lang="fr" sz="1200" u="none" cap="none" strike="noStrike">
                <a:solidFill>
                  <a:srgbClr val="000000"/>
                </a:solidFill>
                <a:latin typeface="Calibri"/>
                <a:ea typeface="Calibri"/>
                <a:cs typeface="Calibri"/>
                <a:sym typeface="Calibri"/>
              </a:rPr>
              <a:t>montrer la diapositive suivante.</a:t>
            </a:r>
            <a:endParaRPr/>
          </a:p>
          <a:p>
            <a:pPr indent="0" lvl="0" marL="0" rtl="0" algn="l">
              <a:lnSpc>
                <a:spcPct val="100000"/>
              </a:lnSpc>
              <a:spcBef>
                <a:spcPts val="0"/>
              </a:spcBef>
              <a:spcAft>
                <a:spcPts val="0"/>
              </a:spcAft>
              <a:buSzPts val="1400"/>
              <a:buNone/>
            </a:pPr>
            <a:r>
              <a:t/>
            </a:r>
            <a:endParaRPr b="0"/>
          </a:p>
        </p:txBody>
      </p:sp>
      <p:sp>
        <p:nvSpPr>
          <p:cNvPr id="1250" name="Google Shape;1250;p1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sz="1200">
                <a:solidFill>
                  <a:schemeClr val="dk1"/>
                </a:solidFill>
                <a:latin typeface="Calibri"/>
                <a:ea typeface="Calibri"/>
                <a:cs typeface="Calibri"/>
                <a:sym typeface="Calibri"/>
              </a:rPr>
              <a:t>Expliquer : </a:t>
            </a:r>
            <a:r>
              <a:rPr b="0" lang="fr" sz="1200">
                <a:solidFill>
                  <a:schemeClr val="dk1"/>
                </a:solidFill>
                <a:latin typeface="Calibri"/>
                <a:ea typeface="Calibri"/>
                <a:cs typeface="Calibri"/>
                <a:sym typeface="Calibri"/>
              </a:rPr>
              <a:t>Dans la plupart des pays, l’avortement est autorisé par la loi pour sauver la vie de la femme, preserver sa santé, et/ou pour d’autres indications. La plupart des femmes vivent dans des pays où l’avortement provoqué est permis, avec ou sans restrictions.</a:t>
            </a:r>
            <a:r>
              <a:rPr lang="fr" sz="1200">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fr"/>
              <a:t>Sur cette carte :</a:t>
            </a:r>
            <a:endParaRPr/>
          </a:p>
          <a:p>
            <a:pPr indent="0" lvl="0" marL="0" rtl="0" algn="l">
              <a:lnSpc>
                <a:spcPct val="100000"/>
              </a:lnSpc>
              <a:spcBef>
                <a:spcPts val="0"/>
              </a:spcBef>
              <a:spcAft>
                <a:spcPts val="0"/>
              </a:spcAft>
              <a:buClr>
                <a:schemeClr val="dk1"/>
              </a:buClr>
              <a:buSzPts val="1400"/>
              <a:buFont typeface="Calibri"/>
              <a:buNone/>
            </a:pPr>
            <a:r>
              <a:rPr lang="fr"/>
              <a:t>Rouge foncé = totalement interdit</a:t>
            </a:r>
            <a:endParaRPr/>
          </a:p>
          <a:p>
            <a:pPr indent="0" lvl="0" marL="0" rtl="0" algn="l">
              <a:lnSpc>
                <a:spcPct val="100000"/>
              </a:lnSpc>
              <a:spcBef>
                <a:spcPts val="0"/>
              </a:spcBef>
              <a:spcAft>
                <a:spcPts val="0"/>
              </a:spcAft>
              <a:buClr>
                <a:schemeClr val="dk1"/>
              </a:buClr>
              <a:buSzPts val="1400"/>
              <a:buFont typeface="Calibri"/>
              <a:buNone/>
            </a:pPr>
            <a:r>
              <a:rPr lang="fr"/>
              <a:t>Rouge = pour sauver la vie de la femme</a:t>
            </a:r>
            <a:endParaRPr/>
          </a:p>
          <a:p>
            <a:pPr indent="0" lvl="0" marL="0" rtl="0" algn="l">
              <a:lnSpc>
                <a:spcPct val="100000"/>
              </a:lnSpc>
              <a:spcBef>
                <a:spcPts val="0"/>
              </a:spcBef>
              <a:spcAft>
                <a:spcPts val="0"/>
              </a:spcAft>
              <a:buClr>
                <a:schemeClr val="dk1"/>
              </a:buClr>
              <a:buSzPts val="1400"/>
              <a:buFont typeface="Calibri"/>
              <a:buNone/>
            </a:pPr>
            <a:r>
              <a:rPr lang="fr"/>
              <a:t>Jaune = pour préserver la santé</a:t>
            </a:r>
            <a:endParaRPr/>
          </a:p>
          <a:p>
            <a:pPr indent="0" lvl="0" marL="0" rtl="0" algn="l">
              <a:lnSpc>
                <a:spcPct val="100000"/>
              </a:lnSpc>
              <a:spcBef>
                <a:spcPts val="0"/>
              </a:spcBef>
              <a:spcAft>
                <a:spcPts val="0"/>
              </a:spcAft>
              <a:buClr>
                <a:schemeClr val="dk1"/>
              </a:buClr>
              <a:buSzPts val="1400"/>
              <a:buFont typeface="Calibri"/>
              <a:buNone/>
            </a:pPr>
            <a:r>
              <a:rPr lang="fr"/>
              <a:t>Bleu clair= motifs socio-économiques</a:t>
            </a:r>
            <a:endParaRPr/>
          </a:p>
          <a:p>
            <a:pPr indent="0" lvl="0" marL="0" rtl="0" algn="l">
              <a:lnSpc>
                <a:spcPct val="100000"/>
              </a:lnSpc>
              <a:spcBef>
                <a:spcPts val="0"/>
              </a:spcBef>
              <a:spcAft>
                <a:spcPts val="0"/>
              </a:spcAft>
              <a:buClr>
                <a:schemeClr val="dk1"/>
              </a:buClr>
              <a:buSzPts val="1400"/>
              <a:buFont typeface="Calibri"/>
              <a:buNone/>
            </a:pPr>
            <a:r>
              <a:rPr lang="fr"/>
              <a:t>Bleu foncé = sur demande dans la limite de la durée de gestation maximale autorisée</a:t>
            </a:r>
            <a:endParaRPr/>
          </a:p>
          <a:p>
            <a:pPr indent="0" lvl="0" marL="0" marR="0" rtl="0" algn="l">
              <a:lnSpc>
                <a:spcPct val="100000"/>
              </a:lnSpc>
              <a:spcBef>
                <a:spcPts val="0"/>
              </a:spcBef>
              <a:spcAft>
                <a:spcPts val="0"/>
              </a:spcAft>
              <a:buClr>
                <a:schemeClr val="dk1"/>
              </a:buClr>
              <a:buSzPts val="1400"/>
              <a:buFont typeface="Calibri"/>
              <a:buNone/>
            </a:pPr>
            <a:r>
              <a:rPr lang="fr"/>
              <a:t>Rayures = le statut juridique varie au niveau infranational</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fr"/>
              <a:t>Cette image est tirée de World Abortion Laws (Lois sur l’avortement dans le monde) du Center for Reproductive Rights, 2021. </a:t>
            </a:r>
            <a:endParaRPr/>
          </a:p>
          <a:p>
            <a:pPr indent="0" lvl="0" marL="0" rtl="0" algn="l">
              <a:lnSpc>
                <a:spcPct val="100000"/>
              </a:lnSpc>
              <a:spcBef>
                <a:spcPts val="0"/>
              </a:spcBef>
              <a:spcAft>
                <a:spcPts val="0"/>
              </a:spcAft>
              <a:buClr>
                <a:schemeClr val="dk1"/>
              </a:buClr>
              <a:buSzPts val="1400"/>
              <a:buFont typeface="Calibri"/>
              <a:buNone/>
            </a:pPr>
            <a:r>
              <a:t/>
            </a:r>
            <a:endParaRPr sz="1200">
              <a:solidFill>
                <a:srgbClr val="000000"/>
              </a:solidFill>
            </a:endParaRPr>
          </a:p>
          <a:p>
            <a:pPr indent="0" lvl="0" marL="0" rtl="0" algn="l">
              <a:lnSpc>
                <a:spcPct val="100000"/>
              </a:lnSpc>
              <a:spcBef>
                <a:spcPts val="0"/>
              </a:spcBef>
              <a:spcAft>
                <a:spcPts val="0"/>
              </a:spcAft>
              <a:buClr>
                <a:srgbClr val="000000"/>
              </a:buClr>
              <a:buSzPts val="1400"/>
              <a:buFont typeface="Calibri"/>
              <a:buNone/>
            </a:pPr>
            <a:r>
              <a:rPr lang="fr" sz="1200">
                <a:solidFill>
                  <a:srgbClr val="000000"/>
                </a:solidFill>
              </a:rPr>
              <a:t>Visitez </a:t>
            </a:r>
            <a:r>
              <a:rPr lang="fr" sz="1200" u="sng">
                <a:solidFill>
                  <a:schemeClr val="hlink"/>
                </a:solidFill>
                <a:hlinkClick r:id="rId2"/>
              </a:rPr>
              <a:t>www.worldabortionlaws.com</a:t>
            </a:r>
            <a:r>
              <a:rPr lang="fr" sz="1200">
                <a:solidFill>
                  <a:srgbClr val="000000"/>
                </a:solidFill>
              </a:rPr>
              <a:t> pour </a:t>
            </a:r>
            <a:r>
              <a:rPr b="0" i="0" lang="fr" sz="1200" u="none" cap="none" strike="noStrike">
                <a:solidFill>
                  <a:srgbClr val="000000"/>
                </a:solidFill>
                <a:latin typeface="Calibri"/>
                <a:ea typeface="Calibri"/>
                <a:cs typeface="Calibri"/>
                <a:sym typeface="Calibri"/>
              </a:rPr>
              <a:t>consulter la version la plus récente de cette carte</a:t>
            </a:r>
            <a:r>
              <a:rPr lang="fr" sz="1200">
                <a:solidFill>
                  <a:srgbClr val="000000"/>
                </a:solidFill>
              </a:rPr>
              <a:t>.</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45" name="Google Shape;24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fr"/>
              <a:t>‹#›</a:t>
            </a:fld>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1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7" name="Google Shape;1257;p1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000"/>
              <a:buFont typeface="Calibri"/>
              <a:buNone/>
            </a:pPr>
            <a:r>
              <a:rPr b="1" i="0" lang="fr" sz="10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Un choc peut survenir à tout moment au cours des soins après avortement, en particulier lorsque des lésions sous-jacentes n’ont pas été décelées lors de l’évaluation initiale.  Une fois le choc stabilisé, il faut déterminer les causes sous-jacentes. Le choc qui survient lors de soins après avortement est généralement causé par une hémorragie ou une septicémie.</a:t>
            </a:r>
            <a:endParaRPr/>
          </a:p>
          <a:p>
            <a:pPr indent="0" lvl="0" marL="0" marR="0" rtl="0" algn="l">
              <a:lnSpc>
                <a:spcPct val="100000"/>
              </a:lnSpc>
              <a:spcBef>
                <a:spcPts val="0"/>
              </a:spcBef>
              <a:spcAft>
                <a:spcPts val="0"/>
              </a:spcAft>
              <a:buClr>
                <a:schemeClr val="dk1"/>
              </a:buClr>
              <a:buSzPts val="1200"/>
              <a:buFont typeface="Calibri"/>
              <a:buNone/>
            </a:pPr>
            <a:r>
              <a:t/>
            </a:r>
            <a:endParaRPr i="0" sz="1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fr" sz="1000" u="none" cap="none" strike="noStrike">
                <a:solidFill>
                  <a:srgbClr val="000000"/>
                </a:solidFill>
                <a:latin typeface="Calibri"/>
                <a:ea typeface="Calibri"/>
                <a:cs typeface="Calibri"/>
                <a:sym typeface="Calibri"/>
              </a:rPr>
              <a:t>Demander: </a:t>
            </a:r>
            <a:r>
              <a:rPr b="0" i="0" lang="fr" sz="1000" u="none" cap="none" strike="noStrike">
                <a:solidFill>
                  <a:srgbClr val="000000"/>
                </a:solidFill>
                <a:latin typeface="Calibri"/>
                <a:ea typeface="Calibri"/>
                <a:cs typeface="Calibri"/>
                <a:sym typeface="Calibri"/>
              </a:rPr>
              <a:t>Comment stabiliser un choc? </a:t>
            </a:r>
            <a:endParaRPr/>
          </a:p>
          <a:p>
            <a:pPr indent="0" lvl="0" marL="0" rtl="0" algn="l">
              <a:lnSpc>
                <a:spcPct val="100000"/>
              </a:lnSpc>
              <a:spcBef>
                <a:spcPts val="0"/>
              </a:spcBef>
              <a:spcAft>
                <a:spcPts val="0"/>
              </a:spcAft>
              <a:buClr>
                <a:schemeClr val="dk1"/>
              </a:buClr>
              <a:buSzPts val="1000"/>
              <a:buFont typeface="Calibri"/>
              <a:buNone/>
            </a:pPr>
            <a:r>
              <a:t/>
            </a:r>
            <a:endParaRPr b="0" i="0" sz="10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Les réponses doivent inclure:</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Veiller à ce que les voies respiratoires soient ouvertes</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Lever les jambes</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Administrer de l'oxygène</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Administrer des bolus de cristalloïdes (solution lactate de Ringer [LR] ou solution saline normale [NS])</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Administrer un deuxième litre si les signes vitaux ne sont pas stabilisés</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Procéder à une transfusion si les signes vitaux restent instables</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Maintenir au chaud</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Placer un cathéter urinaire</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Suivre l'ingestion de liquides et le débit, y compris la perte de sang en cours</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Faire faire des tests en laboratoire, notamment le groupe sanguin et les tests croisés, hématocrite et hémoglobine, hémocultures et tests de chimie clinique si possible </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Faire un suivi et enregistrer les signes vitaux toutes les 15 minutes</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Se préparer à un transfert d'urgence si la femme ne peut pas être prise en charge dans l'établissement</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rgbClr val="000000"/>
              </a:buClr>
              <a:buSzPts val="1000"/>
              <a:buFont typeface="Calibri"/>
              <a:buNone/>
            </a:pPr>
            <a:r>
              <a:rPr b="1" i="1" lang="fr" sz="1000" u="none" cap="none" strike="noStrike">
                <a:solidFill>
                  <a:srgbClr val="000000"/>
                </a:solidFill>
                <a:latin typeface="Calibri"/>
                <a:ea typeface="Calibri"/>
                <a:cs typeface="Calibri"/>
                <a:sym typeface="Calibri"/>
              </a:rPr>
              <a:t>Note au formateur: </a:t>
            </a:r>
            <a:r>
              <a:rPr b="0" i="1" lang="fr" sz="1000" u="none" cap="none" strike="noStrike">
                <a:solidFill>
                  <a:srgbClr val="000000"/>
                </a:solidFill>
                <a:latin typeface="Calibri"/>
                <a:ea typeface="Calibri"/>
                <a:cs typeface="Calibri"/>
                <a:sym typeface="Calibri"/>
              </a:rPr>
              <a:t>Ce point n'est pas couvert de façon approfondie dans ce support. Les participants peuvent s'appuyer sur d'autres formations cliniques pour ces réponses.</a:t>
            </a:r>
            <a:endParaRPr/>
          </a:p>
        </p:txBody>
      </p:sp>
      <p:sp>
        <p:nvSpPr>
          <p:cNvPr id="1258" name="Google Shape;1258;p1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p1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5" name="Google Shape;1265;p1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6" name="Google Shape;1266;p1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p1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3" name="Google Shape;1273;p1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4" name="Google Shape;1274;p1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p1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1" name="Google Shape;1281;p1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Une fois que le choc est stabilisé, identifier et traiter les causes sous-jacentes immédiatement. Pour déterminer la cause sous-jacente du choc et identifier d'autres complications, le prestataire doit procéder à une évaluation clinique plus exhaustive mais urgente.</a:t>
            </a:r>
            <a:endParaRPr/>
          </a:p>
          <a:p>
            <a:pPr indent="0" lvl="0" marL="0" rtl="0" algn="l">
              <a:lnSpc>
                <a:spcPct val="100000"/>
              </a:lnSpc>
              <a:spcBef>
                <a:spcPts val="0"/>
              </a:spcBef>
              <a:spcAft>
                <a:spcPts val="0"/>
              </a:spcAft>
              <a:buSzPts val="1400"/>
              <a:buNone/>
            </a:pPr>
            <a:r>
              <a:t/>
            </a:r>
            <a:endParaRPr b="1"/>
          </a:p>
        </p:txBody>
      </p:sp>
      <p:sp>
        <p:nvSpPr>
          <p:cNvPr id="1282" name="Google Shape;1282;p1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p1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8" name="Google Shape;1288;p1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9" name="Google Shape;1289;p1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p1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6" name="Google Shape;1296;p1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Demander : </a:t>
            </a:r>
            <a:r>
              <a:rPr b="0" i="0" lang="fr" sz="1800" u="none" cap="none" strike="noStrike">
                <a:solidFill>
                  <a:srgbClr val="000000"/>
                </a:solidFill>
                <a:latin typeface="Calibri"/>
                <a:ea typeface="Calibri"/>
                <a:cs typeface="Calibri"/>
                <a:sym typeface="Calibri"/>
              </a:rPr>
              <a:t>Quelles sont les causes habituelles du choc chez les femmes de soins après avortement ?</a:t>
            </a:r>
            <a:endParaRPr/>
          </a:p>
          <a:p>
            <a:pPr indent="0" lvl="0" marL="0" rtl="0" algn="l">
              <a:lnSpc>
                <a:spcPct val="100000"/>
              </a:lnSpc>
              <a:spcBef>
                <a:spcPts val="0"/>
              </a:spcBef>
              <a:spcAft>
                <a:spcPts val="0"/>
              </a:spcAft>
              <a:buClr>
                <a:schemeClr val="dk1"/>
              </a:buClr>
              <a:buSzPts val="1200"/>
              <a:buFont typeface="Arial"/>
              <a:buNone/>
            </a:pPr>
            <a:r>
              <a:t/>
            </a:r>
            <a:endParaRPr b="1"/>
          </a:p>
          <a:p>
            <a:pPr indent="0" lvl="0" marL="0" rtl="0" algn="l">
              <a:lnSpc>
                <a:spcPct val="100000"/>
              </a:lnSpc>
              <a:spcBef>
                <a:spcPts val="0"/>
              </a:spcBef>
              <a:spcAft>
                <a:spcPts val="0"/>
              </a:spcAft>
              <a:buClr>
                <a:schemeClr val="dk1"/>
              </a:buClr>
              <a:buSzPts val="1200"/>
              <a:buFont typeface="Arial"/>
              <a:buNone/>
            </a:pPr>
            <a:r>
              <a:rPr b="1" i="0" lang="fr" sz="1800" u="none" cap="none" strike="noStrike">
                <a:solidFill>
                  <a:srgbClr val="000000"/>
                </a:solidFill>
                <a:latin typeface="Calibri"/>
                <a:ea typeface="Calibri"/>
                <a:cs typeface="Calibri"/>
                <a:sym typeface="Calibri"/>
              </a:rPr>
              <a:t>Prendre </a:t>
            </a:r>
            <a:r>
              <a:rPr b="0" i="0" lang="fr" sz="1800" u="none" cap="none" strike="noStrike">
                <a:solidFill>
                  <a:srgbClr val="000000"/>
                </a:solidFill>
                <a:latin typeface="Calibri"/>
                <a:ea typeface="Calibri"/>
                <a:cs typeface="Calibri"/>
                <a:sym typeface="Calibri"/>
              </a:rPr>
              <a:t>deux ou trois réponses. </a:t>
            </a:r>
            <a:r>
              <a:rPr b="1" i="0" lang="fr" sz="1800" u="none" cap="none" strike="noStrike">
                <a:solidFill>
                  <a:srgbClr val="000000"/>
                </a:solidFill>
                <a:latin typeface="Calibri"/>
                <a:ea typeface="Calibri"/>
                <a:cs typeface="Calibri"/>
                <a:sym typeface="Calibri"/>
              </a:rPr>
              <a:t>Veiller à ce que </a:t>
            </a:r>
            <a:r>
              <a:rPr b="0" i="0" lang="fr" sz="1800" u="none" cap="none" strike="noStrike">
                <a:solidFill>
                  <a:srgbClr val="000000"/>
                </a:solidFill>
                <a:latin typeface="Calibri"/>
                <a:ea typeface="Calibri"/>
                <a:cs typeface="Calibri"/>
                <a:sym typeface="Calibri"/>
              </a:rPr>
              <a:t>les participants sachent que le choc hémorragique et infection/septicémie sont des causes habituelles du choc chez les femmes de soins après avortement. </a:t>
            </a:r>
            <a:endParaRPr/>
          </a:p>
        </p:txBody>
      </p:sp>
      <p:sp>
        <p:nvSpPr>
          <p:cNvPr id="1297" name="Google Shape;1297;p1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p1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4" name="Google Shape;1304;p1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5" name="Google Shape;1305;p1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p1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2" name="Google Shape;1312;p1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1" i="0" lang="fr" sz="1800" u="none" cap="none" strike="noStrike">
                <a:solidFill>
                  <a:srgbClr val="000000"/>
                </a:solidFill>
                <a:latin typeface="Calibri"/>
                <a:ea typeface="Calibri"/>
                <a:cs typeface="Calibri"/>
                <a:sym typeface="Calibri"/>
              </a:rPr>
              <a:t>Dire :</a:t>
            </a:r>
            <a:r>
              <a:rPr b="0" i="0" lang="fr" sz="1800" u="none" cap="none" strike="noStrike">
                <a:solidFill>
                  <a:srgbClr val="000000"/>
                </a:solidFill>
                <a:latin typeface="Calibri"/>
                <a:ea typeface="Calibri"/>
                <a:cs typeface="Calibri"/>
                <a:sym typeface="Calibri"/>
              </a:rPr>
              <a:t> La prise en charge doit se faire par étape pour maîtriser les saignements. Les prestataires doivent rapidement passer à l'étape suivante si les saignements ne sont pas maîtrisés. L'hystérectomie doit être effectuée seulement en dernier ressort.</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313" name="Google Shape;1313;p1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p1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0" name="Google Shape;1320;p1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321" name="Google Shape;1321;p1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p1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8" name="Google Shape;1328;p1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329" name="Google Shape;1329;p1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b="1" lang="fr" sz="1200">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Clr>
                <a:schemeClr val="dk1"/>
              </a:buClr>
              <a:buSzPts val="1400"/>
              <a:buFont typeface="Calibri"/>
              <a:buNone/>
            </a:pPr>
            <a:r>
              <a:rPr b="1" lang="fr" sz="1200">
                <a:solidFill>
                  <a:schemeClr val="dk1"/>
                </a:solidFill>
                <a:latin typeface="Calibri"/>
                <a:ea typeface="Calibri"/>
                <a:cs typeface="Calibri"/>
                <a:sym typeface="Calibri"/>
              </a:rPr>
              <a:t>Motifs légaux sur la base desquels l’avortement est autorisé dans le monde, 1996-2011</a:t>
            </a:r>
            <a:endParaRPr/>
          </a:p>
          <a:p>
            <a:pPr indent="0" lvl="0" marL="0" rtl="0" algn="l">
              <a:lnSpc>
                <a:spcPct val="100000"/>
              </a:lnSpc>
              <a:spcBef>
                <a:spcPts val="0"/>
              </a:spcBef>
              <a:spcAft>
                <a:spcPts val="0"/>
              </a:spcAft>
              <a:buClr>
                <a:schemeClr val="dk1"/>
              </a:buClr>
              <a:buSzPts val="1400"/>
              <a:buFont typeface="Calibri"/>
              <a:buNone/>
            </a:pPr>
            <a:r>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b="0" lang="fr" sz="1200">
                <a:solidFill>
                  <a:schemeClr val="dk1"/>
                </a:solidFill>
                <a:latin typeface="Calibri"/>
                <a:ea typeface="Calibri"/>
                <a:cs typeface="Calibri"/>
                <a:sym typeface="Calibri"/>
              </a:rPr>
              <a:t>Pour sauver la vie d’une femme</a:t>
            </a:r>
            <a:endParaRPr/>
          </a:p>
          <a:p>
            <a:pPr indent="0" lvl="0" marL="0" rtl="0" algn="l">
              <a:lnSpc>
                <a:spcPct val="100000"/>
              </a:lnSpc>
              <a:spcBef>
                <a:spcPts val="0"/>
              </a:spcBef>
              <a:spcAft>
                <a:spcPts val="0"/>
              </a:spcAft>
              <a:buClr>
                <a:schemeClr val="dk1"/>
              </a:buClr>
              <a:buSzPts val="1400"/>
              <a:buFont typeface="Calibri"/>
              <a:buNone/>
            </a:pPr>
            <a:r>
              <a:rPr b="0" lang="fr" sz="1200">
                <a:solidFill>
                  <a:schemeClr val="dk1"/>
                </a:solidFill>
                <a:latin typeface="Calibri"/>
                <a:ea typeface="Calibri"/>
                <a:cs typeface="Calibri"/>
                <a:sym typeface="Calibri"/>
              </a:rPr>
              <a:t>Pour préserver la santé physique</a:t>
            </a:r>
            <a:endParaRPr/>
          </a:p>
          <a:p>
            <a:pPr indent="0" lvl="0" marL="0" rtl="0" algn="l">
              <a:lnSpc>
                <a:spcPct val="100000"/>
              </a:lnSpc>
              <a:spcBef>
                <a:spcPts val="0"/>
              </a:spcBef>
              <a:spcAft>
                <a:spcPts val="0"/>
              </a:spcAft>
              <a:buClr>
                <a:schemeClr val="dk1"/>
              </a:buClr>
              <a:buSzPts val="1400"/>
              <a:buFont typeface="Calibri"/>
              <a:buNone/>
            </a:pPr>
            <a:r>
              <a:rPr b="0" lang="fr" sz="1200">
                <a:solidFill>
                  <a:schemeClr val="dk1"/>
                </a:solidFill>
                <a:latin typeface="Calibri"/>
                <a:ea typeface="Calibri"/>
                <a:cs typeface="Calibri"/>
                <a:sym typeface="Calibri"/>
              </a:rPr>
              <a:t>Pour préserve la santé mentale</a:t>
            </a:r>
            <a:endParaRPr/>
          </a:p>
          <a:p>
            <a:pPr indent="0" lvl="0" marL="0" rtl="0" algn="l">
              <a:lnSpc>
                <a:spcPct val="100000"/>
              </a:lnSpc>
              <a:spcBef>
                <a:spcPts val="0"/>
              </a:spcBef>
              <a:spcAft>
                <a:spcPts val="0"/>
              </a:spcAft>
              <a:buClr>
                <a:schemeClr val="dk1"/>
              </a:buClr>
              <a:buSzPts val="1400"/>
              <a:buFont typeface="Calibri"/>
              <a:buNone/>
            </a:pPr>
            <a:r>
              <a:rPr b="0" lang="fr" sz="1200">
                <a:solidFill>
                  <a:schemeClr val="dk1"/>
                </a:solidFill>
                <a:latin typeface="Calibri"/>
                <a:ea typeface="Calibri"/>
                <a:cs typeface="Calibri"/>
                <a:sym typeface="Calibri"/>
              </a:rPr>
              <a:t>En cas de viol ou d’inceste</a:t>
            </a:r>
            <a:endParaRPr/>
          </a:p>
          <a:p>
            <a:pPr indent="0" lvl="0" marL="0" rtl="0" algn="l">
              <a:lnSpc>
                <a:spcPct val="100000"/>
              </a:lnSpc>
              <a:spcBef>
                <a:spcPts val="0"/>
              </a:spcBef>
              <a:spcAft>
                <a:spcPts val="0"/>
              </a:spcAft>
              <a:buClr>
                <a:schemeClr val="dk1"/>
              </a:buClr>
              <a:buSzPts val="1400"/>
              <a:buFont typeface="Calibri"/>
              <a:buNone/>
            </a:pPr>
            <a:r>
              <a:rPr b="0" lang="fr" sz="1200">
                <a:solidFill>
                  <a:schemeClr val="dk1"/>
                </a:solidFill>
                <a:latin typeface="Calibri"/>
                <a:ea typeface="Calibri"/>
                <a:cs typeface="Calibri"/>
                <a:sym typeface="Calibri"/>
              </a:rPr>
              <a:t>En raison d’une malformation fœtale </a:t>
            </a:r>
            <a:endParaRPr/>
          </a:p>
          <a:p>
            <a:pPr indent="0" lvl="0" marL="0" rtl="0" algn="l">
              <a:lnSpc>
                <a:spcPct val="100000"/>
              </a:lnSpc>
              <a:spcBef>
                <a:spcPts val="0"/>
              </a:spcBef>
              <a:spcAft>
                <a:spcPts val="0"/>
              </a:spcAft>
              <a:buClr>
                <a:schemeClr val="dk1"/>
              </a:buClr>
              <a:buSzPts val="1400"/>
              <a:buFont typeface="Calibri"/>
              <a:buNone/>
            </a:pPr>
            <a:r>
              <a:rPr b="0" lang="fr" sz="1200">
                <a:solidFill>
                  <a:schemeClr val="dk1"/>
                </a:solidFill>
                <a:latin typeface="Calibri"/>
                <a:ea typeface="Calibri"/>
                <a:cs typeface="Calibri"/>
                <a:sym typeface="Calibri"/>
              </a:rPr>
              <a:t>Pour des raisons économiques ou sociales</a:t>
            </a:r>
            <a:endParaRPr/>
          </a:p>
          <a:p>
            <a:pPr indent="0" lvl="0" marL="0" rtl="0" algn="l">
              <a:lnSpc>
                <a:spcPct val="100000"/>
              </a:lnSpc>
              <a:spcBef>
                <a:spcPts val="0"/>
              </a:spcBef>
              <a:spcAft>
                <a:spcPts val="0"/>
              </a:spcAft>
              <a:buClr>
                <a:schemeClr val="dk1"/>
              </a:buClr>
              <a:buSzPts val="1400"/>
              <a:buFont typeface="Calibri"/>
              <a:buNone/>
            </a:pPr>
            <a:r>
              <a:rPr b="0" lang="fr" sz="1200">
                <a:solidFill>
                  <a:schemeClr val="dk1"/>
                </a:solidFill>
                <a:latin typeface="Calibri"/>
                <a:ea typeface="Calibri"/>
                <a:cs typeface="Calibri"/>
                <a:sym typeface="Calibri"/>
              </a:rPr>
              <a:t>Sur demande</a:t>
            </a:r>
            <a:endParaRPr/>
          </a:p>
          <a:p>
            <a:pPr indent="0" lvl="0" marL="0" rtl="0" algn="l">
              <a:lnSpc>
                <a:spcPct val="100000"/>
              </a:lnSpc>
              <a:spcBef>
                <a:spcPts val="0"/>
              </a:spcBef>
              <a:spcAft>
                <a:spcPts val="0"/>
              </a:spcAft>
              <a:buClr>
                <a:schemeClr val="dk1"/>
              </a:buClr>
              <a:buSzPts val="1400"/>
              <a:buFont typeface="Calibri"/>
              <a:buNone/>
            </a:pPr>
            <a:r>
              <a:t/>
            </a:r>
            <a:endParaRPr b="0"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b="0" lang="fr" sz="1200">
                <a:solidFill>
                  <a:schemeClr val="dk1"/>
                </a:solidFill>
                <a:latin typeface="Calibri"/>
                <a:ea typeface="Calibri"/>
                <a:cs typeface="Calibri"/>
                <a:sym typeface="Calibri"/>
              </a:rPr>
              <a:t>Organisation des Nations unies, 2013</a:t>
            </a:r>
            <a:endParaRPr/>
          </a:p>
          <a:p>
            <a:pPr indent="0" lvl="0" marL="0" rtl="0" algn="l">
              <a:lnSpc>
                <a:spcPct val="100000"/>
              </a:lnSpc>
              <a:spcBef>
                <a:spcPts val="0"/>
              </a:spcBef>
              <a:spcAft>
                <a:spcPts val="0"/>
              </a:spcAft>
              <a:buClr>
                <a:schemeClr val="dk1"/>
              </a:buClr>
              <a:buSzPts val="1400"/>
              <a:buFont typeface="Calibri"/>
              <a:buNone/>
            </a:pPr>
            <a:r>
              <a:rPr b="0" lang="fr" sz="1200">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Clr>
                <a:schemeClr val="dk1"/>
              </a:buClr>
              <a:buSzPts val="1400"/>
              <a:buFont typeface="Calibri"/>
              <a:buNone/>
            </a:pPr>
            <a:r>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b="1" lang="fr" sz="1200">
                <a:solidFill>
                  <a:schemeClr val="dk1"/>
                </a:solidFill>
                <a:latin typeface="Calibri"/>
                <a:ea typeface="Calibri"/>
                <a:cs typeface="Calibri"/>
                <a:sym typeface="Calibri"/>
              </a:rPr>
              <a:t>Expliquer :</a:t>
            </a:r>
            <a:endParaRPr/>
          </a:p>
          <a:p>
            <a:pPr indent="0" lvl="0" marL="0" rtl="0" algn="l">
              <a:lnSpc>
                <a:spcPct val="100000"/>
              </a:lnSpc>
              <a:spcBef>
                <a:spcPts val="0"/>
              </a:spcBef>
              <a:spcAft>
                <a:spcPts val="0"/>
              </a:spcAft>
              <a:buClr>
                <a:schemeClr val="dk1"/>
              </a:buClr>
              <a:buSzPts val="1400"/>
              <a:buFont typeface="Calibri"/>
              <a:buNone/>
            </a:pPr>
            <a:r>
              <a:rPr b="0" lang="fr" sz="1200">
                <a:solidFill>
                  <a:schemeClr val="dk1"/>
                </a:solidFill>
                <a:latin typeface="Calibri"/>
                <a:ea typeface="Calibri"/>
                <a:cs typeface="Calibri"/>
                <a:sym typeface="Calibri"/>
              </a:rPr>
              <a:t>Selon les données rassemblées par les Nations Unies (</a:t>
            </a:r>
            <a:r>
              <a:rPr b="0" i="0" lang="fr">
                <a:solidFill>
                  <a:srgbClr val="333333"/>
                </a:solidFill>
                <a:latin typeface="Helvetica Neue"/>
                <a:ea typeface="Helvetica Neue"/>
                <a:cs typeface="Helvetica Neue"/>
                <a:sym typeface="Helvetica Neue"/>
              </a:rPr>
              <a:t>Département des affaires économiques et sociales, Division de la population) </a:t>
            </a:r>
            <a:r>
              <a:rPr b="0" lang="fr" sz="1200">
                <a:solidFill>
                  <a:schemeClr val="dk1"/>
                </a:solidFill>
                <a:latin typeface="Calibri"/>
                <a:ea typeface="Calibri"/>
                <a:cs typeface="Calibri"/>
                <a:sym typeface="Calibri"/>
              </a:rPr>
              <a:t>sur les politiques d’avortement dans 196 pays :</a:t>
            </a:r>
            <a:endParaRPr/>
          </a:p>
          <a:p>
            <a:pPr indent="-171450" lvl="1" marL="628650" rtl="0" algn="l">
              <a:lnSpc>
                <a:spcPct val="100000"/>
              </a:lnSpc>
              <a:spcBef>
                <a:spcPts val="0"/>
              </a:spcBef>
              <a:spcAft>
                <a:spcPts val="0"/>
              </a:spcAft>
              <a:buClr>
                <a:schemeClr val="dk1"/>
              </a:buClr>
              <a:buSzPts val="1400"/>
              <a:buFont typeface="Arial"/>
              <a:buChar char="•"/>
            </a:pPr>
            <a:r>
              <a:rPr b="0" lang="fr" sz="1200">
                <a:solidFill>
                  <a:schemeClr val="dk1"/>
                </a:solidFill>
                <a:latin typeface="Calibri"/>
                <a:ea typeface="Calibri"/>
                <a:cs typeface="Calibri"/>
                <a:sym typeface="Calibri"/>
              </a:rPr>
              <a:t>97 pour cent autorisent l’avortement pour sauver la vie de la femme</a:t>
            </a:r>
            <a:endParaRPr/>
          </a:p>
          <a:p>
            <a:pPr indent="-171450" lvl="1" marL="628650" rtl="0" algn="l">
              <a:lnSpc>
                <a:spcPct val="100000"/>
              </a:lnSpc>
              <a:spcBef>
                <a:spcPts val="0"/>
              </a:spcBef>
              <a:spcAft>
                <a:spcPts val="0"/>
              </a:spcAft>
              <a:buClr>
                <a:schemeClr val="dk1"/>
              </a:buClr>
              <a:buSzPts val="1400"/>
              <a:buFont typeface="Arial"/>
              <a:buChar char="•"/>
            </a:pPr>
            <a:r>
              <a:rPr b="0" lang="fr" sz="1200">
                <a:solidFill>
                  <a:schemeClr val="dk1"/>
                </a:solidFill>
                <a:latin typeface="Calibri"/>
                <a:ea typeface="Calibri"/>
                <a:cs typeface="Calibri"/>
                <a:sym typeface="Calibri"/>
              </a:rPr>
              <a:t>68 pour cent l’autorisent pour préserver la santé physique et 65 pourcent l’autorisent pour préserver la santé mentale</a:t>
            </a:r>
            <a:endParaRPr/>
          </a:p>
          <a:p>
            <a:pPr indent="-171450" lvl="1" marL="628650" rtl="0" algn="l">
              <a:lnSpc>
                <a:spcPct val="100000"/>
              </a:lnSpc>
              <a:spcBef>
                <a:spcPts val="0"/>
              </a:spcBef>
              <a:spcAft>
                <a:spcPts val="0"/>
              </a:spcAft>
              <a:buClr>
                <a:schemeClr val="dk1"/>
              </a:buClr>
              <a:buSzPts val="1400"/>
              <a:buFont typeface="Arial"/>
              <a:buChar char="•"/>
            </a:pPr>
            <a:r>
              <a:rPr b="0" lang="fr" sz="1200">
                <a:solidFill>
                  <a:schemeClr val="dk1"/>
                </a:solidFill>
                <a:latin typeface="Calibri"/>
                <a:ea typeface="Calibri"/>
                <a:cs typeface="Calibri"/>
                <a:sym typeface="Calibri"/>
              </a:rPr>
              <a:t>51 pour cent autorisent l’avortement sécurisé suite à un viol ou un inceste</a:t>
            </a:r>
            <a:endParaRPr/>
          </a:p>
          <a:p>
            <a:pPr indent="-171450" lvl="1" marL="628650" rtl="0" algn="l">
              <a:lnSpc>
                <a:spcPct val="100000"/>
              </a:lnSpc>
              <a:spcBef>
                <a:spcPts val="0"/>
              </a:spcBef>
              <a:spcAft>
                <a:spcPts val="0"/>
              </a:spcAft>
              <a:buClr>
                <a:schemeClr val="dk1"/>
              </a:buClr>
              <a:buSzPts val="1400"/>
              <a:buFont typeface="Arial"/>
              <a:buChar char="•"/>
            </a:pPr>
            <a:r>
              <a:rPr b="0" lang="fr" sz="1200">
                <a:solidFill>
                  <a:schemeClr val="dk1"/>
                </a:solidFill>
                <a:latin typeface="Calibri"/>
                <a:ea typeface="Calibri"/>
                <a:cs typeface="Calibri"/>
                <a:sym typeface="Calibri"/>
              </a:rPr>
              <a:t>50 pour cent en raison d’une malformation fœtale </a:t>
            </a:r>
            <a:endParaRPr/>
          </a:p>
          <a:p>
            <a:pPr indent="-171450" lvl="1" marL="628650" rtl="0" algn="l">
              <a:lnSpc>
                <a:spcPct val="100000"/>
              </a:lnSpc>
              <a:spcBef>
                <a:spcPts val="0"/>
              </a:spcBef>
              <a:spcAft>
                <a:spcPts val="0"/>
              </a:spcAft>
              <a:buClr>
                <a:schemeClr val="dk1"/>
              </a:buClr>
              <a:buSzPts val="1400"/>
              <a:buFont typeface="Arial"/>
              <a:buChar char="•"/>
            </a:pPr>
            <a:r>
              <a:rPr b="0" lang="fr" sz="1200">
                <a:solidFill>
                  <a:schemeClr val="dk1"/>
                </a:solidFill>
                <a:latin typeface="Calibri"/>
                <a:ea typeface="Calibri"/>
                <a:cs typeface="Calibri"/>
                <a:sym typeface="Calibri"/>
              </a:rPr>
              <a:t>35 pour cent pour des raisons économiques ou sociales</a:t>
            </a:r>
            <a:endParaRPr/>
          </a:p>
          <a:p>
            <a:pPr indent="-171450" lvl="1" marL="628650" rtl="0" algn="l">
              <a:lnSpc>
                <a:spcPct val="100000"/>
              </a:lnSpc>
              <a:spcBef>
                <a:spcPts val="0"/>
              </a:spcBef>
              <a:spcAft>
                <a:spcPts val="0"/>
              </a:spcAft>
              <a:buClr>
                <a:schemeClr val="dk1"/>
              </a:buClr>
              <a:buSzPts val="1400"/>
              <a:buFont typeface="Arial"/>
              <a:buChar char="•"/>
            </a:pPr>
            <a:r>
              <a:rPr b="0" lang="fr" sz="1200">
                <a:solidFill>
                  <a:schemeClr val="dk1"/>
                </a:solidFill>
                <a:latin typeface="Calibri"/>
                <a:ea typeface="Calibri"/>
                <a:cs typeface="Calibri"/>
                <a:sym typeface="Calibri"/>
              </a:rPr>
              <a:t>30 pour cent sur demande</a:t>
            </a:r>
            <a:endParaRPr/>
          </a:p>
          <a:p>
            <a:pPr indent="0" lvl="0" marL="0" rtl="0" algn="l">
              <a:lnSpc>
                <a:spcPct val="100000"/>
              </a:lnSpc>
              <a:spcBef>
                <a:spcPts val="0"/>
              </a:spcBef>
              <a:spcAft>
                <a:spcPts val="0"/>
              </a:spcAft>
              <a:buClr>
                <a:schemeClr val="dk1"/>
              </a:buClr>
              <a:buSzPts val="1200"/>
              <a:buFont typeface="Arial"/>
              <a:buNone/>
            </a:pPr>
            <a:r>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rPr b="0" lang="fr" sz="1200">
                <a:solidFill>
                  <a:schemeClr val="dk1"/>
                </a:solidFill>
                <a:latin typeface="Calibri"/>
                <a:ea typeface="Calibri"/>
                <a:cs typeface="Calibri"/>
                <a:sym typeface="Calibri"/>
              </a:rPr>
              <a:t>Même si cette diapositive présente les données couvrant la période allant jusqu’à 2011, la tendance en faveur de lois sur l’avortement plus libérales s’est maintenue au cours de la décennie passée.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rPr b="1" lang="fr" sz="1200">
                <a:solidFill>
                  <a:schemeClr val="dk1"/>
                </a:solidFill>
                <a:latin typeface="Calibri"/>
                <a:ea typeface="Calibri"/>
                <a:cs typeface="Calibri"/>
                <a:sym typeface="Calibri"/>
              </a:rPr>
              <a:t>Source : </a:t>
            </a:r>
            <a:r>
              <a:rPr b="0" i="0" lang="fr">
                <a:solidFill>
                  <a:srgbClr val="333333"/>
                </a:solidFill>
                <a:latin typeface="Helvetica Neue"/>
                <a:ea typeface="Helvetica Neue"/>
                <a:cs typeface="Helvetica Neue"/>
                <a:sym typeface="Helvetica Neue"/>
              </a:rPr>
              <a:t>Département des affaires économiques et sociales, Division de la population</a:t>
            </a:r>
            <a:r>
              <a:rPr b="0" lang="fr" sz="1200">
                <a:solidFill>
                  <a:schemeClr val="dk1"/>
                </a:solidFill>
                <a:latin typeface="Calibri"/>
                <a:ea typeface="Calibri"/>
                <a:cs typeface="Calibri"/>
                <a:sym typeface="Calibri"/>
              </a:rPr>
              <a:t>. (2013). World Abortion Policies 2013 Wall Chart. www.unpopulation.org.</a:t>
            </a:r>
            <a:endParaRPr/>
          </a:p>
          <a:p>
            <a:pPr indent="0" lvl="0" marL="0" rtl="0" algn="l">
              <a:lnSpc>
                <a:spcPct val="100000"/>
              </a:lnSpc>
              <a:spcBef>
                <a:spcPts val="0"/>
              </a:spcBef>
              <a:spcAft>
                <a:spcPts val="0"/>
              </a:spcAft>
              <a:buClr>
                <a:schemeClr val="dk1"/>
              </a:buClr>
              <a:buSzPts val="1200"/>
              <a:buFont typeface="Arial"/>
              <a:buNone/>
            </a:pPr>
            <a:r>
              <a:t/>
            </a:r>
            <a:endParaRPr b="0"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lang="fr"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Clr>
                <a:schemeClr val="dk1"/>
              </a:buClr>
              <a:buSzPts val="1400"/>
              <a:buFont typeface="Calibri"/>
              <a:buNone/>
            </a:pPr>
            <a:r>
              <a:rPr lang="fr"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Clr>
                <a:schemeClr val="dk1"/>
              </a:buClr>
              <a:buSzPts val="1400"/>
              <a:buFont typeface="Calibri"/>
              <a:buNone/>
            </a:pPr>
            <a:r>
              <a:t/>
            </a:r>
            <a:endParaRPr sz="1200">
              <a:solidFill>
                <a:schemeClr val="dk1"/>
              </a:solidFill>
              <a:latin typeface="Calibri"/>
              <a:ea typeface="Calibri"/>
              <a:cs typeface="Calibri"/>
              <a:sym typeface="Calibri"/>
            </a:endParaRPr>
          </a:p>
        </p:txBody>
      </p:sp>
      <p:sp>
        <p:nvSpPr>
          <p:cNvPr id="254" name="Google Shape;25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fr"/>
              <a:t>‹#›</a:t>
            </a:fld>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p1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6" name="Google Shape;1336;p1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La prise en charge doit se faire par étape pour maîtriser les saignements. Les prestataires doivent rapidement passer à l'étape suivante si les saignements ne sont pas maîtrisés. Une hystérectomie doit être effectuée seulement en dernier ressort.</a:t>
            </a:r>
            <a:endParaRPr/>
          </a:p>
        </p:txBody>
      </p:sp>
      <p:sp>
        <p:nvSpPr>
          <p:cNvPr id="1337" name="Google Shape;1337;p1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p1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4" name="Google Shape;1344;p1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Ces traitements peuvent être administrés pour les saignements ou pour stabiliser une femme avant son transfert.</a:t>
            </a:r>
            <a:endParaRPr/>
          </a:p>
          <a:p>
            <a:pPr indent="0" lvl="0" marL="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345" name="Google Shape;1345;p1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0" name="Shape 1350"/>
        <p:cNvGrpSpPr/>
        <p:nvPr/>
      </p:nvGrpSpPr>
      <p:grpSpPr>
        <a:xfrm>
          <a:off x="0" y="0"/>
          <a:ext cx="0" cy="0"/>
          <a:chOff x="0" y="0"/>
          <a:chExt cx="0" cy="0"/>
        </a:xfrm>
      </p:grpSpPr>
      <p:sp>
        <p:nvSpPr>
          <p:cNvPr id="1351" name="Google Shape;1351;p1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2" name="Google Shape;1352;p1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i="0"/>
          </a:p>
        </p:txBody>
      </p:sp>
      <p:sp>
        <p:nvSpPr>
          <p:cNvPr id="1353" name="Google Shape;1353;p1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p1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0" name="Google Shape;1360;p1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361" name="Google Shape;1361;p1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p1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8" name="Google Shape;1368;p1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i="0"/>
          </a:p>
        </p:txBody>
      </p:sp>
      <p:sp>
        <p:nvSpPr>
          <p:cNvPr id="1369" name="Google Shape;1369;p1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p1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6" name="Google Shape;1376;p1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Si l'utérus ou le col de l'utérus ne peut être réparé ou si les saignements ne peuvent pas être maîtrisés, une hystérectomie peut être nécessaire.</a:t>
            </a:r>
            <a:endParaRPr/>
          </a:p>
          <a:p>
            <a:pPr indent="0" lvl="0" marL="0" rtl="0" algn="l">
              <a:lnSpc>
                <a:spcPct val="100000"/>
              </a:lnSpc>
              <a:spcBef>
                <a:spcPts val="0"/>
              </a:spcBef>
              <a:spcAft>
                <a:spcPts val="0"/>
              </a:spcAft>
              <a:buClr>
                <a:schemeClr val="dk1"/>
              </a:buClr>
              <a:buSzPts val="1200"/>
              <a:buFont typeface="Calibri"/>
              <a:buNone/>
            </a:pPr>
            <a:r>
              <a:rPr i="0" lang="fr" sz="1200">
                <a:solidFill>
                  <a:schemeClr val="dk1"/>
                </a:solidFill>
                <a:latin typeface="Calibri"/>
                <a:ea typeface="Calibri"/>
                <a:cs typeface="Calibri"/>
                <a:sym typeface="Calibri"/>
              </a:rPr>
              <a:t> </a:t>
            </a:r>
            <a:endParaRPr/>
          </a:p>
        </p:txBody>
      </p:sp>
      <p:sp>
        <p:nvSpPr>
          <p:cNvPr id="1377" name="Google Shape;1377;p1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p1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4" name="Google Shape;1384;p1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 sz="1200" u="none" cap="none" strike="noStrike">
                <a:solidFill>
                  <a:srgbClr val="000000"/>
                </a:solidFill>
                <a:latin typeface="Calibri"/>
                <a:ea typeface="Calibri"/>
                <a:cs typeface="Calibri"/>
                <a:sym typeface="Calibri"/>
              </a:rPr>
              <a:t>Expliquer : </a:t>
            </a:r>
            <a:r>
              <a:rPr b="0" i="0" lang="fr" sz="1800" u="none" cap="none" strike="noStrike">
                <a:solidFill>
                  <a:srgbClr val="000000"/>
                </a:solidFill>
                <a:latin typeface="Calibri"/>
                <a:ea typeface="Calibri"/>
                <a:cs typeface="Calibri"/>
                <a:sym typeface="Calibri"/>
              </a:rPr>
              <a:t>Une infection peut survenir après une évacuation utérine si l'avortement est incomplet, la prévention des infections n'a pas été appliquée, ou si la femme souffrait d'une infection pelvienne au moment de l'évacuation utérine. L'infection intrautérine (également dénommée endométrite) peut devenir un infection plus généralisée (septicémie ou choc septique) si elle n’est pas traitée. Une femme souffrant de septicémie doit être hospitalisée. Tout d'abord, passons en revue les signes et symptômes d'une infection utérine.</a:t>
            </a:r>
            <a:endParaRPr/>
          </a:p>
        </p:txBody>
      </p:sp>
      <p:sp>
        <p:nvSpPr>
          <p:cNvPr id="1385" name="Google Shape;1385;p1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p1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2" name="Google Shape;1392;p1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3" name="Google Shape;1393;p1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p1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0" name="Google Shape;1400;p1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1" name="Google Shape;1401;p1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p1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8" name="Google Shape;1408;p1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Les antibiotiques de large spectre recommandés sont l'ampicilline 2g par IV toutes les 6 heures et soit 5mg de gentamicine / kg du poids, toutes les 24 heures soit 500 mg de métronidazole par IV toutes les huit heures.</a:t>
            </a:r>
            <a:endParaRPr/>
          </a:p>
          <a:p>
            <a:pPr indent="0" lvl="0" marL="0" marR="0" rtl="0" algn="l">
              <a:lnSpc>
                <a:spcPct val="100000"/>
              </a:lnSpc>
              <a:spcBef>
                <a:spcPts val="0"/>
              </a:spcBef>
              <a:spcAft>
                <a:spcPts val="0"/>
              </a:spcAft>
              <a:buClr>
                <a:schemeClr val="dk1"/>
              </a:buClr>
              <a:buSzPts val="1200"/>
              <a:buFont typeface="Calibri"/>
              <a:buNone/>
            </a:pPr>
            <a:r>
              <a:t/>
            </a:r>
            <a:endParaRPr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fr" sz="1200" u="none" cap="none" strike="noStrike">
                <a:solidFill>
                  <a:srgbClr val="000000"/>
                </a:solidFill>
                <a:latin typeface="Calibri"/>
                <a:ea typeface="Calibri"/>
                <a:cs typeface="Calibri"/>
                <a:sym typeface="Calibri"/>
              </a:rPr>
              <a:t>Orienter les participants vers les polycopiés : </a:t>
            </a:r>
            <a:r>
              <a:rPr b="0" i="1" lang="fr" sz="1200" u="none" cap="none" strike="noStrike">
                <a:solidFill>
                  <a:srgbClr val="000000"/>
                </a:solidFill>
                <a:latin typeface="Calibri"/>
                <a:ea typeface="Calibri"/>
                <a:cs typeface="Calibri"/>
                <a:sym typeface="Calibri"/>
              </a:rPr>
              <a:t>Liste de contrôle des compétences en matière de prise en charge des complications (SAA).</a:t>
            </a:r>
            <a:r>
              <a:rPr b="0" i="0" lang="fr" sz="1200" u="none" cap="none" strike="noStrike">
                <a:solidFill>
                  <a:srgbClr val="000000"/>
                </a:solidFill>
                <a:latin typeface="Calibri"/>
                <a:ea typeface="Calibri"/>
                <a:cs typeface="Calibri"/>
                <a:sym typeface="Calibri"/>
              </a:rPr>
              <a:t> Demander aux participants s'ils ont des questions sur la prise en charge des complications.</a:t>
            </a:r>
            <a:endParaRPr/>
          </a:p>
        </p:txBody>
      </p:sp>
      <p:sp>
        <p:nvSpPr>
          <p:cNvPr id="1409" name="Google Shape;1409;p1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000"/>
              <a:buFont typeface="Calibri"/>
              <a:buNone/>
            </a:pPr>
            <a:r>
              <a:rPr b="1" i="0" lang="fr" sz="1000" u="none" cap="none" strike="noStrike">
                <a:solidFill>
                  <a:srgbClr val="000000"/>
                </a:solidFill>
                <a:latin typeface="Calibri"/>
                <a:ea typeface="Calibri"/>
                <a:cs typeface="Calibri"/>
                <a:sym typeface="Calibri"/>
              </a:rPr>
              <a:t>Présenter </a:t>
            </a:r>
            <a:r>
              <a:rPr b="0" i="0" lang="fr" sz="1000" u="none" cap="none" strike="noStrike">
                <a:solidFill>
                  <a:srgbClr val="000000"/>
                </a:solidFill>
                <a:latin typeface="Calibri"/>
                <a:ea typeface="Calibri"/>
                <a:cs typeface="Calibri"/>
                <a:sym typeface="Calibri"/>
              </a:rPr>
              <a:t>la loi en vigueur sur l'avortement dans le </a:t>
            </a:r>
            <a:r>
              <a:rPr b="0" i="0" lang="fr" sz="1200" u="none" cap="none" strike="noStrike">
                <a:solidFill>
                  <a:srgbClr val="000000"/>
                </a:solidFill>
                <a:latin typeface="Calibri"/>
                <a:ea typeface="Calibri"/>
                <a:cs typeface="Calibri"/>
                <a:sym typeface="Calibri"/>
              </a:rPr>
              <a:t>contexte de </a:t>
            </a:r>
            <a:r>
              <a:rPr b="0" i="0" lang="fr" sz="1000" u="none" cap="none" strike="noStrike">
                <a:solidFill>
                  <a:srgbClr val="000000"/>
                </a:solidFill>
                <a:latin typeface="Calibri"/>
                <a:ea typeface="Calibri"/>
                <a:cs typeface="Calibri"/>
                <a:sym typeface="Calibri"/>
              </a:rPr>
              <a:t>crise dans lequel vous travaillez.</a:t>
            </a:r>
            <a:endParaRPr/>
          </a:p>
          <a:p>
            <a:pPr indent="0" lvl="0" marL="0" rtl="0" algn="l">
              <a:lnSpc>
                <a:spcPct val="100000"/>
              </a:lnSpc>
              <a:spcBef>
                <a:spcPts val="0"/>
              </a:spcBef>
              <a:spcAft>
                <a:spcPts val="0"/>
              </a:spcAft>
              <a:buClr>
                <a:schemeClr val="dk1"/>
              </a:buClr>
              <a:buSzPts val="1000"/>
              <a:buFont typeface="Calibri"/>
              <a:buNone/>
            </a:pPr>
            <a:r>
              <a:t/>
            </a:r>
            <a:endParaRPr b="0" i="0" sz="10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1" i="1" lang="fr" sz="1200" u="none" cap="none" strike="noStrike">
                <a:solidFill>
                  <a:srgbClr val="000000"/>
                </a:solidFill>
                <a:latin typeface="Calibri"/>
                <a:ea typeface="Calibri"/>
                <a:cs typeface="Calibri"/>
                <a:sym typeface="Calibri"/>
              </a:rPr>
              <a:t>Note au formateur : </a:t>
            </a:r>
            <a:r>
              <a:rPr b="0" i="1" lang="fr" sz="1200" u="none" cap="none" strike="noStrike">
                <a:solidFill>
                  <a:srgbClr val="000000"/>
                </a:solidFill>
                <a:latin typeface="Calibri"/>
                <a:ea typeface="Calibri"/>
                <a:cs typeface="Calibri"/>
                <a:sym typeface="Calibri"/>
              </a:rPr>
              <a:t>Si vous avez préparé un polycopié ou une brève présentation PowerPoint sur la loi, veuillez la présenter ici.</a:t>
            </a:r>
            <a:endParaRPr/>
          </a:p>
          <a:p>
            <a:pPr indent="0" lvl="0" marL="0" rtl="0" algn="l">
              <a:lnSpc>
                <a:spcPct val="100000"/>
              </a:lnSpc>
              <a:spcBef>
                <a:spcPts val="0"/>
              </a:spcBef>
              <a:spcAft>
                <a:spcPts val="0"/>
              </a:spcAft>
              <a:buSzPts val="1400"/>
              <a:buNone/>
            </a:pPr>
            <a:r>
              <a:t/>
            </a:r>
            <a:endParaRPr/>
          </a:p>
        </p:txBody>
      </p:sp>
      <p:sp>
        <p:nvSpPr>
          <p:cNvPr id="270" name="Google Shape;27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p1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6" name="Google Shape;1416;p1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17" name="Google Shape;1417;p1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fr"/>
              <a:t>‹#›</a:t>
            </a:fld>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p1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4" name="Google Shape;1424;p1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9" name="Shape 1429"/>
        <p:cNvGrpSpPr/>
        <p:nvPr/>
      </p:nvGrpSpPr>
      <p:grpSpPr>
        <a:xfrm>
          <a:off x="0" y="0"/>
          <a:ext cx="0" cy="0"/>
          <a:chOff x="0" y="0"/>
          <a:chExt cx="0" cy="0"/>
        </a:xfrm>
      </p:grpSpPr>
      <p:sp>
        <p:nvSpPr>
          <p:cNvPr id="1430" name="Google Shape;1430;p1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1" name="Google Shape;1431;p1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1" lang="fr" sz="1200" u="none" cap="none" strike="noStrike">
                <a:solidFill>
                  <a:srgbClr val="000000"/>
                </a:solidFill>
                <a:latin typeface="Calibri"/>
                <a:ea typeface="Calibri"/>
                <a:cs typeface="Calibri"/>
                <a:sym typeface="Calibri"/>
              </a:rPr>
              <a:t>Note au formateur : </a:t>
            </a:r>
            <a:r>
              <a:rPr b="0" i="1" lang="fr" sz="1200" u="none" cap="none" strike="noStrike">
                <a:solidFill>
                  <a:srgbClr val="000000"/>
                </a:solidFill>
                <a:latin typeface="Calibri"/>
                <a:ea typeface="Calibri"/>
                <a:cs typeface="Calibri"/>
                <a:sym typeface="Calibri"/>
              </a:rPr>
              <a:t>Il peut être utile d'afficher une feuille de tableau à feuilles mobiles avec ces éléments pour que les participants s'y réfèrent durant cette session.</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 : </a:t>
            </a:r>
            <a:r>
              <a:rPr b="0" i="0" lang="fr" sz="1200" u="none" cap="none" strike="noStrike">
                <a:solidFill>
                  <a:srgbClr val="000000"/>
                </a:solidFill>
                <a:latin typeface="Calibri"/>
                <a:ea typeface="Calibri"/>
                <a:cs typeface="Calibri"/>
                <a:sym typeface="Calibri"/>
              </a:rPr>
              <a:t>Que pensez-vous quand vous entendez le terme « suivi » ? Quels sont les mots ou expressions qui vous viennent à l'esprit? Quels sont les éléments du « suivi ? »</a:t>
            </a:r>
            <a:endParaRPr/>
          </a:p>
          <a:p>
            <a:pPr indent="0" lvl="0" marL="0" rtl="0" algn="l">
              <a:lnSpc>
                <a:spcPct val="100000"/>
              </a:lnSpc>
              <a:spcBef>
                <a:spcPts val="0"/>
              </a:spcBef>
              <a:spcAft>
                <a:spcPts val="0"/>
              </a:spcAft>
              <a:buClr>
                <a:schemeClr val="dk1"/>
              </a:buClr>
              <a:buSzPts val="1200"/>
              <a:buFont typeface="Calibri"/>
              <a:buNone/>
            </a:pPr>
            <a:r>
              <a:t/>
            </a:r>
            <a:endParaRPr b="0"/>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Prendre </a:t>
            </a:r>
            <a:r>
              <a:rPr b="0" i="0" lang="fr" sz="1200" u="none" cap="none" strike="noStrike">
                <a:solidFill>
                  <a:srgbClr val="000000"/>
                </a:solidFill>
                <a:latin typeface="Calibri"/>
                <a:ea typeface="Calibri"/>
                <a:cs typeface="Calibri"/>
                <a:sym typeface="Calibri"/>
              </a:rPr>
              <a:t>plusieurs réponses avant de montrer la diapositive suivante.</a:t>
            </a:r>
            <a:endParaRPr/>
          </a:p>
        </p:txBody>
      </p:sp>
      <p:sp>
        <p:nvSpPr>
          <p:cNvPr id="1432" name="Google Shape;1432;p1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7" name="Shape 1437"/>
        <p:cNvGrpSpPr/>
        <p:nvPr/>
      </p:nvGrpSpPr>
      <p:grpSpPr>
        <a:xfrm>
          <a:off x="0" y="0"/>
          <a:ext cx="0" cy="0"/>
          <a:chOff x="0" y="0"/>
          <a:chExt cx="0" cy="0"/>
        </a:xfrm>
      </p:grpSpPr>
      <p:sp>
        <p:nvSpPr>
          <p:cNvPr id="1438" name="Google Shape;1438;p1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9" name="Google Shape;1439;p1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4" name="Shape 1444"/>
        <p:cNvGrpSpPr/>
        <p:nvPr/>
      </p:nvGrpSpPr>
      <p:grpSpPr>
        <a:xfrm>
          <a:off x="0" y="0"/>
          <a:ext cx="0" cy="0"/>
          <a:chOff x="0" y="0"/>
          <a:chExt cx="0" cy="0"/>
        </a:xfrm>
      </p:grpSpPr>
      <p:sp>
        <p:nvSpPr>
          <p:cNvPr id="1445" name="Google Shape;1445;p1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6" name="Google Shape;1446;p1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000000"/>
              </a:buClr>
              <a:buSzPts val="1000"/>
              <a:buFont typeface="Calibri"/>
              <a:buNone/>
            </a:pPr>
            <a:r>
              <a:rPr b="1" i="0" lang="fr" sz="10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Le suivi peut s'appuyer sur des approches simples et peu onéreuses ou des approches plus complexes ou formalisées. Pour les prestataires, une simple approche peut consister à suivre quelques-uns de leurs propres indicateurs de la prestation de services. Des approches plus formalisées impliquent habituellement des évaluations et le suivi d'un large éventail de composantes de la prestation de services. Une des approches plus formelles est le </a:t>
            </a:r>
            <a:r>
              <a:rPr b="0" i="1" lang="fr" sz="1200" u="none" cap="none" strike="noStrike">
                <a:solidFill>
                  <a:srgbClr val="000000"/>
                </a:solidFill>
                <a:latin typeface="Calibri"/>
                <a:ea typeface="Calibri"/>
                <a:cs typeface="Calibri"/>
                <a:sym typeface="Calibri"/>
              </a:rPr>
              <a:t>COPE</a:t>
            </a:r>
            <a:r>
              <a:rPr b="0" i="1" lang="fr" sz="1200" u="none" cap="none" strike="noStrike">
                <a:solidFill>
                  <a:srgbClr val="000000"/>
                </a:solidFill>
                <a:latin typeface="Times New Roman"/>
                <a:ea typeface="Times New Roman"/>
                <a:cs typeface="Times New Roman"/>
                <a:sym typeface="Times New Roman"/>
              </a:rPr>
              <a:t>®</a:t>
            </a:r>
            <a:r>
              <a:rPr b="0" i="1" lang="fr" sz="1200" u="none" cap="none" strike="noStrike">
                <a:solidFill>
                  <a:srgbClr val="000000"/>
                </a:solidFill>
                <a:latin typeface="Calibri"/>
                <a:ea typeface="Calibri"/>
                <a:cs typeface="Calibri"/>
                <a:sym typeface="Calibri"/>
              </a:rPr>
              <a:t> pour les soins complets d'avortement</a:t>
            </a:r>
            <a:r>
              <a:rPr b="0" i="0" lang="fr" sz="1200" u="none" cap="none" strike="noStrike">
                <a:solidFill>
                  <a:srgbClr val="000000"/>
                </a:solidFill>
                <a:latin typeface="Calibri"/>
                <a:ea typeface="Calibri"/>
                <a:cs typeface="Calibri"/>
                <a:sym typeface="Calibri"/>
              </a:rPr>
              <a:t>, qui est un processus d'amélioration continue de la qualité et un ensemble d'outils utilisés par le personnel de santé pour évaluer et améliorer de façon proactive et permanente la qualité des soins complets d’avortement qu'ils dispensent.  Il y a aussi beaucoup d'autres approches efficaces. </a:t>
            </a:r>
            <a:endParaRPr/>
          </a:p>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p:txBody>
      </p:sp>
      <p:sp>
        <p:nvSpPr>
          <p:cNvPr id="1447" name="Google Shape;1447;p1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p1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4" name="Google Shape;1454;p1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p1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1" name="Google Shape;1461;p1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200">
                <a:solidFill>
                  <a:schemeClr val="dk1"/>
                </a:solidFill>
                <a:latin typeface="Calibri"/>
                <a:ea typeface="Calibri"/>
                <a:cs typeface="Calibri"/>
                <a:sym typeface="Calibri"/>
              </a:rPr>
              <a:t>Expliquer : </a:t>
            </a:r>
            <a:r>
              <a:rPr lang="fr" sz="1200">
                <a:solidFill>
                  <a:schemeClr val="dk1"/>
                </a:solidFill>
                <a:latin typeface="Calibri"/>
                <a:ea typeface="Calibri"/>
                <a:cs typeface="Calibri"/>
                <a:sym typeface="Calibri"/>
              </a:rPr>
              <a:t>Le suivi peut être utilisé pour récompenser les employés et les motiver. Les responsables de services peuvent utiliser des incitations originales dans le cadre du suivi afin de promouvoir des changements de comportement. Le suivi ne doit pas être coercitif.</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fr"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t/>
            </a:r>
            <a:endParaRPr/>
          </a:p>
        </p:txBody>
      </p:sp>
      <p:sp>
        <p:nvSpPr>
          <p:cNvPr id="1462" name="Google Shape;1462;p1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p1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9" name="Google Shape;1469;p1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 : </a:t>
            </a:r>
            <a:r>
              <a:rPr b="0" i="0" lang="fr" sz="1200" u="none" cap="none" strike="noStrike">
                <a:solidFill>
                  <a:srgbClr val="000000"/>
                </a:solidFill>
                <a:latin typeface="Calibri"/>
                <a:ea typeface="Calibri"/>
                <a:cs typeface="Calibri"/>
                <a:sym typeface="Calibri"/>
              </a:rPr>
              <a:t>À l'heure actuelle, quelles sont les informations que vous recueillez sur vos services et qui pourraient être utilisées pour le suivi ? </a:t>
            </a:r>
            <a:r>
              <a:rPr b="1" i="0" lang="fr" sz="1200" u="none" cap="none" strike="noStrike">
                <a:solidFill>
                  <a:srgbClr val="000000"/>
                </a:solidFill>
                <a:latin typeface="Calibri"/>
                <a:ea typeface="Calibri"/>
                <a:cs typeface="Calibri"/>
                <a:sym typeface="Calibri"/>
              </a:rPr>
              <a:t>Prendre </a:t>
            </a:r>
            <a:r>
              <a:rPr b="0" i="0" lang="fr" sz="1200" u="none" cap="none" strike="noStrike">
                <a:solidFill>
                  <a:srgbClr val="000000"/>
                </a:solidFill>
                <a:latin typeface="Calibri"/>
                <a:ea typeface="Calibri"/>
                <a:cs typeface="Calibri"/>
                <a:sym typeface="Calibri"/>
              </a:rPr>
              <a:t>plusieurs réponses.</a:t>
            </a:r>
            <a:r>
              <a:rPr b="0" i="0" lang="fr" sz="1400" u="none" cap="none" strike="noStrike">
                <a:solidFill>
                  <a:srgbClr val="000000"/>
                </a:solidFill>
                <a:latin typeface="Calibri"/>
                <a:ea typeface="Calibri"/>
                <a:cs typeface="Calibri"/>
                <a:sym typeface="Calibri"/>
              </a:rPr>
              <a:t> </a:t>
            </a:r>
            <a:endParaRPr/>
          </a:p>
          <a:p>
            <a:pPr indent="0" lvl="0" marL="0" rtl="0" algn="l">
              <a:lnSpc>
                <a:spcPct val="100000"/>
              </a:lnSpc>
              <a:spcBef>
                <a:spcPts val="0"/>
              </a:spcBef>
              <a:spcAft>
                <a:spcPts val="0"/>
              </a:spcAft>
              <a:buClr>
                <a:schemeClr val="dk1"/>
              </a:buClr>
              <a:buSzPts val="1400"/>
              <a:buFont typeface="Calibri"/>
              <a:buNone/>
            </a:pPr>
            <a:r>
              <a:t/>
            </a:r>
            <a:endParaRPr b="1" sz="14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a:t>
            </a:r>
            <a:r>
              <a:rPr b="0" i="0" lang="fr" sz="1200" u="none" cap="none" strike="noStrike">
                <a:solidFill>
                  <a:srgbClr val="000000"/>
                </a:solidFill>
                <a:latin typeface="Calibri"/>
                <a:ea typeface="Calibri"/>
                <a:cs typeface="Calibri"/>
                <a:sym typeface="Calibri"/>
              </a:rPr>
              <a:t> aux participants de donner des exemples de la manière dont ils assurent le suivi de leurs services dans leur établissement.</a:t>
            </a:r>
            <a:endParaRPr/>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Les réponses peuvent inclure :</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Recueillir des informations à partir des registres</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Examiner des dossiers médicaux</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Évaluer les inventaires des fournitures et équipements</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Parler avec les clientes</a:t>
            </a:r>
            <a:endParaRPr/>
          </a:p>
          <a:p>
            <a:pPr indent="0" lvl="0" marL="0" rtl="0" algn="l">
              <a:lnSpc>
                <a:spcPct val="100000"/>
              </a:lnSpc>
              <a:spcBef>
                <a:spcPts val="0"/>
              </a:spcBef>
              <a:spcAft>
                <a:spcPts val="0"/>
              </a:spcAft>
              <a:buClr>
                <a:schemeClr val="dk1"/>
              </a:buClr>
              <a:buSzPts val="1400"/>
              <a:buFont typeface="Calibri"/>
              <a:buNone/>
            </a:pPr>
            <a:r>
              <a:rPr lang="fr" sz="1200">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200"/>
              <a:buFont typeface="Calibri"/>
              <a:buNone/>
            </a:pPr>
            <a:r>
              <a:rPr b="1" i="0" lang="fr" sz="10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En recueillant et en évaluant ces informations, on peut déterminer les domaines dans lesquels les services sont efficaces et les axes d'amélioration. </a:t>
            </a:r>
            <a:r>
              <a:rPr b="1" i="0" lang="fr" sz="1200" u="none" cap="none" strike="noStrike">
                <a:solidFill>
                  <a:srgbClr val="000000"/>
                </a:solidFill>
                <a:latin typeface="Calibri"/>
                <a:ea typeface="Calibri"/>
                <a:cs typeface="Calibri"/>
                <a:sym typeface="Calibri"/>
              </a:rPr>
              <a:t>Insister sur le fait </a:t>
            </a:r>
            <a:r>
              <a:rPr b="0" i="0" lang="fr" sz="1200" u="none" cap="none" strike="noStrike">
                <a:solidFill>
                  <a:srgbClr val="000000"/>
                </a:solidFill>
                <a:latin typeface="Calibri"/>
                <a:ea typeface="Calibri"/>
                <a:cs typeface="Calibri"/>
                <a:sym typeface="Calibri"/>
              </a:rPr>
              <a:t> que le suivi est une composante essentielle de la prestation de service de haute qualité.</a:t>
            </a:r>
            <a:endParaRPr/>
          </a:p>
        </p:txBody>
      </p:sp>
      <p:sp>
        <p:nvSpPr>
          <p:cNvPr id="1470" name="Google Shape;1470;p1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fr"/>
              <a:t>‹#›</a:t>
            </a:fld>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p1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5" name="Google Shape;1495;p1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marR="0" rtl="0" algn="l">
              <a:lnSpc>
                <a:spcPct val="107000"/>
              </a:lnSpc>
              <a:spcBef>
                <a:spcPts val="0"/>
              </a:spcBef>
              <a:spcAft>
                <a:spcPts val="0"/>
              </a:spcAft>
              <a:buClr>
                <a:schemeClr val="dk1"/>
              </a:buClr>
              <a:buSzPts val="1000"/>
              <a:buFont typeface="Calibri"/>
              <a:buNone/>
            </a:pPr>
            <a:r>
              <a:rPr lang="fr" sz="1000">
                <a:latin typeface="Calibri"/>
                <a:ea typeface="Calibri"/>
                <a:cs typeface="Calibri"/>
                <a:sym typeface="Calibri"/>
              </a:rPr>
              <a:t> </a:t>
            </a:r>
            <a:r>
              <a:rPr b="1" i="0" lang="fr" sz="1200" u="none" cap="none" strike="noStrike">
                <a:solidFill>
                  <a:srgbClr val="000000"/>
                </a:solidFill>
                <a:latin typeface="Calibri"/>
                <a:ea typeface="Calibri"/>
                <a:cs typeface="Calibri"/>
                <a:sym typeface="Calibri"/>
              </a:rPr>
              <a:t>Dire : </a:t>
            </a:r>
            <a:r>
              <a:rPr b="0" i="0" lang="fr" sz="1200" u="none" cap="none" strike="noStrike">
                <a:solidFill>
                  <a:srgbClr val="000000"/>
                </a:solidFill>
                <a:latin typeface="Calibri"/>
                <a:ea typeface="Calibri"/>
                <a:cs typeface="Calibri"/>
                <a:sym typeface="Calibri"/>
              </a:rPr>
              <a:t>Les informations suivantes doivent être notées dans un registre de gynécologie ou de soins complets d'avortement et conservées en toute confidentialité dans un endroit verrouillé. Ces informations peuvent être codées ou masquées pour préserver la confidentialité. </a:t>
            </a:r>
            <a:endParaRPr/>
          </a:p>
          <a:p>
            <a:pPr indent="0" lvl="0" marL="0" rtl="0" algn="l">
              <a:lnSpc>
                <a:spcPct val="100000"/>
              </a:lnSpc>
              <a:spcBef>
                <a:spcPts val="0"/>
              </a:spcBef>
              <a:spcAft>
                <a:spcPts val="0"/>
              </a:spcAft>
              <a:buClr>
                <a:schemeClr val="dk1"/>
              </a:buClr>
              <a:buSzPts val="1200"/>
              <a:buFont typeface="Calibri"/>
              <a:buNone/>
            </a:pPr>
            <a:r>
              <a:t/>
            </a:r>
            <a:endParaRPr b="1">
              <a:latin typeface="Calibri"/>
              <a:ea typeface="Calibri"/>
              <a:cs typeface="Calibri"/>
              <a:sym typeface="Calibri"/>
            </a:endParaRPr>
          </a:p>
          <a:p>
            <a:pPr indent="0" lvl="0" marL="0" rtl="0" algn="l">
              <a:lnSpc>
                <a:spcPct val="100000"/>
              </a:lnSpc>
              <a:spcBef>
                <a:spcPts val="0"/>
              </a:spcBef>
              <a:spcAft>
                <a:spcPts val="0"/>
              </a:spcAft>
              <a:buClr>
                <a:srgbClr val="000000"/>
              </a:buClr>
              <a:buSzPts val="1000"/>
              <a:buFont typeface="Calibri"/>
              <a:buNone/>
            </a:pPr>
            <a:r>
              <a:rPr b="1" i="0" lang="fr" sz="1000" u="none" cap="none" strike="noStrike">
                <a:solidFill>
                  <a:srgbClr val="000000"/>
                </a:solidFill>
                <a:latin typeface="Calibri"/>
                <a:ea typeface="Calibri"/>
                <a:cs typeface="Calibri"/>
                <a:sym typeface="Calibri"/>
              </a:rPr>
              <a:t>Aborder</a:t>
            </a:r>
            <a:r>
              <a:rPr b="0" i="0" lang="fr" sz="1000" u="none" cap="none" strike="noStrike">
                <a:solidFill>
                  <a:srgbClr val="000000"/>
                </a:solidFill>
                <a:latin typeface="Calibri"/>
                <a:ea typeface="Calibri"/>
                <a:cs typeface="Calibri"/>
                <a:sym typeface="Calibri"/>
              </a:rPr>
              <a:t> les différents points et clarifier si besoin. Noter que les « complications présentées » seraient pertinentes pour les clientes de soins après avortement.</a:t>
            </a:r>
            <a:endParaRPr/>
          </a:p>
          <a:p>
            <a:pPr indent="0" lvl="0" marL="228600" marR="0" rtl="0" algn="l">
              <a:lnSpc>
                <a:spcPct val="107000"/>
              </a:lnSpc>
              <a:spcBef>
                <a:spcPts val="0"/>
              </a:spcBef>
              <a:spcAft>
                <a:spcPts val="0"/>
              </a:spcAft>
              <a:buClr>
                <a:schemeClr val="dk1"/>
              </a:buClr>
              <a:buSzPts val="1400"/>
              <a:buFont typeface="Calibri"/>
              <a:buNone/>
            </a:pPr>
            <a:r>
              <a:t/>
            </a:r>
            <a:endParaRPr/>
          </a:p>
        </p:txBody>
      </p:sp>
      <p:sp>
        <p:nvSpPr>
          <p:cNvPr id="1496" name="Google Shape;1496;p1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fr"/>
              <a:t>‹#›</a:t>
            </a:fld>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p1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3" name="Google Shape;1503;p1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000"/>
              <a:buFont typeface="Calibri"/>
              <a:buNone/>
            </a:pPr>
            <a:r>
              <a:rPr b="1" i="0" lang="fr" sz="1000" u="none" cap="none" strike="noStrike">
                <a:solidFill>
                  <a:srgbClr val="000000"/>
                </a:solidFill>
                <a:latin typeface="Calibri"/>
                <a:ea typeface="Calibri"/>
                <a:cs typeface="Calibri"/>
                <a:sym typeface="Calibri"/>
              </a:rPr>
              <a:t>Dire : </a:t>
            </a:r>
            <a:r>
              <a:rPr b="0" i="0" lang="fr" sz="1200" u="none" cap="none" strike="noStrike">
                <a:solidFill>
                  <a:srgbClr val="000000"/>
                </a:solidFill>
                <a:latin typeface="Calibri"/>
                <a:ea typeface="Calibri"/>
                <a:cs typeface="Calibri"/>
                <a:sym typeface="Calibri"/>
              </a:rPr>
              <a:t>Dans le cadre de la planification du suivi, il est important de prendre en considération des indicateurs spécifiques pour mesurer les progrès. Les indicateurs choisis doivent être le reflet des services à suivre. Il est important de choisir les indicateurs contrôlés par le personnel. Dans le cas contraire, le processus pourrait être démotivant. </a:t>
            </a:r>
            <a:endParaRPr/>
          </a:p>
          <a:p>
            <a:pPr indent="0" lvl="0" marL="0" rtl="0" algn="l">
              <a:lnSpc>
                <a:spcPct val="100000"/>
              </a:lnSpc>
              <a:spcBef>
                <a:spcPts val="0"/>
              </a:spcBef>
              <a:spcAft>
                <a:spcPts val="0"/>
              </a:spcAft>
              <a:buClr>
                <a:schemeClr val="dk1"/>
              </a:buClr>
              <a:buSzPts val="1000"/>
              <a:buFont typeface="Calibri"/>
              <a:buNone/>
            </a:pPr>
            <a:r>
              <a:t/>
            </a:r>
            <a:endParaRPr i="1" sz="1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 </a:t>
            </a:r>
            <a:r>
              <a:rPr b="0" i="0" lang="fr" sz="1200" u="none" cap="none" strike="noStrike">
                <a:solidFill>
                  <a:srgbClr val="000000"/>
                </a:solidFill>
                <a:latin typeface="Calibri"/>
                <a:ea typeface="Calibri"/>
                <a:cs typeface="Calibri"/>
                <a:sym typeface="Calibri"/>
              </a:rPr>
              <a:t>aux participants de donner des examples d'indicateurs pouvant être mesurés dans le cadre du suivi de la qualité des services d'évacuation utérine. </a:t>
            </a:r>
            <a:r>
              <a:rPr b="1" i="0" lang="fr" sz="1200" u="none" cap="none" strike="noStrike">
                <a:solidFill>
                  <a:srgbClr val="000000"/>
                </a:solidFill>
                <a:latin typeface="Calibri"/>
                <a:ea typeface="Calibri"/>
                <a:cs typeface="Calibri"/>
                <a:sym typeface="Calibri"/>
              </a:rPr>
              <a:t>Orienter </a:t>
            </a:r>
            <a:r>
              <a:rPr b="0" i="0" lang="fr" sz="1200" u="none" cap="none" strike="noStrike">
                <a:solidFill>
                  <a:srgbClr val="000000"/>
                </a:solidFill>
                <a:latin typeface="Calibri"/>
                <a:ea typeface="Calibri"/>
                <a:cs typeface="Calibri"/>
                <a:sym typeface="Calibri"/>
              </a:rPr>
              <a:t>les participants vers le polycopié </a:t>
            </a:r>
            <a:r>
              <a:rPr b="0" i="1" lang="fr" sz="1200" u="none" cap="none" strike="noStrike">
                <a:solidFill>
                  <a:srgbClr val="000000"/>
                </a:solidFill>
                <a:latin typeface="Calibri"/>
                <a:ea typeface="Calibri"/>
                <a:cs typeface="Calibri"/>
                <a:sym typeface="Calibri"/>
              </a:rPr>
              <a:t>Exemples de suivi des services d'avortement </a:t>
            </a:r>
            <a:r>
              <a:rPr b="0" i="0" lang="fr" sz="1200" u="none" cap="none" strike="noStrike">
                <a:solidFill>
                  <a:srgbClr val="000000"/>
                </a:solidFill>
                <a:latin typeface="Calibri"/>
                <a:ea typeface="Calibri"/>
                <a:cs typeface="Calibri"/>
                <a:sym typeface="Calibri"/>
              </a:rPr>
              <a:t>pour avoir des idées. </a:t>
            </a:r>
            <a:endParaRPr/>
          </a:p>
          <a:p>
            <a:pPr indent="0" lvl="0" marL="0" rtl="0" algn="l">
              <a:lnSpc>
                <a:spcPct val="100000"/>
              </a:lnSpc>
              <a:spcBef>
                <a:spcPts val="0"/>
              </a:spcBef>
              <a:spcAft>
                <a:spcPts val="0"/>
              </a:spcAft>
              <a:buClr>
                <a:schemeClr val="dk1"/>
              </a:buClr>
              <a:buSzPts val="1000"/>
              <a:buFont typeface="Calibri"/>
              <a:buNone/>
            </a:pPr>
            <a:r>
              <a:t/>
            </a:r>
            <a:endParaRPr b="1" i="0" sz="10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000"/>
              <a:buFont typeface="Calibri"/>
              <a:buNone/>
            </a:pPr>
            <a:r>
              <a:rPr b="0" i="0" lang="fr" sz="1000" u="none" cap="none" strike="noStrike">
                <a:solidFill>
                  <a:srgbClr val="000000"/>
                </a:solidFill>
                <a:latin typeface="Calibri"/>
                <a:ea typeface="Calibri"/>
                <a:cs typeface="Calibri"/>
                <a:sym typeface="Calibri"/>
              </a:rPr>
              <a:t>Quelques exemples</a:t>
            </a:r>
            <a:r>
              <a:rPr b="1" i="0" lang="fr" sz="1000" u="none" cap="none" strike="noStrike">
                <a:solidFill>
                  <a:srgbClr val="000000"/>
                </a:solidFill>
                <a:latin typeface="Calibri"/>
                <a:ea typeface="Calibri"/>
                <a:cs typeface="Calibri"/>
                <a:sym typeface="Calibri"/>
              </a:rPr>
              <a:t>:</a:t>
            </a:r>
            <a:endParaRPr/>
          </a:p>
          <a:p>
            <a:pPr indent="-171450" lvl="0" marL="171450" rtl="0" algn="l">
              <a:lnSpc>
                <a:spcPct val="100000"/>
              </a:lnSpc>
              <a:spcBef>
                <a:spcPts val="0"/>
              </a:spcBef>
              <a:spcAft>
                <a:spcPts val="0"/>
              </a:spcAft>
              <a:buClr>
                <a:schemeClr val="dk1"/>
              </a:buClr>
              <a:buSzPts val="1200"/>
              <a:buFont typeface="Arial"/>
              <a:buChar char="•"/>
            </a:pPr>
            <a:r>
              <a:rPr b="0" i="0" lang="fr" sz="1000" u="none" cap="none" strike="noStrike">
                <a:solidFill>
                  <a:srgbClr val="000000"/>
                </a:solidFill>
                <a:latin typeface="Calibri"/>
                <a:ea typeface="Calibri"/>
                <a:cs typeface="Calibri"/>
                <a:sym typeface="Calibri"/>
              </a:rPr>
              <a:t>Nombre et type d'évacuations utérines pratiquées</a:t>
            </a:r>
            <a:endParaRPr/>
          </a:p>
          <a:p>
            <a:pPr indent="-171450" lvl="0" marL="171450" rtl="0" algn="l">
              <a:lnSpc>
                <a:spcPct val="100000"/>
              </a:lnSpc>
              <a:spcBef>
                <a:spcPts val="0"/>
              </a:spcBef>
              <a:spcAft>
                <a:spcPts val="0"/>
              </a:spcAft>
              <a:buClr>
                <a:schemeClr val="dk1"/>
              </a:buClr>
              <a:buSzPts val="1200"/>
              <a:buFont typeface="Arial"/>
              <a:buChar char="•"/>
            </a:pPr>
            <a:r>
              <a:rPr b="0" i="0" lang="fr" sz="1000" u="none" cap="none" strike="noStrike">
                <a:solidFill>
                  <a:srgbClr val="000000"/>
                </a:solidFill>
                <a:latin typeface="Calibri"/>
                <a:ea typeface="Calibri"/>
                <a:cs typeface="Calibri"/>
                <a:sym typeface="Calibri"/>
              </a:rPr>
              <a:t>Nombre et type de complications</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Nombre de femmes prises en charge par âge</a:t>
            </a:r>
            <a:endParaRPr/>
          </a:p>
          <a:p>
            <a:pPr indent="-171450" lvl="0" marL="171450" rtl="0" algn="l">
              <a:lnSpc>
                <a:spcPct val="100000"/>
              </a:lnSpc>
              <a:spcBef>
                <a:spcPts val="0"/>
              </a:spcBef>
              <a:spcAft>
                <a:spcPts val="0"/>
              </a:spcAft>
              <a:buClr>
                <a:schemeClr val="dk1"/>
              </a:buClr>
              <a:buSzPts val="1200"/>
              <a:buFont typeface="Arial"/>
              <a:buChar char="•"/>
            </a:pPr>
            <a:r>
              <a:rPr b="0" i="0" lang="fr" sz="1000" u="none" cap="none" strike="noStrike">
                <a:solidFill>
                  <a:srgbClr val="000000"/>
                </a:solidFill>
                <a:latin typeface="Calibri"/>
                <a:ea typeface="Calibri"/>
                <a:cs typeface="Calibri"/>
                <a:sym typeface="Calibri"/>
              </a:rPr>
              <a:t>% d'évacuations utérines pratiquées avec une t</a:t>
            </a:r>
            <a:r>
              <a:rPr b="0" i="0" lang="fr" sz="1200" u="none" cap="none" strike="noStrike">
                <a:solidFill>
                  <a:srgbClr val="000000"/>
                </a:solidFill>
                <a:latin typeface="Calibri"/>
                <a:ea typeface="Calibri"/>
                <a:cs typeface="Calibri"/>
                <a:sym typeface="Calibri"/>
              </a:rPr>
              <a:t>echnique</a:t>
            </a:r>
            <a:r>
              <a:rPr b="0" i="0" lang="fr" u="none" cap="none" strike="noStrike"/>
              <a:t> approuvée par l'OMS</a:t>
            </a:r>
            <a:endParaRPr/>
          </a:p>
          <a:p>
            <a:pPr indent="0" lvl="0" marL="0" rtl="0" algn="l">
              <a:lnSpc>
                <a:spcPct val="100000"/>
              </a:lnSpc>
              <a:spcBef>
                <a:spcPts val="0"/>
              </a:spcBef>
              <a:spcAft>
                <a:spcPts val="0"/>
              </a:spcAft>
              <a:buSzPts val="1400"/>
              <a:buNone/>
            </a:pPr>
            <a:r>
              <a:t/>
            </a:r>
            <a:endParaRPr b="1"/>
          </a:p>
        </p:txBody>
      </p:sp>
      <p:sp>
        <p:nvSpPr>
          <p:cNvPr id="1504" name="Google Shape;1504;p1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1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1" name="Google Shape;1511;p1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fr"/>
              <a:t>‹#›</a:t>
            </a:fld>
            <a:endParaRPr/>
          </a:p>
        </p:txBody>
      </p:sp>
      <p:sp>
        <p:nvSpPr>
          <p:cNvPr id="1512" name="Google Shape;1512;p170:notes"/>
          <p:cNvSpPr txBox="1"/>
          <p:nvPr/>
        </p:nvSpPr>
        <p:spPr>
          <a:xfrm>
            <a:off x="838200" y="45529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513" name="Google Shape;1513;p1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Dire : </a:t>
            </a:r>
            <a:r>
              <a:rPr b="0" i="0" lang="fr" sz="1200" u="none" cap="none" strike="noStrike">
                <a:solidFill>
                  <a:srgbClr val="000000"/>
                </a:solidFill>
                <a:latin typeface="Calibri"/>
                <a:ea typeface="Calibri"/>
                <a:cs typeface="Calibri"/>
                <a:sym typeface="Calibri"/>
              </a:rPr>
              <a:t>En 2015, le sous-groupe de travail sur les soins liés à l'avortement sécurisé de l'IAWG a évalué ses agences membres pour comprendre dans quelle mesure ces agences travaillaient pour accroître l'accès aux soins liés à l'avortement sécurisé dans les situations de crise humanitaire. Cette évaluation a révélé que les agences qui ont réussi à intégrer les soins liés à l'avortement sans risques dans leurs programmes avaient des points communs et qu’ils avaient mis en œuvre des activités pour obtenir des résultats. Ces résultats ont été synthétisés dans le cadre d’un processus multi-étapes que n'importe quelle organisation peut suivre pour commencer ou élargir sa programmation en matière de soins liés à l'avortement sécurisé, </a:t>
            </a:r>
            <a:endParaRPr/>
          </a:p>
          <a:p>
            <a:pPr indent="0" lvl="0" marL="0" rtl="0" algn="l">
              <a:lnSpc>
                <a:spcPct val="100000"/>
              </a:lnSpc>
              <a:spcBef>
                <a:spcPts val="0"/>
              </a:spcBef>
              <a:spcAft>
                <a:spcPts val="0"/>
              </a:spcAft>
              <a:buClr>
                <a:schemeClr val="dk1"/>
              </a:buClr>
              <a:buSzPts val="1200"/>
              <a:buFont typeface="Calibri"/>
              <a:buNone/>
            </a:pPr>
            <a:r>
              <a:t/>
            </a:r>
            <a:endParaRPr i="0"/>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La feuille d'exercice figurant sur la diapositive et dans le </a:t>
            </a:r>
            <a:r>
              <a:rPr b="0" i="1" lang="fr" sz="1200" u="none" cap="none" strike="noStrike">
                <a:solidFill>
                  <a:srgbClr val="000000"/>
                </a:solidFill>
                <a:latin typeface="Calibri"/>
                <a:ea typeface="Calibri"/>
                <a:cs typeface="Calibri"/>
                <a:sym typeface="Calibri"/>
              </a:rPr>
              <a:t>Manuel du participant </a:t>
            </a:r>
            <a:r>
              <a:rPr b="0" i="0" lang="fr" sz="1200" u="none" cap="none" strike="noStrike">
                <a:solidFill>
                  <a:srgbClr val="000000"/>
                </a:solidFill>
                <a:latin typeface="Calibri"/>
                <a:ea typeface="Calibri"/>
                <a:cs typeface="Calibri"/>
                <a:sym typeface="Calibri"/>
              </a:rPr>
              <a:t>contient ses résultats et plusieurs autres étapes à suivre pour planifier et mettre en œuvre les services de soins liés à l'avortement sécurisé.</a:t>
            </a:r>
            <a:endParaRPr/>
          </a:p>
          <a:p>
            <a:pPr indent="0" lvl="0" marL="0" rtl="0" algn="l">
              <a:lnSpc>
                <a:spcPct val="100000"/>
              </a:lnSpc>
              <a:spcBef>
                <a:spcPts val="0"/>
              </a:spcBef>
              <a:spcAft>
                <a:spcPts val="0"/>
              </a:spcAft>
              <a:buClr>
                <a:schemeClr val="dk1"/>
              </a:buClr>
              <a:buSzPts val="1200"/>
              <a:buFont typeface="Calibri"/>
              <a:buNone/>
            </a:pPr>
            <a:r>
              <a:t/>
            </a:r>
            <a:endParaRPr i="0"/>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a:t>
            </a:r>
            <a:r>
              <a:rPr b="0" i="0" lang="fr" sz="1200" u="none" cap="none" strike="noStrike">
                <a:solidFill>
                  <a:srgbClr val="000000"/>
                </a:solidFill>
                <a:latin typeface="Calibri"/>
                <a:ea typeface="Calibri"/>
                <a:cs typeface="Calibri"/>
                <a:sym typeface="Calibri"/>
              </a:rPr>
              <a:t> aux participants d'examiner et de discuter de la feuille d'exercice, si le temps le permet, de compléter et partager leurs résultats. </a:t>
            </a:r>
            <a:endParaRPr/>
          </a:p>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p1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0" name="Google Shape;1520;p1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Dire : </a:t>
            </a:r>
            <a:r>
              <a:rPr b="0" i="0" lang="fr" sz="1200" u="none" cap="none" strike="noStrike">
                <a:solidFill>
                  <a:srgbClr val="000000"/>
                </a:solidFill>
                <a:latin typeface="Calibri"/>
                <a:ea typeface="Calibri"/>
                <a:cs typeface="Calibri"/>
                <a:sym typeface="Calibri"/>
              </a:rPr>
              <a:t>Cette liste de contrôle doit être utilisée pour planifier la mise en œuvre des services de soins liés à l'avortement de haute qualité - que ce soit à l'aide de médicaments ou par aspiration manuelle intra-utérine - pour les gestations de moins de 13 semaines. Beaucoup des éléments figurant ci-dessus ne sont pas propres aux soins complets d’avortement et il se peut qu'ils soient déjà disponibles au sein de l'établissement. Les éléments essentiels à la pratique d'un avortement et visant à garantir la sécurité doivent être disponibles avant le début du service. D'autres éléments peuvent être maintenus à mesure que la prestation de service se développe.  Les éléments marqués d'un astérisque (*) sont obligatoires pour la prévention des infections.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a:t>
            </a:r>
            <a:r>
              <a:rPr b="0" i="0" lang="fr" sz="1200" u="none" cap="none" strike="noStrike">
                <a:solidFill>
                  <a:srgbClr val="000000"/>
                </a:solidFill>
                <a:latin typeface="Calibri"/>
                <a:ea typeface="Calibri"/>
                <a:cs typeface="Calibri"/>
                <a:sym typeface="Calibri"/>
              </a:rPr>
              <a:t> aux participants de passer en revue la liste de contrôle dans leur </a:t>
            </a:r>
            <a:r>
              <a:rPr b="0" i="1" lang="fr" sz="1200" u="none" cap="none" strike="noStrike">
                <a:solidFill>
                  <a:srgbClr val="000000"/>
                </a:solidFill>
                <a:latin typeface="Calibri"/>
                <a:ea typeface="Calibri"/>
                <a:cs typeface="Calibri"/>
                <a:sym typeface="Calibri"/>
              </a:rPr>
              <a:t>Manuel du participant</a:t>
            </a:r>
            <a:r>
              <a:rPr b="0" i="0" lang="fr" sz="1200" u="none" cap="none" strike="noStrike">
                <a:solidFill>
                  <a:srgbClr val="000000"/>
                </a:solidFill>
                <a:latin typeface="Calibri"/>
                <a:ea typeface="Calibri"/>
                <a:cs typeface="Calibri"/>
                <a:sym typeface="Calibri"/>
              </a:rPr>
              <a:t>. Si le temps le permet, demander à quelques participants de faire part des déficits d'approvisionnement éventuellement identifiés.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521" name="Google Shape;1521;p1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fr"/>
              <a:t>‹#›</a:t>
            </a:fld>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8" name="Shape 1528"/>
        <p:cNvGrpSpPr/>
        <p:nvPr/>
      </p:nvGrpSpPr>
      <p:grpSpPr>
        <a:xfrm>
          <a:off x="0" y="0"/>
          <a:ext cx="0" cy="0"/>
          <a:chOff x="0" y="0"/>
          <a:chExt cx="0" cy="0"/>
        </a:xfrm>
      </p:grpSpPr>
      <p:sp>
        <p:nvSpPr>
          <p:cNvPr id="1529" name="Google Shape;1529;p17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0" name="Google Shape;1530;p1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Dire: </a:t>
            </a:r>
            <a:r>
              <a:rPr b="0" i="0" lang="fr" sz="1200" u="none" cap="none" strike="noStrike">
                <a:solidFill>
                  <a:srgbClr val="000000"/>
                </a:solidFill>
                <a:latin typeface="Calibri"/>
                <a:ea typeface="Calibri"/>
                <a:cs typeface="Calibri"/>
                <a:sym typeface="Calibri"/>
              </a:rPr>
              <a:t>Une des questions fondamentales pour commencer et maintenir les services de soins liés à l'avortement sécurisé consiste à assurer un approvisionnement total et ininterrompu en médicaments pour l'avortement médicamenteux et les équipements d'AMIU. </a:t>
            </a:r>
            <a:endParaRPr/>
          </a:p>
          <a:p>
            <a:pPr indent="0" lvl="0" marL="0" rtl="0" algn="l">
              <a:lnSpc>
                <a:spcPct val="100000"/>
              </a:lnSpc>
              <a:spcBef>
                <a:spcPts val="0"/>
              </a:spcBef>
              <a:spcAft>
                <a:spcPts val="0"/>
              </a:spcAft>
              <a:buClr>
                <a:schemeClr val="dk1"/>
              </a:buClr>
              <a:buSzPts val="1200"/>
              <a:buFont typeface="Calibri"/>
              <a:buNone/>
            </a:pPr>
            <a:r>
              <a:t/>
            </a:r>
            <a:endParaRPr b="0"/>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Il y a deux points majeurs. Tout d'abord, planifier et maintenir un « stock actif » suffisant pour fournir des services pendant 1 mois et un stock de réserve pour 3 mois. Ensuite, veiller à ce que le responsable d'établissement comprenne l'importance du maintien de l’approvisionnement et du stock en fournitures pour l’avortement médicamenteux et AMIU et qu'il ait les outils recommandés en matière de fournitures. </a:t>
            </a:r>
            <a:endParaRPr/>
          </a:p>
        </p:txBody>
      </p:sp>
      <p:sp>
        <p:nvSpPr>
          <p:cNvPr id="1531" name="Google Shape;1531;p1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p1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8" name="Google Shape;1538;p173:notes"/>
          <p:cNvSpPr txBox="1"/>
          <p:nvPr>
            <p:ph idx="1" type="body"/>
          </p:nvPr>
        </p:nvSpPr>
        <p:spPr>
          <a:xfrm>
            <a:off x="685800" y="4400549"/>
            <a:ext cx="5486400" cy="4284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a:t>
            </a:r>
            <a:r>
              <a:rPr b="0" i="0" lang="fr" sz="1800" u="none" cap="none" strike="noStrike">
                <a:solidFill>
                  <a:srgbClr val="000000"/>
                </a:solidFill>
                <a:latin typeface="Calibri"/>
                <a:ea typeface="Calibri"/>
                <a:cs typeface="Calibri"/>
                <a:sym typeface="Calibri"/>
              </a:rPr>
              <a:t> Pour une situation d'extrême urgence, les médicaments pour avortement médicamenteux et les équipements d'AMIU d'Ipas sont disponibles dans les kits de santé reproductive du Groupe interorganisations (IARH) par l’intermédiaire du FNUAP.  </a:t>
            </a:r>
            <a:endParaRPr/>
          </a:p>
          <a:p>
            <a:pPr indent="-171450" lvl="0" marL="171450" rtl="0" algn="l">
              <a:lnSpc>
                <a:spcPct val="100000"/>
              </a:lnSpc>
              <a:spcBef>
                <a:spcPts val="0"/>
              </a:spcBef>
              <a:spcAft>
                <a:spcPts val="0"/>
              </a:spcAft>
              <a:buClr>
                <a:schemeClr val="dk1"/>
              </a:buClr>
              <a:buSzPts val="1200"/>
              <a:buFont typeface="Arial"/>
              <a:buChar char="•"/>
            </a:pPr>
            <a:r>
              <a:rPr b="0" i="0" lang="fr" sz="1800" u="none" cap="none" strike="noStrike">
                <a:solidFill>
                  <a:srgbClr val="000000"/>
                </a:solidFill>
                <a:latin typeface="Calibri"/>
                <a:ea typeface="Calibri"/>
                <a:cs typeface="Calibri"/>
                <a:sym typeface="Calibri"/>
              </a:rPr>
              <a:t>L'AMIU et le misoprostol sont dans le Kit 8 </a:t>
            </a:r>
            <a:endParaRPr/>
          </a:p>
          <a:p>
            <a:pPr indent="-171450" lvl="0" marL="171450" marR="0" rtl="0" algn="l">
              <a:lnSpc>
                <a:spcPct val="100000"/>
              </a:lnSpc>
              <a:spcBef>
                <a:spcPts val="0"/>
              </a:spcBef>
              <a:spcAft>
                <a:spcPts val="0"/>
              </a:spcAft>
              <a:buClr>
                <a:srgbClr val="000000"/>
              </a:buClr>
              <a:buSzPts val="1800"/>
              <a:buFont typeface="Arial"/>
              <a:buChar char="•"/>
            </a:pPr>
            <a:r>
              <a:rPr b="0" i="0" lang="fr" sz="1800" u="none" cap="none" strike="noStrike">
                <a:solidFill>
                  <a:srgbClr val="000000"/>
                </a:solidFill>
                <a:latin typeface="Calibri"/>
                <a:ea typeface="Calibri"/>
                <a:cs typeface="Calibri"/>
                <a:sym typeface="Calibri"/>
              </a:rPr>
              <a:t>La mifépristone et le misoprostol complémentaire sont disponibles comme « produits complémentaires</a:t>
            </a:r>
            <a:r>
              <a:rPr b="1" i="0" lang="fr" sz="1800" u="none" cap="none" strike="noStrike">
                <a:solidFill>
                  <a:srgbClr val="000000"/>
                </a:solidFill>
                <a:latin typeface="Calibri"/>
                <a:ea typeface="Calibri"/>
                <a:cs typeface="Calibri"/>
                <a:sym typeface="Calibri"/>
              </a:rPr>
              <a:t> »</a:t>
            </a:r>
            <a:endParaRPr/>
          </a:p>
          <a:p>
            <a:pPr indent="-57150" lvl="0" marL="171450" marR="0" rtl="0" algn="l">
              <a:lnSpc>
                <a:spcPct val="100000"/>
              </a:lnSpc>
              <a:spcBef>
                <a:spcPts val="0"/>
              </a:spcBef>
              <a:spcAft>
                <a:spcPts val="0"/>
              </a:spcAft>
              <a:buClr>
                <a:schemeClr val="dk1"/>
              </a:buClr>
              <a:buSzPts val="1800"/>
              <a:buFont typeface="Arial"/>
              <a:buNone/>
            </a:pPr>
            <a:r>
              <a:t/>
            </a:r>
            <a:endParaRPr b="1" sz="1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1" i="0" lang="fr" sz="1800" u="none" cap="none" strike="noStrike">
                <a:solidFill>
                  <a:srgbClr val="000000"/>
                </a:solidFill>
                <a:latin typeface="Calibri"/>
                <a:ea typeface="Calibri"/>
                <a:cs typeface="Calibri"/>
                <a:sym typeface="Calibri"/>
              </a:rPr>
              <a:t>Expliquer: </a:t>
            </a:r>
            <a:r>
              <a:rPr b="0" i="0" lang="fr" sz="1800" u="none" cap="none" strike="noStrike">
                <a:solidFill>
                  <a:srgbClr val="000000"/>
                </a:solidFill>
                <a:latin typeface="Calibri"/>
                <a:ea typeface="Calibri"/>
                <a:cs typeface="Calibri"/>
                <a:sym typeface="Calibri"/>
              </a:rPr>
              <a:t>Les produits complémentaires sont un ensemble d'éléments et/ou de kits jetables qui peuvent être commandés dans des circonstances particulières pour compléter les principaux kits de SR du Groupe interorganisations où:</a:t>
            </a:r>
            <a:endParaRPr/>
          </a:p>
          <a:p>
            <a:pPr indent="-342900" lvl="0" marL="342900" marR="0" rtl="0" algn="l">
              <a:lnSpc>
                <a:spcPct val="107000"/>
              </a:lnSpc>
              <a:spcBef>
                <a:spcPts val="0"/>
              </a:spcBef>
              <a:spcAft>
                <a:spcPts val="0"/>
              </a:spcAft>
              <a:buClr>
                <a:srgbClr val="000000"/>
              </a:buClr>
              <a:buSzPts val="1800"/>
              <a:buFont typeface="Noto Sans Symbols"/>
              <a:buChar char="∙"/>
            </a:pPr>
            <a:r>
              <a:rPr b="0" i="0" lang="fr" sz="1800" u="none" cap="none" strike="noStrike">
                <a:solidFill>
                  <a:srgbClr val="000000"/>
                </a:solidFill>
                <a:latin typeface="Calibri"/>
                <a:ea typeface="Calibri"/>
                <a:cs typeface="Calibri"/>
                <a:sym typeface="Calibri"/>
              </a:rPr>
              <a:t>les prestataires sont formés à l'utilisation de l’approvisionnement spécial;</a:t>
            </a:r>
            <a:endParaRPr/>
          </a:p>
          <a:p>
            <a:pPr indent="-342900" lvl="0" marL="342900" marR="0" rtl="0" algn="l">
              <a:lnSpc>
                <a:spcPct val="107000"/>
              </a:lnSpc>
              <a:spcBef>
                <a:spcPts val="0"/>
              </a:spcBef>
              <a:spcAft>
                <a:spcPts val="0"/>
              </a:spcAft>
              <a:buClr>
                <a:srgbClr val="000000"/>
              </a:buClr>
              <a:buSzPts val="1800"/>
              <a:buFont typeface="Noto Sans Symbols"/>
              <a:buChar char="∙"/>
            </a:pPr>
            <a:r>
              <a:rPr b="0" i="0" lang="fr" sz="1800" u="none" cap="none" strike="noStrike">
                <a:solidFill>
                  <a:srgbClr val="000000"/>
                </a:solidFill>
                <a:latin typeface="Calibri"/>
                <a:ea typeface="Calibri"/>
                <a:cs typeface="Calibri"/>
                <a:sym typeface="Calibri"/>
              </a:rPr>
              <a:t>les fournitures sont acceptées et utilisées avant la situation d'urgence; </a:t>
            </a:r>
            <a:endParaRPr/>
          </a:p>
          <a:p>
            <a:pPr indent="-342900" lvl="0" marL="342900" marR="0" rtl="0" algn="l">
              <a:lnSpc>
                <a:spcPct val="107000"/>
              </a:lnSpc>
              <a:spcBef>
                <a:spcPts val="0"/>
              </a:spcBef>
              <a:spcAft>
                <a:spcPts val="0"/>
              </a:spcAft>
              <a:buClr>
                <a:srgbClr val="000000"/>
              </a:buClr>
              <a:buSzPts val="1800"/>
              <a:buFont typeface="Noto Sans Symbols"/>
              <a:buChar char="∙"/>
            </a:pPr>
            <a:r>
              <a:rPr b="0" i="0" lang="fr" sz="1800" u="none" cap="none" strike="noStrike">
                <a:solidFill>
                  <a:srgbClr val="000000"/>
                </a:solidFill>
                <a:latin typeface="Calibri"/>
                <a:ea typeface="Calibri"/>
                <a:cs typeface="Calibri"/>
                <a:sym typeface="Calibri"/>
              </a:rPr>
              <a:t>Dans les situations de crise prolongée ou post-urgence (bien que les efforts doivent être déployés pour renforcer les chaînes d'approvisionnement); et  </a:t>
            </a:r>
            <a:endParaRPr/>
          </a:p>
          <a:p>
            <a:pPr indent="-342900" lvl="0" marL="342900" marR="0" rtl="0" algn="l">
              <a:lnSpc>
                <a:spcPct val="107000"/>
              </a:lnSpc>
              <a:spcBef>
                <a:spcPts val="0"/>
              </a:spcBef>
              <a:spcAft>
                <a:spcPts val="0"/>
              </a:spcAft>
              <a:buClr>
                <a:srgbClr val="000000"/>
              </a:buClr>
              <a:buSzPts val="1800"/>
              <a:buFont typeface="Noto Sans Symbols"/>
              <a:buChar char="∙"/>
            </a:pPr>
            <a:r>
              <a:rPr b="0" i="0" lang="fr" sz="1800" u="none" cap="none" strike="noStrike">
                <a:solidFill>
                  <a:srgbClr val="000000"/>
                </a:solidFill>
                <a:latin typeface="Calibri"/>
                <a:ea typeface="Calibri"/>
                <a:cs typeface="Calibri"/>
                <a:sym typeface="Calibri"/>
              </a:rPr>
              <a:t>lorsque l'utilisation des fournitures est autorisée par la législation nationale.</a:t>
            </a:r>
            <a:endParaRPr/>
          </a:p>
          <a:p>
            <a:pPr indent="0" lvl="1" marL="45720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Orienter</a:t>
            </a:r>
            <a:r>
              <a:rPr b="0" i="0" lang="fr" sz="1800" u="none" cap="none" strike="noStrike">
                <a:solidFill>
                  <a:srgbClr val="000000"/>
                </a:solidFill>
                <a:latin typeface="Calibri"/>
                <a:ea typeface="Calibri"/>
                <a:cs typeface="Calibri"/>
                <a:sym typeface="Calibri"/>
              </a:rPr>
              <a:t> les participants vers la fiche de référence </a:t>
            </a:r>
            <a:r>
              <a:rPr b="0" i="1" lang="fr" sz="1800" u="none" cap="none" strike="noStrike">
                <a:solidFill>
                  <a:srgbClr val="000000"/>
                </a:solidFill>
                <a:latin typeface="Calibri"/>
                <a:ea typeface="Calibri"/>
                <a:cs typeface="Calibri"/>
                <a:sym typeface="Calibri"/>
              </a:rPr>
              <a:t>DMU pour la santé sexuelle et reproductive</a:t>
            </a:r>
            <a:r>
              <a:rPr b="0" i="0" lang="fr" sz="1800" u="none" cap="none" strike="noStrike">
                <a:solidFill>
                  <a:srgbClr val="000000"/>
                </a:solidFill>
                <a:latin typeface="Calibri"/>
                <a:ea typeface="Calibri"/>
                <a:cs typeface="Calibri"/>
                <a:sym typeface="Calibri"/>
              </a:rPr>
              <a:t> liée à cette diapositive pour plus d'informations. </a:t>
            </a:r>
            <a:endParaRPr/>
          </a:p>
        </p:txBody>
      </p:sp>
      <p:sp>
        <p:nvSpPr>
          <p:cNvPr id="1539" name="Google Shape;1539;p1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p174:notes"/>
          <p:cNvSpPr/>
          <p:nvPr>
            <p:ph idx="2" type="sldImg"/>
          </p:nvPr>
        </p:nvSpPr>
        <p:spPr>
          <a:xfrm>
            <a:off x="1371600" y="735013"/>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8" name="Google Shape;1548;p174:notes"/>
          <p:cNvSpPr txBox="1"/>
          <p:nvPr>
            <p:ph idx="1" type="body"/>
          </p:nvPr>
        </p:nvSpPr>
        <p:spPr>
          <a:xfrm>
            <a:off x="528810" y="4010141"/>
            <a:ext cx="6026226" cy="46750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Dire : </a:t>
            </a:r>
            <a:r>
              <a:rPr b="0" i="0" lang="fr" sz="1200" u="none" cap="none" strike="noStrike">
                <a:solidFill>
                  <a:srgbClr val="000000"/>
                </a:solidFill>
                <a:latin typeface="Calibri"/>
                <a:ea typeface="Calibri"/>
                <a:cs typeface="Calibri"/>
                <a:sym typeface="Calibri"/>
              </a:rPr>
              <a:t>Dès que possible, il est important d'identifier les canaux d'approvisionnement médical durable en équipements, en médicaments et en fournitures d'évacuation utérine.</a:t>
            </a:r>
            <a:endParaRPr/>
          </a:p>
          <a:p>
            <a:pPr indent="0" lvl="0" marL="0" rtl="0" algn="l">
              <a:lnSpc>
                <a:spcPct val="100000"/>
              </a:lnSpc>
              <a:spcBef>
                <a:spcPts val="0"/>
              </a:spcBef>
              <a:spcAft>
                <a:spcPts val="0"/>
              </a:spcAft>
              <a:buClr>
                <a:schemeClr val="dk1"/>
              </a:buClr>
              <a:buSzPts val="1200"/>
              <a:buFont typeface="Calibri"/>
              <a:buNone/>
            </a:pPr>
            <a:r>
              <a:t/>
            </a:r>
            <a:endParaRPr b="0"/>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En 2017, DKT International est devenu le distributeur mondial de la technologie AMIU d'Ipas. À présent, DKT commercialise et distribue l'AMIU d'Ipas dans plus de 100 pays. Les équipements peuvent être commandés directement auprès de DKT ou par le biais de ses distributeurs locaux. </a:t>
            </a:r>
            <a:endParaRPr/>
          </a:p>
          <a:p>
            <a:pPr indent="0" lvl="0" marL="0" rtl="0" algn="l">
              <a:lnSpc>
                <a:spcPct val="100000"/>
              </a:lnSpc>
              <a:spcBef>
                <a:spcPts val="0"/>
              </a:spcBef>
              <a:spcAft>
                <a:spcPts val="0"/>
              </a:spcAft>
              <a:buClr>
                <a:schemeClr val="dk1"/>
              </a:buClr>
              <a:buSzPts val="1200"/>
              <a:buFont typeface="Calibri"/>
              <a:buNone/>
            </a:pPr>
            <a:r>
              <a:t/>
            </a:r>
            <a:endParaRPr b="0"/>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Les aspirateurs AMIU Ipas MVA Plus® et les cannules Ipas EasyGrip® comportent des avantages majeurs par rapport à d'autres équpements d'évacuation utérine, y compris une plus grande durabilité et davantage d'options en matière de traitement—tels que l'autoclave à vapeur, l'ébullition et les désinfectants chimiques standards de haut niveau. Les instruments Ipas sont homologués par la FDA américaine, marqués CE et conformes à la norme ISO 13485.</a:t>
            </a:r>
            <a:endParaRPr/>
          </a:p>
          <a:p>
            <a:pPr indent="0" lvl="0" marL="0" rtl="0" algn="l">
              <a:lnSpc>
                <a:spcPct val="100000"/>
              </a:lnSpc>
              <a:spcBef>
                <a:spcPts val="0"/>
              </a:spcBef>
              <a:spcAft>
                <a:spcPts val="0"/>
              </a:spcAft>
              <a:buClr>
                <a:schemeClr val="dk1"/>
              </a:buClr>
              <a:buSzPts val="1200"/>
              <a:buFont typeface="Calibri"/>
              <a:buNone/>
            </a:pPr>
            <a:r>
              <a:t/>
            </a:r>
            <a:endParaRPr b="0"/>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Pour l'avortement médicamenteux, il est important de demander des marques permettant l'avortement médicamenteux qui ont été officiellement enregistrées et soumises au processus d'assurance qualité dans votre pays.</a:t>
            </a:r>
            <a:endParaRPr/>
          </a:p>
          <a:p>
            <a:pPr indent="0" lvl="0" marL="0" rtl="0" algn="l">
              <a:lnSpc>
                <a:spcPct val="100000"/>
              </a:lnSpc>
              <a:spcBef>
                <a:spcPts val="0"/>
              </a:spcBef>
              <a:spcAft>
                <a:spcPts val="0"/>
              </a:spcAft>
              <a:buClr>
                <a:schemeClr val="dk1"/>
              </a:buClr>
              <a:buSzPts val="1200"/>
              <a:buFont typeface="Calibri"/>
              <a:buNone/>
            </a:pPr>
            <a:r>
              <a:t/>
            </a:r>
            <a:endParaRPr b="0"/>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IPPF a travaillé en étroite collaboration avec Gynuity Health Projects et Concept Foundation pour développer une Base de données sur les produits d'avortement médicamenteux. Cette base de données a pour but d'améliorer l'accès à des informations exhaustives au niveau des pays concernant la disponibilité des différentes marques de mifépristone, de misoprostol et les emballages combinés qui peuvent être utilisés par un certain nombre d'organisations notamment les gouvernements, les distributeurs de produits pharmaceutiques du secteur privé, et les organisations non-gouvernementales.</a:t>
            </a:r>
            <a:endParaRPr/>
          </a:p>
          <a:p>
            <a:pPr indent="0" lvl="0" marL="0" rtl="0" algn="l">
              <a:lnSpc>
                <a:spcPct val="100000"/>
              </a:lnSpc>
              <a:spcBef>
                <a:spcPts val="0"/>
              </a:spcBef>
              <a:spcAft>
                <a:spcPts val="0"/>
              </a:spcAft>
              <a:buClr>
                <a:schemeClr val="dk1"/>
              </a:buClr>
              <a:buSzPts val="1200"/>
              <a:buFont typeface="Calibri"/>
              <a:buNone/>
            </a:pPr>
            <a:r>
              <a:t/>
            </a:r>
            <a:endParaRPr b="0"/>
          </a:p>
          <a:p>
            <a:pPr indent="0" lvl="0" marL="0" rtl="0" algn="l">
              <a:lnSpc>
                <a:spcPct val="100000"/>
              </a:lnSpc>
              <a:spcBef>
                <a:spcPts val="0"/>
              </a:spcBef>
              <a:spcAft>
                <a:spcPts val="0"/>
              </a:spcAft>
              <a:buClr>
                <a:srgbClr val="000000"/>
              </a:buClr>
              <a:buSzPts val="1200"/>
              <a:buFont typeface="Calibri"/>
              <a:buNone/>
            </a:pPr>
            <a:r>
              <a:rPr b="1" i="1" lang="fr" sz="1200" u="none" cap="none" strike="noStrike">
                <a:solidFill>
                  <a:srgbClr val="000000"/>
                </a:solidFill>
                <a:latin typeface="Calibri"/>
                <a:ea typeface="Calibri"/>
                <a:cs typeface="Calibri"/>
                <a:sym typeface="Calibri"/>
              </a:rPr>
              <a:t>Note au formateur : </a:t>
            </a:r>
            <a:r>
              <a:rPr b="0" i="1" lang="fr" sz="1200" u="none" cap="none" strike="noStrike">
                <a:solidFill>
                  <a:srgbClr val="000000"/>
                </a:solidFill>
                <a:latin typeface="Calibri"/>
                <a:ea typeface="Calibri"/>
                <a:cs typeface="Calibri"/>
                <a:sym typeface="Calibri"/>
              </a:rPr>
              <a:t>Si le temps le permet et si Internet est accessible, rendez-vous sur medab.org pour une visite/démonstration rapide et pour rechercher les produits disponibles dans le pays où vous assurez la formation.  Faire en sorte de bien connaître la </a:t>
            </a:r>
            <a:r>
              <a:rPr b="0" i="0" lang="fr" sz="1200" u="none" cap="none" strike="noStrike">
                <a:solidFill>
                  <a:srgbClr val="000000"/>
                </a:solidFill>
                <a:latin typeface="Calibri"/>
                <a:ea typeface="Calibri"/>
                <a:cs typeface="Calibri"/>
                <a:sym typeface="Calibri"/>
              </a:rPr>
              <a:t>Base de données sur l'avortement médicamenteux </a:t>
            </a:r>
            <a:r>
              <a:rPr b="0" i="1" lang="fr" sz="1200" u="none" cap="none" strike="noStrike">
                <a:solidFill>
                  <a:srgbClr val="000000"/>
                </a:solidFill>
                <a:latin typeface="Calibri"/>
                <a:ea typeface="Calibri"/>
                <a:cs typeface="Calibri"/>
                <a:sym typeface="Calibri"/>
              </a:rPr>
              <a:t>avant la formation.</a:t>
            </a:r>
            <a:endParaRPr/>
          </a:p>
        </p:txBody>
      </p:sp>
      <p:sp>
        <p:nvSpPr>
          <p:cNvPr id="1549" name="Google Shape;1549;p1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8" name="Shape 1558"/>
        <p:cNvGrpSpPr/>
        <p:nvPr/>
      </p:nvGrpSpPr>
      <p:grpSpPr>
        <a:xfrm>
          <a:off x="0" y="0"/>
          <a:ext cx="0" cy="0"/>
          <a:chOff x="0" y="0"/>
          <a:chExt cx="0" cy="0"/>
        </a:xfrm>
      </p:grpSpPr>
      <p:sp>
        <p:nvSpPr>
          <p:cNvPr id="1559" name="Google Shape;1559;p1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0" name="Google Shape;1560;p1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Dire : </a:t>
            </a:r>
            <a:r>
              <a:rPr b="0" i="0" lang="fr" sz="1200" u="none" cap="none" strike="noStrike">
                <a:solidFill>
                  <a:srgbClr val="000000"/>
                </a:solidFill>
                <a:latin typeface="Calibri"/>
                <a:ea typeface="Calibri"/>
                <a:cs typeface="Calibri"/>
                <a:sym typeface="Calibri"/>
              </a:rPr>
              <a:t>Ipas a créé des outils de prévision des fournitures élémentaires et faciles à utiliser pour calculer les besoins en matière d'avortement médicamenteux et d'AMIU au niveau des établissements. Ils sont destinés aux sites, mais peuvent aussi être utilisés à un niveau plus élevé en regroupant les données de différentes manières.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Les calculatrices sont disponibles en ligne, hors ligne et sur mobile et en anglais, en français, en portugais et en espagnol.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L'utilisateur commence par évaluer si la charge de travail habituelle va augmenter, diminuer ou rester au même niveau en fonction des connaissances relatives au contexte. La future charge de travail estimée servira de base pour la prévision et peut aider à prévoir le stock initial, elle permettra de suivre les tendances et de gérer l'inventaire.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Les calculatrices produisent les recommandations, mais l'utilisation réelle peut varier en fonction des situations et des facteurs spécifiques, comme les délais des fournisseurs, les capacités de stockage, les finances, etc.  Les résultats n'impliquent pas pour autant que vous alliez acheter ces quantités. Il s'agit plutôt d'un point de départ et les quantités peuvent et doivent être adaptées.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561" name="Google Shape;1561;p1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p1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8" name="Google Shape;1568;p176:notes"/>
          <p:cNvSpPr txBox="1"/>
          <p:nvPr>
            <p:ph idx="1" type="body"/>
          </p:nvPr>
        </p:nvSpPr>
        <p:spPr>
          <a:xfrm>
            <a:off x="685800" y="4400549"/>
            <a:ext cx="5486400" cy="4284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Dire : </a:t>
            </a:r>
            <a:r>
              <a:rPr b="0" i="0" lang="fr" sz="1200" u="none" cap="none" strike="noStrike">
                <a:solidFill>
                  <a:srgbClr val="000000"/>
                </a:solidFill>
                <a:latin typeface="Calibri"/>
                <a:ea typeface="Calibri"/>
                <a:cs typeface="Calibri"/>
                <a:sym typeface="Calibri"/>
              </a:rPr>
              <a:t>Dans de nombreux cas, les données nécessaires pour les calculatrices seront déjà disponibles. Dans certains cas, en particulier pour l'utilisation initiale, il est possible qu'il soit nécessaire de localiser certaines informations, surtout en ce qui concerne l'approvisionnement. </a:t>
            </a:r>
            <a:endParaRPr/>
          </a:p>
          <a:p>
            <a:pPr indent="0" lvl="0" marL="0" rtl="0" algn="l">
              <a:lnSpc>
                <a:spcPct val="100000"/>
              </a:lnSpc>
              <a:spcBef>
                <a:spcPts val="0"/>
              </a:spcBef>
              <a:spcAft>
                <a:spcPts val="0"/>
              </a:spcAft>
              <a:buClr>
                <a:schemeClr val="dk1"/>
              </a:buClr>
              <a:buSzPts val="1200"/>
              <a:buFont typeface="Calibri"/>
              <a:buNone/>
            </a:pPr>
            <a:r>
              <a:t/>
            </a:r>
            <a:endParaRPr b="0"/>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En fonction des données saisies, vous obtiendrez des prévisions de la consommation mensuelle moyenne de misoprostol, de mifépristone, et/ou de combinaison, selon votre contexte et ce qui est disponible.</a:t>
            </a:r>
            <a:endParaRPr/>
          </a:p>
          <a:p>
            <a:pPr indent="0" lvl="0" marL="0" rtl="0" algn="l">
              <a:lnSpc>
                <a:spcPct val="100000"/>
              </a:lnSpc>
              <a:spcBef>
                <a:spcPts val="0"/>
              </a:spcBef>
              <a:spcAft>
                <a:spcPts val="0"/>
              </a:spcAft>
              <a:buClr>
                <a:schemeClr val="dk1"/>
              </a:buClr>
              <a:buSzPts val="1200"/>
              <a:buFont typeface="Calibri"/>
              <a:buNone/>
            </a:pPr>
            <a:r>
              <a:t/>
            </a:r>
            <a:endParaRPr b="0"/>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La calculatrice prendra aussi cette consommation mensuelle moyenne et fournira les niveaux d'inventaire minimums et maximums qui doivent être suivis pour éviter de futures ruptures de stock.</a:t>
            </a:r>
            <a:endParaRPr/>
          </a:p>
          <a:p>
            <a:pPr indent="0" lvl="0" marL="0" rtl="0" algn="l">
              <a:lnSpc>
                <a:spcPct val="100000"/>
              </a:lnSpc>
              <a:spcBef>
                <a:spcPts val="0"/>
              </a:spcBef>
              <a:spcAft>
                <a:spcPts val="0"/>
              </a:spcAft>
              <a:buClr>
                <a:schemeClr val="dk1"/>
              </a:buClr>
              <a:buSzPts val="1200"/>
              <a:buFont typeface="Calibri"/>
              <a:buNone/>
            </a:pPr>
            <a:r>
              <a:rPr lang="fr"/>
              <a:t>​</a:t>
            </a:r>
            <a:endParaRPr/>
          </a:p>
          <a:p>
            <a:pPr indent="0" lvl="0" marL="0" rtl="0" algn="l">
              <a:lnSpc>
                <a:spcPct val="100000"/>
              </a:lnSpc>
              <a:spcBef>
                <a:spcPts val="0"/>
              </a:spcBef>
              <a:spcAft>
                <a:spcPts val="0"/>
              </a:spcAft>
              <a:buClr>
                <a:schemeClr val="dk1"/>
              </a:buClr>
              <a:buSzPts val="1400"/>
              <a:buFont typeface="Calibri"/>
              <a:buNone/>
            </a:pPr>
            <a:r>
              <a:rPr lang="fr"/>
              <a:t>​</a:t>
            </a:r>
            <a:endParaRPr/>
          </a:p>
        </p:txBody>
      </p:sp>
      <p:sp>
        <p:nvSpPr>
          <p:cNvPr id="1569" name="Google Shape;1569;p1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p1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6" name="Google Shape;1576;p1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Dire : </a:t>
            </a:r>
            <a:r>
              <a:rPr b="0" i="0" lang="fr" sz="1200" u="none" cap="none" strike="noStrike">
                <a:solidFill>
                  <a:srgbClr val="000000"/>
                </a:solidFill>
                <a:latin typeface="Calibri"/>
                <a:ea typeface="Calibri"/>
                <a:cs typeface="Calibri"/>
                <a:sym typeface="Calibri"/>
              </a:rPr>
              <a:t>Ipas propose deux calculatrices pour l'avortement médicamenteux. Une pour les pays où les soins après avortement sont pratiqués (à gauche). L'autre pour les pays où la loi prévoit l'avortement provoqué à l'aide de médicaments (à droite). </a:t>
            </a:r>
            <a:endParaRPr/>
          </a:p>
          <a:p>
            <a:pPr indent="0" lvl="0" marL="0" rtl="0" algn="l">
              <a:lnSpc>
                <a:spcPct val="100000"/>
              </a:lnSpc>
              <a:spcBef>
                <a:spcPts val="0"/>
              </a:spcBef>
              <a:spcAft>
                <a:spcPts val="0"/>
              </a:spcAft>
              <a:buClr>
                <a:schemeClr val="dk1"/>
              </a:buClr>
              <a:buSzPts val="1200"/>
              <a:buFont typeface="Calibri"/>
              <a:buNone/>
            </a:pPr>
            <a:r>
              <a:t/>
            </a:r>
            <a:endParaRPr b="0"/>
          </a:p>
          <a:p>
            <a:pPr indent="0" lvl="0" marL="0" rtl="0" algn="l">
              <a:lnSpc>
                <a:spcPct val="100000"/>
              </a:lnSpc>
              <a:spcBef>
                <a:spcPts val="0"/>
              </a:spcBef>
              <a:spcAft>
                <a:spcPts val="0"/>
              </a:spcAft>
              <a:buClr>
                <a:srgbClr val="000000"/>
              </a:buClr>
              <a:buSzPts val="1200"/>
              <a:buFont typeface="Calibri"/>
              <a:buNone/>
            </a:pPr>
            <a:r>
              <a:rPr b="1" i="1" lang="fr" sz="1200" u="none" cap="none" strike="noStrike">
                <a:solidFill>
                  <a:srgbClr val="000000"/>
                </a:solidFill>
                <a:latin typeface="Calibri"/>
                <a:ea typeface="Calibri"/>
                <a:cs typeface="Calibri"/>
                <a:sym typeface="Calibri"/>
              </a:rPr>
              <a:t>Note au formateur : </a:t>
            </a:r>
            <a:r>
              <a:rPr b="0" i="1" lang="fr" sz="1200" u="none" cap="none" strike="noStrike">
                <a:solidFill>
                  <a:srgbClr val="000000"/>
                </a:solidFill>
                <a:latin typeface="Calibri"/>
                <a:ea typeface="Calibri"/>
                <a:cs typeface="Calibri"/>
                <a:sym typeface="Calibri"/>
              </a:rPr>
              <a:t>Si le temps le permet et Internet est accessible, cliquer sur le lien pour ouvrir la calculatrice de l'avortement médicamenteux pour une visite/démonstration rapide. Faire en sorte de bien connaître la calculatrice de l'avortement médicamenteux avant la formation. </a:t>
            </a:r>
            <a:endParaRPr/>
          </a:p>
        </p:txBody>
      </p:sp>
      <p:sp>
        <p:nvSpPr>
          <p:cNvPr id="1577" name="Google Shape;1577;p1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4" name="Shape 1584"/>
        <p:cNvGrpSpPr/>
        <p:nvPr/>
      </p:nvGrpSpPr>
      <p:grpSpPr>
        <a:xfrm>
          <a:off x="0" y="0"/>
          <a:ext cx="0" cy="0"/>
          <a:chOff x="0" y="0"/>
          <a:chExt cx="0" cy="0"/>
        </a:xfrm>
      </p:grpSpPr>
      <p:sp>
        <p:nvSpPr>
          <p:cNvPr id="1585" name="Google Shape;1585;p17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6" name="Google Shape;1586;p1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Dire: </a:t>
            </a:r>
            <a:r>
              <a:rPr b="0" i="0" lang="fr" sz="1200" u="none" cap="none" strike="noStrike">
                <a:solidFill>
                  <a:srgbClr val="000000"/>
                </a:solidFill>
                <a:latin typeface="Calibri"/>
                <a:ea typeface="Calibri"/>
                <a:cs typeface="Calibri"/>
                <a:sym typeface="Calibri"/>
              </a:rPr>
              <a:t>Comme pour la calculatrice de l'avortement médicamenteux, les données dont vous avez besoin pour la calculatrice AMIU sont probablement déjà disponibles. La calculatrice AMIU utilise votre estimation de la charge de travail. En fonction de cette information, elle fournira la quantité qu'un établissement doit conserver en stock actif, qui se trouve dans la salle d'intervention prête à l'emploi, et ce qu'il faut conserver en stock de réserve. </a:t>
            </a:r>
            <a:endParaRPr/>
          </a:p>
          <a:p>
            <a:pPr indent="0" lvl="0" marL="0" rtl="0" algn="l">
              <a:lnSpc>
                <a:spcPct val="100000"/>
              </a:lnSpc>
              <a:spcBef>
                <a:spcPts val="0"/>
              </a:spcBef>
              <a:spcAft>
                <a:spcPts val="0"/>
              </a:spcAft>
              <a:buClr>
                <a:schemeClr val="dk1"/>
              </a:buClr>
              <a:buSzPts val="1400"/>
              <a:buFont typeface="Calibri"/>
              <a:buNone/>
            </a:pPr>
            <a:r>
              <a:rPr b="1" lang="fr"/>
              <a:t>​</a:t>
            </a:r>
            <a:endParaRPr/>
          </a:p>
        </p:txBody>
      </p:sp>
      <p:sp>
        <p:nvSpPr>
          <p:cNvPr id="1587" name="Google Shape;1587;p1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p1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4" name="Google Shape;1594;p1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a:t>
            </a:r>
            <a:r>
              <a:rPr b="0" i="0" lang="fr" sz="1800" u="none" cap="none" strike="noStrike">
                <a:solidFill>
                  <a:srgbClr val="000000"/>
                </a:solidFill>
                <a:latin typeface="Calibri"/>
                <a:ea typeface="Calibri"/>
                <a:cs typeface="Calibri"/>
                <a:sym typeface="Calibri"/>
              </a:rPr>
              <a:t>La calculatrice AMIU est plus simple que la calculatrice de l'avortement médicamenteux et nécessite une saisie de données moindre.  Elle utilise le facteur de réutilisation de 25 par aspirateur pour le calcul.</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b="0" i="1" lang="fr" u="none" cap="none" strike="noStrike"/>
              <a:t>Note au formateur: Si le temps le permet et Internet est accessible, cliquer sur le lien pour ouvrir la calculatrice de l'AMIU pour une visite/démonstration rapide. S'assurer de bien connaître la calculatrice de l'AMIU avant la formation.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595" name="Google Shape;1595;p1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84" name="Google Shape;28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fr"/>
              <a:t>‹#›</a:t>
            </a:fld>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p1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3" name="Google Shape;1603;p1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Dire: </a:t>
            </a:r>
            <a:r>
              <a:rPr b="0" i="0" lang="fr" sz="1200" u="none" cap="none" strike="noStrike">
                <a:solidFill>
                  <a:srgbClr val="000000"/>
                </a:solidFill>
                <a:latin typeface="Calibri"/>
                <a:ea typeface="Calibri"/>
                <a:cs typeface="Calibri"/>
                <a:sym typeface="Calibri"/>
              </a:rPr>
              <a:t>Il s'agit d'un graphique simple qui utilise les calculs que la calculatrice AMIU.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Pour l'utiliser, vous devez calculer la charge de travail moyenne de l'AMIU par jour de votre établissement avec cette formule (colonne A):  </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estimation du nombre d'AMIU pour 1 mois / nombre de jours par mois durant lesquels les services d'AMIU sont offerts</a:t>
            </a:r>
            <a:endParaRPr/>
          </a:p>
          <a:p>
            <a:pPr indent="0" lvl="0" marL="0" rtl="0" algn="l">
              <a:lnSpc>
                <a:spcPct val="100000"/>
              </a:lnSpc>
              <a:spcBef>
                <a:spcPts val="0"/>
              </a:spcBef>
              <a:spcAft>
                <a:spcPts val="0"/>
              </a:spcAft>
              <a:buClr>
                <a:schemeClr val="dk1"/>
              </a:buClr>
              <a:buSzPts val="1200"/>
              <a:buFont typeface="Calibri"/>
              <a:buNone/>
            </a:pPr>
            <a:r>
              <a:rPr lang="fr"/>
              <a:t>​</a:t>
            </a:r>
            <a:endParaRPr b="1"/>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a:t>
            </a:r>
            <a:r>
              <a:rPr b="0" i="0" lang="fr" sz="1200" u="none" cap="none" strike="noStrike">
                <a:solidFill>
                  <a:srgbClr val="000000"/>
                </a:solidFill>
                <a:latin typeface="Calibri"/>
                <a:ea typeface="Calibri"/>
                <a:cs typeface="Calibri"/>
                <a:sym typeface="Calibri"/>
              </a:rPr>
              <a:t> aux participants de calculer leur charge de travail quotidienne moyenne de l'AMIU et ensuite d’utiliser le graphique pour déterminer le nombre d'appareils d'AMIU nécessaires dans le stock actif et le nombre nécessaire en réserve.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Prendre</a:t>
            </a:r>
            <a:r>
              <a:rPr b="0" i="0" lang="fr" sz="1200" u="none" cap="none" strike="noStrike">
                <a:solidFill>
                  <a:srgbClr val="000000"/>
                </a:solidFill>
                <a:latin typeface="Calibri"/>
                <a:ea typeface="Calibri"/>
                <a:cs typeface="Calibri"/>
                <a:sym typeface="Calibri"/>
              </a:rPr>
              <a:t> quelques réponses et </a:t>
            </a:r>
            <a:r>
              <a:rPr b="1" i="0" lang="fr" sz="1200" u="none" cap="none" strike="noStrike">
                <a:solidFill>
                  <a:srgbClr val="000000"/>
                </a:solidFill>
                <a:latin typeface="Calibri"/>
                <a:ea typeface="Calibri"/>
                <a:cs typeface="Calibri"/>
                <a:sym typeface="Calibri"/>
              </a:rPr>
              <a:t>vérifier</a:t>
            </a:r>
            <a:r>
              <a:rPr b="0" i="0" lang="fr" sz="1200" u="none" cap="none" strike="noStrike">
                <a:solidFill>
                  <a:srgbClr val="000000"/>
                </a:solidFill>
                <a:latin typeface="Calibri"/>
                <a:ea typeface="Calibri"/>
                <a:cs typeface="Calibri"/>
                <a:sym typeface="Calibri"/>
              </a:rPr>
              <a:t> que l'utilisation est correcte. </a:t>
            </a:r>
            <a:endParaRPr/>
          </a:p>
          <a:p>
            <a:pPr indent="0" lvl="0" marL="0" rtl="0" algn="l">
              <a:lnSpc>
                <a:spcPct val="100000"/>
              </a:lnSpc>
              <a:spcBef>
                <a:spcPts val="0"/>
              </a:spcBef>
              <a:spcAft>
                <a:spcPts val="0"/>
              </a:spcAft>
              <a:buClr>
                <a:schemeClr val="dk1"/>
              </a:buClr>
              <a:buSzPts val="1200"/>
              <a:buFont typeface="Calibri"/>
              <a:buNone/>
            </a:pPr>
            <a:r>
              <a:rPr lang="fr"/>
              <a:t>​</a:t>
            </a:r>
            <a:endParaRPr/>
          </a:p>
          <a:p>
            <a:pPr indent="0" lvl="0" marL="0" rtl="0" algn="l">
              <a:lnSpc>
                <a:spcPct val="100000"/>
              </a:lnSpc>
              <a:spcBef>
                <a:spcPts val="0"/>
              </a:spcBef>
              <a:spcAft>
                <a:spcPts val="0"/>
              </a:spcAft>
              <a:buClr>
                <a:schemeClr val="dk1"/>
              </a:buClr>
              <a:buSzPts val="1200"/>
              <a:buFont typeface="Calibri"/>
              <a:buNone/>
            </a:pPr>
            <a:r>
              <a:rPr lang="fr"/>
              <a:t>​</a:t>
            </a:r>
            <a:endParaRPr/>
          </a:p>
        </p:txBody>
      </p:sp>
      <p:sp>
        <p:nvSpPr>
          <p:cNvPr id="1604" name="Google Shape;1604;p1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9" name="Shape 1609"/>
        <p:cNvGrpSpPr/>
        <p:nvPr/>
      </p:nvGrpSpPr>
      <p:grpSpPr>
        <a:xfrm>
          <a:off x="0" y="0"/>
          <a:ext cx="0" cy="0"/>
          <a:chOff x="0" y="0"/>
          <a:chExt cx="0" cy="0"/>
        </a:xfrm>
      </p:grpSpPr>
      <p:sp>
        <p:nvSpPr>
          <p:cNvPr id="1610" name="Google Shape;1610;p1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1" name="Google Shape;1611;p1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Dire </a:t>
            </a:r>
            <a:r>
              <a:rPr b="0" i="0" lang="fr" sz="1200" u="none" cap="none" strike="noStrike">
                <a:solidFill>
                  <a:srgbClr val="000000"/>
                </a:solidFill>
                <a:latin typeface="Calibri"/>
                <a:ea typeface="Calibri"/>
                <a:cs typeface="Calibri"/>
                <a:sym typeface="Calibri"/>
              </a:rPr>
              <a:t>: Pour apprendre davantage sur la gestion de l'approvisionnement des établissements en médicaments et en équipements pour l'évacuation utérine, Ipas University constitue une passerelle vers l'apprentissage grâce à Ipas. Vous y découvrirez un certain nombre de cours gratuits sur les soins, en anglais et en espagnol auxquels vous pouvez accéder, et ferez le suivi de vos apprentissages pour vous permettre de développer vos connaissances en tant que professionnels et apprenants en matière de santé reproductive.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IpasU a été conçu pour les cliniciens (en pratique et encore en formation) et d'autres professionnels qui travaillent dans le domaine de la programmation sur la santé reproductive. IpasU n'a pas vocation à se substituer à la formation clinique.</a:t>
            </a:r>
            <a:endParaRPr/>
          </a:p>
        </p:txBody>
      </p:sp>
      <p:sp>
        <p:nvSpPr>
          <p:cNvPr id="1612" name="Google Shape;1612;p1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8" name="Shape 1618"/>
        <p:cNvGrpSpPr/>
        <p:nvPr/>
      </p:nvGrpSpPr>
      <p:grpSpPr>
        <a:xfrm>
          <a:off x="0" y="0"/>
          <a:ext cx="0" cy="0"/>
          <a:chOff x="0" y="0"/>
          <a:chExt cx="0" cy="0"/>
        </a:xfrm>
      </p:grpSpPr>
      <p:sp>
        <p:nvSpPr>
          <p:cNvPr id="1619" name="Google Shape;1619;p18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0" name="Google Shape;1620;p1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21" name="Google Shape;1621;p1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fr"/>
              <a:t>‹#›</a:t>
            </a:fld>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6" name="Shape 1626"/>
        <p:cNvGrpSpPr/>
        <p:nvPr/>
      </p:nvGrpSpPr>
      <p:grpSpPr>
        <a:xfrm>
          <a:off x="0" y="0"/>
          <a:ext cx="0" cy="0"/>
          <a:chOff x="0" y="0"/>
          <a:chExt cx="0" cy="0"/>
        </a:xfrm>
      </p:grpSpPr>
      <p:sp>
        <p:nvSpPr>
          <p:cNvPr id="1627" name="Google Shape;1627;p1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8" name="Google Shape;1628;p1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29" name="Google Shape;1629;p1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fr"/>
              <a:t>‹#›</a:t>
            </a:fld>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p1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7" name="Google Shape;1637;p1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Examiner </a:t>
            </a:r>
            <a:r>
              <a:rPr b="0" i="0" lang="fr" sz="1800" u="none" cap="none" strike="noStrike">
                <a:solidFill>
                  <a:srgbClr val="000000"/>
                </a:solidFill>
                <a:latin typeface="Calibri"/>
                <a:ea typeface="Calibri"/>
                <a:cs typeface="Calibri"/>
                <a:sym typeface="Calibri"/>
              </a:rPr>
              <a:t>tous les objectifs, en rappelant aux participants que les activités et les méthodes utilisées pour développer les connaissances, renforcer les compétences et changer ou renforcer les attitudes. Revenir sur la feuille du tableau à feuilles mobiles qui présente les attentes des participants. Veiller à ce que toutes les attentes aient été satisfaites.</a:t>
            </a:r>
            <a:endParaRPr/>
          </a:p>
        </p:txBody>
      </p:sp>
      <p:sp>
        <p:nvSpPr>
          <p:cNvPr id="1638" name="Google Shape;1638;p1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3" name="Shape 1643"/>
        <p:cNvGrpSpPr/>
        <p:nvPr/>
      </p:nvGrpSpPr>
      <p:grpSpPr>
        <a:xfrm>
          <a:off x="0" y="0"/>
          <a:ext cx="0" cy="0"/>
          <a:chOff x="0" y="0"/>
          <a:chExt cx="0" cy="0"/>
        </a:xfrm>
      </p:grpSpPr>
      <p:sp>
        <p:nvSpPr>
          <p:cNvPr id="1644" name="Google Shape;1644;p1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5" name="Google Shape;1645;p1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Remercier</a:t>
            </a:r>
            <a:r>
              <a:rPr b="0" i="0" lang="fr" sz="1800" u="none" cap="none" strike="noStrike">
                <a:solidFill>
                  <a:srgbClr val="000000"/>
                </a:solidFill>
                <a:latin typeface="Calibri"/>
                <a:ea typeface="Calibri"/>
                <a:cs typeface="Calibri"/>
                <a:sym typeface="Calibri"/>
              </a:rPr>
              <a:t> les participants de leur attention et de leur participation à cette brève formation. </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Demander</a:t>
            </a:r>
            <a:r>
              <a:rPr b="0" i="0" lang="fr" sz="1800" u="none" cap="none" strike="noStrike">
                <a:solidFill>
                  <a:srgbClr val="000000"/>
                </a:solidFill>
                <a:latin typeface="Calibri"/>
                <a:ea typeface="Calibri"/>
                <a:cs typeface="Calibri"/>
                <a:sym typeface="Calibri"/>
              </a:rPr>
              <a:t> aux participants de prendre 10 minutes pour remplir l'</a:t>
            </a:r>
            <a:r>
              <a:rPr b="0" i="1" lang="fr" sz="1800" u="none" cap="none" strike="noStrike">
                <a:solidFill>
                  <a:srgbClr val="000000"/>
                </a:solidFill>
                <a:latin typeface="Calibri"/>
                <a:ea typeface="Calibri"/>
                <a:cs typeface="Calibri"/>
                <a:sym typeface="Calibri"/>
              </a:rPr>
              <a:t>évaluation de la formation </a:t>
            </a:r>
            <a:r>
              <a:rPr b="0" i="0" lang="fr" sz="1800" u="none" cap="none" strike="noStrike">
                <a:solidFill>
                  <a:srgbClr val="000000"/>
                </a:solidFill>
                <a:latin typeface="Calibri"/>
                <a:ea typeface="Calibri"/>
                <a:cs typeface="Calibri"/>
                <a:sym typeface="Calibri"/>
              </a:rPr>
              <a:t>dans leur manuel et de faire part de leurs commentaires sur les domaines qui ont été bien traités et ceux qui pourraient être améliorés. Rappeler aux participants que leur contribution est essentielle pour l'amélioration de la formation.</a:t>
            </a:r>
            <a:endParaRPr/>
          </a:p>
        </p:txBody>
      </p:sp>
      <p:sp>
        <p:nvSpPr>
          <p:cNvPr id="1646" name="Google Shape;1646;p1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0" name="Shape 1650"/>
        <p:cNvGrpSpPr/>
        <p:nvPr/>
      </p:nvGrpSpPr>
      <p:grpSpPr>
        <a:xfrm>
          <a:off x="0" y="0"/>
          <a:ext cx="0" cy="0"/>
          <a:chOff x="0" y="0"/>
          <a:chExt cx="0" cy="0"/>
        </a:xfrm>
      </p:grpSpPr>
      <p:sp>
        <p:nvSpPr>
          <p:cNvPr id="1651" name="Google Shape;1651;p1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2" name="Google Shape;1652;p1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Demander</a:t>
            </a:r>
            <a:r>
              <a:rPr b="0" i="0" lang="fr" sz="1800" u="none" cap="none" strike="noStrike">
                <a:solidFill>
                  <a:srgbClr val="000000"/>
                </a:solidFill>
                <a:latin typeface="Calibri"/>
                <a:ea typeface="Calibri"/>
                <a:cs typeface="Calibri"/>
                <a:sym typeface="Calibri"/>
              </a:rPr>
              <a:t> les participants d’effectuer le </a:t>
            </a:r>
            <a:r>
              <a:rPr b="0" i="1" lang="fr" sz="1800" u="none" cap="none" strike="noStrike">
                <a:solidFill>
                  <a:srgbClr val="000000"/>
                </a:solidFill>
                <a:latin typeface="Calibri"/>
                <a:ea typeface="Calibri"/>
                <a:cs typeface="Calibri"/>
                <a:sym typeface="Calibri"/>
              </a:rPr>
              <a:t>post-test </a:t>
            </a:r>
            <a:r>
              <a:rPr b="0" i="0" lang="fr" sz="1800" u="none" cap="none" strike="noStrike">
                <a:solidFill>
                  <a:srgbClr val="000000"/>
                </a:solidFill>
                <a:latin typeface="Calibri"/>
                <a:ea typeface="Calibri"/>
                <a:cs typeface="Calibri"/>
                <a:sym typeface="Calibri"/>
              </a:rPr>
              <a:t>sur les connaissances dans leur manuel, qui couvre le contenu de la formation dans son ensemble. </a:t>
            </a:r>
            <a:endParaRPr/>
          </a:p>
          <a:p>
            <a:pPr indent="0" lvl="0" marL="0" rtl="0" algn="l">
              <a:lnSpc>
                <a:spcPct val="100000"/>
              </a:lnSpc>
              <a:spcBef>
                <a:spcPts val="0"/>
              </a:spcBef>
              <a:spcAft>
                <a:spcPts val="0"/>
              </a:spcAft>
              <a:buClr>
                <a:schemeClr val="dk1"/>
              </a:buClr>
              <a:buSzPts val="1800"/>
              <a:buFont typeface="Calibri"/>
              <a:buNone/>
            </a:pPr>
            <a:r>
              <a:t/>
            </a:r>
            <a:endParaRPr sz="1800"/>
          </a:p>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Demander</a:t>
            </a:r>
            <a:r>
              <a:rPr b="0" i="0" lang="fr" sz="1800" u="none" cap="none" strike="noStrike">
                <a:solidFill>
                  <a:srgbClr val="000000"/>
                </a:solidFill>
                <a:latin typeface="Calibri"/>
                <a:ea typeface="Calibri"/>
                <a:cs typeface="Calibri"/>
                <a:sym typeface="Calibri"/>
              </a:rPr>
              <a:t> aux participants de prendre 15 minutes pour effectuer le test. Les participants doivent utiliser le même numéro que celui qu'ils ont choisi au début de la formation au lieu d'écrire leur nom. Les résultats, ainsi que leur participation et leur pratique des compétences pendant les jeux de rôle sur les scénarios permettront d'évaluer leur capacité à pratiquer une évacuation utérine à l’aide de médicaments.</a:t>
            </a:r>
            <a:endParaRPr/>
          </a:p>
        </p:txBody>
      </p:sp>
      <p:sp>
        <p:nvSpPr>
          <p:cNvPr id="1653" name="Google Shape;1653;p18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7" name="Shape 1657"/>
        <p:cNvGrpSpPr/>
        <p:nvPr/>
      </p:nvGrpSpPr>
      <p:grpSpPr>
        <a:xfrm>
          <a:off x="0" y="0"/>
          <a:ext cx="0" cy="0"/>
          <a:chOff x="0" y="0"/>
          <a:chExt cx="0" cy="0"/>
        </a:xfrm>
      </p:grpSpPr>
      <p:sp>
        <p:nvSpPr>
          <p:cNvPr id="1658" name="Google Shape;1658;p18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9" name="Google Shape;1659;p1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Remettre </a:t>
            </a:r>
            <a:r>
              <a:rPr b="0" i="0" lang="fr" sz="1200" u="none" cap="none" strike="noStrike">
                <a:solidFill>
                  <a:srgbClr val="000000"/>
                </a:solidFill>
                <a:latin typeface="Calibri"/>
                <a:ea typeface="Calibri"/>
                <a:cs typeface="Calibri"/>
                <a:sym typeface="Calibri"/>
              </a:rPr>
              <a:t>à chaque participant un certificat de fin de formation et le féliciter.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660" name="Google Shape;1660;p1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91" name="Google Shape;291;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3" name="Google Shape;15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98" name="Google Shape;298;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20" name="Google Shape;320;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 sz="1200">
                <a:solidFill>
                  <a:schemeClr val="dk1"/>
                </a:solidFill>
                <a:latin typeface="Calibri"/>
                <a:ea typeface="Calibri"/>
                <a:cs typeface="Calibri"/>
                <a:sym typeface="Calibri"/>
              </a:rPr>
              <a:t>Demander : </a:t>
            </a:r>
            <a:r>
              <a:rPr b="0" i="1" lang="fr" sz="1200">
                <a:solidFill>
                  <a:schemeClr val="dk1"/>
                </a:solidFill>
                <a:latin typeface="Calibri"/>
                <a:ea typeface="Calibri"/>
                <a:cs typeface="Calibri"/>
                <a:sym typeface="Calibri"/>
              </a:rPr>
              <a:t>Qu'est-ce que l'aspiration, soit manuelle (AMIU) soit l'aspiration électrique intra-utérine (AIEU) ?</a:t>
            </a:r>
            <a:endParaRPr/>
          </a:p>
          <a:p>
            <a:pPr indent="-171450" lvl="0" marL="171450" marR="0" rtl="0" algn="l">
              <a:lnSpc>
                <a:spcPct val="100000"/>
              </a:lnSpc>
              <a:spcBef>
                <a:spcPts val="0"/>
              </a:spcBef>
              <a:spcAft>
                <a:spcPts val="0"/>
              </a:spcAft>
              <a:buClr>
                <a:schemeClr val="dk1"/>
              </a:buClr>
              <a:buSzPts val="1200"/>
              <a:buFont typeface="Arial"/>
              <a:buChar char="•"/>
            </a:pPr>
            <a:r>
              <a:rPr b="0" i="0" lang="fr" sz="1200">
                <a:solidFill>
                  <a:schemeClr val="dk1"/>
                </a:solidFill>
                <a:latin typeface="Calibri"/>
                <a:ea typeface="Calibri"/>
                <a:cs typeface="Calibri"/>
                <a:sym typeface="Calibri"/>
              </a:rPr>
              <a:t>L'aspiration permet d'extraire le contenu de l'utérus par le biais d'une canule attachée à une source d'aspiration qui est électrique ou manuelle.</a:t>
            </a:r>
            <a:endParaRPr/>
          </a:p>
          <a:p>
            <a:pPr indent="-171450" lvl="0" marL="171450" marR="0" rtl="0" algn="l">
              <a:lnSpc>
                <a:spcPct val="100000"/>
              </a:lnSpc>
              <a:spcBef>
                <a:spcPts val="0"/>
              </a:spcBef>
              <a:spcAft>
                <a:spcPts val="0"/>
              </a:spcAft>
              <a:buClr>
                <a:schemeClr val="dk1"/>
              </a:buClr>
              <a:buSzPts val="1200"/>
              <a:buFont typeface="Arial"/>
              <a:buChar char="•"/>
            </a:pPr>
            <a:r>
              <a:rPr b="0" i="0" lang="fr" sz="1200">
                <a:solidFill>
                  <a:schemeClr val="dk1"/>
                </a:solidFill>
                <a:latin typeface="Calibri"/>
                <a:ea typeface="Calibri"/>
                <a:cs typeface="Calibri"/>
                <a:sym typeface="Calibri"/>
              </a:rPr>
              <a:t>L'aspiration manuelle peut être pratiquée jusqu'à 13 semaines après la date des dernières règles (ou jusqu'à 15 semaines après la date des dernières règles si les prestataires ont été formés et s'ils ont accès à des canules de taille adaptée).</a:t>
            </a:r>
            <a:endParaRPr/>
          </a:p>
          <a:p>
            <a:pPr indent="0" lvl="0" marL="0" marR="0" rtl="0" algn="l">
              <a:lnSpc>
                <a:spcPct val="100000"/>
              </a:lnSpc>
              <a:spcBef>
                <a:spcPts val="0"/>
              </a:spcBef>
              <a:spcAft>
                <a:spcPts val="0"/>
              </a:spcAft>
              <a:buClr>
                <a:schemeClr val="dk1"/>
              </a:buClr>
              <a:buSzPts val="1200"/>
              <a:buFont typeface="Calibri"/>
              <a:buNone/>
            </a:pPr>
            <a:r>
              <a:t/>
            </a:r>
            <a:endParaRPr b="1"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fr" sz="1200">
                <a:solidFill>
                  <a:schemeClr val="dk1"/>
                </a:solidFill>
                <a:latin typeface="Calibri"/>
                <a:ea typeface="Calibri"/>
                <a:cs typeface="Calibri"/>
                <a:sym typeface="Calibri"/>
              </a:rPr>
              <a:t>Demander : </a:t>
            </a:r>
            <a:r>
              <a:rPr b="0" i="1" lang="fr" sz="1200">
                <a:solidFill>
                  <a:schemeClr val="dk1"/>
                </a:solidFill>
                <a:latin typeface="Calibri"/>
                <a:ea typeface="Calibri"/>
                <a:cs typeface="Calibri"/>
                <a:sym typeface="Calibri"/>
              </a:rPr>
              <a:t>Qu'est-ce que l'aspiration, soit manuelle (AMIU) soit l'aspiration électrique intra-utérine (AIEU) ?</a:t>
            </a:r>
            <a:endParaRPr/>
          </a:p>
          <a:p>
            <a:pPr indent="0" lvl="0" marL="0" rtl="0" algn="l">
              <a:lnSpc>
                <a:spcPct val="100000"/>
              </a:lnSpc>
              <a:spcBef>
                <a:spcPts val="0"/>
              </a:spcBef>
              <a:spcAft>
                <a:spcPts val="0"/>
              </a:spcAft>
              <a:buSzPts val="1400"/>
              <a:buNone/>
            </a:pPr>
            <a:r>
              <a:t/>
            </a:r>
            <a:endParaRPr/>
          </a:p>
        </p:txBody>
      </p:sp>
      <p:sp>
        <p:nvSpPr>
          <p:cNvPr id="328" name="Google Shape;32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Demander: </a:t>
            </a:r>
            <a:r>
              <a:rPr i="1" lang="fr"/>
              <a:t>Qu’est-ce que l’AMIU ?</a:t>
            </a:r>
            <a:endParaRPr/>
          </a:p>
          <a:p>
            <a:pPr indent="-171450" lvl="0" marL="171450" rtl="0" algn="l">
              <a:lnSpc>
                <a:spcPct val="100000"/>
              </a:lnSpc>
              <a:spcBef>
                <a:spcPts val="0"/>
              </a:spcBef>
              <a:spcAft>
                <a:spcPts val="0"/>
              </a:spcAft>
              <a:buClr>
                <a:schemeClr val="dk1"/>
              </a:buClr>
              <a:buSzPts val="1200"/>
              <a:buFont typeface="Arial"/>
              <a:buChar char="•"/>
            </a:pPr>
            <a:r>
              <a:rPr lang="fr"/>
              <a:t>L’AMIU élimine le contenu de l’utérus au moyen d’une canule raccordée à un dispositif manuel à l’intérieur duquel on a généré manuellement un vide. La source de vide est transportable et ne nécessite pas d’électricité. </a:t>
            </a:r>
            <a:endParaRPr/>
          </a:p>
        </p:txBody>
      </p:sp>
      <p:sp>
        <p:nvSpPr>
          <p:cNvPr id="335" name="Google Shape;33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1" lang="fr" sz="1800"/>
              <a:t>Demander : </a:t>
            </a:r>
            <a:r>
              <a:rPr i="1" lang="fr" sz="1800"/>
              <a:t>Qu’est-ce que l’AEIU ?</a:t>
            </a:r>
            <a:endParaRPr/>
          </a:p>
          <a:p>
            <a:pPr indent="-171450" lvl="0" marL="171450" marR="0" rtl="0" algn="l">
              <a:lnSpc>
                <a:spcPct val="100000"/>
              </a:lnSpc>
              <a:spcBef>
                <a:spcPts val="0"/>
              </a:spcBef>
              <a:spcAft>
                <a:spcPts val="0"/>
              </a:spcAft>
              <a:buClr>
                <a:schemeClr val="dk1"/>
              </a:buClr>
              <a:buSzPts val="1200"/>
              <a:buFont typeface="Arial"/>
              <a:buChar char="•"/>
            </a:pPr>
            <a:r>
              <a:rPr b="0" i="0" lang="fr" sz="1800" u="none" cap="none" strike="noStrike">
                <a:solidFill>
                  <a:srgbClr val="000000"/>
                </a:solidFill>
                <a:latin typeface="Calibri"/>
                <a:ea typeface="Calibri"/>
                <a:cs typeface="Calibri"/>
                <a:sym typeface="Calibri"/>
              </a:rPr>
              <a:t>L'AIEU est similaire à l'AMIU sauf que l’électricité permet de procéder à l’aspiration.</a:t>
            </a:r>
            <a:endParaRPr/>
          </a:p>
        </p:txBody>
      </p:sp>
      <p:sp>
        <p:nvSpPr>
          <p:cNvPr id="343" name="Google Shape;34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 sz="12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Dans tous les pays du monde, il y a au moins deux applications cliniques de l'AMIU: prise en charge de l'avortement incomplet ou manqué (également dénommé prise en charge de l'avortement spontané ou prise en charge d'échec de grossesse à ses débuts) et biopsie de l'endomètre. L'avortement provoqué (dénommé régulation menstruelle dans certains contextes) est également une application de l'AMIU lorsqu’il est autorisé par la loi et la réglementation.</a:t>
            </a:r>
            <a:endParaRPr/>
          </a:p>
        </p:txBody>
      </p:sp>
      <p:sp>
        <p:nvSpPr>
          <p:cNvPr id="351" name="Google Shape;35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58" name="Google Shape;358;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 : </a:t>
            </a:r>
            <a:r>
              <a:rPr b="0" i="1" lang="fr" sz="1200" u="none" cap="none" strike="noStrike">
                <a:solidFill>
                  <a:srgbClr val="000000"/>
                </a:solidFill>
                <a:latin typeface="Calibri"/>
                <a:ea typeface="Calibri"/>
                <a:cs typeface="Calibri"/>
                <a:sym typeface="Calibri"/>
              </a:rPr>
              <a:t>Quels sont les avantages de l'aspiration manuelle*** par rapport au curetage ?</a:t>
            </a:r>
            <a:endParaRPr/>
          </a:p>
        </p:txBody>
      </p:sp>
      <p:sp>
        <p:nvSpPr>
          <p:cNvPr id="366" name="Google Shape;36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0" name="Google Shape;160;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Barnard, S., Kim, C., Park, M., &amp; Ngo, T. D. (2015). Doctors or mid-level providers for abortion? </a:t>
            </a:r>
            <a:r>
              <a:rPr b="0" i="1" lang="fr" sz="1200" u="none" cap="none" strike="noStrike">
                <a:solidFill>
                  <a:srgbClr val="000000"/>
                </a:solidFill>
                <a:latin typeface="Calibri"/>
                <a:ea typeface="Calibri"/>
                <a:cs typeface="Calibri"/>
                <a:sym typeface="Calibri"/>
              </a:rPr>
              <a:t>Cochrane Database of Systematic Reviews, 7, </a:t>
            </a:r>
            <a:r>
              <a:rPr b="0" i="0" lang="fr" sz="1200" u="none" cap="none" strike="noStrike">
                <a:solidFill>
                  <a:srgbClr val="000000"/>
                </a:solidFill>
                <a:latin typeface="Calibri"/>
                <a:ea typeface="Calibri"/>
                <a:cs typeface="Calibri"/>
                <a:sym typeface="Calibri"/>
              </a:rPr>
              <a:t>CD011242.</a:t>
            </a:r>
            <a:endParaRPr/>
          </a:p>
          <a:p>
            <a:pPr indent="0" lvl="0" marL="0" rtl="0" algn="l">
              <a:lnSpc>
                <a:spcPct val="100000"/>
              </a:lnSpc>
              <a:spcBef>
                <a:spcPts val="0"/>
              </a:spcBef>
              <a:spcAft>
                <a:spcPts val="0"/>
              </a:spcAft>
              <a:buClr>
                <a:schemeClr val="dk1"/>
              </a:buClr>
              <a:buSzPts val="1200"/>
              <a:buFont typeface="Calibri"/>
              <a:buNone/>
            </a:pPr>
            <a:r>
              <a:t/>
            </a:r>
            <a:endParaRPr i="0"/>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Organisation mondiale de la Santé. (2015). </a:t>
            </a:r>
            <a:r>
              <a:rPr b="0" i="1" lang="fr" sz="1200" u="none" cap="none" strike="noStrike">
                <a:solidFill>
                  <a:srgbClr val="000000"/>
                </a:solidFill>
                <a:latin typeface="Calibri"/>
                <a:ea typeface="Calibri"/>
                <a:cs typeface="Calibri"/>
                <a:sym typeface="Calibri"/>
              </a:rPr>
              <a:t>Rôles des agents de santé dans la dispensation des soins liés à l’avortement sécurisé et de la contraception post-avortement. </a:t>
            </a:r>
            <a:r>
              <a:rPr b="0" i="0" lang="fr" sz="1200" u="none" cap="none" strike="noStrike">
                <a:solidFill>
                  <a:srgbClr val="000000"/>
                </a:solidFill>
                <a:latin typeface="Calibri"/>
                <a:ea typeface="Calibri"/>
                <a:cs typeface="Calibri"/>
                <a:sym typeface="Calibri"/>
              </a:rPr>
              <a:t>Genève: Organisation mondiale de la Santé.</a:t>
            </a:r>
            <a:endParaRPr/>
          </a:p>
          <a:p>
            <a:pPr indent="0" lvl="0" marL="0" rtl="0" algn="l">
              <a:lnSpc>
                <a:spcPct val="100000"/>
              </a:lnSpc>
              <a:spcBef>
                <a:spcPts val="0"/>
              </a:spcBef>
              <a:spcAft>
                <a:spcPts val="0"/>
              </a:spcAft>
              <a:buSzPts val="1400"/>
              <a:buNone/>
            </a:pPr>
            <a:r>
              <a:t/>
            </a:r>
            <a:endParaRPr/>
          </a:p>
        </p:txBody>
      </p:sp>
      <p:sp>
        <p:nvSpPr>
          <p:cNvPr id="381" name="Google Shape;381;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Il a été prouvé que l'AMIU présente un faible risque d'infection et de blessure. Cependant, comme avec toutes les interventions médicales, il peut y avoir des alertes et il faut prendre des précautions.</a:t>
            </a:r>
            <a:endParaRPr/>
          </a:p>
          <a:p>
            <a:pPr indent="0" lvl="0" marL="0" rtl="0" algn="l">
              <a:lnSpc>
                <a:spcPct val="100000"/>
              </a:lnSpc>
              <a:spcBef>
                <a:spcPts val="0"/>
              </a:spcBef>
              <a:spcAft>
                <a:spcPts val="0"/>
              </a:spcAft>
              <a:buClr>
                <a:schemeClr val="dk1"/>
              </a:buClr>
              <a:buSzPts val="1200"/>
              <a:buFont typeface="Calibri"/>
              <a:buNone/>
            </a:pPr>
            <a:r>
              <a:t/>
            </a:r>
            <a:endParaRPr b="1"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Lire les paragraphes suivants à haute voix : </a:t>
            </a:r>
            <a:endParaRPr/>
          </a:p>
          <a:p>
            <a:pPr indent="0" lvl="0" marL="0" rtl="0" algn="l">
              <a:lnSpc>
                <a:spcPct val="100000"/>
              </a:lnSpc>
              <a:spcBef>
                <a:spcPts val="0"/>
              </a:spcBef>
              <a:spcAft>
                <a:spcPts val="0"/>
              </a:spcAft>
              <a:buClr>
                <a:srgbClr val="000000"/>
              </a:buClr>
              <a:buSzPts val="1200"/>
              <a:buFont typeface="Calibri"/>
              <a:buNone/>
            </a:pPr>
            <a:r>
              <a:rPr b="0" i="1" lang="fr" sz="1200" u="none" cap="none" strike="noStrike">
                <a:solidFill>
                  <a:srgbClr val="000000"/>
                </a:solidFill>
                <a:latin typeface="Calibri"/>
                <a:ea typeface="Calibri"/>
                <a:cs typeface="Calibri"/>
                <a:sym typeface="Calibri"/>
              </a:rPr>
              <a:t>Comme avec toute évacuation utérine, une ou plusieurs des complications suivantes peuvent survenir pendant ou après l'intervention: réaction vagale, évacuation incomplète, lésions ou perforations utérines ou du col de l'utérus, infection pelvienne, hémorragie ou hématométrie aiguë. Des complications graves comme les saignements nécessitant une transfusion ou une lésion utérine requérant une réparation chirurgicale, sont très rares et ne surviennent que dans 1% des cas. Néanmoins, lorsqu'elles surviennent, certaines complications peuvent conduire à une stérilité secondaire, à de graves blessures ou à la mort. </a:t>
            </a:r>
            <a:endParaRPr/>
          </a:p>
          <a:p>
            <a:pPr indent="0" lvl="0" marL="0" rtl="0" algn="l">
              <a:lnSpc>
                <a:spcPct val="100000"/>
              </a:lnSpc>
              <a:spcBef>
                <a:spcPts val="0"/>
              </a:spcBef>
              <a:spcAft>
                <a:spcPts val="0"/>
              </a:spcAft>
              <a:buClr>
                <a:schemeClr val="dk1"/>
              </a:buClr>
              <a:buSzPts val="1200"/>
              <a:buFont typeface="Calibri"/>
              <a:buNone/>
            </a:pPr>
            <a:r>
              <a:t/>
            </a:r>
            <a:endParaRPr i="1"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0" i="1" lang="fr" sz="1200" u="none" cap="none" strike="noStrike">
                <a:solidFill>
                  <a:srgbClr val="000000"/>
                </a:solidFill>
                <a:latin typeface="Calibri"/>
                <a:ea typeface="Calibri"/>
                <a:cs typeface="Calibri"/>
                <a:sym typeface="Calibri"/>
              </a:rPr>
              <a:t>Avant de pratiquer une évacuation utérine, toute maladie grave doit être traitée immédiatement. Il s'agit: du choc, des hémorragies, d'infections pelviennes graves, de septicémie, de perforation ou de blessure abdominale qui peuvent survenir suite à des avortements incomplets ou clandestins. </a:t>
            </a:r>
            <a:endParaRPr/>
          </a:p>
          <a:p>
            <a:pPr indent="0" lvl="0" marL="0" rtl="0" algn="l">
              <a:lnSpc>
                <a:spcPct val="100000"/>
              </a:lnSpc>
              <a:spcBef>
                <a:spcPts val="0"/>
              </a:spcBef>
              <a:spcAft>
                <a:spcPts val="0"/>
              </a:spcAft>
              <a:buClr>
                <a:schemeClr val="dk1"/>
              </a:buClr>
              <a:buSzPts val="1200"/>
              <a:buFont typeface="Calibri"/>
              <a:buNone/>
            </a:pPr>
            <a:r>
              <a:rPr i="1" lang="fr" sz="1200">
                <a:solidFill>
                  <a:schemeClr val="dk1"/>
                </a:solidFill>
                <a:latin typeface="Calibri"/>
                <a:ea typeface="Calibri"/>
                <a:cs typeface="Calibri"/>
                <a:sym typeface="Calibri"/>
              </a:rPr>
              <a:t> </a:t>
            </a:r>
            <a:endParaRPr i="1"/>
          </a:p>
          <a:p>
            <a:pPr indent="0" lvl="0" marL="0" rtl="0" algn="l">
              <a:lnSpc>
                <a:spcPct val="100000"/>
              </a:lnSpc>
              <a:spcBef>
                <a:spcPts val="0"/>
              </a:spcBef>
              <a:spcAft>
                <a:spcPts val="0"/>
              </a:spcAft>
              <a:buClr>
                <a:srgbClr val="000000"/>
              </a:buClr>
              <a:buSzPts val="1200"/>
              <a:buFont typeface="Calibri"/>
              <a:buNone/>
            </a:pPr>
            <a:r>
              <a:rPr b="0" i="1" lang="fr" sz="1200" u="none" cap="none" strike="noStrike">
                <a:solidFill>
                  <a:srgbClr val="000000"/>
                </a:solidFill>
                <a:latin typeface="Calibri"/>
                <a:ea typeface="Calibri"/>
                <a:cs typeface="Calibri"/>
                <a:sym typeface="Calibri"/>
              </a:rPr>
              <a:t>Cependant, l’évacuation utérine est souvent une composante importante de la prise en charge définitive dans ces cas. Une fois que la femme est stabilisée, l'intervention ne doit pas être retardée. Les antécédents de dyscrasie sanguine peuvent être un facteur à prendre en compte dans les soins administrés à la femme. L'évacuation utérine ne doit pas être pratiquée jusqu'à ce que la taille et la position de l'utérus et du col de l'utérus aient été déterminées. En présence de gros fibromes ou d’anomalies utérines, il est difficile de déterminer la taille de l'utérus et de pratiquer des interventions intra-utérines, notamment l'AMIU.</a:t>
            </a:r>
            <a:endParaRPr/>
          </a:p>
          <a:p>
            <a:pPr indent="0" lvl="0" marL="0" rtl="0" algn="l">
              <a:lnSpc>
                <a:spcPct val="100000"/>
              </a:lnSpc>
              <a:spcBef>
                <a:spcPts val="0"/>
              </a:spcBef>
              <a:spcAft>
                <a:spcPts val="0"/>
              </a:spcAft>
              <a:buSzPts val="1400"/>
              <a:buNone/>
            </a:pPr>
            <a:r>
              <a:t/>
            </a:r>
            <a:endParaRPr/>
          </a:p>
        </p:txBody>
      </p:sp>
      <p:sp>
        <p:nvSpPr>
          <p:cNvPr id="389" name="Google Shape;389;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 sz="12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La mifépristone est un médicament administré par voie orale qui bloque l'action de la progestérone. Cela conduit au détachement d'une grossesse. Elle assouplit aussi le col de l'utérus et rend l'utérus plus sensible aux effets du misoprostol. Le misoprostol est une prostaglandine de synthèse qui ramollit le col de l'utérus et stimule les contractions. La mifépristone ajoutée au misoprostol, ou le misoprostol utilisé seul, cause une évacuation utérine par l'expulsion de substances utérines. </a:t>
            </a:r>
            <a:endParaRPr/>
          </a:p>
          <a:p>
            <a:pPr indent="0" lvl="0" marL="0" marR="0" rtl="0" algn="l">
              <a:lnSpc>
                <a:spcPct val="100000"/>
              </a:lnSpc>
              <a:spcBef>
                <a:spcPts val="0"/>
              </a:spcBef>
              <a:spcAft>
                <a:spcPts val="0"/>
              </a:spcAft>
              <a:buClr>
                <a:schemeClr val="dk1"/>
              </a:buClr>
              <a:buSzPts val="1200"/>
              <a:buFont typeface="Calibri"/>
              <a:buNone/>
            </a:pPr>
            <a:r>
              <a:t/>
            </a:r>
            <a:endParaRPr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fr" sz="1200" u="none" cap="none" strike="noStrike">
                <a:solidFill>
                  <a:srgbClr val="000000"/>
                </a:solidFill>
                <a:latin typeface="Calibri"/>
                <a:ea typeface="Calibri"/>
                <a:cs typeface="Calibri"/>
                <a:sym typeface="Calibri"/>
              </a:rPr>
              <a:t>Noter</a:t>
            </a:r>
            <a:r>
              <a:rPr b="0" i="0" lang="fr" sz="1200" u="none" cap="none" strike="noStrike">
                <a:solidFill>
                  <a:srgbClr val="000000"/>
                </a:solidFill>
                <a:latin typeface="Calibri"/>
                <a:ea typeface="Calibri"/>
                <a:cs typeface="Calibri"/>
                <a:sym typeface="Calibri"/>
              </a:rPr>
              <a:t> que les deux médicaments sont stables à température ambiante et ne nécessitent pas de réfrigération. Cependant, le misoprostol se dégradera sous une température élevée et l'humidité et il faut qu’il soit conditionné dans du papier aluminium pour l'acheter, le conserver et le distribuer (comme on le voit sur la photo qui figure sur la diapositive).</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96" name="Google Shape;396;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f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 sz="12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Le misoprostol a été inclus dans la liste modèle des médicaments essentiels de l’OMS pour :</a:t>
            </a:r>
            <a:endParaRPr/>
          </a:p>
          <a:p>
            <a:pPr indent="-171450" lvl="0" marL="171450" marR="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la prise en charge d'un avortement incomplet et d'un avortement spontané</a:t>
            </a:r>
            <a:endParaRPr/>
          </a:p>
          <a:p>
            <a:pPr indent="-171450" lvl="0" marL="171450" marR="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la prévention et prise en charge des hémorragies post-partum </a:t>
            </a:r>
            <a:endParaRPr/>
          </a:p>
          <a:p>
            <a:pPr indent="-171450" lvl="0" marL="171450" marR="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travail déclenché</a:t>
            </a:r>
            <a:endParaRPr/>
          </a:p>
          <a:p>
            <a:pPr indent="-95250" lvl="0" marL="171450" marR="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fr" sz="1200" u="none" cap="none" strike="noStrike">
                <a:solidFill>
                  <a:srgbClr val="000000"/>
                </a:solidFill>
                <a:latin typeface="Calibri"/>
                <a:ea typeface="Calibri"/>
                <a:cs typeface="Calibri"/>
                <a:sym typeface="Calibri"/>
              </a:rPr>
              <a:t>Le misoprostol est inclus dans le Dispositif minimum d'urgence pour la santé reproductive en situations de crise (DMU) pour les soins liés à l'avortement sécurisé et les soins après avortement.</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08" name="Google Shape;40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Expliquer : </a:t>
            </a:r>
            <a:r>
              <a:rPr b="0" i="0" lang="fr" sz="1800" u="none" cap="none" strike="noStrike">
                <a:solidFill>
                  <a:srgbClr val="000000"/>
                </a:solidFill>
                <a:latin typeface="Calibri"/>
                <a:ea typeface="Calibri"/>
                <a:cs typeface="Calibri"/>
                <a:sym typeface="Calibri"/>
              </a:rPr>
              <a:t>La mifépristone a été incluse dans la liste modèle des médicaments essentiels de l’OMS pour l'avortement. La mifépristone est à présent incluse dans le Dispositif minimum d'urgence pour la santé reproductive en situations de crise (DMU) pour les soins liés à l'avortement sécurisé.</a:t>
            </a:r>
            <a:endParaRPr/>
          </a:p>
          <a:p>
            <a:pPr indent="0" lvl="0" marL="0" marR="0" rtl="0" algn="l">
              <a:lnSpc>
                <a:spcPct val="107000"/>
              </a:lnSpc>
              <a:spcBef>
                <a:spcPts val="0"/>
              </a:spcBef>
              <a:spcAft>
                <a:spcPts val="0"/>
              </a:spcAft>
              <a:buClr>
                <a:schemeClr val="dk1"/>
              </a:buClr>
              <a:buSzPts val="1800"/>
              <a:buFont typeface="Calibri"/>
              <a:buNone/>
            </a:pPr>
            <a:r>
              <a:rPr lang="fr" sz="1800">
                <a:latin typeface="Calibri"/>
                <a:ea typeface="Calibri"/>
                <a:cs typeface="Calibri"/>
                <a:sym typeface="Calibri"/>
              </a:rPr>
              <a:t> </a:t>
            </a:r>
            <a:endParaRPr/>
          </a:p>
          <a:p>
            <a:pPr indent="0" lvl="0" marL="0" marR="0" rtl="0" algn="l">
              <a:lnSpc>
                <a:spcPct val="107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Afficher </a:t>
            </a:r>
            <a:r>
              <a:rPr b="0" i="0" lang="fr" sz="1800" u="none" cap="none" strike="noStrike">
                <a:solidFill>
                  <a:srgbClr val="000000"/>
                </a:solidFill>
                <a:latin typeface="Calibri"/>
                <a:ea typeface="Calibri"/>
                <a:cs typeface="Calibri"/>
                <a:sym typeface="Calibri"/>
              </a:rPr>
              <a:t>une feuille de tableau à feuilles mobiles.</a:t>
            </a:r>
            <a:endParaRPr/>
          </a:p>
          <a:p>
            <a:pPr indent="0" lvl="0" marL="0" marR="0" rtl="0" algn="l">
              <a:lnSpc>
                <a:spcPct val="107000"/>
              </a:lnSpc>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Dire/demander :</a:t>
            </a:r>
            <a:r>
              <a:rPr b="0" i="0" lang="fr" sz="1800" u="none" cap="none" strike="noStrike">
                <a:solidFill>
                  <a:srgbClr val="000000"/>
                </a:solidFill>
                <a:latin typeface="Calibri"/>
                <a:ea typeface="Calibri"/>
                <a:cs typeface="Calibri"/>
                <a:sym typeface="Calibri"/>
              </a:rPr>
              <a:t> Dans certains cas, les femmes peuvent préférer des méthodes médicamenteuses pour l'évacuation utérine si elles sont disponibles. D'après vous, pourquoi certaines femmes préfèrent-elles les méthodes médicamenteuses à l'aspiration manuelle ? </a:t>
            </a:r>
            <a:endParaRPr/>
          </a:p>
          <a:p>
            <a:pPr indent="0" lvl="0" marL="0" marR="0" rtl="0" algn="l">
              <a:lnSpc>
                <a:spcPct val="107000"/>
              </a:lnSpc>
              <a:spcBef>
                <a:spcPts val="0"/>
              </a:spcBef>
              <a:spcAft>
                <a:spcPts val="0"/>
              </a:spcAft>
              <a:buClr>
                <a:schemeClr val="dk1"/>
              </a:buClr>
              <a:buSzPts val="1800"/>
              <a:buFont typeface="Calibri"/>
              <a:buNone/>
            </a:pPr>
            <a:r>
              <a:t/>
            </a:r>
            <a:endParaRPr b="1" sz="1800">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Écrire les réponses </a:t>
            </a:r>
            <a:r>
              <a:rPr b="0" i="0" lang="fr" sz="1800" u="none" cap="none" strike="noStrike">
                <a:solidFill>
                  <a:srgbClr val="000000"/>
                </a:solidFill>
                <a:latin typeface="Calibri"/>
                <a:ea typeface="Calibri"/>
                <a:cs typeface="Calibri"/>
                <a:sym typeface="Calibri"/>
              </a:rPr>
              <a:t>sur une feuille de tableau à feuilles mobiles.</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16" name="Google Shape;41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24" name="Google Shape;42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 </a:t>
            </a:r>
            <a:r>
              <a:rPr b="0" i="0" lang="fr" sz="1800" u="none" cap="none" strike="noStrike">
                <a:solidFill>
                  <a:srgbClr val="000000"/>
                </a:solidFill>
                <a:latin typeface="Calibri"/>
                <a:ea typeface="Calibri"/>
                <a:cs typeface="Calibri"/>
                <a:sym typeface="Calibri"/>
              </a:rPr>
              <a:t>L'avortement médicamenteux avec un traitement combiné de mifépristone et de misoprostol, ou le misoprostol seul, est sans danger et efficace. Les taux évoqués ici concernent les méthodes médicales jusqu’à 12 semaines de gestation. Bien que ces médicaments puissent être utilisés après 12 semaines de gestation, dans le cadre de la formation, nous n'évoquons que leur utilisation jusqu’à 12 semaines de gestation. Le traitement combiné a un taux d'efficacité plus élevé et de très faibles taux de complications et de poursuite de la grossesse, il est recommandé pour l'avortement médicamenteux. Cependant, lorsque la mifépristone n'est pas disponible, le misoprostol seul peut être utilisé sans danger, malgré tout.</a:t>
            </a:r>
            <a:endParaRPr/>
          </a:p>
          <a:p>
            <a:pPr indent="0" lvl="0" marL="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Clr>
                <a:srgbClr val="000000"/>
              </a:buClr>
              <a:buSzPts val="1800"/>
              <a:buFont typeface="Calibri"/>
              <a:buNone/>
            </a:pPr>
            <a:r>
              <a:rPr b="0" i="0" lang="fr" sz="1800" u="none" cap="none" strike="noStrike">
                <a:solidFill>
                  <a:srgbClr val="000000"/>
                </a:solidFill>
                <a:latin typeface="Calibri"/>
                <a:ea typeface="Calibri"/>
                <a:cs typeface="Calibri"/>
                <a:sym typeface="Calibri"/>
              </a:rPr>
              <a:t>Indépendamment de la méthode utilisée pour l'avortement médicamenteux, une part des femmes qui utilisent des méthodes médicamenteuses nécessiteront une évacuation utérine avec aspiration manuelle,  en raison de l'échec d'une méthode de contraception ou d'un avortement incomplet. En cas d'utilisation de méthodes médicamenteuses pour l'évacuation utérine, l'aspiration manuelle doit être possible, sur le site ou en orientant la femme vers l’établissement compétent.</a:t>
            </a:r>
            <a:endParaRPr/>
          </a:p>
        </p:txBody>
      </p:sp>
      <p:sp>
        <p:nvSpPr>
          <p:cNvPr id="432" name="Google Shape;432;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 </a:t>
            </a:r>
            <a:r>
              <a:rPr b="0" i="0" lang="fr" sz="1800" u="none" cap="none" strike="noStrike">
                <a:solidFill>
                  <a:srgbClr val="000000"/>
                </a:solidFill>
                <a:latin typeface="Calibri"/>
                <a:ea typeface="Calibri"/>
                <a:cs typeface="Calibri"/>
                <a:sym typeface="Calibri"/>
              </a:rPr>
              <a:t>Le misoprostol peut être utilisé pour traiter les avortements incomplets et les avortements manqués non compliqués. L'utilisation de la mifépristone lors de l'utilisation du misoprostol pour traiter les avortements manqués augmente l'efficacité de la prise en charge médicale. Les taux d'efficacité signalés ici correspondent à une taille utérine de moins de 13 semaines. Bien que le misoprostol puisse être utilisé pour une taille utérine supérieure à 13 semaines, nous n'évoquons que la taille utérine de moins de 13 semaines durant cette formation. Toutes les femmes ayant besoin de soins après avortement ne peuvent pas utiliser le misoprostol pour une évacuation utérine, et dans certains cas, la prise en charge médicale échoue. En cas d'utilisation du misoprostol pour les soins après avortement, l'aspiration manuelle doit être possible, sur le site en ou orientant la femme vers le service compétent.</a:t>
            </a:r>
            <a:endParaRPr/>
          </a:p>
        </p:txBody>
      </p:sp>
      <p:sp>
        <p:nvSpPr>
          <p:cNvPr id="440" name="Google Shape;440;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1200"/>
              <a:buFont typeface="Calibri"/>
              <a:buNone/>
            </a:pPr>
            <a:r>
              <a:t/>
            </a:r>
            <a:endParaRPr/>
          </a:p>
        </p:txBody>
      </p:sp>
      <p:sp>
        <p:nvSpPr>
          <p:cNvPr id="448" name="Google Shape;44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1" i="1" lang="fr" sz="1800" u="none" cap="none" strike="noStrike">
                <a:solidFill>
                  <a:srgbClr val="000000"/>
                </a:solidFill>
                <a:latin typeface="Calibri"/>
                <a:ea typeface="Calibri"/>
                <a:cs typeface="Calibri"/>
                <a:sym typeface="Calibri"/>
              </a:rPr>
              <a:t>Note au formateur : </a:t>
            </a:r>
            <a:r>
              <a:rPr b="0" i="1" lang="fr" sz="1800" u="none" cap="none" strike="noStrike">
                <a:solidFill>
                  <a:srgbClr val="000000"/>
                </a:solidFill>
                <a:latin typeface="Calibri"/>
                <a:ea typeface="Calibri"/>
                <a:cs typeface="Calibri"/>
                <a:sym typeface="Calibri"/>
              </a:rPr>
              <a:t>Il s'agit des objectifs généraux du cours. Les objectifs plus détaillés de chaque session seront passés en revue au début de chaque session. Demander aux participants de lire les objectifs à haute voix, chacun leur tour.</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69" name="Google Shape;16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Afficher </a:t>
            </a:r>
            <a:r>
              <a:rPr b="0" i="0" lang="fr" sz="1200" u="none" cap="none" strike="noStrike">
                <a:solidFill>
                  <a:srgbClr val="000000"/>
                </a:solidFill>
                <a:latin typeface="Calibri"/>
                <a:ea typeface="Calibri"/>
                <a:cs typeface="Calibri"/>
                <a:sym typeface="Calibri"/>
              </a:rPr>
              <a:t>une feuille de tableau à feuilles mobiles.</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Demander : </a:t>
            </a:r>
            <a:r>
              <a:rPr b="0" i="1" lang="fr" sz="1800" u="none" cap="none" strike="noStrike">
                <a:solidFill>
                  <a:srgbClr val="000000"/>
                </a:solidFill>
                <a:latin typeface="Calibri"/>
                <a:ea typeface="Calibri"/>
                <a:cs typeface="Calibri"/>
                <a:sym typeface="Calibri"/>
              </a:rPr>
              <a:t>Quelles sont les complications éventuelles de l'évacuation utérine à l'aide de médicaments ? </a:t>
            </a:r>
            <a:endParaRPr/>
          </a:p>
          <a:p>
            <a:pPr indent="0" lvl="0" marL="0" rtl="0" algn="l">
              <a:lnSpc>
                <a:spcPct val="100000"/>
              </a:lnSpc>
              <a:spcBef>
                <a:spcPts val="0"/>
              </a:spcBef>
              <a:spcAft>
                <a:spcPts val="0"/>
              </a:spcAft>
              <a:buClr>
                <a:schemeClr val="dk1"/>
              </a:buClr>
              <a:buSzPts val="1200"/>
              <a:buFont typeface="Calibri"/>
              <a:buNone/>
            </a:pPr>
            <a:r>
              <a:t/>
            </a:r>
            <a:endParaRPr i="0"/>
          </a:p>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Écrire les réponses </a:t>
            </a:r>
            <a:r>
              <a:rPr b="0" i="0" lang="fr" sz="1800" u="none" cap="none" strike="noStrike">
                <a:solidFill>
                  <a:srgbClr val="000000"/>
                </a:solidFill>
                <a:latin typeface="Calibri"/>
                <a:ea typeface="Calibri"/>
                <a:cs typeface="Calibri"/>
                <a:sym typeface="Calibri"/>
              </a:rPr>
              <a:t>sur une feuille de tableau à feuilles mobiles.</a:t>
            </a:r>
            <a:r>
              <a:rPr b="0" i="0" lang="fr" sz="1200" u="none" cap="none" strike="noStrike">
                <a:solidFill>
                  <a:srgbClr val="000000"/>
                </a:solidFill>
                <a:latin typeface="Calibri"/>
                <a:ea typeface="Calibri"/>
                <a:cs typeface="Calibri"/>
                <a:sym typeface="Calibri"/>
              </a:rPr>
              <a:t> Les réponses doivent inclure :</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Échec des médicaments pour l'évacuation, notamment le faible risque de malformation fœtale en cas de poursuite de la grossesse après l'utilisation du misoprostol</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Saignements/hémorragies abondants ou prolongés</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Infection</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Allergie</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Besoin éventuel d'aspiration manuelle</a:t>
            </a:r>
            <a:endParaRPr/>
          </a:p>
          <a:p>
            <a:pPr indent="0" lvl="0" marL="0" rtl="0" algn="l">
              <a:lnSpc>
                <a:spcPct val="100000"/>
              </a:lnSpc>
              <a:spcBef>
                <a:spcPts val="0"/>
              </a:spcBef>
              <a:spcAft>
                <a:spcPts val="0"/>
              </a:spcAft>
              <a:buClr>
                <a:schemeClr val="dk1"/>
              </a:buClr>
              <a:buSzPts val="1200"/>
              <a:buFont typeface="Calibri"/>
              <a:buNone/>
            </a:pPr>
            <a:r>
              <a:t/>
            </a:r>
            <a:endParaRPr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Les participants peuvent répondre en citant les effets attendus ou les effets secondaires du misoprostol, comme les douleurs/les crampes, les nausées/les vomissements, la fièvre/les frissons ou la diarrhée. Reconnaître qu'il s'agit des effets attendus du traitement par le misoprostol, et d'un sujet à aborder avec les femmes avant son utilisation. </a:t>
            </a:r>
            <a:endParaRPr/>
          </a:p>
          <a:p>
            <a:pPr indent="0" lvl="0" marL="0" rtl="0" algn="l">
              <a:lnSpc>
                <a:spcPct val="100000"/>
              </a:lnSpc>
              <a:spcBef>
                <a:spcPts val="0"/>
              </a:spcBef>
              <a:spcAft>
                <a:spcPts val="0"/>
              </a:spcAft>
              <a:buClr>
                <a:schemeClr val="dk1"/>
              </a:buClr>
              <a:buSzPts val="1200"/>
              <a:buFont typeface="Calibri"/>
              <a:buNone/>
            </a:pPr>
            <a:r>
              <a:t/>
            </a:r>
            <a:endParaRPr i="1"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Informer</a:t>
            </a:r>
            <a:r>
              <a:rPr b="0" i="0" lang="fr" sz="1200" u="none" cap="none" strike="noStrike">
                <a:solidFill>
                  <a:srgbClr val="000000"/>
                </a:solidFill>
                <a:latin typeface="Calibri"/>
                <a:ea typeface="Calibri"/>
                <a:cs typeface="Calibri"/>
                <a:sym typeface="Calibri"/>
              </a:rPr>
              <a:t> les participants que le traitement des complications et les conseils à prodiguer aux femmes pour gérer les effets attendus et les effets secondaires seront abordés dans la section suivante.</a:t>
            </a:r>
            <a:endParaRPr/>
          </a:p>
          <a:p>
            <a:pPr indent="0" lvl="0" marL="0" rtl="0" algn="l">
              <a:lnSpc>
                <a:spcPct val="100000"/>
              </a:lnSpc>
              <a:spcBef>
                <a:spcPts val="0"/>
              </a:spcBef>
              <a:spcAft>
                <a:spcPts val="0"/>
              </a:spcAft>
              <a:buClr>
                <a:schemeClr val="dk1"/>
              </a:buClr>
              <a:buSzPts val="1200"/>
              <a:buFont typeface="Calibri"/>
              <a:buNone/>
            </a:pPr>
            <a:r>
              <a:t/>
            </a:r>
            <a:endParaRPr b="1" i="0" sz="1200" u="none" strike="noStrike">
              <a:solidFill>
                <a:schemeClr val="dk1"/>
              </a:solidFill>
              <a:latin typeface="Calibri"/>
              <a:ea typeface="Calibri"/>
              <a:cs typeface="Calibri"/>
              <a:sym typeface="Calibri"/>
            </a:endParaRPr>
          </a:p>
        </p:txBody>
      </p:sp>
      <p:sp>
        <p:nvSpPr>
          <p:cNvPr id="456" name="Google Shape;456;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Demander: </a:t>
            </a:r>
            <a:r>
              <a:rPr b="0" i="0" lang="fr" sz="1800" u="none" cap="none" strike="noStrike">
                <a:solidFill>
                  <a:srgbClr val="000000"/>
                </a:solidFill>
                <a:latin typeface="Calibri"/>
                <a:ea typeface="Calibri"/>
                <a:cs typeface="Calibri"/>
                <a:sym typeface="Calibri"/>
              </a:rPr>
              <a:t>Quels sont les facteurs qui détermineront le type d'évacuation utérine à laquelle une femme aura recours ?</a:t>
            </a:r>
            <a:endParaRPr/>
          </a:p>
          <a:p>
            <a:pPr indent="0" lvl="0" marL="0" rtl="0" algn="l">
              <a:lnSpc>
                <a:spcPct val="100000"/>
              </a:lnSpc>
              <a:spcBef>
                <a:spcPts val="0"/>
              </a:spcBef>
              <a:spcAft>
                <a:spcPts val="0"/>
              </a:spcAft>
              <a:buClr>
                <a:schemeClr val="dk1"/>
              </a:buClr>
              <a:buSzPts val="1200"/>
              <a:buFont typeface="Calibri"/>
              <a:buNone/>
            </a:pPr>
            <a:r>
              <a:t/>
            </a:r>
            <a:endParaRPr i="1"/>
          </a:p>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Prendre quelques réponses, </a:t>
            </a:r>
            <a:r>
              <a:rPr b="0" i="0" lang="fr" sz="1800" u="none" cap="none" strike="noStrike">
                <a:solidFill>
                  <a:srgbClr val="000000"/>
                </a:solidFill>
                <a:latin typeface="Calibri"/>
                <a:ea typeface="Calibri"/>
                <a:cs typeface="Calibri"/>
                <a:sym typeface="Calibri"/>
              </a:rPr>
              <a:t>ensuite </a:t>
            </a:r>
            <a:r>
              <a:rPr b="1" i="0" lang="fr" sz="1800" u="none" cap="none" strike="noStrike">
                <a:solidFill>
                  <a:srgbClr val="000000"/>
                </a:solidFill>
                <a:latin typeface="Calibri"/>
                <a:ea typeface="Calibri"/>
                <a:cs typeface="Calibri"/>
                <a:sym typeface="Calibri"/>
              </a:rPr>
              <a:t> montrer la diapositive suivante</a:t>
            </a:r>
            <a:r>
              <a:rPr b="0" i="0" lang="fr" sz="1800" u="none" cap="none" strike="noStrike">
                <a:solidFill>
                  <a:srgbClr val="000000"/>
                </a:solidFill>
                <a:latin typeface="Calibri"/>
                <a:ea typeface="Calibri"/>
                <a:cs typeface="Calibri"/>
                <a:sym typeface="Calibri"/>
              </a:rPr>
              <a:t>.</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63" name="Google Shape;463;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La méthode d'évacuation utérine qu'une femme utilise est déterminée par la disponibilité de l'aspiration manuelle ou des méthodes médicales, le respect des critères d'éligibilité médicale par la femme par rapport aux méthodes en fonction de son état clinique et de ses préférences, notamment son choix de méthode contraceptive.</a:t>
            </a:r>
            <a:endParaRPr/>
          </a:p>
        </p:txBody>
      </p:sp>
      <p:sp>
        <p:nvSpPr>
          <p:cNvPr id="471" name="Google Shape;471;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 sz="1200" u="none" cap="none" strike="noStrike">
                <a:solidFill>
                  <a:srgbClr val="000000"/>
                </a:solidFill>
                <a:latin typeface="Calibri"/>
                <a:ea typeface="Calibri"/>
                <a:cs typeface="Calibri"/>
                <a:sym typeface="Calibri"/>
              </a:rPr>
              <a:t>Dire : </a:t>
            </a:r>
            <a:r>
              <a:rPr b="0" i="0" lang="fr" sz="1200" u="none" cap="none" strike="noStrike">
                <a:solidFill>
                  <a:srgbClr val="000000"/>
                </a:solidFill>
                <a:latin typeface="Calibri"/>
                <a:ea typeface="Calibri"/>
                <a:cs typeface="Calibri"/>
                <a:sym typeface="Calibri"/>
              </a:rPr>
              <a:t>Il faut offrir des services de contraception aux femmes qui bénéficient de soins liés à l'avortement, indépendamment de leur âge, de leur statut matrimonial ou du nombre de leurs enfants. Les conseils et les méthodes contraceptives administrées sur le site dans le département où les soins liés à l'avortement sont dispensés dans le cadre des services d'avortement, constituent une méthode efficace et peuvent améliorer l'acceptation de la contraception. La plupart des méthodes peuvent être commencées en même temps que l’évacuation utérine. L'offre concomittante de ces services permet aux femmes de se protéger face aux grossesses non désirées.  </a:t>
            </a:r>
            <a:endParaRPr/>
          </a:p>
          <a:p>
            <a:pPr indent="0" lvl="0" marL="0" marR="0" rtl="0" algn="l">
              <a:lnSpc>
                <a:spcPct val="100000"/>
              </a:lnSpc>
              <a:spcBef>
                <a:spcPts val="0"/>
              </a:spcBef>
              <a:spcAft>
                <a:spcPts val="0"/>
              </a:spcAft>
              <a:buClr>
                <a:schemeClr val="dk1"/>
              </a:buClr>
              <a:buSzPts val="1200"/>
              <a:buFont typeface="Calibri"/>
              <a:buNone/>
            </a:pPr>
            <a:r>
              <a:t/>
            </a:r>
            <a:endParaRPr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fr" sz="1200" u="none" cap="none" strike="noStrike">
                <a:solidFill>
                  <a:srgbClr val="000000"/>
                </a:solidFill>
                <a:latin typeface="Calibri"/>
                <a:ea typeface="Calibri"/>
                <a:cs typeface="Calibri"/>
                <a:sym typeface="Calibri"/>
              </a:rPr>
              <a:t>De plus, dans certains cas, la méthode d'évacuation choisie peut avoir des implications par rapport au moment où une méthode contraceptive peut être initiée. Par exemple, pour une femme qui veut un dispositif intrautérin (DIU), une aspiration manuelle lui permettrait de se faire poser le DIU immédiatement sans avoir une autre visite ou sans la contraindre de subir une intervention supplémentaire. Cependant, les femmes qui choisissent l'évacuation utérine à l'aide de médicaments seraient obligées de revenir consulter un prestataire pour se faire poser le DIU lors d'une future visite. Cela peut constituer un élément à prendre compte dans la décision des femmes concernant la méthode de l'évacuation utérine.</a:t>
            </a:r>
            <a:endParaRPr/>
          </a:p>
        </p:txBody>
      </p:sp>
      <p:sp>
        <p:nvSpPr>
          <p:cNvPr id="479" name="Google Shape;479;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sz="1200" u="sng">
              <a:solidFill>
                <a:schemeClr val="dk1"/>
              </a:solidFill>
              <a:latin typeface="Calibri"/>
              <a:ea typeface="Calibri"/>
              <a:cs typeface="Calibri"/>
              <a:sym typeface="Calibri"/>
            </a:endParaRPr>
          </a:p>
        </p:txBody>
      </p:sp>
      <p:sp>
        <p:nvSpPr>
          <p:cNvPr id="487" name="Google Shape;487;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Orienter </a:t>
            </a:r>
            <a:r>
              <a:rPr b="0" i="0" lang="fr" sz="1200" u="none" cap="none" strike="noStrike">
                <a:solidFill>
                  <a:srgbClr val="000000"/>
                </a:solidFill>
                <a:latin typeface="Calibri"/>
                <a:ea typeface="Calibri"/>
                <a:cs typeface="Calibri"/>
                <a:sym typeface="Calibri"/>
              </a:rPr>
              <a:t>les participants vers les polycopiés de leur manuel : </a:t>
            </a:r>
            <a:r>
              <a:rPr b="0" i="1" lang="fr" sz="1200" u="none" cap="none" strike="noStrike">
                <a:solidFill>
                  <a:srgbClr val="000000"/>
                </a:solidFill>
                <a:latin typeface="Calibri"/>
                <a:ea typeface="Calibri"/>
                <a:cs typeface="Calibri"/>
                <a:sym typeface="Calibri"/>
              </a:rPr>
              <a:t>Recevabilité médicale de la contraception après avortement</a:t>
            </a:r>
            <a:r>
              <a:rPr b="0" i="0" lang="fr" sz="1200" u="none" cap="none" strike="noStrike">
                <a:solidFill>
                  <a:srgbClr val="000000"/>
                </a:solidFill>
                <a:latin typeface="Calibri"/>
                <a:ea typeface="Calibri"/>
                <a:cs typeface="Calibri"/>
                <a:sym typeface="Calibri"/>
              </a:rPr>
              <a:t>, </a:t>
            </a:r>
            <a:r>
              <a:rPr b="0" i="1" lang="fr" sz="1200" u="none" cap="none" strike="noStrike">
                <a:solidFill>
                  <a:srgbClr val="000000"/>
                </a:solidFill>
                <a:latin typeface="Calibri"/>
                <a:ea typeface="Calibri"/>
                <a:cs typeface="Calibri"/>
                <a:sym typeface="Calibri"/>
              </a:rPr>
              <a:t>Liste de contrôle sur les conseils relatifs à la contraception</a:t>
            </a:r>
            <a:r>
              <a:rPr b="0" i="0" lang="fr" sz="1200" u="none" cap="none" strike="noStrike">
                <a:solidFill>
                  <a:srgbClr val="000000"/>
                </a:solidFill>
                <a:latin typeface="Calibri"/>
                <a:ea typeface="Calibri"/>
                <a:cs typeface="Calibri"/>
                <a:sym typeface="Calibri"/>
              </a:rPr>
              <a:t>, </a:t>
            </a:r>
            <a:r>
              <a:rPr b="0" i="1" lang="fr" sz="1200" u="none" cap="none" strike="noStrike">
                <a:solidFill>
                  <a:srgbClr val="000000"/>
                </a:solidFill>
                <a:latin typeface="Calibri"/>
                <a:ea typeface="Calibri"/>
                <a:cs typeface="Calibri"/>
                <a:sym typeface="Calibri"/>
              </a:rPr>
              <a:t>Considérations spéciales en matière de conseils sur la contraception.</a:t>
            </a:r>
            <a:endParaRPr/>
          </a:p>
        </p:txBody>
      </p:sp>
      <p:sp>
        <p:nvSpPr>
          <p:cNvPr id="494" name="Google Shape;494;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Dire : </a:t>
            </a:r>
            <a:r>
              <a:rPr b="0" lang="fr"/>
              <a:t>Bien que de nombreuses femmes soient très motivées à l'idée de commencer une méthode contraceptive au moment de l'évacuation utérine, et bien que la visite pour l'évacuation utérine soit une occasion clé pour prodiguer des conseils sur les méthodes contraceptives et pour fournir les méthodes, les prestataires doivent éviter les hypothèses concernant les besoins ou les motivations des femmes.</a:t>
            </a:r>
            <a:endParaRPr/>
          </a:p>
          <a:p>
            <a:pPr indent="0" lvl="0" marL="0" rtl="0" algn="l">
              <a:lnSpc>
                <a:spcPct val="100000"/>
              </a:lnSpc>
              <a:spcBef>
                <a:spcPts val="0"/>
              </a:spcBef>
              <a:spcAft>
                <a:spcPts val="0"/>
              </a:spcAft>
              <a:buSzPts val="1400"/>
              <a:buNone/>
            </a:pPr>
            <a:r>
              <a:t/>
            </a:r>
            <a:endParaRPr/>
          </a:p>
        </p:txBody>
      </p:sp>
      <p:sp>
        <p:nvSpPr>
          <p:cNvPr id="501" name="Google Shape;501;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Expliquer : </a:t>
            </a:r>
            <a:r>
              <a:rPr b="0" i="0" lang="fr" sz="1800" u="none" cap="none" strike="noStrike">
                <a:solidFill>
                  <a:srgbClr val="000000"/>
                </a:solidFill>
                <a:latin typeface="Calibri"/>
                <a:ea typeface="Calibri"/>
                <a:cs typeface="Calibri"/>
                <a:sym typeface="Calibri"/>
              </a:rPr>
              <a:t>L'ovulation peut avoir lieu dans les 2 semaines après un avortement par aspiration manuelle ou un avortement incomplet, dès 8 jours après un avortement médicamenteux à l'aide de mifépristone et de misoprostol. La contraception doit être fournie immédiatement aux femmes qui la souhaitent. Un des facteurs courants chez les femmes qui bénéficient de soins liés à l'avortement est le fait qu'elles soient à un moment crucial de leur vie et qu'elles puissent bénéficier de conseils bienveillants sur la contraception.</a:t>
            </a:r>
            <a:endParaRPr/>
          </a:p>
        </p:txBody>
      </p:sp>
      <p:sp>
        <p:nvSpPr>
          <p:cNvPr id="509" name="Google Shape;509;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17" name="Google Shape;517;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Expliquer : </a:t>
            </a:r>
            <a:r>
              <a:rPr b="0" i="0" lang="fr" sz="1800" u="none" cap="none" strike="noStrike">
                <a:solidFill>
                  <a:srgbClr val="000000"/>
                </a:solidFill>
                <a:latin typeface="Calibri"/>
                <a:ea typeface="Calibri"/>
                <a:cs typeface="Calibri"/>
                <a:sym typeface="Calibri"/>
              </a:rPr>
              <a:t>Les </a:t>
            </a:r>
            <a:r>
              <a:rPr b="0" i="1" lang="fr" sz="1800" u="none" cap="none" strike="noStrike">
                <a:solidFill>
                  <a:srgbClr val="000000"/>
                </a:solidFill>
                <a:latin typeface="Calibri"/>
                <a:ea typeface="Calibri"/>
                <a:cs typeface="Calibri"/>
                <a:sym typeface="Calibri"/>
              </a:rPr>
              <a:t>Critères de recevabilité pour l’adoption et l’utilisation continue de méthodes contraceptives, 5è édition</a:t>
            </a:r>
            <a:r>
              <a:rPr b="0" i="0" lang="fr" sz="1800" u="none" cap="none" strike="noStrike">
                <a:solidFill>
                  <a:srgbClr val="000000"/>
                </a:solidFill>
                <a:latin typeface="Calibri"/>
                <a:ea typeface="Calibri"/>
                <a:cs typeface="Calibri"/>
                <a:sym typeface="Calibri"/>
              </a:rPr>
              <a:t> de l'Organisation mondiale de la Santé, constituent une directive importante pour l'utilisation de méthodes contraceptives dans certainses situations cliniques et chez certaines populations. Ils incluent des directives concernant la sécurité de la contraception après avortement.  Le polycopié sur les </a:t>
            </a:r>
            <a:r>
              <a:rPr b="0" i="1" lang="fr" sz="1800" u="none" cap="none" strike="noStrike">
                <a:solidFill>
                  <a:srgbClr val="000000"/>
                </a:solidFill>
                <a:latin typeface="Calibri"/>
                <a:ea typeface="Calibri"/>
                <a:cs typeface="Calibri"/>
                <a:sym typeface="Calibri"/>
              </a:rPr>
              <a:t>Critères de recevabilité médicale de la contraception après avortement</a:t>
            </a:r>
            <a:r>
              <a:rPr b="0" i="0" lang="fr" sz="1800" u="none" cap="none" strike="noStrike">
                <a:solidFill>
                  <a:srgbClr val="000000"/>
                </a:solidFill>
                <a:latin typeface="Calibri"/>
                <a:ea typeface="Calibri"/>
                <a:cs typeface="Calibri"/>
                <a:sym typeface="Calibri"/>
              </a:rPr>
              <a:t> présente les recommandations de l'Organisation mondiale de la Santé en matière de contraception après avortement, de même que des explications concernant les scénarios cliniques spécifiques possibles lors de la mise à disposition de contraception après avortement.  </a:t>
            </a:r>
            <a:endParaRPr/>
          </a:p>
          <a:p>
            <a:pPr indent="0" lvl="0" marL="0" rtl="0" algn="l">
              <a:lnSpc>
                <a:spcPct val="100000"/>
              </a:lnSpc>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0" i="0" lang="fr" u="none" cap="none" strike="noStrike"/>
              <a:t>Passage en revue du </a:t>
            </a:r>
            <a:r>
              <a:rPr b="1" i="0" lang="fr" sz="1800" u="none" cap="none" strike="noStrike">
                <a:solidFill>
                  <a:srgbClr val="000000"/>
                </a:solidFill>
                <a:latin typeface="Calibri"/>
                <a:ea typeface="Calibri"/>
                <a:cs typeface="Calibri"/>
                <a:sym typeface="Calibri"/>
              </a:rPr>
              <a:t>Polycopié</a:t>
            </a:r>
            <a:r>
              <a:rPr b="0" i="0" lang="fr" sz="1800" u="none" cap="none" strike="noStrike">
                <a:solidFill>
                  <a:srgbClr val="000000"/>
                </a:solidFill>
                <a:latin typeface="Calibri"/>
                <a:ea typeface="Calibri"/>
                <a:cs typeface="Calibri"/>
                <a:sym typeface="Calibri"/>
              </a:rPr>
              <a:t> et activité questions/réponses.</a:t>
            </a:r>
            <a:endParaRPr/>
          </a:p>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a:t>
            </a:r>
            <a:r>
              <a:rPr b="0" i="0" lang="fr" sz="1800" u="none" cap="none" strike="noStrike">
                <a:solidFill>
                  <a:srgbClr val="000000"/>
                </a:solidFill>
                <a:latin typeface="Calibri"/>
                <a:ea typeface="Calibri"/>
                <a:cs typeface="Calibri"/>
                <a:sym typeface="Calibri"/>
              </a:rPr>
              <a:t>aux participants de lire le polycopié sur </a:t>
            </a:r>
            <a:r>
              <a:rPr b="0" i="1" lang="fr" sz="1800" u="none" cap="none" strike="noStrike">
                <a:solidFill>
                  <a:srgbClr val="000000"/>
                </a:solidFill>
                <a:latin typeface="Calibri"/>
                <a:ea typeface="Calibri"/>
                <a:cs typeface="Calibri"/>
                <a:sym typeface="Calibri"/>
              </a:rPr>
              <a:t>Les critères de recevabilité médicale de la contraception après avortement</a:t>
            </a:r>
            <a:r>
              <a:rPr b="0" i="0" lang="fr" sz="1800" u="none" cap="none" strike="noStrike">
                <a:solidFill>
                  <a:srgbClr val="000000"/>
                </a:solidFill>
                <a:latin typeface="Calibri"/>
                <a:ea typeface="Calibri"/>
                <a:cs typeface="Calibri"/>
                <a:sym typeface="Calibri"/>
              </a:rPr>
              <a:t>. </a:t>
            </a:r>
            <a:endParaRPr/>
          </a:p>
          <a:p>
            <a:pPr indent="0" lvl="0" marL="0" rtl="0" algn="l">
              <a:lnSpc>
                <a:spcPct val="100000"/>
              </a:lnSpc>
              <a:spcBef>
                <a:spcPts val="0"/>
              </a:spcBef>
              <a:spcAft>
                <a:spcPts val="0"/>
              </a:spcAft>
              <a:buClr>
                <a:schemeClr val="dk1"/>
              </a:buClr>
              <a:buSzPts val="1800"/>
              <a:buFont typeface="Calibri"/>
              <a:buNone/>
            </a:pPr>
            <a:r>
              <a:t/>
            </a:r>
            <a:endParaRPr b="1" sz="1800">
              <a:latin typeface="Calibri"/>
              <a:ea typeface="Calibri"/>
              <a:cs typeface="Calibri"/>
              <a:sym typeface="Calibri"/>
            </a:endParaRPr>
          </a:p>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Expliquer</a:t>
            </a:r>
            <a:r>
              <a:rPr b="0" i="0" lang="fr" sz="1800" u="none" cap="none" strike="noStrike">
                <a:solidFill>
                  <a:srgbClr val="000000"/>
                </a:solidFill>
                <a:latin typeface="Calibri"/>
                <a:ea typeface="Calibri"/>
                <a:cs typeface="Calibri"/>
                <a:sym typeface="Calibri"/>
              </a:rPr>
              <a:t> que vous allez poser des questions concernant les critères de recevabilité médicale de la contraception après avortement. Après avoir lu chaque question, demander aux participants de répondre. Vous pouvez avoir de petites récompenses pour la première personne qui répond correctement à chaque question. Si les participants ne parviennent pas à répondre aux questions, rappelez leur que toutes les informations nécessaires figurent dans le polycopié.</a:t>
            </a:r>
            <a:endParaRPr/>
          </a:p>
          <a:p>
            <a:pPr indent="0" lvl="0" marL="0" rtl="0" algn="l">
              <a:lnSpc>
                <a:spcPct val="100000"/>
              </a:lnSpc>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rtl="0" algn="l">
              <a:lnSpc>
                <a:spcPct val="100000"/>
              </a:lnSpc>
              <a:spcBef>
                <a:spcPts val="0"/>
              </a:spcBef>
              <a:spcAft>
                <a:spcPts val="0"/>
              </a:spcAft>
              <a:buClr>
                <a:srgbClr val="000000"/>
              </a:buClr>
              <a:buSzPts val="1800"/>
              <a:buFont typeface="Calibri"/>
              <a:buNone/>
            </a:pPr>
            <a:r>
              <a:rPr b="0" i="0" lang="fr" sz="1800" u="none" cap="none" strike="noStrike">
                <a:solidFill>
                  <a:srgbClr val="000000"/>
                </a:solidFill>
                <a:latin typeface="Calibri"/>
                <a:ea typeface="Calibri"/>
                <a:cs typeface="Calibri"/>
                <a:sym typeface="Calibri"/>
              </a:rPr>
              <a:t>Les questions et réponses sont incluses dans le Guide du facilitateur. </a:t>
            </a:r>
            <a:endParaRPr/>
          </a:p>
        </p:txBody>
      </p:sp>
      <p:sp>
        <p:nvSpPr>
          <p:cNvPr id="525" name="Google Shape;525;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Noto Sans Symbols"/>
              <a:buNone/>
            </a:pPr>
            <a:r>
              <a:rPr b="1" i="0" lang="fr" sz="1800" u="none" cap="none" strike="noStrike">
                <a:solidFill>
                  <a:srgbClr val="000000"/>
                </a:solidFill>
                <a:latin typeface="Calibri"/>
                <a:ea typeface="Calibri"/>
                <a:cs typeface="Calibri"/>
                <a:sym typeface="Calibri"/>
              </a:rPr>
              <a:t>Demander</a:t>
            </a:r>
            <a:r>
              <a:rPr b="0" i="0" lang="fr" sz="1800" u="none" cap="none" strike="noStrike">
                <a:solidFill>
                  <a:srgbClr val="000000"/>
                </a:solidFill>
                <a:latin typeface="Calibri"/>
                <a:ea typeface="Calibri"/>
                <a:cs typeface="Calibri"/>
                <a:sym typeface="Calibri"/>
              </a:rPr>
              <a:t> aux participants de passer au </a:t>
            </a:r>
            <a:r>
              <a:rPr b="0" i="1" lang="fr" sz="1800" u="none" cap="none" strike="noStrike">
                <a:solidFill>
                  <a:srgbClr val="000000"/>
                </a:solidFill>
                <a:latin typeface="Calibri"/>
                <a:ea typeface="Calibri"/>
                <a:cs typeface="Calibri"/>
                <a:sym typeface="Calibri"/>
              </a:rPr>
              <a:t>pré-test sur les connaissances</a:t>
            </a:r>
            <a:r>
              <a:rPr b="0" i="0" lang="fr" sz="1800" u="none" cap="none" strike="noStrike">
                <a:solidFill>
                  <a:srgbClr val="000000"/>
                </a:solidFill>
                <a:latin typeface="Calibri"/>
                <a:ea typeface="Calibri"/>
                <a:cs typeface="Calibri"/>
                <a:sym typeface="Calibri"/>
              </a:rPr>
              <a:t> dans leur manuel et leur dire qu'ils disposent de 15 minutes pour le faire. </a:t>
            </a:r>
            <a:endParaRPr/>
          </a:p>
          <a:p>
            <a:pPr indent="0" lvl="0" marL="0" marR="0" rtl="0" algn="l">
              <a:lnSpc>
                <a:spcPct val="107000"/>
              </a:lnSpc>
              <a:spcBef>
                <a:spcPts val="800"/>
              </a:spcBef>
              <a:spcAft>
                <a:spcPts val="0"/>
              </a:spcAft>
              <a:buClr>
                <a:schemeClr val="dk1"/>
              </a:buClr>
              <a:buSzPts val="1800"/>
              <a:buFont typeface="Noto Sans Symbols"/>
              <a:buNone/>
            </a:pPr>
            <a:r>
              <a:t/>
            </a:r>
            <a:endParaRPr b="1" sz="1800">
              <a:latin typeface="Calibri"/>
              <a:ea typeface="Calibri"/>
              <a:cs typeface="Calibri"/>
              <a:sym typeface="Calibri"/>
            </a:endParaRPr>
          </a:p>
          <a:p>
            <a:pPr indent="0" lvl="0" marL="0" marR="0" rtl="0" algn="l">
              <a:lnSpc>
                <a:spcPct val="107000"/>
              </a:lnSpc>
              <a:spcBef>
                <a:spcPts val="800"/>
              </a:spcBef>
              <a:spcAft>
                <a:spcPts val="0"/>
              </a:spcAft>
              <a:buClr>
                <a:schemeClr val="dk1"/>
              </a:buClr>
              <a:buSzPts val="1800"/>
              <a:buFont typeface="Noto Sans Symbols"/>
              <a:buNone/>
            </a:pPr>
            <a:r>
              <a:rPr b="1" i="0" lang="fr" sz="1800" u="none" cap="none" strike="noStrike">
                <a:solidFill>
                  <a:srgbClr val="000000"/>
                </a:solidFill>
                <a:latin typeface="Calibri"/>
                <a:ea typeface="Calibri"/>
                <a:cs typeface="Calibri"/>
                <a:sym typeface="Calibri"/>
              </a:rPr>
              <a:t>Préparer</a:t>
            </a:r>
            <a:r>
              <a:rPr b="0" i="0" lang="fr" sz="1800" u="none" cap="none" strike="noStrike">
                <a:solidFill>
                  <a:srgbClr val="000000"/>
                </a:solidFill>
                <a:latin typeface="Calibri"/>
                <a:ea typeface="Calibri"/>
                <a:cs typeface="Calibri"/>
                <a:sym typeface="Calibri"/>
              </a:rPr>
              <a:t> des petites feuilles de papier sur lesquelles figurent des numéros et demander à chaque particpant de choisir un numéro. Ce numéro sera utilisé pour les tests et d'autres évaluations pendant le cours et il devra être conservé par tous les participants à titre de référence. Le facilitateur note les noms et les numéros pour les conserver. Les participants écrivent leur nom sur la feuille et ramassent tous les tests à la fin du temps imparti. Cela permet de communiquer les résultats de manière anonyme. </a:t>
            </a:r>
            <a:endParaRPr/>
          </a:p>
          <a:p>
            <a:pPr indent="0" lvl="0" marL="0" rtl="0" algn="l">
              <a:lnSpc>
                <a:spcPct val="100000"/>
              </a:lnSpc>
              <a:spcBef>
                <a:spcPts val="800"/>
              </a:spcBef>
              <a:spcAft>
                <a:spcPts val="0"/>
              </a:spcAft>
              <a:buClr>
                <a:schemeClr val="dk1"/>
              </a:buClr>
              <a:buSzPts val="1200"/>
              <a:buFont typeface="Calibri"/>
              <a:buNone/>
            </a:pPr>
            <a:r>
              <a:t/>
            </a:r>
            <a:endParaRPr/>
          </a:p>
        </p:txBody>
      </p:sp>
      <p:sp>
        <p:nvSpPr>
          <p:cNvPr id="177" name="Google Shape;17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33" name="Google Shape;533;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Rappeler</a:t>
            </a:r>
            <a:r>
              <a:rPr b="0" i="0" lang="fr" sz="1800" u="none" cap="none" strike="noStrike">
                <a:solidFill>
                  <a:srgbClr val="000000"/>
                </a:solidFill>
                <a:latin typeface="Calibri"/>
                <a:ea typeface="Calibri"/>
                <a:cs typeface="Calibri"/>
                <a:sym typeface="Calibri"/>
              </a:rPr>
              <a:t> aux participants que les jeunes femmes, comme les plus âgées peuvent utiliser toutes les méthodes contraceptives, y compris les MLDA. Noter également que la recevabilité des méthodes contraceptives suite aux soins après avortement est identique à celle qui est appliquée après un avortement provoqué.</a:t>
            </a:r>
            <a:endParaRPr/>
          </a:p>
        </p:txBody>
      </p:sp>
      <p:sp>
        <p:nvSpPr>
          <p:cNvPr id="541" name="Google Shape;541;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 sz="1200" u="none" cap="none" strike="noStrike">
                <a:solidFill>
                  <a:srgbClr val="000000"/>
                </a:solidFill>
                <a:latin typeface="Calibri"/>
                <a:ea typeface="Calibri"/>
                <a:cs typeface="Calibri"/>
                <a:sym typeface="Calibri"/>
              </a:rPr>
              <a:t>Demander </a:t>
            </a:r>
            <a:r>
              <a:rPr b="0" i="0" lang="fr" sz="1200" u="none" cap="none" strike="noStrike">
                <a:solidFill>
                  <a:srgbClr val="000000"/>
                </a:solidFill>
                <a:latin typeface="Calibri"/>
                <a:ea typeface="Calibri"/>
                <a:cs typeface="Calibri"/>
                <a:sym typeface="Calibri"/>
              </a:rPr>
              <a:t>: Pourquoi est-il particulièrement important de proposer une CU à l'avance </a:t>
            </a:r>
            <a:r>
              <a:rPr b="0" i="0" lang="fr" sz="1800" u="none" cap="none" strike="noStrike">
                <a:solidFill>
                  <a:srgbClr val="000000"/>
                </a:solidFill>
                <a:latin typeface="Calibri"/>
                <a:ea typeface="Calibri"/>
                <a:cs typeface="Calibri"/>
                <a:sym typeface="Calibri"/>
              </a:rPr>
              <a:t>ou en plus de la méthode contraceptive choisie </a:t>
            </a:r>
            <a:r>
              <a:rPr b="0" i="0" lang="fr" sz="1200" u="none" cap="none" strike="noStrike">
                <a:solidFill>
                  <a:srgbClr val="000000"/>
                </a:solidFill>
                <a:latin typeface="Calibri"/>
                <a:ea typeface="Calibri"/>
                <a:cs typeface="Calibri"/>
                <a:sym typeface="Calibri"/>
              </a:rPr>
              <a:t>?</a:t>
            </a:r>
            <a:endParaRPr/>
          </a:p>
          <a:p>
            <a:pPr indent="0" lvl="0" marL="0" marR="0" rtl="0" algn="l">
              <a:lnSpc>
                <a:spcPct val="100000"/>
              </a:lnSpc>
              <a:spcBef>
                <a:spcPts val="0"/>
              </a:spcBef>
              <a:spcAft>
                <a:spcPts val="0"/>
              </a:spcAft>
              <a:buClr>
                <a:schemeClr val="dk1"/>
              </a:buClr>
              <a:buSzPts val="1200"/>
              <a:buFont typeface="Calibri"/>
              <a:buNone/>
            </a:pPr>
            <a:r>
              <a:t/>
            </a:r>
            <a:endParaRPr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fr" sz="1200" u="none" cap="none" strike="noStrike">
                <a:solidFill>
                  <a:srgbClr val="000000"/>
                </a:solidFill>
                <a:latin typeface="Calibri"/>
                <a:ea typeface="Calibri"/>
                <a:cs typeface="Calibri"/>
                <a:sym typeface="Calibri"/>
              </a:rPr>
              <a:t>Parmi les réponses, doivent figurer les suivantes :</a:t>
            </a:r>
            <a:endParaRPr/>
          </a:p>
          <a:p>
            <a:pPr indent="-285750" lvl="0" marL="285750" marR="0" rtl="0" algn="l">
              <a:lnSpc>
                <a:spcPct val="107000"/>
              </a:lnSpc>
              <a:spcBef>
                <a:spcPts val="0"/>
              </a:spcBef>
              <a:spcAft>
                <a:spcPts val="0"/>
              </a:spcAft>
              <a:buClr>
                <a:schemeClr val="dk1"/>
              </a:buClr>
              <a:buSzPts val="1800"/>
              <a:buFont typeface="Arial"/>
              <a:buChar char="•"/>
            </a:pPr>
            <a:r>
              <a:rPr b="0" i="0" lang="fr" sz="1800" u="none" cap="none" strike="noStrike">
                <a:solidFill>
                  <a:srgbClr val="000000"/>
                </a:solidFill>
                <a:latin typeface="Calibri"/>
                <a:ea typeface="Calibri"/>
                <a:cs typeface="Calibri"/>
                <a:sym typeface="Calibri"/>
              </a:rPr>
              <a:t>Elle peut être utilisée comme méthode de secours en cas d'échec de la contraception si par exemple, le préservatif se déchire.</a:t>
            </a:r>
            <a:endParaRPr/>
          </a:p>
          <a:p>
            <a:pPr indent="-285750" lvl="0" marL="285750" marR="0" rtl="0" algn="l">
              <a:lnSpc>
                <a:spcPct val="107000"/>
              </a:lnSpc>
              <a:spcBef>
                <a:spcPts val="0"/>
              </a:spcBef>
              <a:spcAft>
                <a:spcPts val="0"/>
              </a:spcAft>
              <a:buClr>
                <a:schemeClr val="dk1"/>
              </a:buClr>
              <a:buSzPts val="1800"/>
              <a:buFont typeface="Arial"/>
              <a:buChar char="•"/>
            </a:pPr>
            <a:r>
              <a:rPr b="0" i="0" lang="fr" sz="1800" u="none" cap="none" strike="noStrike">
                <a:solidFill>
                  <a:srgbClr val="000000"/>
                </a:solidFill>
                <a:latin typeface="Calibri"/>
                <a:ea typeface="Calibri"/>
                <a:cs typeface="Calibri"/>
                <a:sym typeface="Calibri"/>
              </a:rPr>
              <a:t>Elle peut également être utilisée si les femmes oublient d'utiliser leur méthode contraceptive normale ou n'en ont plus.</a:t>
            </a:r>
            <a:endParaRPr/>
          </a:p>
          <a:p>
            <a:pPr indent="-285750" lvl="0" marL="285750" marR="0" rtl="0" algn="l">
              <a:lnSpc>
                <a:spcPct val="107000"/>
              </a:lnSpc>
              <a:spcBef>
                <a:spcPts val="0"/>
              </a:spcBef>
              <a:spcAft>
                <a:spcPts val="0"/>
              </a:spcAft>
              <a:buClr>
                <a:schemeClr val="dk1"/>
              </a:buClr>
              <a:buSzPts val="1800"/>
              <a:buFont typeface="Arial"/>
              <a:buChar char="•"/>
            </a:pPr>
            <a:r>
              <a:rPr b="0" i="0" lang="fr" sz="1800" u="none" cap="none" strike="noStrike">
                <a:solidFill>
                  <a:srgbClr val="000000"/>
                </a:solidFill>
                <a:latin typeface="Calibri"/>
                <a:ea typeface="Calibri"/>
                <a:cs typeface="Calibri"/>
                <a:sym typeface="Calibri"/>
              </a:rPr>
              <a:t>Elle peut être utilisée après un rapport sexuel non protégé.</a:t>
            </a:r>
            <a:endParaRPr/>
          </a:p>
          <a:p>
            <a:pPr indent="-285750" lvl="0" marL="285750" marR="0" rtl="0" algn="l">
              <a:lnSpc>
                <a:spcPct val="107000"/>
              </a:lnSpc>
              <a:spcBef>
                <a:spcPts val="0"/>
              </a:spcBef>
              <a:spcAft>
                <a:spcPts val="0"/>
              </a:spcAft>
              <a:buClr>
                <a:schemeClr val="dk1"/>
              </a:buClr>
              <a:buSzPts val="1800"/>
              <a:buFont typeface="Arial"/>
              <a:buChar char="•"/>
            </a:pPr>
            <a:r>
              <a:rPr b="0" i="0" lang="fr" sz="1800" u="none" cap="none" strike="noStrike">
                <a:solidFill>
                  <a:srgbClr val="000000"/>
                </a:solidFill>
                <a:latin typeface="Calibri"/>
                <a:ea typeface="Calibri"/>
                <a:cs typeface="Calibri"/>
                <a:sym typeface="Calibri"/>
              </a:rPr>
              <a:t>Elle peut être utilisée après un rapport sexuel non consenti.</a:t>
            </a:r>
            <a:endParaRPr/>
          </a:p>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rPr b="1" i="0" lang="fr" sz="1200" u="none" cap="none" strike="noStrike">
                <a:solidFill>
                  <a:srgbClr val="000000"/>
                </a:solidFill>
                <a:latin typeface="Calibri"/>
                <a:ea typeface="Calibri"/>
                <a:cs typeface="Calibri"/>
                <a:sym typeface="Calibri"/>
              </a:rPr>
              <a:t>Orienter</a:t>
            </a:r>
            <a:r>
              <a:rPr b="0" i="0" lang="fr" sz="1200" u="none" cap="none" strike="noStrike">
                <a:solidFill>
                  <a:srgbClr val="000000"/>
                </a:solidFill>
                <a:latin typeface="Calibri"/>
                <a:ea typeface="Calibri"/>
                <a:cs typeface="Calibri"/>
                <a:sym typeface="Calibri"/>
              </a:rPr>
              <a:t> les participants vers le polycopié intitulé </a:t>
            </a:r>
            <a:r>
              <a:rPr b="0" i="1" lang="fr" sz="1200" u="none" cap="none" strike="noStrike">
                <a:solidFill>
                  <a:srgbClr val="000000"/>
                </a:solidFill>
                <a:latin typeface="Calibri"/>
                <a:ea typeface="Calibri"/>
                <a:cs typeface="Calibri"/>
                <a:sym typeface="Calibri"/>
              </a:rPr>
              <a:t>Liste de contrôle des compétences en matière de conseils sur la contraception. </a:t>
            </a:r>
            <a:endParaRPr/>
          </a:p>
          <a:p>
            <a:pPr indent="0" lvl="0" marL="0" rtl="0" algn="l">
              <a:lnSpc>
                <a:spcPct val="100000"/>
              </a:lnSpc>
              <a:spcBef>
                <a:spcPts val="0"/>
              </a:spcBef>
              <a:spcAft>
                <a:spcPts val="0"/>
              </a:spcAft>
              <a:buClr>
                <a:schemeClr val="dk1"/>
              </a:buClr>
              <a:buSzPts val="1200"/>
              <a:buFont typeface="Arial"/>
              <a:buNone/>
            </a:pPr>
            <a:r>
              <a:t/>
            </a:r>
            <a:endParaRPr b="0" i="1"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rPr b="1" i="0" lang="fr" sz="1200" u="none" cap="none" strike="noStrike">
                <a:solidFill>
                  <a:srgbClr val="000000"/>
                </a:solidFill>
                <a:latin typeface="Calibri"/>
                <a:ea typeface="Calibri"/>
                <a:cs typeface="Calibri"/>
                <a:sym typeface="Calibri"/>
              </a:rPr>
              <a:t>Expliquer</a:t>
            </a:r>
            <a:r>
              <a:rPr b="0" i="0" lang="fr" sz="1200" u="none" cap="none" strike="noStrike">
                <a:solidFill>
                  <a:srgbClr val="000000"/>
                </a:solidFill>
                <a:latin typeface="Calibri"/>
                <a:ea typeface="Calibri"/>
                <a:cs typeface="Calibri"/>
                <a:sym typeface="Calibri"/>
              </a:rPr>
              <a:t> que la liste de contrôle peut être utilisée</a:t>
            </a:r>
            <a:r>
              <a:rPr b="0" i="1" lang="fr" sz="1200" u="none" cap="none" strike="noStrike">
                <a:solidFill>
                  <a:srgbClr val="000000"/>
                </a:solidFill>
                <a:latin typeface="Calibri"/>
                <a:ea typeface="Calibri"/>
                <a:cs typeface="Calibri"/>
                <a:sym typeface="Calibri"/>
              </a:rPr>
              <a:t> </a:t>
            </a:r>
            <a:r>
              <a:rPr b="0" i="0" lang="fr" sz="1200" u="none" cap="none" strike="noStrike">
                <a:solidFill>
                  <a:srgbClr val="000000"/>
                </a:solidFill>
                <a:latin typeface="Calibri"/>
                <a:ea typeface="Calibri"/>
                <a:cs typeface="Calibri"/>
                <a:sym typeface="Calibri"/>
              </a:rPr>
              <a:t>à titre de référence pour guider les conseils de haute qualité sur la contraception, ce qui aide à faire en sorte que les femmes aient la possibilité de faire un choix éclairé par rapport à leur contraception. </a:t>
            </a:r>
            <a:endParaRPr/>
          </a:p>
        </p:txBody>
      </p:sp>
      <p:sp>
        <p:nvSpPr>
          <p:cNvPr id="549" name="Google Shape;549;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Expliquer : </a:t>
            </a:r>
            <a:r>
              <a:rPr b="0" lang="fr"/>
              <a:t>Cela peut être difficile dans un contexte de crise.  Suggérer de parler à voix basse ou de sortir pour avoir une conversation.  Certaines femmes surtout les adolescentes, peuvent être réticente à l’idée de reconnaître qu’elles sont sexuellement actives.  La vie dans des espaces confinés et bondés peut être à l’origine de leur réticence de parler ouvertement de besoins contraceptifs.</a:t>
            </a:r>
            <a:endParaRPr b="0"/>
          </a:p>
        </p:txBody>
      </p:sp>
      <p:sp>
        <p:nvSpPr>
          <p:cNvPr id="557" name="Google Shape;557;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 sz="12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Il faut demander à la femme en toute confidentialité si elle veut que son partenaire participe aux conseils, à la fois pour ses soins et pour la contraception. Si une femme ne souhaite pas que son partenaire soit impliqué, il faut la conseiller et la soigner en toute confidentialité, et aucune information sur la visite ne doit être communiquée à son partenaire.</a:t>
            </a:r>
            <a:endParaRPr/>
          </a:p>
        </p:txBody>
      </p:sp>
      <p:sp>
        <p:nvSpPr>
          <p:cNvPr id="565" name="Google Shape;565;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800"/>
              <a:buFont typeface="Calibri"/>
              <a:buNone/>
            </a:pPr>
            <a:r>
              <a:rPr b="1" i="0" lang="fr" sz="800" u="none" cap="none" strike="noStrike">
                <a:solidFill>
                  <a:srgbClr val="000000"/>
                </a:solidFill>
                <a:latin typeface="Calibri"/>
                <a:ea typeface="Calibri"/>
                <a:cs typeface="Calibri"/>
                <a:sym typeface="Calibri"/>
              </a:rPr>
              <a:t>Expliquer :</a:t>
            </a:r>
            <a:r>
              <a:rPr b="0" i="0" lang="fr" sz="800" u="none" cap="none" strike="noStrike">
                <a:solidFill>
                  <a:srgbClr val="000000"/>
                </a:solidFill>
                <a:latin typeface="Calibri"/>
                <a:ea typeface="Calibri"/>
                <a:cs typeface="Calibri"/>
                <a:sym typeface="Calibri"/>
              </a:rPr>
              <a:t> </a:t>
            </a:r>
            <a:r>
              <a:rPr b="0" i="0" lang="fr" sz="1000" u="none" cap="none" strike="noStrike">
                <a:solidFill>
                  <a:srgbClr val="000000"/>
                </a:solidFill>
                <a:latin typeface="Calibri"/>
                <a:ea typeface="Calibri"/>
                <a:cs typeface="Calibri"/>
                <a:sym typeface="Calibri"/>
              </a:rPr>
              <a:t>L'Organisation mondiale de la Santé recommande que les services de santé sexuelle et reproductive, notamment les services de contraception, soient fournis de telle sorte que la prise de décision informée, la dignité, l'autonomie, l'intimité et la confidentialité soient respectées et en tenant compte des besoins et des points de vue de la personne concernée. Les femmes doivent être en mesure de choisir ou de refuser la contraception en fonction de leurs besoins et préférences personnelles. Les informations factuelles, complètes sur la contraception, les conseils et le soutien non-directifs en matière de contraception doivent être accessibles à tous, notamment les adolescentes, de telle sorte qu'elles puissent prendre une décision informée. Dans l’idéal, un éventail de méthodes contraceptives devrait être disponible. Il faut orienter comme il se doit les femmes vers les établissements coompétents pour les méthodes qui ne sont pas disponibles sur le site, et ces services doivent être intégrés aux soins liés à l'avortement et aux soins après avortement.</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fr"/>
              <a:t>Discussion : </a:t>
            </a:r>
            <a:r>
              <a:rPr b="0" lang="fr"/>
              <a:t>Animer une discussion sur les méthodes de contraception disponibles, ainsi que les problèmes de fournitures et d’accès dans le contexte de crise.  Les conseils sur la contraception doivent commencer par évoquer ce qui continuera d’être disponible et doit tenir compte de la probabilité que la femme reste dans ce contexte ou se déplace ailleurs dans un laps de temps donné.  Les femmes qui peuvent avoir utilisé une méthode avant le déplacement devront réévaluer la (les) méthode(s) fonctionnera le mieux compte tenu de leur nouvelle situation.  Envisager le manque de possibilité de conserver et de respect de l’intimité, aborder le risque de viol et de violence surtout pour les adolescents.</a:t>
            </a:r>
            <a:endParaRPr b="0"/>
          </a:p>
        </p:txBody>
      </p:sp>
      <p:sp>
        <p:nvSpPr>
          <p:cNvPr id="574" name="Google Shape;574;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Les femmes réfugiées et déplacées peuvent être confrontées à différents états de stress émotionnel liés à la sûreté et à la sécurité personnelle: la violence institutionnelle, sociétale et personnelle; l'éloignement de la famille, de la culture et du domicile; le manque de nourriture et d'autres besoins; le manque d'accès aux soins médicaux complets; et l'insécurité par rapport à l'avenir. </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Beaucoup de femmes peuvent avoir survécu à la violence durant la période initiale d'éloignement, bien que de nombreuses autres continuent à subir de la violence là où elles se trouvent. Il est important de laisser les femmes réfugiées et déplacées guider le processus lorsque vous les conseillez. Le prestataire doit être sensible aux différences linguistiques entre le prestataire et la femme et demander à un locuteur de la langue de la femme de traduire, si possible. </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 </a:t>
            </a:r>
            <a:r>
              <a:rPr b="0" i="0" lang="fr" sz="1200" u="none" cap="none" strike="noStrike">
                <a:solidFill>
                  <a:srgbClr val="000000"/>
                </a:solidFill>
                <a:latin typeface="Calibri"/>
                <a:ea typeface="Calibri"/>
                <a:cs typeface="Calibri"/>
                <a:sym typeface="Calibri"/>
              </a:rPr>
              <a:t>aux participants de réfléchir sur certaines des complexités pouvant être rencontrées quand on prodigue des conseils sur la contraception aux femmes dans les contextes de crise. </a:t>
            </a:r>
            <a:endParaRPr/>
          </a:p>
        </p:txBody>
      </p:sp>
      <p:sp>
        <p:nvSpPr>
          <p:cNvPr id="582" name="Google Shape;582;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 name="Google Shape;588;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000"/>
              <a:buFont typeface="Calibri"/>
              <a:buNone/>
            </a:pPr>
            <a:r>
              <a:rPr b="1" i="0" lang="fr" sz="1000" u="none" cap="none" strike="noStrike">
                <a:solidFill>
                  <a:srgbClr val="000000"/>
                </a:solidFill>
                <a:latin typeface="Calibri"/>
                <a:ea typeface="Calibri"/>
                <a:cs typeface="Calibri"/>
                <a:sym typeface="Calibri"/>
              </a:rPr>
              <a:t>Faciliter </a:t>
            </a:r>
            <a:r>
              <a:rPr b="0" i="0" lang="fr" sz="1200" u="none" cap="none" strike="noStrike">
                <a:solidFill>
                  <a:srgbClr val="000000"/>
                </a:solidFill>
                <a:latin typeface="Calibri"/>
                <a:ea typeface="Calibri"/>
                <a:cs typeface="Calibri"/>
                <a:sym typeface="Calibri"/>
              </a:rPr>
              <a:t>une discussion sur les méthodes contraceptives disponibles et les questions d'approvisionnement et d'accès dans le contexte de crise. Les conseils sur la contraception doivent commencer par l'évocation de ce qui continue d'être disponible et doivent tenir compte de la probabilité que la femme reste sur place ou se déplace dans un délai défini. Il se peut que les femmes aient utilisé une méthode avant le déplacement et qu'elles aient besoin de réévaluer la (les) méthode(s) qui fonctionneront le mieux compte tenu des nouvelles circonstances auxquelles elles font face. Tenir compte du manque de lieu de rangement personnel et d'intimité, évoquer le risque de viol et de violence, surtout pour les adolescentes. </a:t>
            </a:r>
            <a:endParaRPr/>
          </a:p>
          <a:p>
            <a:pPr indent="0" lvl="0" marL="0" rtl="0" algn="l">
              <a:lnSpc>
                <a:spcPct val="100000"/>
              </a:lnSpc>
              <a:spcBef>
                <a:spcPts val="0"/>
              </a:spcBef>
              <a:spcAft>
                <a:spcPts val="0"/>
              </a:spcAft>
              <a:buClr>
                <a:schemeClr val="dk1"/>
              </a:buClr>
              <a:buSzPts val="1000"/>
              <a:buFont typeface="Calibri"/>
              <a:buNone/>
            </a:pPr>
            <a:r>
              <a:t/>
            </a:r>
            <a:endParaRPr b="1" sz="1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Veiller à aborder les points suivants :</a:t>
            </a:r>
            <a:endParaRPr/>
          </a:p>
          <a:p>
            <a:pPr indent="-285750" lvl="0" marL="285750" marR="0" rtl="0" algn="l">
              <a:lnSpc>
                <a:spcPct val="107000"/>
              </a:lnSpc>
              <a:spcBef>
                <a:spcPts val="0"/>
              </a:spcBef>
              <a:spcAft>
                <a:spcPts val="0"/>
              </a:spcAft>
              <a:buClr>
                <a:schemeClr val="dk1"/>
              </a:buClr>
              <a:buSzPts val="1800"/>
              <a:buFont typeface="Arial"/>
              <a:buChar char="•"/>
            </a:pPr>
            <a:r>
              <a:rPr b="0" i="0" lang="fr" sz="1200" u="none" cap="none" strike="noStrike">
                <a:solidFill>
                  <a:srgbClr val="000000"/>
                </a:solidFill>
                <a:latin typeface="Calibri"/>
                <a:ea typeface="Calibri"/>
                <a:cs typeface="Calibri"/>
                <a:sym typeface="Calibri"/>
              </a:rPr>
              <a:t>Les niveaux élevés de violence sexuelle, notamment la contrainte sexuelle en échange de nourriture, de protection et d'hébergement d'urgence; l'interruption de services médicaux et contraceptifs; et l'incertitude générale de la vie de réfugiés, exposent les femmes réfugiés à un risque accru de rapports sexuels non protégés et à la grossesse non désirée.</a:t>
            </a:r>
            <a:endParaRPr/>
          </a:p>
          <a:p>
            <a:pPr indent="-285750" lvl="0" marL="285750" marR="0" rtl="0" algn="l">
              <a:lnSpc>
                <a:spcPct val="107000"/>
              </a:lnSpc>
              <a:spcBef>
                <a:spcPts val="0"/>
              </a:spcBef>
              <a:spcAft>
                <a:spcPts val="0"/>
              </a:spcAft>
              <a:buClr>
                <a:schemeClr val="dk1"/>
              </a:buClr>
              <a:buSzPts val="1800"/>
              <a:buFont typeface="Arial"/>
              <a:buChar char="•"/>
            </a:pPr>
            <a:r>
              <a:rPr b="0" i="0" lang="fr" sz="1200" u="none" cap="none" strike="noStrike">
                <a:solidFill>
                  <a:srgbClr val="000000"/>
                </a:solidFill>
                <a:latin typeface="Calibri"/>
                <a:ea typeface="Calibri"/>
                <a:cs typeface="Calibri"/>
                <a:sym typeface="Calibri"/>
              </a:rPr>
              <a:t>Il est possible que les milieux médicaux destinés aux personnes réfugiées ou déplacées soient dépourvus d'un large éventail de méthodes contraceptives; il est plus bénéfique de prodiguer des conseils prodigués en fonction des méthodes disponibles.  </a:t>
            </a:r>
            <a:endParaRPr/>
          </a:p>
          <a:p>
            <a:pPr indent="-285750" lvl="0" marL="285750" marR="0" rtl="0" algn="l">
              <a:lnSpc>
                <a:spcPct val="107000"/>
              </a:lnSpc>
              <a:spcBef>
                <a:spcPts val="0"/>
              </a:spcBef>
              <a:spcAft>
                <a:spcPts val="0"/>
              </a:spcAft>
              <a:buClr>
                <a:schemeClr val="dk1"/>
              </a:buClr>
              <a:buSzPts val="1800"/>
              <a:buFont typeface="Arial"/>
              <a:buChar char="•"/>
            </a:pPr>
            <a:r>
              <a:rPr b="0" i="0" lang="fr" sz="1200" u="none" cap="none" strike="noStrike">
                <a:solidFill>
                  <a:srgbClr val="000000"/>
                </a:solidFill>
                <a:latin typeface="Calibri"/>
                <a:ea typeface="Calibri"/>
                <a:cs typeface="Calibri"/>
                <a:sym typeface="Calibri"/>
              </a:rPr>
              <a:t>Dans les cas de fuite de la guerre, de mouvements, de rapatriements ou de réinstallation des populations imminents, il est suggéré aux conseillers de développer un protocole pour répondre aux besoins à long terme des clientes.  Le prestataire et la femme doivent aborder les avantages et les inconvénients de chaque méthode selon les préférences et la situation de la femme. </a:t>
            </a:r>
            <a:endParaRPr/>
          </a:p>
          <a:p>
            <a:pPr indent="-285750" lvl="0" marL="285750" marR="0" rtl="0" algn="l">
              <a:lnSpc>
                <a:spcPct val="107000"/>
              </a:lnSpc>
              <a:spcBef>
                <a:spcPts val="0"/>
              </a:spcBef>
              <a:spcAft>
                <a:spcPts val="0"/>
              </a:spcAft>
              <a:buClr>
                <a:schemeClr val="dk1"/>
              </a:buClr>
              <a:buSzPts val="1800"/>
              <a:buFont typeface="Arial"/>
              <a:buChar char="•"/>
            </a:pPr>
            <a:r>
              <a:rPr b="0" i="0" lang="fr" sz="1200" u="none" cap="none" strike="noStrike">
                <a:solidFill>
                  <a:srgbClr val="000000"/>
                </a:solidFill>
                <a:latin typeface="Calibri"/>
                <a:ea typeface="Calibri"/>
                <a:cs typeface="Calibri"/>
                <a:sym typeface="Calibri"/>
              </a:rPr>
              <a:t>La pauvreté, la forte densité de population, et la prestation de services médicaux limitée peuvent accroître le risque d'exposition aux infections sexuellement transmissibles (IST) et au VIH. La migration des populations, la violence accrue et les déplacements de troupes militaires s'associent à ces facteurs pour créer un risque élevé d'exposition des femmes réfugiées et déplacées aux IST et au VIH. Les conseils sur les besoins des femmes en matière de méthodes barrières sont importants.</a:t>
            </a:r>
            <a:endParaRPr/>
          </a:p>
          <a:p>
            <a:pPr indent="-285750" lvl="0" marL="285750" marR="0" rtl="0" algn="l">
              <a:lnSpc>
                <a:spcPct val="107000"/>
              </a:lnSpc>
              <a:spcBef>
                <a:spcPts val="0"/>
              </a:spcBef>
              <a:spcAft>
                <a:spcPts val="0"/>
              </a:spcAft>
              <a:buClr>
                <a:schemeClr val="dk1"/>
              </a:buClr>
              <a:buSzPts val="1800"/>
              <a:buFont typeface="Arial"/>
              <a:buChar char="•"/>
            </a:pPr>
            <a:r>
              <a:rPr b="0" i="0" lang="fr" sz="1200" u="none" cap="none" strike="noStrike">
                <a:solidFill>
                  <a:srgbClr val="000000"/>
                </a:solidFill>
                <a:latin typeface="Calibri"/>
                <a:ea typeface="Calibri"/>
                <a:cs typeface="Calibri"/>
                <a:sym typeface="Calibri"/>
              </a:rPr>
              <a:t>Les adolescentes font partie des populations les plus vulnérables parmi les populations réfugiées et déplacées. Il faut déployer tous les efforts possibles pour fournir des informations et des méthodes contraceptives aux adolescentes.</a:t>
            </a:r>
            <a:endParaRPr/>
          </a:p>
          <a:p>
            <a:pPr indent="-285750" lvl="0" marL="285750" marR="0" rtl="0" algn="l">
              <a:lnSpc>
                <a:spcPct val="107000"/>
              </a:lnSpc>
              <a:spcBef>
                <a:spcPts val="0"/>
              </a:spcBef>
              <a:spcAft>
                <a:spcPts val="0"/>
              </a:spcAft>
              <a:buClr>
                <a:schemeClr val="dk1"/>
              </a:buClr>
              <a:buSzPts val="1800"/>
              <a:buFont typeface="Arial"/>
              <a:buChar char="•"/>
            </a:pPr>
            <a:r>
              <a:rPr b="0" i="0" lang="fr" sz="1200" u="none" cap="none" strike="noStrike">
                <a:solidFill>
                  <a:srgbClr val="000000"/>
                </a:solidFill>
                <a:latin typeface="Calibri"/>
                <a:ea typeface="Calibri"/>
                <a:cs typeface="Calibri"/>
                <a:sym typeface="Calibri"/>
              </a:rPr>
              <a:t>Les conseillers doivent être au courant de la mise à disposition de CU au sein des populations réfugiées et déplacées et conseiller les femmes à propos des pilules de CU, des instructions et de la prestation de fournitures. Un protocole doit être établi pour fournir ces pilules à l'avance, dans la mesure du possible.</a:t>
            </a:r>
            <a:endParaRPr/>
          </a:p>
        </p:txBody>
      </p:sp>
      <p:sp>
        <p:nvSpPr>
          <p:cNvPr id="589" name="Google Shape;589;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Les prestataires doivent garder à l'esprit de considérations spécifiques lorsqu'ils prodiguent des conseils sur la contraception. </a:t>
            </a:r>
            <a:endParaRPr/>
          </a:p>
          <a:p>
            <a:pPr indent="0" lvl="0" marL="0" rtl="0" algn="l">
              <a:lnSpc>
                <a:spcPct val="100000"/>
              </a:lnSpc>
              <a:spcBef>
                <a:spcPts val="0"/>
              </a:spcBef>
              <a:spcAft>
                <a:spcPts val="0"/>
              </a:spcAft>
              <a:buClr>
                <a:schemeClr val="dk1"/>
              </a:buClr>
              <a:buSzPts val="1200"/>
              <a:buFont typeface="Calibri"/>
              <a:buNone/>
            </a:pPr>
            <a:r>
              <a:t/>
            </a:r>
            <a:endParaRPr b="1" sz="1200">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a:t>
            </a:r>
            <a:r>
              <a:rPr b="0" i="0" lang="fr" sz="1200" u="none" cap="none" strike="noStrike">
                <a:solidFill>
                  <a:srgbClr val="000000"/>
                </a:solidFill>
                <a:latin typeface="Calibri"/>
                <a:ea typeface="Calibri"/>
                <a:cs typeface="Calibri"/>
                <a:sym typeface="Calibri"/>
              </a:rPr>
              <a:t> aux participants d'examiner les informations fournies dans leur polycopié </a:t>
            </a:r>
            <a:r>
              <a:rPr b="0" i="1" lang="fr" sz="1200" u="none" cap="none" strike="noStrike">
                <a:solidFill>
                  <a:srgbClr val="000000"/>
                </a:solidFill>
                <a:latin typeface="Calibri"/>
                <a:ea typeface="Calibri"/>
                <a:cs typeface="Calibri"/>
                <a:sym typeface="Calibri"/>
              </a:rPr>
              <a:t>Considérations sur les conseils relatifs à la contraception </a:t>
            </a:r>
            <a:r>
              <a:rPr b="0" i="0" lang="fr" sz="1200" u="none" cap="none" strike="noStrike">
                <a:solidFill>
                  <a:srgbClr val="000000"/>
                </a:solidFill>
                <a:latin typeface="Calibri"/>
                <a:ea typeface="Calibri"/>
                <a:cs typeface="Calibri"/>
                <a:sym typeface="Calibri"/>
              </a:rPr>
              <a:t>pour les informations sur la manière dont les prestataires peuvent répondre aux besoins en matière de contraception des femmes dans ces situations.</a:t>
            </a:r>
            <a:endParaRPr/>
          </a:p>
          <a:p>
            <a:pPr indent="0" lvl="0" marL="0" rtl="0" algn="l">
              <a:lnSpc>
                <a:spcPct val="100000"/>
              </a:lnSpc>
              <a:spcBef>
                <a:spcPts val="0"/>
              </a:spcBef>
              <a:spcAft>
                <a:spcPts val="0"/>
              </a:spcAft>
              <a:buClr>
                <a:schemeClr val="dk1"/>
              </a:buClr>
              <a:buSzPts val="1000"/>
              <a:buFont typeface="Calibri"/>
              <a:buNone/>
            </a:pPr>
            <a:r>
              <a:t/>
            </a:r>
            <a:endParaRPr b="0" i="0" sz="10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fr" sz="1000" u="none" cap="none" strike="noStrike">
                <a:solidFill>
                  <a:srgbClr val="000000"/>
                </a:solidFill>
                <a:latin typeface="Calibri"/>
                <a:ea typeface="Calibri"/>
                <a:cs typeface="Calibri"/>
                <a:sym typeface="Calibri"/>
              </a:rPr>
              <a:t>Demander</a:t>
            </a:r>
            <a:r>
              <a:rPr b="0" i="0" lang="fr" sz="1000" u="none" cap="none" strike="noStrike">
                <a:solidFill>
                  <a:srgbClr val="000000"/>
                </a:solidFill>
                <a:latin typeface="Calibri"/>
                <a:ea typeface="Calibri"/>
                <a:cs typeface="Calibri"/>
                <a:sym typeface="Calibri"/>
              </a:rPr>
              <a:t> à un participant de lire les brèves études de cas suivantes, à haute voix. </a:t>
            </a:r>
            <a:r>
              <a:rPr b="1" i="0" lang="fr" sz="1000" u="none" cap="none" strike="noStrike">
                <a:solidFill>
                  <a:srgbClr val="000000"/>
                </a:solidFill>
                <a:latin typeface="Calibri"/>
                <a:ea typeface="Calibri"/>
                <a:cs typeface="Calibri"/>
                <a:sym typeface="Calibri"/>
              </a:rPr>
              <a:t>Aborder</a:t>
            </a:r>
            <a:r>
              <a:rPr b="0" i="0" lang="fr" sz="1000" u="none" cap="none" strike="noStrike">
                <a:solidFill>
                  <a:srgbClr val="000000"/>
                </a:solidFill>
                <a:latin typeface="Calibri"/>
                <a:ea typeface="Calibri"/>
                <a:cs typeface="Calibri"/>
                <a:sym typeface="Calibri"/>
              </a:rPr>
              <a:t> chaque étude de cas une à la fois. </a:t>
            </a:r>
            <a:endParaRPr/>
          </a:p>
          <a:p>
            <a:pPr indent="0" lvl="0" marL="0" rtl="0" algn="l">
              <a:lnSpc>
                <a:spcPct val="100000"/>
              </a:lnSpc>
              <a:spcBef>
                <a:spcPts val="0"/>
              </a:spcBef>
              <a:spcAft>
                <a:spcPts val="0"/>
              </a:spcAft>
              <a:buClr>
                <a:schemeClr val="dk1"/>
              </a:buClr>
              <a:buSzPts val="1000"/>
              <a:buFont typeface="Calibri"/>
              <a:buNone/>
            </a:pPr>
            <a:r>
              <a:t/>
            </a:r>
            <a:endParaRPr b="0" i="0" sz="10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1" lang="fr" sz="1200" u="none" cap="none" strike="noStrike">
                <a:solidFill>
                  <a:srgbClr val="000000"/>
                </a:solidFill>
                <a:latin typeface="Calibri"/>
                <a:ea typeface="Calibri"/>
                <a:cs typeface="Calibri"/>
                <a:sym typeface="Calibri"/>
              </a:rPr>
              <a:t>Note au formateur : </a:t>
            </a:r>
            <a:r>
              <a:rPr b="0" i="1" lang="fr" sz="1200" u="none" cap="none" strike="noStrike">
                <a:solidFill>
                  <a:srgbClr val="000000"/>
                </a:solidFill>
                <a:latin typeface="Calibri"/>
                <a:ea typeface="Calibri"/>
                <a:cs typeface="Calibri"/>
                <a:sym typeface="Calibri"/>
              </a:rPr>
              <a:t>Les cas ci-dessous couvrent les trois populations spécifiques citées dans le polycopié. Vous pourriez créer d'autres études de cas pour les remplacer ou en ajouter en fonction des considérations particulières qui sont le plus souvent observées dans le contexte local. </a:t>
            </a:r>
            <a:endParaRPr/>
          </a:p>
          <a:p>
            <a:pPr indent="0" lvl="0" marL="0" rtl="0" algn="l">
              <a:lnSpc>
                <a:spcPct val="100000"/>
              </a:lnSpc>
              <a:spcBef>
                <a:spcPts val="0"/>
              </a:spcBef>
              <a:spcAft>
                <a:spcPts val="0"/>
              </a:spcAft>
              <a:buSzPts val="1400"/>
              <a:buNone/>
            </a:pPr>
            <a:r>
              <a:t/>
            </a:r>
            <a:endParaRPr/>
          </a:p>
        </p:txBody>
      </p:sp>
      <p:sp>
        <p:nvSpPr>
          <p:cNvPr id="597" name="Google Shape;597;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 </a:t>
            </a:r>
            <a:r>
              <a:rPr b="0" i="0" lang="fr" sz="1200" u="none" cap="none" strike="noStrike">
                <a:solidFill>
                  <a:srgbClr val="000000"/>
                </a:solidFill>
                <a:latin typeface="Calibri"/>
                <a:ea typeface="Calibri"/>
                <a:cs typeface="Calibri"/>
                <a:sym typeface="Calibri"/>
              </a:rPr>
              <a:t>Quelles sont les considérations particulières relatives à la contraception pour cette femme ?</a:t>
            </a:r>
            <a:endParaRPr/>
          </a:p>
          <a:p>
            <a:pPr indent="0" lvl="0" marL="0" rtl="0" algn="l">
              <a:lnSpc>
                <a:spcPct val="100000"/>
              </a:lnSpc>
              <a:spcBef>
                <a:spcPts val="0"/>
              </a:spcBef>
              <a:spcAft>
                <a:spcPts val="0"/>
              </a:spcAft>
              <a:buClr>
                <a:schemeClr val="dk1"/>
              </a:buClr>
              <a:buSzPts val="1200"/>
              <a:buFont typeface="Calibri"/>
              <a:buNone/>
            </a:pPr>
            <a:r>
              <a:t/>
            </a:r>
            <a:endParaRPr i="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i="0" lang="fr" sz="1800" u="none" cap="none" strike="noStrike">
                <a:solidFill>
                  <a:srgbClr val="000000"/>
                </a:solidFill>
                <a:latin typeface="Calibri"/>
                <a:ea typeface="Calibri"/>
                <a:cs typeface="Calibri"/>
                <a:sym typeface="Calibri"/>
              </a:rPr>
              <a:t>Parmi les réponses, doivent figurer les suivantes :</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Si la femme ne peut pas contrôler les circonstances de son activité sexuelle, lui conseiller d'utiliser des méthodes qui n'impliquent pas la participation du partenaire comme les injectables, les DIU et la CU.</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Si la violence est la conséquence de son utilisation de méthodes contraceptives, elle peut envisager de prendre une méthode qui ne peut pas être détectée par d'autres personnes comme un DIU, un implant ou un injectable.</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La conseiller sur la manière d'accéder à et d'utiliser la CU.</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Il peut être bénéfique de fournir des pilules de CU à l'avance.</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Proposer d'orienter les femmes qui subissent de la violence vers des établissements compétents.</a:t>
            </a:r>
            <a:endParaRPr/>
          </a:p>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604" name="Google Shape;604;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84" name="Google Shape;18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fr"/>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 : </a:t>
            </a:r>
            <a:r>
              <a:rPr b="0" i="0" lang="fr" sz="1200" u="none" cap="none" strike="noStrike">
                <a:solidFill>
                  <a:srgbClr val="000000"/>
                </a:solidFill>
                <a:latin typeface="Calibri"/>
                <a:ea typeface="Calibri"/>
                <a:cs typeface="Calibri"/>
                <a:sym typeface="Calibri"/>
              </a:rPr>
              <a:t>Quelles sont les considérations particulières relatives aux conseils sur la contraception pour cette femme ?</a:t>
            </a:r>
            <a:endParaRPr/>
          </a:p>
          <a:p>
            <a:pPr indent="0" lvl="0" marL="0" rtl="0" algn="l">
              <a:lnSpc>
                <a:spcPct val="100000"/>
              </a:lnSpc>
              <a:spcBef>
                <a:spcPts val="0"/>
              </a:spcBef>
              <a:spcAft>
                <a:spcPts val="0"/>
              </a:spcAft>
              <a:buClr>
                <a:schemeClr val="dk1"/>
              </a:buClr>
              <a:buSzPts val="1200"/>
              <a:buFont typeface="Calibri"/>
              <a:buNone/>
            </a:pPr>
            <a:r>
              <a:t/>
            </a:r>
            <a:endParaRPr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fr" sz="1200" u="none" cap="none" strike="noStrike">
                <a:solidFill>
                  <a:srgbClr val="000000"/>
                </a:solidFill>
                <a:latin typeface="Calibri"/>
                <a:ea typeface="Calibri"/>
                <a:cs typeface="Calibri"/>
                <a:sym typeface="Calibri"/>
              </a:rPr>
              <a:t>Parmi les réponses, doivent figurer les suivantes :</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Veiller à ce qu'elle ait les informations correctes sur le VIH et la manière de prendre soin de sa santé et de ralentir les effets de la maladie.</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Évoquer la manière dont la contraception peut interagir avec les médicaments contre le VIH et les méthodes qui pourraient être plus adaptées pour elle.</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Les pilules contraceptives orales peuvent interagir avec certains médicaments antirétroviraux ce qui peut limiter l'efficacité de sa contraception.</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L'acétate de médroxyprogestérone (DMPA) peut être utilisé avec les antirétroviraux sans que son efficacité soit limitée. </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Les femmes qui sont stabilisées avec les antirétroviraux peuvent être prétendre à l'insertion d'un DIU.</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Les femmes qui sont sous médicaments antirétroviraux avec un contraceptif oral doivent être incitées à utiliser des préservatifs pour éviter la transmission du VIH et compenser l‘éventuelle efficacité réduite du contraceptif oral. </a:t>
            </a:r>
            <a:endParaRPr/>
          </a:p>
        </p:txBody>
      </p:sp>
      <p:sp>
        <p:nvSpPr>
          <p:cNvPr id="612" name="Google Shape;612;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 : </a:t>
            </a:r>
            <a:r>
              <a:rPr b="0" i="0" lang="fr" sz="1200" u="none" cap="none" strike="noStrike">
                <a:solidFill>
                  <a:srgbClr val="000000"/>
                </a:solidFill>
                <a:latin typeface="Calibri"/>
                <a:ea typeface="Calibri"/>
                <a:cs typeface="Calibri"/>
                <a:sym typeface="Calibri"/>
              </a:rPr>
              <a:t>Que signifie le terme de double-méthode ?</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Il s’agit de l’utilisation des préservatifs masculins ou féminins pour prévenir les IST/VIH avec une autre méthode contraceptive pour éviter la grossesse ou de l’utilisation des préservatifs en prévention de la grossesse et de la maladie, avec la CU comme méthode de secours.</a:t>
            </a:r>
            <a:endParaRPr/>
          </a:p>
        </p:txBody>
      </p:sp>
      <p:sp>
        <p:nvSpPr>
          <p:cNvPr id="620" name="Google Shape;620;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 : </a:t>
            </a:r>
            <a:r>
              <a:rPr b="0" i="0" lang="fr" sz="1200" u="none" cap="none" strike="noStrike">
                <a:solidFill>
                  <a:srgbClr val="000000"/>
                </a:solidFill>
                <a:latin typeface="Calibri"/>
                <a:ea typeface="Calibri"/>
                <a:cs typeface="Calibri"/>
                <a:sym typeface="Calibri"/>
              </a:rPr>
              <a:t>Quelles sont les considérations particulières relatives aux conseils sur la contraception pour cette femme ?</a:t>
            </a:r>
            <a:endParaRPr/>
          </a:p>
          <a:p>
            <a:pPr indent="0" lvl="0" marL="0" rtl="0" algn="l">
              <a:lnSpc>
                <a:spcPct val="100000"/>
              </a:lnSpc>
              <a:spcBef>
                <a:spcPts val="0"/>
              </a:spcBef>
              <a:spcAft>
                <a:spcPts val="0"/>
              </a:spcAft>
              <a:buClr>
                <a:schemeClr val="dk1"/>
              </a:buClr>
              <a:buSzPts val="1200"/>
              <a:buFont typeface="Calibri"/>
              <a:buNone/>
            </a:pPr>
            <a:r>
              <a:t/>
            </a:r>
            <a:endParaRPr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Parmi les réponses, doivent figurer les suivantes :</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Déterminer quels sont ses besoins d'intimité et identifier les obstacles auxquels elle peut être confrontée en utilisant différentes méthodes contraceptives, pour l'aider à choisir l'option la plus adaptée pour elle.</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Certaines jeunes femmes peuvent vouloir tomber enceinte immédiatement et ne nécessitent pas de contraception. Comme avec toutes les femmes, lui demander quels sont ses projets en matière de procréation dans l'immédiat et à long terme.</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Inclure des informations de base sur le cycle menstruel, la fécondité et la manière dont la grossesse arrive et peut être évitée, si nécessaire.</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Expliquer en détail comment fonctionnent les contraceptifs qui l'intéressent, notamment l'efficacité, les effets secondaires éventuels, les implications cliniques à long terme des effets secondaires, pour atténuer les craintes concernant les contraceptifs à l'origine de maladies ou d'une future stérilité permanente.</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En plus de la méthode de son choix, il faut donner la possibilité à la jeune femme de quitter l'établissement avec au moins une dose de contraception d'urgence (CU).</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Les directives relatives à la recevabilité clinique sont les mêmes que pour des femmes adultes.</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Les jeunes femmes sont plus susceptibles d'avoir des regrets après la stérilisation.</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Les méthodes qui ne nécessitent pas une prise quotidienne peuvent être plus efficaces pour certaines jeunes femmes. Les MLDA - comme les DIU et implants - se sont avérés plus efficaces et ont suscité une forte satisfaction chez les jeunes femmes en comparaison avec les pilules en prévention de futures grossesses.</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Un DIU aurait des avantages spécifiques pour elle car sa famille ne s'en rendrait pas compte.</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Pour toutes les MLDA, la question du réapprovisionnement ne se pose pas et il y a peu de chances qu'elle l'utilise mal.</a:t>
            </a:r>
            <a:endParaRPr/>
          </a:p>
        </p:txBody>
      </p:sp>
      <p:sp>
        <p:nvSpPr>
          <p:cNvPr id="631" name="Google Shape;631;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9" name="Google Shape;639;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sz="1200">
                <a:solidFill>
                  <a:schemeClr val="dk1"/>
                </a:solidFill>
                <a:latin typeface="Calibri"/>
                <a:ea typeface="Calibri"/>
                <a:cs typeface="Calibri"/>
                <a:sym typeface="Calibri"/>
              </a:rPr>
              <a:t>Demander : </a:t>
            </a:r>
            <a:r>
              <a:rPr i="1" lang="fr" sz="1200">
                <a:solidFill>
                  <a:schemeClr val="dk1"/>
                </a:solidFill>
                <a:latin typeface="Calibri"/>
                <a:ea typeface="Calibri"/>
                <a:cs typeface="Calibri"/>
                <a:sym typeface="Calibri"/>
              </a:rPr>
              <a:t>Selon vous, que veut dire un consentement libre et éclairé ?</a:t>
            </a:r>
            <a:endParaRPr/>
          </a:p>
          <a:p>
            <a:pPr indent="0" lvl="0" marL="0" rtl="0" algn="l">
              <a:lnSpc>
                <a:spcPct val="100000"/>
              </a:lnSpc>
              <a:spcBef>
                <a:spcPts val="0"/>
              </a:spcBef>
              <a:spcAft>
                <a:spcPts val="0"/>
              </a:spcAft>
              <a:buSzPts val="1400"/>
              <a:buNone/>
            </a:pPr>
            <a:r>
              <a:rPr lang="fr" sz="1200">
                <a:solidFill>
                  <a:schemeClr val="dk1"/>
                </a:solidFill>
                <a:latin typeface="Calibri"/>
                <a:ea typeface="Calibri"/>
                <a:cs typeface="Calibri"/>
                <a:sym typeface="Calibri"/>
              </a:rPr>
              <a:t>Prendre quelques réponses parmi lesquelles :</a:t>
            </a:r>
            <a:endParaRPr/>
          </a:p>
          <a:p>
            <a:pPr indent="-171450" lvl="0" marL="171450" rtl="0" algn="l">
              <a:lnSpc>
                <a:spcPct val="100000"/>
              </a:lnSpc>
              <a:spcBef>
                <a:spcPts val="0"/>
              </a:spcBef>
              <a:spcAft>
                <a:spcPts val="0"/>
              </a:spcAft>
              <a:buClr>
                <a:schemeClr val="dk1"/>
              </a:buClr>
              <a:buSzPts val="1200"/>
              <a:buFont typeface="Arial"/>
              <a:buChar char="•"/>
            </a:pPr>
            <a:r>
              <a:rPr lang="fr" sz="1200">
                <a:solidFill>
                  <a:schemeClr val="dk1"/>
                </a:solidFill>
                <a:latin typeface="Calibri"/>
                <a:ea typeface="Calibri"/>
                <a:cs typeface="Calibri"/>
                <a:sym typeface="Calibri"/>
              </a:rPr>
              <a:t>Toutes les informations sur les options.</a:t>
            </a:r>
            <a:endParaRPr/>
          </a:p>
          <a:p>
            <a:pPr indent="-171450" lvl="0" marL="171450" rtl="0" algn="l">
              <a:lnSpc>
                <a:spcPct val="100000"/>
              </a:lnSpc>
              <a:spcBef>
                <a:spcPts val="0"/>
              </a:spcBef>
              <a:spcAft>
                <a:spcPts val="0"/>
              </a:spcAft>
              <a:buClr>
                <a:schemeClr val="dk1"/>
              </a:buClr>
              <a:buSzPts val="1200"/>
              <a:buFont typeface="Arial"/>
              <a:buChar char="•"/>
            </a:pPr>
            <a:r>
              <a:rPr lang="fr" sz="1200">
                <a:solidFill>
                  <a:schemeClr val="dk1"/>
                </a:solidFill>
                <a:latin typeface="Calibri"/>
                <a:ea typeface="Calibri"/>
                <a:cs typeface="Calibri"/>
                <a:sym typeface="Calibri"/>
              </a:rPr>
              <a:t>Discuter des avantages, risques et options de l’intervention.</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lang="fr" sz="1200">
                <a:solidFill>
                  <a:schemeClr val="dk1"/>
                </a:solidFill>
                <a:latin typeface="Calibri"/>
                <a:ea typeface="Calibri"/>
                <a:cs typeface="Calibri"/>
                <a:sym typeface="Calibri"/>
              </a:rPr>
              <a:t>Prise de décision libre sans contrainte ou pression.</a:t>
            </a:r>
            <a:endParaRPr/>
          </a:p>
          <a:p>
            <a:pPr indent="0" lvl="0" marL="0" rtl="0" algn="l">
              <a:lnSpc>
                <a:spcPct val="100000"/>
              </a:lnSpc>
              <a:spcBef>
                <a:spcPts val="0"/>
              </a:spcBef>
              <a:spcAft>
                <a:spcPts val="0"/>
              </a:spcAft>
              <a:buSzPts val="1400"/>
              <a:buNone/>
            </a:pPr>
            <a:r>
              <a:rPr lang="fr"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fr" sz="1200">
                <a:solidFill>
                  <a:schemeClr val="dk1"/>
                </a:solidFill>
                <a:latin typeface="Calibri"/>
                <a:ea typeface="Calibri"/>
                <a:cs typeface="Calibri"/>
                <a:sym typeface="Calibri"/>
              </a:rPr>
              <a:t>Expliquer : </a:t>
            </a:r>
            <a:r>
              <a:rPr lang="fr" sz="1200">
                <a:solidFill>
                  <a:schemeClr val="dk1"/>
                </a:solidFill>
                <a:latin typeface="Calibri"/>
                <a:ea typeface="Calibri"/>
                <a:cs typeface="Calibri"/>
                <a:sym typeface="Calibri"/>
              </a:rPr>
              <a:t>Le consentement éclairé doit être confirmé par les conseillers avant d’entamer les soins ou d’administrer tout traitement. Donner le temps nécessaire à chaque femme pour prendre sa décision.</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fr" sz="1200">
                <a:solidFill>
                  <a:schemeClr val="dk1"/>
                </a:solidFill>
                <a:latin typeface="Calibri"/>
                <a:ea typeface="Calibri"/>
                <a:cs typeface="Calibri"/>
                <a:sym typeface="Calibri"/>
              </a:rPr>
              <a:t>Demander : </a:t>
            </a:r>
            <a:r>
              <a:rPr i="1" lang="fr" sz="1200">
                <a:solidFill>
                  <a:schemeClr val="dk1"/>
                </a:solidFill>
                <a:latin typeface="Calibri"/>
                <a:ea typeface="Calibri"/>
                <a:cs typeface="Calibri"/>
                <a:sym typeface="Calibri"/>
              </a:rPr>
              <a:t>Quelles circonstances peuvent empêcher une femme à donner un véritable consentement éclairé et volontaire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fr" sz="1200">
                <a:solidFill>
                  <a:schemeClr val="dk1"/>
                </a:solidFill>
                <a:latin typeface="Calibri"/>
                <a:ea typeface="Calibri"/>
                <a:cs typeface="Calibri"/>
                <a:sym typeface="Calibri"/>
              </a:rPr>
              <a:t>Prendre quelques réponses qui doivent inclure celles-ci :</a:t>
            </a:r>
            <a:endParaRPr/>
          </a:p>
          <a:p>
            <a:pPr indent="-171450" lvl="0" marL="171450" rtl="0" algn="l">
              <a:lnSpc>
                <a:spcPct val="100000"/>
              </a:lnSpc>
              <a:spcBef>
                <a:spcPts val="0"/>
              </a:spcBef>
              <a:spcAft>
                <a:spcPts val="0"/>
              </a:spcAft>
              <a:buClr>
                <a:schemeClr val="dk1"/>
              </a:buClr>
              <a:buSzPts val="1200"/>
              <a:buFont typeface="Arial"/>
              <a:buChar char="•"/>
            </a:pPr>
            <a:r>
              <a:rPr lang="fr" sz="1200">
                <a:solidFill>
                  <a:schemeClr val="dk1"/>
                </a:solidFill>
                <a:latin typeface="Calibri"/>
                <a:ea typeface="Calibri"/>
                <a:cs typeface="Calibri"/>
                <a:sym typeface="Calibri"/>
              </a:rPr>
              <a:t>Elle est sous la pression de son conjoint/ partenaire ou des membres de sa famille.</a:t>
            </a:r>
            <a:endParaRPr/>
          </a:p>
          <a:p>
            <a:pPr indent="-171450" lvl="0" marL="171450" rtl="0" algn="l">
              <a:lnSpc>
                <a:spcPct val="100000"/>
              </a:lnSpc>
              <a:spcBef>
                <a:spcPts val="0"/>
              </a:spcBef>
              <a:spcAft>
                <a:spcPts val="0"/>
              </a:spcAft>
              <a:buClr>
                <a:schemeClr val="dk1"/>
              </a:buClr>
              <a:buSzPts val="1200"/>
              <a:buFont typeface="Arial"/>
              <a:buChar char="•"/>
            </a:pPr>
            <a:r>
              <a:rPr lang="fr" sz="1200">
                <a:solidFill>
                  <a:schemeClr val="dk1"/>
                </a:solidFill>
                <a:latin typeface="Calibri"/>
                <a:ea typeface="Calibri"/>
                <a:cs typeface="Calibri"/>
                <a:sym typeface="Calibri"/>
              </a:rPr>
              <a:t>Elle a des difficultés de communication en raison de la langue ou d’un handicap.</a:t>
            </a:r>
            <a:endParaRPr/>
          </a:p>
          <a:p>
            <a:pPr indent="-171450" lvl="0" marL="171450" rtl="0" algn="l">
              <a:lnSpc>
                <a:spcPct val="100000"/>
              </a:lnSpc>
              <a:spcBef>
                <a:spcPts val="0"/>
              </a:spcBef>
              <a:spcAft>
                <a:spcPts val="0"/>
              </a:spcAft>
              <a:buClr>
                <a:schemeClr val="dk1"/>
              </a:buClr>
              <a:buSzPts val="1200"/>
              <a:buFont typeface="Arial"/>
              <a:buChar char="•"/>
            </a:pPr>
            <a:r>
              <a:rPr lang="fr" sz="1200">
                <a:solidFill>
                  <a:schemeClr val="dk1"/>
                </a:solidFill>
                <a:latin typeface="Calibri"/>
                <a:ea typeface="Calibri"/>
                <a:cs typeface="Calibri"/>
                <a:sym typeface="Calibri"/>
              </a:rPr>
              <a:t>Elle a vécu une situation traumatisante.</a:t>
            </a:r>
            <a:endParaRPr/>
          </a:p>
          <a:p>
            <a:pPr indent="-171450" lvl="0" marL="171450" rtl="0" algn="l">
              <a:lnSpc>
                <a:spcPct val="100000"/>
              </a:lnSpc>
              <a:spcBef>
                <a:spcPts val="0"/>
              </a:spcBef>
              <a:spcAft>
                <a:spcPts val="0"/>
              </a:spcAft>
              <a:buClr>
                <a:schemeClr val="dk1"/>
              </a:buClr>
              <a:buSzPts val="1200"/>
              <a:buFont typeface="Arial"/>
              <a:buChar char="•"/>
            </a:pPr>
            <a:r>
              <a:rPr lang="fr" sz="1200">
                <a:solidFill>
                  <a:schemeClr val="dk1"/>
                </a:solidFill>
                <a:latin typeface="Calibri"/>
                <a:ea typeface="Calibri"/>
                <a:cs typeface="Calibri"/>
                <a:sym typeface="Calibri"/>
              </a:rPr>
              <a:t>Elle a besoin de soins d’urgence.</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46" name="Google Shape;646;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 sz="12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L'administration des analgésiques ne doit pas être retardée une fois que le consentement a été obtenu. Insister sur le fait que le traitement n'est jamais conditionné par l'acceptation de la contraception par une femme.</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55" name="Google Shape;655;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62" name="Google Shape;662;p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70" name="Google Shape;670;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78" name="Google Shape;678;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5" name="Google Shape;685;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86" name="Google Shape;686;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Expliquer : </a:t>
            </a:r>
            <a:r>
              <a:rPr b="0" i="0" lang="fr" sz="1800" u="none" cap="none" strike="noStrike">
                <a:solidFill>
                  <a:srgbClr val="000000"/>
                </a:solidFill>
                <a:latin typeface="Calibri"/>
                <a:ea typeface="Calibri"/>
                <a:cs typeface="Calibri"/>
                <a:sym typeface="Calibri"/>
              </a:rPr>
              <a:t>Le but de l'évaluation clinique est de diagnostiquer la maladie de la femme, de déterminer ses besoins/options en matière de traitement, notamment sa capacité à utiliser le mifépristone et/ou le misoprostol, et de veiller à ce que la maladie de la femme puisse faire l'objet de soins dans cet établissement. Cela peut impliquer faire en sorte que le service qu'elle sollicite se trouve dans cet établissment. Cela peut également impliquer, en particulier dans le cas des soins après avortement, de mener une évaluation initiale rapide pour identifier et stabiliser les complications dangereuses, et orienter la femme vers un niveau supérieur de soins, le cas échéant. </a:t>
            </a:r>
            <a:endParaRPr/>
          </a:p>
        </p:txBody>
      </p:sp>
      <p:sp>
        <p:nvSpPr>
          <p:cNvPr id="694" name="Google Shape;694;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701" name="Google Shape;701;p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7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709" name="Google Shape;709;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6" name="Google Shape;716;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 </a:t>
            </a:r>
            <a:r>
              <a:rPr b="0" i="0" lang="fr" sz="1800" u="none" cap="none" strike="noStrike">
                <a:solidFill>
                  <a:srgbClr val="000000"/>
                </a:solidFill>
                <a:latin typeface="Calibri"/>
                <a:ea typeface="Calibri"/>
                <a:cs typeface="Calibri"/>
                <a:sym typeface="Calibri"/>
              </a:rPr>
              <a:t>L'examen bimanuel a pour but de confirmer une grossesse intrautérine, pour déterminer si la taille utérine est conforme à la durée de la grossesse attendue, et par conséquent confirmer l'âge gestationnel, et déterminer s'il y a des signes d'infections, de lésions ou d'autres problèmes.</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Demander : </a:t>
            </a:r>
            <a:r>
              <a:rPr b="0" i="0" lang="fr" sz="1800" u="none" cap="none" strike="noStrike">
                <a:solidFill>
                  <a:srgbClr val="000000"/>
                </a:solidFill>
                <a:latin typeface="Calibri"/>
                <a:ea typeface="Calibri"/>
                <a:cs typeface="Calibri"/>
                <a:sym typeface="Calibri"/>
              </a:rPr>
              <a:t>Quelles sont les raisons pour lesquelles la taille utérine pourrait être inférieure à la taille attendue en fonction de la date des dernières règles ?</a:t>
            </a:r>
            <a:endParaRPr/>
          </a:p>
          <a:p>
            <a:pPr indent="0" lvl="0" marL="0" rtl="0" algn="l">
              <a:lnSpc>
                <a:spcPct val="100000"/>
              </a:lnSpc>
              <a:spcBef>
                <a:spcPts val="0"/>
              </a:spcBef>
              <a:spcAft>
                <a:spcPts val="0"/>
              </a:spcAft>
              <a:buClr>
                <a:srgbClr val="000000"/>
              </a:buClr>
              <a:buSzPts val="1800"/>
              <a:buFont typeface="Calibri"/>
              <a:buNone/>
            </a:pPr>
            <a:r>
              <a:rPr b="0" i="0" lang="fr" sz="1800" u="none" cap="none" strike="noStrike">
                <a:solidFill>
                  <a:srgbClr val="000000"/>
                </a:solidFill>
                <a:latin typeface="Calibri"/>
                <a:ea typeface="Calibri"/>
                <a:cs typeface="Calibri"/>
                <a:sym typeface="Calibri"/>
              </a:rPr>
              <a:t>Parmi les réponses, doivent figurer les suivantes :</a:t>
            </a:r>
            <a:endParaRPr/>
          </a:p>
          <a:p>
            <a:pPr indent="-285750" lvl="0" marL="285750" marR="0" rtl="0" algn="l">
              <a:lnSpc>
                <a:spcPct val="107000"/>
              </a:lnSpc>
              <a:spcBef>
                <a:spcPts val="0"/>
              </a:spcBef>
              <a:spcAft>
                <a:spcPts val="0"/>
              </a:spcAft>
              <a:buClr>
                <a:schemeClr val="dk1"/>
              </a:buClr>
              <a:buSzPts val="1800"/>
              <a:buFont typeface="Arial"/>
              <a:buChar char="•"/>
            </a:pPr>
            <a:r>
              <a:rPr b="0" i="0" lang="fr" sz="1800" u="none" cap="none" strike="noStrike">
                <a:solidFill>
                  <a:srgbClr val="000000"/>
                </a:solidFill>
                <a:latin typeface="Calibri"/>
                <a:ea typeface="Calibri"/>
                <a:cs typeface="Calibri"/>
                <a:sym typeface="Calibri"/>
              </a:rPr>
              <a:t>La femme n'est pas enceinte</a:t>
            </a:r>
            <a:endParaRPr/>
          </a:p>
          <a:p>
            <a:pPr indent="-285750" lvl="0" marL="285750" marR="0" rtl="0" algn="l">
              <a:lnSpc>
                <a:spcPct val="107000"/>
              </a:lnSpc>
              <a:spcBef>
                <a:spcPts val="0"/>
              </a:spcBef>
              <a:spcAft>
                <a:spcPts val="0"/>
              </a:spcAft>
              <a:buClr>
                <a:schemeClr val="dk1"/>
              </a:buClr>
              <a:buSzPts val="1800"/>
              <a:buFont typeface="Arial"/>
              <a:buChar char="•"/>
            </a:pPr>
            <a:r>
              <a:rPr b="0" i="0" lang="fr" sz="1800" u="none" cap="none" strike="noStrike">
                <a:solidFill>
                  <a:srgbClr val="000000"/>
                </a:solidFill>
                <a:latin typeface="Calibri"/>
                <a:ea typeface="Calibri"/>
                <a:cs typeface="Calibri"/>
                <a:sym typeface="Calibri"/>
              </a:rPr>
              <a:t>Date inexacte des règles/date des dernières règles</a:t>
            </a:r>
            <a:endParaRPr/>
          </a:p>
          <a:p>
            <a:pPr indent="-285750" lvl="0" marL="285750" marR="0" rtl="0" algn="l">
              <a:lnSpc>
                <a:spcPct val="107000"/>
              </a:lnSpc>
              <a:spcBef>
                <a:spcPts val="0"/>
              </a:spcBef>
              <a:spcAft>
                <a:spcPts val="0"/>
              </a:spcAft>
              <a:buClr>
                <a:schemeClr val="dk1"/>
              </a:buClr>
              <a:buSzPts val="1800"/>
              <a:buFont typeface="Arial"/>
              <a:buChar char="•"/>
            </a:pPr>
            <a:r>
              <a:rPr b="0" i="0" lang="fr" sz="1800" u="none" cap="none" strike="noStrike">
                <a:solidFill>
                  <a:srgbClr val="000000"/>
                </a:solidFill>
                <a:latin typeface="Calibri"/>
                <a:ea typeface="Calibri"/>
                <a:cs typeface="Calibri"/>
                <a:sym typeface="Calibri"/>
              </a:rPr>
              <a:t>Grossesse ectopique</a:t>
            </a:r>
            <a:endParaRPr/>
          </a:p>
          <a:p>
            <a:pPr indent="-285750" lvl="0" marL="285750" marR="0" rtl="0" algn="l">
              <a:lnSpc>
                <a:spcPct val="107000"/>
              </a:lnSpc>
              <a:spcBef>
                <a:spcPts val="0"/>
              </a:spcBef>
              <a:spcAft>
                <a:spcPts val="0"/>
              </a:spcAft>
              <a:buClr>
                <a:schemeClr val="dk1"/>
              </a:buClr>
              <a:buSzPts val="1800"/>
              <a:buFont typeface="Arial"/>
              <a:buChar char="•"/>
            </a:pPr>
            <a:r>
              <a:rPr b="0" i="0" lang="fr" sz="1800" u="none" cap="none" strike="noStrike">
                <a:solidFill>
                  <a:srgbClr val="000000"/>
                </a:solidFill>
                <a:latin typeface="Calibri"/>
                <a:ea typeface="Calibri"/>
                <a:cs typeface="Calibri"/>
                <a:sym typeface="Calibri"/>
              </a:rPr>
              <a:t>Avortement incomplet ou manqué</a:t>
            </a:r>
            <a:endParaRPr/>
          </a:p>
          <a:p>
            <a:pPr indent="0" lvl="0" marL="0" rtl="0" algn="l">
              <a:lnSpc>
                <a:spcPct val="100000"/>
              </a:lnSpc>
              <a:spcBef>
                <a:spcPts val="0"/>
              </a:spcBef>
              <a:spcAft>
                <a:spcPts val="0"/>
              </a:spcAft>
              <a:buClr>
                <a:schemeClr val="dk1"/>
              </a:buClr>
              <a:buSzPts val="1200"/>
              <a:buFont typeface="Arial"/>
              <a:buNone/>
            </a:pPr>
            <a:r>
              <a:t/>
            </a:r>
            <a:endParaRPr b="0" i="0"/>
          </a:p>
          <a:p>
            <a:pPr indent="0" lvl="0" marL="0" rtl="0" algn="l">
              <a:lnSpc>
                <a:spcPct val="100000"/>
              </a:lnSpc>
              <a:spcBef>
                <a:spcPts val="0"/>
              </a:spcBef>
              <a:spcAft>
                <a:spcPts val="0"/>
              </a:spcAft>
              <a:buClr>
                <a:schemeClr val="dk1"/>
              </a:buClr>
              <a:buSzPts val="1200"/>
              <a:buFont typeface="Arial"/>
              <a:buNone/>
            </a:pPr>
            <a:r>
              <a:rPr b="1" i="0" lang="fr" sz="1800" u="none" cap="none" strike="noStrike">
                <a:solidFill>
                  <a:srgbClr val="000000"/>
                </a:solidFill>
                <a:latin typeface="Calibri"/>
                <a:ea typeface="Calibri"/>
                <a:cs typeface="Calibri"/>
                <a:sym typeface="Calibri"/>
              </a:rPr>
              <a:t>Demander : </a:t>
            </a:r>
            <a:endParaRPr/>
          </a:p>
          <a:p>
            <a:pPr indent="0" lvl="0" marL="0" rtl="0" algn="l">
              <a:lnSpc>
                <a:spcPct val="100000"/>
              </a:lnSpc>
              <a:spcBef>
                <a:spcPts val="0"/>
              </a:spcBef>
              <a:spcAft>
                <a:spcPts val="0"/>
              </a:spcAft>
              <a:buClr>
                <a:schemeClr val="dk1"/>
              </a:buClr>
              <a:buSzPts val="1800"/>
              <a:buFont typeface="Arial"/>
              <a:buNone/>
            </a:pPr>
            <a:r>
              <a:rPr b="0" i="0" lang="fr" sz="1800" u="none" cap="none" strike="noStrike">
                <a:solidFill>
                  <a:srgbClr val="000000"/>
                </a:solidFill>
                <a:latin typeface="Calibri"/>
                <a:ea typeface="Calibri"/>
                <a:cs typeface="Calibri"/>
                <a:sym typeface="Calibri"/>
              </a:rPr>
              <a:t>Quelles sont les raisons pour lesquelles la taille utérine pourrait être supérieure à la taille attendue en fonction de la date des dernières règles ?</a:t>
            </a:r>
            <a:endParaRPr/>
          </a:p>
          <a:p>
            <a:pPr indent="0" lvl="0" marL="0" rtl="0" algn="l">
              <a:lnSpc>
                <a:spcPct val="100000"/>
              </a:lnSpc>
              <a:spcBef>
                <a:spcPts val="0"/>
              </a:spcBef>
              <a:spcAft>
                <a:spcPts val="0"/>
              </a:spcAft>
              <a:buClr>
                <a:schemeClr val="dk1"/>
              </a:buClr>
              <a:buSzPts val="1800"/>
              <a:buFont typeface="Arial"/>
              <a:buNone/>
            </a:pPr>
            <a:r>
              <a:rPr b="0" i="0" lang="fr" sz="1800" u="none" cap="none" strike="noStrike">
                <a:solidFill>
                  <a:srgbClr val="000000"/>
                </a:solidFill>
                <a:latin typeface="Calibri"/>
                <a:ea typeface="Calibri"/>
                <a:cs typeface="Calibri"/>
                <a:sym typeface="Calibri"/>
              </a:rPr>
              <a:t>Parmi les réponses, doivent figurer les suivantes :</a:t>
            </a:r>
            <a:endParaRPr/>
          </a:p>
          <a:p>
            <a:pPr indent="-285750" lvl="0" marL="285750" rtl="0" algn="l">
              <a:lnSpc>
                <a:spcPct val="100000"/>
              </a:lnSpc>
              <a:spcBef>
                <a:spcPts val="0"/>
              </a:spcBef>
              <a:spcAft>
                <a:spcPts val="0"/>
              </a:spcAft>
              <a:buClr>
                <a:schemeClr val="dk1"/>
              </a:buClr>
              <a:buSzPts val="1800"/>
              <a:buFont typeface="Arial"/>
              <a:buChar char="•"/>
            </a:pPr>
            <a:r>
              <a:rPr b="0" i="0" lang="fr" sz="1800" u="none" cap="none" strike="noStrike">
                <a:solidFill>
                  <a:srgbClr val="000000"/>
                </a:solidFill>
                <a:latin typeface="Calibri"/>
                <a:ea typeface="Calibri"/>
                <a:cs typeface="Calibri"/>
                <a:sym typeface="Calibri"/>
              </a:rPr>
              <a:t>Date inexacte des règles/date des dernières règles</a:t>
            </a:r>
            <a:endParaRPr/>
          </a:p>
          <a:p>
            <a:pPr indent="-285750" lvl="0" marL="285750" rtl="0" algn="l">
              <a:lnSpc>
                <a:spcPct val="100000"/>
              </a:lnSpc>
              <a:spcBef>
                <a:spcPts val="0"/>
              </a:spcBef>
              <a:spcAft>
                <a:spcPts val="0"/>
              </a:spcAft>
              <a:buClr>
                <a:schemeClr val="dk1"/>
              </a:buClr>
              <a:buSzPts val="1800"/>
              <a:buFont typeface="Arial"/>
              <a:buChar char="•"/>
            </a:pPr>
            <a:r>
              <a:rPr b="0" i="0" lang="fr" sz="1800" u="none" cap="none" strike="noStrike">
                <a:solidFill>
                  <a:srgbClr val="000000"/>
                </a:solidFill>
                <a:latin typeface="Calibri"/>
                <a:ea typeface="Calibri"/>
                <a:cs typeface="Calibri"/>
                <a:sym typeface="Calibri"/>
              </a:rPr>
              <a:t>Grossesses multiples</a:t>
            </a:r>
            <a:endParaRPr/>
          </a:p>
          <a:p>
            <a:pPr indent="-285750" lvl="0" marL="285750" rtl="0" algn="l">
              <a:lnSpc>
                <a:spcPct val="100000"/>
              </a:lnSpc>
              <a:spcBef>
                <a:spcPts val="0"/>
              </a:spcBef>
              <a:spcAft>
                <a:spcPts val="0"/>
              </a:spcAft>
              <a:buClr>
                <a:schemeClr val="dk1"/>
              </a:buClr>
              <a:buSzPts val="1800"/>
              <a:buFont typeface="Arial"/>
              <a:buChar char="•"/>
            </a:pPr>
            <a:r>
              <a:rPr b="0" i="0" lang="fr" sz="1800" u="none" cap="none" strike="noStrike">
                <a:solidFill>
                  <a:srgbClr val="000000"/>
                </a:solidFill>
                <a:latin typeface="Calibri"/>
                <a:ea typeface="Calibri"/>
                <a:cs typeface="Calibri"/>
                <a:sym typeface="Calibri"/>
              </a:rPr>
              <a:t>Anomalies utérines ou fibromes</a:t>
            </a:r>
            <a:endParaRPr/>
          </a:p>
          <a:p>
            <a:pPr indent="-285750" lvl="0" marL="285750" rtl="0" algn="l">
              <a:lnSpc>
                <a:spcPct val="100000"/>
              </a:lnSpc>
              <a:spcBef>
                <a:spcPts val="0"/>
              </a:spcBef>
              <a:spcAft>
                <a:spcPts val="0"/>
              </a:spcAft>
              <a:buClr>
                <a:schemeClr val="dk1"/>
              </a:buClr>
              <a:buSzPts val="1800"/>
              <a:buFont typeface="Arial"/>
              <a:buChar char="•"/>
            </a:pPr>
            <a:r>
              <a:rPr b="0" i="0" lang="fr" sz="1800" u="none" cap="none" strike="noStrike">
                <a:solidFill>
                  <a:srgbClr val="000000"/>
                </a:solidFill>
                <a:latin typeface="Calibri"/>
                <a:ea typeface="Calibri"/>
                <a:cs typeface="Calibri"/>
                <a:sym typeface="Calibri"/>
              </a:rPr>
              <a:t>Grossesse môlaire</a:t>
            </a:r>
            <a:endParaRPr/>
          </a:p>
          <a:p>
            <a:pPr indent="-95250" lvl="0" marL="171450" rtl="0" algn="l">
              <a:lnSpc>
                <a:spcPct val="100000"/>
              </a:lnSpc>
              <a:spcBef>
                <a:spcPts val="0"/>
              </a:spcBef>
              <a:spcAft>
                <a:spcPts val="0"/>
              </a:spcAft>
              <a:buClr>
                <a:schemeClr val="dk1"/>
              </a:buClr>
              <a:buSzPts val="1200"/>
              <a:buFont typeface="Arial"/>
              <a:buNone/>
            </a:pPr>
            <a:r>
              <a:t/>
            </a:r>
            <a:endParaRPr b="0" i="1"/>
          </a:p>
          <a:p>
            <a:pPr indent="0" lvl="0" marL="0" rtl="0" algn="l">
              <a:lnSpc>
                <a:spcPct val="100000"/>
              </a:lnSpc>
              <a:spcBef>
                <a:spcPts val="0"/>
              </a:spcBef>
              <a:spcAft>
                <a:spcPts val="0"/>
              </a:spcAft>
              <a:buClr>
                <a:schemeClr val="dk1"/>
              </a:buClr>
              <a:buSzPts val="1200"/>
              <a:buFont typeface="Arial"/>
              <a:buNone/>
            </a:pPr>
            <a:r>
              <a:rPr b="1" i="0" lang="fr" sz="1800" u="none" cap="none" strike="noStrike">
                <a:solidFill>
                  <a:srgbClr val="000000"/>
                </a:solidFill>
                <a:latin typeface="Calibri"/>
                <a:ea typeface="Calibri"/>
                <a:cs typeface="Calibri"/>
                <a:sym typeface="Calibri"/>
              </a:rPr>
              <a:t>Insistez sur le point suivant : </a:t>
            </a:r>
            <a:r>
              <a:rPr b="0" i="0" lang="fr" sz="1800" u="none" cap="none" strike="noStrike">
                <a:solidFill>
                  <a:srgbClr val="000000"/>
                </a:solidFill>
                <a:latin typeface="Calibri"/>
                <a:ea typeface="Calibri"/>
                <a:cs typeface="Calibri"/>
                <a:sym typeface="Calibri"/>
              </a:rPr>
              <a:t>Il est important d'avoir une évaluation précise de la taille utérine, à la fois pour l'avortement médicamenteux et pour les soins après avortement. En cas d'incertitude sur la taille utérine, un autre prestataire doit procéder à des vérifications et une échographie est nécessaire.</a:t>
            </a:r>
            <a:endParaRPr/>
          </a:p>
          <a:p>
            <a:pPr indent="0" lvl="0" marL="0" rtl="0" algn="l">
              <a:lnSpc>
                <a:spcPct val="100000"/>
              </a:lnSpc>
              <a:spcBef>
                <a:spcPts val="0"/>
              </a:spcBef>
              <a:spcAft>
                <a:spcPts val="0"/>
              </a:spcAft>
              <a:buClr>
                <a:schemeClr val="dk1"/>
              </a:buClr>
              <a:buSzPts val="1200"/>
              <a:buFont typeface="Calibri"/>
              <a:buNone/>
            </a:pPr>
            <a:r>
              <a:t/>
            </a:r>
            <a:endParaRPr b="0" i="1"/>
          </a:p>
          <a:p>
            <a:pPr indent="0" lvl="0" marL="0" rtl="0" algn="l">
              <a:lnSpc>
                <a:spcPct val="100000"/>
              </a:lnSpc>
              <a:spcBef>
                <a:spcPts val="0"/>
              </a:spcBef>
              <a:spcAft>
                <a:spcPts val="0"/>
              </a:spcAft>
              <a:buClr>
                <a:schemeClr val="dk1"/>
              </a:buClr>
              <a:buSzPts val="1200"/>
              <a:buFont typeface="Calibri"/>
              <a:buNone/>
            </a:pPr>
            <a:r>
              <a:t/>
            </a:r>
            <a:endParaRPr b="0" i="1"/>
          </a:p>
          <a:p>
            <a:pPr indent="0" lvl="0" marL="0" rtl="0" algn="l">
              <a:lnSpc>
                <a:spcPct val="100000"/>
              </a:lnSpc>
              <a:spcBef>
                <a:spcPts val="0"/>
              </a:spcBef>
              <a:spcAft>
                <a:spcPts val="0"/>
              </a:spcAft>
              <a:buClr>
                <a:schemeClr val="dk1"/>
              </a:buClr>
              <a:buSzPts val="1200"/>
              <a:buFont typeface="Calibri"/>
              <a:buNone/>
            </a:pPr>
            <a:r>
              <a:t/>
            </a:r>
            <a:endParaRPr b="0" i="1"/>
          </a:p>
          <a:p>
            <a:pPr indent="0" lvl="0" marL="0" rtl="0" algn="l">
              <a:lnSpc>
                <a:spcPct val="100000"/>
              </a:lnSpc>
              <a:spcBef>
                <a:spcPts val="0"/>
              </a:spcBef>
              <a:spcAft>
                <a:spcPts val="0"/>
              </a:spcAft>
              <a:buClr>
                <a:schemeClr val="dk1"/>
              </a:buClr>
              <a:buSzPts val="1200"/>
              <a:buFont typeface="Calibri"/>
              <a:buNone/>
            </a:pPr>
            <a:r>
              <a:t/>
            </a:r>
            <a:endParaRPr b="0" i="1"/>
          </a:p>
        </p:txBody>
      </p:sp>
      <p:sp>
        <p:nvSpPr>
          <p:cNvPr id="717" name="Google Shape;717;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726" name="Google Shape;726;p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4" name="Google Shape;734;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Demander : </a:t>
            </a:r>
            <a:r>
              <a:rPr b="0" i="0" lang="fr" sz="1800" u="none" cap="none" strike="noStrike">
                <a:solidFill>
                  <a:srgbClr val="000000"/>
                </a:solidFill>
                <a:latin typeface="Calibri"/>
                <a:ea typeface="Calibri"/>
                <a:cs typeface="Calibri"/>
                <a:sym typeface="Calibri"/>
              </a:rPr>
              <a:t>Quelles situations ou maladies pourraient rendre difficile l'examen bimanuel de l'utérus ?</a:t>
            </a:r>
            <a:endParaRPr/>
          </a:p>
          <a:p>
            <a:pPr indent="0" lvl="0" marL="0" rtl="0" algn="l">
              <a:lnSpc>
                <a:spcPct val="100000"/>
              </a:lnSpc>
              <a:spcBef>
                <a:spcPts val="0"/>
              </a:spcBef>
              <a:spcAft>
                <a:spcPts val="0"/>
              </a:spcAft>
              <a:buClr>
                <a:srgbClr val="000000"/>
              </a:buClr>
              <a:buSzPts val="1800"/>
              <a:buFont typeface="Calibri"/>
              <a:buNone/>
            </a:pPr>
            <a:r>
              <a:rPr b="0" i="0" lang="fr" sz="1800" u="none" cap="none" strike="noStrike">
                <a:solidFill>
                  <a:srgbClr val="000000"/>
                </a:solidFill>
                <a:latin typeface="Calibri"/>
                <a:ea typeface="Calibri"/>
                <a:cs typeface="Calibri"/>
                <a:sym typeface="Calibri"/>
              </a:rPr>
              <a:t>Parmi les réponses, doivent figurer les suivantes :</a:t>
            </a:r>
            <a:endParaRPr/>
          </a:p>
          <a:p>
            <a:pPr indent="-171450" lvl="0" marL="171450" rtl="0" algn="l">
              <a:lnSpc>
                <a:spcPct val="100000"/>
              </a:lnSpc>
              <a:spcBef>
                <a:spcPts val="0"/>
              </a:spcBef>
              <a:spcAft>
                <a:spcPts val="0"/>
              </a:spcAft>
              <a:buClr>
                <a:schemeClr val="dk1"/>
              </a:buClr>
              <a:buSzPts val="1200"/>
              <a:buFont typeface="Arial"/>
              <a:buChar char="•"/>
            </a:pPr>
            <a:r>
              <a:rPr b="0" i="0" lang="fr" sz="1800" u="none" cap="none" strike="noStrike">
                <a:solidFill>
                  <a:srgbClr val="000000"/>
                </a:solidFill>
                <a:latin typeface="Calibri"/>
                <a:ea typeface="Calibri"/>
                <a:cs typeface="Calibri"/>
                <a:sym typeface="Calibri"/>
              </a:rPr>
              <a:t>Fibromes utérins</a:t>
            </a:r>
            <a:endParaRPr/>
          </a:p>
          <a:p>
            <a:pPr indent="-171450" lvl="0" marL="171450" rtl="0" algn="l">
              <a:lnSpc>
                <a:spcPct val="100000"/>
              </a:lnSpc>
              <a:spcBef>
                <a:spcPts val="0"/>
              </a:spcBef>
              <a:spcAft>
                <a:spcPts val="0"/>
              </a:spcAft>
              <a:buClr>
                <a:schemeClr val="dk1"/>
              </a:buClr>
              <a:buSzPts val="1200"/>
              <a:buFont typeface="Arial"/>
              <a:buChar char="•"/>
            </a:pPr>
            <a:r>
              <a:rPr b="0" i="0" lang="fr" sz="1800" u="none" cap="none" strike="noStrike">
                <a:solidFill>
                  <a:srgbClr val="000000"/>
                </a:solidFill>
                <a:latin typeface="Calibri"/>
                <a:ea typeface="Calibri"/>
                <a:cs typeface="Calibri"/>
                <a:sym typeface="Calibri"/>
              </a:rPr>
              <a:t>Position rétroversée</a:t>
            </a:r>
            <a:endParaRPr/>
          </a:p>
          <a:p>
            <a:pPr indent="-171450" lvl="0" marL="171450" rtl="0" algn="l">
              <a:lnSpc>
                <a:spcPct val="100000"/>
              </a:lnSpc>
              <a:spcBef>
                <a:spcPts val="0"/>
              </a:spcBef>
              <a:spcAft>
                <a:spcPts val="0"/>
              </a:spcAft>
              <a:buClr>
                <a:schemeClr val="dk1"/>
              </a:buClr>
              <a:buSzPts val="1200"/>
              <a:buFont typeface="Arial"/>
              <a:buChar char="•"/>
            </a:pPr>
            <a:r>
              <a:rPr b="0" i="0" lang="fr" sz="1800" u="none" cap="none" strike="noStrike">
                <a:solidFill>
                  <a:srgbClr val="000000"/>
                </a:solidFill>
                <a:latin typeface="Calibri"/>
                <a:ea typeface="Calibri"/>
                <a:cs typeface="Calibri"/>
                <a:sym typeface="Calibri"/>
              </a:rPr>
              <a:t>Vessie pleine</a:t>
            </a:r>
            <a:endParaRPr/>
          </a:p>
          <a:p>
            <a:pPr indent="-171450" lvl="0" marL="171450" rtl="0" algn="l">
              <a:lnSpc>
                <a:spcPct val="100000"/>
              </a:lnSpc>
              <a:spcBef>
                <a:spcPts val="0"/>
              </a:spcBef>
              <a:spcAft>
                <a:spcPts val="0"/>
              </a:spcAft>
              <a:buClr>
                <a:schemeClr val="dk1"/>
              </a:buClr>
              <a:buSzPts val="1200"/>
              <a:buFont typeface="Arial"/>
              <a:buChar char="•"/>
            </a:pPr>
            <a:r>
              <a:rPr b="0" i="0" lang="fr" sz="1800" u="none" cap="none" strike="noStrike">
                <a:solidFill>
                  <a:srgbClr val="000000"/>
                </a:solidFill>
                <a:latin typeface="Calibri"/>
                <a:ea typeface="Calibri"/>
                <a:cs typeface="Calibri"/>
                <a:sym typeface="Calibri"/>
              </a:rPr>
              <a:t>Obésité</a:t>
            </a:r>
            <a:endParaRPr/>
          </a:p>
          <a:p>
            <a:pPr indent="-171450" lvl="0" marL="171450" rtl="0" algn="l">
              <a:lnSpc>
                <a:spcPct val="100000"/>
              </a:lnSpc>
              <a:spcBef>
                <a:spcPts val="0"/>
              </a:spcBef>
              <a:spcAft>
                <a:spcPts val="0"/>
              </a:spcAft>
              <a:buClr>
                <a:schemeClr val="dk1"/>
              </a:buClr>
              <a:buSzPts val="1200"/>
              <a:buFont typeface="Arial"/>
              <a:buChar char="•"/>
            </a:pPr>
            <a:r>
              <a:rPr b="0" i="0" lang="fr" sz="1800" u="none" cap="none" strike="noStrike">
                <a:solidFill>
                  <a:srgbClr val="000000"/>
                </a:solidFill>
                <a:latin typeface="Calibri"/>
                <a:ea typeface="Calibri"/>
                <a:cs typeface="Calibri"/>
                <a:sym typeface="Calibri"/>
              </a:rPr>
              <a:t>Muscles abdominaux tendus</a:t>
            </a:r>
            <a:endParaRPr/>
          </a:p>
          <a:p>
            <a:pPr indent="0" lvl="0" marL="0" rtl="0" algn="l">
              <a:lnSpc>
                <a:spcPct val="100000"/>
              </a:lnSpc>
              <a:spcBef>
                <a:spcPts val="0"/>
              </a:spcBef>
              <a:spcAft>
                <a:spcPts val="0"/>
              </a:spcAft>
              <a:buClr>
                <a:schemeClr val="dk1"/>
              </a:buClr>
              <a:buSzPts val="1200"/>
              <a:buFont typeface="Arial"/>
              <a:buNone/>
            </a:pPr>
            <a:r>
              <a:t/>
            </a:r>
            <a:endParaRPr b="0" i="0"/>
          </a:p>
        </p:txBody>
      </p:sp>
      <p:sp>
        <p:nvSpPr>
          <p:cNvPr id="735" name="Google Shape;735;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2" name="Google Shape;742;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i="0"/>
          </a:p>
        </p:txBody>
      </p:sp>
      <p:sp>
        <p:nvSpPr>
          <p:cNvPr id="743" name="Google Shape;743;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0" name="Google Shape;750;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0" i="0"/>
          </a:p>
        </p:txBody>
      </p:sp>
      <p:sp>
        <p:nvSpPr>
          <p:cNvPr id="751" name="Google Shape;751;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7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0" i="1"/>
          </a:p>
        </p:txBody>
      </p:sp>
      <p:sp>
        <p:nvSpPr>
          <p:cNvPr id="759" name="Google Shape;759;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6" name="Google Shape;766;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0" i="0"/>
          </a:p>
        </p:txBody>
      </p:sp>
      <p:sp>
        <p:nvSpPr>
          <p:cNvPr id="767" name="Google Shape;767;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Écrire </a:t>
            </a:r>
            <a:r>
              <a:rPr b="0" i="0" lang="fr" sz="1200" u="none" cap="none" strike="noStrike">
                <a:solidFill>
                  <a:srgbClr val="000000"/>
                </a:solidFill>
                <a:latin typeface="Calibri"/>
                <a:ea typeface="Calibri"/>
                <a:cs typeface="Calibri"/>
                <a:sym typeface="Calibri"/>
              </a:rPr>
              <a:t>les nombres suivants sur une feuille de tableau à feuilles mobiles:</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lang="fr" sz="1200">
                <a:solidFill>
                  <a:schemeClr val="dk1"/>
                </a:solidFill>
                <a:latin typeface="Calibri"/>
                <a:ea typeface="Calibri"/>
                <a:cs typeface="Calibri"/>
                <a:sym typeface="Calibri"/>
              </a:rPr>
              <a:t>5</a:t>
            </a:r>
            <a:endParaRPr/>
          </a:p>
          <a:p>
            <a:pPr indent="0" lvl="0" marL="0" rtl="0" algn="l">
              <a:lnSpc>
                <a:spcPct val="100000"/>
              </a:lnSpc>
              <a:spcBef>
                <a:spcPts val="0"/>
              </a:spcBef>
              <a:spcAft>
                <a:spcPts val="0"/>
              </a:spcAft>
              <a:buClr>
                <a:schemeClr val="dk1"/>
              </a:buClr>
              <a:buSzPts val="1200"/>
              <a:buFont typeface="Calibri"/>
              <a:buNone/>
            </a:pPr>
            <a:r>
              <a:rPr lang="fr" sz="1200">
                <a:solidFill>
                  <a:schemeClr val="dk1"/>
                </a:solidFill>
                <a:latin typeface="Calibri"/>
                <a:ea typeface="Calibri"/>
                <a:cs typeface="Calibri"/>
                <a:sym typeface="Calibri"/>
              </a:rPr>
              <a:t>25 100 000</a:t>
            </a:r>
            <a:endParaRPr/>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8%</a:t>
            </a:r>
            <a:endParaRPr/>
          </a:p>
          <a:p>
            <a:pPr indent="0" lvl="0" marL="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99%</a:t>
            </a:r>
            <a:endParaRPr/>
          </a:p>
          <a:p>
            <a:pPr indent="0" lvl="0" marL="0" rtl="0" algn="l">
              <a:lnSpc>
                <a:spcPct val="100000"/>
              </a:lnSpc>
              <a:spcBef>
                <a:spcPts val="0"/>
              </a:spcBef>
              <a:spcAft>
                <a:spcPts val="0"/>
              </a:spcAft>
              <a:buClr>
                <a:schemeClr val="dk1"/>
              </a:buClr>
              <a:buSzPts val="1200"/>
              <a:buFont typeface="Calibri"/>
              <a:buNone/>
            </a:pPr>
            <a:r>
              <a:rPr lang="fr" sz="1200">
                <a:solidFill>
                  <a:schemeClr val="dk1"/>
                </a:solidFill>
                <a:latin typeface="Calibri"/>
                <a:ea typeface="Calibri"/>
                <a:cs typeface="Calibri"/>
                <a:sym typeface="Calibri"/>
              </a:rPr>
              <a:t>55 700 000</a:t>
            </a:r>
            <a:endParaRPr/>
          </a:p>
          <a:p>
            <a:pPr indent="0" lvl="0" marL="0" rtl="0" algn="l">
              <a:lnSpc>
                <a:spcPct val="100000"/>
              </a:lnSpc>
              <a:spcBef>
                <a:spcPts val="0"/>
              </a:spcBef>
              <a:spcAft>
                <a:spcPts val="0"/>
              </a:spcAft>
              <a:buClr>
                <a:schemeClr val="dk1"/>
              </a:buClr>
              <a:buSzPts val="1200"/>
              <a:buFont typeface="Calibri"/>
              <a:buNone/>
            </a:pPr>
            <a:r>
              <a:rPr lang="fr" sz="1200">
                <a:solidFill>
                  <a:schemeClr val="dk1"/>
                </a:solidFill>
                <a:latin typeface="Calibri"/>
                <a:ea typeface="Calibri"/>
                <a:cs typeface="Calibri"/>
                <a:sym typeface="Calibri"/>
              </a:rPr>
              <a:t>193 000</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Diriger </a:t>
            </a:r>
            <a:r>
              <a:rPr b="0" i="0" lang="fr" sz="1200" u="none" cap="none" strike="noStrike">
                <a:solidFill>
                  <a:srgbClr val="000000"/>
                </a:solidFill>
                <a:latin typeface="Calibri"/>
                <a:ea typeface="Calibri"/>
                <a:cs typeface="Calibri"/>
                <a:sym typeface="Calibri"/>
              </a:rPr>
              <a:t>une discussion. </a:t>
            </a:r>
            <a:r>
              <a:rPr b="1" i="0" lang="fr" sz="1200" u="none" cap="none" strike="noStrike">
                <a:solidFill>
                  <a:srgbClr val="000000"/>
                </a:solidFill>
                <a:latin typeface="Calibri"/>
                <a:ea typeface="Calibri"/>
                <a:cs typeface="Calibri"/>
                <a:sym typeface="Calibri"/>
              </a:rPr>
              <a:t>Poser </a:t>
            </a:r>
            <a:r>
              <a:rPr b="0" i="0" lang="fr" sz="1200" u="none" cap="none" strike="noStrike">
                <a:solidFill>
                  <a:srgbClr val="000000"/>
                </a:solidFill>
                <a:latin typeface="Calibri"/>
                <a:ea typeface="Calibri"/>
                <a:cs typeface="Calibri"/>
                <a:sym typeface="Calibri"/>
              </a:rPr>
              <a:t>les questions suivantes aux</a:t>
            </a:r>
            <a:r>
              <a:rPr b="1" i="0" lang="fr" sz="1200" u="none" cap="none" strike="noStrike">
                <a:solidFill>
                  <a:srgbClr val="000000"/>
                </a:solidFill>
                <a:latin typeface="Calibri"/>
                <a:ea typeface="Calibri"/>
                <a:cs typeface="Calibri"/>
                <a:sym typeface="Calibri"/>
              </a:rPr>
              <a:t> </a:t>
            </a:r>
            <a:r>
              <a:rPr b="0" i="0" lang="fr" sz="1200" u="none" cap="none" strike="noStrike">
                <a:solidFill>
                  <a:srgbClr val="000000"/>
                </a:solidFill>
                <a:latin typeface="Calibri"/>
                <a:ea typeface="Calibri"/>
                <a:cs typeface="Calibri"/>
                <a:sym typeface="Calibri"/>
              </a:rPr>
              <a:t>participants :</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228600" lvl="0" marL="228600" rtl="0" algn="l">
              <a:lnSpc>
                <a:spcPct val="100000"/>
              </a:lnSpc>
              <a:spcBef>
                <a:spcPts val="0"/>
              </a:spcBef>
              <a:spcAft>
                <a:spcPts val="0"/>
              </a:spcAft>
              <a:buClr>
                <a:schemeClr val="dk1"/>
              </a:buClr>
              <a:buSzPts val="1200"/>
              <a:buFont typeface="Calibri"/>
              <a:buAutoNum type="arabicPeriod"/>
            </a:pPr>
            <a:r>
              <a:rPr b="0" i="0" lang="fr" sz="1200" u="none" cap="none" strike="noStrike">
                <a:solidFill>
                  <a:srgbClr val="000000"/>
                </a:solidFill>
                <a:latin typeface="Calibri"/>
                <a:ea typeface="Calibri"/>
                <a:cs typeface="Calibri"/>
                <a:sym typeface="Calibri"/>
              </a:rPr>
              <a:t>Combien de grosesses finissent par un avortement à travers le monde (provoqué, spontané, sécurisé, non sécurisé, etc.) ?</a:t>
            </a:r>
            <a:endParaRPr/>
          </a:p>
          <a:p>
            <a:pPr indent="-171450" lvl="1" marL="628650" rtl="0" algn="l">
              <a:lnSpc>
                <a:spcPct val="100000"/>
              </a:lnSpc>
              <a:spcBef>
                <a:spcPts val="0"/>
              </a:spcBef>
              <a:spcAft>
                <a:spcPts val="0"/>
              </a:spcAft>
              <a:buClr>
                <a:schemeClr val="dk1"/>
              </a:buClr>
              <a:buSzPts val="1200"/>
              <a:buFont typeface="Arial"/>
              <a:buChar char="•"/>
            </a:pPr>
            <a:r>
              <a:rPr b="1" i="0" lang="fr" sz="1200" u="none" cap="none" strike="noStrike">
                <a:solidFill>
                  <a:srgbClr val="000000"/>
                </a:solidFill>
                <a:latin typeface="Calibri"/>
                <a:ea typeface="Calibri"/>
                <a:cs typeface="Calibri"/>
                <a:sym typeface="Calibri"/>
              </a:rPr>
              <a:t>Entourer</a:t>
            </a:r>
            <a:r>
              <a:rPr b="0" i="0" lang="fr" sz="1200" u="none" cap="none" strike="noStrike">
                <a:solidFill>
                  <a:srgbClr val="000000"/>
                </a:solidFill>
                <a:latin typeface="Calibri"/>
                <a:ea typeface="Calibri"/>
                <a:cs typeface="Calibri"/>
                <a:sym typeface="Calibri"/>
              </a:rPr>
              <a:t> 55 700 000 sur le tableau à feuilles mobiles. L'Organisation mondiale de la Santé (OMS) estime que 55 millions d'avortements ont été pratiqués chaque année entre 2010 et 2014.</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228600" lvl="0" marL="228600" rtl="0" algn="l">
              <a:lnSpc>
                <a:spcPct val="100000"/>
              </a:lnSpc>
              <a:spcBef>
                <a:spcPts val="0"/>
              </a:spcBef>
              <a:spcAft>
                <a:spcPts val="0"/>
              </a:spcAft>
              <a:buClr>
                <a:schemeClr val="dk1"/>
              </a:buClr>
              <a:buSzPts val="1200"/>
              <a:buFont typeface="Calibri"/>
              <a:buAutoNum type="arabicPeriod"/>
            </a:pPr>
            <a:r>
              <a:rPr b="0" i="0" lang="fr" sz="1200" u="none" cap="none" strike="noStrike">
                <a:solidFill>
                  <a:srgbClr val="000000"/>
                </a:solidFill>
                <a:latin typeface="Calibri"/>
                <a:ea typeface="Calibri"/>
                <a:cs typeface="Calibri"/>
                <a:sym typeface="Calibri"/>
              </a:rPr>
              <a:t>Combien d'avortements sont pratiqués chaque année et sont considérés comme étant à risques selon la définition de l'Organisation mondiale de la Santé ?</a:t>
            </a:r>
            <a:endParaRPr/>
          </a:p>
          <a:p>
            <a:pPr indent="-171450" lvl="1" marL="628650" rtl="0" algn="l">
              <a:lnSpc>
                <a:spcPct val="100000"/>
              </a:lnSpc>
              <a:spcBef>
                <a:spcPts val="0"/>
              </a:spcBef>
              <a:spcAft>
                <a:spcPts val="0"/>
              </a:spcAft>
              <a:buClr>
                <a:schemeClr val="dk1"/>
              </a:buClr>
              <a:buSzPts val="1200"/>
              <a:buFont typeface="Arial"/>
              <a:buChar char="•"/>
            </a:pPr>
            <a:r>
              <a:rPr b="1" i="0" lang="fr" sz="1200" u="none" cap="none" strike="noStrike">
                <a:solidFill>
                  <a:srgbClr val="000000"/>
                </a:solidFill>
                <a:latin typeface="Calibri"/>
                <a:ea typeface="Calibri"/>
                <a:cs typeface="Calibri"/>
                <a:sym typeface="Calibri"/>
              </a:rPr>
              <a:t>Entourer </a:t>
            </a:r>
            <a:r>
              <a:rPr b="0" i="0" lang="fr" sz="1200" u="none" cap="none" strike="noStrike">
                <a:solidFill>
                  <a:srgbClr val="000000"/>
                </a:solidFill>
                <a:latin typeface="Calibri"/>
                <a:ea typeface="Calibri"/>
                <a:cs typeface="Calibri"/>
                <a:sym typeface="Calibri"/>
              </a:rPr>
              <a:t>25 100 000 sur le tableau à feuilles mobiles. À travers le monde, environ 25,1 millions d'avortements non sécurisés sont pratiqués chaque année, 45% de l'ensemble des avortements sont à risques. Cela signifie que les avortements sont pratiqués par des personnes qui manquent des compétences nécessaires ou dans un environnement dépourvu des normes médicales minimales, ou les deux.</a:t>
            </a:r>
            <a:endParaRPr/>
          </a:p>
          <a:p>
            <a:pPr indent="-95250" lvl="1" marL="628650" rtl="0" algn="l">
              <a:lnSpc>
                <a:spcPct val="100000"/>
              </a:lnSpc>
              <a:spcBef>
                <a:spcPts val="0"/>
              </a:spcBef>
              <a:spcAft>
                <a:spcPts val="0"/>
              </a:spcAft>
              <a:buClr>
                <a:schemeClr val="dk1"/>
              </a:buClr>
              <a:buSzPts val="1200"/>
              <a:buFont typeface="Arial"/>
              <a:buNone/>
            </a:pPr>
            <a:r>
              <a:t/>
            </a:r>
            <a:endParaRPr b="0" i="0" sz="1200" u="none" strike="noStrike">
              <a:solidFill>
                <a:schemeClr val="dk1"/>
              </a:solidFill>
              <a:latin typeface="Calibri"/>
              <a:ea typeface="Calibri"/>
              <a:cs typeface="Calibri"/>
              <a:sym typeface="Calibri"/>
            </a:endParaRPr>
          </a:p>
          <a:p>
            <a:pPr indent="-228600" lvl="0" marL="228600" rtl="0" algn="l">
              <a:lnSpc>
                <a:spcPct val="100000"/>
              </a:lnSpc>
              <a:spcBef>
                <a:spcPts val="0"/>
              </a:spcBef>
              <a:spcAft>
                <a:spcPts val="0"/>
              </a:spcAft>
              <a:buClr>
                <a:schemeClr val="dk1"/>
              </a:buClr>
              <a:buSzPts val="1200"/>
              <a:buFont typeface="Calibri"/>
              <a:buAutoNum type="arabicPeriod"/>
            </a:pPr>
            <a:r>
              <a:rPr b="1" i="0" lang="fr" sz="1200" u="none" cap="none" strike="noStrike">
                <a:solidFill>
                  <a:srgbClr val="000000"/>
                </a:solidFill>
                <a:latin typeface="Calibri"/>
                <a:ea typeface="Calibri"/>
                <a:cs typeface="Calibri"/>
                <a:sym typeface="Calibri"/>
              </a:rPr>
              <a:t>Dessiner </a:t>
            </a:r>
            <a:r>
              <a:rPr b="0" i="0" lang="fr" sz="1200" u="none" cap="none" strike="noStrike">
                <a:solidFill>
                  <a:srgbClr val="000000"/>
                </a:solidFill>
                <a:latin typeface="Calibri"/>
                <a:ea typeface="Calibri"/>
                <a:cs typeface="Calibri"/>
                <a:sym typeface="Calibri"/>
              </a:rPr>
              <a:t>un cercle. Quel est le pourcentage de morts maternelles causées par des avortements non sécurisés ?</a:t>
            </a:r>
            <a:endParaRPr/>
          </a:p>
          <a:p>
            <a:pPr indent="-171450" lvl="1" marL="628650" rtl="0" algn="l">
              <a:lnSpc>
                <a:spcPct val="100000"/>
              </a:lnSpc>
              <a:spcBef>
                <a:spcPts val="0"/>
              </a:spcBef>
              <a:spcAft>
                <a:spcPts val="0"/>
              </a:spcAft>
              <a:buClr>
                <a:schemeClr val="dk1"/>
              </a:buClr>
              <a:buSzPts val="1200"/>
              <a:buFont typeface="Arial"/>
              <a:buChar char="•"/>
            </a:pPr>
            <a:r>
              <a:rPr b="1" i="0" lang="fr" sz="1200" u="none" cap="none" strike="noStrike">
                <a:solidFill>
                  <a:srgbClr val="000000"/>
                </a:solidFill>
                <a:latin typeface="Calibri"/>
                <a:ea typeface="Calibri"/>
                <a:cs typeface="Calibri"/>
                <a:sym typeface="Calibri"/>
              </a:rPr>
              <a:t>Entourer</a:t>
            </a:r>
            <a:r>
              <a:rPr b="0" i="0" lang="fr" sz="1200" u="none" cap="none" strike="noStrike">
                <a:solidFill>
                  <a:srgbClr val="000000"/>
                </a:solidFill>
                <a:latin typeface="Calibri"/>
                <a:ea typeface="Calibri"/>
                <a:cs typeface="Calibri"/>
                <a:sym typeface="Calibri"/>
              </a:rPr>
              <a:t> 8 pour cent. </a:t>
            </a:r>
            <a:r>
              <a:rPr b="1" i="0" lang="fr" sz="1200" u="none" cap="none" strike="noStrike">
                <a:solidFill>
                  <a:srgbClr val="000000"/>
                </a:solidFill>
                <a:latin typeface="Calibri"/>
                <a:ea typeface="Calibri"/>
                <a:cs typeface="Calibri"/>
                <a:sym typeface="Calibri"/>
              </a:rPr>
              <a:t>Dessiner</a:t>
            </a:r>
            <a:r>
              <a:rPr b="0" i="0" lang="fr" sz="1200" u="none" cap="none" strike="noStrike">
                <a:solidFill>
                  <a:srgbClr val="000000"/>
                </a:solidFill>
                <a:latin typeface="Calibri"/>
                <a:ea typeface="Calibri"/>
                <a:cs typeface="Calibri"/>
                <a:sym typeface="Calibri"/>
              </a:rPr>
              <a:t> (mais ne pas remplir) 8% dans le cercle qui figure sur le tableau à feuilles mobiles. À l'échelle mondiale, les avortements non sécurisés représentent 8% des morts maternelles; ils constituent la 5</a:t>
            </a:r>
            <a:r>
              <a:rPr b="0" baseline="30000" i="0" lang="fr" sz="1200" u="none" cap="none" strike="noStrike">
                <a:solidFill>
                  <a:srgbClr val="000000"/>
                </a:solidFill>
                <a:latin typeface="Calibri"/>
                <a:ea typeface="Calibri"/>
                <a:cs typeface="Calibri"/>
                <a:sym typeface="Calibri"/>
              </a:rPr>
              <a:t>è</a:t>
            </a:r>
            <a:r>
              <a:rPr b="0" i="0" lang="fr" sz="1200" u="none" cap="none" strike="noStrike">
                <a:solidFill>
                  <a:srgbClr val="000000"/>
                </a:solidFill>
                <a:latin typeface="Calibri"/>
                <a:ea typeface="Calibri"/>
                <a:cs typeface="Calibri"/>
                <a:sym typeface="Calibri"/>
              </a:rPr>
              <a:t> cause principale de mortalité maternelle.</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228600" lvl="0" marL="228600" rtl="0" algn="l">
              <a:lnSpc>
                <a:spcPct val="100000"/>
              </a:lnSpc>
              <a:spcBef>
                <a:spcPts val="0"/>
              </a:spcBef>
              <a:spcAft>
                <a:spcPts val="0"/>
              </a:spcAft>
              <a:buClr>
                <a:schemeClr val="dk1"/>
              </a:buClr>
              <a:buSzPts val="1200"/>
              <a:buFont typeface="Calibri"/>
              <a:buAutoNum type="arabicPeriod"/>
            </a:pPr>
            <a:r>
              <a:rPr b="0" i="0" lang="fr" sz="1200" u="none" cap="none" strike="noStrike">
                <a:solidFill>
                  <a:srgbClr val="000000"/>
                </a:solidFill>
                <a:latin typeface="Calibri"/>
                <a:ea typeface="Calibri"/>
                <a:cs typeface="Calibri"/>
                <a:sym typeface="Calibri"/>
              </a:rPr>
              <a:t>Combien (quel pourcentage) d'avortements parmi ces 8% ont lieu </a:t>
            </a:r>
            <a:r>
              <a:rPr b="0" i="0" lang="fr" sz="1800" u="none" cap="none" strike="noStrike">
                <a:solidFill>
                  <a:srgbClr val="000000"/>
                </a:solidFill>
                <a:latin typeface="Calibri"/>
                <a:ea typeface="Calibri"/>
                <a:cs typeface="Calibri"/>
                <a:sym typeface="Calibri"/>
              </a:rPr>
              <a:t>dans les pays à faible revenu et à revenu intermédiaire, d'après vous ?</a:t>
            </a:r>
            <a:endParaRPr/>
          </a:p>
          <a:p>
            <a:pPr indent="-171450" lvl="1" marL="628650" rtl="0" algn="l">
              <a:lnSpc>
                <a:spcPct val="100000"/>
              </a:lnSpc>
              <a:spcBef>
                <a:spcPts val="0"/>
              </a:spcBef>
              <a:spcAft>
                <a:spcPts val="0"/>
              </a:spcAft>
              <a:buClr>
                <a:schemeClr val="dk1"/>
              </a:buClr>
              <a:buSzPts val="1200"/>
              <a:buFont typeface="Arial"/>
              <a:buChar char="•"/>
            </a:pPr>
            <a:r>
              <a:rPr b="1" i="0" lang="fr" sz="1200" u="none" cap="none" strike="noStrike">
                <a:solidFill>
                  <a:srgbClr val="000000"/>
                </a:solidFill>
                <a:latin typeface="Calibri"/>
                <a:ea typeface="Calibri"/>
                <a:cs typeface="Calibri"/>
                <a:sym typeface="Calibri"/>
              </a:rPr>
              <a:t>Remplir </a:t>
            </a:r>
            <a:r>
              <a:rPr b="0" i="0" lang="fr" sz="1200" u="none" cap="none" strike="noStrike">
                <a:solidFill>
                  <a:srgbClr val="000000"/>
                </a:solidFill>
                <a:latin typeface="Calibri"/>
                <a:ea typeface="Calibri"/>
                <a:cs typeface="Calibri"/>
                <a:sym typeface="Calibri"/>
              </a:rPr>
              <a:t>la part correspondant aux 8 pour cent, en laissant un petit fragment non rempli. </a:t>
            </a:r>
            <a:r>
              <a:rPr b="1" i="0" lang="fr" sz="1200" u="none" cap="none" strike="noStrike">
                <a:solidFill>
                  <a:srgbClr val="000000"/>
                </a:solidFill>
                <a:latin typeface="Calibri"/>
                <a:ea typeface="Calibri"/>
                <a:cs typeface="Calibri"/>
                <a:sym typeface="Calibri"/>
              </a:rPr>
              <a:t>Dessiner</a:t>
            </a:r>
            <a:r>
              <a:rPr b="0" i="0" lang="fr" sz="1200" u="none" cap="none" strike="noStrike">
                <a:solidFill>
                  <a:srgbClr val="000000"/>
                </a:solidFill>
                <a:latin typeface="Calibri"/>
                <a:ea typeface="Calibri"/>
                <a:cs typeface="Calibri"/>
                <a:sym typeface="Calibri"/>
              </a:rPr>
              <a:t> une flèche à partir des 8 pour cent en dehors du cercle et la diriger vers les 99 pour cent sur le tableau à feuilles mobiles.  </a:t>
            </a:r>
            <a:r>
              <a:rPr b="1" i="0" lang="fr" sz="1200" u="none" cap="none" strike="noStrike">
                <a:solidFill>
                  <a:srgbClr val="000000"/>
                </a:solidFill>
                <a:latin typeface="Calibri"/>
                <a:ea typeface="Calibri"/>
                <a:cs typeface="Calibri"/>
                <a:sym typeface="Calibri"/>
              </a:rPr>
              <a:t>Dire </a:t>
            </a:r>
            <a:r>
              <a:rPr b="0" i="0" lang="fr" sz="1200" u="none" cap="none" strike="noStrike">
                <a:solidFill>
                  <a:srgbClr val="000000"/>
                </a:solidFill>
                <a:latin typeface="Calibri"/>
                <a:ea typeface="Calibri"/>
                <a:cs typeface="Calibri"/>
                <a:sym typeface="Calibri"/>
              </a:rPr>
              <a:t>99 pour cent des morts maternelles liées à l'avortement surviennent dans les </a:t>
            </a:r>
            <a:r>
              <a:rPr b="0" i="0" lang="fr" sz="1800" u="none" cap="none" strike="noStrike">
                <a:solidFill>
                  <a:srgbClr val="000000"/>
                </a:solidFill>
                <a:latin typeface="Calibri"/>
                <a:ea typeface="Calibri"/>
                <a:cs typeface="Calibri"/>
                <a:sym typeface="Calibri"/>
              </a:rPr>
              <a:t>pays à faible revenu et à revenu intermédiaire.</a:t>
            </a:r>
            <a:endParaRPr/>
          </a:p>
          <a:p>
            <a:pPr indent="0" lvl="1" marL="457200" rtl="0" algn="l">
              <a:lnSpc>
                <a:spcPct val="100000"/>
              </a:lnSpc>
              <a:spcBef>
                <a:spcPts val="0"/>
              </a:spcBef>
              <a:spcAft>
                <a:spcPts val="0"/>
              </a:spcAft>
              <a:buClr>
                <a:schemeClr val="dk1"/>
              </a:buClr>
              <a:buSzPts val="1200"/>
              <a:buFont typeface="Arial"/>
              <a:buNone/>
            </a:pPr>
            <a:r>
              <a:t/>
            </a:r>
            <a:endParaRPr b="1"/>
          </a:p>
        </p:txBody>
      </p:sp>
      <p:sp>
        <p:nvSpPr>
          <p:cNvPr id="200" name="Google Shape;20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Expliquer : </a:t>
            </a:r>
            <a:r>
              <a:rPr b="0" i="0" lang="fr" sz="1800" u="none" cap="none" strike="noStrike">
                <a:solidFill>
                  <a:srgbClr val="000000"/>
                </a:solidFill>
                <a:latin typeface="Calibri"/>
                <a:ea typeface="Calibri"/>
                <a:cs typeface="Calibri"/>
                <a:sym typeface="Calibri"/>
              </a:rPr>
              <a:t>Ni la mifépristone, ni le misoprostol, ni l'aspiration manuelle ne permettent de traiter une grossesse ectopique. L'utilisation de la mifépristone et/ou du misoprostol pourrait retarder ou dissimuler le diagnostic de grossesse ectopique. Les femmes présentant une suspicion de grossesse ectopique doivent être orientées vers un établissement compétent pour une évaluation adaptée et un traitement.</a:t>
            </a:r>
            <a:endParaRPr/>
          </a:p>
          <a:p>
            <a:pPr indent="0" lvl="0" marL="0" marR="0" rtl="0" algn="l">
              <a:lnSpc>
                <a:spcPct val="107000"/>
              </a:lnSpc>
              <a:spcBef>
                <a:spcPts val="0"/>
              </a:spcBef>
              <a:spcAft>
                <a:spcPts val="0"/>
              </a:spcAft>
              <a:buClr>
                <a:schemeClr val="dk1"/>
              </a:buClr>
              <a:buSzPts val="1800"/>
              <a:buFont typeface="Calibri"/>
              <a:buNone/>
            </a:pPr>
            <a:r>
              <a:rPr lang="fr" sz="1800">
                <a:latin typeface="Calibri"/>
                <a:ea typeface="Calibri"/>
                <a:cs typeface="Calibri"/>
                <a:sym typeface="Calibri"/>
              </a:rPr>
              <a:t> </a:t>
            </a:r>
            <a:endParaRPr/>
          </a:p>
          <a:p>
            <a:pPr indent="0" lvl="0" marL="0" marR="0" rtl="0" algn="l">
              <a:lnSpc>
                <a:spcPct val="107000"/>
              </a:lnSpc>
              <a:spcBef>
                <a:spcPts val="0"/>
              </a:spcBef>
              <a:spcAft>
                <a:spcPts val="0"/>
              </a:spcAft>
              <a:buClr>
                <a:srgbClr val="000000"/>
              </a:buClr>
              <a:buSzPts val="1800"/>
              <a:buFont typeface="Calibri"/>
              <a:buNone/>
            </a:pPr>
            <a:r>
              <a:rPr b="0" i="0" lang="fr" sz="1800" u="none" cap="none" strike="noStrike">
                <a:solidFill>
                  <a:srgbClr val="000000"/>
                </a:solidFill>
                <a:latin typeface="Calibri"/>
                <a:ea typeface="Calibri"/>
                <a:cs typeface="Calibri"/>
                <a:sym typeface="Calibri"/>
              </a:rPr>
              <a:t>Les femmes qui ont un DIU peuvent utiliser la mifépristone et/ou le misoprostol après le retrait du DIU, en partant du principe qu'elles respectent les critères d'éligibilité. Les femmes qui tombent enceintes avec un DIU sont exposées à un risque accru de grossesse ectopique. Dans cette situation, les prestataires doivent confirmer que la grossesse est intrautérine.</a:t>
            </a:r>
            <a:endParaRPr/>
          </a:p>
          <a:p>
            <a:pPr indent="0" lvl="0" marL="0" marR="0" rtl="0" algn="l">
              <a:lnSpc>
                <a:spcPct val="107000"/>
              </a:lnSpc>
              <a:spcBef>
                <a:spcPts val="0"/>
              </a:spcBef>
              <a:spcAft>
                <a:spcPts val="0"/>
              </a:spcAft>
              <a:buClr>
                <a:schemeClr val="dk1"/>
              </a:buClr>
              <a:buSzPts val="1800"/>
              <a:buFont typeface="Calibri"/>
              <a:buNone/>
            </a:pPr>
            <a:r>
              <a:rPr lang="fr" sz="1800">
                <a:latin typeface="Calibri"/>
                <a:ea typeface="Calibri"/>
                <a:cs typeface="Calibri"/>
                <a:sym typeface="Calibri"/>
              </a:rPr>
              <a:t> </a:t>
            </a:r>
            <a:endParaRPr/>
          </a:p>
          <a:p>
            <a:pPr indent="0" lvl="0" marL="0" marR="0" rtl="0" algn="l">
              <a:lnSpc>
                <a:spcPct val="107000"/>
              </a:lnSpc>
              <a:spcBef>
                <a:spcPts val="0"/>
              </a:spcBef>
              <a:spcAft>
                <a:spcPts val="0"/>
              </a:spcAft>
              <a:buClr>
                <a:srgbClr val="000000"/>
              </a:buClr>
              <a:buSzPts val="1800"/>
              <a:buFont typeface="Calibri"/>
              <a:buNone/>
            </a:pPr>
            <a:r>
              <a:rPr b="0" i="0" lang="fr" sz="1800" u="none" cap="none" strike="noStrike">
                <a:solidFill>
                  <a:srgbClr val="000000"/>
                </a:solidFill>
                <a:latin typeface="Calibri"/>
                <a:ea typeface="Calibri"/>
                <a:cs typeface="Calibri"/>
                <a:sym typeface="Calibri"/>
              </a:rPr>
              <a:t>Les problèmes de santé/d'instabilité graves pourraient inclure les maladies cardiaques, les troubles hémorragiques et l'anémie sévère. Dans ces cas, la pratique d'une évacuation utérine avec de la mifépristone et/ou du misoprostol peut nécessiter un degré élevé de jugement, de compétences ou de suivi cliniques. L'AMIU peut être préconisée. L'orientation vers un établissement de niveau supérieur peut s'avérer nécessaire. </a:t>
            </a:r>
            <a:endParaRPr/>
          </a:p>
          <a:p>
            <a:pPr indent="0" lvl="0" marL="228600" marR="0" rtl="0" algn="l">
              <a:lnSpc>
                <a:spcPct val="107000"/>
              </a:lnSpc>
              <a:spcBef>
                <a:spcPts val="0"/>
              </a:spcBef>
              <a:spcAft>
                <a:spcPts val="0"/>
              </a:spcAft>
              <a:buClr>
                <a:schemeClr val="dk1"/>
              </a:buClr>
              <a:buSzPts val="1800"/>
              <a:buFont typeface="Calibri"/>
              <a:buNone/>
            </a:pPr>
            <a:r>
              <a:rPr lang="fr" sz="1800">
                <a:latin typeface="Calibri"/>
                <a:ea typeface="Calibri"/>
                <a:cs typeface="Calibri"/>
                <a:sym typeface="Calibri"/>
              </a:rPr>
              <a:t> </a:t>
            </a:r>
            <a:endParaRPr/>
          </a:p>
          <a:p>
            <a:pPr indent="0" lvl="0" marL="0" marR="0" rtl="0" algn="l">
              <a:lnSpc>
                <a:spcPct val="107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Demander : </a:t>
            </a:r>
            <a:r>
              <a:rPr b="0" i="0" lang="fr" sz="1800" u="none" cap="none" strike="noStrike">
                <a:solidFill>
                  <a:srgbClr val="000000"/>
                </a:solidFill>
                <a:latin typeface="Calibri"/>
                <a:ea typeface="Calibri"/>
                <a:cs typeface="Calibri"/>
                <a:sym typeface="Calibri"/>
              </a:rPr>
              <a:t>Pourquoi est-il nécessaire de diagnostiquer une anémie sévère ou des troubles hémorragiques avant d'utiliser des méthodes médicamenteuses d'évacuation utérine ?</a:t>
            </a:r>
            <a:endParaRPr/>
          </a:p>
          <a:p>
            <a:pPr indent="0" lvl="0" marL="0" marR="0" rtl="0" algn="l">
              <a:lnSpc>
                <a:spcPct val="107000"/>
              </a:lnSpc>
              <a:spcBef>
                <a:spcPts val="0"/>
              </a:spcBef>
              <a:spcAft>
                <a:spcPts val="0"/>
              </a:spcAft>
              <a:buClr>
                <a:srgbClr val="000000"/>
              </a:buClr>
              <a:buSzPts val="1800"/>
              <a:buFont typeface="Calibri"/>
              <a:buNone/>
            </a:pPr>
            <a:r>
              <a:rPr b="0" i="0" lang="fr" sz="1800" u="none" cap="none" strike="noStrike">
                <a:solidFill>
                  <a:srgbClr val="000000"/>
                </a:solidFill>
                <a:latin typeface="Calibri"/>
                <a:ea typeface="Calibri"/>
                <a:cs typeface="Calibri"/>
                <a:sym typeface="Calibri"/>
              </a:rPr>
              <a:t>Parmi les réponses, doivent figurer les suivantes :</a:t>
            </a:r>
            <a:endParaRPr/>
          </a:p>
          <a:p>
            <a:pPr indent="-342900" lvl="0" marL="342900" marR="0" rtl="0" algn="l">
              <a:lnSpc>
                <a:spcPct val="107000"/>
              </a:lnSpc>
              <a:spcBef>
                <a:spcPts val="0"/>
              </a:spcBef>
              <a:spcAft>
                <a:spcPts val="0"/>
              </a:spcAft>
              <a:buClr>
                <a:schemeClr val="dk1"/>
              </a:buClr>
              <a:buSzPts val="1800"/>
              <a:buFont typeface="Noto Sans Symbols"/>
              <a:buChar char="∙"/>
            </a:pPr>
            <a:r>
              <a:rPr b="0" i="0" lang="fr" sz="1800" u="none" cap="none" strike="noStrike">
                <a:solidFill>
                  <a:srgbClr val="000000"/>
                </a:solidFill>
                <a:latin typeface="Calibri"/>
                <a:ea typeface="Calibri"/>
                <a:cs typeface="Calibri"/>
                <a:sym typeface="Calibri"/>
              </a:rPr>
              <a:t>La possibilité de saignements abondants ou prolongés donnant lieu à des troubles ou chocs cardiovasculaires</a:t>
            </a:r>
            <a:endParaRPr/>
          </a:p>
          <a:p>
            <a:pPr indent="-342900" lvl="0" marL="342900" marR="0" rtl="0" algn="l">
              <a:lnSpc>
                <a:spcPct val="107000"/>
              </a:lnSpc>
              <a:spcBef>
                <a:spcPts val="0"/>
              </a:spcBef>
              <a:spcAft>
                <a:spcPts val="0"/>
              </a:spcAft>
              <a:buClr>
                <a:schemeClr val="dk1"/>
              </a:buClr>
              <a:buSzPts val="1800"/>
              <a:buFont typeface="Noto Sans Symbols"/>
              <a:buChar char="∙"/>
            </a:pPr>
            <a:r>
              <a:rPr b="0" i="0" lang="fr" sz="1800" u="none" cap="none" strike="noStrike">
                <a:solidFill>
                  <a:srgbClr val="000000"/>
                </a:solidFill>
                <a:latin typeface="Calibri"/>
                <a:ea typeface="Calibri"/>
                <a:cs typeface="Calibri"/>
                <a:sym typeface="Calibri"/>
              </a:rPr>
              <a:t>L'utilisation de médicaments à domicile peut retarder les soins médicaux nécessaires en cas de saignements abondants</a:t>
            </a:r>
            <a:endParaRPr/>
          </a:p>
          <a:p>
            <a:pPr indent="0" lvl="0" marL="228600" marR="0" rtl="0" algn="l">
              <a:lnSpc>
                <a:spcPct val="107000"/>
              </a:lnSpc>
              <a:spcBef>
                <a:spcPts val="0"/>
              </a:spcBef>
              <a:spcAft>
                <a:spcPts val="0"/>
              </a:spcAft>
              <a:buClr>
                <a:schemeClr val="dk1"/>
              </a:buClr>
              <a:buSzPts val="1800"/>
              <a:buFont typeface="Calibri"/>
              <a:buNone/>
            </a:pPr>
            <a:r>
              <a:rPr lang="fr" sz="1800">
                <a:latin typeface="Calibri"/>
                <a:ea typeface="Calibri"/>
                <a:cs typeface="Calibri"/>
                <a:sym typeface="Calibri"/>
              </a:rPr>
              <a:t>  </a:t>
            </a:r>
            <a:endParaRPr/>
          </a:p>
          <a:p>
            <a:pPr indent="0" lvl="0" marL="0" marR="0" rtl="0" algn="l">
              <a:lnSpc>
                <a:spcPct val="107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Demander : </a:t>
            </a:r>
            <a:r>
              <a:rPr b="0" i="0" lang="fr" sz="1800" u="none" cap="none" strike="noStrike">
                <a:solidFill>
                  <a:srgbClr val="000000"/>
                </a:solidFill>
                <a:latin typeface="Calibri"/>
                <a:ea typeface="Calibri"/>
                <a:cs typeface="Calibri"/>
                <a:sym typeface="Calibri"/>
              </a:rPr>
              <a:t>Quels sont les signes et symptômes cliniques de l'anémie sévère ?</a:t>
            </a:r>
            <a:endParaRPr/>
          </a:p>
          <a:p>
            <a:pPr indent="0" lvl="0" marL="0" marR="0" rtl="0" algn="l">
              <a:lnSpc>
                <a:spcPct val="107000"/>
              </a:lnSpc>
              <a:spcBef>
                <a:spcPts val="0"/>
              </a:spcBef>
              <a:spcAft>
                <a:spcPts val="0"/>
              </a:spcAft>
              <a:buClr>
                <a:srgbClr val="000000"/>
              </a:buClr>
              <a:buSzPts val="1800"/>
              <a:buFont typeface="Calibri"/>
              <a:buNone/>
            </a:pPr>
            <a:r>
              <a:rPr b="0" i="0" lang="fr" sz="1800" u="none" cap="none" strike="noStrike">
                <a:solidFill>
                  <a:srgbClr val="000000"/>
                </a:solidFill>
                <a:latin typeface="Calibri"/>
                <a:ea typeface="Calibri"/>
                <a:cs typeface="Calibri"/>
                <a:sym typeface="Calibri"/>
              </a:rPr>
              <a:t>Parmi les réponses, doivent figurer les suivantes :</a:t>
            </a:r>
            <a:endParaRPr/>
          </a:p>
          <a:p>
            <a:pPr indent="-342900" lvl="0" marL="342900" marR="0" rtl="0" algn="l">
              <a:lnSpc>
                <a:spcPct val="107000"/>
              </a:lnSpc>
              <a:spcBef>
                <a:spcPts val="0"/>
              </a:spcBef>
              <a:spcAft>
                <a:spcPts val="0"/>
              </a:spcAft>
              <a:buClr>
                <a:schemeClr val="dk1"/>
              </a:buClr>
              <a:buSzPts val="1800"/>
              <a:buFont typeface="Noto Sans Symbols"/>
              <a:buChar char="∙"/>
            </a:pPr>
            <a:r>
              <a:rPr b="0" i="0" lang="fr" sz="1800" u="none" cap="none" strike="noStrike">
                <a:solidFill>
                  <a:srgbClr val="000000"/>
                </a:solidFill>
                <a:latin typeface="Calibri"/>
                <a:ea typeface="Calibri"/>
                <a:cs typeface="Calibri"/>
                <a:sym typeface="Calibri"/>
              </a:rPr>
              <a:t>Fatigue</a:t>
            </a:r>
            <a:endParaRPr/>
          </a:p>
          <a:p>
            <a:pPr indent="-342900" lvl="0" marL="342900" marR="0" rtl="0" algn="l">
              <a:lnSpc>
                <a:spcPct val="107000"/>
              </a:lnSpc>
              <a:spcBef>
                <a:spcPts val="0"/>
              </a:spcBef>
              <a:spcAft>
                <a:spcPts val="0"/>
              </a:spcAft>
              <a:buClr>
                <a:schemeClr val="dk1"/>
              </a:buClr>
              <a:buSzPts val="1800"/>
              <a:buFont typeface="Noto Sans Symbols"/>
              <a:buChar char="∙"/>
            </a:pPr>
            <a:r>
              <a:rPr b="0" i="0" lang="fr" sz="1800" u="none" cap="none" strike="noStrike">
                <a:solidFill>
                  <a:srgbClr val="000000"/>
                </a:solidFill>
                <a:latin typeface="Calibri"/>
                <a:ea typeface="Calibri"/>
                <a:cs typeface="Calibri"/>
                <a:sym typeface="Calibri"/>
              </a:rPr>
              <a:t>Essoufflement lors d'activités ou au repos</a:t>
            </a:r>
            <a:endParaRPr/>
          </a:p>
          <a:p>
            <a:pPr indent="-342900" lvl="0" marL="342900" marR="0" rtl="0" algn="l">
              <a:lnSpc>
                <a:spcPct val="107000"/>
              </a:lnSpc>
              <a:spcBef>
                <a:spcPts val="0"/>
              </a:spcBef>
              <a:spcAft>
                <a:spcPts val="0"/>
              </a:spcAft>
              <a:buClr>
                <a:schemeClr val="dk1"/>
              </a:buClr>
              <a:buSzPts val="1800"/>
              <a:buFont typeface="Noto Sans Symbols"/>
              <a:buChar char="∙"/>
            </a:pPr>
            <a:r>
              <a:rPr b="0" i="0" lang="fr" sz="1800" u="none" cap="none" strike="noStrike">
                <a:solidFill>
                  <a:srgbClr val="000000"/>
                </a:solidFill>
                <a:latin typeface="Calibri"/>
                <a:ea typeface="Calibri"/>
                <a:cs typeface="Calibri"/>
                <a:sym typeface="Calibri"/>
              </a:rPr>
              <a:t>Tachycardie/faux pouls</a:t>
            </a:r>
            <a:endParaRPr/>
          </a:p>
          <a:p>
            <a:pPr indent="-342900" lvl="0" marL="342900" marR="0" rtl="0" algn="l">
              <a:lnSpc>
                <a:spcPct val="107000"/>
              </a:lnSpc>
              <a:spcBef>
                <a:spcPts val="0"/>
              </a:spcBef>
              <a:spcAft>
                <a:spcPts val="0"/>
              </a:spcAft>
              <a:buClr>
                <a:schemeClr val="dk1"/>
              </a:buClr>
              <a:buSzPts val="1800"/>
              <a:buFont typeface="Noto Sans Symbols"/>
              <a:buChar char="∙"/>
            </a:pPr>
            <a:r>
              <a:rPr b="0" i="0" lang="fr" sz="1800" u="none" cap="none" strike="noStrike">
                <a:solidFill>
                  <a:srgbClr val="000000"/>
                </a:solidFill>
                <a:latin typeface="Calibri"/>
                <a:ea typeface="Calibri"/>
                <a:cs typeface="Calibri"/>
                <a:sym typeface="Calibri"/>
              </a:rPr>
              <a:t>Faible tension artérielle</a:t>
            </a:r>
            <a:endParaRPr/>
          </a:p>
          <a:p>
            <a:pPr indent="-342900" lvl="0" marL="342900" marR="0" rtl="0" algn="l">
              <a:lnSpc>
                <a:spcPct val="107000"/>
              </a:lnSpc>
              <a:spcBef>
                <a:spcPts val="0"/>
              </a:spcBef>
              <a:spcAft>
                <a:spcPts val="0"/>
              </a:spcAft>
              <a:buClr>
                <a:schemeClr val="dk1"/>
              </a:buClr>
              <a:buSzPts val="1800"/>
              <a:buFont typeface="Noto Sans Symbols"/>
              <a:buChar char="∙"/>
            </a:pPr>
            <a:r>
              <a:rPr b="0" i="0" lang="fr" sz="1800" u="none" cap="none" strike="noStrike">
                <a:solidFill>
                  <a:srgbClr val="000000"/>
                </a:solidFill>
                <a:latin typeface="Calibri"/>
                <a:ea typeface="Calibri"/>
                <a:cs typeface="Calibri"/>
                <a:sym typeface="Calibri"/>
              </a:rPr>
              <a:t>Pâleur, conjonctivite et lit unguéale</a:t>
            </a:r>
            <a:endParaRPr/>
          </a:p>
          <a:p>
            <a:pPr indent="0" lvl="0" marL="228600" marR="0" rtl="0" algn="l">
              <a:lnSpc>
                <a:spcPct val="107000"/>
              </a:lnSpc>
              <a:spcBef>
                <a:spcPts val="0"/>
              </a:spcBef>
              <a:spcAft>
                <a:spcPts val="0"/>
              </a:spcAft>
              <a:buClr>
                <a:schemeClr val="dk1"/>
              </a:buClr>
              <a:buSzPts val="1800"/>
              <a:buFont typeface="Calibri"/>
              <a:buNone/>
            </a:pPr>
            <a:r>
              <a:rPr b="1" lang="fr"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Expliquer : </a:t>
            </a:r>
            <a:r>
              <a:rPr b="0" i="0" lang="fr" sz="1800" u="none" cap="none" strike="noStrike">
                <a:solidFill>
                  <a:srgbClr val="000000"/>
                </a:solidFill>
                <a:latin typeface="Calibri"/>
                <a:ea typeface="Calibri"/>
                <a:cs typeface="Calibri"/>
                <a:sym typeface="Calibri"/>
              </a:rPr>
              <a:t>La plupart des problèmes médicaux courants comme l'asthme, le VIH/Sida, les infections sexuellement transmissibles ou l'obésité n'ont pas d'impact sur la capacité d'une femme à utiliser la mifépristone et/ou le misoprostol en toute sécurité. De même, l'âge de la femme et les maladies liées à la grossesse comme la gestation multiple n'ont pas d'impact sur la capacité d'une femme à utiliser ces médicaments en toute sécurité.</a:t>
            </a:r>
            <a:endParaRPr/>
          </a:p>
        </p:txBody>
      </p:sp>
      <p:sp>
        <p:nvSpPr>
          <p:cNvPr id="775" name="Google Shape;775;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2" name="Google Shape;782;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Afficher </a:t>
            </a:r>
            <a:r>
              <a:rPr b="0" i="0" lang="fr" sz="1200" u="none" cap="none" strike="noStrike">
                <a:solidFill>
                  <a:srgbClr val="000000"/>
                </a:solidFill>
                <a:latin typeface="Calibri"/>
                <a:ea typeface="Calibri"/>
                <a:cs typeface="Calibri"/>
                <a:sym typeface="Calibri"/>
              </a:rPr>
              <a:t>une feuille de tableau à feuilles mobiles et </a:t>
            </a:r>
            <a:r>
              <a:rPr b="1" i="0" lang="fr" sz="1200" u="none" cap="none" strike="noStrike">
                <a:solidFill>
                  <a:srgbClr val="000000"/>
                </a:solidFill>
                <a:latin typeface="Calibri"/>
                <a:ea typeface="Calibri"/>
                <a:cs typeface="Calibri"/>
                <a:sym typeface="Calibri"/>
              </a:rPr>
              <a:t>écrire</a:t>
            </a:r>
            <a:r>
              <a:rPr b="0" i="0" lang="fr" sz="1200" u="none" cap="none" strike="noStrike">
                <a:solidFill>
                  <a:srgbClr val="000000"/>
                </a:solidFill>
                <a:latin typeface="Calibri"/>
                <a:ea typeface="Calibri"/>
                <a:cs typeface="Calibri"/>
                <a:sym typeface="Calibri"/>
              </a:rPr>
              <a:t> « Services de soins après avortement » en haut de la page.</a:t>
            </a:r>
            <a:endParaRPr/>
          </a:p>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Demander : </a:t>
            </a:r>
            <a:endParaRPr/>
          </a:p>
          <a:p>
            <a:pPr indent="0" lvl="0" marL="0" rtl="0" algn="l">
              <a:lnSpc>
                <a:spcPct val="100000"/>
              </a:lnSpc>
              <a:spcBef>
                <a:spcPts val="0"/>
              </a:spcBef>
              <a:spcAft>
                <a:spcPts val="0"/>
              </a:spcAft>
              <a:buClr>
                <a:srgbClr val="000000"/>
              </a:buClr>
              <a:buSzPts val="1800"/>
              <a:buFont typeface="Calibri"/>
              <a:buNone/>
            </a:pPr>
            <a:r>
              <a:rPr b="0" i="0" lang="fr" sz="1800" u="none" cap="none" strike="noStrike">
                <a:solidFill>
                  <a:srgbClr val="000000"/>
                </a:solidFill>
                <a:latin typeface="Calibri"/>
                <a:ea typeface="Calibri"/>
                <a:cs typeface="Calibri"/>
                <a:sym typeface="Calibri"/>
              </a:rPr>
              <a:t>Pour quelles raisons les femmes ont-elles besoin de soins après avortement ? </a:t>
            </a:r>
            <a:endParaRPr/>
          </a:p>
          <a:p>
            <a:pPr indent="0" lvl="0" marL="0" rtl="0" algn="l">
              <a:lnSpc>
                <a:spcPct val="100000"/>
              </a:lnSpc>
              <a:spcBef>
                <a:spcPts val="0"/>
              </a:spcBef>
              <a:spcAft>
                <a:spcPts val="0"/>
              </a:spcAft>
              <a:buClr>
                <a:schemeClr val="dk1"/>
              </a:buClr>
              <a:buSzPts val="1800"/>
              <a:buFont typeface="Calibri"/>
              <a:buNone/>
            </a:pPr>
            <a:r>
              <a:t/>
            </a:r>
            <a:endParaRPr b="1" i="0" sz="1800">
              <a:latin typeface="Calibri"/>
              <a:ea typeface="Calibri"/>
              <a:cs typeface="Calibri"/>
              <a:sym typeface="Calibri"/>
            </a:endParaRPr>
          </a:p>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Écrire</a:t>
            </a:r>
            <a:r>
              <a:rPr b="0" i="0" lang="fr" sz="1800" u="none" cap="none" strike="noStrike">
                <a:solidFill>
                  <a:srgbClr val="000000"/>
                </a:solidFill>
                <a:latin typeface="Calibri"/>
                <a:ea typeface="Calibri"/>
                <a:cs typeface="Calibri"/>
                <a:sym typeface="Calibri"/>
              </a:rPr>
              <a:t> les réponses sur le tableau à feuilles mobiles en les rassemblant sous les trois catégories suivantes :</a:t>
            </a:r>
            <a:endParaRPr/>
          </a:p>
          <a:p>
            <a:pPr indent="-171450" lvl="0" marL="171450" rtl="0" algn="l">
              <a:lnSpc>
                <a:spcPct val="100000"/>
              </a:lnSpc>
              <a:spcBef>
                <a:spcPts val="0"/>
              </a:spcBef>
              <a:spcAft>
                <a:spcPts val="0"/>
              </a:spcAft>
              <a:buClr>
                <a:schemeClr val="dk1"/>
              </a:buClr>
              <a:buSzPts val="1200"/>
              <a:buFont typeface="Arial"/>
              <a:buChar char="•"/>
            </a:pPr>
            <a:r>
              <a:rPr b="0" i="0" lang="fr" sz="1800" u="none" cap="none" strike="noStrike">
                <a:solidFill>
                  <a:srgbClr val="000000"/>
                </a:solidFill>
                <a:latin typeface="Calibri"/>
                <a:ea typeface="Calibri"/>
                <a:cs typeface="Calibri"/>
                <a:sym typeface="Calibri"/>
              </a:rPr>
              <a:t>Avortement non sécurisé, éventuellement auto-provoqué</a:t>
            </a:r>
            <a:endParaRPr/>
          </a:p>
          <a:p>
            <a:pPr indent="-171450" lvl="0" marL="171450" rtl="0" algn="l">
              <a:lnSpc>
                <a:spcPct val="100000"/>
              </a:lnSpc>
              <a:spcBef>
                <a:spcPts val="0"/>
              </a:spcBef>
              <a:spcAft>
                <a:spcPts val="0"/>
              </a:spcAft>
              <a:buClr>
                <a:schemeClr val="dk1"/>
              </a:buClr>
              <a:buSzPts val="1200"/>
              <a:buFont typeface="Arial"/>
              <a:buChar char="•"/>
            </a:pPr>
            <a:r>
              <a:rPr b="0" i="0" lang="fr" sz="1800" u="none" cap="none" strike="noStrike">
                <a:solidFill>
                  <a:srgbClr val="000000"/>
                </a:solidFill>
                <a:latin typeface="Calibri"/>
                <a:ea typeface="Calibri"/>
                <a:cs typeface="Calibri"/>
                <a:sym typeface="Calibri"/>
              </a:rPr>
              <a:t>Complications liées à un avortement sécurisé</a:t>
            </a:r>
            <a:endParaRPr/>
          </a:p>
          <a:p>
            <a:pPr indent="-171450" lvl="0" marL="171450" rtl="0" algn="l">
              <a:lnSpc>
                <a:spcPct val="100000"/>
              </a:lnSpc>
              <a:spcBef>
                <a:spcPts val="0"/>
              </a:spcBef>
              <a:spcAft>
                <a:spcPts val="0"/>
              </a:spcAft>
              <a:buClr>
                <a:schemeClr val="dk1"/>
              </a:buClr>
              <a:buSzPts val="1200"/>
              <a:buFont typeface="Arial"/>
              <a:buChar char="•"/>
            </a:pPr>
            <a:r>
              <a:rPr b="0" i="0" lang="fr" sz="1800" u="none" cap="none" strike="noStrike">
                <a:solidFill>
                  <a:srgbClr val="000000"/>
                </a:solidFill>
                <a:latin typeface="Calibri"/>
                <a:ea typeface="Calibri"/>
                <a:cs typeface="Calibri"/>
                <a:sym typeface="Calibri"/>
              </a:rPr>
              <a:t>Avortement spontané</a:t>
            </a:r>
            <a:endParaRPr/>
          </a:p>
          <a:p>
            <a:pPr indent="-95250" lvl="0" marL="171450" rtl="0" algn="l">
              <a:lnSpc>
                <a:spcPct val="100000"/>
              </a:lnSpc>
              <a:spcBef>
                <a:spcPts val="0"/>
              </a:spcBef>
              <a:spcAft>
                <a:spcPts val="0"/>
              </a:spcAft>
              <a:buClr>
                <a:schemeClr val="dk1"/>
              </a:buClr>
              <a:buSzPts val="1200"/>
              <a:buFont typeface="Arial"/>
              <a:buNone/>
            </a:pPr>
            <a:r>
              <a:t/>
            </a:r>
            <a:endParaRPr b="1" sz="1200">
              <a:solidFill>
                <a:schemeClr val="dk1"/>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Afficher </a:t>
            </a:r>
            <a:r>
              <a:rPr b="0" i="0" lang="fr" sz="1800" u="none" cap="none" strike="noStrike">
                <a:solidFill>
                  <a:srgbClr val="000000"/>
                </a:solidFill>
                <a:latin typeface="Calibri"/>
                <a:ea typeface="Calibri"/>
                <a:cs typeface="Calibri"/>
                <a:sym typeface="Calibri"/>
              </a:rPr>
              <a:t>une feuille de tableau à feuilles mobiles et</a:t>
            </a:r>
            <a:r>
              <a:rPr b="1" i="0" lang="fr" sz="1800" u="none" cap="none" strike="noStrike">
                <a:solidFill>
                  <a:srgbClr val="000000"/>
                </a:solidFill>
                <a:latin typeface="Calibri"/>
                <a:ea typeface="Calibri"/>
                <a:cs typeface="Calibri"/>
                <a:sym typeface="Calibri"/>
              </a:rPr>
              <a:t> écrire </a:t>
            </a:r>
            <a:r>
              <a:rPr b="0" i="0" lang="fr" sz="1800" u="none" cap="none" strike="noStrike">
                <a:solidFill>
                  <a:srgbClr val="000000"/>
                </a:solidFill>
                <a:latin typeface="Calibri"/>
                <a:ea typeface="Calibri"/>
                <a:cs typeface="Calibri"/>
                <a:sym typeface="Calibri"/>
              </a:rPr>
              <a:t>« Services de soins après avortement » en haut de la page</a:t>
            </a:r>
            <a:r>
              <a:rPr b="1" i="0" lang="fr" sz="1800" u="none" cap="none" strike="noStrike">
                <a:solidFill>
                  <a:srgbClr val="000000"/>
                </a:solidFill>
                <a:latin typeface="Calibri"/>
                <a:ea typeface="Calibri"/>
                <a:cs typeface="Calibri"/>
                <a:sym typeface="Calibri"/>
              </a:rPr>
              <a:t>.</a:t>
            </a:r>
            <a:endParaRPr/>
          </a:p>
          <a:p>
            <a:pPr indent="0" lvl="0" marL="0" marR="0" rtl="0" algn="l">
              <a:lnSpc>
                <a:spcPct val="107000"/>
              </a:lnSpc>
              <a:spcBef>
                <a:spcPts val="0"/>
              </a:spcBef>
              <a:spcAft>
                <a:spcPts val="0"/>
              </a:spcAft>
              <a:buClr>
                <a:schemeClr val="dk1"/>
              </a:buClr>
              <a:buSzPts val="1800"/>
              <a:buFont typeface="Calibri"/>
              <a:buNone/>
            </a:pPr>
            <a:r>
              <a:rPr b="1" lang="fr"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Demander : </a:t>
            </a:r>
            <a:r>
              <a:rPr b="0" i="0" lang="fr" sz="1800" u="none" cap="none" strike="noStrike">
                <a:solidFill>
                  <a:srgbClr val="000000"/>
                </a:solidFill>
                <a:latin typeface="Calibri"/>
                <a:ea typeface="Calibri"/>
                <a:cs typeface="Calibri"/>
                <a:sym typeface="Calibri"/>
              </a:rPr>
              <a:t>Pour quelles raisons les femmes ont-elles besoin de soins après avortement ?</a:t>
            </a:r>
            <a:endParaRPr/>
          </a:p>
          <a:p>
            <a:pPr indent="0" lvl="0" marL="0" marR="0" rtl="0" algn="l">
              <a:lnSpc>
                <a:spcPct val="107000"/>
              </a:lnSpc>
              <a:spcBef>
                <a:spcPts val="0"/>
              </a:spcBef>
              <a:spcAft>
                <a:spcPts val="0"/>
              </a:spcAft>
              <a:buClr>
                <a:schemeClr val="dk1"/>
              </a:buClr>
              <a:buSzPts val="1800"/>
              <a:buFont typeface="Calibri"/>
              <a:buNone/>
            </a:pPr>
            <a:r>
              <a:t/>
            </a:r>
            <a:endParaRPr b="1" sz="1800">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Écrire</a:t>
            </a:r>
            <a:r>
              <a:rPr b="0" i="0" lang="fr" sz="1800" u="none" cap="none" strike="noStrike">
                <a:solidFill>
                  <a:srgbClr val="000000"/>
                </a:solidFill>
                <a:latin typeface="Calibri"/>
                <a:ea typeface="Calibri"/>
                <a:cs typeface="Calibri"/>
                <a:sym typeface="Calibri"/>
              </a:rPr>
              <a:t> les réponses sur le tableau à feuilles mobiles en les rassemblant sous les trois catégories suivantes :</a:t>
            </a:r>
            <a:endParaRPr/>
          </a:p>
          <a:p>
            <a:pPr indent="-285750" lvl="0" marL="285750" marR="0" rtl="0" algn="l">
              <a:lnSpc>
                <a:spcPct val="107000"/>
              </a:lnSpc>
              <a:spcBef>
                <a:spcPts val="0"/>
              </a:spcBef>
              <a:spcAft>
                <a:spcPts val="0"/>
              </a:spcAft>
              <a:buClr>
                <a:schemeClr val="dk1"/>
              </a:buClr>
              <a:buSzPts val="1800"/>
              <a:buFont typeface="Arial"/>
              <a:buChar char="•"/>
            </a:pPr>
            <a:r>
              <a:rPr b="0" i="0" lang="fr" sz="1800" u="none" cap="none" strike="noStrike">
                <a:solidFill>
                  <a:srgbClr val="000000"/>
                </a:solidFill>
                <a:latin typeface="Calibri"/>
                <a:ea typeface="Calibri"/>
                <a:cs typeface="Calibri"/>
                <a:sym typeface="Calibri"/>
              </a:rPr>
              <a:t>Avortement non sécurisé, éventuellement auto-provoqué</a:t>
            </a:r>
            <a:endParaRPr/>
          </a:p>
          <a:p>
            <a:pPr indent="-285750" lvl="0" marL="285750" marR="0" rtl="0" algn="l">
              <a:lnSpc>
                <a:spcPct val="107000"/>
              </a:lnSpc>
              <a:spcBef>
                <a:spcPts val="0"/>
              </a:spcBef>
              <a:spcAft>
                <a:spcPts val="0"/>
              </a:spcAft>
              <a:buClr>
                <a:schemeClr val="dk1"/>
              </a:buClr>
              <a:buSzPts val="1800"/>
              <a:buFont typeface="Arial"/>
              <a:buChar char="•"/>
            </a:pPr>
            <a:r>
              <a:rPr b="0" i="0" lang="fr" sz="1800" u="none" cap="none" strike="noStrike">
                <a:solidFill>
                  <a:srgbClr val="000000"/>
                </a:solidFill>
                <a:latin typeface="Calibri"/>
                <a:ea typeface="Calibri"/>
                <a:cs typeface="Calibri"/>
                <a:sym typeface="Calibri"/>
              </a:rPr>
              <a:t>Complications d'un avortement sécurisé</a:t>
            </a:r>
            <a:endParaRPr/>
          </a:p>
          <a:p>
            <a:pPr indent="-285750" lvl="0" marL="285750" marR="0" rtl="0" algn="l">
              <a:lnSpc>
                <a:spcPct val="107000"/>
              </a:lnSpc>
              <a:spcBef>
                <a:spcPts val="0"/>
              </a:spcBef>
              <a:spcAft>
                <a:spcPts val="0"/>
              </a:spcAft>
              <a:buClr>
                <a:schemeClr val="dk1"/>
              </a:buClr>
              <a:buSzPts val="1800"/>
              <a:buFont typeface="Arial"/>
              <a:buChar char="•"/>
            </a:pPr>
            <a:r>
              <a:rPr b="0" i="0" lang="fr" sz="1800" u="none" cap="none" strike="noStrike">
                <a:solidFill>
                  <a:srgbClr val="000000"/>
                </a:solidFill>
                <a:latin typeface="Calibri"/>
                <a:ea typeface="Calibri"/>
                <a:cs typeface="Calibri"/>
                <a:sym typeface="Calibri"/>
              </a:rPr>
              <a:t>Avortement spontané</a:t>
            </a:r>
            <a:endParaRPr/>
          </a:p>
          <a:p>
            <a:pPr indent="0" lvl="0" marL="228600" marR="0" rtl="0" algn="l">
              <a:lnSpc>
                <a:spcPct val="107000"/>
              </a:lnSpc>
              <a:spcBef>
                <a:spcPts val="0"/>
              </a:spcBef>
              <a:spcAft>
                <a:spcPts val="0"/>
              </a:spcAft>
              <a:buClr>
                <a:schemeClr val="dk1"/>
              </a:buClr>
              <a:buSzPts val="1800"/>
              <a:buFont typeface="Calibri"/>
              <a:buNone/>
            </a:pPr>
            <a:r>
              <a:rPr b="1" lang="fr"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Orienter</a:t>
            </a:r>
            <a:r>
              <a:rPr b="0" i="0" lang="fr" sz="1800" u="none" cap="none" strike="noStrike">
                <a:solidFill>
                  <a:srgbClr val="000000"/>
                </a:solidFill>
                <a:latin typeface="Calibri"/>
                <a:ea typeface="Calibri"/>
                <a:cs typeface="Calibri"/>
                <a:sym typeface="Calibri"/>
              </a:rPr>
              <a:t> les participants vers le polycopié </a:t>
            </a:r>
            <a:r>
              <a:rPr b="0" i="1" lang="fr" sz="1800" u="none" cap="none" strike="noStrike">
                <a:solidFill>
                  <a:srgbClr val="000000"/>
                </a:solidFill>
                <a:latin typeface="Calibri"/>
                <a:ea typeface="Calibri"/>
                <a:cs typeface="Calibri"/>
                <a:sym typeface="Calibri"/>
              </a:rPr>
              <a:t>Présentations sur les soins après avortement</a:t>
            </a:r>
            <a:r>
              <a:rPr b="1" i="0" lang="fr" sz="1800" u="none" cap="none" strike="noStrike">
                <a:solidFill>
                  <a:srgbClr val="000000"/>
                </a:solidFill>
                <a:latin typeface="Calibri"/>
                <a:ea typeface="Calibri"/>
                <a:cs typeface="Calibri"/>
                <a:sym typeface="Calibri"/>
              </a:rPr>
              <a:t>. Faire lire à un participant différent </a:t>
            </a:r>
            <a:r>
              <a:rPr b="0" i="0" lang="fr" sz="1800" u="none" cap="none" strike="noStrike">
                <a:solidFill>
                  <a:srgbClr val="000000"/>
                </a:solidFill>
                <a:latin typeface="Calibri"/>
                <a:ea typeface="Calibri"/>
                <a:cs typeface="Calibri"/>
                <a:sym typeface="Calibri"/>
              </a:rPr>
              <a:t>chacune des études de cas suivantes à haute voix</a:t>
            </a:r>
            <a:r>
              <a:rPr b="1" i="0" lang="fr" sz="1800" u="none" cap="none" strike="noStrike">
                <a:solidFill>
                  <a:srgbClr val="000000"/>
                </a:solidFill>
                <a:latin typeface="Calibri"/>
                <a:ea typeface="Calibri"/>
                <a:cs typeface="Calibri"/>
                <a:sym typeface="Calibri"/>
              </a:rPr>
              <a:t>.</a:t>
            </a:r>
            <a:endParaRPr/>
          </a:p>
          <a:p>
            <a:pPr indent="0" lvl="0" marL="0" marR="0" rtl="0" algn="l">
              <a:lnSpc>
                <a:spcPct val="107000"/>
              </a:lnSpc>
              <a:spcBef>
                <a:spcPts val="0"/>
              </a:spcBef>
              <a:spcAft>
                <a:spcPts val="0"/>
              </a:spcAft>
              <a:buClr>
                <a:schemeClr val="dk1"/>
              </a:buClr>
              <a:buSzPts val="1800"/>
              <a:buFont typeface="Calibri"/>
              <a:buNone/>
            </a:pPr>
            <a:r>
              <a:rPr b="1" lang="fr"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Demander : </a:t>
            </a:r>
            <a:r>
              <a:rPr b="0" i="0" lang="fr" sz="1800" u="none" cap="none" strike="noStrike">
                <a:solidFill>
                  <a:srgbClr val="000000"/>
                </a:solidFill>
                <a:latin typeface="Calibri"/>
                <a:ea typeface="Calibri"/>
                <a:cs typeface="Calibri"/>
                <a:sym typeface="Calibri"/>
              </a:rPr>
              <a:t>Quel est le point commun entre ces descriptions ?</a:t>
            </a:r>
            <a:endParaRPr/>
          </a:p>
          <a:p>
            <a:pPr indent="0" lvl="0" marL="228600" marR="0" rtl="0" algn="l">
              <a:lnSpc>
                <a:spcPct val="107000"/>
              </a:lnSpc>
              <a:spcBef>
                <a:spcPts val="0"/>
              </a:spcBef>
              <a:spcAft>
                <a:spcPts val="0"/>
              </a:spcAft>
              <a:buClr>
                <a:schemeClr val="dk1"/>
              </a:buClr>
              <a:buSzPts val="1800"/>
              <a:buFont typeface="Calibri"/>
              <a:buNone/>
            </a:pPr>
            <a:r>
              <a:rPr lang="fr" sz="1800">
                <a:latin typeface="Calibri"/>
                <a:ea typeface="Calibri"/>
                <a:cs typeface="Calibri"/>
                <a:sym typeface="Calibri"/>
              </a:rPr>
              <a:t> </a:t>
            </a:r>
            <a:endParaRPr/>
          </a:p>
          <a:p>
            <a:pPr indent="0" lvl="0" marL="457200" marR="0" rtl="0" algn="l">
              <a:lnSpc>
                <a:spcPct val="107000"/>
              </a:lnSpc>
              <a:spcBef>
                <a:spcPts val="0"/>
              </a:spcBef>
              <a:spcAft>
                <a:spcPts val="0"/>
              </a:spcAft>
              <a:buClr>
                <a:srgbClr val="000000"/>
              </a:buClr>
              <a:buSzPts val="1800"/>
              <a:buFont typeface="Calibri"/>
              <a:buNone/>
            </a:pPr>
            <a:r>
              <a:rPr b="0" i="0" lang="fr" sz="1800" u="sng" cap="none" strike="noStrike">
                <a:solidFill>
                  <a:srgbClr val="000000"/>
                </a:solidFill>
                <a:latin typeface="Calibri"/>
                <a:ea typeface="Calibri"/>
                <a:cs typeface="Calibri"/>
                <a:sym typeface="Calibri"/>
              </a:rPr>
              <a:t>Étude de cas 1 :</a:t>
            </a:r>
            <a:r>
              <a:rPr b="0" i="0" lang="fr" sz="1800" u="none" cap="none" strike="noStrike">
                <a:solidFill>
                  <a:srgbClr val="000000"/>
                </a:solidFill>
                <a:latin typeface="Calibri"/>
                <a:ea typeface="Calibri"/>
                <a:cs typeface="Calibri"/>
                <a:sym typeface="Calibri"/>
              </a:rPr>
              <a:t> Une femme de 18 ans se présente au centre médical en tenant le bras de son partenaire pour se stabiliser et elle se plaint de malaise. Elle souffre de saignements vaginaux modérés et de crampes. Son partenaire demande une aide sans tarder.</a:t>
            </a:r>
            <a:endParaRPr/>
          </a:p>
          <a:p>
            <a:pPr indent="0" lvl="0" marL="457200" marR="0" rtl="0" algn="l">
              <a:lnSpc>
                <a:spcPct val="107000"/>
              </a:lnSpc>
              <a:spcBef>
                <a:spcPts val="0"/>
              </a:spcBef>
              <a:spcAft>
                <a:spcPts val="0"/>
              </a:spcAft>
              <a:buClr>
                <a:schemeClr val="dk1"/>
              </a:buClr>
              <a:buSzPts val="1800"/>
              <a:buFont typeface="Calibri"/>
              <a:buNone/>
            </a:pPr>
            <a:r>
              <a:rPr lang="fr" sz="1800">
                <a:latin typeface="Calibri"/>
                <a:ea typeface="Calibri"/>
                <a:cs typeface="Calibri"/>
                <a:sym typeface="Calibri"/>
              </a:rPr>
              <a:t> </a:t>
            </a:r>
            <a:endParaRPr/>
          </a:p>
          <a:p>
            <a:pPr indent="0" lvl="0" marL="457200" marR="0" rtl="0" algn="l">
              <a:lnSpc>
                <a:spcPct val="107000"/>
              </a:lnSpc>
              <a:spcBef>
                <a:spcPts val="0"/>
              </a:spcBef>
              <a:spcAft>
                <a:spcPts val="0"/>
              </a:spcAft>
              <a:buClr>
                <a:srgbClr val="000000"/>
              </a:buClr>
              <a:buSzPts val="1800"/>
              <a:buFont typeface="Calibri"/>
              <a:buNone/>
            </a:pPr>
            <a:r>
              <a:rPr b="0" i="0" lang="fr" sz="1800" u="sng" cap="none" strike="noStrike">
                <a:solidFill>
                  <a:srgbClr val="000000"/>
                </a:solidFill>
                <a:latin typeface="Calibri"/>
                <a:ea typeface="Calibri"/>
                <a:cs typeface="Calibri"/>
                <a:sym typeface="Calibri"/>
              </a:rPr>
              <a:t>Étude de cas 2 :</a:t>
            </a:r>
            <a:r>
              <a:rPr b="0" i="0" lang="fr" sz="1800" u="none" cap="none" strike="noStrike">
                <a:solidFill>
                  <a:srgbClr val="000000"/>
                </a:solidFill>
                <a:latin typeface="Calibri"/>
                <a:ea typeface="Calibri"/>
                <a:cs typeface="Calibri"/>
                <a:sym typeface="Calibri"/>
              </a:rPr>
              <a:t> Une femme de 28 ans vient à l'hôpital et elle ne présente pas de douleurs visibles ou de troubles. Elle signale des saignements vaginaux et des crampes depuis plus de 10 jours et elle ne sait pas pourquoi ils n'ont pas cessé. Au cours des deux derniers jours, les saignements se sont accentués et les crampes sont devenues plus intenses.</a:t>
            </a:r>
            <a:endParaRPr/>
          </a:p>
          <a:p>
            <a:pPr indent="0" lvl="0" marL="457200" marR="0" rtl="0" algn="l">
              <a:lnSpc>
                <a:spcPct val="107000"/>
              </a:lnSpc>
              <a:spcBef>
                <a:spcPts val="0"/>
              </a:spcBef>
              <a:spcAft>
                <a:spcPts val="0"/>
              </a:spcAft>
              <a:buClr>
                <a:schemeClr val="dk1"/>
              </a:buClr>
              <a:buSzPts val="1800"/>
              <a:buFont typeface="Calibri"/>
              <a:buNone/>
            </a:pPr>
            <a:r>
              <a:rPr lang="fr" sz="1800">
                <a:latin typeface="Calibri"/>
                <a:ea typeface="Calibri"/>
                <a:cs typeface="Calibri"/>
                <a:sym typeface="Calibri"/>
              </a:rPr>
              <a:t> </a:t>
            </a:r>
            <a:endParaRPr/>
          </a:p>
          <a:p>
            <a:pPr indent="0" lvl="0" marL="457200" marR="0" rtl="0" algn="l">
              <a:lnSpc>
                <a:spcPct val="107000"/>
              </a:lnSpc>
              <a:spcBef>
                <a:spcPts val="0"/>
              </a:spcBef>
              <a:spcAft>
                <a:spcPts val="0"/>
              </a:spcAft>
              <a:buClr>
                <a:srgbClr val="000000"/>
              </a:buClr>
              <a:buSzPts val="1800"/>
              <a:buFont typeface="Calibri"/>
              <a:buNone/>
            </a:pPr>
            <a:r>
              <a:rPr b="0" i="0" lang="fr" sz="1800" u="sng" cap="none" strike="noStrike">
                <a:solidFill>
                  <a:srgbClr val="000000"/>
                </a:solidFill>
                <a:latin typeface="Calibri"/>
                <a:ea typeface="Calibri"/>
                <a:cs typeface="Calibri"/>
                <a:sym typeface="Calibri"/>
              </a:rPr>
              <a:t>Étude de cas 3 :</a:t>
            </a:r>
            <a:r>
              <a:rPr b="0" i="0" lang="fr" sz="1800" u="none" cap="none" strike="noStrike">
                <a:solidFill>
                  <a:srgbClr val="000000"/>
                </a:solidFill>
                <a:latin typeface="Calibri"/>
                <a:ea typeface="Calibri"/>
                <a:cs typeface="Calibri"/>
                <a:sym typeface="Calibri"/>
              </a:rPr>
              <a:t> Une femme de 34 ans se présente au centre de santé et à première vue, elle semble être atteinte de grippe; elle a de la fièvre et des frissons, elle paraît pâle. Lorsqu'elle a été interrogée, elle a dit avoir saigné abondamment au cours des quatre dernières heures et qu'elle souffrait de douleurs abdominales par vagues. Elle a du mal à parler lorsqu'elle a des crampes. </a:t>
            </a:r>
            <a:endParaRPr/>
          </a:p>
          <a:p>
            <a:pPr indent="0" lvl="0" marL="685800" marR="0" rtl="0" algn="l">
              <a:lnSpc>
                <a:spcPct val="107000"/>
              </a:lnSpc>
              <a:spcBef>
                <a:spcPts val="0"/>
              </a:spcBef>
              <a:spcAft>
                <a:spcPts val="0"/>
              </a:spcAft>
              <a:buClr>
                <a:schemeClr val="dk1"/>
              </a:buClr>
              <a:buSzPts val="1800"/>
              <a:buFont typeface="Calibri"/>
              <a:buNone/>
            </a:pPr>
            <a:r>
              <a:rPr lang="fr" sz="1800">
                <a:latin typeface="Calibri"/>
                <a:ea typeface="Calibri"/>
                <a:cs typeface="Calibri"/>
                <a:sym typeface="Calibri"/>
              </a:rPr>
              <a:t> </a:t>
            </a:r>
            <a:endParaRPr/>
          </a:p>
          <a:p>
            <a:pPr indent="0" lvl="0" marL="0" marR="0" rtl="0" algn="l">
              <a:lnSpc>
                <a:spcPct val="107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Expliquer : </a:t>
            </a:r>
            <a:r>
              <a:rPr b="0" i="0" lang="fr" sz="1800" u="none" cap="none" strike="noStrike">
                <a:solidFill>
                  <a:srgbClr val="000000"/>
                </a:solidFill>
                <a:latin typeface="Calibri"/>
                <a:ea typeface="Calibri"/>
                <a:cs typeface="Calibri"/>
                <a:sym typeface="Calibri"/>
              </a:rPr>
              <a:t>Toutes ces situations correspondent à des cas typiques que les femmes peuvent présenter pour des soins après avortement. Dans la plupart des cas, les femmes qui ont besoin de soins après avortement ne sont pas en situation d'urgence.</a:t>
            </a:r>
            <a:endParaRPr/>
          </a:p>
          <a:p>
            <a:pPr indent="0" lvl="0" marL="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783" name="Google Shape;783;p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8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9" name="Google Shape;789;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 </a:t>
            </a:r>
            <a:r>
              <a:rPr b="0" i="0" lang="fr" sz="1800" u="none" cap="none" strike="noStrike">
                <a:solidFill>
                  <a:srgbClr val="000000"/>
                </a:solidFill>
                <a:latin typeface="Calibri"/>
                <a:ea typeface="Calibri"/>
                <a:cs typeface="Calibri"/>
                <a:sym typeface="Calibri"/>
              </a:rPr>
              <a:t>Bien que la plupart des femmes qui se présentent pour des soins après avortement soient des femmes en ambulatoire et ne nécessitent pas un traitement d'urgence, certaines ont besoin de soins d'urgence. </a:t>
            </a:r>
            <a:endParaRPr/>
          </a:p>
          <a:p>
            <a:pPr indent="0" lvl="0" marL="0" rtl="0" algn="l">
              <a:lnSpc>
                <a:spcPct val="100000"/>
              </a:lnSpc>
              <a:spcBef>
                <a:spcPts val="0"/>
              </a:spcBef>
              <a:spcAft>
                <a:spcPts val="0"/>
              </a:spcAft>
              <a:buClr>
                <a:schemeClr val="dk1"/>
              </a:buClr>
              <a:buSzPts val="1200"/>
              <a:buFont typeface="Calibri"/>
              <a:buNone/>
            </a:pPr>
            <a:r>
              <a:t/>
            </a:r>
            <a:endParaRPr i="1"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 : </a:t>
            </a:r>
            <a:r>
              <a:rPr b="0" i="0" lang="fr" sz="1200" u="none" cap="none" strike="noStrike">
                <a:solidFill>
                  <a:srgbClr val="000000"/>
                </a:solidFill>
                <a:latin typeface="Calibri"/>
                <a:ea typeface="Calibri"/>
                <a:cs typeface="Calibri"/>
                <a:sym typeface="Calibri"/>
              </a:rPr>
              <a:t>Quelles sont les complications graves observées chez les femmes qui se présentent pour des soins après avortement ?</a:t>
            </a:r>
            <a:endParaRPr/>
          </a:p>
          <a:p>
            <a:pPr indent="0" lvl="0" marL="0" rtl="0" algn="l">
              <a:lnSpc>
                <a:spcPct val="100000"/>
              </a:lnSpc>
              <a:spcBef>
                <a:spcPts val="0"/>
              </a:spcBef>
              <a:spcAft>
                <a:spcPts val="0"/>
              </a:spcAft>
              <a:buClr>
                <a:schemeClr val="dk1"/>
              </a:buClr>
              <a:buSzPts val="1200"/>
              <a:buFont typeface="Calibri"/>
              <a:buNone/>
            </a:pPr>
            <a:r>
              <a:t/>
            </a:r>
            <a:endParaRPr b="1"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Prendre quelques réponses</a:t>
            </a:r>
            <a:r>
              <a:rPr b="0" i="0" lang="fr" sz="1200" u="none" cap="none" strike="noStrike">
                <a:solidFill>
                  <a:srgbClr val="000000"/>
                </a:solidFill>
                <a:latin typeface="Calibri"/>
                <a:ea typeface="Calibri"/>
                <a:cs typeface="Calibri"/>
                <a:sym typeface="Calibri"/>
              </a:rPr>
              <a:t>, ensuite </a:t>
            </a:r>
            <a:r>
              <a:rPr b="1" i="0" lang="fr" sz="1200" u="none" cap="none" strike="noStrike">
                <a:solidFill>
                  <a:srgbClr val="000000"/>
                </a:solidFill>
                <a:latin typeface="Calibri"/>
                <a:ea typeface="Calibri"/>
                <a:cs typeface="Calibri"/>
                <a:sym typeface="Calibri"/>
              </a:rPr>
              <a:t>montrer la diapositive suivante.</a:t>
            </a:r>
            <a:endParaRPr/>
          </a:p>
        </p:txBody>
      </p:sp>
      <p:sp>
        <p:nvSpPr>
          <p:cNvPr id="790" name="Google Shape;790;p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7" name="Google Shape;797;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i="0" lang="fr" sz="1200" u="none" cap="none" strike="noStrike">
                <a:solidFill>
                  <a:srgbClr val="000000"/>
                </a:solidFill>
                <a:latin typeface="Calibri"/>
                <a:ea typeface="Calibri"/>
                <a:cs typeface="Calibri"/>
                <a:sym typeface="Calibri"/>
              </a:rPr>
              <a:t>Demander : </a:t>
            </a:r>
            <a:r>
              <a:rPr b="0" i="0" lang="fr" sz="1200" u="none" cap="none" strike="noStrike">
                <a:solidFill>
                  <a:srgbClr val="000000"/>
                </a:solidFill>
                <a:latin typeface="Calibri"/>
                <a:ea typeface="Calibri"/>
                <a:cs typeface="Calibri"/>
                <a:sym typeface="Calibri"/>
              </a:rPr>
              <a:t>Quelle est la première étape de l'administration des soins à une femme qui souhaite bénéficier de soins après avortement ?</a:t>
            </a:r>
            <a:endParaRPr/>
          </a:p>
          <a:p>
            <a:pPr indent="0" lvl="0" marL="0" rtl="0" algn="l">
              <a:lnSpc>
                <a:spcPct val="100000"/>
              </a:lnSpc>
              <a:spcBef>
                <a:spcPts val="0"/>
              </a:spcBef>
              <a:spcAft>
                <a:spcPts val="0"/>
              </a:spcAft>
              <a:buClr>
                <a:schemeClr val="dk1"/>
              </a:buClr>
              <a:buSzPts val="1200"/>
              <a:buFont typeface="Arial"/>
              <a:buNone/>
            </a:pPr>
            <a:r>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rPr b="0" i="0" lang="fr" sz="1200" u="none" cap="none" strike="noStrike">
                <a:solidFill>
                  <a:srgbClr val="000000"/>
                </a:solidFill>
                <a:latin typeface="Calibri"/>
                <a:ea typeface="Calibri"/>
                <a:cs typeface="Calibri"/>
                <a:sym typeface="Calibri"/>
              </a:rPr>
              <a:t>Veiller à ce que les réponses comprennent: pratiquer une évaluation initiale rapide et obtenir le consentement volontaire éclairé si possible.</a:t>
            </a:r>
            <a:endParaRPr/>
          </a:p>
          <a:p>
            <a:pPr indent="0" lvl="0" marL="0" rtl="0" algn="l">
              <a:lnSpc>
                <a:spcPct val="100000"/>
              </a:lnSpc>
              <a:spcBef>
                <a:spcPts val="0"/>
              </a:spcBef>
              <a:spcAft>
                <a:spcPts val="0"/>
              </a:spcAft>
              <a:buClr>
                <a:schemeClr val="dk1"/>
              </a:buClr>
              <a:buSzPts val="1200"/>
              <a:buFont typeface="Calibri"/>
              <a:buNone/>
            </a:pPr>
            <a:r>
              <a:t/>
            </a:r>
            <a:endParaRPr i="1" sz="1200">
              <a:solidFill>
                <a:schemeClr val="dk1"/>
              </a:solidFill>
              <a:latin typeface="Calibri"/>
              <a:ea typeface="Calibri"/>
              <a:cs typeface="Calibri"/>
              <a:sym typeface="Calibri"/>
            </a:endParaRPr>
          </a:p>
        </p:txBody>
      </p:sp>
      <p:sp>
        <p:nvSpPr>
          <p:cNvPr id="798" name="Google Shape;798;p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5" name="Google Shape;805;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 </a:t>
            </a:r>
            <a:r>
              <a:rPr b="0" i="0" lang="fr" sz="1200" u="none" cap="none" strike="noStrike">
                <a:solidFill>
                  <a:srgbClr val="000000"/>
                </a:solidFill>
                <a:latin typeface="Calibri"/>
                <a:ea typeface="Calibri"/>
                <a:cs typeface="Calibri"/>
                <a:sym typeface="Calibri"/>
              </a:rPr>
              <a:t>Comment le consentement éclairé doit-il être géré si la femme a besoin de soins d'urgence ?</a:t>
            </a:r>
            <a:endParaRPr/>
          </a:p>
          <a:p>
            <a:pPr indent="0" lvl="0" marL="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rPr b="0" i="0" lang="fr" sz="1200" u="none" cap="none" strike="noStrike">
                <a:solidFill>
                  <a:srgbClr val="000000"/>
                </a:solidFill>
                <a:latin typeface="Calibri"/>
                <a:ea typeface="Calibri"/>
                <a:cs typeface="Calibri"/>
                <a:sym typeface="Calibri"/>
              </a:rPr>
              <a:t>Veiller à ce que les réponses incluent: lorsqu'une femme se présente avec une urgence grave, l'évaluation clinique et le consentement volontaire et éclairé peuvent être retardés jusqu'à ce que des mesures aient été prises pour stabliser la femme.</a:t>
            </a:r>
            <a:endParaRPr/>
          </a:p>
          <a:p>
            <a:pPr indent="0" lvl="0" marL="0" rtl="0" algn="l">
              <a:lnSpc>
                <a:spcPct val="100000"/>
              </a:lnSpc>
              <a:spcBef>
                <a:spcPts val="0"/>
              </a:spcBef>
              <a:spcAft>
                <a:spcPts val="0"/>
              </a:spcAft>
              <a:buClr>
                <a:schemeClr val="dk1"/>
              </a:buClr>
              <a:buSzPts val="1200"/>
              <a:buFont typeface="Arial"/>
              <a:buNone/>
            </a:pPr>
            <a:r>
              <a:t/>
            </a:r>
            <a:endParaRPr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rPr b="1" i="0" lang="fr" sz="1200" u="none" cap="none" strike="noStrike">
                <a:solidFill>
                  <a:srgbClr val="000000"/>
                </a:solidFill>
                <a:latin typeface="Calibri"/>
                <a:ea typeface="Calibri"/>
                <a:cs typeface="Calibri"/>
                <a:sym typeface="Calibri"/>
              </a:rPr>
              <a:t>Noter</a:t>
            </a:r>
            <a:r>
              <a:rPr b="0" i="0" lang="fr" sz="1200" u="none" cap="none" strike="noStrike">
                <a:solidFill>
                  <a:srgbClr val="000000"/>
                </a:solidFill>
                <a:latin typeface="Calibri"/>
                <a:ea typeface="Calibri"/>
                <a:cs typeface="Calibri"/>
                <a:sym typeface="Calibri"/>
              </a:rPr>
              <a:t> qu'au début d'une situation, une évaluation clinique doit être menée pendant que le prestataire commence à stabiliser la femme et à gérer les complications.</a:t>
            </a:r>
            <a:endParaRPr/>
          </a:p>
        </p:txBody>
      </p:sp>
      <p:sp>
        <p:nvSpPr>
          <p:cNvPr id="806" name="Google Shape;806;p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3" name="Google Shape;813;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0" i="0"/>
          </a:p>
        </p:txBody>
      </p:sp>
      <p:sp>
        <p:nvSpPr>
          <p:cNvPr id="814" name="Google Shape;814;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1" name="Google Shape;821;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Dire : </a:t>
            </a:r>
            <a:r>
              <a:rPr b="0" i="0" lang="fr" sz="1800" u="none" cap="none" strike="noStrike">
                <a:solidFill>
                  <a:srgbClr val="000000"/>
                </a:solidFill>
                <a:latin typeface="Calibri"/>
                <a:ea typeface="Calibri"/>
                <a:cs typeface="Calibri"/>
                <a:sym typeface="Calibri"/>
              </a:rPr>
              <a:t>La mifépristone et/ou le misoprostol peuvent également être utilisés pour traiter l'avortement manqué chez les femmes qui sont stables. Cependant, l'avortement manqué étant un diagnostic généralement obtenu via une échographie, il est moins courant dans ce contexte et il n'est pas à l'ordre du jour de cette formation. </a:t>
            </a:r>
            <a:endParaRPr/>
          </a:p>
          <a:p>
            <a:pPr indent="0" lvl="0" marL="0" rtl="0" algn="l">
              <a:lnSpc>
                <a:spcPct val="100000"/>
              </a:lnSpc>
              <a:spcBef>
                <a:spcPts val="0"/>
              </a:spcBef>
              <a:spcAft>
                <a:spcPts val="0"/>
              </a:spcAft>
              <a:buClr>
                <a:schemeClr val="dk1"/>
              </a:buClr>
              <a:buSzPts val="1200"/>
              <a:buFont typeface="Calibri"/>
              <a:buNone/>
            </a:pPr>
            <a:r>
              <a:t/>
            </a:r>
            <a:endParaRPr b="0" i="1"/>
          </a:p>
          <a:p>
            <a:pPr indent="0" lvl="0" marL="0" marR="0" rtl="0" algn="l">
              <a:lnSpc>
                <a:spcPct val="100000"/>
              </a:lnSpc>
              <a:spcBef>
                <a:spcPts val="0"/>
              </a:spcBef>
              <a:spcAft>
                <a:spcPts val="0"/>
              </a:spcAft>
              <a:buClr>
                <a:schemeClr val="dk1"/>
              </a:buClr>
              <a:buSzPts val="1200"/>
              <a:buFont typeface="Calibri"/>
              <a:buNone/>
            </a:pPr>
            <a:r>
              <a:rPr b="1" i="0" lang="fr" sz="1200" u="none" cap="none" strike="noStrike">
                <a:solidFill>
                  <a:srgbClr val="000000"/>
                </a:solidFill>
                <a:latin typeface="Calibri"/>
                <a:ea typeface="Calibri"/>
                <a:cs typeface="Calibri"/>
                <a:sym typeface="Calibri"/>
              </a:rPr>
              <a:t>Demander</a:t>
            </a:r>
            <a:r>
              <a:rPr b="0" i="0" lang="fr" sz="1200" u="none" cap="none" strike="noStrike">
                <a:solidFill>
                  <a:srgbClr val="000000"/>
                </a:solidFill>
                <a:latin typeface="Calibri"/>
                <a:ea typeface="Calibri"/>
                <a:cs typeface="Calibri"/>
                <a:sym typeface="Calibri"/>
              </a:rPr>
              <a:t> aux participants s'ils peuvent penser à des maladies pour lesquelles la mifépristone et/ou le misoprostol ne doivent pas être utilisés pour une évacuation utérine. </a:t>
            </a:r>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fr" sz="1200" u="none" cap="none" strike="noStrike">
                <a:solidFill>
                  <a:srgbClr val="000000"/>
                </a:solidFill>
                <a:latin typeface="Calibri"/>
                <a:ea typeface="Calibri"/>
                <a:cs typeface="Calibri"/>
                <a:sym typeface="Calibri"/>
              </a:rPr>
              <a:t>Prendre quelques réponses</a:t>
            </a:r>
            <a:r>
              <a:rPr b="0" i="0" lang="fr" sz="1200" u="none" cap="none" strike="noStrike">
                <a:solidFill>
                  <a:srgbClr val="000000"/>
                </a:solidFill>
                <a:latin typeface="Calibri"/>
                <a:ea typeface="Calibri"/>
                <a:cs typeface="Calibri"/>
                <a:sym typeface="Calibri"/>
              </a:rPr>
              <a:t> et ensuite </a:t>
            </a:r>
            <a:r>
              <a:rPr b="1" i="0" lang="fr" sz="1200" u="none" cap="none" strike="noStrike">
                <a:solidFill>
                  <a:srgbClr val="000000"/>
                </a:solidFill>
                <a:latin typeface="Calibri"/>
                <a:ea typeface="Calibri"/>
                <a:cs typeface="Calibri"/>
                <a:sym typeface="Calibri"/>
              </a:rPr>
              <a:t>montrer la diapositive suivante.</a:t>
            </a:r>
            <a:endParaRPr/>
          </a:p>
          <a:p>
            <a:pPr indent="0" lvl="0" marL="0" rtl="0" algn="l">
              <a:lnSpc>
                <a:spcPct val="100000"/>
              </a:lnSpc>
              <a:spcBef>
                <a:spcPts val="0"/>
              </a:spcBef>
              <a:spcAft>
                <a:spcPts val="0"/>
              </a:spcAft>
              <a:buClr>
                <a:schemeClr val="dk1"/>
              </a:buClr>
              <a:buSzPts val="1200"/>
              <a:buFont typeface="Calibri"/>
              <a:buNone/>
            </a:pPr>
            <a:r>
              <a:t/>
            </a:r>
            <a:endParaRPr b="0" i="1"/>
          </a:p>
        </p:txBody>
      </p:sp>
      <p:sp>
        <p:nvSpPr>
          <p:cNvPr id="822" name="Google Shape;822;p8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8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9" name="Google Shape;829;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b="1" i="0" lang="fr" sz="1800" u="none" cap="none" strike="noStrike">
                <a:solidFill>
                  <a:srgbClr val="000000"/>
                </a:solidFill>
                <a:latin typeface="Calibri"/>
                <a:ea typeface="Calibri"/>
                <a:cs typeface="Calibri"/>
                <a:sym typeface="Calibri"/>
              </a:rPr>
              <a:t>Expliquer : </a:t>
            </a:r>
            <a:r>
              <a:rPr b="0" i="0" lang="fr" sz="1200" u="none" cap="none" strike="noStrike">
                <a:solidFill>
                  <a:srgbClr val="1F3864"/>
                </a:solidFill>
                <a:latin typeface="Calibri"/>
                <a:ea typeface="Calibri"/>
                <a:cs typeface="Calibri"/>
                <a:sym typeface="Calibri"/>
              </a:rPr>
              <a:t>Si l'aspiration n'est pas possible, le misoprostol doit être administré et l'injection de liquide par IV est entamée pendant l'organisation du transfert vers un établissement de niveau supérieur.</a:t>
            </a:r>
            <a:endParaRPr/>
          </a:p>
          <a:p>
            <a:pPr indent="0" lvl="0" marL="0" rtl="0" algn="l">
              <a:lnSpc>
                <a:spcPct val="100000"/>
              </a:lnSpc>
              <a:spcBef>
                <a:spcPts val="0"/>
              </a:spcBef>
              <a:spcAft>
                <a:spcPts val="0"/>
              </a:spcAft>
              <a:buClr>
                <a:schemeClr val="dk1"/>
              </a:buClr>
              <a:buSzPts val="1200"/>
              <a:buFont typeface="Calibri"/>
              <a:buNone/>
            </a:pPr>
            <a:r>
              <a:t/>
            </a:r>
            <a:endParaRPr b="1" i="0"/>
          </a:p>
        </p:txBody>
      </p:sp>
      <p:sp>
        <p:nvSpPr>
          <p:cNvPr id="830" name="Google Shape;830;p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8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7" name="Google Shape;837;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0" i="1"/>
          </a:p>
        </p:txBody>
      </p:sp>
      <p:sp>
        <p:nvSpPr>
          <p:cNvPr id="838" name="Google Shape;838;p8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8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5" name="Google Shape;845;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1" i="0" lang="fr" sz="1800" u="none" cap="none" strike="noStrike">
                <a:solidFill>
                  <a:srgbClr val="000000"/>
                </a:solidFill>
                <a:latin typeface="Calibri"/>
                <a:ea typeface="Calibri"/>
                <a:cs typeface="Calibri"/>
                <a:sym typeface="Calibri"/>
              </a:rPr>
              <a:t>Expliquer </a:t>
            </a:r>
            <a:r>
              <a:rPr b="0" i="0" lang="fr" sz="1800" u="none" cap="none" strike="noStrike">
                <a:solidFill>
                  <a:srgbClr val="000000"/>
                </a:solidFill>
                <a:latin typeface="Calibri"/>
                <a:ea typeface="Calibri"/>
                <a:cs typeface="Calibri"/>
                <a:sym typeface="Calibri"/>
              </a:rPr>
              <a:t>aux participants que pendant l'activité suivante, vous présenterez un cas clinique et vous leur accorderez quelques minutes pour l'étudier. Ensuite, vous leur demanderez de voter s'ils pensent que la femme est éligible pour prendre des médicaments ou non. Vous pouvez aussi distribuer un petit morceau de papier rouge, jaune et vert à chaque participant. Leur demander de lever le papier vert s'ils croient que la femme est éligible, rouge si elle n'est pas éligible et jaune s'ils ne savent pas/souhaitent des informations complémentaires. Après le vote, demander aux participants de faire part de leurs recommandations. Demander aux personnes qui pensaient que la femme pouvait prendre des médicaments et à celles qui pensaient qu'elle ne pouvait pas en prendre d'expliquer leurs recommandations. Utiliser un tableau à feuilles mobiles pour noter les réponses. Utiliser les points clés pour résumer chaque étude de cas.</a:t>
            </a:r>
            <a:endParaRPr/>
          </a:p>
          <a:p>
            <a:pPr indent="0" lvl="0" marL="0" rtl="0" algn="l">
              <a:lnSpc>
                <a:spcPct val="100000"/>
              </a:lnSpc>
              <a:spcBef>
                <a:spcPts val="0"/>
              </a:spcBef>
              <a:spcAft>
                <a:spcPts val="0"/>
              </a:spcAft>
              <a:buClr>
                <a:schemeClr val="dk1"/>
              </a:buClr>
              <a:buSzPts val="1200"/>
              <a:buFont typeface="Calibri"/>
              <a:buNone/>
            </a:pPr>
            <a:r>
              <a:t/>
            </a:r>
            <a:endParaRPr b="0" i="0"/>
          </a:p>
        </p:txBody>
      </p:sp>
      <p:sp>
        <p:nvSpPr>
          <p:cNvPr id="846" name="Google Shape;846;p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 sz="1800" u="none" cap="none" strike="noStrike">
                <a:solidFill>
                  <a:srgbClr val="000000"/>
                </a:solidFill>
                <a:latin typeface="Calibri"/>
                <a:ea typeface="Calibri"/>
                <a:cs typeface="Calibri"/>
                <a:sym typeface="Calibri"/>
              </a:rPr>
              <a:t>Expliquer : </a:t>
            </a:r>
            <a:r>
              <a:rPr b="0" i="0" lang="fr" sz="1800" u="none" cap="none" strike="noStrike">
                <a:solidFill>
                  <a:srgbClr val="000000"/>
                </a:solidFill>
                <a:latin typeface="Calibri"/>
                <a:ea typeface="Calibri"/>
                <a:cs typeface="Calibri"/>
                <a:sym typeface="Calibri"/>
              </a:rPr>
              <a:t>les grossesses plus sûres incluent la prestation et l'orientation vers des services d'avortements sécurisés dans les limites prévues par la loi. Cela comprend la prise en charge en temps voulu et adaptée des avortements à risques et spontanés pour toutes les femmes.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i="0" lang="fr" sz="1800" u="none" cap="none" strike="noStrike">
                <a:solidFill>
                  <a:srgbClr val="000000"/>
                </a:solidFill>
                <a:latin typeface="Calibri"/>
                <a:ea typeface="Calibri"/>
                <a:cs typeface="Calibri"/>
                <a:sym typeface="Calibri"/>
              </a:rPr>
              <a:t>Demander : </a:t>
            </a:r>
            <a:r>
              <a:rPr b="0" i="0" lang="fr" sz="1200" u="none" cap="none" strike="noStrike">
                <a:solidFill>
                  <a:srgbClr val="000000"/>
                </a:solidFill>
                <a:latin typeface="Calibri"/>
                <a:ea typeface="Calibri"/>
                <a:cs typeface="Calibri"/>
                <a:sym typeface="Calibri"/>
              </a:rPr>
              <a:t>Pourquoi les femmes et les jeunes filles pourraient-elles être plus exposées à une grossesse non désirée et aux avortements non sécurisés?</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Écrire </a:t>
            </a:r>
            <a:r>
              <a:rPr b="0" i="0" lang="fr" sz="1200" u="none" cap="none" strike="noStrike">
                <a:solidFill>
                  <a:srgbClr val="000000"/>
                </a:solidFill>
                <a:latin typeface="Calibri"/>
                <a:ea typeface="Calibri"/>
                <a:cs typeface="Calibri"/>
                <a:sym typeface="Calibri"/>
              </a:rPr>
              <a:t>les réponses sur le tableau à feuilles mobiles</a:t>
            </a:r>
            <a:r>
              <a:rPr b="1" i="0" lang="fr" sz="1200" u="none" cap="none" strike="noStrike">
                <a:solidFill>
                  <a:srgbClr val="000000"/>
                </a:solidFill>
                <a:latin typeface="Calibri"/>
                <a:ea typeface="Calibri"/>
                <a:cs typeface="Calibri"/>
                <a:sym typeface="Calibri"/>
              </a:rPr>
              <a:t>. </a:t>
            </a:r>
            <a:r>
              <a:rPr b="0" i="0" lang="fr" sz="1200" u="none" cap="none" strike="noStrike">
                <a:solidFill>
                  <a:srgbClr val="000000"/>
                </a:solidFill>
                <a:latin typeface="Calibri"/>
                <a:ea typeface="Calibri"/>
                <a:cs typeface="Calibri"/>
                <a:sym typeface="Calibri"/>
              </a:rPr>
              <a:t>Veiller à ce que les points suivants soient inclus :</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Il est possible que les femmes aient perdu ou n'aient plus de méthodes contraceptives pendant le déplacement.</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Il est possible que les familles veuillent retarder leur grossesse jusqu'à ce que la sécurité et les moyens de subsistance soient assurés, mais il se peut qu'elles n'aient pas accès aux méthodes contraceptives en raison des perturbations subies par les services de santé.</a:t>
            </a:r>
            <a:endParaRPr/>
          </a:p>
          <a:p>
            <a:pPr indent="-171450" lvl="0" marL="171450" rtl="0" algn="l">
              <a:lnSpc>
                <a:spcPct val="100000"/>
              </a:lnSpc>
              <a:spcBef>
                <a:spcPts val="0"/>
              </a:spcBef>
              <a:spcAft>
                <a:spcPts val="0"/>
              </a:spcAft>
              <a:buClr>
                <a:schemeClr val="dk1"/>
              </a:buClr>
              <a:buSzPts val="1200"/>
              <a:buFont typeface="Arial"/>
              <a:buChar char="•"/>
            </a:pPr>
            <a:r>
              <a:rPr b="0" i="0" lang="fr" sz="1200" u="none" cap="none" strike="noStrike">
                <a:solidFill>
                  <a:srgbClr val="000000"/>
                </a:solidFill>
                <a:latin typeface="Calibri"/>
                <a:ea typeface="Calibri"/>
                <a:cs typeface="Calibri"/>
                <a:sym typeface="Calibri"/>
              </a:rPr>
              <a:t>Le viol et d'autres formes de violence sexuelle sont souvent documentés dans les zones de conflit.</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Expliquer : </a:t>
            </a:r>
            <a:r>
              <a:rPr b="0" i="0" lang="fr" sz="1200" u="none" cap="none" strike="noStrike">
                <a:solidFill>
                  <a:srgbClr val="000000"/>
                </a:solidFill>
                <a:latin typeface="Calibri"/>
                <a:ea typeface="Calibri"/>
                <a:cs typeface="Calibri"/>
                <a:sym typeface="Calibri"/>
              </a:rPr>
              <a:t>en 2003, l'Organisation mondiale de la Santé a publié des directives techniques et politiques pour renforcer les capacités des systèmes de santé en matière de soins liés à l'avortement non sécurisés et aux soins après avortement (SAA). Ces directives ont été mises à jour et de nouveau publiées en 2012. En 2014, l'Organisation mondiale de la Santé a publié des directives pour la pratique clinique de l'avortement, et elle a publié de nouvelles directives sur la prise en charge médicale de l'avortement, en 2018.</a:t>
            </a:r>
            <a:r>
              <a:rPr b="0" i="0" lang="fr" sz="1800" u="none" cap="none" strike="noStrike">
                <a:solidFill>
                  <a:srgbClr val="000000"/>
                </a:solidFill>
                <a:latin typeface="Calibri"/>
                <a:ea typeface="Calibri"/>
                <a:cs typeface="Calibri"/>
                <a:sym typeface="Calibri"/>
              </a:rPr>
              <a:t> </a:t>
            </a:r>
            <a:r>
              <a:rPr lang="fr" sz="1800">
                <a:latin typeface="Calibri"/>
                <a:ea typeface="Calibri"/>
                <a:cs typeface="Calibri"/>
                <a:sym typeface="Calibri"/>
              </a:rPr>
              <a:t>En 2022, l'OMS a publié de nouvelles lignes directrices sur l'avortement, qui ont mis à jour et remplacé les directives susmentionnées. </a:t>
            </a:r>
            <a:r>
              <a:rPr lang="fr" sz="2800"/>
              <a:t> </a:t>
            </a:r>
            <a:r>
              <a:rPr lang="fr" sz="1800">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Sur le tableau à feuilles mobiles, écrire :</a:t>
            </a:r>
            <a:r>
              <a:rPr b="0" i="0" lang="fr" sz="1200" u="none" cap="none" strike="noStrike">
                <a:solidFill>
                  <a:srgbClr val="000000"/>
                </a:solidFill>
                <a:latin typeface="Calibri"/>
                <a:ea typeface="Calibri"/>
                <a:cs typeface="Calibri"/>
                <a:sym typeface="Calibri"/>
              </a:rPr>
              <a:t> « SAA » et le chiffre « 5 », </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a:t>
            </a:r>
            <a:r>
              <a:rPr b="0" i="0" lang="fr" sz="1200" u="none" cap="none" strike="noStrike">
                <a:solidFill>
                  <a:srgbClr val="000000"/>
                </a:solidFill>
                <a:latin typeface="Calibri"/>
                <a:ea typeface="Calibri"/>
                <a:cs typeface="Calibri"/>
                <a:sym typeface="Calibri"/>
              </a:rPr>
              <a:t> aux participants de lever la main s'ils connaissent le terme SAA. </a:t>
            </a:r>
            <a:r>
              <a:rPr b="1" i="0" lang="fr" sz="1200" u="none" cap="none" strike="noStrike">
                <a:solidFill>
                  <a:srgbClr val="000000"/>
                </a:solidFill>
                <a:latin typeface="Calibri"/>
                <a:ea typeface="Calibri"/>
                <a:cs typeface="Calibri"/>
                <a:sym typeface="Calibri"/>
              </a:rPr>
              <a:t>Demander</a:t>
            </a:r>
            <a:r>
              <a:rPr b="0" i="0" lang="fr" sz="1200" u="none" cap="none" strike="noStrike">
                <a:solidFill>
                  <a:srgbClr val="000000"/>
                </a:solidFill>
                <a:latin typeface="Calibri"/>
                <a:ea typeface="Calibri"/>
                <a:cs typeface="Calibri"/>
                <a:sym typeface="Calibri"/>
              </a:rPr>
              <a:t> à un volontaire de l'expliquer. </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Expliquer </a:t>
            </a:r>
            <a:r>
              <a:rPr b="0" i="0" lang="fr" sz="1200" u="none" cap="none" strike="noStrike">
                <a:solidFill>
                  <a:srgbClr val="000000"/>
                </a:solidFill>
                <a:latin typeface="Calibri"/>
                <a:ea typeface="Calibri"/>
                <a:cs typeface="Calibri"/>
                <a:sym typeface="Calibri"/>
              </a:rPr>
              <a:t>: Les SAA sont une stratégie mondiale qui a pour objectif de réduire le nombre de décès et de souffrances causées par les complications liées aux avortements non sécurisés et spontanés. </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i="0" lang="fr" sz="1200" u="none" cap="none" strike="noStrike">
                <a:solidFill>
                  <a:srgbClr val="000000"/>
                </a:solidFill>
                <a:latin typeface="Calibri"/>
                <a:ea typeface="Calibri"/>
                <a:cs typeface="Calibri"/>
                <a:sym typeface="Calibri"/>
              </a:rPr>
              <a:t>Demander</a:t>
            </a:r>
            <a:r>
              <a:rPr b="0" i="0" lang="fr" sz="1200" u="none" cap="none" strike="noStrike">
                <a:solidFill>
                  <a:srgbClr val="000000"/>
                </a:solidFill>
                <a:latin typeface="Calibri"/>
                <a:ea typeface="Calibri"/>
                <a:cs typeface="Calibri"/>
                <a:sym typeface="Calibri"/>
              </a:rPr>
              <a:t> aux participants s'ils savent dans quelle mesure le chiffre cinq (5) est lié aux SAA. Leur</a:t>
            </a:r>
            <a:r>
              <a:rPr b="1" i="0" lang="fr" sz="1200" u="none" cap="none" strike="noStrike">
                <a:solidFill>
                  <a:srgbClr val="000000"/>
                </a:solidFill>
                <a:latin typeface="Calibri"/>
                <a:ea typeface="Calibri"/>
                <a:cs typeface="Calibri"/>
                <a:sym typeface="Calibri"/>
              </a:rPr>
              <a:t> dire</a:t>
            </a:r>
            <a:r>
              <a:rPr b="0" i="0" lang="fr" sz="1200" u="none" cap="none" strike="noStrike">
                <a:solidFill>
                  <a:srgbClr val="000000"/>
                </a:solidFill>
                <a:latin typeface="Calibri"/>
                <a:ea typeface="Calibri"/>
                <a:cs typeface="Calibri"/>
                <a:sym typeface="Calibri"/>
              </a:rPr>
              <a:t> que les soins après avortement comportent cinq composantes.</a:t>
            </a:r>
            <a:endParaRPr/>
          </a:p>
          <a:p>
            <a:pPr indent="0" lvl="0" marL="0" rtl="0" algn="l">
              <a:lnSpc>
                <a:spcPct val="100000"/>
              </a:lnSpc>
              <a:spcBef>
                <a:spcPts val="0"/>
              </a:spcBef>
              <a:spcAft>
                <a:spcPts val="0"/>
              </a:spcAft>
              <a:buSzPts val="1400"/>
              <a:buNone/>
            </a:pPr>
            <a:r>
              <a:t/>
            </a:r>
            <a:endParaRPr/>
          </a:p>
        </p:txBody>
      </p:sp>
      <p:sp>
        <p:nvSpPr>
          <p:cNvPr id="207" name="Google Shape;20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2" name="Google Shape;852;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marR="0" rtl="0" algn="l">
              <a:lnSpc>
                <a:spcPct val="107000"/>
              </a:lnSpc>
              <a:spcBef>
                <a:spcPts val="0"/>
              </a:spcBef>
              <a:spcAft>
                <a:spcPts val="0"/>
              </a:spcAft>
              <a:buSzPts val="1400"/>
              <a:buNone/>
            </a:pPr>
            <a:r>
              <a:rPr b="1" lang="fr" sz="1800">
                <a:latin typeface="Calibri"/>
                <a:ea typeface="Calibri"/>
                <a:cs typeface="Calibri"/>
                <a:sym typeface="Calibri"/>
              </a:rPr>
              <a:t>Résumer les points clés :</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Cette femme peut prendre du misoprostol, il faut des informations complémentaires.</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Elle est exposée à un risque accru de grossesse ectopique compte tenu de la ligature des trompes antérieure. Une évaluation est nécessaire pour diagnostiquer une éventuelle grossesse ectopique et, si elle est confirmée, il faut un traitement immédiat.</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Le misoprostol ne permet pas de traiter une grossesse ectopique, et son utilisation peut retarder ou dissimuler le diagnostic.</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Si la grossesse intra-utérine est confirmée, la femme peut prendre du misoprostol.</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Les symptômes de grossesse ectopique (douleurs abdominales et pelviennes et saignements vaginaux intermittents) peuvent être similaires à ceux d'un avortement incomplet.  Cependant, si une femme subit un avortement incomplet, le col de l'utérus est généralement ouvert alors qu'il est fermé dans le cas d'une grossesse ectopique.</a:t>
            </a:r>
            <a:endParaRPr sz="1800">
              <a:latin typeface="Calibri"/>
              <a:ea typeface="Calibri"/>
              <a:cs typeface="Calibri"/>
              <a:sym typeface="Calibri"/>
            </a:endParaRPr>
          </a:p>
          <a:p>
            <a:pPr indent="0" lvl="0" marL="0" rtl="0" algn="l">
              <a:lnSpc>
                <a:spcPct val="100000"/>
              </a:lnSpc>
              <a:spcBef>
                <a:spcPts val="800"/>
              </a:spcBef>
              <a:spcAft>
                <a:spcPts val="0"/>
              </a:spcAft>
              <a:buClr>
                <a:schemeClr val="dk1"/>
              </a:buClr>
              <a:buSzPts val="1200"/>
              <a:buFont typeface="Calibri"/>
              <a:buNone/>
            </a:pPr>
            <a:r>
              <a:t/>
            </a:r>
            <a:endParaRPr/>
          </a:p>
        </p:txBody>
      </p:sp>
      <p:sp>
        <p:nvSpPr>
          <p:cNvPr id="853" name="Google Shape;853;p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9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1" name="Google Shape;861;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marR="0" rtl="0" algn="l">
              <a:lnSpc>
                <a:spcPct val="107000"/>
              </a:lnSpc>
              <a:spcBef>
                <a:spcPts val="0"/>
              </a:spcBef>
              <a:spcAft>
                <a:spcPts val="0"/>
              </a:spcAft>
              <a:buSzPts val="1400"/>
              <a:buNone/>
            </a:pPr>
            <a:r>
              <a:rPr b="1" lang="fr" sz="1800">
                <a:latin typeface="Calibri"/>
                <a:ea typeface="Calibri"/>
                <a:cs typeface="Calibri"/>
                <a:sym typeface="Calibri"/>
              </a:rPr>
              <a:t>Résumer les points clés : </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Cette femme ne peut pas prendre un traitement par misoprostol. Cette femme présente des signes de complications notamment le choc, les infections et les saignements abondants. La stabilisation est prioritaire autant que possible et ensuite il faut vider son utérus grâce à une aspiration manuelle. Si elle ne peut pas être traitée dans votre établissement, il faut la transférer immédiatement.</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Si elle peut être stabilisée dans votre établissement, mais vous ne pouvez pas pratiquer l'aspiration manuelle, il faut lui administrer une dose de misoprostol, des antibiotiques et des liquides par IV pendant le transport vers l'établissement compétent.</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Son état clinique est urgent.</a:t>
            </a:r>
            <a:endParaRPr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862" name="Google Shape;862;p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9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9" name="Google Shape;869;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1400"/>
              <a:buNone/>
            </a:pPr>
            <a:r>
              <a:rPr lang="fr" sz="1800">
                <a:latin typeface="Calibri"/>
                <a:ea typeface="Calibri"/>
                <a:cs typeface="Calibri"/>
                <a:sym typeface="Calibri"/>
              </a:rPr>
              <a:t> </a:t>
            </a:r>
            <a:endParaRPr sz="1800">
              <a:latin typeface="Calibri"/>
              <a:ea typeface="Calibri"/>
              <a:cs typeface="Calibri"/>
              <a:sym typeface="Calibri"/>
            </a:endParaRPr>
          </a:p>
          <a:p>
            <a:pPr indent="0" lvl="0" marL="228600" marR="0" rtl="0" algn="l">
              <a:lnSpc>
                <a:spcPct val="107000"/>
              </a:lnSpc>
              <a:spcBef>
                <a:spcPts val="0"/>
              </a:spcBef>
              <a:spcAft>
                <a:spcPts val="0"/>
              </a:spcAft>
              <a:buSzPts val="1400"/>
              <a:buNone/>
            </a:pPr>
            <a:r>
              <a:rPr b="1" lang="fr" sz="1800">
                <a:latin typeface="Calibri"/>
                <a:ea typeface="Calibri"/>
                <a:cs typeface="Calibri"/>
                <a:sym typeface="Calibri"/>
              </a:rPr>
              <a:t>Résumer les points clés :</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Cette femme peut prendre du misoprostol, bien qu'elle présente des signes de légère infection de l'utérus. </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Elle doit prendre un traitement antibiotique adapté et des instructions claires doivent lui être communiquées pour qu’elle retourne au centre de santé en cas d'aggravation des symptômes.</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Un suivi est recommandé pour veiller à ce que l'infection soit guérie. </a:t>
            </a:r>
            <a:endParaRPr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870" name="Google Shape;870;p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7" name="Google Shape;877;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marR="0" rtl="0" algn="l">
              <a:lnSpc>
                <a:spcPct val="107000"/>
              </a:lnSpc>
              <a:spcBef>
                <a:spcPts val="0"/>
              </a:spcBef>
              <a:spcAft>
                <a:spcPts val="0"/>
              </a:spcAft>
              <a:buSzPts val="1400"/>
              <a:buNone/>
            </a:pPr>
            <a:r>
              <a:rPr b="1" lang="fr" sz="1800">
                <a:latin typeface="Calibri"/>
                <a:ea typeface="Calibri"/>
                <a:cs typeface="Calibri"/>
                <a:sym typeface="Calibri"/>
              </a:rPr>
              <a:t>Résumer les points clés :</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Il s'agit d'un simple cas de début de grossesse diagnostiquée par la date des dernières règles et grâce à un examen pelvien cohérent effectué par un clinicien expérimenté. </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Une échographie n'est pas nécessaire et la femme se trouve dans l'âge gestationnel limite pour prétendre à un avortement médicamenteux.</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Dans la plupart des cas d'avortement médicamenteux, les femmes signalent la date des dernières règles, avec l'examen des symptômes de grossesse et l'examen bimanuel, et cela peut être remplacé par une échographie de routine, à moins qu'il y ait des disparités ou des contradictions importantes par rapport à la datation gestationnelle.</a:t>
            </a:r>
            <a:endParaRPr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878" name="Google Shape;878;p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9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5" name="Google Shape;885;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marR="0" rtl="0" algn="l">
              <a:lnSpc>
                <a:spcPct val="107000"/>
              </a:lnSpc>
              <a:spcBef>
                <a:spcPts val="0"/>
              </a:spcBef>
              <a:spcAft>
                <a:spcPts val="0"/>
              </a:spcAft>
              <a:buSzPts val="1400"/>
              <a:buNone/>
            </a:pPr>
            <a:r>
              <a:rPr b="1" lang="fr" sz="1800">
                <a:latin typeface="Calibri"/>
                <a:ea typeface="Calibri"/>
                <a:cs typeface="Calibri"/>
                <a:sym typeface="Calibri"/>
              </a:rPr>
              <a:t>Résumer les points clés :</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L'avortement médicamenteux est une méthode sûre et efficace pour les jeunes femmes.</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Dans la plupart des cas, pour une femme relativement mince, un examen pelvien conduit par un clinicien expérimenté peut être suffisant pour évaluer l'âge gestationnel. Si des informations complémentaires sont nécessaires, il peut s'avérer utile d'examiner les symptômes de grossesse et d'aider la femme à se souvenir de ses dernières règles. </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Dans les cas où les femmes ne sont pas capables de se souvenir de la date de leurs dernières règles, elles peuvent être aidées par un calendrier et des repères comme « Quel jour de la semaine était-ce ? » « Que faisiez-vous ? » « Quelle période du mois ? » « Y avait-il un événement particulier en cours ? » et « Vos règles sont-elles régulières ? » Il peut aussi être utile de demander quand la femme a remarqué les symptômes de grossesse tels que la sensibilité des seins ou la nausée. La sensibilité des seins et des tétons commencent généralement environ trois ou quatre semaines après la date des dernières règles, elles sont suivies de fatigue, de nausées et de fréquence des mictions. </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Un examen mené par un autre clinicien peut aussi permettre de confirmer une grossesse d'environ sept semaines.</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Il y a une forte corrélation entre la datation de la grossesse telle que déterminée par un clinicien (en fonction d’un examen bimanuel et des antécédents) et la datation déterminée par une échographie.  Lorsque les deux approches donnent des dates différentes, l'estimation du clinicien est généralement plus conservatrice – avec une tendance à surestimer l'âge gestationnel.</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L'avortement médicamenteux étant efficace pendant un large éventail des âges gestationnels, il est peu probable que la surestimation ou la sous-estimation de l'âge gestationnel réduise ou augmente les complications rencontrées par une femme en particulier.</a:t>
            </a:r>
            <a:endParaRPr sz="1800">
              <a:latin typeface="Calibri"/>
              <a:ea typeface="Calibri"/>
              <a:cs typeface="Calibri"/>
              <a:sym typeface="Calibri"/>
            </a:endParaRPr>
          </a:p>
          <a:p>
            <a:pPr indent="-342900" lvl="1" marL="8001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L'ajout de tests comme l'échographie avant l'avortement médicamenteux est un obstacle à l'accès à l'avortement, retarde l'intervention et n'accroît pas forcément la sécurité, surtout pour les jeunes femmes qui peuvent avoir des moyens limités pour acheter des tests complémentaires. </a:t>
            </a:r>
            <a:endParaRPr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886" name="Google Shape;886;p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9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3" name="Google Shape;893;p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marR="0" rtl="0" algn="l">
              <a:lnSpc>
                <a:spcPct val="107000"/>
              </a:lnSpc>
              <a:spcBef>
                <a:spcPts val="0"/>
              </a:spcBef>
              <a:spcAft>
                <a:spcPts val="0"/>
              </a:spcAft>
              <a:buSzPts val="1400"/>
              <a:buNone/>
            </a:pPr>
            <a:r>
              <a:rPr b="1" lang="fr" sz="1800">
                <a:latin typeface="Calibri"/>
                <a:ea typeface="Calibri"/>
                <a:cs typeface="Calibri"/>
                <a:sym typeface="Calibri"/>
              </a:rPr>
              <a:t>Résumer les points clés :</a:t>
            </a:r>
            <a:endParaRPr sz="1800">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La femme peut subir un avortement médicamenteux compte tenu de son âge gestationnel, mais en raison de son anémie constatée pendant l'examen clinique et de ses antécédents d'hémorragie postpartum, on peut suggérer la prise du misoprostol au centre médical et un séjour au centre médical jusqu'à l'expulsion, ou de l'emporter à domicile s’il n'est pas trop loin de l'établissement qui peut dispenser des soins urgents avec l'AMIU, en cas de saignements abondants.</a:t>
            </a:r>
            <a:endParaRPr sz="1800">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À long terme, informer la femme de prendre des aliments riches en fer et lui donner un supplément en fer si possible. </a:t>
            </a:r>
            <a:endParaRPr sz="1800">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fr" sz="1800">
                <a:latin typeface="Calibri"/>
                <a:ea typeface="Calibri"/>
                <a:cs typeface="Calibri"/>
                <a:sym typeface="Calibri"/>
              </a:rPr>
              <a:t>Les pilules contraceptives orales, les injections, les implants et le DIU contenant du lévonorgestrel peuvent être de bonnes options pour la contraception car ils réduisent les saignements menstruels. </a:t>
            </a:r>
            <a:endParaRPr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894" name="Google Shape;894;p9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9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2" name="Google Shape;902;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0" i="0"/>
          </a:p>
        </p:txBody>
      </p:sp>
      <p:sp>
        <p:nvSpPr>
          <p:cNvPr id="903" name="Google Shape;903;p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9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9" name="Google Shape;909;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10" name="Google Shape;910;p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9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7" name="Google Shape;917;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a:p>
        </p:txBody>
      </p:sp>
      <p:sp>
        <p:nvSpPr>
          <p:cNvPr id="918" name="Google Shape;918;p9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9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5" name="Google Shape;925;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 sz="1200" u="none" cap="none" strike="noStrike">
                <a:solidFill>
                  <a:srgbClr val="000000"/>
                </a:solidFill>
                <a:latin typeface="Calibri"/>
                <a:ea typeface="Calibri"/>
                <a:cs typeface="Calibri"/>
                <a:sym typeface="Calibri"/>
              </a:rPr>
              <a:t>Dire </a:t>
            </a:r>
            <a:r>
              <a:rPr b="0" i="0" lang="fr" sz="1200" u="none" cap="none" strike="noStrike">
                <a:solidFill>
                  <a:srgbClr val="000000"/>
                </a:solidFill>
                <a:latin typeface="Calibri"/>
                <a:ea typeface="Calibri"/>
                <a:cs typeface="Calibri"/>
                <a:sym typeface="Calibri"/>
              </a:rPr>
              <a:t>: En raison du taux de réussite très élevé et du faible taux de poursuite de la grossesse avec la mifépristone et le misoprostol, l'Organisation mondiale de la Santé (OMS) a déterminé que le suivi de routine après l'avortement médicamenteux avec le traitement combiné n'est pas requis.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926" name="Google Shape;926;p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777240" y="271147"/>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80"/>
              </a:spcBef>
              <a:spcAft>
                <a:spcPts val="0"/>
              </a:spcAft>
              <a:buClr>
                <a:srgbClr val="888888"/>
              </a:buClr>
              <a:buSzPts val="3200"/>
              <a:buNone/>
              <a:defRPr>
                <a:solidFill>
                  <a:srgbClr val="888888"/>
                </a:solidFill>
              </a:defRPr>
            </a:lvl1pPr>
            <a:lvl2pPr lvl="1" algn="ctr">
              <a:lnSpc>
                <a:spcPct val="100000"/>
              </a:lnSpc>
              <a:spcBef>
                <a:spcPts val="420"/>
              </a:spcBef>
              <a:spcAft>
                <a:spcPts val="0"/>
              </a:spcAft>
              <a:buClr>
                <a:srgbClr val="888888"/>
              </a:buClr>
              <a:buSzPts val="2800"/>
              <a:buNone/>
              <a:defRPr>
                <a:solidFill>
                  <a:srgbClr val="888888"/>
                </a:solidFill>
              </a:defRPr>
            </a:lvl2pPr>
            <a:lvl3pPr lvl="2" algn="ctr">
              <a:lnSpc>
                <a:spcPct val="100000"/>
              </a:lnSpc>
              <a:spcBef>
                <a:spcPts val="360"/>
              </a:spcBef>
              <a:spcAft>
                <a:spcPts val="0"/>
              </a:spcAft>
              <a:buClr>
                <a:srgbClr val="888888"/>
              </a:buClr>
              <a:buSzPts val="2400"/>
              <a:buNone/>
              <a:defRPr>
                <a:solidFill>
                  <a:srgbClr val="888888"/>
                </a:solidFill>
              </a:defRPr>
            </a:lvl3pPr>
            <a:lvl4pPr lvl="3" algn="ctr">
              <a:lnSpc>
                <a:spcPct val="100000"/>
              </a:lnSpc>
              <a:spcBef>
                <a:spcPts val="300"/>
              </a:spcBef>
              <a:spcAft>
                <a:spcPts val="0"/>
              </a:spcAft>
              <a:buClr>
                <a:srgbClr val="888888"/>
              </a:buClr>
              <a:buSzPts val="2000"/>
              <a:buNone/>
              <a:defRPr>
                <a:solidFill>
                  <a:srgbClr val="888888"/>
                </a:solidFill>
              </a:defRPr>
            </a:lvl4pPr>
            <a:lvl5pPr lvl="4" algn="ctr">
              <a:lnSpc>
                <a:spcPct val="100000"/>
              </a:lnSpc>
              <a:spcBef>
                <a:spcPts val="300"/>
              </a:spcBef>
              <a:spcAft>
                <a:spcPts val="0"/>
              </a:spcAft>
              <a:buClr>
                <a:srgbClr val="888888"/>
              </a:buClr>
              <a:buSzPts val="2000"/>
              <a:buNone/>
              <a:defRPr>
                <a:solidFill>
                  <a:srgbClr val="888888"/>
                </a:solidFill>
              </a:defRPr>
            </a:lvl5pPr>
            <a:lvl6pPr lvl="5" algn="ctr">
              <a:lnSpc>
                <a:spcPct val="100000"/>
              </a:lnSpc>
              <a:spcBef>
                <a:spcPts val="300"/>
              </a:spcBef>
              <a:spcAft>
                <a:spcPts val="0"/>
              </a:spcAft>
              <a:buClr>
                <a:srgbClr val="888888"/>
              </a:buClr>
              <a:buSzPts val="2000"/>
              <a:buNone/>
              <a:defRPr>
                <a:solidFill>
                  <a:srgbClr val="888888"/>
                </a:solidFill>
              </a:defRPr>
            </a:lvl6pPr>
            <a:lvl7pPr lvl="6" algn="ctr">
              <a:lnSpc>
                <a:spcPct val="100000"/>
              </a:lnSpc>
              <a:spcBef>
                <a:spcPts val="300"/>
              </a:spcBef>
              <a:spcAft>
                <a:spcPts val="0"/>
              </a:spcAft>
              <a:buClr>
                <a:srgbClr val="888888"/>
              </a:buClr>
              <a:buSzPts val="2000"/>
              <a:buNone/>
              <a:defRPr>
                <a:solidFill>
                  <a:srgbClr val="888888"/>
                </a:solidFill>
              </a:defRPr>
            </a:lvl7pPr>
            <a:lvl8pPr lvl="7" algn="ctr">
              <a:lnSpc>
                <a:spcPct val="100000"/>
              </a:lnSpc>
              <a:spcBef>
                <a:spcPts val="300"/>
              </a:spcBef>
              <a:spcAft>
                <a:spcPts val="0"/>
              </a:spcAft>
              <a:buClr>
                <a:srgbClr val="888888"/>
              </a:buClr>
              <a:buSzPts val="2000"/>
              <a:buNone/>
              <a:defRPr>
                <a:solidFill>
                  <a:srgbClr val="888888"/>
                </a:solidFill>
              </a:defRPr>
            </a:lvl8pPr>
            <a:lvl9pPr lvl="8" algn="ctr">
              <a:lnSpc>
                <a:spcPct val="100000"/>
              </a:lnSpc>
              <a:spcBef>
                <a:spcPts val="300"/>
              </a:spcBef>
              <a:spcAft>
                <a:spcPts val="0"/>
              </a:spcAft>
              <a:buClr>
                <a:srgbClr val="888888"/>
              </a:buClr>
              <a:buSzPts val="2000"/>
              <a:buNone/>
              <a:defRPr>
                <a:solidFill>
                  <a:srgbClr val="888888"/>
                </a:solidFill>
              </a:defRPr>
            </a:lvl9pPr>
          </a:lstStyle>
          <a:p/>
        </p:txBody>
      </p:sp>
      <p:sp>
        <p:nvSpPr>
          <p:cNvPr id="16" name="Google Shape;16;p2"/>
          <p:cNvSpPr txBox="1"/>
          <p:nvPr>
            <p:ph idx="10" type="dt"/>
          </p:nvPr>
        </p:nvSpPr>
        <p:spPr>
          <a:xfrm>
            <a:off x="457200" y="6356352"/>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17" name="Google Shape;17;p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latin typeface="Calibri"/>
              <a:ea typeface="Calibri"/>
              <a:cs typeface="Calibri"/>
              <a:sym typeface="Calibri"/>
            </a:endParaRPr>
          </a:p>
        </p:txBody>
      </p:sp>
      <p:sp>
        <p:nvSpPr>
          <p:cNvPr descr="A close up image of a pill pack." id="18" name="Google Shape;18;p2"/>
          <p:cNvSpPr/>
          <p:nvPr/>
        </p:nvSpPr>
        <p:spPr>
          <a:xfrm>
            <a:off x="2590800" y="1868590"/>
            <a:ext cx="3962400" cy="3735503"/>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 up image of a pill pack." id="19" name="Google Shape;19;p2"/>
          <p:cNvPicPr preferRelativeResize="0"/>
          <p:nvPr/>
        </p:nvPicPr>
        <p:blipFill rotWithShape="1">
          <a:blip r:embed="rId2">
            <a:alphaModFix/>
          </a:blip>
          <a:srcRect b="25389" l="28333" r="28332" t="20142"/>
          <a:stretch/>
        </p:blipFill>
        <p:spPr>
          <a:xfrm>
            <a:off x="2590800" y="1868588"/>
            <a:ext cx="3962400" cy="37355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4">
    <p:spTree>
      <p:nvGrpSpPr>
        <p:cNvPr id="75" name="Shape 75"/>
        <p:cNvGrpSpPr/>
        <p:nvPr/>
      </p:nvGrpSpPr>
      <p:grpSpPr>
        <a:xfrm>
          <a:off x="0" y="0"/>
          <a:ext cx="0" cy="0"/>
          <a:chOff x="0" y="0"/>
          <a:chExt cx="0" cy="0"/>
        </a:xfrm>
      </p:grpSpPr>
      <p:sp>
        <p:nvSpPr>
          <p:cNvPr id="76" name="Google Shape;76;p12"/>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78" name="Google Shape;78;p1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sp>
        <p:nvSpPr>
          <p:cNvPr descr="A drawing of a doctor checking a patient's blood pressure. " id="80" name="Google Shape;80;p12"/>
          <p:cNvSpPr/>
          <p:nvPr/>
        </p:nvSpPr>
        <p:spPr>
          <a:xfrm>
            <a:off x="2590800" y="1868588"/>
            <a:ext cx="3962400" cy="3735503"/>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drawing of a doctor checking a patient's blood pressure. " id="81" name="Google Shape;81;p12"/>
          <p:cNvPicPr preferRelativeResize="0"/>
          <p:nvPr/>
        </p:nvPicPr>
        <p:blipFill rotWithShape="1">
          <a:blip r:embed="rId2">
            <a:alphaModFix/>
          </a:blip>
          <a:srcRect b="25389" l="28333" r="28332" t="20142"/>
          <a:stretch/>
        </p:blipFill>
        <p:spPr>
          <a:xfrm>
            <a:off x="2743200" y="2020988"/>
            <a:ext cx="3962400" cy="373550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82" name="Shape 82"/>
        <p:cNvGrpSpPr/>
        <p:nvPr/>
      </p:nvGrpSpPr>
      <p:grpSpPr>
        <a:xfrm>
          <a:off x="0" y="0"/>
          <a:ext cx="0" cy="0"/>
          <a:chOff x="0" y="0"/>
          <a:chExt cx="0" cy="0"/>
        </a:xfrm>
      </p:grpSpPr>
      <p:sp>
        <p:nvSpPr>
          <p:cNvPr id="83" name="Google Shape;83;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pic>
        <p:nvPicPr>
          <p:cNvPr descr="A picture containing text&#10;&#10;Description automatically generated" id="87" name="Google Shape;87;p13"/>
          <p:cNvPicPr preferRelativeResize="0"/>
          <p:nvPr/>
        </p:nvPicPr>
        <p:blipFill rotWithShape="1">
          <a:blip r:embed="rId2">
            <a:alphaModFix/>
          </a:blip>
          <a:srcRect b="24636" l="27934" r="27173" t="19129"/>
          <a:stretch/>
        </p:blipFill>
        <p:spPr>
          <a:xfrm>
            <a:off x="2519570" y="1759226"/>
            <a:ext cx="4104860" cy="385638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5">
    <p:spTree>
      <p:nvGrpSpPr>
        <p:cNvPr id="88" name="Shape 88"/>
        <p:cNvGrpSpPr/>
        <p:nvPr/>
      </p:nvGrpSpPr>
      <p:grpSpPr>
        <a:xfrm>
          <a:off x="0" y="0"/>
          <a:ext cx="0" cy="0"/>
          <a:chOff x="0" y="0"/>
          <a:chExt cx="0" cy="0"/>
        </a:xfrm>
      </p:grpSpPr>
      <p:sp>
        <p:nvSpPr>
          <p:cNvPr id="89" name="Google Shape;89;p14"/>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4"/>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91" name="Google Shape;91;p1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descr="A humanitarian aid worker in a vest filling out a form in a tent. " id="93" name="Google Shape;93;p14"/>
          <p:cNvPicPr preferRelativeResize="0"/>
          <p:nvPr/>
        </p:nvPicPr>
        <p:blipFill rotWithShape="1">
          <a:blip r:embed="rId2">
            <a:alphaModFix/>
          </a:blip>
          <a:srcRect b="25389" l="28333" r="28332" t="20295"/>
          <a:stretch/>
        </p:blipFill>
        <p:spPr>
          <a:xfrm>
            <a:off x="2590800" y="1873884"/>
            <a:ext cx="3962400" cy="372491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8" name="Shape 98"/>
        <p:cNvGrpSpPr/>
        <p:nvPr/>
      </p:nvGrpSpPr>
      <p:grpSpPr>
        <a:xfrm>
          <a:off x="0" y="0"/>
          <a:ext cx="0" cy="0"/>
          <a:chOff x="0" y="0"/>
          <a:chExt cx="0" cy="0"/>
        </a:xfrm>
      </p:grpSpPr>
      <p:sp>
        <p:nvSpPr>
          <p:cNvPr id="99" name="Google Shape;99;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00" name="Google Shape;100;p1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1" name="Google Shape;101;p1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2" name="Google Shape;10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
        <p:nvSpPr>
          <p:cNvPr id="103" name="Google Shape;103;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4" name="Shape 104"/>
        <p:cNvGrpSpPr/>
        <p:nvPr/>
      </p:nvGrpSpPr>
      <p:grpSpPr>
        <a:xfrm>
          <a:off x="0" y="0"/>
          <a:ext cx="0" cy="0"/>
          <a:chOff x="0" y="0"/>
          <a:chExt cx="0" cy="0"/>
        </a:xfrm>
      </p:grpSpPr>
      <p:sp>
        <p:nvSpPr>
          <p:cNvPr id="105" name="Google Shape;105;p1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3200"/>
              <a:buNone/>
              <a:defRPr sz="3600">
                <a:solidFill>
                  <a:schemeClr val="dk1"/>
                </a:solidFill>
              </a:defRPr>
            </a:lvl1pPr>
            <a:lvl2pPr indent="-228600" lvl="1" marL="914400" algn="l">
              <a:lnSpc>
                <a:spcPct val="100000"/>
              </a:lnSpc>
              <a:spcBef>
                <a:spcPts val="560"/>
              </a:spcBef>
              <a:spcAft>
                <a:spcPts val="0"/>
              </a:spcAft>
              <a:buSzPts val="2800"/>
              <a:buNone/>
              <a:defRPr sz="2000">
                <a:solidFill>
                  <a:srgbClr val="888888"/>
                </a:solidFill>
              </a:defRPr>
            </a:lvl2pPr>
            <a:lvl3pPr indent="-228600" lvl="2" marL="1371600" algn="l">
              <a:lnSpc>
                <a:spcPct val="100000"/>
              </a:lnSpc>
              <a:spcBef>
                <a:spcPts val="480"/>
              </a:spcBef>
              <a:spcAft>
                <a:spcPts val="0"/>
              </a:spcAft>
              <a:buSzPts val="2400"/>
              <a:buNone/>
              <a:defRPr sz="1800">
                <a:solidFill>
                  <a:srgbClr val="888888"/>
                </a:solidFill>
              </a:defRPr>
            </a:lvl3pPr>
            <a:lvl4pPr indent="-228600" lvl="3" marL="1828800" algn="l">
              <a:lnSpc>
                <a:spcPct val="100000"/>
              </a:lnSpc>
              <a:spcBef>
                <a:spcPts val="400"/>
              </a:spcBef>
              <a:spcAft>
                <a:spcPts val="0"/>
              </a:spcAft>
              <a:buSzPts val="2000"/>
              <a:buNone/>
              <a:defRPr sz="1600">
                <a:solidFill>
                  <a:srgbClr val="888888"/>
                </a:solidFill>
              </a:defRPr>
            </a:lvl4pPr>
            <a:lvl5pPr indent="-228600" lvl="4" marL="2286000" algn="l">
              <a:lnSpc>
                <a:spcPct val="100000"/>
              </a:lnSpc>
              <a:spcBef>
                <a:spcPts val="400"/>
              </a:spcBef>
              <a:spcAft>
                <a:spcPts val="0"/>
              </a:spcAft>
              <a:buSzPts val="2000"/>
              <a:buNone/>
              <a:defRPr sz="1600">
                <a:solidFill>
                  <a:srgbClr val="888888"/>
                </a:solidFill>
              </a:defRPr>
            </a:lvl5pPr>
            <a:lvl6pPr indent="-228600" lvl="5" marL="2743200" algn="l">
              <a:lnSpc>
                <a:spcPct val="100000"/>
              </a:lnSpc>
              <a:spcBef>
                <a:spcPts val="400"/>
              </a:spcBef>
              <a:spcAft>
                <a:spcPts val="0"/>
              </a:spcAft>
              <a:buSzPts val="2000"/>
              <a:buNone/>
              <a:defRPr sz="1600">
                <a:solidFill>
                  <a:srgbClr val="888888"/>
                </a:solidFill>
              </a:defRPr>
            </a:lvl6pPr>
            <a:lvl7pPr indent="-228600" lvl="6" marL="3200400" algn="l">
              <a:lnSpc>
                <a:spcPct val="100000"/>
              </a:lnSpc>
              <a:spcBef>
                <a:spcPts val="400"/>
              </a:spcBef>
              <a:spcAft>
                <a:spcPts val="0"/>
              </a:spcAft>
              <a:buSzPts val="2000"/>
              <a:buNone/>
              <a:defRPr sz="1600">
                <a:solidFill>
                  <a:srgbClr val="888888"/>
                </a:solidFill>
              </a:defRPr>
            </a:lvl7pPr>
            <a:lvl8pPr indent="-228600" lvl="7" marL="3657600" algn="l">
              <a:lnSpc>
                <a:spcPct val="100000"/>
              </a:lnSpc>
              <a:spcBef>
                <a:spcPts val="400"/>
              </a:spcBef>
              <a:spcAft>
                <a:spcPts val="0"/>
              </a:spcAft>
              <a:buSzPts val="2000"/>
              <a:buNone/>
              <a:defRPr sz="1600">
                <a:solidFill>
                  <a:srgbClr val="888888"/>
                </a:solidFill>
              </a:defRPr>
            </a:lvl8pPr>
            <a:lvl9pPr indent="-228600" lvl="8" marL="4114800" algn="l">
              <a:lnSpc>
                <a:spcPct val="100000"/>
              </a:lnSpc>
              <a:spcBef>
                <a:spcPts val="400"/>
              </a:spcBef>
              <a:spcAft>
                <a:spcPts val="0"/>
              </a:spcAft>
              <a:buSzPts val="2000"/>
              <a:buNone/>
              <a:defRPr sz="1600">
                <a:solidFill>
                  <a:srgbClr val="888888"/>
                </a:solidFill>
              </a:defRPr>
            </a:lvl9pPr>
          </a:lstStyle>
          <a:p/>
        </p:txBody>
      </p:sp>
      <p:sp>
        <p:nvSpPr>
          <p:cNvPr id="107" name="Google Shape;107;p1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8" name="Google Shape;108;p1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9" name="Google Shape;10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4" name="Shape 114"/>
        <p:cNvGrpSpPr/>
        <p:nvPr/>
      </p:nvGrpSpPr>
      <p:grpSpPr>
        <a:xfrm>
          <a:off x="0" y="0"/>
          <a:ext cx="0" cy="0"/>
          <a:chOff x="0" y="0"/>
          <a:chExt cx="0" cy="0"/>
        </a:xfrm>
      </p:grpSpPr>
      <p:sp>
        <p:nvSpPr>
          <p:cNvPr id="115" name="Google Shape;115;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4400"/>
              <a:buFont typeface="Calibri"/>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7" name="Google Shape;117;p1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1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9" name="Google Shape;11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0" name="Shape 120"/>
        <p:cNvGrpSpPr/>
        <p:nvPr/>
      </p:nvGrpSpPr>
      <p:grpSpPr>
        <a:xfrm>
          <a:off x="0" y="0"/>
          <a:ext cx="0" cy="0"/>
          <a:chOff x="0" y="0"/>
          <a:chExt cx="0" cy="0"/>
        </a:xfrm>
      </p:grpSpPr>
      <p:sp>
        <p:nvSpPr>
          <p:cNvPr id="121" name="Google Shape;121;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3" name="Google Shape;123;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4" name="Google Shape;124;p2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5" name="Google Shape;125;p2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6" name="Google Shape;12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7" name="Shape 127"/>
        <p:cNvGrpSpPr/>
        <p:nvPr/>
      </p:nvGrpSpPr>
      <p:grpSpPr>
        <a:xfrm>
          <a:off x="0" y="0"/>
          <a:ext cx="0" cy="0"/>
          <a:chOff x="0" y="0"/>
          <a:chExt cx="0" cy="0"/>
        </a:xfrm>
      </p:grpSpPr>
      <p:sp>
        <p:nvSpPr>
          <p:cNvPr id="128" name="Google Shape;128;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30" name="Google Shape;130;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31" name="Google Shape;131;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32" name="Google Shape;132;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33" name="Google Shape;133;p2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4" name="Google Shape;134;p2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5" name="Google Shape;135;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spTree>
      <p:nvGrpSpPr>
        <p:cNvPr id="136" name="Shape 136"/>
        <p:cNvGrpSpPr/>
        <p:nvPr/>
      </p:nvGrpSpPr>
      <p:grpSpPr>
        <a:xfrm>
          <a:off x="0" y="0"/>
          <a:ext cx="0" cy="0"/>
          <a:chOff x="0" y="0"/>
          <a:chExt cx="0" cy="0"/>
        </a:xfrm>
      </p:grpSpPr>
      <p:sp>
        <p:nvSpPr>
          <p:cNvPr id="137" name="Google Shape;137;p2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2"/>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39" name="Google Shape;139;p2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0" name="Google Shape;140;p2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1" name="Google Shape;14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23" name="Google Shape;23;p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4" name="Google Shape;24;p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5" name="Google Shape;25;p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6" name="Shape 26"/>
        <p:cNvGrpSpPr/>
        <p:nvPr/>
      </p:nvGrpSpPr>
      <p:grpSpPr>
        <a:xfrm>
          <a:off x="0" y="0"/>
          <a:ext cx="0" cy="0"/>
          <a:chOff x="0" y="0"/>
          <a:chExt cx="0" cy="0"/>
        </a:xfrm>
      </p:grpSpPr>
      <p:sp>
        <p:nvSpPr>
          <p:cNvPr id="27" name="Google Shape;27;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3200"/>
              <a:buNone/>
              <a:defRPr sz="1800">
                <a:solidFill>
                  <a:srgbClr val="888888"/>
                </a:solidFill>
              </a:defRPr>
            </a:lvl1pPr>
            <a:lvl2pPr indent="-228600" lvl="1" marL="914400" algn="l">
              <a:lnSpc>
                <a:spcPct val="100000"/>
              </a:lnSpc>
              <a:spcBef>
                <a:spcPts val="560"/>
              </a:spcBef>
              <a:spcAft>
                <a:spcPts val="0"/>
              </a:spcAft>
              <a:buSzPts val="2800"/>
              <a:buNone/>
              <a:defRPr sz="1500">
                <a:solidFill>
                  <a:srgbClr val="888888"/>
                </a:solidFill>
              </a:defRPr>
            </a:lvl2pPr>
            <a:lvl3pPr indent="-228600" lvl="2" marL="1371600" algn="l">
              <a:lnSpc>
                <a:spcPct val="100000"/>
              </a:lnSpc>
              <a:spcBef>
                <a:spcPts val="480"/>
              </a:spcBef>
              <a:spcAft>
                <a:spcPts val="0"/>
              </a:spcAft>
              <a:buSzPts val="2400"/>
              <a:buNone/>
              <a:defRPr sz="1350">
                <a:solidFill>
                  <a:srgbClr val="888888"/>
                </a:solidFill>
              </a:defRPr>
            </a:lvl3pPr>
            <a:lvl4pPr indent="-228600" lvl="3" marL="1828800" algn="l">
              <a:lnSpc>
                <a:spcPct val="100000"/>
              </a:lnSpc>
              <a:spcBef>
                <a:spcPts val="400"/>
              </a:spcBef>
              <a:spcAft>
                <a:spcPts val="0"/>
              </a:spcAft>
              <a:buSzPts val="2000"/>
              <a:buNone/>
              <a:defRPr sz="1200">
                <a:solidFill>
                  <a:srgbClr val="888888"/>
                </a:solidFill>
              </a:defRPr>
            </a:lvl4pPr>
            <a:lvl5pPr indent="-228600" lvl="4" marL="2286000" algn="l">
              <a:lnSpc>
                <a:spcPct val="100000"/>
              </a:lnSpc>
              <a:spcBef>
                <a:spcPts val="400"/>
              </a:spcBef>
              <a:spcAft>
                <a:spcPts val="0"/>
              </a:spcAft>
              <a:buSzPts val="2000"/>
              <a:buNone/>
              <a:defRPr sz="1200">
                <a:solidFill>
                  <a:srgbClr val="888888"/>
                </a:solidFill>
              </a:defRPr>
            </a:lvl5pPr>
            <a:lvl6pPr indent="-228600" lvl="5" marL="2743200" algn="l">
              <a:lnSpc>
                <a:spcPct val="100000"/>
              </a:lnSpc>
              <a:spcBef>
                <a:spcPts val="400"/>
              </a:spcBef>
              <a:spcAft>
                <a:spcPts val="0"/>
              </a:spcAft>
              <a:buSzPts val="2000"/>
              <a:buNone/>
              <a:defRPr sz="1200">
                <a:solidFill>
                  <a:srgbClr val="888888"/>
                </a:solidFill>
              </a:defRPr>
            </a:lvl6pPr>
            <a:lvl7pPr indent="-228600" lvl="6" marL="3200400" algn="l">
              <a:lnSpc>
                <a:spcPct val="100000"/>
              </a:lnSpc>
              <a:spcBef>
                <a:spcPts val="400"/>
              </a:spcBef>
              <a:spcAft>
                <a:spcPts val="0"/>
              </a:spcAft>
              <a:buSzPts val="2000"/>
              <a:buNone/>
              <a:defRPr sz="1200">
                <a:solidFill>
                  <a:srgbClr val="888888"/>
                </a:solidFill>
              </a:defRPr>
            </a:lvl7pPr>
            <a:lvl8pPr indent="-228600" lvl="7" marL="3657600" algn="l">
              <a:lnSpc>
                <a:spcPct val="100000"/>
              </a:lnSpc>
              <a:spcBef>
                <a:spcPts val="400"/>
              </a:spcBef>
              <a:spcAft>
                <a:spcPts val="0"/>
              </a:spcAft>
              <a:buSzPts val="2000"/>
              <a:buNone/>
              <a:defRPr sz="1200">
                <a:solidFill>
                  <a:srgbClr val="888888"/>
                </a:solidFill>
              </a:defRPr>
            </a:lvl8pPr>
            <a:lvl9pPr indent="-228600" lvl="8" marL="4114800" algn="l">
              <a:lnSpc>
                <a:spcPct val="100000"/>
              </a:lnSpc>
              <a:spcBef>
                <a:spcPts val="400"/>
              </a:spcBef>
              <a:spcAft>
                <a:spcPts val="0"/>
              </a:spcAft>
              <a:buSzPts val="2000"/>
              <a:buNone/>
              <a:defRPr sz="1200">
                <a:solidFill>
                  <a:srgbClr val="888888"/>
                </a:solidFill>
              </a:defRPr>
            </a:lvl9pPr>
          </a:lstStyle>
          <a:p/>
        </p:txBody>
      </p:sp>
      <p:sp>
        <p:nvSpPr>
          <p:cNvPr id="29" name="Google Shape;29;p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0" name="Google Shape;30;p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1" name="Google Shape;31;p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2" name="Shape 32"/>
        <p:cNvGrpSpPr/>
        <p:nvPr/>
      </p:nvGrpSpPr>
      <p:grpSpPr>
        <a:xfrm>
          <a:off x="0" y="0"/>
          <a:ext cx="0" cy="0"/>
          <a:chOff x="0" y="0"/>
          <a:chExt cx="0" cy="0"/>
        </a:xfrm>
      </p:grpSpPr>
      <p:sp>
        <p:nvSpPr>
          <p:cNvPr id="33" name="Google Shape;33;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35" name="Google Shape;35;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36" name="Google Shape;36;p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7" name="Google Shape;37;p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8" name="Google Shape;38;p5"/>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 name="Shape 43"/>
        <p:cNvGrpSpPr/>
        <p:nvPr/>
      </p:nvGrpSpPr>
      <p:grpSpPr>
        <a:xfrm>
          <a:off x="0" y="0"/>
          <a:ext cx="0" cy="0"/>
          <a:chOff x="0" y="0"/>
          <a:chExt cx="0" cy="0"/>
        </a:xfrm>
      </p:grpSpPr>
      <p:sp>
        <p:nvSpPr>
          <p:cNvPr id="44" name="Google Shape;44;p7"/>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descr="A group of people seated around a table with computers and papers listening to a standing woman speak. " id="48" name="Google Shape;48;p7"/>
          <p:cNvPicPr preferRelativeResize="0"/>
          <p:nvPr/>
        </p:nvPicPr>
        <p:blipFill rotWithShape="1">
          <a:blip r:embed="rId2">
            <a:alphaModFix/>
          </a:blip>
          <a:srcRect b="25389" l="28333" r="28332" t="20148"/>
          <a:stretch/>
        </p:blipFill>
        <p:spPr>
          <a:xfrm>
            <a:off x="2560320" y="1824989"/>
            <a:ext cx="3962400" cy="37350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4400"/>
              <a:buFont typeface="Calibri"/>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2" name="Google Shape;52;p8"/>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4" name="Google Shape;5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p:spTree>
      <p:nvGrpSpPr>
        <p:cNvPr id="55" name="Shape 55"/>
        <p:cNvGrpSpPr/>
        <p:nvPr/>
      </p:nvGrpSpPr>
      <p:grpSpPr>
        <a:xfrm>
          <a:off x="0" y="0"/>
          <a:ext cx="0" cy="0"/>
          <a:chOff x="0" y="0"/>
          <a:chExt cx="0" cy="0"/>
        </a:xfrm>
      </p:grpSpPr>
      <p:sp>
        <p:nvSpPr>
          <p:cNvPr id="56" name="Google Shape;56;p9"/>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descr="A man with glasses talking to a humanitarian aid worker wearing a vest. " id="60" name="Google Shape;60;p9"/>
          <p:cNvPicPr preferRelativeResize="0"/>
          <p:nvPr/>
        </p:nvPicPr>
        <p:blipFill rotWithShape="1">
          <a:blip r:embed="rId2">
            <a:alphaModFix/>
          </a:blip>
          <a:srcRect b="25389" l="28333" r="28332" t="19703"/>
          <a:stretch/>
        </p:blipFill>
        <p:spPr>
          <a:xfrm>
            <a:off x="2590800" y="1853564"/>
            <a:ext cx="3962400" cy="37655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2">
    <p:spTree>
      <p:nvGrpSpPr>
        <p:cNvPr id="61" name="Shape 61"/>
        <p:cNvGrpSpPr/>
        <p:nvPr/>
      </p:nvGrpSpPr>
      <p:grpSpPr>
        <a:xfrm>
          <a:off x="0" y="0"/>
          <a:ext cx="0" cy="0"/>
          <a:chOff x="0" y="0"/>
          <a:chExt cx="0" cy="0"/>
        </a:xfrm>
      </p:grpSpPr>
      <p:sp>
        <p:nvSpPr>
          <p:cNvPr id="62" name="Google Shape;62;p10"/>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64" name="Google Shape;64;p1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sp>
        <p:nvSpPr>
          <p:cNvPr descr="A nurse holding a woman's arm and a contracteptive implant. " id="66" name="Google Shape;66;p10"/>
          <p:cNvSpPr/>
          <p:nvPr/>
        </p:nvSpPr>
        <p:spPr>
          <a:xfrm>
            <a:off x="2590800" y="1858644"/>
            <a:ext cx="3962400" cy="3755391"/>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nurse holding a woman's arm and a contracteptive implant. " id="67" name="Google Shape;67;p10"/>
          <p:cNvPicPr preferRelativeResize="0"/>
          <p:nvPr/>
        </p:nvPicPr>
        <p:blipFill rotWithShape="1">
          <a:blip r:embed="rId2">
            <a:alphaModFix/>
          </a:blip>
          <a:srcRect b="25389" l="28333" r="28332" t="19851"/>
          <a:stretch/>
        </p:blipFill>
        <p:spPr>
          <a:xfrm>
            <a:off x="2743200" y="2011044"/>
            <a:ext cx="3962400" cy="37553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3">
    <p:spTree>
      <p:nvGrpSpPr>
        <p:cNvPr id="68" name="Shape 68"/>
        <p:cNvGrpSpPr/>
        <p:nvPr/>
      </p:nvGrpSpPr>
      <p:grpSpPr>
        <a:xfrm>
          <a:off x="0" y="0"/>
          <a:ext cx="0" cy="0"/>
          <a:chOff x="0" y="0"/>
          <a:chExt cx="0" cy="0"/>
        </a:xfrm>
      </p:grpSpPr>
      <p:sp>
        <p:nvSpPr>
          <p:cNvPr id="69" name="Google Shape;69;p11"/>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2" name="Google Shape;7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sp>
        <p:nvSpPr>
          <p:cNvPr descr="A close up image of a pill pack." id="73" name="Google Shape;73;p11"/>
          <p:cNvSpPr/>
          <p:nvPr/>
        </p:nvSpPr>
        <p:spPr>
          <a:xfrm>
            <a:off x="2590800" y="1868588"/>
            <a:ext cx="3962400" cy="3735503"/>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 up image of a pill pack." id="74" name="Google Shape;74;p11"/>
          <p:cNvPicPr preferRelativeResize="0"/>
          <p:nvPr/>
        </p:nvPicPr>
        <p:blipFill rotWithShape="1">
          <a:blip r:embed="rId2">
            <a:alphaModFix/>
          </a:blip>
          <a:srcRect b="25389" l="28333" r="28332" t="20142"/>
          <a:stretch/>
        </p:blipFill>
        <p:spPr>
          <a:xfrm>
            <a:off x="2590800" y="2097606"/>
            <a:ext cx="3962400" cy="373550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0" Type="http://schemas.openxmlformats.org/officeDocument/2006/relationships/theme" Target="../theme/theme1.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2"/>
              </a:buClr>
              <a:buSzPts val="4400"/>
              <a:buFont typeface="Calibri"/>
              <a:buNone/>
              <a:defRPr b="1"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2"/>
              </a:buClr>
              <a:buSzPts val="4400"/>
              <a:buFont typeface="Calibri"/>
              <a:buNone/>
              <a:defRPr b="1"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 name="Google Shape;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4" name="Shape 94"/>
        <p:cNvGrpSpPr/>
        <p:nvPr/>
      </p:nvGrpSpPr>
      <p:grpSpPr>
        <a:xfrm>
          <a:off x="0" y="0"/>
          <a:ext cx="0" cy="0"/>
          <a:chOff x="0" y="0"/>
          <a:chExt cx="0" cy="0"/>
        </a:xfrm>
      </p:grpSpPr>
      <p:sp>
        <p:nvSpPr>
          <p:cNvPr id="95" name="Google Shape;95;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2"/>
              </a:buClr>
              <a:buSzPts val="4400"/>
              <a:buFont typeface="Calibri"/>
              <a:buNone/>
              <a:defRPr b="1"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 name="Google Shape;96;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7" name="Google Shape;97;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0" name="Shape 110"/>
        <p:cNvGrpSpPr/>
        <p:nvPr/>
      </p:nvGrpSpPr>
      <p:grpSpPr>
        <a:xfrm>
          <a:off x="0" y="0"/>
          <a:ext cx="0" cy="0"/>
          <a:chOff x="0" y="0"/>
          <a:chExt cx="0" cy="0"/>
        </a:xfrm>
      </p:grpSpPr>
      <p:sp>
        <p:nvSpPr>
          <p:cNvPr id="111" name="Google Shape;111;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2"/>
              </a:buClr>
              <a:buSzPts val="4400"/>
              <a:buFont typeface="Calibri"/>
              <a:buNone/>
              <a:defRPr b="1"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 name="Google Shape;112;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3" name="Google Shape;11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 Id="rId3" Type="http://schemas.openxmlformats.org/officeDocument/2006/relationships/image" Target="../media/image27.png"/><Relationship Id="rId4" Type="http://schemas.openxmlformats.org/officeDocument/2006/relationships/image" Target="../media/image2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 Id="rId3" Type="http://schemas.openxmlformats.org/officeDocument/2006/relationships/image" Target="../media/image29.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 Id="rId3" Type="http://schemas.openxmlformats.org/officeDocument/2006/relationships/image" Target="../media/image32.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5.xml"/><Relationship Id="rId3" Type="http://schemas.openxmlformats.org/officeDocument/2006/relationships/image" Target="../media/image38.jp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0.xml"/><Relationship Id="rId3" Type="http://schemas.openxmlformats.org/officeDocument/2006/relationships/image" Target="../media/image38.jp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0.xml"/><Relationship Id="rId3" Type="http://schemas.openxmlformats.org/officeDocument/2006/relationships/image" Target="../media/image31.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1.xml"/><Relationship Id="rId3" Type="http://schemas.openxmlformats.org/officeDocument/2006/relationships/image" Target="../media/image37.png"/><Relationship Id="rId4" Type="http://schemas.openxmlformats.org/officeDocument/2006/relationships/image" Target="../media/image30.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3.xml"/><Relationship Id="rId3" Type="http://schemas.openxmlformats.org/officeDocument/2006/relationships/hyperlink" Target="http://www.unfpaprocurement.org/humanitarian-supplies" TargetMode="External"/><Relationship Id="rId4" Type="http://schemas.openxmlformats.org/officeDocument/2006/relationships/hyperlink" Target="https://iawg.net/resources/misp-reference" TargetMode="Externa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4.xml"/><Relationship Id="rId3" Type="http://schemas.openxmlformats.org/officeDocument/2006/relationships/hyperlink" Target="https://dktwomancare.org/how-to-buy" TargetMode="Externa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7.xml"/><Relationship Id="rId3" Type="http://schemas.openxmlformats.org/officeDocument/2006/relationships/image" Target="../media/image34.png"/><Relationship Id="rId4" Type="http://schemas.openxmlformats.org/officeDocument/2006/relationships/image" Target="../media/image39.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9.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8.jp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1.xml"/><Relationship Id="rId3" Type="http://schemas.openxmlformats.org/officeDocument/2006/relationships/hyperlink" Target="https://www.ipasu.org/" TargetMode="Externa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2.xml"/><Relationship Id="rId3" Type="http://schemas.openxmlformats.org/officeDocument/2006/relationships/image" Target="../media/image38.jp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3.xml"/><Relationship Id="rId3" Type="http://schemas.openxmlformats.org/officeDocument/2006/relationships/image" Target="../media/image42.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7.xml"/><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28.png"/><Relationship Id="rId4" Type="http://schemas.openxmlformats.org/officeDocument/2006/relationships/image" Target="../media/image22.jpg"/><Relationship Id="rId5"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15.jpg"/><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8.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17.jpg"/><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8.jpg"/><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6.xml"/><Relationship Id="rId3" Type="http://schemas.openxmlformats.org/officeDocument/2006/relationships/image" Target="../media/image38.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2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2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3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ctrTitle"/>
          </p:nvPr>
        </p:nvSpPr>
        <p:spPr>
          <a:xfrm>
            <a:off x="854526" y="424969"/>
            <a:ext cx="7268690" cy="1470025"/>
          </a:xfrm>
          <a:prstGeom prst="rect">
            <a:avLst/>
          </a:prstGeom>
          <a:noFill/>
          <a:ln>
            <a:noFill/>
          </a:ln>
        </p:spPr>
        <p:txBody>
          <a:bodyPr anchorCtr="0" anchor="b" bIns="34275" lIns="68550" spcFirstLastPara="1" rIns="68550" wrap="square" tIns="34275">
            <a:noAutofit/>
          </a:bodyPr>
          <a:lstStyle/>
          <a:p>
            <a:pPr indent="0" lvl="0" marL="0" rtl="0" algn="ctr">
              <a:lnSpc>
                <a:spcPct val="90000"/>
              </a:lnSpc>
              <a:spcBef>
                <a:spcPts val="0"/>
              </a:spcBef>
              <a:spcAft>
                <a:spcPts val="0"/>
              </a:spcAft>
              <a:buClr>
                <a:schemeClr val="accent2"/>
              </a:buClr>
              <a:buSzPts val="5400"/>
              <a:buNone/>
            </a:pPr>
            <a:r>
              <a:rPr b="1" lang="fr" sz="4000"/>
              <a:t>ÉVACUATION UTÉRINE </a:t>
            </a:r>
            <a:r>
              <a:rPr b="1" lang="fr" sz="4000">
                <a:latin typeface="Calibri"/>
                <a:ea typeface="Calibri"/>
                <a:cs typeface="Calibri"/>
                <a:sym typeface="Calibri"/>
              </a:rPr>
              <a:t>À</a:t>
            </a:r>
            <a:r>
              <a:rPr b="1" lang="fr" sz="4000"/>
              <a:t> L’AIDE DE MÉDICAMENTS DANS LES CONTEXTES DE CRISE</a:t>
            </a:r>
            <a:endParaRPr sz="4000"/>
          </a:p>
        </p:txBody>
      </p:sp>
      <p:sp>
        <p:nvSpPr>
          <p:cNvPr id="148" name="Google Shape;148;p23"/>
          <p:cNvSpPr txBox="1"/>
          <p:nvPr>
            <p:ph idx="1" type="subTitle"/>
          </p:nvPr>
        </p:nvSpPr>
        <p:spPr>
          <a:xfrm>
            <a:off x="1445421" y="5690556"/>
            <a:ext cx="6086901" cy="742475"/>
          </a:xfrm>
          <a:prstGeom prst="rect">
            <a:avLst/>
          </a:prstGeom>
          <a:noFill/>
          <a:ln>
            <a:noFill/>
          </a:ln>
        </p:spPr>
        <p:txBody>
          <a:bodyPr anchorCtr="0" anchor="t" bIns="34275" lIns="68550" spcFirstLastPara="1" rIns="68550" wrap="square" tIns="34275">
            <a:noAutofit/>
          </a:bodyPr>
          <a:lstStyle/>
          <a:p>
            <a:pPr indent="0" lvl="0" marL="0" rtl="0" algn="ctr">
              <a:lnSpc>
                <a:spcPct val="100000"/>
              </a:lnSpc>
              <a:spcBef>
                <a:spcPts val="285"/>
              </a:spcBef>
              <a:spcAft>
                <a:spcPts val="0"/>
              </a:spcAft>
              <a:buClr>
                <a:schemeClr val="dk2"/>
              </a:buClr>
              <a:buSzPts val="1900"/>
              <a:buNone/>
            </a:pPr>
            <a:r>
              <a:rPr lang="fr" sz="1800">
                <a:solidFill>
                  <a:schemeClr val="dk2"/>
                </a:solidFill>
              </a:rPr>
              <a:t>Module de perfectionnement clinique pour les prestataires de soins qui mettent en œuvre le Dispositif minimum d'urgence (DMU) pour la santé sexuelle et reproductive</a:t>
            </a:r>
            <a:br>
              <a:rPr lang="fr" sz="1800">
                <a:solidFill>
                  <a:schemeClr val="dk2"/>
                </a:solidFill>
              </a:rPr>
            </a:br>
            <a:endParaRPr sz="1800">
              <a:solidFill>
                <a:schemeClr val="dk2"/>
              </a:solidFill>
            </a:endParaRPr>
          </a:p>
        </p:txBody>
      </p:sp>
      <p:pic>
        <p:nvPicPr>
          <p:cNvPr descr="A close-up of a logo&#10;&#10;Description automatically generated with medium confidence" id="149" name="Google Shape;149;p23"/>
          <p:cNvPicPr preferRelativeResize="0"/>
          <p:nvPr/>
        </p:nvPicPr>
        <p:blipFill rotWithShape="1">
          <a:blip r:embed="rId3">
            <a:alphaModFix/>
          </a:blip>
          <a:srcRect b="0" l="0" r="0" t="0"/>
          <a:stretch/>
        </p:blipFill>
        <p:spPr>
          <a:xfrm>
            <a:off x="7556938" y="5823145"/>
            <a:ext cx="1202370" cy="597591"/>
          </a:xfrm>
          <a:prstGeom prst="rect">
            <a:avLst/>
          </a:prstGeom>
          <a:noFill/>
          <a:ln>
            <a:noFill/>
          </a:ln>
        </p:spPr>
      </p:pic>
      <p:sp>
        <p:nvSpPr>
          <p:cNvPr id="150" name="Google Shape;150;p2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&lt;#&gt;</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2"/>
          <p:cNvSpPr txBox="1"/>
          <p:nvPr>
            <p:ph idx="1" type="body"/>
          </p:nvPr>
        </p:nvSpPr>
        <p:spPr>
          <a:xfrm>
            <a:off x="628650" y="1533934"/>
            <a:ext cx="7886700" cy="5075871"/>
          </a:xfrm>
          <a:prstGeom prst="rect">
            <a:avLst/>
          </a:prstGeom>
          <a:noFill/>
          <a:ln>
            <a:noFill/>
          </a:ln>
        </p:spPr>
        <p:txBody>
          <a:bodyPr anchorCtr="0" anchor="t" bIns="45700" lIns="91425" spcFirstLastPara="1" rIns="91425" wrap="square" tIns="45700">
            <a:noAutofit/>
          </a:bodyPr>
          <a:lstStyle/>
          <a:p>
            <a:pPr indent="-514350" lvl="0" marL="514350" rtl="0" algn="l">
              <a:lnSpc>
                <a:spcPct val="100000"/>
              </a:lnSpc>
              <a:spcBef>
                <a:spcPts val="640"/>
              </a:spcBef>
              <a:spcAft>
                <a:spcPts val="0"/>
              </a:spcAft>
              <a:buClr>
                <a:schemeClr val="accent1"/>
              </a:buClr>
              <a:buSzPts val="2600"/>
              <a:buFont typeface="Arial"/>
              <a:buAutoNum type="arabicPeriod"/>
            </a:pPr>
            <a:r>
              <a:rPr b="1" lang="fr" sz="2600">
                <a:solidFill>
                  <a:schemeClr val="dk2"/>
                </a:solidFill>
              </a:rPr>
              <a:t>Le traitement </a:t>
            </a:r>
            <a:r>
              <a:rPr lang="fr" sz="2600">
                <a:solidFill>
                  <a:schemeClr val="dk2"/>
                </a:solidFill>
              </a:rPr>
              <a:t>des avortements incomplets et non sécurisés et des complications qui sont potentiellement dangereuses.</a:t>
            </a:r>
            <a:endParaRPr/>
          </a:p>
          <a:p>
            <a:pPr indent="-514350" lvl="0" marL="514350" rtl="0" algn="l">
              <a:lnSpc>
                <a:spcPct val="100000"/>
              </a:lnSpc>
              <a:spcBef>
                <a:spcPts val="640"/>
              </a:spcBef>
              <a:spcAft>
                <a:spcPts val="0"/>
              </a:spcAft>
              <a:buClr>
                <a:schemeClr val="accent1"/>
              </a:buClr>
              <a:buSzPts val="2600"/>
              <a:buFont typeface="Arial"/>
              <a:buAutoNum type="arabicPeriod"/>
            </a:pPr>
            <a:r>
              <a:rPr b="1" lang="fr" sz="2600">
                <a:solidFill>
                  <a:schemeClr val="dk2"/>
                </a:solidFill>
              </a:rPr>
              <a:t>Les conseils </a:t>
            </a:r>
            <a:r>
              <a:rPr lang="fr" sz="2600">
                <a:solidFill>
                  <a:schemeClr val="dk2"/>
                </a:solidFill>
              </a:rPr>
              <a:t>prodigués pour identifier et répondre aux besoins émotionnels et physiques des femmes et d'autres préoccupations.</a:t>
            </a:r>
            <a:endParaRPr/>
          </a:p>
          <a:p>
            <a:pPr indent="-514350" lvl="0" marL="514350" rtl="0" algn="l">
              <a:lnSpc>
                <a:spcPct val="100000"/>
              </a:lnSpc>
              <a:spcBef>
                <a:spcPts val="640"/>
              </a:spcBef>
              <a:spcAft>
                <a:spcPts val="0"/>
              </a:spcAft>
              <a:buClr>
                <a:schemeClr val="accent1"/>
              </a:buClr>
              <a:buSzPts val="2600"/>
              <a:buFont typeface="Arial"/>
              <a:buAutoNum type="arabicPeriod"/>
            </a:pPr>
            <a:r>
              <a:rPr b="1" lang="fr" sz="2600">
                <a:solidFill>
                  <a:schemeClr val="dk2"/>
                </a:solidFill>
              </a:rPr>
              <a:t>Services de contraception et de planification familiale </a:t>
            </a:r>
            <a:r>
              <a:rPr lang="fr" sz="2600">
                <a:solidFill>
                  <a:schemeClr val="dk2"/>
                </a:solidFill>
              </a:rPr>
              <a:t>ayant pour objectif d’aider les femmes à éviter les grossesses non désirées ou à pratiquer l'espacement des naissances.</a:t>
            </a:r>
            <a:endParaRPr/>
          </a:p>
          <a:p>
            <a:pPr indent="0" lvl="0" marL="0" rtl="0" algn="l">
              <a:lnSpc>
                <a:spcPct val="100000"/>
              </a:lnSpc>
              <a:spcBef>
                <a:spcPts val="640"/>
              </a:spcBef>
              <a:spcAft>
                <a:spcPts val="0"/>
              </a:spcAft>
              <a:buSzPts val="3200"/>
              <a:buNone/>
            </a:pPr>
            <a:r>
              <a:t/>
            </a:r>
            <a:endParaRPr sz="2600">
              <a:solidFill>
                <a:schemeClr val="dk2"/>
              </a:solidFill>
            </a:endParaRPr>
          </a:p>
        </p:txBody>
      </p:sp>
      <p:sp>
        <p:nvSpPr>
          <p:cNvPr id="218" name="Google Shape;218;p32"/>
          <p:cNvSpPr txBox="1"/>
          <p:nvPr>
            <p:ph type="title"/>
          </p:nvPr>
        </p:nvSpPr>
        <p:spPr>
          <a:xfrm>
            <a:off x="628650" y="20837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b="1" lang="fr">
                <a:solidFill>
                  <a:srgbClr val="506687"/>
                </a:solidFill>
              </a:rPr>
              <a:t>Éléments d</a:t>
            </a:r>
            <a:r>
              <a:rPr b="1" lang="fr">
                <a:solidFill>
                  <a:schemeClr val="dk2"/>
                </a:solidFill>
              </a:rPr>
              <a:t>es SAA</a:t>
            </a:r>
            <a:endParaRPr>
              <a:solidFill>
                <a:schemeClr val="dk2"/>
              </a:solidFill>
            </a:endParaRPr>
          </a:p>
        </p:txBody>
      </p:sp>
      <p:sp>
        <p:nvSpPr>
          <p:cNvPr id="219" name="Google Shape;219;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5" name="Shape 935"/>
        <p:cNvGrpSpPr/>
        <p:nvPr/>
      </p:nvGrpSpPr>
      <p:grpSpPr>
        <a:xfrm>
          <a:off x="0" y="0"/>
          <a:ext cx="0" cy="0"/>
          <a:chOff x="0" y="0"/>
          <a:chExt cx="0" cy="0"/>
        </a:xfrm>
      </p:grpSpPr>
      <p:sp>
        <p:nvSpPr>
          <p:cNvPr id="936" name="Google Shape;936;p122"/>
          <p:cNvSpPr txBox="1"/>
          <p:nvPr>
            <p:ph type="title"/>
          </p:nvPr>
        </p:nvSpPr>
        <p:spPr>
          <a:xfrm>
            <a:off x="982663" y="294453"/>
            <a:ext cx="7105650" cy="1860918"/>
          </a:xfrm>
          <a:prstGeom prst="rect">
            <a:avLst/>
          </a:prstGeom>
          <a:noFill/>
          <a:ln>
            <a:noFill/>
          </a:ln>
        </p:spPr>
        <p:txBody>
          <a:bodyPr anchorCtr="0" anchor="ctr" bIns="34275" lIns="68550" spcFirstLastPara="1" rIns="68550" wrap="square" tIns="34275">
            <a:noAutofit/>
          </a:bodyPr>
          <a:lstStyle/>
          <a:p>
            <a:pPr indent="0" lvl="0" marL="0" rtl="0" algn="ctr">
              <a:lnSpc>
                <a:spcPct val="103000"/>
              </a:lnSpc>
              <a:spcBef>
                <a:spcPts val="0"/>
              </a:spcBef>
              <a:spcAft>
                <a:spcPts val="0"/>
              </a:spcAft>
              <a:buClr>
                <a:schemeClr val="accent2"/>
              </a:buClr>
              <a:buSzPts val="3959"/>
              <a:buNone/>
            </a:pPr>
            <a:r>
              <a:rPr lang="fr" sz="4000">
                <a:solidFill>
                  <a:schemeClr val="dk2"/>
                </a:solidFill>
                <a:latin typeface="Calibri"/>
                <a:ea typeface="Calibri"/>
                <a:cs typeface="Calibri"/>
                <a:sym typeface="Calibri"/>
              </a:rPr>
              <a:t>Traitement par misoprostol seul recommandé pour un avortement provoqué </a:t>
            </a:r>
            <a:endParaRPr sz="4000"/>
          </a:p>
        </p:txBody>
      </p:sp>
      <p:graphicFrame>
        <p:nvGraphicFramePr>
          <p:cNvPr id="937" name="Google Shape;937;p122"/>
          <p:cNvGraphicFramePr/>
          <p:nvPr/>
        </p:nvGraphicFramePr>
        <p:xfrm>
          <a:off x="623207" y="2472025"/>
          <a:ext cx="3000000" cy="3000000"/>
        </p:xfrm>
        <a:graphic>
          <a:graphicData uri="http://schemas.openxmlformats.org/drawingml/2006/table">
            <a:tbl>
              <a:tblPr>
                <a:noFill/>
                <a:tableStyleId>{D00DA065-D055-443F-AB77-2F54C2681499}</a:tableStyleId>
              </a:tblPr>
              <a:tblGrid>
                <a:gridCol w="378275"/>
                <a:gridCol w="1632850"/>
                <a:gridCol w="3635825"/>
                <a:gridCol w="2582625"/>
              </a:tblGrid>
              <a:tr h="494025">
                <a:tc gridSpan="4">
                  <a:txBody>
                    <a:bodyPr/>
                    <a:lstStyle/>
                    <a:p>
                      <a:pPr indent="0" lvl="0" marL="0" marR="0" rtl="0" algn="l">
                        <a:lnSpc>
                          <a:spcPct val="100000"/>
                        </a:lnSpc>
                        <a:spcBef>
                          <a:spcPts val="0"/>
                        </a:spcBef>
                        <a:spcAft>
                          <a:spcPts val="0"/>
                        </a:spcAft>
                        <a:buClr>
                          <a:schemeClr val="lt1"/>
                        </a:buClr>
                        <a:buSzPts val="2400"/>
                        <a:buFont typeface="Calibri"/>
                        <a:buNone/>
                      </a:pPr>
                      <a:r>
                        <a:rPr b="1" lang="fr" sz="2400" u="none" cap="none" strike="noStrike">
                          <a:solidFill>
                            <a:schemeClr val="lt1"/>
                          </a:solidFill>
                          <a:latin typeface="Calibri"/>
                          <a:ea typeface="Calibri"/>
                          <a:cs typeface="Calibri"/>
                          <a:sym typeface="Calibri"/>
                        </a:rPr>
                        <a:t>Misoprostol seul</a:t>
                      </a:r>
                      <a:endParaRPr b="1" sz="2400" u="none" cap="none" strike="noStrike">
                        <a:solidFill>
                          <a:schemeClr val="lt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rgbClr val="0069AA"/>
                      </a:solidFill>
                      <a:prstDash val="solid"/>
                      <a:round/>
                      <a:headEnd len="sm" w="sm" type="none"/>
                      <a:tailEnd len="sm" w="sm" type="none"/>
                    </a:lnB>
                    <a:solidFill>
                      <a:schemeClr val="accent1"/>
                    </a:solidFill>
                  </a:tcPr>
                </a:tc>
                <a:tc hMerge="1"/>
                <a:tc hMerge="1"/>
                <a:tc hMerge="1"/>
              </a:tr>
              <a:tr h="494025">
                <a:tc gridSpan="4">
                  <a:txBody>
                    <a:bodyPr/>
                    <a:lstStyle/>
                    <a:p>
                      <a:pPr indent="0" lvl="0" marL="0" marR="0" rtl="0" algn="l">
                        <a:lnSpc>
                          <a:spcPct val="100000"/>
                        </a:lnSpc>
                        <a:spcBef>
                          <a:spcPts val="0"/>
                        </a:spcBef>
                        <a:spcAft>
                          <a:spcPts val="0"/>
                        </a:spcAft>
                        <a:buClr>
                          <a:schemeClr val="dk2"/>
                        </a:buClr>
                        <a:buSzPts val="2000"/>
                        <a:buFont typeface="Calibri"/>
                        <a:buNone/>
                      </a:pPr>
                      <a:r>
                        <a:rPr b="1" lang="fr" sz="2000" u="none" cap="none" strike="noStrike">
                          <a:solidFill>
                            <a:schemeClr val="dk2"/>
                          </a:solidFill>
                          <a:latin typeface="Calibri"/>
                          <a:ea typeface="Calibri"/>
                          <a:cs typeface="Calibri"/>
                          <a:sym typeface="Calibri"/>
                        </a:rPr>
                        <a:t>Jusqu’à 12 semaines de gestation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rgbClr val="0069AA"/>
                      </a:solidFill>
                      <a:prstDash val="solid"/>
                      <a:round/>
                      <a:headEnd len="sm" w="sm" type="none"/>
                      <a:tailEnd len="sm" w="sm" type="none"/>
                    </a:lnT>
                    <a:lnB cap="flat" cmpd="sng" w="38100">
                      <a:solidFill>
                        <a:srgbClr val="0069AA"/>
                      </a:solidFill>
                      <a:prstDash val="solid"/>
                      <a:round/>
                      <a:headEnd len="sm" w="sm" type="none"/>
                      <a:tailEnd len="sm" w="sm" type="none"/>
                    </a:lnB>
                    <a:solidFill>
                      <a:schemeClr val="accent6"/>
                    </a:solidFill>
                  </a:tcPr>
                </a:tc>
                <a:tc hMerge="1"/>
                <a:tc hMerge="1"/>
                <a:tc hMerge="1"/>
              </a:tr>
              <a:tr h="872450">
                <a:tc>
                  <a:txBody>
                    <a:bodyPr/>
                    <a:lstStyle/>
                    <a:p>
                      <a:pPr indent="0" lvl="0" marL="0" marR="0" rtl="0" algn="l">
                        <a:lnSpc>
                          <a:spcPct val="100000"/>
                        </a:lnSpc>
                        <a:spcBef>
                          <a:spcPts val="0"/>
                        </a:spcBef>
                        <a:spcAft>
                          <a:spcPts val="0"/>
                        </a:spcAft>
                        <a:buClr>
                          <a:schemeClr val="dk1"/>
                        </a:buClr>
                        <a:buSzPts val="2000"/>
                        <a:buFont typeface="Calibri"/>
                        <a:buNone/>
                      </a:pPr>
                      <a:r>
                        <a:t/>
                      </a:r>
                      <a:endParaRPr sz="2200" u="none" cap="none" strike="noStrike">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0069AA"/>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DE7"/>
                    </a:solidFill>
                  </a:tcPr>
                </a:tc>
                <a:tc>
                  <a:txBody>
                    <a:bodyPr/>
                    <a:lstStyle/>
                    <a:p>
                      <a:pPr indent="0" lvl="0" marL="0" marR="0" rtl="0" algn="ctr">
                        <a:lnSpc>
                          <a:spcPct val="150000"/>
                        </a:lnSpc>
                        <a:spcBef>
                          <a:spcPts val="0"/>
                        </a:spcBef>
                        <a:spcAft>
                          <a:spcPts val="0"/>
                        </a:spcAft>
                        <a:buClr>
                          <a:srgbClr val="1F3864"/>
                        </a:buClr>
                        <a:buSzPts val="2400"/>
                        <a:buFont typeface="Calibri"/>
                        <a:buNone/>
                      </a:pPr>
                      <a:r>
                        <a:rPr lang="fr" sz="2200" u="none" cap="none" strike="noStrike">
                          <a:solidFill>
                            <a:srgbClr val="1F3864"/>
                          </a:solidFill>
                          <a:latin typeface="Calibri"/>
                          <a:ea typeface="Calibri"/>
                          <a:cs typeface="Calibri"/>
                          <a:sym typeface="Calibri"/>
                        </a:rPr>
                        <a:t>Misoprostol</a:t>
                      </a:r>
                      <a:endParaRPr sz="2200" u="none" cap="none" strike="noStrike">
                        <a:latin typeface="Calibri"/>
                        <a:ea typeface="Calibri"/>
                        <a:cs typeface="Calibri"/>
                        <a:sym typeface="Calibri"/>
                      </a:endParaRPr>
                    </a:p>
                  </a:txBody>
                  <a:tcPr marT="45725" marB="45725" marR="91450" marL="91450" anchor="ctr">
                    <a:lnL cap="flat" cmpd="sng" w="127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0069AA"/>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DE7"/>
                    </a:solidFill>
                  </a:tcPr>
                </a:tc>
                <a:tc>
                  <a:txBody>
                    <a:bodyPr/>
                    <a:lstStyle/>
                    <a:p>
                      <a:pPr indent="0" lvl="0" marL="0" marR="0" rtl="0" algn="l">
                        <a:lnSpc>
                          <a:spcPct val="150000"/>
                        </a:lnSpc>
                        <a:spcBef>
                          <a:spcPts val="0"/>
                        </a:spcBef>
                        <a:spcAft>
                          <a:spcPts val="0"/>
                        </a:spcAft>
                        <a:buClr>
                          <a:srgbClr val="1F3864"/>
                        </a:buClr>
                        <a:buSzPts val="2400"/>
                        <a:buFont typeface="Calibri"/>
                        <a:buNone/>
                      </a:pPr>
                      <a:r>
                        <a:rPr lang="fr" sz="2200" u="none" cap="none" strike="noStrike">
                          <a:solidFill>
                            <a:srgbClr val="1F3864"/>
                          </a:solidFill>
                          <a:latin typeface="Calibri"/>
                          <a:ea typeface="Calibri"/>
                          <a:cs typeface="Calibri"/>
                          <a:sym typeface="Calibri"/>
                        </a:rPr>
                        <a:t>800 mcg par voie sublinguale</a:t>
                      </a:r>
                      <a:endParaRPr sz="22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0069AA"/>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DE7"/>
                    </a:solidFill>
                  </a:tcPr>
                </a:tc>
                <a:tc>
                  <a:txBody>
                    <a:bodyPr/>
                    <a:lstStyle/>
                    <a:p>
                      <a:pPr indent="0" lvl="0" marL="0" marR="0" rtl="0" algn="l">
                        <a:lnSpc>
                          <a:spcPct val="150000"/>
                        </a:lnSpc>
                        <a:spcBef>
                          <a:spcPts val="0"/>
                        </a:spcBef>
                        <a:spcAft>
                          <a:spcPts val="0"/>
                        </a:spcAft>
                        <a:buClr>
                          <a:srgbClr val="1F3864"/>
                        </a:buClr>
                        <a:buSzPts val="2400"/>
                        <a:buFont typeface="Calibri"/>
                        <a:buNone/>
                      </a:pPr>
                      <a:r>
                        <a:rPr lang="fr" sz="2200" u="none" cap="none" strike="noStrike">
                          <a:solidFill>
                            <a:srgbClr val="1F3864"/>
                          </a:solidFill>
                          <a:latin typeface="Calibri"/>
                          <a:ea typeface="Calibri"/>
                          <a:cs typeface="Calibri"/>
                          <a:sym typeface="Calibri"/>
                        </a:rPr>
                        <a:t>Toutes les 3 heures</a:t>
                      </a:r>
                      <a:endParaRPr sz="2200" u="none" cap="none" strike="noStrike">
                        <a:latin typeface="Calibri"/>
                        <a:ea typeface="Calibri"/>
                        <a:cs typeface="Calibri"/>
                        <a:sym typeface="Calibri"/>
                      </a:endParaRPr>
                    </a:p>
                  </a:txBody>
                  <a:tcPr marT="45725" marB="45725" marR="91450" marL="91450" anchor="ctr">
                    <a:lnL cap="flat" cmpd="sng" w="12700">
                      <a:solidFill>
                        <a:srgbClr val="FFFFFF"/>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rgbClr val="0069AA"/>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DE7"/>
                    </a:solidFill>
                  </a:tcPr>
                </a:tc>
              </a:tr>
              <a:tr h="363075">
                <a:tc>
                  <a:txBody>
                    <a:bodyPr/>
                    <a:lstStyle/>
                    <a:p>
                      <a:pPr indent="0" lvl="0" marL="0" marR="0" rtl="0" algn="l">
                        <a:lnSpc>
                          <a:spcPct val="100000"/>
                        </a:lnSpc>
                        <a:spcBef>
                          <a:spcPts val="0"/>
                        </a:spcBef>
                        <a:spcAft>
                          <a:spcPts val="0"/>
                        </a:spcAft>
                        <a:buClr>
                          <a:schemeClr val="dk1"/>
                        </a:buClr>
                        <a:buSzPts val="2000"/>
                        <a:buFont typeface="Calibri"/>
                        <a:buNone/>
                      </a:pPr>
                      <a:r>
                        <a:t/>
                      </a:r>
                      <a:endParaRPr sz="2200" u="none" cap="none" strike="noStrike">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DE7"/>
                    </a:solidFill>
                  </a:tcPr>
                </a:tc>
                <a:tc>
                  <a:txBody>
                    <a:bodyPr/>
                    <a:lstStyle/>
                    <a:p>
                      <a:pPr indent="0" lvl="0" marL="0" marR="0" rtl="0" algn="r">
                        <a:lnSpc>
                          <a:spcPct val="100000"/>
                        </a:lnSpc>
                        <a:spcBef>
                          <a:spcPts val="0"/>
                        </a:spcBef>
                        <a:spcAft>
                          <a:spcPts val="0"/>
                        </a:spcAft>
                        <a:buClr>
                          <a:schemeClr val="dk1"/>
                        </a:buClr>
                        <a:buSzPts val="2400"/>
                        <a:buFont typeface="Calibri"/>
                        <a:buNone/>
                      </a:pPr>
                      <a:r>
                        <a:rPr i="1" lang="fr" sz="1600" u="none" cap="none" strike="noStrike">
                          <a:solidFill>
                            <a:srgbClr val="2E75B5"/>
                          </a:solidFill>
                          <a:latin typeface="Calibri"/>
                          <a:ea typeface="Calibri"/>
                          <a:cs typeface="Calibri"/>
                          <a:sym typeface="Calibri"/>
                        </a:rPr>
                        <a:t>Ou</a:t>
                      </a:r>
                      <a:endParaRPr/>
                    </a:p>
                  </a:txBody>
                  <a:tcPr marT="45725" marB="45725" marR="91450" marL="91450" anchor="ctr">
                    <a:lnL cap="flat" cmpd="sng" w="127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DE7"/>
                    </a:solidFill>
                  </a:tcPr>
                </a:tc>
                <a:tc>
                  <a:txBody>
                    <a:bodyPr/>
                    <a:lstStyle/>
                    <a:p>
                      <a:pPr indent="0" lvl="0" marL="0" marR="0" rtl="0" algn="l">
                        <a:lnSpc>
                          <a:spcPct val="150000"/>
                        </a:lnSpc>
                        <a:spcBef>
                          <a:spcPts val="0"/>
                        </a:spcBef>
                        <a:spcAft>
                          <a:spcPts val="0"/>
                        </a:spcAft>
                        <a:buClr>
                          <a:srgbClr val="000000"/>
                        </a:buClr>
                        <a:buSzPts val="2400"/>
                        <a:buFont typeface="Arial"/>
                        <a:buNone/>
                      </a:pPr>
                      <a:r>
                        <a:rPr b="0" i="0" lang="fr" sz="2200" u="none" cap="none" strike="noStrike">
                          <a:solidFill>
                            <a:srgbClr val="1F3864"/>
                          </a:solidFill>
                          <a:latin typeface="Calibri"/>
                          <a:ea typeface="Calibri"/>
                          <a:cs typeface="Calibri"/>
                          <a:sym typeface="Calibri"/>
                        </a:rPr>
                        <a:t>800 mcg par voie vaginale</a:t>
                      </a:r>
                      <a:endParaRPr sz="22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DE7"/>
                    </a:solidFill>
                  </a:tcPr>
                </a:tc>
                <a:tc>
                  <a:txBody>
                    <a:bodyPr/>
                    <a:lstStyle/>
                    <a:p>
                      <a:pPr indent="0" lvl="0" marL="0" marR="0" rtl="0" algn="l">
                        <a:lnSpc>
                          <a:spcPct val="150000"/>
                        </a:lnSpc>
                        <a:spcBef>
                          <a:spcPts val="0"/>
                        </a:spcBef>
                        <a:spcAft>
                          <a:spcPts val="0"/>
                        </a:spcAft>
                        <a:buClr>
                          <a:srgbClr val="1F3864"/>
                        </a:buClr>
                        <a:buSzPts val="2400"/>
                        <a:buFont typeface="Calibri"/>
                        <a:buNone/>
                      </a:pPr>
                      <a:r>
                        <a:rPr lang="fr" sz="2200" u="none" cap="none" strike="noStrike">
                          <a:solidFill>
                            <a:srgbClr val="1F3864"/>
                          </a:solidFill>
                          <a:latin typeface="Calibri"/>
                          <a:ea typeface="Calibri"/>
                          <a:cs typeface="Calibri"/>
                          <a:sym typeface="Calibri"/>
                        </a:rPr>
                        <a:t>Toutes les 3 heures</a:t>
                      </a:r>
                      <a:endParaRPr sz="2200" u="none" cap="none" strike="noStrike">
                        <a:latin typeface="Calibri"/>
                        <a:ea typeface="Calibri"/>
                        <a:cs typeface="Calibri"/>
                        <a:sym typeface="Calibri"/>
                      </a:endParaRPr>
                    </a:p>
                  </a:txBody>
                  <a:tcPr marT="45725" marB="45725" marR="91450" marL="91450" anchor="ctr">
                    <a:lnL cap="flat" cmpd="sng" w="12700">
                      <a:solidFill>
                        <a:srgbClr val="FFFFF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DE7"/>
                    </a:solidFill>
                  </a:tcPr>
                </a:tc>
              </a:tr>
              <a:tr h="648025">
                <a:tc>
                  <a:txBody>
                    <a:bodyPr/>
                    <a:lstStyle/>
                    <a:p>
                      <a:pPr indent="0" lvl="0" marL="0" marR="0" rtl="0" algn="l">
                        <a:lnSpc>
                          <a:spcPct val="100000"/>
                        </a:lnSpc>
                        <a:spcBef>
                          <a:spcPts val="0"/>
                        </a:spcBef>
                        <a:spcAft>
                          <a:spcPts val="0"/>
                        </a:spcAft>
                        <a:buClr>
                          <a:schemeClr val="dk1"/>
                        </a:buClr>
                        <a:buSzPts val="2000"/>
                        <a:buFont typeface="Calibri"/>
                        <a:buNone/>
                      </a:pPr>
                      <a:r>
                        <a:t/>
                      </a:r>
                      <a:endParaRPr sz="2200" u="none" cap="none" strike="noStrike">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DE7"/>
                    </a:solidFill>
                  </a:tcPr>
                </a:tc>
                <a:tc>
                  <a:txBody>
                    <a:bodyPr/>
                    <a:lstStyle/>
                    <a:p>
                      <a:pPr indent="0" lvl="0" marL="0" marR="0" rtl="0" algn="r">
                        <a:lnSpc>
                          <a:spcPct val="100000"/>
                        </a:lnSpc>
                        <a:spcBef>
                          <a:spcPts val="0"/>
                        </a:spcBef>
                        <a:spcAft>
                          <a:spcPts val="0"/>
                        </a:spcAft>
                        <a:buClr>
                          <a:schemeClr val="dk1"/>
                        </a:buClr>
                        <a:buSzPts val="2400"/>
                        <a:buFont typeface="Calibri"/>
                        <a:buNone/>
                      </a:pPr>
                      <a:r>
                        <a:rPr i="1" lang="fr" sz="1600" u="none" cap="none" strike="noStrike">
                          <a:solidFill>
                            <a:srgbClr val="2E75B5"/>
                          </a:solidFill>
                          <a:latin typeface="Calibri"/>
                          <a:ea typeface="Calibri"/>
                          <a:cs typeface="Calibri"/>
                          <a:sym typeface="Calibri"/>
                        </a:rPr>
                        <a:t>Ou</a:t>
                      </a:r>
                      <a:endParaRPr/>
                    </a:p>
                  </a:txBody>
                  <a:tcPr marT="45725" marB="45725" marR="91450" marL="91450" anchor="ctr">
                    <a:lnL cap="flat" cmpd="sng" w="127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DE7"/>
                    </a:solidFill>
                  </a:tcPr>
                </a:tc>
                <a:tc>
                  <a:txBody>
                    <a:bodyPr/>
                    <a:lstStyle/>
                    <a:p>
                      <a:pPr indent="0" lvl="0" marL="0" marR="0" rtl="0" algn="l">
                        <a:lnSpc>
                          <a:spcPct val="150000"/>
                        </a:lnSpc>
                        <a:spcBef>
                          <a:spcPts val="0"/>
                        </a:spcBef>
                        <a:spcAft>
                          <a:spcPts val="0"/>
                        </a:spcAft>
                        <a:buClr>
                          <a:srgbClr val="000000"/>
                        </a:buClr>
                        <a:buSzPts val="2400"/>
                        <a:buFont typeface="Arial"/>
                        <a:buNone/>
                      </a:pPr>
                      <a:r>
                        <a:rPr b="0" i="0" lang="fr" sz="2200" u="none" cap="none" strike="noStrike">
                          <a:solidFill>
                            <a:srgbClr val="1F3864"/>
                          </a:solidFill>
                          <a:latin typeface="Calibri"/>
                          <a:ea typeface="Calibri"/>
                          <a:cs typeface="Calibri"/>
                          <a:sym typeface="Calibri"/>
                        </a:rPr>
                        <a:t>800 mcg par voie buccale</a:t>
                      </a:r>
                      <a:endParaRPr sz="22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DE7"/>
                    </a:solidFill>
                  </a:tcPr>
                </a:tc>
                <a:tc>
                  <a:txBody>
                    <a:bodyPr/>
                    <a:lstStyle/>
                    <a:p>
                      <a:pPr indent="0" lvl="0" marL="0" marR="0" rtl="0" algn="l">
                        <a:lnSpc>
                          <a:spcPct val="150000"/>
                        </a:lnSpc>
                        <a:spcBef>
                          <a:spcPts val="0"/>
                        </a:spcBef>
                        <a:spcAft>
                          <a:spcPts val="0"/>
                        </a:spcAft>
                        <a:buClr>
                          <a:srgbClr val="1F3864"/>
                        </a:buClr>
                        <a:buSzPts val="2400"/>
                        <a:buFont typeface="Calibri"/>
                        <a:buNone/>
                      </a:pPr>
                      <a:r>
                        <a:rPr lang="fr" sz="2200" u="none" cap="none" strike="noStrike">
                          <a:solidFill>
                            <a:srgbClr val="1F3864"/>
                          </a:solidFill>
                          <a:latin typeface="Calibri"/>
                          <a:ea typeface="Calibri"/>
                          <a:cs typeface="Calibri"/>
                          <a:sym typeface="Calibri"/>
                        </a:rPr>
                        <a:t>Toutes les 3 heures</a:t>
                      </a:r>
                      <a:endParaRPr sz="2200" u="none" cap="none" strike="noStrike">
                        <a:latin typeface="Calibri"/>
                        <a:ea typeface="Calibri"/>
                        <a:cs typeface="Calibri"/>
                        <a:sym typeface="Calibri"/>
                      </a:endParaRPr>
                    </a:p>
                  </a:txBody>
                  <a:tcPr marT="45725" marB="45725" marR="91450" marL="91450" anchor="ctr">
                    <a:lnL cap="flat" cmpd="sng" w="12700">
                      <a:solidFill>
                        <a:srgbClr val="FFFFF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DE7"/>
                    </a:solidFill>
                  </a:tcPr>
                </a:tc>
              </a:tr>
            </a:tbl>
          </a:graphicData>
        </a:graphic>
      </p:graphicFrame>
      <p:sp>
        <p:nvSpPr>
          <p:cNvPr id="938" name="Google Shape;938;p12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123"/>
          <p:cNvSpPr txBox="1"/>
          <p:nvPr>
            <p:ph type="title"/>
          </p:nvPr>
        </p:nvSpPr>
        <p:spPr>
          <a:xfrm>
            <a:off x="406399" y="419896"/>
            <a:ext cx="8559801"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3959"/>
              <a:buNone/>
            </a:pPr>
            <a:r>
              <a:rPr lang="fr">
                <a:solidFill>
                  <a:schemeClr val="dk2"/>
                </a:solidFill>
                <a:latin typeface="Calibri"/>
                <a:ea typeface="Calibri"/>
                <a:cs typeface="Calibri"/>
                <a:sym typeface="Calibri"/>
              </a:rPr>
              <a:t>Misoprostol seul pour l'avortement médicamenteux &lt; 12 semaines</a:t>
            </a:r>
            <a:endParaRPr/>
          </a:p>
        </p:txBody>
      </p:sp>
      <p:sp>
        <p:nvSpPr>
          <p:cNvPr id="945" name="Google Shape;945;p123"/>
          <p:cNvSpPr txBox="1"/>
          <p:nvPr>
            <p:ph idx="1" type="body"/>
          </p:nvPr>
        </p:nvSpPr>
        <p:spPr>
          <a:xfrm>
            <a:off x="839787" y="1854200"/>
            <a:ext cx="7605713" cy="4076700"/>
          </a:xfrm>
          <a:prstGeom prst="rect">
            <a:avLst/>
          </a:prstGeom>
          <a:noFill/>
          <a:ln>
            <a:noFill/>
          </a:ln>
        </p:spPr>
        <p:txBody>
          <a:bodyPr anchorCtr="0" anchor="t" bIns="34275" lIns="68550" spcFirstLastPara="1" rIns="68550" wrap="square" tIns="34275">
            <a:noAutofit/>
          </a:bodyPr>
          <a:lstStyle/>
          <a:p>
            <a:pPr indent="-431800" lvl="0" marL="457200" rtl="0" algn="l">
              <a:lnSpc>
                <a:spcPct val="80000"/>
              </a:lnSpc>
              <a:spcBef>
                <a:spcPts val="0"/>
              </a:spcBef>
              <a:spcAft>
                <a:spcPts val="0"/>
              </a:spcAft>
              <a:buClr>
                <a:srgbClr val="1F3864"/>
              </a:buClr>
              <a:buSzPts val="2800"/>
              <a:buChar char="•"/>
            </a:pPr>
            <a:r>
              <a:rPr lang="fr" sz="2600">
                <a:solidFill>
                  <a:schemeClr val="dk2"/>
                </a:solidFill>
              </a:rPr>
              <a:t>800 mcg de misoprostol administrés par voie sublinguale, vaginale ou buccale toutes les 3 heures </a:t>
            </a:r>
            <a:endParaRPr/>
          </a:p>
          <a:p>
            <a:pPr indent="-431800" lvl="0" marL="457200" rtl="0" algn="l">
              <a:lnSpc>
                <a:spcPct val="80000"/>
              </a:lnSpc>
              <a:spcBef>
                <a:spcPts val="640"/>
              </a:spcBef>
              <a:spcAft>
                <a:spcPts val="0"/>
              </a:spcAft>
              <a:buClr>
                <a:srgbClr val="1F3864"/>
              </a:buClr>
              <a:buSzPts val="2800"/>
              <a:buChar char="•"/>
            </a:pPr>
            <a:r>
              <a:rPr lang="fr" sz="2600">
                <a:solidFill>
                  <a:schemeClr val="dk2"/>
                </a:solidFill>
              </a:rPr>
              <a:t>Généralement 2-3 doses de misoprostol sont nécessaires pour l'expulsion</a:t>
            </a:r>
            <a:endParaRPr/>
          </a:p>
          <a:p>
            <a:pPr indent="-431800" lvl="0" marL="457200" rtl="0" algn="l">
              <a:lnSpc>
                <a:spcPct val="80000"/>
              </a:lnSpc>
              <a:spcBef>
                <a:spcPts val="640"/>
              </a:spcBef>
              <a:spcAft>
                <a:spcPts val="0"/>
              </a:spcAft>
              <a:buClr>
                <a:srgbClr val="1F3864"/>
              </a:buClr>
              <a:buSzPts val="2800"/>
              <a:buChar char="•"/>
            </a:pPr>
            <a:r>
              <a:rPr lang="fr" sz="2600">
                <a:solidFill>
                  <a:schemeClr val="dk2"/>
                </a:solidFill>
              </a:rPr>
              <a:t>Lieu :</a:t>
            </a:r>
            <a:endParaRPr/>
          </a:p>
          <a:p>
            <a:pPr indent="-406400" lvl="1" marL="914400" rtl="0" algn="l">
              <a:lnSpc>
                <a:spcPct val="80000"/>
              </a:lnSpc>
              <a:spcBef>
                <a:spcPts val="560"/>
              </a:spcBef>
              <a:spcAft>
                <a:spcPts val="0"/>
              </a:spcAft>
              <a:buClr>
                <a:srgbClr val="1F3864"/>
              </a:buClr>
              <a:buSzPts val="2400"/>
              <a:buFont typeface="Courier New"/>
              <a:buChar char="o"/>
            </a:pPr>
            <a:r>
              <a:rPr lang="fr" sz="2400">
                <a:solidFill>
                  <a:schemeClr val="dk2"/>
                </a:solidFill>
              </a:rPr>
              <a:t>Jusqu’à 12 semaines : à la maison ou dans un établissement de santé</a:t>
            </a:r>
            <a:endParaRPr/>
          </a:p>
          <a:p>
            <a:pPr indent="-406400" lvl="1" marL="914400" rtl="0" algn="l">
              <a:lnSpc>
                <a:spcPct val="80000"/>
              </a:lnSpc>
              <a:spcBef>
                <a:spcPts val="560"/>
              </a:spcBef>
              <a:spcAft>
                <a:spcPts val="0"/>
              </a:spcAft>
              <a:buClr>
                <a:srgbClr val="1F3864"/>
              </a:buClr>
              <a:buSzPts val="2400"/>
              <a:buFont typeface="Courier New"/>
              <a:buChar char="o"/>
            </a:pPr>
            <a:r>
              <a:rPr lang="fr" sz="2400">
                <a:solidFill>
                  <a:schemeClr val="dk2"/>
                </a:solidFill>
              </a:rPr>
              <a:t>Après 10 semaines : Établissements de santé</a:t>
            </a:r>
            <a:endParaRPr/>
          </a:p>
          <a:p>
            <a:pPr indent="-431800" lvl="0" marL="457200" rtl="0" algn="l">
              <a:lnSpc>
                <a:spcPct val="80000"/>
              </a:lnSpc>
              <a:spcBef>
                <a:spcPts val="640"/>
              </a:spcBef>
              <a:spcAft>
                <a:spcPts val="0"/>
              </a:spcAft>
              <a:buClr>
                <a:srgbClr val="1F3864"/>
              </a:buClr>
              <a:buSzPts val="2800"/>
              <a:buChar char="•"/>
            </a:pPr>
            <a:r>
              <a:rPr lang="fr" sz="2600">
                <a:solidFill>
                  <a:schemeClr val="dk2"/>
                </a:solidFill>
              </a:rPr>
              <a:t>Le suivi n’est pas nécessaire</a:t>
            </a:r>
            <a:endParaRPr/>
          </a:p>
          <a:p>
            <a:pPr indent="-431800" lvl="0" marL="457200" rtl="0" algn="l">
              <a:lnSpc>
                <a:spcPct val="80000"/>
              </a:lnSpc>
              <a:spcBef>
                <a:spcPts val="640"/>
              </a:spcBef>
              <a:spcAft>
                <a:spcPts val="0"/>
              </a:spcAft>
              <a:buClr>
                <a:srgbClr val="1F3864"/>
              </a:buClr>
              <a:buSzPts val="2800"/>
              <a:buChar char="•"/>
            </a:pPr>
            <a:r>
              <a:rPr lang="fr" sz="2600">
                <a:solidFill>
                  <a:schemeClr val="dk2"/>
                </a:solidFill>
              </a:rPr>
              <a:t>Taux de réussite : 84-93% ; poursuite de la grossesse : 3-10%</a:t>
            </a:r>
            <a:endParaRPr/>
          </a:p>
        </p:txBody>
      </p:sp>
      <p:sp>
        <p:nvSpPr>
          <p:cNvPr id="946" name="Google Shape;946;p12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1" name="Shape 951"/>
        <p:cNvGrpSpPr/>
        <p:nvPr/>
      </p:nvGrpSpPr>
      <p:grpSpPr>
        <a:xfrm>
          <a:off x="0" y="0"/>
          <a:ext cx="0" cy="0"/>
          <a:chOff x="0" y="0"/>
          <a:chExt cx="0" cy="0"/>
        </a:xfrm>
      </p:grpSpPr>
      <p:sp>
        <p:nvSpPr>
          <p:cNvPr id="952" name="Google Shape;952;p124"/>
          <p:cNvSpPr txBox="1"/>
          <p:nvPr>
            <p:ph type="title"/>
          </p:nvPr>
        </p:nvSpPr>
        <p:spPr>
          <a:xfrm>
            <a:off x="402771" y="344890"/>
            <a:ext cx="8338458" cy="1028457"/>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3600"/>
              <a:buNone/>
            </a:pPr>
            <a:r>
              <a:rPr lang="fr" sz="3000">
                <a:solidFill>
                  <a:schemeClr val="dk2"/>
                </a:solidFill>
                <a:latin typeface="Calibri"/>
                <a:ea typeface="Calibri"/>
                <a:cs typeface="Calibri"/>
                <a:sym typeface="Calibri"/>
              </a:rPr>
              <a:t>Misoprostol pour l'avortement incomplet et avortement manqué &lt;13 semaines taille de l'utérus</a:t>
            </a:r>
            <a:endParaRPr/>
          </a:p>
        </p:txBody>
      </p:sp>
      <p:graphicFrame>
        <p:nvGraphicFramePr>
          <p:cNvPr id="953" name="Google Shape;953;p124"/>
          <p:cNvGraphicFramePr/>
          <p:nvPr/>
        </p:nvGraphicFramePr>
        <p:xfrm>
          <a:off x="11230583" y="4519714"/>
          <a:ext cx="3000000" cy="3000000"/>
        </p:xfrm>
        <a:graphic>
          <a:graphicData uri="http://schemas.openxmlformats.org/drawingml/2006/table">
            <a:tbl>
              <a:tblPr>
                <a:noFill/>
                <a:tableStyleId>{D00DA065-D055-443F-AB77-2F54C2681499}</a:tableStyleId>
              </a:tblPr>
              <a:tblGrid>
                <a:gridCol w="162600"/>
              </a:tblGrid>
              <a:tr h="274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bl>
          </a:graphicData>
        </a:graphic>
      </p:graphicFrame>
      <p:graphicFrame>
        <p:nvGraphicFramePr>
          <p:cNvPr id="954" name="Google Shape;954;p124"/>
          <p:cNvGraphicFramePr/>
          <p:nvPr/>
        </p:nvGraphicFramePr>
        <p:xfrm>
          <a:off x="546100" y="2997632"/>
          <a:ext cx="3000000" cy="3000000"/>
        </p:xfrm>
        <a:graphic>
          <a:graphicData uri="http://schemas.openxmlformats.org/drawingml/2006/table">
            <a:tbl>
              <a:tblPr>
                <a:noFill/>
                <a:tableStyleId>{D00DA065-D055-443F-AB77-2F54C2681499}</a:tableStyleId>
              </a:tblPr>
              <a:tblGrid>
                <a:gridCol w="1361125"/>
                <a:gridCol w="1445575"/>
                <a:gridCol w="2993575"/>
                <a:gridCol w="2188025"/>
              </a:tblGrid>
              <a:tr h="420475">
                <a:tc gridSpan="4">
                  <a:txBody>
                    <a:bodyPr/>
                    <a:lstStyle/>
                    <a:p>
                      <a:pPr indent="0" lvl="0" marL="0" marR="0" rtl="0" algn="l">
                        <a:lnSpc>
                          <a:spcPct val="100000"/>
                        </a:lnSpc>
                        <a:spcBef>
                          <a:spcPts val="0"/>
                        </a:spcBef>
                        <a:spcAft>
                          <a:spcPts val="0"/>
                        </a:spcAft>
                        <a:buClr>
                          <a:srgbClr val="000000"/>
                        </a:buClr>
                        <a:buSzPts val="1500"/>
                        <a:buFont typeface="Arial"/>
                        <a:buNone/>
                      </a:pPr>
                      <a:r>
                        <a:rPr b="1" i="0" lang="fr" sz="2000" u="none" cap="none" strike="noStrike">
                          <a:solidFill>
                            <a:schemeClr val="lt1"/>
                          </a:solidFill>
                          <a:latin typeface="Calibri"/>
                          <a:ea typeface="Calibri"/>
                          <a:cs typeface="Calibri"/>
                          <a:sym typeface="Calibri"/>
                        </a:rPr>
                        <a:t>Avortement manqué</a:t>
                      </a:r>
                      <a:endParaRPr sz="2000" u="none" cap="none" strike="noStrike"/>
                    </a:p>
                  </a:txBody>
                  <a:tcPr marT="34300" marB="34300" marR="68600" marL="68600" anchor="ctr">
                    <a:lnL cap="flat" cmpd="sng" w="12700">
                      <a:solidFill>
                        <a:srgbClr val="2E75B5"/>
                      </a:solidFill>
                      <a:prstDash val="solid"/>
                      <a:round/>
                      <a:headEnd len="sm" w="sm" type="none"/>
                      <a:tailEnd len="sm" w="sm" type="none"/>
                    </a:lnL>
                    <a:lnR cap="flat" cmpd="sng" w="12700">
                      <a:solidFill>
                        <a:srgbClr val="2E75B5"/>
                      </a:solidFill>
                      <a:prstDash val="solid"/>
                      <a:round/>
                      <a:headEnd len="sm" w="sm" type="none"/>
                      <a:tailEnd len="sm" w="sm" type="none"/>
                    </a:lnR>
                    <a:lnT cap="flat" cmpd="sng" w="12700">
                      <a:solidFill>
                        <a:srgbClr val="2E75B5"/>
                      </a:solidFill>
                      <a:prstDash val="solid"/>
                      <a:round/>
                      <a:headEnd len="sm" w="sm" type="none"/>
                      <a:tailEnd len="sm" w="sm" type="none"/>
                    </a:lnT>
                    <a:lnB cap="flat" cmpd="sng" w="28575">
                      <a:solidFill>
                        <a:srgbClr val="506687"/>
                      </a:solidFill>
                      <a:prstDash val="solid"/>
                      <a:round/>
                      <a:headEnd len="sm" w="sm" type="none"/>
                      <a:tailEnd len="sm" w="sm" type="none"/>
                    </a:lnB>
                    <a:solidFill>
                      <a:schemeClr val="accent1"/>
                    </a:solidFill>
                  </a:tcPr>
                </a:tc>
                <a:tc hMerge="1"/>
                <a:tc hMerge="1"/>
                <a:tc hMerge="1"/>
              </a:tr>
              <a:tr h="335425">
                <a:tc gridSpan="4">
                  <a:txBody>
                    <a:bodyPr/>
                    <a:lstStyle/>
                    <a:p>
                      <a:pPr indent="0" lvl="0" marL="0" marR="0" rtl="0" algn="l">
                        <a:lnSpc>
                          <a:spcPct val="100000"/>
                        </a:lnSpc>
                        <a:spcBef>
                          <a:spcPts val="0"/>
                        </a:spcBef>
                        <a:spcAft>
                          <a:spcPts val="0"/>
                        </a:spcAft>
                        <a:buClr>
                          <a:srgbClr val="000000"/>
                        </a:buClr>
                        <a:buSzPts val="1500"/>
                        <a:buFont typeface="Arial"/>
                        <a:buNone/>
                      </a:pPr>
                      <a:r>
                        <a:rPr b="1" i="0" lang="fr" sz="1800" u="none" cap="none" strike="noStrike">
                          <a:solidFill>
                            <a:srgbClr val="506687"/>
                          </a:solidFill>
                          <a:latin typeface="Calibri"/>
                          <a:ea typeface="Calibri"/>
                          <a:cs typeface="Calibri"/>
                          <a:sym typeface="Calibri"/>
                        </a:rPr>
                        <a:t>Mifépristone + misoprostol</a:t>
                      </a:r>
                      <a:endParaRPr b="1" sz="1800" u="none" cap="none" strike="noStrike">
                        <a:solidFill>
                          <a:srgbClr val="506687"/>
                        </a:solidFill>
                      </a:endParaRPr>
                    </a:p>
                  </a:txBody>
                  <a:tcPr marT="34300" marB="34300" marR="68600" marL="68600">
                    <a:lnL cap="flat" cmpd="sng" w="12700">
                      <a:solidFill>
                        <a:srgbClr val="0066FF"/>
                      </a:solidFill>
                      <a:prstDash val="solid"/>
                      <a:round/>
                      <a:headEnd len="sm" w="sm" type="none"/>
                      <a:tailEnd len="sm" w="sm" type="none"/>
                    </a:lnL>
                    <a:lnR cap="flat" cmpd="sng" w="12700">
                      <a:solidFill>
                        <a:srgbClr val="0066FF"/>
                      </a:solidFill>
                      <a:prstDash val="solid"/>
                      <a:round/>
                      <a:headEnd len="sm" w="sm" type="none"/>
                      <a:tailEnd len="sm" w="sm" type="none"/>
                    </a:lnR>
                    <a:lnT cap="flat" cmpd="sng" w="28575">
                      <a:solidFill>
                        <a:srgbClr val="506687"/>
                      </a:solidFill>
                      <a:prstDash val="solid"/>
                      <a:round/>
                      <a:headEnd len="sm" w="sm" type="none"/>
                      <a:tailEnd len="sm" w="sm" type="none"/>
                    </a:lnT>
                    <a:lnB cap="flat" cmpd="sng" w="28575">
                      <a:solidFill>
                        <a:srgbClr val="506687"/>
                      </a:solidFill>
                      <a:prstDash val="solid"/>
                      <a:round/>
                      <a:headEnd len="sm" w="sm" type="none"/>
                      <a:tailEnd len="sm" w="sm" type="none"/>
                    </a:lnB>
                    <a:solidFill>
                      <a:srgbClr val="D8D8D8"/>
                    </a:solidFill>
                  </a:tcPr>
                </a:tc>
                <a:tc hMerge="1"/>
                <a:tc hMerge="1"/>
                <a:tc hMerge="1"/>
              </a:tr>
              <a:tr h="335425">
                <a:tc>
                  <a:txBody>
                    <a:bodyPr/>
                    <a:lstStyle/>
                    <a:p>
                      <a:pPr indent="0" lvl="0" marL="0" marR="0" rtl="0" algn="r">
                        <a:lnSpc>
                          <a:spcPct val="100000"/>
                        </a:lnSpc>
                        <a:spcBef>
                          <a:spcPts val="0"/>
                        </a:spcBef>
                        <a:spcAft>
                          <a:spcPts val="0"/>
                        </a:spcAft>
                        <a:buClr>
                          <a:srgbClr val="000000"/>
                        </a:buClr>
                        <a:buSzPts val="1500"/>
                        <a:buFont typeface="Arial"/>
                        <a:buNone/>
                      </a:pPr>
                      <a:r>
                        <a:rPr b="0" i="0" lang="fr" sz="1800" u="none" cap="none" strike="noStrike">
                          <a:solidFill>
                            <a:srgbClr val="1F3864"/>
                          </a:solidFill>
                          <a:latin typeface="Calibri"/>
                          <a:ea typeface="Calibri"/>
                          <a:cs typeface="Calibri"/>
                          <a:sym typeface="Calibri"/>
                        </a:rPr>
                        <a:t>Jour 1</a:t>
                      </a:r>
                      <a:endParaRPr sz="1800" u="none" cap="none" strike="noStrike">
                        <a:latin typeface="Calibri"/>
                        <a:ea typeface="Calibri"/>
                        <a:cs typeface="Calibri"/>
                        <a:sym typeface="Calibri"/>
                      </a:endParaRPr>
                    </a:p>
                  </a:txBody>
                  <a:tcPr marT="34300" marB="34300" marR="68600" marL="68600">
                    <a:lnL cap="flat" cmpd="sng" w="12700">
                      <a:solidFill>
                        <a:srgbClr val="2E75B5"/>
                      </a:solidFill>
                      <a:prstDash val="solid"/>
                      <a:round/>
                      <a:headEnd len="sm" w="sm" type="none"/>
                      <a:tailEnd len="sm" w="sm" type="none"/>
                    </a:lnL>
                    <a:lnR cap="flat" cmpd="sng" w="19050">
                      <a:solidFill>
                        <a:schemeClr val="lt1"/>
                      </a:solidFill>
                      <a:prstDash val="solid"/>
                      <a:round/>
                      <a:headEnd len="sm" w="sm" type="none"/>
                      <a:tailEnd len="sm" w="sm" type="none"/>
                    </a:lnR>
                    <a:lnT cap="flat" cmpd="sng" w="28575">
                      <a:solidFill>
                        <a:srgbClr val="506687"/>
                      </a:solidFill>
                      <a:prstDash val="solid"/>
                      <a:round/>
                      <a:headEnd len="sm" w="sm" type="none"/>
                      <a:tailEnd len="sm" w="sm" type="none"/>
                    </a:lnT>
                    <a:lnB cap="flat" cmpd="sng" w="19050">
                      <a:solidFill>
                        <a:schemeClr val="lt1"/>
                      </a:solidFill>
                      <a:prstDash val="solid"/>
                      <a:round/>
                      <a:headEnd len="sm" w="sm" type="none"/>
                      <a:tailEnd len="sm" w="sm" type="none"/>
                    </a:lnB>
                    <a:solidFill>
                      <a:srgbClr val="B85231">
                        <a:alpha val="9803"/>
                      </a:srgbClr>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fr" sz="1800" u="none" cap="none" strike="noStrike">
                          <a:solidFill>
                            <a:srgbClr val="1F3864"/>
                          </a:solidFill>
                          <a:latin typeface="Calibri"/>
                          <a:ea typeface="Calibri"/>
                          <a:cs typeface="Calibri"/>
                          <a:sym typeface="Calibri"/>
                        </a:rPr>
                        <a:t>Mifépristone</a:t>
                      </a:r>
                      <a:endParaRPr sz="1800" u="none" cap="none" strike="noStrike">
                        <a:latin typeface="Calibri"/>
                        <a:ea typeface="Calibri"/>
                        <a:cs typeface="Calibri"/>
                        <a:sym typeface="Calibri"/>
                      </a:endParaRPr>
                    </a:p>
                  </a:txBody>
                  <a:tcPr marT="34300" marB="34300" marR="68600" marL="686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28575">
                      <a:solidFill>
                        <a:srgbClr val="506687"/>
                      </a:solidFill>
                      <a:prstDash val="solid"/>
                      <a:round/>
                      <a:headEnd len="sm" w="sm" type="none"/>
                      <a:tailEnd len="sm" w="sm" type="none"/>
                    </a:lnT>
                    <a:lnB cap="flat" cmpd="sng" w="19050">
                      <a:solidFill>
                        <a:schemeClr val="lt1"/>
                      </a:solidFill>
                      <a:prstDash val="solid"/>
                      <a:round/>
                      <a:headEnd len="sm" w="sm" type="none"/>
                      <a:tailEnd len="sm" w="sm" type="none"/>
                    </a:lnB>
                    <a:solidFill>
                      <a:srgbClr val="B85231">
                        <a:alpha val="9803"/>
                      </a:srgbClr>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fr" sz="1800" u="none" cap="none" strike="noStrike">
                          <a:solidFill>
                            <a:srgbClr val="1F3864"/>
                          </a:solidFill>
                          <a:latin typeface="Calibri"/>
                          <a:ea typeface="Calibri"/>
                          <a:cs typeface="Calibri"/>
                          <a:sym typeface="Calibri"/>
                        </a:rPr>
                        <a:t>200 mcg par voie orale</a:t>
                      </a:r>
                      <a:endParaRPr sz="1800" u="none" cap="none" strike="noStrike">
                        <a:latin typeface="Calibri"/>
                        <a:ea typeface="Calibri"/>
                        <a:cs typeface="Calibri"/>
                        <a:sym typeface="Calibri"/>
                      </a:endParaRPr>
                    </a:p>
                  </a:txBody>
                  <a:tcPr marT="34300" marB="34300" marR="68600" marL="686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28575">
                      <a:solidFill>
                        <a:srgbClr val="506687"/>
                      </a:solidFill>
                      <a:prstDash val="solid"/>
                      <a:round/>
                      <a:headEnd len="sm" w="sm" type="none"/>
                      <a:tailEnd len="sm" w="sm" type="none"/>
                    </a:lnT>
                    <a:lnB cap="flat" cmpd="sng" w="19050">
                      <a:solidFill>
                        <a:schemeClr val="lt1"/>
                      </a:solidFill>
                      <a:prstDash val="solid"/>
                      <a:round/>
                      <a:headEnd len="sm" w="sm" type="none"/>
                      <a:tailEnd len="sm" w="sm" type="none"/>
                    </a:lnB>
                    <a:solidFill>
                      <a:srgbClr val="B85231">
                        <a:alpha val="9803"/>
                      </a:srgbClr>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fr" sz="1800" u="none" cap="none" strike="noStrike">
                          <a:solidFill>
                            <a:srgbClr val="1F3864"/>
                          </a:solidFill>
                          <a:latin typeface="Calibri"/>
                          <a:ea typeface="Calibri"/>
                          <a:cs typeface="Calibri"/>
                          <a:sym typeface="Calibri"/>
                        </a:rPr>
                        <a:t>Dose unique</a:t>
                      </a:r>
                      <a:endParaRPr sz="1800" u="none" cap="none" strike="noStrike">
                        <a:latin typeface="Calibri"/>
                        <a:ea typeface="Calibri"/>
                        <a:cs typeface="Calibri"/>
                        <a:sym typeface="Calibri"/>
                      </a:endParaRPr>
                    </a:p>
                  </a:txBody>
                  <a:tcPr marT="34300" marB="34300" marR="68600" marL="68600">
                    <a:lnL cap="flat" cmpd="sng" w="19050">
                      <a:solidFill>
                        <a:schemeClr val="lt1"/>
                      </a:solidFill>
                      <a:prstDash val="solid"/>
                      <a:round/>
                      <a:headEnd len="sm" w="sm" type="none"/>
                      <a:tailEnd len="sm" w="sm" type="none"/>
                    </a:lnL>
                    <a:lnR cap="flat" cmpd="sng" w="12700">
                      <a:solidFill>
                        <a:srgbClr val="2E75B5"/>
                      </a:solidFill>
                      <a:prstDash val="solid"/>
                      <a:round/>
                      <a:headEnd len="sm" w="sm" type="none"/>
                      <a:tailEnd len="sm" w="sm" type="none"/>
                    </a:lnR>
                    <a:lnT cap="flat" cmpd="sng" w="28575">
                      <a:solidFill>
                        <a:srgbClr val="506687"/>
                      </a:solidFill>
                      <a:prstDash val="solid"/>
                      <a:round/>
                      <a:headEnd len="sm" w="sm" type="none"/>
                      <a:tailEnd len="sm" w="sm" type="none"/>
                    </a:lnT>
                    <a:lnB cap="flat" cmpd="sng" w="19050">
                      <a:solidFill>
                        <a:schemeClr val="lt1"/>
                      </a:solidFill>
                      <a:prstDash val="solid"/>
                      <a:round/>
                      <a:headEnd len="sm" w="sm" type="none"/>
                      <a:tailEnd len="sm" w="sm" type="none"/>
                    </a:lnB>
                    <a:solidFill>
                      <a:srgbClr val="B85231">
                        <a:alpha val="9803"/>
                      </a:srgbClr>
                    </a:solidFill>
                  </a:tcPr>
                </a:tc>
              </a:tr>
              <a:tr h="471625">
                <a:tc>
                  <a:txBody>
                    <a:bodyPr/>
                    <a:lstStyle/>
                    <a:p>
                      <a:pPr indent="0" lvl="0" marL="0" marR="0" rtl="0" algn="r">
                        <a:lnSpc>
                          <a:spcPct val="100000"/>
                        </a:lnSpc>
                        <a:spcBef>
                          <a:spcPts val="0"/>
                        </a:spcBef>
                        <a:spcAft>
                          <a:spcPts val="0"/>
                        </a:spcAft>
                        <a:buClr>
                          <a:srgbClr val="000000"/>
                        </a:buClr>
                        <a:buSzPts val="1500"/>
                        <a:buFont typeface="Arial"/>
                        <a:buNone/>
                      </a:pPr>
                      <a:r>
                        <a:rPr b="0" i="0" lang="fr" sz="1800" u="none" cap="none" strike="noStrike">
                          <a:solidFill>
                            <a:srgbClr val="1F3864"/>
                          </a:solidFill>
                          <a:latin typeface="Calibri"/>
                          <a:ea typeface="Calibri"/>
                          <a:cs typeface="Calibri"/>
                          <a:sym typeface="Calibri"/>
                        </a:rPr>
                        <a:t>Jour 2-3</a:t>
                      </a:r>
                      <a:endParaRPr sz="1800" u="none" cap="none" strike="noStrike">
                        <a:latin typeface="Calibri"/>
                        <a:ea typeface="Calibri"/>
                        <a:cs typeface="Calibri"/>
                        <a:sym typeface="Calibri"/>
                      </a:endParaRPr>
                    </a:p>
                  </a:txBody>
                  <a:tcPr marT="34300" marB="34300" marR="68600" marL="68600">
                    <a:lnL cap="flat" cmpd="sng" w="12700">
                      <a:solidFill>
                        <a:srgbClr val="2E75B5"/>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fr" sz="1800" u="none" cap="none" strike="noStrike">
                          <a:solidFill>
                            <a:srgbClr val="1F3864"/>
                          </a:solidFill>
                          <a:latin typeface="Calibri"/>
                          <a:ea typeface="Calibri"/>
                          <a:cs typeface="Calibri"/>
                          <a:sym typeface="Calibri"/>
                        </a:rPr>
                        <a:t>Misoprostol</a:t>
                      </a:r>
                      <a:endParaRPr sz="1800" u="none" cap="none" strike="noStrike">
                        <a:latin typeface="Calibri"/>
                        <a:ea typeface="Calibri"/>
                        <a:cs typeface="Calibri"/>
                        <a:sym typeface="Calibri"/>
                      </a:endParaRPr>
                    </a:p>
                  </a:txBody>
                  <a:tcPr marT="34300" marB="34300" marR="68600" marL="686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fr" sz="1800" u="none" cap="none" strike="noStrike">
                          <a:solidFill>
                            <a:srgbClr val="1F3864"/>
                          </a:solidFill>
                          <a:latin typeface="Calibri"/>
                          <a:ea typeface="Calibri"/>
                          <a:cs typeface="Calibri"/>
                          <a:sym typeface="Calibri"/>
                        </a:rPr>
                        <a:t>800 mcg par voie vaginale*</a:t>
                      </a:r>
                      <a:endParaRPr sz="1800" u="none" cap="none" strike="noStrike">
                        <a:latin typeface="Calibri"/>
                        <a:ea typeface="Calibri"/>
                        <a:cs typeface="Calibri"/>
                        <a:sym typeface="Calibri"/>
                      </a:endParaRPr>
                    </a:p>
                  </a:txBody>
                  <a:tcPr marT="34300" marB="34300" marR="68600" marL="686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fr" sz="1800" u="none" cap="none" strike="noStrike">
                          <a:solidFill>
                            <a:srgbClr val="1F3864"/>
                          </a:solidFill>
                          <a:latin typeface="Calibri"/>
                          <a:ea typeface="Calibri"/>
                          <a:cs typeface="Calibri"/>
                          <a:sym typeface="Calibri"/>
                        </a:rPr>
                        <a:t>Toutes les 3 heures</a:t>
                      </a:r>
                      <a:endParaRPr sz="1800" u="none" cap="none" strike="noStrike">
                        <a:latin typeface="Calibri"/>
                        <a:ea typeface="Calibri"/>
                        <a:cs typeface="Calibri"/>
                        <a:sym typeface="Calibri"/>
                      </a:endParaRPr>
                    </a:p>
                  </a:txBody>
                  <a:tcPr marT="34300" marB="34300" marR="68600" marL="68600">
                    <a:lnL cap="flat" cmpd="sng" w="19050">
                      <a:solidFill>
                        <a:schemeClr val="lt1"/>
                      </a:solidFill>
                      <a:prstDash val="solid"/>
                      <a:round/>
                      <a:headEnd len="sm" w="sm" type="none"/>
                      <a:tailEnd len="sm" w="sm" type="none"/>
                    </a:lnL>
                    <a:lnR cap="flat" cmpd="sng" w="12700">
                      <a:solidFill>
                        <a:srgbClr val="2E75B5"/>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AF9F9"/>
                    </a:solidFill>
                  </a:tcPr>
                </a:tc>
              </a:tr>
              <a:tr h="471625">
                <a:tc>
                  <a:txBody>
                    <a:bodyPr/>
                    <a:lstStyle/>
                    <a:p>
                      <a:pPr indent="0" lvl="0" marL="0" marR="0" rtl="0" algn="l">
                        <a:lnSpc>
                          <a:spcPct val="100000"/>
                        </a:lnSpc>
                        <a:spcBef>
                          <a:spcPts val="0"/>
                        </a:spcBef>
                        <a:spcAft>
                          <a:spcPts val="0"/>
                        </a:spcAft>
                        <a:buClr>
                          <a:srgbClr val="000000"/>
                        </a:buClr>
                        <a:buSzPts val="1500"/>
                        <a:buFont typeface="Arial"/>
                        <a:buNone/>
                      </a:pPr>
                      <a:r>
                        <a:t/>
                      </a:r>
                      <a:endParaRPr sz="1800" u="none" cap="none" strike="noStrike">
                        <a:solidFill>
                          <a:srgbClr val="1F3864"/>
                        </a:solidFill>
                        <a:latin typeface="Calibri"/>
                        <a:ea typeface="Calibri"/>
                        <a:cs typeface="Calibri"/>
                        <a:sym typeface="Calibri"/>
                      </a:endParaRPr>
                    </a:p>
                  </a:txBody>
                  <a:tcPr marT="34300" marB="34300" marR="68600" marL="68600">
                    <a:lnL cap="flat" cmpd="sng" w="12700">
                      <a:solidFill>
                        <a:srgbClr val="2E75B5"/>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28575">
                      <a:solidFill>
                        <a:srgbClr val="506687"/>
                      </a:solidFill>
                      <a:prstDash val="solid"/>
                      <a:round/>
                      <a:headEnd len="sm" w="sm" type="none"/>
                      <a:tailEnd len="sm" w="sm" type="none"/>
                    </a:lnB>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800" u="none" cap="none" strike="noStrike">
                        <a:solidFill>
                          <a:srgbClr val="1F3864"/>
                        </a:solidFill>
                        <a:latin typeface="Calibri"/>
                        <a:ea typeface="Calibri"/>
                        <a:cs typeface="Calibri"/>
                        <a:sym typeface="Calibri"/>
                      </a:endParaRPr>
                    </a:p>
                  </a:txBody>
                  <a:tcPr marT="34300" marB="34300" marR="68600" marL="686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28575">
                      <a:solidFill>
                        <a:srgbClr val="506687"/>
                      </a:solidFill>
                      <a:prstDash val="solid"/>
                      <a:round/>
                      <a:headEnd len="sm" w="sm" type="none"/>
                      <a:tailEnd len="sm" w="sm" type="none"/>
                    </a:lnB>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fr" sz="1800" u="none" cap="none" strike="noStrike">
                          <a:solidFill>
                            <a:srgbClr val="1F3864"/>
                          </a:solidFill>
                          <a:latin typeface="Calibri"/>
                          <a:ea typeface="Calibri"/>
                          <a:cs typeface="Calibri"/>
                          <a:sym typeface="Calibri"/>
                        </a:rPr>
                        <a:t>600 mcg par voie sublinguale</a:t>
                      </a:r>
                      <a:endParaRPr sz="1800" u="none" cap="none" strike="noStrike">
                        <a:solidFill>
                          <a:srgbClr val="1F3864"/>
                        </a:solidFill>
                        <a:latin typeface="Calibri"/>
                        <a:ea typeface="Calibri"/>
                        <a:cs typeface="Calibri"/>
                        <a:sym typeface="Calibri"/>
                      </a:endParaRPr>
                    </a:p>
                  </a:txBody>
                  <a:tcPr marT="34300" marB="34300" marR="68600" marL="686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28575">
                      <a:solidFill>
                        <a:srgbClr val="506687"/>
                      </a:solidFill>
                      <a:prstDash val="solid"/>
                      <a:round/>
                      <a:headEnd len="sm" w="sm" type="none"/>
                      <a:tailEnd len="sm" w="sm" type="none"/>
                    </a:lnB>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fr" sz="1800" u="none" cap="none" strike="noStrike">
                          <a:solidFill>
                            <a:srgbClr val="1F3864"/>
                          </a:solidFill>
                          <a:latin typeface="Calibri"/>
                          <a:ea typeface="Calibri"/>
                          <a:cs typeface="Calibri"/>
                          <a:sym typeface="Calibri"/>
                        </a:rPr>
                        <a:t>Toutes les 3 heures</a:t>
                      </a:r>
                      <a:endParaRPr sz="1800" u="none" cap="none" strike="noStrike">
                        <a:latin typeface="Calibri"/>
                        <a:ea typeface="Calibri"/>
                        <a:cs typeface="Calibri"/>
                        <a:sym typeface="Calibri"/>
                      </a:endParaRPr>
                    </a:p>
                  </a:txBody>
                  <a:tcPr marT="34300" marB="34300" marR="68600" marL="68600">
                    <a:lnL cap="flat" cmpd="sng" w="19050">
                      <a:solidFill>
                        <a:schemeClr val="lt1"/>
                      </a:solidFill>
                      <a:prstDash val="solid"/>
                      <a:round/>
                      <a:headEnd len="sm" w="sm" type="none"/>
                      <a:tailEnd len="sm" w="sm" type="none"/>
                    </a:lnL>
                    <a:lnR cap="flat" cmpd="sng" w="12700">
                      <a:solidFill>
                        <a:srgbClr val="2E75B5"/>
                      </a:solidFill>
                      <a:prstDash val="solid"/>
                      <a:round/>
                      <a:headEnd len="sm" w="sm" type="none"/>
                      <a:tailEnd len="sm" w="sm" type="none"/>
                    </a:lnR>
                    <a:lnT cap="flat" cmpd="sng" w="19050">
                      <a:solidFill>
                        <a:schemeClr val="lt1"/>
                      </a:solidFill>
                      <a:prstDash val="solid"/>
                      <a:round/>
                      <a:headEnd len="sm" w="sm" type="none"/>
                      <a:tailEnd len="sm" w="sm" type="none"/>
                    </a:lnT>
                    <a:lnB cap="flat" cmpd="sng" w="28575">
                      <a:solidFill>
                        <a:srgbClr val="506687"/>
                      </a:solidFill>
                      <a:prstDash val="solid"/>
                      <a:round/>
                      <a:headEnd len="sm" w="sm" type="none"/>
                      <a:tailEnd len="sm" w="sm" type="none"/>
                    </a:lnB>
                    <a:solidFill>
                      <a:srgbClr val="FAF9F9"/>
                    </a:solidFill>
                  </a:tcPr>
                </a:tc>
              </a:tr>
              <a:tr h="335425">
                <a:tc gridSpan="4">
                  <a:txBody>
                    <a:bodyPr/>
                    <a:lstStyle/>
                    <a:p>
                      <a:pPr indent="0" lvl="0" marL="0" marR="0" rtl="0" algn="l">
                        <a:lnSpc>
                          <a:spcPct val="100000"/>
                        </a:lnSpc>
                        <a:spcBef>
                          <a:spcPts val="0"/>
                        </a:spcBef>
                        <a:spcAft>
                          <a:spcPts val="0"/>
                        </a:spcAft>
                        <a:buClr>
                          <a:srgbClr val="000000"/>
                        </a:buClr>
                        <a:buSzPts val="1500"/>
                        <a:buFont typeface="Arial"/>
                        <a:buNone/>
                      </a:pPr>
                      <a:r>
                        <a:rPr b="1" i="0" lang="fr" sz="1800" u="none" cap="none" strike="noStrike">
                          <a:solidFill>
                            <a:srgbClr val="506687"/>
                          </a:solidFill>
                          <a:latin typeface="Calibri"/>
                          <a:ea typeface="Calibri"/>
                          <a:cs typeface="Calibri"/>
                          <a:sym typeface="Calibri"/>
                        </a:rPr>
                        <a:t>Misoprostol seul</a:t>
                      </a:r>
                      <a:endParaRPr b="1" sz="1800" u="none" cap="none" strike="noStrike">
                        <a:solidFill>
                          <a:srgbClr val="506687"/>
                        </a:solidFill>
                      </a:endParaRPr>
                    </a:p>
                  </a:txBody>
                  <a:tcPr marT="34300" marB="34300" marR="68600" marL="68600">
                    <a:lnL cap="flat" cmpd="sng" w="12700">
                      <a:solidFill>
                        <a:srgbClr val="0066FF"/>
                      </a:solidFill>
                      <a:prstDash val="solid"/>
                      <a:round/>
                      <a:headEnd len="sm" w="sm" type="none"/>
                      <a:tailEnd len="sm" w="sm" type="none"/>
                    </a:lnL>
                    <a:lnR cap="flat" cmpd="sng" w="12700">
                      <a:solidFill>
                        <a:srgbClr val="0066FF"/>
                      </a:solidFill>
                      <a:prstDash val="solid"/>
                      <a:round/>
                      <a:headEnd len="sm" w="sm" type="none"/>
                      <a:tailEnd len="sm" w="sm" type="none"/>
                    </a:lnR>
                    <a:lnT cap="flat" cmpd="sng" w="28575">
                      <a:solidFill>
                        <a:srgbClr val="506687"/>
                      </a:solidFill>
                      <a:prstDash val="solid"/>
                      <a:round/>
                      <a:headEnd len="sm" w="sm" type="none"/>
                      <a:tailEnd len="sm" w="sm" type="none"/>
                    </a:lnT>
                    <a:lnB cap="flat" cmpd="sng" w="28575">
                      <a:solidFill>
                        <a:srgbClr val="506687"/>
                      </a:solidFill>
                      <a:prstDash val="solid"/>
                      <a:round/>
                      <a:headEnd len="sm" w="sm" type="none"/>
                      <a:tailEnd len="sm" w="sm" type="none"/>
                    </a:lnB>
                    <a:solidFill>
                      <a:srgbClr val="D8D8D8"/>
                    </a:solidFill>
                  </a:tcPr>
                </a:tc>
                <a:tc hMerge="1"/>
                <a:tc hMerge="1"/>
                <a:tc hMerge="1"/>
              </a:tr>
              <a:tr h="471625">
                <a:tc>
                  <a:txBody>
                    <a:bodyPr/>
                    <a:lstStyle/>
                    <a:p>
                      <a:pPr indent="0" lvl="0" marL="0" marR="0" rtl="0" algn="l">
                        <a:lnSpc>
                          <a:spcPct val="100000"/>
                        </a:lnSpc>
                        <a:spcBef>
                          <a:spcPts val="0"/>
                        </a:spcBef>
                        <a:spcAft>
                          <a:spcPts val="0"/>
                        </a:spcAft>
                        <a:buClr>
                          <a:srgbClr val="000000"/>
                        </a:buClr>
                        <a:buSzPts val="1500"/>
                        <a:buFont typeface="Arial"/>
                        <a:buNone/>
                      </a:pPr>
                      <a:r>
                        <a:t/>
                      </a:r>
                      <a:endParaRPr sz="1800" u="none" cap="none" strike="noStrike">
                        <a:latin typeface="Calibri"/>
                        <a:ea typeface="Calibri"/>
                        <a:cs typeface="Calibri"/>
                        <a:sym typeface="Calibri"/>
                      </a:endParaRPr>
                    </a:p>
                  </a:txBody>
                  <a:tcPr marT="34300" marB="34300" marR="68600" marL="68600">
                    <a:lnL cap="flat" cmpd="sng" w="12700">
                      <a:solidFill>
                        <a:srgbClr val="0066FF"/>
                      </a:solidFill>
                      <a:prstDash val="solid"/>
                      <a:round/>
                      <a:headEnd len="sm" w="sm" type="none"/>
                      <a:tailEnd len="sm" w="sm" type="none"/>
                    </a:lnL>
                    <a:lnR cap="flat" cmpd="sng" w="19050">
                      <a:solidFill>
                        <a:schemeClr val="lt1"/>
                      </a:solidFill>
                      <a:prstDash val="solid"/>
                      <a:round/>
                      <a:headEnd len="sm" w="sm" type="none"/>
                      <a:tailEnd len="sm" w="sm" type="none"/>
                    </a:lnR>
                    <a:lnT cap="flat" cmpd="sng" w="28575">
                      <a:solidFill>
                        <a:srgbClr val="506687"/>
                      </a:solidFill>
                      <a:prstDash val="solid"/>
                      <a:round/>
                      <a:headEnd len="sm" w="sm" type="none"/>
                      <a:tailEnd len="sm" w="sm" type="none"/>
                    </a:lnT>
                    <a:lnB cap="flat" cmpd="sng" w="19050">
                      <a:solidFill>
                        <a:schemeClr val="lt1"/>
                      </a:solidFill>
                      <a:prstDash val="solid"/>
                      <a:round/>
                      <a:headEnd len="sm" w="sm" type="none"/>
                      <a:tailEnd len="sm" w="sm" type="none"/>
                    </a:lnB>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fr" sz="1800" u="none" cap="none" strike="noStrike">
                          <a:solidFill>
                            <a:srgbClr val="1F3864"/>
                          </a:solidFill>
                          <a:latin typeface="Calibri"/>
                          <a:ea typeface="Calibri"/>
                          <a:cs typeface="Calibri"/>
                          <a:sym typeface="Calibri"/>
                        </a:rPr>
                        <a:t>Misoprostol</a:t>
                      </a:r>
                      <a:endParaRPr sz="1800" u="none" cap="none" strike="noStrike">
                        <a:latin typeface="Calibri"/>
                        <a:ea typeface="Calibri"/>
                        <a:cs typeface="Calibri"/>
                        <a:sym typeface="Calibri"/>
                      </a:endParaRPr>
                    </a:p>
                  </a:txBody>
                  <a:tcPr marT="34300" marB="34300" marR="68600" marL="686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28575">
                      <a:solidFill>
                        <a:srgbClr val="506687"/>
                      </a:solidFill>
                      <a:prstDash val="solid"/>
                      <a:round/>
                      <a:headEnd len="sm" w="sm" type="none"/>
                      <a:tailEnd len="sm" w="sm" type="none"/>
                    </a:lnT>
                    <a:lnB cap="flat" cmpd="sng" w="19050">
                      <a:solidFill>
                        <a:schemeClr val="lt1"/>
                      </a:solidFill>
                      <a:prstDash val="solid"/>
                      <a:round/>
                      <a:headEnd len="sm" w="sm" type="none"/>
                      <a:tailEnd len="sm" w="sm" type="none"/>
                    </a:lnB>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fr" sz="1800" u="none" cap="none" strike="noStrike">
                          <a:solidFill>
                            <a:srgbClr val="1F3864"/>
                          </a:solidFill>
                          <a:latin typeface="Calibri"/>
                          <a:ea typeface="Calibri"/>
                          <a:cs typeface="Calibri"/>
                          <a:sym typeface="Calibri"/>
                        </a:rPr>
                        <a:t>800 mcg par voie vaginale*</a:t>
                      </a:r>
                      <a:endParaRPr sz="1800" u="none" cap="none" strike="noStrike">
                        <a:latin typeface="Calibri"/>
                        <a:ea typeface="Calibri"/>
                        <a:cs typeface="Calibri"/>
                        <a:sym typeface="Calibri"/>
                      </a:endParaRPr>
                    </a:p>
                  </a:txBody>
                  <a:tcPr marT="34300" marB="34300" marR="68600" marL="686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28575">
                      <a:solidFill>
                        <a:srgbClr val="506687"/>
                      </a:solidFill>
                      <a:prstDash val="solid"/>
                      <a:round/>
                      <a:headEnd len="sm" w="sm" type="none"/>
                      <a:tailEnd len="sm" w="sm" type="none"/>
                    </a:lnT>
                    <a:lnB cap="flat" cmpd="sng" w="19050">
                      <a:solidFill>
                        <a:schemeClr val="lt1"/>
                      </a:solidFill>
                      <a:prstDash val="solid"/>
                      <a:round/>
                      <a:headEnd len="sm" w="sm" type="none"/>
                      <a:tailEnd len="sm" w="sm" type="none"/>
                    </a:lnB>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fr" sz="1800" u="none" cap="none" strike="noStrike">
                          <a:solidFill>
                            <a:srgbClr val="1F3864"/>
                          </a:solidFill>
                          <a:latin typeface="Calibri"/>
                          <a:ea typeface="Calibri"/>
                          <a:cs typeface="Calibri"/>
                          <a:sym typeface="Calibri"/>
                        </a:rPr>
                        <a:t>Toutes les 3 heures</a:t>
                      </a:r>
                      <a:endParaRPr sz="1600" u="none" cap="none" strike="noStrike">
                        <a:latin typeface="Calibri"/>
                        <a:ea typeface="Calibri"/>
                        <a:cs typeface="Calibri"/>
                        <a:sym typeface="Calibri"/>
                      </a:endParaRPr>
                    </a:p>
                  </a:txBody>
                  <a:tcPr marT="34300" marB="34300" marR="68600" marL="686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dk2"/>
                      </a:solidFill>
                      <a:prstDash val="solid"/>
                      <a:round/>
                      <a:headEnd len="sm" w="sm" type="none"/>
                      <a:tailEnd len="sm" w="sm" type="none"/>
                    </a:lnT>
                    <a:lnB cap="flat" cmpd="sng" w="19050">
                      <a:solidFill>
                        <a:schemeClr val="lt1"/>
                      </a:solidFill>
                      <a:prstDash val="solid"/>
                      <a:round/>
                      <a:headEnd len="sm" w="sm" type="none"/>
                      <a:tailEnd len="sm" w="sm" type="none"/>
                    </a:lnB>
                    <a:solidFill>
                      <a:srgbClr val="FAF9F9"/>
                    </a:solidFill>
                  </a:tcPr>
                </a:tc>
              </a:tr>
              <a:tr h="471625">
                <a:tc>
                  <a:txBody>
                    <a:bodyPr/>
                    <a:lstStyle/>
                    <a:p>
                      <a:pPr indent="0" lvl="0" marL="0" marR="0" rtl="0" algn="l">
                        <a:lnSpc>
                          <a:spcPct val="100000"/>
                        </a:lnSpc>
                        <a:spcBef>
                          <a:spcPts val="0"/>
                        </a:spcBef>
                        <a:spcAft>
                          <a:spcPts val="0"/>
                        </a:spcAft>
                        <a:buClr>
                          <a:srgbClr val="000000"/>
                        </a:buClr>
                        <a:buSzPts val="1500"/>
                        <a:buFont typeface="Arial"/>
                        <a:buNone/>
                      </a:pPr>
                      <a:r>
                        <a:t/>
                      </a:r>
                      <a:endParaRPr sz="1800" u="none" cap="none" strike="noStrike">
                        <a:latin typeface="Calibri"/>
                        <a:ea typeface="Calibri"/>
                        <a:cs typeface="Calibri"/>
                        <a:sym typeface="Calibri"/>
                      </a:endParaRPr>
                    </a:p>
                  </a:txBody>
                  <a:tcPr marT="34300" marB="34300" marR="68600" marL="68600">
                    <a:lnL cap="flat" cmpd="sng" w="12700">
                      <a:solidFill>
                        <a:srgbClr val="0066FF"/>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2700">
                      <a:solidFill>
                        <a:srgbClr val="0066FF"/>
                      </a:solidFill>
                      <a:prstDash val="solid"/>
                      <a:round/>
                      <a:headEnd len="sm" w="sm" type="none"/>
                      <a:tailEnd len="sm" w="sm" type="none"/>
                    </a:lnB>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800" u="none" cap="none" strike="noStrike">
                        <a:solidFill>
                          <a:srgbClr val="1F3864"/>
                        </a:solidFill>
                        <a:latin typeface="Calibri"/>
                        <a:ea typeface="Calibri"/>
                        <a:cs typeface="Calibri"/>
                        <a:sym typeface="Calibri"/>
                      </a:endParaRPr>
                    </a:p>
                  </a:txBody>
                  <a:tcPr marT="34300" marB="34300" marR="68600" marL="686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2700">
                      <a:solidFill>
                        <a:srgbClr val="0066FF"/>
                      </a:solidFill>
                      <a:prstDash val="solid"/>
                      <a:round/>
                      <a:headEnd len="sm" w="sm" type="none"/>
                      <a:tailEnd len="sm" w="sm" type="none"/>
                    </a:lnB>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fr" sz="1800" u="none" cap="none" strike="noStrike">
                          <a:solidFill>
                            <a:srgbClr val="1F3864"/>
                          </a:solidFill>
                          <a:latin typeface="Calibri"/>
                          <a:ea typeface="Calibri"/>
                          <a:cs typeface="Calibri"/>
                          <a:sym typeface="Calibri"/>
                        </a:rPr>
                        <a:t>600 mcg par voie sublinguale</a:t>
                      </a:r>
                      <a:endParaRPr sz="1800" u="none" cap="none" strike="noStrike">
                        <a:solidFill>
                          <a:srgbClr val="1F3864"/>
                        </a:solidFill>
                        <a:latin typeface="Calibri"/>
                        <a:ea typeface="Calibri"/>
                        <a:cs typeface="Calibri"/>
                        <a:sym typeface="Calibri"/>
                      </a:endParaRPr>
                    </a:p>
                  </a:txBody>
                  <a:tcPr marT="34300" marB="34300" marR="68600" marL="686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2700">
                      <a:solidFill>
                        <a:srgbClr val="0066FF"/>
                      </a:solidFill>
                      <a:prstDash val="solid"/>
                      <a:round/>
                      <a:headEnd len="sm" w="sm" type="none"/>
                      <a:tailEnd len="sm" w="sm" type="none"/>
                    </a:lnB>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fr" sz="1800" u="none" cap="none" strike="noStrike">
                          <a:solidFill>
                            <a:srgbClr val="1F3864"/>
                          </a:solidFill>
                          <a:latin typeface="Calibri"/>
                          <a:ea typeface="Calibri"/>
                          <a:cs typeface="Calibri"/>
                          <a:sym typeface="Calibri"/>
                        </a:rPr>
                        <a:t>Toutes les 3 heures</a:t>
                      </a:r>
                      <a:endParaRPr sz="1600" u="none" cap="none" strike="noStrike">
                        <a:latin typeface="Calibri"/>
                        <a:ea typeface="Calibri"/>
                        <a:cs typeface="Calibri"/>
                        <a:sym typeface="Calibri"/>
                      </a:endParaRPr>
                    </a:p>
                  </a:txBody>
                  <a:tcPr marT="34300" marB="34300" marR="68600" marL="686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2700">
                      <a:solidFill>
                        <a:srgbClr val="0066FF"/>
                      </a:solidFill>
                      <a:prstDash val="solid"/>
                      <a:round/>
                      <a:headEnd len="sm" w="sm" type="none"/>
                      <a:tailEnd len="sm" w="sm" type="none"/>
                    </a:lnB>
                    <a:solidFill>
                      <a:srgbClr val="FAF9F9"/>
                    </a:solidFill>
                  </a:tcPr>
                </a:tc>
              </a:tr>
            </a:tbl>
          </a:graphicData>
        </a:graphic>
      </p:graphicFrame>
      <p:graphicFrame>
        <p:nvGraphicFramePr>
          <p:cNvPr id="955" name="Google Shape;955;p124"/>
          <p:cNvGraphicFramePr/>
          <p:nvPr/>
        </p:nvGraphicFramePr>
        <p:xfrm>
          <a:off x="546100" y="1530883"/>
          <a:ext cx="3000000" cy="3000000"/>
        </p:xfrm>
        <a:graphic>
          <a:graphicData uri="http://schemas.openxmlformats.org/drawingml/2006/table">
            <a:tbl>
              <a:tblPr>
                <a:noFill/>
                <a:tableStyleId>{3C771BC8-4DE3-4A41-AB1D-E58B09932176}</a:tableStyleId>
              </a:tblPr>
              <a:tblGrid>
                <a:gridCol w="1030900"/>
                <a:gridCol w="1665725"/>
                <a:gridCol w="3231500"/>
                <a:gridCol w="2060175"/>
              </a:tblGrid>
              <a:tr h="297200">
                <a:tc gridSpan="4">
                  <a:txBody>
                    <a:bodyPr/>
                    <a:lstStyle/>
                    <a:p>
                      <a:pPr indent="0" lvl="0" marL="0" marR="0" rtl="0" algn="l">
                        <a:lnSpc>
                          <a:spcPct val="100000"/>
                        </a:lnSpc>
                        <a:spcBef>
                          <a:spcPts val="0"/>
                        </a:spcBef>
                        <a:spcAft>
                          <a:spcPts val="0"/>
                        </a:spcAft>
                        <a:buClr>
                          <a:srgbClr val="000000"/>
                        </a:buClr>
                        <a:buSzPts val="1500"/>
                        <a:buFont typeface="Arial"/>
                        <a:buNone/>
                      </a:pPr>
                      <a:r>
                        <a:rPr b="1" lang="fr" sz="2000" u="none" cap="none" strike="noStrike">
                          <a:solidFill>
                            <a:schemeClr val="lt1"/>
                          </a:solidFill>
                        </a:rPr>
                        <a:t>Avortement incomplet</a:t>
                      </a:r>
                      <a:endParaRPr sz="2000" u="none" cap="none" strike="noStrike"/>
                    </a:p>
                  </a:txBody>
                  <a:tcPr marT="34300" marB="34300" marR="68600" marL="68600" anchor="ctr">
                    <a:lnL cap="flat" cmpd="sng" w="12700">
                      <a:solidFill>
                        <a:srgbClr val="2E75B5"/>
                      </a:solidFill>
                      <a:prstDash val="solid"/>
                      <a:round/>
                      <a:headEnd len="sm" w="sm" type="none"/>
                      <a:tailEnd len="sm" w="sm" type="none"/>
                    </a:lnL>
                    <a:lnR cap="flat" cmpd="sng" w="12700">
                      <a:solidFill>
                        <a:srgbClr val="2E75B5"/>
                      </a:solidFill>
                      <a:prstDash val="solid"/>
                      <a:round/>
                      <a:headEnd len="sm" w="sm" type="none"/>
                      <a:tailEnd len="sm" w="sm" type="none"/>
                    </a:lnR>
                    <a:lnT cap="flat" cmpd="sng" w="12700">
                      <a:solidFill>
                        <a:srgbClr val="2E75B5"/>
                      </a:solidFill>
                      <a:prstDash val="solid"/>
                      <a:round/>
                      <a:headEnd len="sm" w="sm" type="none"/>
                      <a:tailEnd len="sm" w="sm" type="none"/>
                    </a:lnT>
                    <a:solidFill>
                      <a:srgbClr val="B85231"/>
                    </a:solidFill>
                  </a:tcPr>
                </a:tc>
                <a:tc hMerge="1"/>
                <a:tc hMerge="1"/>
                <a:tc hMerge="1"/>
              </a:tr>
              <a:tr h="297200">
                <a:tc>
                  <a:txBody>
                    <a:bodyPr/>
                    <a:lstStyle/>
                    <a:p>
                      <a:pPr indent="0" lvl="0" marL="0" marR="0" rtl="0" algn="l">
                        <a:lnSpc>
                          <a:spcPct val="100000"/>
                        </a:lnSpc>
                        <a:spcBef>
                          <a:spcPts val="0"/>
                        </a:spcBef>
                        <a:spcAft>
                          <a:spcPts val="0"/>
                        </a:spcAft>
                        <a:buClr>
                          <a:srgbClr val="000000"/>
                        </a:buClr>
                        <a:buSzPts val="1400"/>
                        <a:buFont typeface="Arial"/>
                        <a:buNone/>
                      </a:pPr>
                      <a:r>
                        <a:t/>
                      </a:r>
                      <a:endParaRPr sz="1800" u="none" cap="none" strike="noStrike">
                        <a:latin typeface="Calibri"/>
                        <a:ea typeface="Calibri"/>
                        <a:cs typeface="Calibri"/>
                        <a:sym typeface="Calibri"/>
                      </a:endParaRPr>
                    </a:p>
                  </a:txBody>
                  <a:tcPr marT="34300" marB="34300" marR="68600" marL="68600">
                    <a:lnL cap="flat" cmpd="sng" w="12700">
                      <a:solidFill>
                        <a:srgbClr val="2E75B5"/>
                      </a:solidFill>
                      <a:prstDash val="solid"/>
                      <a:round/>
                      <a:headEnd len="sm" w="sm" type="none"/>
                      <a:tailEnd len="sm" w="sm" type="none"/>
                    </a:lnL>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lang="fr" sz="1800" u="none" cap="none" strike="noStrike">
                          <a:solidFill>
                            <a:srgbClr val="1F3864"/>
                          </a:solidFill>
                          <a:latin typeface="Calibri"/>
                          <a:ea typeface="Calibri"/>
                          <a:cs typeface="Calibri"/>
                          <a:sym typeface="Calibri"/>
                        </a:rPr>
                        <a:t>Misoprostol</a:t>
                      </a:r>
                      <a:endParaRPr sz="1800" u="none" cap="none" strike="noStrike">
                        <a:latin typeface="Calibri"/>
                        <a:ea typeface="Calibri"/>
                        <a:cs typeface="Calibri"/>
                        <a:sym typeface="Calibri"/>
                      </a:endParaRPr>
                    </a:p>
                  </a:txBody>
                  <a:tcPr marT="34300" marB="34300" marR="68600" marL="68600">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lang="fr" sz="1800" u="none" cap="none" strike="noStrike">
                          <a:solidFill>
                            <a:srgbClr val="1F3864"/>
                          </a:solidFill>
                          <a:latin typeface="Calibri"/>
                          <a:ea typeface="Calibri"/>
                          <a:cs typeface="Calibri"/>
                          <a:sym typeface="Calibri"/>
                        </a:rPr>
                        <a:t>600 mcg par voie orale</a:t>
                      </a:r>
                      <a:endParaRPr sz="1800" u="none" cap="none" strike="noStrike">
                        <a:latin typeface="Calibri"/>
                        <a:ea typeface="Calibri"/>
                        <a:cs typeface="Calibri"/>
                        <a:sym typeface="Calibri"/>
                      </a:endParaRPr>
                    </a:p>
                  </a:txBody>
                  <a:tcPr marT="34300" marB="34300" marR="68600" marL="68600">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lang="fr" sz="1800" u="none" cap="none" strike="noStrike">
                          <a:solidFill>
                            <a:srgbClr val="1F3864"/>
                          </a:solidFill>
                          <a:latin typeface="Calibri"/>
                          <a:ea typeface="Calibri"/>
                          <a:cs typeface="Calibri"/>
                          <a:sym typeface="Calibri"/>
                        </a:rPr>
                        <a:t>Dose unique</a:t>
                      </a:r>
                      <a:endParaRPr sz="1800" u="none" cap="none" strike="noStrike">
                        <a:latin typeface="Calibri"/>
                        <a:ea typeface="Calibri"/>
                        <a:cs typeface="Calibri"/>
                        <a:sym typeface="Calibri"/>
                      </a:endParaRPr>
                    </a:p>
                  </a:txBody>
                  <a:tcPr marT="34300" marB="34300" marR="68600" marL="68600">
                    <a:lnR cap="flat" cmpd="sng" w="12700">
                      <a:solidFill>
                        <a:srgbClr val="2E75B5"/>
                      </a:solidFill>
                      <a:prstDash val="solid"/>
                      <a:round/>
                      <a:headEnd len="sm" w="sm" type="none"/>
                      <a:tailEnd len="sm" w="sm" type="none"/>
                    </a:lnR>
                    <a:solidFill>
                      <a:srgbClr val="FAF9F9"/>
                    </a:solidFill>
                  </a:tcPr>
                </a:tc>
              </a:tr>
              <a:tr h="406525">
                <a:tc>
                  <a:txBody>
                    <a:bodyPr/>
                    <a:lstStyle/>
                    <a:p>
                      <a:pPr indent="0" lvl="0" marL="0" marR="0" rtl="0" algn="l">
                        <a:lnSpc>
                          <a:spcPct val="100000"/>
                        </a:lnSpc>
                        <a:spcBef>
                          <a:spcPts val="0"/>
                        </a:spcBef>
                        <a:spcAft>
                          <a:spcPts val="0"/>
                        </a:spcAft>
                        <a:buClr>
                          <a:srgbClr val="000000"/>
                        </a:buClr>
                        <a:buSzPts val="1400"/>
                        <a:buFont typeface="Arial"/>
                        <a:buNone/>
                      </a:pPr>
                      <a:r>
                        <a:t/>
                      </a:r>
                      <a:endParaRPr sz="1800" u="none" cap="none" strike="noStrike">
                        <a:latin typeface="Calibri"/>
                        <a:ea typeface="Calibri"/>
                        <a:cs typeface="Calibri"/>
                        <a:sym typeface="Calibri"/>
                      </a:endParaRPr>
                    </a:p>
                  </a:txBody>
                  <a:tcPr marT="34300" marB="34300" marR="68600" marL="68600">
                    <a:lnL cap="flat" cmpd="sng" w="12700">
                      <a:solidFill>
                        <a:srgbClr val="2E75B5"/>
                      </a:solidFill>
                      <a:prstDash val="solid"/>
                      <a:round/>
                      <a:headEnd len="sm" w="sm" type="none"/>
                      <a:tailEnd len="sm" w="sm" type="none"/>
                    </a:lnL>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800" u="none" cap="none" strike="noStrike">
                        <a:solidFill>
                          <a:srgbClr val="1F3864"/>
                        </a:solidFill>
                        <a:latin typeface="Calibri"/>
                        <a:ea typeface="Calibri"/>
                        <a:cs typeface="Calibri"/>
                        <a:sym typeface="Calibri"/>
                      </a:endParaRPr>
                    </a:p>
                  </a:txBody>
                  <a:tcPr marT="34300" marB="34300" marR="68600" marL="68600">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lang="fr" sz="1800" u="none" cap="none" strike="noStrike">
                          <a:solidFill>
                            <a:srgbClr val="1F3864"/>
                          </a:solidFill>
                          <a:latin typeface="Calibri"/>
                          <a:ea typeface="Calibri"/>
                          <a:cs typeface="Calibri"/>
                          <a:sym typeface="Calibri"/>
                        </a:rPr>
                        <a:t>400 mcg par voie sublinguale</a:t>
                      </a:r>
                      <a:endParaRPr sz="1800" u="none" cap="none" strike="noStrike">
                        <a:latin typeface="Calibri"/>
                        <a:ea typeface="Calibri"/>
                        <a:cs typeface="Calibri"/>
                        <a:sym typeface="Calibri"/>
                      </a:endParaRPr>
                    </a:p>
                  </a:txBody>
                  <a:tcPr marT="34300" marB="34300" marR="68600" marL="68600">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lang="fr" sz="1800" u="none" cap="none" strike="noStrike">
                          <a:solidFill>
                            <a:srgbClr val="1F3864"/>
                          </a:solidFill>
                          <a:latin typeface="Calibri"/>
                          <a:ea typeface="Calibri"/>
                          <a:cs typeface="Calibri"/>
                          <a:sym typeface="Calibri"/>
                        </a:rPr>
                        <a:t>Dose unique</a:t>
                      </a:r>
                      <a:endParaRPr sz="1800" u="none" cap="none" strike="noStrike">
                        <a:latin typeface="Calibri"/>
                        <a:ea typeface="Calibri"/>
                        <a:cs typeface="Calibri"/>
                        <a:sym typeface="Calibri"/>
                      </a:endParaRPr>
                    </a:p>
                  </a:txBody>
                  <a:tcPr marT="34300" marB="34300" marR="68600" marL="68600">
                    <a:lnR cap="flat" cmpd="sng" w="12700">
                      <a:solidFill>
                        <a:srgbClr val="2E75B5"/>
                      </a:solidFill>
                      <a:prstDash val="solid"/>
                      <a:round/>
                      <a:headEnd len="sm" w="sm" type="none"/>
                      <a:tailEnd len="sm" w="sm" type="none"/>
                    </a:lnR>
                    <a:solidFill>
                      <a:srgbClr val="FAF9F9"/>
                    </a:solidFill>
                  </a:tcPr>
                </a:tc>
              </a:tr>
              <a:tr h="399250">
                <a:tc>
                  <a:txBody>
                    <a:bodyPr/>
                    <a:lstStyle/>
                    <a:p>
                      <a:pPr indent="0" lvl="0" marL="0" marR="0" rtl="0" algn="l">
                        <a:lnSpc>
                          <a:spcPct val="100000"/>
                        </a:lnSpc>
                        <a:spcBef>
                          <a:spcPts val="0"/>
                        </a:spcBef>
                        <a:spcAft>
                          <a:spcPts val="0"/>
                        </a:spcAft>
                        <a:buClr>
                          <a:srgbClr val="000000"/>
                        </a:buClr>
                        <a:buSzPts val="1400"/>
                        <a:buFont typeface="Arial"/>
                        <a:buNone/>
                      </a:pPr>
                      <a:r>
                        <a:t/>
                      </a:r>
                      <a:endParaRPr sz="1800" u="none" cap="none" strike="noStrike">
                        <a:latin typeface="Calibri"/>
                        <a:ea typeface="Calibri"/>
                        <a:cs typeface="Calibri"/>
                        <a:sym typeface="Calibri"/>
                      </a:endParaRPr>
                    </a:p>
                  </a:txBody>
                  <a:tcPr marT="34300" marB="34300" marR="68600" marL="68600">
                    <a:lnL cap="flat" cmpd="sng" w="12700">
                      <a:solidFill>
                        <a:srgbClr val="2E75B5"/>
                      </a:solidFill>
                      <a:prstDash val="solid"/>
                      <a:round/>
                      <a:headEnd len="sm" w="sm" type="none"/>
                      <a:tailEnd len="sm" w="sm" type="none"/>
                    </a:lnL>
                    <a:lnB cap="flat" cmpd="sng" w="12700">
                      <a:solidFill>
                        <a:srgbClr val="2E75B5"/>
                      </a:solidFill>
                      <a:prstDash val="solid"/>
                      <a:round/>
                      <a:headEnd len="sm" w="sm" type="none"/>
                      <a:tailEnd len="sm" w="sm" type="none"/>
                    </a:lnB>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800" u="none" cap="none" strike="noStrike">
                        <a:solidFill>
                          <a:srgbClr val="1F3864"/>
                        </a:solidFill>
                        <a:latin typeface="Calibri"/>
                        <a:ea typeface="Calibri"/>
                        <a:cs typeface="Calibri"/>
                        <a:sym typeface="Calibri"/>
                      </a:endParaRPr>
                    </a:p>
                  </a:txBody>
                  <a:tcPr marT="34300" marB="34300" marR="68600" marL="68600">
                    <a:lnB cap="flat" cmpd="sng" w="12700">
                      <a:solidFill>
                        <a:srgbClr val="2E75B5"/>
                      </a:solidFill>
                      <a:prstDash val="solid"/>
                      <a:round/>
                      <a:headEnd len="sm" w="sm" type="none"/>
                      <a:tailEnd len="sm" w="sm" type="none"/>
                    </a:lnB>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lang="fr" sz="1800" u="none" cap="none" strike="noStrike">
                          <a:solidFill>
                            <a:srgbClr val="1F3864"/>
                          </a:solidFill>
                          <a:latin typeface="Calibri"/>
                          <a:ea typeface="Calibri"/>
                          <a:cs typeface="Calibri"/>
                          <a:sym typeface="Calibri"/>
                        </a:rPr>
                        <a:t>400 mcg par voie vaginale*</a:t>
                      </a:r>
                      <a:endParaRPr sz="1800" u="none" cap="none" strike="noStrike">
                        <a:latin typeface="Calibri"/>
                        <a:ea typeface="Calibri"/>
                        <a:cs typeface="Calibri"/>
                        <a:sym typeface="Calibri"/>
                      </a:endParaRPr>
                    </a:p>
                  </a:txBody>
                  <a:tcPr marT="34300" marB="34300" marR="68600" marL="68600">
                    <a:lnB cap="flat" cmpd="sng" w="12700">
                      <a:solidFill>
                        <a:srgbClr val="2E75B5"/>
                      </a:solidFill>
                      <a:prstDash val="solid"/>
                      <a:round/>
                      <a:headEnd len="sm" w="sm" type="none"/>
                      <a:tailEnd len="sm" w="sm" type="none"/>
                    </a:lnB>
                    <a:solidFill>
                      <a:srgbClr val="FAF9F9"/>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lang="fr" sz="1800" u="none" cap="none" strike="noStrike">
                          <a:solidFill>
                            <a:srgbClr val="1F3864"/>
                          </a:solidFill>
                          <a:latin typeface="Calibri"/>
                          <a:ea typeface="Calibri"/>
                          <a:cs typeface="Calibri"/>
                          <a:sym typeface="Calibri"/>
                        </a:rPr>
                        <a:t>Dose unique</a:t>
                      </a:r>
                      <a:endParaRPr sz="1800" u="none" cap="none" strike="noStrike">
                        <a:latin typeface="Calibri"/>
                        <a:ea typeface="Calibri"/>
                        <a:cs typeface="Calibri"/>
                        <a:sym typeface="Calibri"/>
                      </a:endParaRPr>
                    </a:p>
                  </a:txBody>
                  <a:tcPr marT="34300" marB="34300" marR="68600" marL="68600">
                    <a:lnR cap="flat" cmpd="sng" w="12700">
                      <a:solidFill>
                        <a:srgbClr val="2E75B5"/>
                      </a:solidFill>
                      <a:prstDash val="solid"/>
                      <a:round/>
                      <a:headEnd len="sm" w="sm" type="none"/>
                      <a:tailEnd len="sm" w="sm" type="none"/>
                    </a:lnR>
                    <a:lnB cap="flat" cmpd="sng" w="12700">
                      <a:solidFill>
                        <a:srgbClr val="2E75B5"/>
                      </a:solidFill>
                      <a:prstDash val="solid"/>
                      <a:round/>
                      <a:headEnd len="sm" w="sm" type="none"/>
                      <a:tailEnd len="sm" w="sm" type="none"/>
                    </a:lnB>
                    <a:solidFill>
                      <a:srgbClr val="FAF9F9"/>
                    </a:solidFill>
                  </a:tcPr>
                </a:tc>
              </a:tr>
            </a:tbl>
          </a:graphicData>
        </a:graphic>
      </p:graphicFrame>
      <p:sp>
        <p:nvSpPr>
          <p:cNvPr id="956" name="Google Shape;956;p124"/>
          <p:cNvSpPr txBox="1"/>
          <p:nvPr/>
        </p:nvSpPr>
        <p:spPr>
          <a:xfrm>
            <a:off x="3446356" y="6386519"/>
            <a:ext cx="2551027" cy="253181"/>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rPr b="0" i="0" lang="fr" sz="1050" u="none" cap="none" strike="noStrike">
                <a:solidFill>
                  <a:srgbClr val="1F3864"/>
                </a:solidFill>
                <a:latin typeface="Arial"/>
                <a:ea typeface="Arial"/>
                <a:cs typeface="Arial"/>
                <a:sym typeface="Arial"/>
              </a:rPr>
              <a:t>*en l'absence de saignements vaginaux</a:t>
            </a:r>
            <a:endParaRPr b="0" i="0" sz="1400" u="none" cap="none" strike="noStrike">
              <a:solidFill>
                <a:srgbClr val="000000"/>
              </a:solidFill>
              <a:latin typeface="Arial"/>
              <a:ea typeface="Arial"/>
              <a:cs typeface="Arial"/>
              <a:sym typeface="Arial"/>
            </a:endParaRPr>
          </a:p>
        </p:txBody>
      </p:sp>
      <p:sp>
        <p:nvSpPr>
          <p:cNvPr id="957" name="Google Shape;957;p124"/>
          <p:cNvSpPr txBox="1"/>
          <p:nvPr/>
        </p:nvSpPr>
        <p:spPr>
          <a:xfrm>
            <a:off x="2870222" y="2189991"/>
            <a:ext cx="417265" cy="306317"/>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600"/>
              <a:buFont typeface="Arial"/>
              <a:buNone/>
            </a:pPr>
            <a:r>
              <a:rPr b="0" i="1" lang="fr" sz="1600" u="none" cap="none" strike="noStrike">
                <a:solidFill>
                  <a:srgbClr val="506687"/>
                </a:solidFill>
                <a:latin typeface="Calibri"/>
                <a:ea typeface="Calibri"/>
                <a:cs typeface="Calibri"/>
                <a:sym typeface="Calibri"/>
              </a:rPr>
              <a:t>Ou</a:t>
            </a:r>
            <a:endParaRPr b="0" i="0" sz="1800" u="none" cap="none" strike="noStrike">
              <a:solidFill>
                <a:srgbClr val="506687"/>
              </a:solidFill>
              <a:latin typeface="Arial"/>
              <a:ea typeface="Arial"/>
              <a:cs typeface="Arial"/>
              <a:sym typeface="Arial"/>
            </a:endParaRPr>
          </a:p>
        </p:txBody>
      </p:sp>
      <p:sp>
        <p:nvSpPr>
          <p:cNvPr id="958" name="Google Shape;958;p124"/>
          <p:cNvSpPr txBox="1"/>
          <p:nvPr/>
        </p:nvSpPr>
        <p:spPr>
          <a:xfrm>
            <a:off x="2895601" y="2610737"/>
            <a:ext cx="391886" cy="306317"/>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600"/>
              <a:buFont typeface="Arial"/>
              <a:buNone/>
            </a:pPr>
            <a:r>
              <a:rPr b="0" i="1" lang="fr" sz="1600" u="none" cap="none" strike="noStrike">
                <a:solidFill>
                  <a:srgbClr val="506687"/>
                </a:solidFill>
                <a:latin typeface="Calibri"/>
                <a:ea typeface="Calibri"/>
                <a:cs typeface="Calibri"/>
                <a:sym typeface="Calibri"/>
              </a:rPr>
              <a:t>Ou</a:t>
            </a:r>
            <a:endParaRPr b="0" i="0" sz="1800" u="none" cap="none" strike="noStrike">
              <a:solidFill>
                <a:srgbClr val="506687"/>
              </a:solidFill>
              <a:latin typeface="Arial"/>
              <a:ea typeface="Arial"/>
              <a:cs typeface="Arial"/>
              <a:sym typeface="Arial"/>
            </a:endParaRPr>
          </a:p>
        </p:txBody>
      </p:sp>
      <p:sp>
        <p:nvSpPr>
          <p:cNvPr id="959" name="Google Shape;959;p124"/>
          <p:cNvSpPr txBox="1"/>
          <p:nvPr/>
        </p:nvSpPr>
        <p:spPr>
          <a:xfrm>
            <a:off x="3026229" y="4292760"/>
            <a:ext cx="420127" cy="25174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1" lang="fr" sz="1400" u="none" cap="none" strike="noStrike">
                <a:solidFill>
                  <a:srgbClr val="2E75B5"/>
                </a:solidFill>
                <a:latin typeface="Calibri"/>
                <a:ea typeface="Calibri"/>
                <a:cs typeface="Calibri"/>
                <a:sym typeface="Calibri"/>
              </a:rPr>
              <a:t>Ou</a:t>
            </a:r>
            <a:endParaRPr b="0" i="0" sz="1600" u="none" cap="none" strike="noStrike">
              <a:solidFill>
                <a:srgbClr val="000000"/>
              </a:solidFill>
              <a:latin typeface="Arial"/>
              <a:ea typeface="Arial"/>
              <a:cs typeface="Arial"/>
              <a:sym typeface="Arial"/>
            </a:endParaRPr>
          </a:p>
        </p:txBody>
      </p:sp>
      <p:sp>
        <p:nvSpPr>
          <p:cNvPr id="960" name="Google Shape;960;p124"/>
          <p:cNvSpPr txBox="1"/>
          <p:nvPr/>
        </p:nvSpPr>
        <p:spPr>
          <a:xfrm>
            <a:off x="3026229" y="4677263"/>
            <a:ext cx="420127" cy="25174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1" lang="fr" sz="1400" u="none" cap="none" strike="noStrike">
                <a:solidFill>
                  <a:srgbClr val="2E75B5"/>
                </a:solidFill>
                <a:latin typeface="Calibri"/>
                <a:ea typeface="Calibri"/>
                <a:cs typeface="Calibri"/>
                <a:sym typeface="Calibri"/>
              </a:rPr>
              <a:t>Ou</a:t>
            </a:r>
            <a:endParaRPr b="0" i="0" sz="1600" u="none" cap="none" strike="noStrike">
              <a:solidFill>
                <a:srgbClr val="000000"/>
              </a:solidFill>
              <a:latin typeface="Arial"/>
              <a:ea typeface="Arial"/>
              <a:cs typeface="Arial"/>
              <a:sym typeface="Arial"/>
            </a:endParaRPr>
          </a:p>
        </p:txBody>
      </p:sp>
      <p:sp>
        <p:nvSpPr>
          <p:cNvPr id="961" name="Google Shape;961;p12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125"/>
          <p:cNvSpPr txBox="1"/>
          <p:nvPr>
            <p:ph type="title"/>
          </p:nvPr>
        </p:nvSpPr>
        <p:spPr>
          <a:xfrm>
            <a:off x="495300" y="718147"/>
            <a:ext cx="8470899" cy="745629"/>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3959"/>
              <a:buNone/>
            </a:pPr>
            <a:r>
              <a:rPr lang="fr" sz="4000">
                <a:solidFill>
                  <a:schemeClr val="dk2"/>
                </a:solidFill>
                <a:latin typeface="Calibri"/>
                <a:ea typeface="Calibri"/>
                <a:cs typeface="Calibri"/>
                <a:sym typeface="Calibri"/>
              </a:rPr>
              <a:t>Misoprostol pour l'avortement incomplet taille utérine &lt; 13 semaines</a:t>
            </a:r>
            <a:endParaRPr b="0" i="0" sz="4000" u="none" cap="none" strike="noStrike">
              <a:solidFill>
                <a:schemeClr val="dk2"/>
              </a:solidFill>
              <a:latin typeface="Calibri"/>
              <a:ea typeface="Calibri"/>
              <a:cs typeface="Calibri"/>
              <a:sym typeface="Calibri"/>
            </a:endParaRPr>
          </a:p>
        </p:txBody>
      </p:sp>
      <p:sp>
        <p:nvSpPr>
          <p:cNvPr id="968" name="Google Shape;968;p125"/>
          <p:cNvSpPr txBox="1"/>
          <p:nvPr>
            <p:ph idx="1" type="body"/>
          </p:nvPr>
        </p:nvSpPr>
        <p:spPr>
          <a:xfrm>
            <a:off x="495300" y="1996622"/>
            <a:ext cx="7396843" cy="3337378"/>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3200"/>
              <a:buChar char="•"/>
            </a:pPr>
            <a:r>
              <a:rPr lang="fr" sz="2800">
                <a:solidFill>
                  <a:schemeClr val="dk2"/>
                </a:solidFill>
              </a:rPr>
              <a:t>600 mcg de misoprostol par voie orale, 400 mcg par voie sublinguale ou en l'absence de saignements vaginaux, 400 mcg par voie vaginale en une dose unique</a:t>
            </a:r>
            <a:endParaRPr/>
          </a:p>
          <a:p>
            <a:pPr indent="-431800" lvl="0" marL="457200" rtl="0" algn="l">
              <a:lnSpc>
                <a:spcPct val="100000"/>
              </a:lnSpc>
              <a:spcBef>
                <a:spcPts val="640"/>
              </a:spcBef>
              <a:spcAft>
                <a:spcPts val="0"/>
              </a:spcAft>
              <a:buClr>
                <a:srgbClr val="1F3864"/>
              </a:buClr>
              <a:buSzPts val="3200"/>
              <a:buChar char="•"/>
            </a:pPr>
            <a:r>
              <a:rPr lang="fr" sz="2800">
                <a:solidFill>
                  <a:schemeClr val="dk2"/>
                </a:solidFill>
              </a:rPr>
              <a:t>Lieu : Peut être pris à la maison ou dans un établissement de santé</a:t>
            </a:r>
            <a:endParaRPr/>
          </a:p>
          <a:p>
            <a:pPr indent="-431800" lvl="0" marL="457200" rtl="0" algn="l">
              <a:lnSpc>
                <a:spcPct val="100000"/>
              </a:lnSpc>
              <a:spcBef>
                <a:spcPts val="640"/>
              </a:spcBef>
              <a:spcAft>
                <a:spcPts val="0"/>
              </a:spcAft>
              <a:buClr>
                <a:srgbClr val="1F3864"/>
              </a:buClr>
              <a:buSzPts val="3200"/>
              <a:buChar char="•"/>
            </a:pPr>
            <a:r>
              <a:rPr lang="fr" sz="2800">
                <a:solidFill>
                  <a:schemeClr val="dk2"/>
                </a:solidFill>
              </a:rPr>
              <a:t>Taux d'efficacité : 91-99%</a:t>
            </a:r>
            <a:endParaRPr/>
          </a:p>
          <a:p>
            <a:pPr indent="0" lvl="0" marL="0" rtl="0" algn="l">
              <a:lnSpc>
                <a:spcPct val="100000"/>
              </a:lnSpc>
              <a:spcBef>
                <a:spcPts val="640"/>
              </a:spcBef>
              <a:spcAft>
                <a:spcPts val="0"/>
              </a:spcAft>
              <a:buSzPts val="2800"/>
              <a:buNone/>
            </a:pPr>
            <a:r>
              <a:t/>
            </a:r>
            <a:endParaRPr sz="2800">
              <a:solidFill>
                <a:schemeClr val="dk2"/>
              </a:solidFill>
            </a:endParaRPr>
          </a:p>
        </p:txBody>
      </p:sp>
      <p:sp>
        <p:nvSpPr>
          <p:cNvPr id="969" name="Google Shape;969;p125"/>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126"/>
          <p:cNvSpPr txBox="1"/>
          <p:nvPr>
            <p:ph type="title"/>
          </p:nvPr>
        </p:nvSpPr>
        <p:spPr>
          <a:xfrm>
            <a:off x="457200" y="120651"/>
            <a:ext cx="8229600" cy="994172"/>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Administration par voie vaginale</a:t>
            </a:r>
            <a:endParaRPr/>
          </a:p>
        </p:txBody>
      </p:sp>
      <p:sp>
        <p:nvSpPr>
          <p:cNvPr id="976" name="Google Shape;976;p126"/>
          <p:cNvSpPr txBox="1"/>
          <p:nvPr/>
        </p:nvSpPr>
        <p:spPr>
          <a:xfrm>
            <a:off x="4875297" y="1107578"/>
            <a:ext cx="4014060" cy="5629771"/>
          </a:xfrm>
          <a:prstGeom prst="rect">
            <a:avLst/>
          </a:prstGeom>
          <a:noFill/>
          <a:ln>
            <a:noFill/>
          </a:ln>
        </p:spPr>
        <p:txBody>
          <a:bodyPr anchorCtr="0" anchor="t" bIns="34275" lIns="68550" spcFirstLastPara="1" rIns="68550" wrap="square" tIns="34275">
            <a:noAutofit/>
          </a:bodyPr>
          <a:lstStyle/>
          <a:p>
            <a:pPr indent="-160735" lvl="0" marL="160735" marR="0" rtl="0" algn="l">
              <a:lnSpc>
                <a:spcPct val="107500"/>
              </a:lnSpc>
              <a:spcBef>
                <a:spcPts val="0"/>
              </a:spcBef>
              <a:spcAft>
                <a:spcPts val="0"/>
              </a:spcAft>
              <a:buClr>
                <a:srgbClr val="1F3864"/>
              </a:buClr>
              <a:buSzPts val="2400"/>
              <a:buFont typeface="Arial"/>
              <a:buChar char="•"/>
            </a:pPr>
            <a:r>
              <a:rPr b="0" i="0" lang="fr" sz="2400" u="none" cap="none" strike="noStrike">
                <a:solidFill>
                  <a:schemeClr val="dk2"/>
                </a:solidFill>
                <a:latin typeface="Calibri"/>
                <a:ea typeface="Calibri"/>
                <a:cs typeface="Calibri"/>
                <a:sym typeface="Calibri"/>
              </a:rPr>
              <a:t>Conseiller à la femme de se vider la vessie</a:t>
            </a:r>
            <a:endParaRPr b="0" i="0" sz="1400" u="none" cap="none" strike="noStrike">
              <a:solidFill>
                <a:srgbClr val="000000"/>
              </a:solidFill>
              <a:latin typeface="Arial"/>
              <a:ea typeface="Arial"/>
              <a:cs typeface="Arial"/>
              <a:sym typeface="Arial"/>
            </a:endParaRPr>
          </a:p>
          <a:p>
            <a:pPr indent="-160735" lvl="0" marL="160735" marR="0" rtl="0" algn="l">
              <a:lnSpc>
                <a:spcPct val="107500"/>
              </a:lnSpc>
              <a:spcBef>
                <a:spcPts val="938"/>
              </a:spcBef>
              <a:spcAft>
                <a:spcPts val="0"/>
              </a:spcAft>
              <a:buClr>
                <a:srgbClr val="1F3864"/>
              </a:buClr>
              <a:buSzPts val="2400"/>
              <a:buFont typeface="Arial"/>
              <a:buChar char="•"/>
            </a:pPr>
            <a:r>
              <a:rPr b="0" i="0" lang="fr" sz="2400" u="none" cap="none" strike="noStrike">
                <a:solidFill>
                  <a:schemeClr val="dk2"/>
                </a:solidFill>
                <a:latin typeface="Calibri"/>
                <a:ea typeface="Calibri"/>
                <a:cs typeface="Calibri"/>
                <a:sym typeface="Calibri"/>
              </a:rPr>
              <a:t>Si le clinicien insère les cachets, il doit se laver les mains et porter des gants</a:t>
            </a:r>
            <a:endParaRPr b="0" i="0" sz="1400" u="none" cap="none" strike="noStrike">
              <a:solidFill>
                <a:srgbClr val="000000"/>
              </a:solidFill>
              <a:latin typeface="Arial"/>
              <a:ea typeface="Arial"/>
              <a:cs typeface="Arial"/>
              <a:sym typeface="Arial"/>
            </a:endParaRPr>
          </a:p>
          <a:p>
            <a:pPr indent="-160735" lvl="0" marL="160735" marR="0" rtl="0" algn="l">
              <a:lnSpc>
                <a:spcPct val="107500"/>
              </a:lnSpc>
              <a:spcBef>
                <a:spcPts val="938"/>
              </a:spcBef>
              <a:spcAft>
                <a:spcPts val="0"/>
              </a:spcAft>
              <a:buClr>
                <a:srgbClr val="1F3864"/>
              </a:buClr>
              <a:buSzPts val="2400"/>
              <a:buFont typeface="Arial"/>
              <a:buChar char="•"/>
            </a:pPr>
            <a:r>
              <a:rPr b="0" i="0" lang="fr" sz="2400" u="none" cap="none" strike="noStrike">
                <a:solidFill>
                  <a:schemeClr val="dk2"/>
                </a:solidFill>
                <a:latin typeface="Calibri"/>
                <a:ea typeface="Calibri"/>
                <a:cs typeface="Calibri"/>
                <a:sym typeface="Calibri"/>
              </a:rPr>
              <a:t>Insérer tous les cachets de misoprostol </a:t>
            </a:r>
            <a:endParaRPr b="0" i="0" sz="1400" u="none" cap="none" strike="noStrike">
              <a:solidFill>
                <a:srgbClr val="000000"/>
              </a:solidFill>
              <a:latin typeface="Arial"/>
              <a:ea typeface="Arial"/>
              <a:cs typeface="Arial"/>
              <a:sym typeface="Arial"/>
            </a:endParaRPr>
          </a:p>
          <a:p>
            <a:pPr indent="-160735" lvl="0" marL="160735" marR="0" rtl="0" algn="l">
              <a:lnSpc>
                <a:spcPct val="107500"/>
              </a:lnSpc>
              <a:spcBef>
                <a:spcPts val="938"/>
              </a:spcBef>
              <a:spcAft>
                <a:spcPts val="0"/>
              </a:spcAft>
              <a:buClr>
                <a:srgbClr val="1F3864"/>
              </a:buClr>
              <a:buSzPts val="2400"/>
              <a:buFont typeface="Arial"/>
              <a:buChar char="•"/>
            </a:pPr>
            <a:r>
              <a:rPr b="0" i="0" lang="fr" sz="2400" u="none" cap="none" strike="noStrike">
                <a:solidFill>
                  <a:schemeClr val="dk2"/>
                </a:solidFill>
                <a:latin typeface="Calibri"/>
                <a:ea typeface="Calibri"/>
                <a:cs typeface="Calibri"/>
                <a:sym typeface="Calibri"/>
              </a:rPr>
              <a:t>Pousser les cachets le plus loin possible; ils ne doivent pas être à un endroit spécifique</a:t>
            </a:r>
            <a:endParaRPr b="0" i="0" sz="1400" u="none" cap="none" strike="noStrike">
              <a:solidFill>
                <a:srgbClr val="000000"/>
              </a:solidFill>
              <a:latin typeface="Arial"/>
              <a:ea typeface="Arial"/>
              <a:cs typeface="Arial"/>
              <a:sym typeface="Arial"/>
            </a:endParaRPr>
          </a:p>
          <a:p>
            <a:pPr indent="-160735" lvl="0" marL="160735" marR="0" rtl="0" algn="l">
              <a:lnSpc>
                <a:spcPct val="107500"/>
              </a:lnSpc>
              <a:spcBef>
                <a:spcPts val="938"/>
              </a:spcBef>
              <a:spcAft>
                <a:spcPts val="0"/>
              </a:spcAft>
              <a:buClr>
                <a:srgbClr val="1F3864"/>
              </a:buClr>
              <a:buSzPts val="2400"/>
              <a:buFont typeface="Arial"/>
              <a:buChar char="•"/>
            </a:pPr>
            <a:r>
              <a:rPr b="0" i="0" lang="fr" sz="2400" u="none" cap="none" strike="noStrike">
                <a:solidFill>
                  <a:schemeClr val="dk2"/>
                </a:solidFill>
                <a:latin typeface="Calibri"/>
                <a:ea typeface="Calibri"/>
                <a:cs typeface="Calibri"/>
                <a:sym typeface="Calibri"/>
              </a:rPr>
              <a:t>Après 30 minutes, le médicament est absorbé</a:t>
            </a:r>
            <a:endParaRPr b="0" i="0" sz="1400" u="none" cap="none" strike="noStrike">
              <a:solidFill>
                <a:srgbClr val="000000"/>
              </a:solidFill>
              <a:latin typeface="Arial"/>
              <a:ea typeface="Arial"/>
              <a:cs typeface="Arial"/>
              <a:sym typeface="Arial"/>
            </a:endParaRPr>
          </a:p>
          <a:p>
            <a:pPr indent="-160735" lvl="0" marL="160735" marR="0" rtl="0" algn="l">
              <a:lnSpc>
                <a:spcPct val="107500"/>
              </a:lnSpc>
              <a:spcBef>
                <a:spcPts val="938"/>
              </a:spcBef>
              <a:spcAft>
                <a:spcPts val="600"/>
              </a:spcAft>
              <a:buClr>
                <a:srgbClr val="1F3864"/>
              </a:buClr>
              <a:buSzPts val="2400"/>
              <a:buFont typeface="Arial"/>
              <a:buChar char="•"/>
            </a:pPr>
            <a:r>
              <a:rPr b="0" i="0" lang="fr" sz="2400" u="none" cap="none" strike="noStrike">
                <a:solidFill>
                  <a:schemeClr val="dk2"/>
                </a:solidFill>
                <a:latin typeface="Calibri"/>
                <a:ea typeface="Calibri"/>
                <a:cs typeface="Calibri"/>
                <a:sym typeface="Calibri"/>
              </a:rPr>
              <a:t>Des fragments de cachets peuvent subsister</a:t>
            </a:r>
            <a:endParaRPr b="0" i="0" sz="1400" u="none" cap="none" strike="noStrike">
              <a:solidFill>
                <a:srgbClr val="000000"/>
              </a:solidFill>
              <a:latin typeface="Arial"/>
              <a:ea typeface="Arial"/>
              <a:cs typeface="Arial"/>
              <a:sym typeface="Arial"/>
            </a:endParaRPr>
          </a:p>
        </p:txBody>
      </p:sp>
      <p:pic>
        <p:nvPicPr>
          <p:cNvPr descr="Drawing showing a hand with a glove inserting 4 pills into a vagina. " id="977" name="Google Shape;977;p126"/>
          <p:cNvPicPr preferRelativeResize="0"/>
          <p:nvPr>
            <p:ph idx="1" type="body"/>
          </p:nvPr>
        </p:nvPicPr>
        <p:blipFill rotWithShape="1">
          <a:blip r:embed="rId3">
            <a:alphaModFix/>
          </a:blip>
          <a:srcRect b="0" l="0" r="0" t="0"/>
          <a:stretch/>
        </p:blipFill>
        <p:spPr>
          <a:xfrm>
            <a:off x="1266777" y="3393031"/>
            <a:ext cx="3541529" cy="3026469"/>
          </a:xfrm>
          <a:prstGeom prst="rect">
            <a:avLst/>
          </a:prstGeom>
          <a:noFill/>
          <a:ln>
            <a:noFill/>
          </a:ln>
        </p:spPr>
      </p:pic>
      <p:pic>
        <p:nvPicPr>
          <p:cNvPr descr="Drawing showing a woman inserting pills into her own vagina. " id="978" name="Google Shape;978;p126"/>
          <p:cNvPicPr preferRelativeResize="0"/>
          <p:nvPr>
            <p:ph idx="2" type="body"/>
          </p:nvPr>
        </p:nvPicPr>
        <p:blipFill rotWithShape="1">
          <a:blip r:embed="rId4">
            <a:alphaModFix/>
          </a:blip>
          <a:srcRect b="0" l="0" r="0" t="0"/>
          <a:stretch/>
        </p:blipFill>
        <p:spPr>
          <a:xfrm>
            <a:off x="698643" y="1284074"/>
            <a:ext cx="1984440" cy="2861690"/>
          </a:xfrm>
          <a:prstGeom prst="rect">
            <a:avLst/>
          </a:prstGeom>
          <a:noFill/>
          <a:ln>
            <a:noFill/>
          </a:ln>
        </p:spPr>
      </p:pic>
      <p:sp>
        <p:nvSpPr>
          <p:cNvPr id="979" name="Google Shape;979;p12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127"/>
          <p:cNvSpPr txBox="1"/>
          <p:nvPr>
            <p:ph type="title"/>
          </p:nvPr>
        </p:nvSpPr>
        <p:spPr>
          <a:xfrm>
            <a:off x="698501" y="402430"/>
            <a:ext cx="7620000" cy="994172"/>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Administration par voie buccale</a:t>
            </a:r>
            <a:endParaRPr/>
          </a:p>
        </p:txBody>
      </p:sp>
      <p:sp>
        <p:nvSpPr>
          <p:cNvPr id="986" name="Google Shape;986;p127"/>
          <p:cNvSpPr txBox="1"/>
          <p:nvPr>
            <p:ph idx="1" type="body"/>
          </p:nvPr>
        </p:nvSpPr>
        <p:spPr>
          <a:xfrm>
            <a:off x="698500" y="2112000"/>
            <a:ext cx="3771899" cy="3263504"/>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Placer les comprimés entre la joue et la gencive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Après 30 minutes, avaler tous les fragments de comprimés restants</a:t>
            </a:r>
            <a:endParaRPr/>
          </a:p>
        </p:txBody>
      </p:sp>
      <p:pic>
        <p:nvPicPr>
          <p:cNvPr id="987" name="Google Shape;987;p127"/>
          <p:cNvPicPr preferRelativeResize="0"/>
          <p:nvPr>
            <p:ph idx="2" type="body"/>
          </p:nvPr>
        </p:nvPicPr>
        <p:blipFill rotWithShape="1">
          <a:blip r:embed="rId3">
            <a:alphaModFix/>
          </a:blip>
          <a:srcRect b="0" l="0" r="0" t="0"/>
          <a:stretch/>
        </p:blipFill>
        <p:spPr>
          <a:xfrm>
            <a:off x="5246226" y="2413095"/>
            <a:ext cx="2422987" cy="2661314"/>
          </a:xfrm>
          <a:prstGeom prst="rect">
            <a:avLst/>
          </a:prstGeom>
          <a:noFill/>
          <a:ln>
            <a:noFill/>
          </a:ln>
        </p:spPr>
      </p:pic>
      <p:sp>
        <p:nvSpPr>
          <p:cNvPr id="988" name="Google Shape;988;p12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128"/>
          <p:cNvSpPr txBox="1"/>
          <p:nvPr>
            <p:ph type="title"/>
          </p:nvPr>
        </p:nvSpPr>
        <p:spPr>
          <a:xfrm>
            <a:off x="349250" y="405661"/>
            <a:ext cx="8445499" cy="994172"/>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Administration par voie sublinguale</a:t>
            </a:r>
            <a:endParaRPr/>
          </a:p>
        </p:txBody>
      </p:sp>
      <p:sp>
        <p:nvSpPr>
          <p:cNvPr id="995" name="Google Shape;995;p128"/>
          <p:cNvSpPr txBox="1"/>
          <p:nvPr>
            <p:ph idx="1" type="body"/>
          </p:nvPr>
        </p:nvSpPr>
        <p:spPr>
          <a:xfrm>
            <a:off x="647700" y="2197894"/>
            <a:ext cx="3881438" cy="3263504"/>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chemeClr val="dk2"/>
              </a:buClr>
              <a:buSzPts val="2800"/>
              <a:buChar char="•"/>
            </a:pPr>
            <a:r>
              <a:rPr lang="fr" sz="2800">
                <a:solidFill>
                  <a:schemeClr val="dk2"/>
                </a:solidFill>
              </a:rPr>
              <a:t>Placer les comprimés sous la langue </a:t>
            </a:r>
            <a:endParaRPr/>
          </a:p>
          <a:p>
            <a:pPr indent="-431800" lvl="0" marL="457200" rtl="0" algn="l">
              <a:lnSpc>
                <a:spcPct val="100000"/>
              </a:lnSpc>
              <a:spcBef>
                <a:spcPts val="640"/>
              </a:spcBef>
              <a:spcAft>
                <a:spcPts val="0"/>
              </a:spcAft>
              <a:buClr>
                <a:schemeClr val="dk2"/>
              </a:buClr>
              <a:buSzPts val="2800"/>
              <a:buChar char="•"/>
            </a:pPr>
            <a:r>
              <a:rPr lang="fr" sz="2800">
                <a:solidFill>
                  <a:schemeClr val="dk2"/>
                </a:solidFill>
              </a:rPr>
              <a:t>Après 30 minutes, avaler tous les fragments de comprimés restants</a:t>
            </a:r>
            <a:endParaRPr/>
          </a:p>
        </p:txBody>
      </p:sp>
      <p:pic>
        <p:nvPicPr>
          <p:cNvPr id="996" name="Google Shape;996;p128"/>
          <p:cNvPicPr preferRelativeResize="0"/>
          <p:nvPr>
            <p:ph idx="2" type="body"/>
          </p:nvPr>
        </p:nvPicPr>
        <p:blipFill rotWithShape="1">
          <a:blip r:embed="rId3">
            <a:alphaModFix/>
          </a:blip>
          <a:srcRect b="0" l="0" r="0" t="0"/>
          <a:stretch/>
        </p:blipFill>
        <p:spPr>
          <a:xfrm>
            <a:off x="4980106" y="2197894"/>
            <a:ext cx="2804994" cy="2721853"/>
          </a:xfrm>
          <a:prstGeom prst="rect">
            <a:avLst/>
          </a:prstGeom>
          <a:noFill/>
          <a:ln>
            <a:noFill/>
          </a:ln>
        </p:spPr>
      </p:pic>
      <p:sp>
        <p:nvSpPr>
          <p:cNvPr id="997" name="Google Shape;997;p128"/>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129"/>
          <p:cNvSpPr txBox="1"/>
          <p:nvPr>
            <p:ph type="title"/>
          </p:nvPr>
        </p:nvSpPr>
        <p:spPr>
          <a:xfrm>
            <a:off x="922338" y="682968"/>
            <a:ext cx="7226300"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Expliquer les effets attendus de la mifépristone</a:t>
            </a:r>
            <a:endParaRPr/>
          </a:p>
        </p:txBody>
      </p:sp>
      <p:sp>
        <p:nvSpPr>
          <p:cNvPr id="1004" name="Google Shape;1004;p129"/>
          <p:cNvSpPr txBox="1"/>
          <p:nvPr>
            <p:ph idx="1" type="body"/>
          </p:nvPr>
        </p:nvSpPr>
        <p:spPr>
          <a:xfrm>
            <a:off x="922338" y="2440017"/>
            <a:ext cx="7937500" cy="2447628"/>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La plupart des femmes ne ressentiront aucun changement après la prise du comprimé</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Certaines femmes (8-25%) commenceront à saigner avant de prendre le comprimé suivant (misoprostol)</a:t>
            </a:r>
            <a:endParaRPr/>
          </a:p>
          <a:p>
            <a:pPr indent="-42862" lvl="0" marL="457200" rtl="0" algn="l">
              <a:lnSpc>
                <a:spcPct val="100000"/>
              </a:lnSpc>
              <a:spcBef>
                <a:spcPts val="640"/>
              </a:spcBef>
              <a:spcAft>
                <a:spcPts val="0"/>
              </a:spcAft>
              <a:buSzPts val="2700"/>
              <a:buNone/>
            </a:pPr>
            <a:r>
              <a:t/>
            </a:r>
            <a:endParaRPr sz="2800">
              <a:solidFill>
                <a:schemeClr val="dk2"/>
              </a:solidFill>
            </a:endParaRPr>
          </a:p>
        </p:txBody>
      </p:sp>
      <p:sp>
        <p:nvSpPr>
          <p:cNvPr id="1005" name="Google Shape;1005;p129"/>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130"/>
          <p:cNvSpPr txBox="1"/>
          <p:nvPr>
            <p:ph type="title"/>
          </p:nvPr>
        </p:nvSpPr>
        <p:spPr>
          <a:xfrm>
            <a:off x="616743" y="864396"/>
            <a:ext cx="7696200"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Expliquer les effets attendus du misoprostol</a:t>
            </a:r>
            <a:endParaRPr/>
          </a:p>
        </p:txBody>
      </p:sp>
      <p:sp>
        <p:nvSpPr>
          <p:cNvPr id="1012" name="Google Shape;1012;p130"/>
          <p:cNvSpPr txBox="1"/>
          <p:nvPr>
            <p:ph idx="1" type="body"/>
          </p:nvPr>
        </p:nvSpPr>
        <p:spPr>
          <a:xfrm>
            <a:off x="763587" y="2679502"/>
            <a:ext cx="5700713" cy="2447628"/>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Saignements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Douleurs/crampes</a:t>
            </a:r>
            <a:endParaRPr/>
          </a:p>
        </p:txBody>
      </p:sp>
      <p:sp>
        <p:nvSpPr>
          <p:cNvPr id="1013" name="Google Shape;1013;p130"/>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131"/>
          <p:cNvSpPr txBox="1"/>
          <p:nvPr>
            <p:ph type="title"/>
          </p:nvPr>
        </p:nvSpPr>
        <p:spPr>
          <a:xfrm>
            <a:off x="823686" y="521496"/>
            <a:ext cx="8109857"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Expliquer les effets attendus : saignements</a:t>
            </a:r>
            <a:endParaRPr/>
          </a:p>
        </p:txBody>
      </p:sp>
      <p:sp>
        <p:nvSpPr>
          <p:cNvPr id="1020" name="Google Shape;1020;p131"/>
          <p:cNvSpPr txBox="1"/>
          <p:nvPr>
            <p:ph idx="1" type="body"/>
          </p:nvPr>
        </p:nvSpPr>
        <p:spPr>
          <a:xfrm>
            <a:off x="823686" y="2143968"/>
            <a:ext cx="7567613" cy="2849463"/>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rgbClr val="506687"/>
                </a:solidFill>
              </a:rPr>
              <a:t>Généralement plus abondants que des règles et accompagnés par le passage de caillots de sang</a:t>
            </a:r>
            <a:endParaRPr>
              <a:solidFill>
                <a:srgbClr val="506687"/>
              </a:solidFill>
            </a:endParaRPr>
          </a:p>
          <a:p>
            <a:pPr indent="-431800" lvl="0" marL="457200" rtl="0" algn="l">
              <a:lnSpc>
                <a:spcPct val="100000"/>
              </a:lnSpc>
              <a:spcBef>
                <a:spcPts val="640"/>
              </a:spcBef>
              <a:spcAft>
                <a:spcPts val="0"/>
              </a:spcAft>
              <a:buClr>
                <a:srgbClr val="1F3864"/>
              </a:buClr>
              <a:buSzPts val="2800"/>
              <a:buChar char="•"/>
            </a:pPr>
            <a:r>
              <a:rPr lang="fr" sz="2800">
                <a:solidFill>
                  <a:srgbClr val="506687"/>
                </a:solidFill>
              </a:rPr>
              <a:t>Commencent généralement 1-3 heures après la prise du misoprostol</a:t>
            </a:r>
            <a:endParaRPr>
              <a:solidFill>
                <a:srgbClr val="506687"/>
              </a:solidFill>
            </a:endParaRPr>
          </a:p>
          <a:p>
            <a:pPr indent="-431800" lvl="0" marL="457200" rtl="0" algn="l">
              <a:lnSpc>
                <a:spcPct val="100000"/>
              </a:lnSpc>
              <a:spcBef>
                <a:spcPts val="640"/>
              </a:spcBef>
              <a:spcAft>
                <a:spcPts val="0"/>
              </a:spcAft>
              <a:buClr>
                <a:srgbClr val="1F3864"/>
              </a:buClr>
              <a:buSzPts val="2800"/>
              <a:buChar char="•"/>
            </a:pPr>
            <a:r>
              <a:rPr lang="fr" sz="2800">
                <a:solidFill>
                  <a:srgbClr val="506687"/>
                </a:solidFill>
              </a:rPr>
              <a:t>S'atténuent généralement après l'expulsion de la grossesse/des produits de conception </a:t>
            </a:r>
            <a:endParaRPr>
              <a:solidFill>
                <a:srgbClr val="506687"/>
              </a:solidFill>
            </a:endParaRPr>
          </a:p>
          <a:p>
            <a:pPr indent="-431800" lvl="0" marL="457200" rtl="0" algn="l">
              <a:lnSpc>
                <a:spcPct val="100000"/>
              </a:lnSpc>
              <a:spcBef>
                <a:spcPts val="640"/>
              </a:spcBef>
              <a:spcAft>
                <a:spcPts val="0"/>
              </a:spcAft>
              <a:buClr>
                <a:srgbClr val="1F3864"/>
              </a:buClr>
              <a:buSzPts val="2800"/>
              <a:buChar char="•"/>
            </a:pPr>
            <a:r>
              <a:rPr lang="fr" sz="2800">
                <a:solidFill>
                  <a:srgbClr val="506687"/>
                </a:solidFill>
              </a:rPr>
              <a:t>Peuvent continuer pendant plusieurs semaines</a:t>
            </a:r>
            <a:endParaRPr>
              <a:solidFill>
                <a:srgbClr val="506687"/>
              </a:solidFill>
            </a:endParaRPr>
          </a:p>
        </p:txBody>
      </p:sp>
      <p:sp>
        <p:nvSpPr>
          <p:cNvPr id="1021" name="Google Shape;1021;p13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3"/>
          <p:cNvSpPr txBox="1"/>
          <p:nvPr>
            <p:ph idx="1" type="body"/>
          </p:nvPr>
        </p:nvSpPr>
        <p:spPr>
          <a:xfrm>
            <a:off x="672354" y="1146498"/>
            <a:ext cx="8229600" cy="4851531"/>
          </a:xfrm>
          <a:prstGeom prst="rect">
            <a:avLst/>
          </a:prstGeom>
          <a:noFill/>
          <a:ln>
            <a:noFill/>
          </a:ln>
        </p:spPr>
        <p:txBody>
          <a:bodyPr anchorCtr="0" anchor="t" bIns="45700" lIns="91425" spcFirstLastPara="1" rIns="91425" wrap="square" tIns="45700">
            <a:noAutofit/>
          </a:bodyPr>
          <a:lstStyle/>
          <a:p>
            <a:pPr indent="-514350" lvl="0" marL="514350" rtl="0" algn="l">
              <a:lnSpc>
                <a:spcPct val="116923"/>
              </a:lnSpc>
              <a:spcBef>
                <a:spcPts val="640"/>
              </a:spcBef>
              <a:spcAft>
                <a:spcPts val="0"/>
              </a:spcAft>
              <a:buClr>
                <a:schemeClr val="accent1"/>
              </a:buClr>
              <a:buSzPts val="2600"/>
              <a:buFont typeface="Arial"/>
              <a:buAutoNum type="arabicPeriod" startAt="4"/>
            </a:pPr>
            <a:r>
              <a:rPr b="1" lang="fr" sz="2600">
                <a:solidFill>
                  <a:schemeClr val="dk2"/>
                </a:solidFill>
              </a:rPr>
              <a:t>Les services de santé reproductive et d’autres services médicaux </a:t>
            </a:r>
            <a:r>
              <a:rPr lang="fr" sz="2600">
                <a:solidFill>
                  <a:schemeClr val="dk2"/>
                </a:solidFill>
              </a:rPr>
              <a:t>qui sont préférablement dispensés sur site ou par le biais de l'orientation vers des établissements accessibles dans les réseaux des prestataires.</a:t>
            </a:r>
            <a:endParaRPr/>
          </a:p>
          <a:p>
            <a:pPr indent="-514350" lvl="0" marL="514350" rtl="0" algn="l">
              <a:lnSpc>
                <a:spcPct val="116923"/>
              </a:lnSpc>
              <a:spcBef>
                <a:spcPts val="640"/>
              </a:spcBef>
              <a:spcAft>
                <a:spcPts val="0"/>
              </a:spcAft>
              <a:buClr>
                <a:schemeClr val="accent1"/>
              </a:buClr>
              <a:buSzPts val="2600"/>
              <a:buFont typeface="Arial"/>
              <a:buAutoNum type="arabicPeriod" startAt="4"/>
            </a:pPr>
            <a:r>
              <a:rPr b="1" lang="fr" sz="2600">
                <a:solidFill>
                  <a:schemeClr val="dk2"/>
                </a:solidFill>
              </a:rPr>
              <a:t>Les partenariats entre la communauté et les prestataires de services </a:t>
            </a:r>
            <a:r>
              <a:rPr lang="fr" sz="2600">
                <a:solidFill>
                  <a:schemeClr val="dk2"/>
                </a:solidFill>
              </a:rPr>
              <a:t>pour prévenir les grossesses non désirées et les avortements non sécurisés, mobiliser les ressources afin d'aider les femmes et les filles à bénéficier des soins adaptés et en temps voulu face à des complications liées à l'avortement, et faire en sorte que les services de santé reflètent et répondent aux attentes et aux besoins de la communauté.</a:t>
            </a:r>
            <a:endParaRPr/>
          </a:p>
          <a:p>
            <a:pPr indent="-311150" lvl="0" marL="514350" rtl="0" algn="l">
              <a:lnSpc>
                <a:spcPct val="116923"/>
              </a:lnSpc>
              <a:spcBef>
                <a:spcPts val="640"/>
              </a:spcBef>
              <a:spcAft>
                <a:spcPts val="0"/>
              </a:spcAft>
              <a:buSzPts val="3200"/>
              <a:buFont typeface="Arial"/>
              <a:buNone/>
            </a:pPr>
            <a:r>
              <a:t/>
            </a:r>
            <a:endParaRPr sz="2600">
              <a:solidFill>
                <a:schemeClr val="dk2"/>
              </a:solidFill>
            </a:endParaRPr>
          </a:p>
        </p:txBody>
      </p:sp>
      <p:sp>
        <p:nvSpPr>
          <p:cNvPr id="226" name="Google Shape;226;p33"/>
          <p:cNvSpPr txBox="1"/>
          <p:nvPr>
            <p:ph type="title"/>
          </p:nvPr>
        </p:nvSpPr>
        <p:spPr>
          <a:xfrm>
            <a:off x="457200" y="146934"/>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fr">
                <a:solidFill>
                  <a:schemeClr val="dk2"/>
                </a:solidFill>
              </a:rPr>
              <a:t>Éléments des SAA</a:t>
            </a:r>
            <a:endParaRPr sz="4000">
              <a:solidFill>
                <a:schemeClr val="dk2"/>
              </a:solidFill>
            </a:endParaRPr>
          </a:p>
        </p:txBody>
      </p:sp>
      <p:sp>
        <p:nvSpPr>
          <p:cNvPr id="227" name="Google Shape;227;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132"/>
          <p:cNvSpPr txBox="1"/>
          <p:nvPr>
            <p:ph type="title"/>
          </p:nvPr>
        </p:nvSpPr>
        <p:spPr>
          <a:xfrm>
            <a:off x="469900" y="407196"/>
            <a:ext cx="8115299"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Expliquer les effets attendus : douleurs/crampes</a:t>
            </a:r>
            <a:endParaRPr/>
          </a:p>
        </p:txBody>
      </p:sp>
      <p:sp>
        <p:nvSpPr>
          <p:cNvPr id="1027" name="Google Shape;1027;p132"/>
          <p:cNvSpPr txBox="1"/>
          <p:nvPr>
            <p:ph idx="1" type="body"/>
          </p:nvPr>
        </p:nvSpPr>
        <p:spPr>
          <a:xfrm>
            <a:off x="1106487" y="1830983"/>
            <a:ext cx="7643813" cy="3018233"/>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Varient grandement chez les femmes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Peuvent être plus intenses lorsqu'elles surviennent pendant les règles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Peuvent commencer dans les 30 minutes suivant la prise du misoprostol</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Surviennent pendant la contraction utérine et lors l'expulsion de la grossesse/des produits de conception</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Diminuent après l'expulsion</a:t>
            </a:r>
            <a:endParaRPr/>
          </a:p>
        </p:txBody>
      </p:sp>
      <p:sp>
        <p:nvSpPr>
          <p:cNvPr id="1028" name="Google Shape;1028;p13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133"/>
          <p:cNvSpPr txBox="1"/>
          <p:nvPr>
            <p:ph type="title"/>
          </p:nvPr>
        </p:nvSpPr>
        <p:spPr>
          <a:xfrm>
            <a:off x="400050" y="496096"/>
            <a:ext cx="8343900" cy="994172"/>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Gestion de la douleur/des crampes</a:t>
            </a:r>
            <a:endParaRPr/>
          </a:p>
        </p:txBody>
      </p:sp>
      <p:sp>
        <p:nvSpPr>
          <p:cNvPr id="1035" name="Google Shape;1035;p133"/>
          <p:cNvSpPr txBox="1"/>
          <p:nvPr>
            <p:ph idx="1" type="body"/>
          </p:nvPr>
        </p:nvSpPr>
        <p:spPr>
          <a:xfrm>
            <a:off x="941387" y="1617268"/>
            <a:ext cx="7466013" cy="2770333"/>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Des anti-inflammatoires non stéroïdiens (AINS) sont recommandés:</a:t>
            </a:r>
            <a:endParaRPr/>
          </a:p>
          <a:p>
            <a:pPr indent="-406400" lvl="1" marL="914400" rtl="0" algn="l">
              <a:lnSpc>
                <a:spcPct val="100000"/>
              </a:lnSpc>
              <a:spcBef>
                <a:spcPts val="560"/>
              </a:spcBef>
              <a:spcAft>
                <a:spcPts val="0"/>
              </a:spcAft>
              <a:buClr>
                <a:srgbClr val="1F3864"/>
              </a:buClr>
              <a:buSzPts val="2400"/>
              <a:buFont typeface="Arial"/>
              <a:buChar char="•"/>
            </a:pPr>
            <a:r>
              <a:rPr lang="fr" sz="2600">
                <a:solidFill>
                  <a:schemeClr val="dk2"/>
                </a:solidFill>
              </a:rPr>
              <a:t>Ils peuvent être pris avec du misoprostol </a:t>
            </a:r>
            <a:r>
              <a:rPr b="1" lang="fr" sz="2600">
                <a:solidFill>
                  <a:schemeClr val="dk2"/>
                </a:solidFill>
              </a:rPr>
              <a:t>OU</a:t>
            </a:r>
            <a:endParaRPr/>
          </a:p>
          <a:p>
            <a:pPr indent="-406400" lvl="1" marL="914400" rtl="0" algn="l">
              <a:lnSpc>
                <a:spcPct val="100000"/>
              </a:lnSpc>
              <a:spcBef>
                <a:spcPts val="560"/>
              </a:spcBef>
              <a:spcAft>
                <a:spcPts val="0"/>
              </a:spcAft>
              <a:buClr>
                <a:srgbClr val="1F3864"/>
              </a:buClr>
              <a:buSzPts val="2400"/>
              <a:buFont typeface="Arial"/>
              <a:buChar char="•"/>
            </a:pPr>
            <a:r>
              <a:rPr lang="fr" sz="2600">
                <a:solidFill>
                  <a:schemeClr val="dk2"/>
                </a:solidFill>
              </a:rPr>
              <a:t>Ils peuvent être pris quand les crampes commencent</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Les analgésiques narcotiques peuvent être utiles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Le traitement non pharmacologique, comme la bouillote posée sur l'abdomen ou le bas du dos, peuvent être utiles</a:t>
            </a:r>
            <a:endParaRPr/>
          </a:p>
        </p:txBody>
      </p:sp>
      <p:sp>
        <p:nvSpPr>
          <p:cNvPr id="1036" name="Google Shape;1036;p13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134"/>
          <p:cNvSpPr txBox="1"/>
          <p:nvPr>
            <p:ph type="title"/>
          </p:nvPr>
        </p:nvSpPr>
        <p:spPr>
          <a:xfrm>
            <a:off x="635000" y="336606"/>
            <a:ext cx="7848599"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Expliquer les effets secondaires éventuels</a:t>
            </a:r>
            <a:endParaRPr/>
          </a:p>
        </p:txBody>
      </p:sp>
      <p:sp>
        <p:nvSpPr>
          <p:cNvPr id="1043" name="Google Shape;1043;p134"/>
          <p:cNvSpPr txBox="1"/>
          <p:nvPr>
            <p:ph idx="1" type="body"/>
          </p:nvPr>
        </p:nvSpPr>
        <p:spPr>
          <a:xfrm>
            <a:off x="763587" y="1820468"/>
            <a:ext cx="7720012" cy="3401954"/>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600">
                <a:solidFill>
                  <a:srgbClr val="506687"/>
                </a:solidFill>
              </a:rPr>
              <a:t>Fièvre/frissons</a:t>
            </a:r>
            <a:endParaRPr>
              <a:solidFill>
                <a:srgbClr val="506687"/>
              </a:solidFill>
            </a:endParaRPr>
          </a:p>
          <a:p>
            <a:pPr indent="-406400" lvl="1" marL="914400" rtl="0" algn="l">
              <a:lnSpc>
                <a:spcPct val="100000"/>
              </a:lnSpc>
              <a:spcBef>
                <a:spcPts val="560"/>
              </a:spcBef>
              <a:spcAft>
                <a:spcPts val="0"/>
              </a:spcAft>
              <a:buClr>
                <a:srgbClr val="1F3864"/>
              </a:buClr>
              <a:buSzPts val="2400"/>
              <a:buFont typeface="Arial"/>
              <a:buChar char="•"/>
            </a:pPr>
            <a:r>
              <a:rPr lang="fr" sz="2400">
                <a:solidFill>
                  <a:srgbClr val="506687"/>
                </a:solidFill>
              </a:rPr>
              <a:t>Les frissons sont plus courants avec le misoprostol</a:t>
            </a:r>
            <a:endParaRPr>
              <a:solidFill>
                <a:srgbClr val="506687"/>
              </a:solidFill>
            </a:endParaRPr>
          </a:p>
          <a:p>
            <a:pPr indent="-406400" lvl="1" marL="914400" rtl="0" algn="l">
              <a:lnSpc>
                <a:spcPct val="100000"/>
              </a:lnSpc>
              <a:spcBef>
                <a:spcPts val="560"/>
              </a:spcBef>
              <a:spcAft>
                <a:spcPts val="0"/>
              </a:spcAft>
              <a:buClr>
                <a:srgbClr val="1F3864"/>
              </a:buClr>
              <a:buSzPts val="2400"/>
              <a:buFont typeface="Arial"/>
              <a:buChar char="•"/>
            </a:pPr>
            <a:r>
              <a:rPr lang="fr" sz="2400">
                <a:solidFill>
                  <a:srgbClr val="506687"/>
                </a:solidFill>
              </a:rPr>
              <a:t>La fièvre est moins courante et elle ne constitue pas forcément une signe d'infection</a:t>
            </a:r>
            <a:endParaRPr>
              <a:solidFill>
                <a:srgbClr val="506687"/>
              </a:solidFill>
            </a:endParaRPr>
          </a:p>
          <a:p>
            <a:pPr indent="-431800" lvl="0" marL="457200" rtl="0" algn="l">
              <a:lnSpc>
                <a:spcPct val="100000"/>
              </a:lnSpc>
              <a:spcBef>
                <a:spcPts val="640"/>
              </a:spcBef>
              <a:spcAft>
                <a:spcPts val="0"/>
              </a:spcAft>
              <a:buClr>
                <a:srgbClr val="1F3864"/>
              </a:buClr>
              <a:buSzPts val="2800"/>
              <a:buChar char="•"/>
            </a:pPr>
            <a:r>
              <a:rPr lang="fr" sz="2600">
                <a:solidFill>
                  <a:srgbClr val="506687"/>
                </a:solidFill>
              </a:rPr>
              <a:t>Nausées/vomissements</a:t>
            </a:r>
            <a:endParaRPr>
              <a:solidFill>
                <a:srgbClr val="506687"/>
              </a:solidFill>
            </a:endParaRPr>
          </a:p>
          <a:p>
            <a:pPr indent="-406400" lvl="1" marL="914400" rtl="0" algn="l">
              <a:lnSpc>
                <a:spcPct val="100000"/>
              </a:lnSpc>
              <a:spcBef>
                <a:spcPts val="560"/>
              </a:spcBef>
              <a:spcAft>
                <a:spcPts val="0"/>
              </a:spcAft>
              <a:buClr>
                <a:srgbClr val="1F3864"/>
              </a:buClr>
              <a:buSzPts val="2400"/>
              <a:buFont typeface="Arial"/>
              <a:buChar char="•"/>
            </a:pPr>
            <a:r>
              <a:rPr lang="fr" sz="2400">
                <a:solidFill>
                  <a:srgbClr val="506687"/>
                </a:solidFill>
              </a:rPr>
              <a:t>Elles passent en général dans les quelques heures qui suivent l'utilisation du misoprostol </a:t>
            </a:r>
            <a:endParaRPr>
              <a:solidFill>
                <a:srgbClr val="506687"/>
              </a:solidFill>
            </a:endParaRPr>
          </a:p>
          <a:p>
            <a:pPr indent="-406400" lvl="1" marL="914400" rtl="0" algn="l">
              <a:lnSpc>
                <a:spcPct val="100000"/>
              </a:lnSpc>
              <a:spcBef>
                <a:spcPts val="560"/>
              </a:spcBef>
              <a:spcAft>
                <a:spcPts val="0"/>
              </a:spcAft>
              <a:buClr>
                <a:srgbClr val="1F3864"/>
              </a:buClr>
              <a:buSzPts val="2400"/>
              <a:buFont typeface="Arial"/>
              <a:buChar char="•"/>
            </a:pPr>
            <a:r>
              <a:rPr lang="fr" sz="2400">
                <a:solidFill>
                  <a:srgbClr val="506687"/>
                </a:solidFill>
              </a:rPr>
              <a:t>Les antiémétiques peuvent être utilisés</a:t>
            </a:r>
            <a:endParaRPr>
              <a:solidFill>
                <a:srgbClr val="506687"/>
              </a:solidFill>
            </a:endParaRPr>
          </a:p>
          <a:p>
            <a:pPr indent="-431800" lvl="0" marL="457200" rtl="0" algn="l">
              <a:lnSpc>
                <a:spcPct val="100000"/>
              </a:lnSpc>
              <a:spcBef>
                <a:spcPts val="640"/>
              </a:spcBef>
              <a:spcAft>
                <a:spcPts val="0"/>
              </a:spcAft>
              <a:buClr>
                <a:srgbClr val="1F3864"/>
              </a:buClr>
              <a:buSzPts val="2800"/>
              <a:buChar char="•"/>
            </a:pPr>
            <a:r>
              <a:rPr lang="fr" sz="2600">
                <a:solidFill>
                  <a:srgbClr val="506687"/>
                </a:solidFill>
              </a:rPr>
              <a:t>Diarrhée</a:t>
            </a:r>
            <a:endParaRPr>
              <a:solidFill>
                <a:srgbClr val="506687"/>
              </a:solidFill>
            </a:endParaRPr>
          </a:p>
          <a:p>
            <a:pPr indent="-406400" lvl="1" marL="914400" rtl="0" algn="l">
              <a:lnSpc>
                <a:spcPct val="100000"/>
              </a:lnSpc>
              <a:spcBef>
                <a:spcPts val="560"/>
              </a:spcBef>
              <a:spcAft>
                <a:spcPts val="0"/>
              </a:spcAft>
              <a:buClr>
                <a:srgbClr val="1F3864"/>
              </a:buClr>
              <a:buSzPts val="2400"/>
              <a:buFont typeface="Arial"/>
              <a:buChar char="•"/>
            </a:pPr>
            <a:r>
              <a:rPr lang="fr" sz="2400">
                <a:solidFill>
                  <a:srgbClr val="506687"/>
                </a:solidFill>
              </a:rPr>
              <a:t>Elle s'arrête généralement dans la journée qui suit la prise du misoprostol</a:t>
            </a:r>
            <a:endParaRPr>
              <a:solidFill>
                <a:srgbClr val="506687"/>
              </a:solidFill>
            </a:endParaRPr>
          </a:p>
        </p:txBody>
      </p:sp>
      <p:sp>
        <p:nvSpPr>
          <p:cNvPr id="1044" name="Google Shape;1044;p13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135"/>
          <p:cNvSpPr txBox="1"/>
          <p:nvPr>
            <p:ph type="title"/>
          </p:nvPr>
        </p:nvSpPr>
        <p:spPr>
          <a:xfrm>
            <a:off x="636587" y="496096"/>
            <a:ext cx="8228013"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Expliquer le rétablissement après la prise du misoprostol</a:t>
            </a:r>
            <a:endParaRPr/>
          </a:p>
        </p:txBody>
      </p:sp>
      <p:sp>
        <p:nvSpPr>
          <p:cNvPr id="1051" name="Google Shape;1051;p135"/>
          <p:cNvSpPr txBox="1"/>
          <p:nvPr>
            <p:ph idx="1" type="body"/>
          </p:nvPr>
        </p:nvSpPr>
        <p:spPr>
          <a:xfrm>
            <a:off x="692943" y="1927027"/>
            <a:ext cx="7758113" cy="3003946"/>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Elle commence généralement à se sentir mieux le jour </a:t>
            </a:r>
            <a:r>
              <a:rPr lang="fr" sz="2800">
                <a:solidFill>
                  <a:schemeClr val="dk2"/>
                </a:solidFill>
                <a:latin typeface="Calibri"/>
                <a:ea typeface="Calibri"/>
                <a:cs typeface="Calibri"/>
                <a:sym typeface="Calibri"/>
              </a:rPr>
              <a:t>qui suit</a:t>
            </a:r>
            <a:r>
              <a:rPr lang="fr" sz="2800">
                <a:solidFill>
                  <a:schemeClr val="dk2"/>
                </a:solidFill>
              </a:rPr>
              <a:t> la prise du misoprostol</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En général, les symptômes de la grossesse s'atténuent au cours de la semaine suivante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Les saignements et les crampes peuvent s'intensifier au départ et ensuite s'atténuer</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Pour la plupart des femmes, les saignements durent environ 2 semaines ; dans certains cas, ils peuvent durer plus d'un mois</a:t>
            </a:r>
            <a:endParaRPr/>
          </a:p>
        </p:txBody>
      </p:sp>
      <p:sp>
        <p:nvSpPr>
          <p:cNvPr id="1052" name="Google Shape;1052;p135"/>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136"/>
          <p:cNvSpPr txBox="1"/>
          <p:nvPr>
            <p:ph type="title"/>
          </p:nvPr>
        </p:nvSpPr>
        <p:spPr>
          <a:xfrm>
            <a:off x="673101" y="254796"/>
            <a:ext cx="8115300"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Expliquer les signes annonciateurs</a:t>
            </a:r>
            <a:endParaRPr/>
          </a:p>
        </p:txBody>
      </p:sp>
      <p:sp>
        <p:nvSpPr>
          <p:cNvPr id="1059" name="Google Shape;1059;p136"/>
          <p:cNvSpPr txBox="1"/>
          <p:nvPr>
            <p:ph idx="1" type="body"/>
          </p:nvPr>
        </p:nvSpPr>
        <p:spPr>
          <a:xfrm>
            <a:off x="1197372" y="1278736"/>
            <a:ext cx="7066758" cy="3061096"/>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400"/>
              <a:buChar char="•"/>
            </a:pPr>
            <a:r>
              <a:rPr b="1" lang="fr" sz="2400">
                <a:solidFill>
                  <a:schemeClr val="accent1"/>
                </a:solidFill>
              </a:rPr>
              <a:t>Saignements abondants : </a:t>
            </a:r>
            <a:r>
              <a:rPr lang="fr" sz="2400">
                <a:solidFill>
                  <a:schemeClr val="dk2"/>
                </a:solidFill>
              </a:rPr>
              <a:t>Utiliser plus de 2 serviettes épaisses par heure durant deux heures consécutives ; saignements accompagnés d'étourdissements ou de vertiges</a:t>
            </a:r>
            <a:endParaRPr/>
          </a:p>
          <a:p>
            <a:pPr indent="-431800" lvl="0" marL="457200" rtl="0" algn="l">
              <a:lnSpc>
                <a:spcPct val="100000"/>
              </a:lnSpc>
              <a:spcBef>
                <a:spcPts val="640"/>
              </a:spcBef>
              <a:spcAft>
                <a:spcPts val="0"/>
              </a:spcAft>
              <a:buClr>
                <a:srgbClr val="1F3864"/>
              </a:buClr>
              <a:buSzPts val="2400"/>
              <a:buChar char="•"/>
            </a:pPr>
            <a:r>
              <a:rPr b="1" lang="fr" sz="2400">
                <a:solidFill>
                  <a:schemeClr val="accent1"/>
                </a:solidFill>
              </a:rPr>
              <a:t>Douleurs intenses</a:t>
            </a:r>
            <a:r>
              <a:rPr lang="fr" sz="2400">
                <a:solidFill>
                  <a:schemeClr val="accent1"/>
                </a:solidFill>
              </a:rPr>
              <a:t> </a:t>
            </a:r>
            <a:r>
              <a:rPr lang="fr" sz="2400">
                <a:solidFill>
                  <a:schemeClr val="dk2"/>
                </a:solidFill>
              </a:rPr>
              <a:t>n'importe quel jour après la prise du misoprostol</a:t>
            </a:r>
            <a:r>
              <a:rPr b="0" i="0" lang="fr" sz="2400" u="none" cap="none" strike="noStrike">
                <a:solidFill>
                  <a:schemeClr val="dk2"/>
                </a:solidFill>
              </a:rPr>
              <a:t> </a:t>
            </a:r>
            <a:endParaRPr/>
          </a:p>
          <a:p>
            <a:pPr indent="-431800" lvl="0" marL="457200" rtl="0" algn="l">
              <a:lnSpc>
                <a:spcPct val="100000"/>
              </a:lnSpc>
              <a:spcBef>
                <a:spcPts val="640"/>
              </a:spcBef>
              <a:spcAft>
                <a:spcPts val="0"/>
              </a:spcAft>
              <a:buClr>
                <a:srgbClr val="1F3864"/>
              </a:buClr>
              <a:buSzPts val="2400"/>
              <a:buChar char="•"/>
            </a:pPr>
            <a:r>
              <a:rPr b="1" lang="fr" sz="2400">
                <a:solidFill>
                  <a:schemeClr val="accent1"/>
                </a:solidFill>
              </a:rPr>
              <a:t>Fièvre</a:t>
            </a:r>
            <a:r>
              <a:rPr lang="fr" sz="2400">
                <a:solidFill>
                  <a:schemeClr val="dk2"/>
                </a:solidFill>
              </a:rPr>
              <a:t> de 38˚C ou plus élevée n'importe quel jour après n'importe quel jour de la prise du misoprostol</a:t>
            </a:r>
            <a:r>
              <a:rPr b="0" i="0" lang="fr" sz="2400" u="none" cap="none" strike="noStrike">
                <a:solidFill>
                  <a:schemeClr val="dk2"/>
                </a:solidFill>
              </a:rPr>
              <a:t> </a:t>
            </a:r>
            <a:endParaRPr/>
          </a:p>
          <a:p>
            <a:pPr indent="-431800" lvl="0" marL="457200" rtl="0" algn="l">
              <a:lnSpc>
                <a:spcPct val="100000"/>
              </a:lnSpc>
              <a:spcBef>
                <a:spcPts val="640"/>
              </a:spcBef>
              <a:spcAft>
                <a:spcPts val="0"/>
              </a:spcAft>
              <a:buClr>
                <a:srgbClr val="1F3864"/>
              </a:buClr>
              <a:buSzPts val="2400"/>
              <a:buChar char="•"/>
            </a:pPr>
            <a:r>
              <a:rPr b="1" lang="fr" sz="2400">
                <a:solidFill>
                  <a:schemeClr val="accent1"/>
                </a:solidFill>
              </a:rPr>
              <a:t>Pertes vaginales à l'odeur nauséabonde</a:t>
            </a:r>
            <a:endParaRPr/>
          </a:p>
          <a:p>
            <a:pPr indent="-431800" lvl="0" marL="457200" rtl="0" algn="l">
              <a:lnSpc>
                <a:spcPct val="100000"/>
              </a:lnSpc>
              <a:spcBef>
                <a:spcPts val="640"/>
              </a:spcBef>
              <a:spcAft>
                <a:spcPts val="0"/>
              </a:spcAft>
              <a:buClr>
                <a:srgbClr val="1F3864"/>
              </a:buClr>
              <a:buSzPts val="2400"/>
              <a:buChar char="•"/>
            </a:pPr>
            <a:r>
              <a:rPr b="1" lang="fr" sz="2400">
                <a:solidFill>
                  <a:schemeClr val="accent1"/>
                </a:solidFill>
              </a:rPr>
              <a:t>Nausées ou vomissements graves persistents </a:t>
            </a:r>
            <a:r>
              <a:rPr lang="fr" sz="2400">
                <a:solidFill>
                  <a:schemeClr val="dk2"/>
                </a:solidFill>
              </a:rPr>
              <a:t>n'importe quel jour après la prise du misoprostol</a:t>
            </a:r>
            <a:r>
              <a:rPr b="0" i="0" lang="fr" sz="2400" u="none" cap="none" strike="noStrike">
                <a:solidFill>
                  <a:schemeClr val="dk2"/>
                </a:solidFill>
              </a:rPr>
              <a:t> </a:t>
            </a:r>
            <a:endParaRPr/>
          </a:p>
          <a:p>
            <a:pPr indent="-431800" lvl="0" marL="457200" rtl="0" algn="l">
              <a:lnSpc>
                <a:spcPct val="100000"/>
              </a:lnSpc>
              <a:spcBef>
                <a:spcPts val="640"/>
              </a:spcBef>
              <a:spcAft>
                <a:spcPts val="0"/>
              </a:spcAft>
              <a:buClr>
                <a:srgbClr val="1F3864"/>
              </a:buClr>
              <a:buSzPts val="2400"/>
              <a:buChar char="•"/>
            </a:pPr>
            <a:r>
              <a:rPr b="1" lang="fr" sz="2400">
                <a:solidFill>
                  <a:schemeClr val="accent1"/>
                </a:solidFill>
              </a:rPr>
              <a:t>Aucun saignement </a:t>
            </a:r>
            <a:r>
              <a:rPr lang="fr" sz="2400">
                <a:solidFill>
                  <a:schemeClr val="dk2"/>
                </a:solidFill>
              </a:rPr>
              <a:t>1-2 jours après la prise du misoprostol</a:t>
            </a:r>
            <a:endParaRPr/>
          </a:p>
        </p:txBody>
      </p:sp>
      <p:sp>
        <p:nvSpPr>
          <p:cNvPr id="1060" name="Google Shape;1060;p13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137"/>
          <p:cNvSpPr txBox="1"/>
          <p:nvPr>
            <p:ph type="title"/>
          </p:nvPr>
        </p:nvSpPr>
        <p:spPr>
          <a:xfrm>
            <a:off x="712788" y="788196"/>
            <a:ext cx="6831012"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Complications éventuelles</a:t>
            </a:r>
            <a:endParaRPr/>
          </a:p>
        </p:txBody>
      </p:sp>
      <p:sp>
        <p:nvSpPr>
          <p:cNvPr id="1067" name="Google Shape;1067;p137"/>
          <p:cNvSpPr txBox="1"/>
          <p:nvPr>
            <p:ph idx="1" type="body"/>
          </p:nvPr>
        </p:nvSpPr>
        <p:spPr>
          <a:xfrm>
            <a:off x="1054100" y="2205186"/>
            <a:ext cx="6489700" cy="2447628"/>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Saignements/hémorragies abondantes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Infection</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Produits de conception non évacués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Échec des médicaments</a:t>
            </a:r>
            <a:endParaRPr/>
          </a:p>
        </p:txBody>
      </p:sp>
      <p:sp>
        <p:nvSpPr>
          <p:cNvPr id="1068" name="Google Shape;1068;p13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p138"/>
          <p:cNvSpPr txBox="1"/>
          <p:nvPr>
            <p:ph type="title"/>
          </p:nvPr>
        </p:nvSpPr>
        <p:spPr>
          <a:xfrm>
            <a:off x="1309687" y="2647950"/>
            <a:ext cx="6742113" cy="1365250"/>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1F3864"/>
              </a:buClr>
              <a:buSzPts val="3959"/>
              <a:buNone/>
            </a:pPr>
            <a:r>
              <a:rPr lang="fr">
                <a:solidFill>
                  <a:schemeClr val="accent1"/>
                </a:solidFill>
                <a:latin typeface="Calibri"/>
                <a:ea typeface="Calibri"/>
                <a:cs typeface="Calibri"/>
                <a:sym typeface="Calibri"/>
              </a:rPr>
              <a:t>PRATIQUER UNE ÉVACUATION UTÉRINE À L’AIDE DE LA MIFÉPRISTONE ET/OU DU MISOPROSTOL : </a:t>
            </a:r>
            <a:br>
              <a:rPr lang="fr">
                <a:solidFill>
                  <a:schemeClr val="accent1"/>
                </a:solidFill>
                <a:latin typeface="Calibri"/>
                <a:ea typeface="Calibri"/>
                <a:cs typeface="Calibri"/>
                <a:sym typeface="Calibri"/>
              </a:rPr>
            </a:br>
            <a:br>
              <a:rPr lang="fr">
                <a:solidFill>
                  <a:schemeClr val="accent1"/>
                </a:solidFill>
                <a:latin typeface="Calibri"/>
                <a:ea typeface="Calibri"/>
                <a:cs typeface="Calibri"/>
                <a:sym typeface="Calibri"/>
              </a:rPr>
            </a:br>
            <a:r>
              <a:rPr lang="fr">
                <a:solidFill>
                  <a:schemeClr val="accent1"/>
                </a:solidFill>
                <a:latin typeface="Calibri"/>
                <a:ea typeface="Calibri"/>
                <a:cs typeface="Calibri"/>
                <a:sym typeface="Calibri"/>
              </a:rPr>
              <a:t>DÉMONSTRATION &amp; </a:t>
            </a:r>
            <a:br>
              <a:rPr lang="fr">
                <a:solidFill>
                  <a:schemeClr val="accent1"/>
                </a:solidFill>
                <a:latin typeface="Calibri"/>
                <a:ea typeface="Calibri"/>
                <a:cs typeface="Calibri"/>
                <a:sym typeface="Calibri"/>
              </a:rPr>
            </a:br>
            <a:r>
              <a:rPr lang="fr">
                <a:solidFill>
                  <a:schemeClr val="accent1"/>
                </a:solidFill>
                <a:latin typeface="Calibri"/>
                <a:ea typeface="Calibri"/>
                <a:cs typeface="Calibri"/>
                <a:sym typeface="Calibri"/>
              </a:rPr>
              <a:t>JEUX DE RÔLE</a:t>
            </a:r>
            <a:endParaRPr>
              <a:solidFill>
                <a:schemeClr val="accent1"/>
              </a:solidFill>
              <a:latin typeface="Calibri"/>
              <a:ea typeface="Calibri"/>
              <a:cs typeface="Calibri"/>
              <a:sym typeface="Calibri"/>
            </a:endParaRPr>
          </a:p>
        </p:txBody>
      </p:sp>
      <p:sp>
        <p:nvSpPr>
          <p:cNvPr id="1075" name="Google Shape;1075;p138"/>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139"/>
          <p:cNvSpPr txBox="1"/>
          <p:nvPr>
            <p:ph type="title"/>
          </p:nvPr>
        </p:nvSpPr>
        <p:spPr>
          <a:xfrm>
            <a:off x="1016000" y="3056185"/>
            <a:ext cx="7112000" cy="745629"/>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1F3864"/>
              </a:buClr>
              <a:buSzPts val="3959"/>
              <a:buNone/>
            </a:pPr>
            <a:r>
              <a:rPr lang="fr">
                <a:solidFill>
                  <a:schemeClr val="accent1"/>
                </a:solidFill>
                <a:latin typeface="Calibri"/>
                <a:ea typeface="Calibri"/>
                <a:cs typeface="Calibri"/>
                <a:sym typeface="Calibri"/>
              </a:rPr>
              <a:t>GÉRER LES COMPLICATIONS DE L’ÉVACUATION UTÉRINE À L’AIDE DE MÉDICAMENTS</a:t>
            </a:r>
            <a:endParaRPr>
              <a:solidFill>
                <a:schemeClr val="accent1"/>
              </a:solidFill>
              <a:latin typeface="Calibri"/>
              <a:ea typeface="Calibri"/>
              <a:cs typeface="Calibri"/>
              <a:sym typeface="Calibri"/>
            </a:endParaRPr>
          </a:p>
        </p:txBody>
      </p:sp>
      <p:sp>
        <p:nvSpPr>
          <p:cNvPr id="1082" name="Google Shape;1082;p139"/>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140"/>
          <p:cNvSpPr txBox="1"/>
          <p:nvPr>
            <p:ph type="title"/>
          </p:nvPr>
        </p:nvSpPr>
        <p:spPr>
          <a:xfrm>
            <a:off x="644237" y="605559"/>
            <a:ext cx="7284027" cy="1049809"/>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Complication éventuelle : </a:t>
            </a:r>
            <a:br>
              <a:rPr lang="fr">
                <a:solidFill>
                  <a:schemeClr val="dk2"/>
                </a:solidFill>
                <a:latin typeface="Calibri"/>
                <a:ea typeface="Calibri"/>
                <a:cs typeface="Calibri"/>
                <a:sym typeface="Calibri"/>
              </a:rPr>
            </a:br>
            <a:r>
              <a:rPr lang="fr">
                <a:solidFill>
                  <a:schemeClr val="dk2"/>
                </a:solidFill>
                <a:latin typeface="Calibri"/>
                <a:ea typeface="Calibri"/>
                <a:cs typeface="Calibri"/>
                <a:sym typeface="Calibri"/>
              </a:rPr>
              <a:t>Saignements très abondants</a:t>
            </a:r>
            <a:endParaRPr/>
          </a:p>
        </p:txBody>
      </p:sp>
      <p:sp>
        <p:nvSpPr>
          <p:cNvPr id="1089" name="Google Shape;1089;p140"/>
          <p:cNvSpPr txBox="1"/>
          <p:nvPr>
            <p:ph idx="1" type="body"/>
          </p:nvPr>
        </p:nvSpPr>
        <p:spPr>
          <a:xfrm>
            <a:off x="762000" y="2327077"/>
            <a:ext cx="7848599" cy="2447628"/>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1F3864"/>
              </a:buClr>
              <a:buSzPts val="2800"/>
              <a:buNone/>
            </a:pPr>
            <a:r>
              <a:rPr lang="fr" sz="2800">
                <a:solidFill>
                  <a:schemeClr val="dk2"/>
                </a:solidFill>
              </a:rPr>
              <a:t>Saignements très abondants et/ou prolongés qui :</a:t>
            </a:r>
            <a:endParaRPr/>
          </a:p>
          <a:p>
            <a:pPr indent="-406400" lvl="1" marL="914400" rtl="0" algn="l">
              <a:lnSpc>
                <a:spcPct val="100000"/>
              </a:lnSpc>
              <a:spcBef>
                <a:spcPts val="560"/>
              </a:spcBef>
              <a:spcAft>
                <a:spcPts val="0"/>
              </a:spcAft>
              <a:buClr>
                <a:srgbClr val="1F3864"/>
              </a:buClr>
              <a:buSzPts val="2800"/>
              <a:buFont typeface="Arial"/>
              <a:buChar char="•"/>
            </a:pPr>
            <a:r>
              <a:rPr lang="fr">
                <a:solidFill>
                  <a:schemeClr val="dk2"/>
                </a:solidFill>
              </a:rPr>
              <a:t>Causent un changement clinique de l'hémoglobine/hématocrite</a:t>
            </a:r>
            <a:endParaRPr/>
          </a:p>
          <a:p>
            <a:pPr indent="-406400" lvl="1" marL="914400" rtl="0" algn="l">
              <a:lnSpc>
                <a:spcPct val="100000"/>
              </a:lnSpc>
              <a:spcBef>
                <a:spcPts val="560"/>
              </a:spcBef>
              <a:spcAft>
                <a:spcPts val="0"/>
              </a:spcAft>
              <a:buClr>
                <a:srgbClr val="1F3864"/>
              </a:buClr>
              <a:buSzPts val="2800"/>
              <a:buFont typeface="Arial"/>
              <a:buChar char="•"/>
            </a:pPr>
            <a:r>
              <a:rPr lang="fr">
                <a:solidFill>
                  <a:schemeClr val="dk2"/>
                </a:solidFill>
              </a:rPr>
              <a:t>Sont symptomatiques</a:t>
            </a:r>
            <a:endParaRPr/>
          </a:p>
          <a:p>
            <a:pPr indent="-406400" lvl="1" marL="914400" rtl="0" algn="l">
              <a:lnSpc>
                <a:spcPct val="100000"/>
              </a:lnSpc>
              <a:spcBef>
                <a:spcPts val="560"/>
              </a:spcBef>
              <a:spcAft>
                <a:spcPts val="0"/>
              </a:spcAft>
              <a:buClr>
                <a:srgbClr val="1F3864"/>
              </a:buClr>
              <a:buSzPts val="2800"/>
              <a:buFont typeface="Arial"/>
              <a:buChar char="•"/>
            </a:pPr>
            <a:r>
              <a:rPr lang="fr">
                <a:solidFill>
                  <a:schemeClr val="dk2"/>
                </a:solidFill>
              </a:rPr>
              <a:t>Sont problématiques pour la femme</a:t>
            </a:r>
            <a:endParaRPr/>
          </a:p>
        </p:txBody>
      </p:sp>
      <p:sp>
        <p:nvSpPr>
          <p:cNvPr id="1090" name="Google Shape;1090;p140"/>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141"/>
          <p:cNvSpPr txBox="1"/>
          <p:nvPr>
            <p:ph type="title"/>
          </p:nvPr>
        </p:nvSpPr>
        <p:spPr>
          <a:xfrm>
            <a:off x="611869" y="590439"/>
            <a:ext cx="8174263"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Prendre en charge les saignements très abondants</a:t>
            </a:r>
            <a:endParaRPr/>
          </a:p>
        </p:txBody>
      </p:sp>
      <p:sp>
        <p:nvSpPr>
          <p:cNvPr id="1097" name="Google Shape;1097;p141"/>
          <p:cNvSpPr txBox="1"/>
          <p:nvPr>
            <p:ph idx="1" type="body"/>
          </p:nvPr>
        </p:nvSpPr>
        <p:spPr>
          <a:xfrm>
            <a:off x="901701" y="2027040"/>
            <a:ext cx="7594600" cy="3145036"/>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Évacuer l'utérus par l'aspiration manuelle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Administrer les liquides par IV en cas de preuve de déséquilibre hémodynamique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Administrer une transfusion sanguine seulement si indiquée sur le plan médical</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Il se peut qu'elle ait besoin d'être orientée/transférée si l'aspiration manuelle n'est pas possible</a:t>
            </a:r>
            <a:endParaRPr/>
          </a:p>
        </p:txBody>
      </p:sp>
      <p:sp>
        <p:nvSpPr>
          <p:cNvPr id="1098" name="Google Shape;1098;p14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4"/>
          <p:cNvSpPr txBox="1"/>
          <p:nvPr>
            <p:ph type="title"/>
          </p:nvPr>
        </p:nvSpPr>
        <p:spPr>
          <a:xfrm>
            <a:off x="623888" y="2950029"/>
            <a:ext cx="7886700" cy="830401"/>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4400"/>
              <a:buNone/>
            </a:pPr>
            <a:r>
              <a:rPr lang="fr">
                <a:solidFill>
                  <a:srgbClr val="B85231"/>
                </a:solidFill>
              </a:rPr>
              <a:t>CLARIFICATION DES VALEURS</a:t>
            </a:r>
            <a:endParaRPr>
              <a:solidFill>
                <a:srgbClr val="B85231"/>
              </a:solidFill>
            </a:endParaRPr>
          </a:p>
        </p:txBody>
      </p:sp>
      <p:sp>
        <p:nvSpPr>
          <p:cNvPr id="234" name="Google Shape;234;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142"/>
          <p:cNvSpPr txBox="1"/>
          <p:nvPr>
            <p:ph type="title"/>
          </p:nvPr>
        </p:nvSpPr>
        <p:spPr>
          <a:xfrm>
            <a:off x="723900" y="760981"/>
            <a:ext cx="6504214"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Complication éventuelle : </a:t>
            </a:r>
            <a:br>
              <a:rPr lang="fr">
                <a:solidFill>
                  <a:schemeClr val="dk2"/>
                </a:solidFill>
                <a:latin typeface="Calibri"/>
                <a:ea typeface="Calibri"/>
                <a:cs typeface="Calibri"/>
                <a:sym typeface="Calibri"/>
              </a:rPr>
            </a:br>
            <a:r>
              <a:rPr lang="fr">
                <a:solidFill>
                  <a:schemeClr val="dk2"/>
                </a:solidFill>
                <a:latin typeface="Calibri"/>
                <a:ea typeface="Calibri"/>
                <a:cs typeface="Calibri"/>
                <a:sym typeface="Calibri"/>
              </a:rPr>
              <a:t>Infection</a:t>
            </a:r>
            <a:endParaRPr/>
          </a:p>
        </p:txBody>
      </p:sp>
      <p:sp>
        <p:nvSpPr>
          <p:cNvPr id="1105" name="Google Shape;1105;p142"/>
          <p:cNvSpPr txBox="1"/>
          <p:nvPr>
            <p:ph idx="1" type="body"/>
          </p:nvPr>
        </p:nvSpPr>
        <p:spPr>
          <a:xfrm>
            <a:off x="723900" y="2039738"/>
            <a:ext cx="6718300" cy="3814961"/>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1F3864"/>
              </a:buClr>
              <a:buSzPts val="3200"/>
              <a:buNone/>
            </a:pPr>
            <a:r>
              <a:rPr lang="fr" sz="2800">
                <a:solidFill>
                  <a:schemeClr val="dk2"/>
                </a:solidFill>
              </a:rPr>
              <a:t>Présentation :</a:t>
            </a:r>
            <a:endParaRPr/>
          </a:p>
          <a:p>
            <a:pPr indent="-406400" lvl="1" marL="914400" rtl="0" algn="l">
              <a:lnSpc>
                <a:spcPct val="112857"/>
              </a:lnSpc>
              <a:spcBef>
                <a:spcPts val="560"/>
              </a:spcBef>
              <a:spcAft>
                <a:spcPts val="0"/>
              </a:spcAft>
              <a:buClr>
                <a:srgbClr val="1F3864"/>
              </a:buClr>
              <a:buSzPts val="2800"/>
              <a:buFont typeface="Arial"/>
              <a:buChar char="•"/>
            </a:pPr>
            <a:r>
              <a:rPr lang="fr">
                <a:solidFill>
                  <a:schemeClr val="dk2"/>
                </a:solidFill>
              </a:rPr>
              <a:t>Douleurs du bas ventre ou abdominale</a:t>
            </a:r>
            <a:endParaRPr/>
          </a:p>
          <a:p>
            <a:pPr indent="-406400" lvl="1" marL="914400" rtl="0" algn="l">
              <a:lnSpc>
                <a:spcPct val="112857"/>
              </a:lnSpc>
              <a:spcBef>
                <a:spcPts val="560"/>
              </a:spcBef>
              <a:spcAft>
                <a:spcPts val="0"/>
              </a:spcAft>
              <a:buClr>
                <a:srgbClr val="1F3864"/>
              </a:buClr>
              <a:buSzPts val="2800"/>
              <a:buFont typeface="Arial"/>
              <a:buChar char="•"/>
            </a:pPr>
            <a:r>
              <a:rPr lang="fr">
                <a:solidFill>
                  <a:schemeClr val="dk2"/>
                </a:solidFill>
              </a:rPr>
              <a:t>Fièvre et/ou frissons</a:t>
            </a:r>
            <a:endParaRPr/>
          </a:p>
          <a:p>
            <a:pPr indent="-406400" lvl="1" marL="914400" rtl="0" algn="l">
              <a:lnSpc>
                <a:spcPct val="112857"/>
              </a:lnSpc>
              <a:spcBef>
                <a:spcPts val="560"/>
              </a:spcBef>
              <a:spcAft>
                <a:spcPts val="0"/>
              </a:spcAft>
              <a:buClr>
                <a:srgbClr val="1F3864"/>
              </a:buClr>
              <a:buSzPts val="2800"/>
              <a:buFont typeface="Arial"/>
              <a:buChar char="•"/>
            </a:pPr>
            <a:r>
              <a:rPr lang="fr">
                <a:solidFill>
                  <a:schemeClr val="dk2"/>
                </a:solidFill>
              </a:rPr>
              <a:t>Sensibilité utérine</a:t>
            </a:r>
            <a:endParaRPr/>
          </a:p>
          <a:p>
            <a:pPr indent="-406400" lvl="1" marL="914400" rtl="0" algn="l">
              <a:lnSpc>
                <a:spcPct val="112857"/>
              </a:lnSpc>
              <a:spcBef>
                <a:spcPts val="560"/>
              </a:spcBef>
              <a:spcAft>
                <a:spcPts val="0"/>
              </a:spcAft>
              <a:buClr>
                <a:srgbClr val="1F3864"/>
              </a:buClr>
              <a:buSzPts val="2800"/>
              <a:buFont typeface="Arial"/>
              <a:buChar char="•"/>
            </a:pPr>
            <a:r>
              <a:rPr lang="fr">
                <a:solidFill>
                  <a:schemeClr val="dk2"/>
                </a:solidFill>
              </a:rPr>
              <a:t>Sensibilité à la mobilisation du col utérin</a:t>
            </a:r>
            <a:endParaRPr/>
          </a:p>
          <a:p>
            <a:pPr indent="-406400" lvl="1" marL="914400" rtl="0" algn="l">
              <a:lnSpc>
                <a:spcPct val="112857"/>
              </a:lnSpc>
              <a:spcBef>
                <a:spcPts val="560"/>
              </a:spcBef>
              <a:spcAft>
                <a:spcPts val="0"/>
              </a:spcAft>
              <a:buClr>
                <a:srgbClr val="1F3864"/>
              </a:buClr>
              <a:buSzPts val="2800"/>
              <a:buFont typeface="Arial"/>
              <a:buChar char="•"/>
            </a:pPr>
            <a:r>
              <a:rPr lang="fr">
                <a:solidFill>
                  <a:schemeClr val="dk2"/>
                </a:solidFill>
              </a:rPr>
              <a:t>Pertes avec odeur nauséabonde</a:t>
            </a:r>
            <a:endParaRPr/>
          </a:p>
        </p:txBody>
      </p:sp>
      <p:sp>
        <p:nvSpPr>
          <p:cNvPr id="1106" name="Google Shape;1106;p14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143"/>
          <p:cNvSpPr txBox="1"/>
          <p:nvPr>
            <p:ph type="title"/>
          </p:nvPr>
        </p:nvSpPr>
        <p:spPr>
          <a:xfrm>
            <a:off x="685800" y="790010"/>
            <a:ext cx="8026400"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Prendre en charge les infections</a:t>
            </a:r>
            <a:endParaRPr/>
          </a:p>
        </p:txBody>
      </p:sp>
      <p:sp>
        <p:nvSpPr>
          <p:cNvPr id="1113" name="Google Shape;1113;p143"/>
          <p:cNvSpPr txBox="1"/>
          <p:nvPr>
            <p:ph idx="1" type="body"/>
          </p:nvPr>
        </p:nvSpPr>
        <p:spPr>
          <a:xfrm>
            <a:off x="781050" y="2103919"/>
            <a:ext cx="7581899" cy="2447628"/>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Évacuer l'utérus par l'aspiration manuelle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Couverture antibiotique adaptée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Il se peut qu'elle ait besoin d'être orientée/transférée si l'aspiration manuelle n'est pas possible</a:t>
            </a:r>
            <a:endParaRPr/>
          </a:p>
        </p:txBody>
      </p:sp>
      <p:sp>
        <p:nvSpPr>
          <p:cNvPr id="1114" name="Google Shape;1114;p14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144"/>
          <p:cNvSpPr txBox="1"/>
          <p:nvPr>
            <p:ph type="title"/>
          </p:nvPr>
        </p:nvSpPr>
        <p:spPr>
          <a:xfrm>
            <a:off x="834572" y="759167"/>
            <a:ext cx="6948714" cy="1145833"/>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3200"/>
              <a:buNone/>
            </a:pPr>
            <a:r>
              <a:rPr lang="fr">
                <a:solidFill>
                  <a:schemeClr val="dk2"/>
                </a:solidFill>
                <a:latin typeface="Calibri"/>
                <a:ea typeface="Calibri"/>
                <a:cs typeface="Calibri"/>
                <a:sym typeface="Calibri"/>
              </a:rPr>
              <a:t>Complication éventuelle :</a:t>
            </a:r>
            <a:br>
              <a:rPr lang="fr">
                <a:solidFill>
                  <a:schemeClr val="dk2"/>
                </a:solidFill>
                <a:latin typeface="Calibri"/>
                <a:ea typeface="Calibri"/>
                <a:cs typeface="Calibri"/>
                <a:sym typeface="Calibri"/>
              </a:rPr>
            </a:br>
            <a:r>
              <a:rPr lang="fr">
                <a:solidFill>
                  <a:schemeClr val="dk2"/>
                </a:solidFill>
                <a:latin typeface="Calibri"/>
                <a:ea typeface="Calibri"/>
                <a:cs typeface="Calibri"/>
                <a:sym typeface="Calibri"/>
              </a:rPr>
              <a:t>Produits de conception non évacués </a:t>
            </a:r>
            <a:endParaRPr/>
          </a:p>
        </p:txBody>
      </p:sp>
      <p:sp>
        <p:nvSpPr>
          <p:cNvPr id="1121" name="Google Shape;1121;p144"/>
          <p:cNvSpPr txBox="1"/>
          <p:nvPr>
            <p:ph idx="1" type="body"/>
          </p:nvPr>
        </p:nvSpPr>
        <p:spPr>
          <a:xfrm>
            <a:off x="834572" y="2597071"/>
            <a:ext cx="6858000" cy="2447628"/>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1F3864"/>
              </a:buClr>
              <a:buSzPts val="2800"/>
              <a:buNone/>
            </a:pPr>
            <a:r>
              <a:rPr lang="fr" sz="2800">
                <a:solidFill>
                  <a:schemeClr val="dk2"/>
                </a:solidFill>
              </a:rPr>
              <a:t>Présentation :</a:t>
            </a:r>
            <a:endParaRPr/>
          </a:p>
          <a:p>
            <a:pPr indent="-406400" lvl="1" marL="914400" rtl="0" algn="l">
              <a:lnSpc>
                <a:spcPct val="100000"/>
              </a:lnSpc>
              <a:spcBef>
                <a:spcPts val="560"/>
              </a:spcBef>
              <a:spcAft>
                <a:spcPts val="0"/>
              </a:spcAft>
              <a:buClr>
                <a:srgbClr val="1F3864"/>
              </a:buClr>
              <a:buSzPts val="2800"/>
              <a:buFont typeface="Arial"/>
              <a:buChar char="•"/>
            </a:pPr>
            <a:r>
              <a:rPr lang="fr">
                <a:solidFill>
                  <a:schemeClr val="dk2"/>
                </a:solidFill>
              </a:rPr>
              <a:t>Saignements plus abondants que prévus</a:t>
            </a:r>
            <a:endParaRPr/>
          </a:p>
          <a:p>
            <a:pPr indent="-406400" lvl="1" marL="914400" rtl="0" algn="l">
              <a:lnSpc>
                <a:spcPct val="100000"/>
              </a:lnSpc>
              <a:spcBef>
                <a:spcPts val="560"/>
              </a:spcBef>
              <a:spcAft>
                <a:spcPts val="0"/>
              </a:spcAft>
              <a:buClr>
                <a:srgbClr val="1F3864"/>
              </a:buClr>
              <a:buSzPts val="2800"/>
              <a:buFont typeface="Arial"/>
              <a:buChar char="•"/>
            </a:pPr>
            <a:r>
              <a:rPr lang="fr">
                <a:solidFill>
                  <a:schemeClr val="dk2"/>
                </a:solidFill>
              </a:rPr>
              <a:t>Douleurs/crampes persistantes</a:t>
            </a:r>
            <a:endParaRPr/>
          </a:p>
          <a:p>
            <a:pPr indent="-406400" lvl="1" marL="914400" rtl="0" algn="l">
              <a:lnSpc>
                <a:spcPct val="100000"/>
              </a:lnSpc>
              <a:spcBef>
                <a:spcPts val="560"/>
              </a:spcBef>
              <a:spcAft>
                <a:spcPts val="0"/>
              </a:spcAft>
              <a:buClr>
                <a:srgbClr val="1F3864"/>
              </a:buClr>
              <a:buSzPts val="2800"/>
              <a:buFont typeface="Arial"/>
              <a:buChar char="•"/>
            </a:pPr>
            <a:r>
              <a:rPr lang="fr">
                <a:solidFill>
                  <a:schemeClr val="dk2"/>
                </a:solidFill>
              </a:rPr>
              <a:t>Signes d'infection</a:t>
            </a:r>
            <a:endParaRPr/>
          </a:p>
        </p:txBody>
      </p:sp>
      <p:sp>
        <p:nvSpPr>
          <p:cNvPr id="1122" name="Google Shape;1122;p14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145"/>
          <p:cNvSpPr txBox="1"/>
          <p:nvPr>
            <p:ph type="title"/>
          </p:nvPr>
        </p:nvSpPr>
        <p:spPr>
          <a:xfrm>
            <a:off x="772318" y="632220"/>
            <a:ext cx="7385050" cy="925117"/>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3200"/>
              <a:buNone/>
            </a:pPr>
            <a:r>
              <a:rPr lang="fr">
                <a:solidFill>
                  <a:schemeClr val="dk2"/>
                </a:solidFill>
                <a:latin typeface="Calibri"/>
                <a:ea typeface="Calibri"/>
                <a:cs typeface="Calibri"/>
                <a:sym typeface="Calibri"/>
              </a:rPr>
              <a:t>Prendre en charge les produits de conception non évacués</a:t>
            </a:r>
            <a:endParaRPr/>
          </a:p>
        </p:txBody>
      </p:sp>
      <p:sp>
        <p:nvSpPr>
          <p:cNvPr id="1129" name="Google Shape;1129;p145"/>
          <p:cNvSpPr txBox="1"/>
          <p:nvPr>
            <p:ph idx="1" type="body"/>
          </p:nvPr>
        </p:nvSpPr>
        <p:spPr>
          <a:xfrm>
            <a:off x="806450" y="2091930"/>
            <a:ext cx="7531099" cy="3132533"/>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1F3864"/>
              </a:buClr>
              <a:buSzPts val="2800"/>
              <a:buNone/>
            </a:pPr>
            <a:r>
              <a:rPr lang="fr" sz="2800">
                <a:solidFill>
                  <a:schemeClr val="dk2"/>
                </a:solidFill>
              </a:rPr>
              <a:t>Pour les symptômes importants :</a:t>
            </a:r>
            <a:endParaRPr/>
          </a:p>
          <a:p>
            <a:pPr indent="-406400" lvl="1" marL="914400" rtl="0" algn="l">
              <a:lnSpc>
                <a:spcPct val="100000"/>
              </a:lnSpc>
              <a:spcBef>
                <a:spcPts val="560"/>
              </a:spcBef>
              <a:spcAft>
                <a:spcPts val="0"/>
              </a:spcAft>
              <a:buClr>
                <a:srgbClr val="1F3864"/>
              </a:buClr>
              <a:buSzPts val="2600"/>
              <a:buFont typeface="Arial"/>
              <a:buChar char="•"/>
            </a:pPr>
            <a:r>
              <a:rPr lang="fr" sz="2600">
                <a:solidFill>
                  <a:schemeClr val="dk2"/>
                </a:solidFill>
              </a:rPr>
              <a:t>Signes d'infection</a:t>
            </a:r>
            <a:endParaRPr/>
          </a:p>
          <a:p>
            <a:pPr indent="-406400" lvl="1" marL="914400" rtl="0" algn="l">
              <a:lnSpc>
                <a:spcPct val="100000"/>
              </a:lnSpc>
              <a:spcBef>
                <a:spcPts val="560"/>
              </a:spcBef>
              <a:spcAft>
                <a:spcPts val="0"/>
              </a:spcAft>
              <a:buClr>
                <a:srgbClr val="1F3864"/>
              </a:buClr>
              <a:buSzPts val="2600"/>
              <a:buFont typeface="Arial"/>
              <a:buChar char="•"/>
            </a:pPr>
            <a:r>
              <a:rPr lang="fr" sz="2600">
                <a:solidFill>
                  <a:schemeClr val="dk2"/>
                </a:solidFill>
              </a:rPr>
              <a:t>Saignements graves</a:t>
            </a:r>
            <a:endParaRPr/>
          </a:p>
          <a:p>
            <a:pPr indent="-406400" lvl="1" marL="914400" rtl="0" algn="l">
              <a:lnSpc>
                <a:spcPct val="100000"/>
              </a:lnSpc>
              <a:spcBef>
                <a:spcPts val="560"/>
              </a:spcBef>
              <a:spcAft>
                <a:spcPts val="0"/>
              </a:spcAft>
              <a:buClr>
                <a:srgbClr val="1F3864"/>
              </a:buClr>
              <a:buSzPts val="2600"/>
              <a:buFont typeface="Arial"/>
              <a:buChar char="•"/>
            </a:pPr>
            <a:r>
              <a:rPr lang="fr" sz="2600">
                <a:solidFill>
                  <a:schemeClr val="dk2"/>
                </a:solidFill>
              </a:rPr>
              <a:t>Douleurs/crampes persistantes</a:t>
            </a:r>
            <a:endParaRPr/>
          </a:p>
          <a:p>
            <a:pPr indent="0" lvl="0" marL="0" rtl="0" algn="l">
              <a:lnSpc>
                <a:spcPct val="100000"/>
              </a:lnSpc>
              <a:spcBef>
                <a:spcPts val="1650"/>
              </a:spcBef>
              <a:spcAft>
                <a:spcPts val="0"/>
              </a:spcAft>
              <a:buClr>
                <a:srgbClr val="1F3864"/>
              </a:buClr>
              <a:buSzPts val="2800"/>
              <a:buNone/>
            </a:pPr>
            <a:r>
              <a:rPr lang="fr" sz="2800">
                <a:solidFill>
                  <a:schemeClr val="dk2"/>
                </a:solidFill>
              </a:rPr>
              <a:t>Traitement :</a:t>
            </a:r>
            <a:endParaRPr/>
          </a:p>
          <a:p>
            <a:pPr indent="-406400" lvl="1" marL="914400" rtl="0" algn="l">
              <a:lnSpc>
                <a:spcPct val="100000"/>
              </a:lnSpc>
              <a:spcBef>
                <a:spcPts val="560"/>
              </a:spcBef>
              <a:spcAft>
                <a:spcPts val="0"/>
              </a:spcAft>
              <a:buClr>
                <a:srgbClr val="1F3864"/>
              </a:buClr>
              <a:buSzPts val="2600"/>
              <a:buFont typeface="Arial"/>
              <a:buChar char="•"/>
            </a:pPr>
            <a:r>
              <a:rPr lang="fr" sz="2600">
                <a:solidFill>
                  <a:schemeClr val="dk2"/>
                </a:solidFill>
              </a:rPr>
              <a:t>Évacuer l'utérus par l'aspiration manuelle</a:t>
            </a:r>
            <a:endParaRPr/>
          </a:p>
          <a:p>
            <a:pPr indent="-406400" lvl="1" marL="914400" rtl="0" algn="l">
              <a:lnSpc>
                <a:spcPct val="100000"/>
              </a:lnSpc>
              <a:spcBef>
                <a:spcPts val="560"/>
              </a:spcBef>
              <a:spcAft>
                <a:spcPts val="0"/>
              </a:spcAft>
              <a:buClr>
                <a:srgbClr val="1F3864"/>
              </a:buClr>
              <a:buSzPts val="2600"/>
              <a:buFont typeface="Arial"/>
              <a:buChar char="•"/>
            </a:pPr>
            <a:r>
              <a:rPr lang="fr" sz="2600">
                <a:solidFill>
                  <a:schemeClr val="dk2"/>
                </a:solidFill>
              </a:rPr>
              <a:t>Traitement antibiotique si besoin</a:t>
            </a:r>
            <a:endParaRPr/>
          </a:p>
          <a:p>
            <a:pPr indent="-406400" lvl="1" marL="914400" rtl="0" algn="l">
              <a:lnSpc>
                <a:spcPct val="100000"/>
              </a:lnSpc>
              <a:spcBef>
                <a:spcPts val="560"/>
              </a:spcBef>
              <a:spcAft>
                <a:spcPts val="0"/>
              </a:spcAft>
              <a:buClr>
                <a:srgbClr val="1F3864"/>
              </a:buClr>
              <a:buSzPts val="2600"/>
              <a:buFont typeface="Arial"/>
              <a:buChar char="•"/>
            </a:pPr>
            <a:r>
              <a:rPr lang="fr" sz="2600">
                <a:solidFill>
                  <a:schemeClr val="dk2"/>
                </a:solidFill>
              </a:rPr>
              <a:t>Liquides par IV ou transfusion si indiquée</a:t>
            </a:r>
            <a:endParaRPr/>
          </a:p>
        </p:txBody>
      </p:sp>
      <p:sp>
        <p:nvSpPr>
          <p:cNvPr id="1130" name="Google Shape;1130;p145"/>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46"/>
          <p:cNvSpPr txBox="1"/>
          <p:nvPr>
            <p:ph type="title"/>
          </p:nvPr>
        </p:nvSpPr>
        <p:spPr>
          <a:xfrm>
            <a:off x="663575" y="597696"/>
            <a:ext cx="7816850"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3200"/>
              <a:buNone/>
            </a:pPr>
            <a:r>
              <a:rPr lang="fr">
                <a:solidFill>
                  <a:schemeClr val="dk2"/>
                </a:solidFill>
                <a:latin typeface="Calibri"/>
                <a:ea typeface="Calibri"/>
                <a:cs typeface="Calibri"/>
                <a:sym typeface="Calibri"/>
              </a:rPr>
              <a:t>Prendre en charge les produits de conception non évacués</a:t>
            </a:r>
            <a:endParaRPr/>
          </a:p>
        </p:txBody>
      </p:sp>
      <p:sp>
        <p:nvSpPr>
          <p:cNvPr id="1137" name="Google Shape;1137;p146"/>
          <p:cNvSpPr txBox="1"/>
          <p:nvPr>
            <p:ph idx="1" type="body"/>
          </p:nvPr>
        </p:nvSpPr>
        <p:spPr>
          <a:xfrm>
            <a:off x="774700" y="2092225"/>
            <a:ext cx="7705725" cy="4254145"/>
          </a:xfrm>
          <a:prstGeom prst="rect">
            <a:avLst/>
          </a:prstGeom>
          <a:noFill/>
          <a:ln>
            <a:noFill/>
          </a:ln>
        </p:spPr>
        <p:txBody>
          <a:bodyPr anchorCtr="0" anchor="t" bIns="34275" lIns="68550" spcFirstLastPara="1" rIns="68550" wrap="square" tIns="34275">
            <a:noAutofit/>
          </a:bodyPr>
          <a:lstStyle/>
          <a:p>
            <a:pPr indent="0" lvl="0" marL="0" rtl="0" algn="l">
              <a:lnSpc>
                <a:spcPct val="115714"/>
              </a:lnSpc>
              <a:spcBef>
                <a:spcPts val="0"/>
              </a:spcBef>
              <a:spcAft>
                <a:spcPts val="0"/>
              </a:spcAft>
              <a:buClr>
                <a:srgbClr val="1F3864"/>
              </a:buClr>
              <a:buSzPts val="2800"/>
              <a:buNone/>
            </a:pPr>
            <a:r>
              <a:rPr lang="fr" sz="2800">
                <a:solidFill>
                  <a:srgbClr val="506687"/>
                </a:solidFill>
              </a:rPr>
              <a:t>Pour les symptômes légers :</a:t>
            </a:r>
            <a:endParaRPr>
              <a:solidFill>
                <a:srgbClr val="506687"/>
              </a:solidFill>
            </a:endParaRPr>
          </a:p>
          <a:p>
            <a:pPr indent="-406400" lvl="1" marL="914400" rtl="0" algn="l">
              <a:lnSpc>
                <a:spcPct val="124615"/>
              </a:lnSpc>
              <a:spcBef>
                <a:spcPts val="560"/>
              </a:spcBef>
              <a:spcAft>
                <a:spcPts val="0"/>
              </a:spcAft>
              <a:buClr>
                <a:srgbClr val="1F3864"/>
              </a:buClr>
              <a:buSzPts val="2600"/>
              <a:buFont typeface="Arial"/>
              <a:buChar char="•"/>
            </a:pPr>
            <a:r>
              <a:rPr lang="fr" sz="2600">
                <a:solidFill>
                  <a:srgbClr val="506687"/>
                </a:solidFill>
              </a:rPr>
              <a:t>Crampes ou saignements plus abondants que prévus</a:t>
            </a:r>
            <a:endParaRPr>
              <a:solidFill>
                <a:srgbClr val="506687"/>
              </a:solidFill>
            </a:endParaRPr>
          </a:p>
          <a:p>
            <a:pPr indent="-406400" lvl="1" marL="914400" rtl="0" algn="l">
              <a:lnSpc>
                <a:spcPct val="124615"/>
              </a:lnSpc>
              <a:spcBef>
                <a:spcPts val="560"/>
              </a:spcBef>
              <a:spcAft>
                <a:spcPts val="0"/>
              </a:spcAft>
              <a:buClr>
                <a:srgbClr val="1F3864"/>
              </a:buClr>
              <a:buSzPts val="2600"/>
              <a:buFont typeface="Arial"/>
              <a:buChar char="•"/>
            </a:pPr>
            <a:r>
              <a:rPr lang="fr" sz="2600">
                <a:solidFill>
                  <a:srgbClr val="506687"/>
                </a:solidFill>
              </a:rPr>
              <a:t>Femme stabilisée</a:t>
            </a:r>
            <a:endParaRPr sz="2600">
              <a:solidFill>
                <a:srgbClr val="506687"/>
              </a:solidFill>
            </a:endParaRPr>
          </a:p>
          <a:p>
            <a:pPr indent="0" lvl="0" marL="0" rtl="0" algn="l">
              <a:lnSpc>
                <a:spcPct val="115714"/>
              </a:lnSpc>
              <a:spcBef>
                <a:spcPts val="640"/>
              </a:spcBef>
              <a:spcAft>
                <a:spcPts val="0"/>
              </a:spcAft>
              <a:buClr>
                <a:srgbClr val="1F3864"/>
              </a:buClr>
              <a:buSzPts val="2800"/>
              <a:buNone/>
            </a:pPr>
            <a:r>
              <a:rPr lang="fr" sz="2800">
                <a:solidFill>
                  <a:srgbClr val="506687"/>
                </a:solidFill>
              </a:rPr>
              <a:t>Traitement :</a:t>
            </a:r>
            <a:endParaRPr>
              <a:solidFill>
                <a:srgbClr val="506687"/>
              </a:solidFill>
            </a:endParaRPr>
          </a:p>
          <a:p>
            <a:pPr indent="-406400" lvl="1" marL="914400" rtl="0" algn="l">
              <a:lnSpc>
                <a:spcPct val="124615"/>
              </a:lnSpc>
              <a:spcBef>
                <a:spcPts val="560"/>
              </a:spcBef>
              <a:spcAft>
                <a:spcPts val="0"/>
              </a:spcAft>
              <a:buClr>
                <a:srgbClr val="1F3864"/>
              </a:buClr>
              <a:buSzPts val="2600"/>
              <a:buFont typeface="Arial"/>
              <a:buChar char="•"/>
            </a:pPr>
            <a:r>
              <a:rPr lang="fr" sz="2600">
                <a:solidFill>
                  <a:srgbClr val="506687"/>
                </a:solidFill>
              </a:rPr>
              <a:t>Répéter la dose de misoprostol </a:t>
            </a:r>
            <a:endParaRPr>
              <a:solidFill>
                <a:srgbClr val="506687"/>
              </a:solidFill>
            </a:endParaRPr>
          </a:p>
          <a:p>
            <a:pPr indent="-406400" lvl="1" marL="914400" rtl="0" algn="l">
              <a:lnSpc>
                <a:spcPct val="124615"/>
              </a:lnSpc>
              <a:spcBef>
                <a:spcPts val="560"/>
              </a:spcBef>
              <a:spcAft>
                <a:spcPts val="0"/>
              </a:spcAft>
              <a:buClr>
                <a:srgbClr val="1F3864"/>
              </a:buClr>
              <a:buSzPts val="2600"/>
              <a:buFont typeface="Arial"/>
              <a:buChar char="•"/>
            </a:pPr>
            <a:r>
              <a:rPr lang="fr" sz="2600">
                <a:solidFill>
                  <a:srgbClr val="506687"/>
                </a:solidFill>
              </a:rPr>
              <a:t>Évacuer l'utérus par l'aspiration manuelle  </a:t>
            </a:r>
            <a:endParaRPr>
              <a:solidFill>
                <a:srgbClr val="506687"/>
              </a:solidFill>
            </a:endParaRPr>
          </a:p>
          <a:p>
            <a:pPr indent="-406400" lvl="1" marL="914400" rtl="0" algn="l">
              <a:lnSpc>
                <a:spcPct val="124615"/>
              </a:lnSpc>
              <a:spcBef>
                <a:spcPts val="560"/>
              </a:spcBef>
              <a:spcAft>
                <a:spcPts val="0"/>
              </a:spcAft>
              <a:buClr>
                <a:srgbClr val="1F3864"/>
              </a:buClr>
              <a:buSzPts val="2600"/>
              <a:buFont typeface="Arial"/>
              <a:buChar char="•"/>
            </a:pPr>
            <a:r>
              <a:rPr lang="fr" sz="2600">
                <a:solidFill>
                  <a:srgbClr val="506687"/>
                </a:solidFill>
              </a:rPr>
              <a:t>Prise en charge de la femme enceinte avec un suivi étroit</a:t>
            </a:r>
            <a:endParaRPr>
              <a:solidFill>
                <a:srgbClr val="506687"/>
              </a:solidFill>
            </a:endParaRPr>
          </a:p>
        </p:txBody>
      </p:sp>
      <p:sp>
        <p:nvSpPr>
          <p:cNvPr id="1138" name="Google Shape;1138;p14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147"/>
          <p:cNvSpPr txBox="1"/>
          <p:nvPr>
            <p:ph type="title"/>
          </p:nvPr>
        </p:nvSpPr>
        <p:spPr>
          <a:xfrm>
            <a:off x="611188" y="648496"/>
            <a:ext cx="8443912" cy="1191190"/>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Complication éventuelle : </a:t>
            </a:r>
            <a:br>
              <a:rPr lang="fr">
                <a:solidFill>
                  <a:schemeClr val="dk2"/>
                </a:solidFill>
                <a:latin typeface="Calibri"/>
                <a:ea typeface="Calibri"/>
                <a:cs typeface="Calibri"/>
                <a:sym typeface="Calibri"/>
              </a:rPr>
            </a:br>
            <a:r>
              <a:rPr lang="fr">
                <a:solidFill>
                  <a:schemeClr val="dk2"/>
                </a:solidFill>
                <a:latin typeface="Calibri"/>
                <a:ea typeface="Calibri"/>
                <a:cs typeface="Calibri"/>
                <a:sym typeface="Calibri"/>
              </a:rPr>
              <a:t>Échec des médicaments</a:t>
            </a:r>
            <a:endParaRPr/>
          </a:p>
        </p:txBody>
      </p:sp>
      <p:sp>
        <p:nvSpPr>
          <p:cNvPr id="1145" name="Google Shape;1145;p147"/>
          <p:cNvSpPr txBox="1"/>
          <p:nvPr>
            <p:ph idx="1" type="body"/>
          </p:nvPr>
        </p:nvSpPr>
        <p:spPr>
          <a:xfrm>
            <a:off x="642144" y="2428677"/>
            <a:ext cx="7859712" cy="2447628"/>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1F3864"/>
              </a:buClr>
              <a:buSzPts val="3200"/>
              <a:buNone/>
            </a:pPr>
            <a:r>
              <a:rPr lang="fr" sz="2800">
                <a:solidFill>
                  <a:schemeClr val="dk2"/>
                </a:solidFill>
              </a:rPr>
              <a:t>Présentation</a:t>
            </a:r>
            <a:endParaRPr/>
          </a:p>
          <a:p>
            <a:pPr indent="-406400" lvl="1" marL="914400" rtl="0" algn="l">
              <a:lnSpc>
                <a:spcPct val="100000"/>
              </a:lnSpc>
              <a:spcBef>
                <a:spcPts val="560"/>
              </a:spcBef>
              <a:spcAft>
                <a:spcPts val="0"/>
              </a:spcAft>
              <a:buClr>
                <a:srgbClr val="1F3864"/>
              </a:buClr>
              <a:buSzPts val="2800"/>
              <a:buFont typeface="Arial"/>
              <a:buChar char="•"/>
            </a:pPr>
            <a:r>
              <a:rPr lang="fr">
                <a:solidFill>
                  <a:schemeClr val="dk2"/>
                </a:solidFill>
              </a:rPr>
              <a:t>Saignements faibles ou absence de saignements vaginaux après l'utilisation du misoprostol</a:t>
            </a:r>
            <a:endParaRPr/>
          </a:p>
          <a:p>
            <a:pPr indent="-406400" lvl="1" marL="914400" rtl="0" algn="l">
              <a:lnSpc>
                <a:spcPct val="100000"/>
              </a:lnSpc>
              <a:spcBef>
                <a:spcPts val="560"/>
              </a:spcBef>
              <a:spcAft>
                <a:spcPts val="0"/>
              </a:spcAft>
              <a:buClr>
                <a:srgbClr val="1F3864"/>
              </a:buClr>
              <a:buSzPts val="2800"/>
              <a:buFont typeface="Arial"/>
              <a:buChar char="•"/>
            </a:pPr>
            <a:r>
              <a:rPr lang="fr">
                <a:solidFill>
                  <a:schemeClr val="dk2"/>
                </a:solidFill>
              </a:rPr>
              <a:t>Symptômes de grossesse persistants</a:t>
            </a:r>
            <a:endParaRPr/>
          </a:p>
          <a:p>
            <a:pPr indent="-406400" lvl="1" marL="914400" rtl="0" algn="l">
              <a:lnSpc>
                <a:spcPct val="100000"/>
              </a:lnSpc>
              <a:spcBef>
                <a:spcPts val="560"/>
              </a:spcBef>
              <a:spcAft>
                <a:spcPts val="0"/>
              </a:spcAft>
              <a:buClr>
                <a:srgbClr val="1F3864"/>
              </a:buClr>
              <a:buSzPts val="2800"/>
              <a:buFont typeface="Arial"/>
              <a:buChar char="•"/>
            </a:pPr>
            <a:r>
              <a:rPr lang="fr">
                <a:solidFill>
                  <a:schemeClr val="dk2"/>
                </a:solidFill>
              </a:rPr>
              <a:t>Augmentation de la taille utérine</a:t>
            </a:r>
            <a:endParaRPr/>
          </a:p>
        </p:txBody>
      </p:sp>
      <p:sp>
        <p:nvSpPr>
          <p:cNvPr id="1146" name="Google Shape;1146;p14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p148"/>
          <p:cNvSpPr txBox="1"/>
          <p:nvPr>
            <p:ph type="title"/>
          </p:nvPr>
        </p:nvSpPr>
        <p:spPr>
          <a:xfrm>
            <a:off x="736600" y="889796"/>
            <a:ext cx="6698343"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Prendre en charge l'échec des médicaments</a:t>
            </a:r>
            <a:endParaRPr/>
          </a:p>
        </p:txBody>
      </p:sp>
      <p:sp>
        <p:nvSpPr>
          <p:cNvPr id="1153" name="Google Shape;1153;p148"/>
          <p:cNvSpPr txBox="1"/>
          <p:nvPr>
            <p:ph idx="1" type="body"/>
          </p:nvPr>
        </p:nvSpPr>
        <p:spPr>
          <a:xfrm>
            <a:off x="812800" y="2361125"/>
            <a:ext cx="5700713" cy="2849463"/>
          </a:xfrm>
          <a:prstGeom prst="rect">
            <a:avLst/>
          </a:prstGeom>
          <a:noFill/>
          <a:ln>
            <a:noFill/>
          </a:ln>
        </p:spPr>
        <p:txBody>
          <a:bodyPr anchorCtr="0" anchor="t" bIns="34275" lIns="68550" spcFirstLastPara="1" rIns="68550" wrap="square" tIns="34275">
            <a:noAutofit/>
          </a:bodyPr>
          <a:lstStyle/>
          <a:p>
            <a:pPr indent="-254000" lvl="0" marL="457200" rtl="0" algn="l">
              <a:lnSpc>
                <a:spcPct val="100000"/>
              </a:lnSpc>
              <a:spcBef>
                <a:spcPts val="0"/>
              </a:spcBef>
              <a:spcAft>
                <a:spcPts val="0"/>
              </a:spcAft>
              <a:buClr>
                <a:srgbClr val="1F3864"/>
              </a:buClr>
              <a:buSzPts val="2800"/>
              <a:buNone/>
            </a:pPr>
            <a:r>
              <a:t/>
            </a:r>
            <a:endParaRPr sz="2800">
              <a:solidFill>
                <a:schemeClr val="dk2"/>
              </a:solidFill>
            </a:endParaRPr>
          </a:p>
          <a:p>
            <a:pPr indent="-431800" lvl="0" marL="457200" rtl="0" algn="l">
              <a:lnSpc>
                <a:spcPct val="100000"/>
              </a:lnSpc>
              <a:spcBef>
                <a:spcPts val="0"/>
              </a:spcBef>
              <a:spcAft>
                <a:spcPts val="0"/>
              </a:spcAft>
              <a:buClr>
                <a:srgbClr val="1F3864"/>
              </a:buClr>
              <a:buSzPts val="2800"/>
              <a:buChar char="•"/>
            </a:pPr>
            <a:r>
              <a:rPr lang="fr" sz="2800">
                <a:solidFill>
                  <a:schemeClr val="dk2"/>
                </a:solidFill>
              </a:rPr>
              <a:t>Aspiration manuelle</a:t>
            </a:r>
            <a:endParaRPr/>
          </a:p>
          <a:p>
            <a:pPr indent="0" lvl="0" marL="0" rtl="0" algn="l">
              <a:lnSpc>
                <a:spcPct val="100000"/>
              </a:lnSpc>
              <a:spcBef>
                <a:spcPts val="640"/>
              </a:spcBef>
              <a:spcAft>
                <a:spcPts val="0"/>
              </a:spcAft>
              <a:buSzPts val="2400"/>
              <a:buNone/>
            </a:pPr>
            <a:r>
              <a:t/>
            </a:r>
            <a:endParaRPr sz="2800">
              <a:solidFill>
                <a:schemeClr val="dk2"/>
              </a:solidFill>
            </a:endParaRPr>
          </a:p>
        </p:txBody>
      </p:sp>
      <p:sp>
        <p:nvSpPr>
          <p:cNvPr id="1154" name="Google Shape;1154;p148"/>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149"/>
          <p:cNvSpPr txBox="1"/>
          <p:nvPr>
            <p:ph type="title"/>
          </p:nvPr>
        </p:nvSpPr>
        <p:spPr>
          <a:xfrm>
            <a:off x="1219200" y="2436640"/>
            <a:ext cx="6705599" cy="1984719"/>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1F3864"/>
              </a:buClr>
              <a:buSzPts val="3959"/>
              <a:buNone/>
            </a:pPr>
            <a:r>
              <a:rPr lang="fr">
                <a:solidFill>
                  <a:schemeClr val="accent1"/>
                </a:solidFill>
                <a:latin typeface="Calibri"/>
                <a:ea typeface="Calibri"/>
                <a:cs typeface="Calibri"/>
                <a:sym typeface="Calibri"/>
              </a:rPr>
              <a:t>ÉTUDE DE CAS SUR LES COMPLICATIONS : </a:t>
            </a:r>
            <a:br>
              <a:rPr lang="fr">
                <a:solidFill>
                  <a:schemeClr val="accent1"/>
                </a:solidFill>
                <a:latin typeface="Calibri"/>
                <a:ea typeface="Calibri"/>
                <a:cs typeface="Calibri"/>
                <a:sym typeface="Calibri"/>
              </a:rPr>
            </a:br>
            <a:r>
              <a:rPr lang="fr">
                <a:solidFill>
                  <a:schemeClr val="accent1"/>
                </a:solidFill>
                <a:latin typeface="Calibri"/>
                <a:ea typeface="Calibri"/>
                <a:cs typeface="Calibri"/>
                <a:sym typeface="Calibri"/>
              </a:rPr>
              <a:t>ACTIVITÉ EN PETIT GROUPE</a:t>
            </a:r>
            <a:endParaRPr/>
          </a:p>
        </p:txBody>
      </p:sp>
      <p:sp>
        <p:nvSpPr>
          <p:cNvPr id="1161" name="Google Shape;1161;p149"/>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6" name="Shape 1166"/>
        <p:cNvGrpSpPr/>
        <p:nvPr/>
      </p:nvGrpSpPr>
      <p:grpSpPr>
        <a:xfrm>
          <a:off x="0" y="0"/>
          <a:ext cx="0" cy="0"/>
          <a:chOff x="0" y="0"/>
          <a:chExt cx="0" cy="0"/>
        </a:xfrm>
      </p:grpSpPr>
      <p:sp>
        <p:nvSpPr>
          <p:cNvPr id="1167" name="Google Shape;1167;p150"/>
          <p:cNvSpPr txBox="1"/>
          <p:nvPr>
            <p:ph type="title"/>
          </p:nvPr>
        </p:nvSpPr>
        <p:spPr>
          <a:xfrm>
            <a:off x="1652154" y="2887202"/>
            <a:ext cx="5839691" cy="1083596"/>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1F3864"/>
              </a:buClr>
              <a:buSzPts val="3959"/>
              <a:buNone/>
            </a:pPr>
            <a:r>
              <a:rPr lang="fr">
                <a:solidFill>
                  <a:schemeClr val="accent1"/>
                </a:solidFill>
                <a:latin typeface="Calibri"/>
                <a:ea typeface="Calibri"/>
                <a:cs typeface="Calibri"/>
                <a:sym typeface="Calibri"/>
              </a:rPr>
              <a:t>SUIVI DE L’ÉVACUATION UTÉRINE À L’AIDE DE LA MIFÉPRISTONE ET/OU DU MISOPROSTOL</a:t>
            </a:r>
            <a:endParaRPr/>
          </a:p>
        </p:txBody>
      </p:sp>
      <p:sp>
        <p:nvSpPr>
          <p:cNvPr id="1168" name="Google Shape;1168;p150"/>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151"/>
          <p:cNvSpPr txBox="1"/>
          <p:nvPr>
            <p:ph type="title"/>
          </p:nvPr>
        </p:nvSpPr>
        <p:spPr>
          <a:xfrm>
            <a:off x="893256" y="472677"/>
            <a:ext cx="7615744"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Les soins de suivi sont-ils nécessaires ?</a:t>
            </a:r>
            <a:endParaRPr/>
          </a:p>
        </p:txBody>
      </p:sp>
      <p:sp>
        <p:nvSpPr>
          <p:cNvPr id="1175" name="Google Shape;1175;p151"/>
          <p:cNvSpPr txBox="1"/>
          <p:nvPr>
            <p:ph idx="1" type="body"/>
          </p:nvPr>
        </p:nvSpPr>
        <p:spPr>
          <a:xfrm>
            <a:off x="893255" y="1871268"/>
            <a:ext cx="7913287" cy="3831032"/>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Nécessaires après un avortement médicamenteux à l'aide du misoprostol seul pour les femmes non prises en charge dans un établissement de santé</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Non nécessaires après le traitement par misoprostol pour l'avortement incomplet mais ils doivent être proposés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Non nécessaires après un avortement médicamenteux à l'aide de mifépristone et de misoprostol</a:t>
            </a:r>
            <a:endParaRPr/>
          </a:p>
        </p:txBody>
      </p:sp>
      <p:sp>
        <p:nvSpPr>
          <p:cNvPr id="1176" name="Google Shape;1176;p15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5"/>
          <p:cNvSpPr txBox="1"/>
          <p:nvPr>
            <p:ph type="title"/>
          </p:nvPr>
        </p:nvSpPr>
        <p:spPr>
          <a:xfrm>
            <a:off x="623888" y="1709740"/>
            <a:ext cx="7886700" cy="2529752"/>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4400"/>
              <a:buNone/>
            </a:pPr>
            <a:r>
              <a:rPr lang="fr">
                <a:solidFill>
                  <a:srgbClr val="A64317"/>
                </a:solidFill>
              </a:rPr>
              <a:t>EXAMEN DE LA LOI SUR L’AVORTEMENT</a:t>
            </a:r>
            <a:endParaRPr/>
          </a:p>
        </p:txBody>
      </p:sp>
      <p:sp>
        <p:nvSpPr>
          <p:cNvPr id="241" name="Google Shape;241;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sp>
        <p:nvSpPr>
          <p:cNvPr id="1182" name="Google Shape;1182;p152"/>
          <p:cNvSpPr txBox="1"/>
          <p:nvPr>
            <p:ph type="title"/>
          </p:nvPr>
        </p:nvSpPr>
        <p:spPr>
          <a:xfrm>
            <a:off x="779751" y="330996"/>
            <a:ext cx="7199313" cy="994172"/>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Visite de suivi (si nécessaire)</a:t>
            </a:r>
            <a:endParaRPr/>
          </a:p>
        </p:txBody>
      </p:sp>
      <p:sp>
        <p:nvSpPr>
          <p:cNvPr id="1183" name="Google Shape;1183;p152"/>
          <p:cNvSpPr txBox="1"/>
          <p:nvPr>
            <p:ph idx="1" type="body"/>
          </p:nvPr>
        </p:nvSpPr>
        <p:spPr>
          <a:xfrm>
            <a:off x="1071056" y="1325168"/>
            <a:ext cx="7780843" cy="3501410"/>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Se renseigner sur l'expérience de la femme par rapport à l'évacuation utérine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Examiner l'état de santé général de la femme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Confirmer le succès de l'évacuation utérine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Évaluer et traiter les complications éventuelles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Examiner les tests de laboratoire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Fournir une contraception, si souhaitée; veiller à ce que la méthode commencée réponde aux besoins de la femme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Orienter pour des services complémentaires</a:t>
            </a:r>
            <a:endParaRPr/>
          </a:p>
        </p:txBody>
      </p:sp>
      <p:sp>
        <p:nvSpPr>
          <p:cNvPr id="1184" name="Google Shape;1184;p15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153"/>
          <p:cNvSpPr txBox="1"/>
          <p:nvPr>
            <p:ph type="title"/>
          </p:nvPr>
        </p:nvSpPr>
        <p:spPr>
          <a:xfrm>
            <a:off x="927100" y="584996"/>
            <a:ext cx="7651173"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Confirmer le succès de l'évacuation utérine</a:t>
            </a:r>
            <a:endParaRPr/>
          </a:p>
        </p:txBody>
      </p:sp>
      <p:sp>
        <p:nvSpPr>
          <p:cNvPr id="1191" name="Google Shape;1191;p153"/>
          <p:cNvSpPr txBox="1"/>
          <p:nvPr>
            <p:ph idx="1" type="body"/>
          </p:nvPr>
        </p:nvSpPr>
        <p:spPr>
          <a:xfrm>
            <a:off x="927100" y="1947646"/>
            <a:ext cx="7651173" cy="2962708"/>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400"/>
              <a:buChar char="•"/>
            </a:pPr>
            <a:r>
              <a:rPr lang="fr" sz="2400">
                <a:solidFill>
                  <a:schemeClr val="dk2"/>
                </a:solidFill>
              </a:rPr>
              <a:t>Demander à la femme si elle :</a:t>
            </a:r>
            <a:endParaRPr/>
          </a:p>
          <a:p>
            <a:pPr indent="-406400" lvl="1" marL="914400" rtl="0" algn="l">
              <a:lnSpc>
                <a:spcPct val="100000"/>
              </a:lnSpc>
              <a:spcBef>
                <a:spcPts val="560"/>
              </a:spcBef>
              <a:spcAft>
                <a:spcPts val="0"/>
              </a:spcAft>
              <a:buClr>
                <a:srgbClr val="1F3864"/>
              </a:buClr>
              <a:buSzPts val="2400"/>
              <a:buFont typeface="Courier New"/>
              <a:buChar char="o"/>
            </a:pPr>
            <a:r>
              <a:rPr lang="fr" sz="2400">
                <a:solidFill>
                  <a:schemeClr val="dk2"/>
                </a:solidFill>
              </a:rPr>
              <a:t>pense qu'elle a expulsé la grossesse</a:t>
            </a:r>
            <a:endParaRPr/>
          </a:p>
          <a:p>
            <a:pPr indent="-406400" lvl="1" marL="914400" rtl="0" algn="l">
              <a:lnSpc>
                <a:spcPct val="100000"/>
              </a:lnSpc>
              <a:spcBef>
                <a:spcPts val="560"/>
              </a:spcBef>
              <a:spcAft>
                <a:spcPts val="0"/>
              </a:spcAft>
              <a:buClr>
                <a:srgbClr val="1F3864"/>
              </a:buClr>
              <a:buSzPts val="2400"/>
              <a:buFont typeface="Courier New"/>
              <a:buChar char="o"/>
            </a:pPr>
            <a:r>
              <a:rPr lang="fr" sz="2400">
                <a:solidFill>
                  <a:schemeClr val="dk2"/>
                </a:solidFill>
              </a:rPr>
              <a:t>si elle saigne au moins autant que pendant ses règles après l’utilisation de médicaments, si elle a évacué des caillots de sang</a:t>
            </a:r>
            <a:endParaRPr/>
          </a:p>
          <a:p>
            <a:pPr indent="-406400" lvl="1" marL="914400" rtl="0" algn="l">
              <a:lnSpc>
                <a:spcPct val="100000"/>
              </a:lnSpc>
              <a:spcBef>
                <a:spcPts val="560"/>
              </a:spcBef>
              <a:spcAft>
                <a:spcPts val="0"/>
              </a:spcAft>
              <a:buClr>
                <a:srgbClr val="1F3864"/>
              </a:buClr>
              <a:buSzPts val="2400"/>
              <a:buFont typeface="Courier New"/>
              <a:buChar char="o"/>
            </a:pPr>
            <a:r>
              <a:rPr lang="fr" sz="2400">
                <a:solidFill>
                  <a:schemeClr val="dk2"/>
                </a:solidFill>
              </a:rPr>
              <a:t>si elle s'est déjà sentie enceinte, et si elle se sent enceinte à présent</a:t>
            </a:r>
            <a:endParaRPr/>
          </a:p>
          <a:p>
            <a:pPr indent="-431800" lvl="0" marL="457200" rtl="0" algn="l">
              <a:lnSpc>
                <a:spcPct val="100000"/>
              </a:lnSpc>
              <a:spcBef>
                <a:spcPts val="640"/>
              </a:spcBef>
              <a:spcAft>
                <a:spcPts val="0"/>
              </a:spcAft>
              <a:buClr>
                <a:srgbClr val="1F3864"/>
              </a:buClr>
              <a:buSzPts val="2400"/>
              <a:buChar char="•"/>
            </a:pPr>
            <a:r>
              <a:rPr lang="fr" sz="2400">
                <a:solidFill>
                  <a:schemeClr val="dk2"/>
                </a:solidFill>
              </a:rPr>
              <a:t>Examiner les symptômes de grossesse qu'elle a ressentis, et leur évolution, le cas échéant</a:t>
            </a:r>
            <a:endParaRPr/>
          </a:p>
          <a:p>
            <a:pPr indent="-431800" lvl="0" marL="457200" rtl="0" algn="l">
              <a:lnSpc>
                <a:spcPct val="100000"/>
              </a:lnSpc>
              <a:spcBef>
                <a:spcPts val="640"/>
              </a:spcBef>
              <a:spcAft>
                <a:spcPts val="0"/>
              </a:spcAft>
              <a:buClr>
                <a:srgbClr val="1F3864"/>
              </a:buClr>
              <a:buSzPts val="2400"/>
              <a:buChar char="•"/>
            </a:pPr>
            <a:r>
              <a:rPr lang="fr" sz="2400">
                <a:solidFill>
                  <a:schemeClr val="dk2"/>
                </a:solidFill>
              </a:rPr>
              <a:t>Examiner la manière dont elle a utilisé les médicaments</a:t>
            </a:r>
            <a:endParaRPr/>
          </a:p>
        </p:txBody>
      </p:sp>
      <p:sp>
        <p:nvSpPr>
          <p:cNvPr id="1192" name="Google Shape;1192;p15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154"/>
          <p:cNvSpPr txBox="1"/>
          <p:nvPr>
            <p:ph idx="1" type="body"/>
          </p:nvPr>
        </p:nvSpPr>
        <p:spPr>
          <a:xfrm>
            <a:off x="927100" y="2051742"/>
            <a:ext cx="7681913" cy="3559844"/>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1F3864"/>
              </a:buClr>
              <a:buSzPts val="2800"/>
              <a:buNone/>
            </a:pPr>
            <a:r>
              <a:rPr lang="fr" sz="2800">
                <a:solidFill>
                  <a:schemeClr val="dk2"/>
                </a:solidFill>
              </a:rPr>
              <a:t>Examen bimanuel</a:t>
            </a:r>
            <a:endParaRPr/>
          </a:p>
          <a:p>
            <a:pPr indent="-406400" lvl="1" marL="914400" rtl="0" algn="l">
              <a:lnSpc>
                <a:spcPct val="100000"/>
              </a:lnSpc>
              <a:spcBef>
                <a:spcPts val="560"/>
              </a:spcBef>
              <a:spcAft>
                <a:spcPts val="0"/>
              </a:spcAft>
              <a:buClr>
                <a:srgbClr val="1F3864"/>
              </a:buClr>
              <a:buSzPts val="2800"/>
              <a:buFont typeface="Arial"/>
              <a:buChar char="•"/>
            </a:pPr>
            <a:r>
              <a:rPr lang="fr">
                <a:solidFill>
                  <a:schemeClr val="dk2"/>
                </a:solidFill>
              </a:rPr>
              <a:t>Comparer les résultats du suivi à ceux qui ont été documentés avant l'utilisation de la mifépristone et/ou du misoprostol</a:t>
            </a:r>
            <a:endParaRPr/>
          </a:p>
          <a:p>
            <a:pPr indent="-406400" lvl="1" marL="914400" rtl="0" algn="l">
              <a:lnSpc>
                <a:spcPct val="100000"/>
              </a:lnSpc>
              <a:spcBef>
                <a:spcPts val="560"/>
              </a:spcBef>
              <a:spcAft>
                <a:spcPts val="0"/>
              </a:spcAft>
              <a:buClr>
                <a:srgbClr val="1F3864"/>
              </a:buClr>
              <a:buSzPts val="2800"/>
              <a:buFont typeface="Arial"/>
              <a:buChar char="•"/>
            </a:pPr>
            <a:r>
              <a:rPr lang="fr">
                <a:solidFill>
                  <a:schemeClr val="dk2"/>
                </a:solidFill>
              </a:rPr>
              <a:t>L'utérus doit être plus petit ou il doit avoir retrouvé une taille normale 2 semaines après l'utilisation de médicaments</a:t>
            </a:r>
            <a:endParaRPr/>
          </a:p>
        </p:txBody>
      </p:sp>
      <p:sp>
        <p:nvSpPr>
          <p:cNvPr id="1199" name="Google Shape;1199;p154"/>
          <p:cNvSpPr txBox="1"/>
          <p:nvPr>
            <p:ph type="title"/>
          </p:nvPr>
        </p:nvSpPr>
        <p:spPr>
          <a:xfrm>
            <a:off x="927100" y="584996"/>
            <a:ext cx="7651173"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Confirmer le succès de l'évacuation utérine</a:t>
            </a:r>
            <a:endParaRPr/>
          </a:p>
        </p:txBody>
      </p:sp>
      <p:sp>
        <p:nvSpPr>
          <p:cNvPr id="1200" name="Google Shape;1200;p15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155"/>
          <p:cNvSpPr txBox="1"/>
          <p:nvPr>
            <p:ph type="title"/>
          </p:nvPr>
        </p:nvSpPr>
        <p:spPr>
          <a:xfrm>
            <a:off x="775494" y="610396"/>
            <a:ext cx="8088312"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L'avortement est probablement complet si :</a:t>
            </a:r>
            <a:endParaRPr/>
          </a:p>
        </p:txBody>
      </p:sp>
      <p:sp>
        <p:nvSpPr>
          <p:cNvPr id="1207" name="Google Shape;1207;p155"/>
          <p:cNvSpPr txBox="1"/>
          <p:nvPr>
            <p:ph idx="1" type="body"/>
          </p:nvPr>
        </p:nvSpPr>
        <p:spPr>
          <a:xfrm>
            <a:off x="775494" y="2163368"/>
            <a:ext cx="7593012" cy="2770333"/>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La femme croit que son évacuation utérine a été réussie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Les symptômes liés à la grossesse de la femme se sont atténués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Ses saignements ou crampes sont normaux</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La taille utérine n'est plus celle de la grossesse ou est plus petite qu'avant</a:t>
            </a:r>
            <a:endParaRPr/>
          </a:p>
          <a:p>
            <a:pPr indent="0" lvl="0" marL="0" rtl="0" algn="l">
              <a:lnSpc>
                <a:spcPct val="100000"/>
              </a:lnSpc>
              <a:spcBef>
                <a:spcPts val="640"/>
              </a:spcBef>
              <a:spcAft>
                <a:spcPts val="0"/>
              </a:spcAft>
              <a:buSzPts val="2400"/>
              <a:buNone/>
            </a:pPr>
            <a:r>
              <a:t/>
            </a:r>
            <a:endParaRPr sz="2800">
              <a:solidFill>
                <a:schemeClr val="dk2"/>
              </a:solidFill>
            </a:endParaRPr>
          </a:p>
        </p:txBody>
      </p:sp>
      <p:sp>
        <p:nvSpPr>
          <p:cNvPr id="1208" name="Google Shape;1208;p155"/>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156"/>
          <p:cNvSpPr txBox="1"/>
          <p:nvPr>
            <p:ph type="title"/>
          </p:nvPr>
        </p:nvSpPr>
        <p:spPr>
          <a:xfrm>
            <a:off x="641350" y="673896"/>
            <a:ext cx="7861300" cy="994172"/>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Évacuation utérine non réussie</a:t>
            </a:r>
            <a:endParaRPr/>
          </a:p>
        </p:txBody>
      </p:sp>
      <p:sp>
        <p:nvSpPr>
          <p:cNvPr id="1215" name="Google Shape;1215;p156"/>
          <p:cNvSpPr txBox="1"/>
          <p:nvPr>
            <p:ph idx="1" type="body"/>
          </p:nvPr>
        </p:nvSpPr>
        <p:spPr>
          <a:xfrm>
            <a:off x="979487" y="1896668"/>
            <a:ext cx="7288213" cy="4287436"/>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1F3864"/>
              </a:buClr>
              <a:buSzPts val="2800"/>
              <a:buNone/>
            </a:pPr>
            <a:r>
              <a:rPr lang="fr" sz="2800">
                <a:solidFill>
                  <a:schemeClr val="dk2"/>
                </a:solidFill>
              </a:rPr>
              <a:t>Si l'évacuation utérine a été un échec ou n'est pas complète, les options de traitement comprennent :</a:t>
            </a:r>
            <a:endParaRPr/>
          </a:p>
          <a:p>
            <a:pPr indent="-406400" lvl="1" marL="914400" rtl="0" algn="l">
              <a:lnSpc>
                <a:spcPct val="100000"/>
              </a:lnSpc>
              <a:spcBef>
                <a:spcPts val="560"/>
              </a:spcBef>
              <a:spcAft>
                <a:spcPts val="0"/>
              </a:spcAft>
              <a:buClr>
                <a:srgbClr val="1F3864"/>
              </a:buClr>
              <a:buSzPts val="2400"/>
              <a:buFont typeface="Arial"/>
              <a:buChar char="•"/>
            </a:pPr>
            <a:r>
              <a:rPr lang="fr">
                <a:solidFill>
                  <a:schemeClr val="dk2"/>
                </a:solidFill>
              </a:rPr>
              <a:t>Prise en charge de la femme enceinte: Accorder plus de temps pour l'expulsion complète des produits de conception</a:t>
            </a:r>
            <a:endParaRPr/>
          </a:p>
          <a:p>
            <a:pPr indent="-406400" lvl="1" marL="914400" rtl="0" algn="l">
              <a:lnSpc>
                <a:spcPct val="100000"/>
              </a:lnSpc>
              <a:spcBef>
                <a:spcPts val="560"/>
              </a:spcBef>
              <a:spcAft>
                <a:spcPts val="0"/>
              </a:spcAft>
              <a:buClr>
                <a:srgbClr val="1F3864"/>
              </a:buClr>
              <a:buSzPts val="2400"/>
              <a:buFont typeface="Arial"/>
              <a:buChar char="•"/>
            </a:pPr>
            <a:r>
              <a:rPr lang="fr">
                <a:solidFill>
                  <a:schemeClr val="dk2"/>
                </a:solidFill>
              </a:rPr>
              <a:t>Une dose répétée de misoprostol </a:t>
            </a:r>
            <a:endParaRPr/>
          </a:p>
          <a:p>
            <a:pPr indent="-406400" lvl="1" marL="914400" rtl="0" algn="l">
              <a:lnSpc>
                <a:spcPct val="100000"/>
              </a:lnSpc>
              <a:spcBef>
                <a:spcPts val="560"/>
              </a:spcBef>
              <a:spcAft>
                <a:spcPts val="0"/>
              </a:spcAft>
              <a:buClr>
                <a:srgbClr val="1F3864"/>
              </a:buClr>
              <a:buSzPts val="2400"/>
              <a:buFont typeface="Arial"/>
              <a:buChar char="•"/>
            </a:pPr>
            <a:r>
              <a:rPr lang="fr">
                <a:solidFill>
                  <a:schemeClr val="dk2"/>
                </a:solidFill>
              </a:rPr>
              <a:t>Aspiration manuelle</a:t>
            </a:r>
            <a:endParaRPr/>
          </a:p>
          <a:p>
            <a:pPr indent="0" lvl="0" marL="0" rtl="0" algn="l">
              <a:lnSpc>
                <a:spcPct val="100000"/>
              </a:lnSpc>
              <a:spcBef>
                <a:spcPts val="640"/>
              </a:spcBef>
              <a:spcAft>
                <a:spcPts val="0"/>
              </a:spcAft>
              <a:buSzPts val="2400"/>
              <a:buNone/>
            </a:pPr>
            <a:r>
              <a:t/>
            </a:r>
            <a:endParaRPr sz="2800">
              <a:solidFill>
                <a:schemeClr val="dk2"/>
              </a:solidFill>
            </a:endParaRPr>
          </a:p>
        </p:txBody>
      </p:sp>
      <p:sp>
        <p:nvSpPr>
          <p:cNvPr id="1216" name="Google Shape;1216;p15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157"/>
          <p:cNvSpPr txBox="1"/>
          <p:nvPr>
            <p:ph type="ctrTitle"/>
          </p:nvPr>
        </p:nvSpPr>
        <p:spPr>
          <a:xfrm>
            <a:off x="342900" y="440264"/>
            <a:ext cx="86360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5400"/>
              <a:buFont typeface="Calibri"/>
              <a:buNone/>
            </a:pPr>
            <a:r>
              <a:rPr b="1" lang="fr" sz="4000">
                <a:solidFill>
                  <a:schemeClr val="dk2"/>
                </a:solidFill>
              </a:rPr>
              <a:t>SESSION 5 :</a:t>
            </a:r>
            <a:r>
              <a:rPr b="1" lang="fr" sz="4000"/>
              <a:t> ÉVALUATION DU CHOC ET DES CAUSES SOUS-JACENTES LORS DES SOINS  </a:t>
            </a:r>
            <a:r>
              <a:rPr lang="fr" sz="4000"/>
              <a:t>APR</a:t>
            </a:r>
            <a:r>
              <a:rPr lang="fr" sz="4000">
                <a:latin typeface="Calibri"/>
                <a:ea typeface="Calibri"/>
                <a:cs typeface="Calibri"/>
                <a:sym typeface="Calibri"/>
              </a:rPr>
              <a:t>ÈS</a:t>
            </a:r>
            <a:r>
              <a:rPr b="1" lang="fr" sz="4000"/>
              <a:t> AVORTEMENT</a:t>
            </a:r>
            <a:endParaRPr sz="4000"/>
          </a:p>
        </p:txBody>
      </p:sp>
      <p:sp>
        <p:nvSpPr>
          <p:cNvPr id="1222" name="Google Shape;1222;p157"/>
          <p:cNvSpPr txBox="1"/>
          <p:nvPr>
            <p:ph idx="12" type="sldNum"/>
          </p:nvPr>
        </p:nvSpPr>
        <p:spPr>
          <a:xfrm>
            <a:off x="2924175" y="605261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135</a:t>
            </a:r>
            <a:endParaRPr/>
          </a:p>
        </p:txBody>
      </p:sp>
      <p:pic>
        <p:nvPicPr>
          <p:cNvPr descr="A close-up of a logo&#10;&#10;Description automatically generated with medium confidence" id="1223" name="Google Shape;1223;p157"/>
          <p:cNvPicPr preferRelativeResize="0"/>
          <p:nvPr/>
        </p:nvPicPr>
        <p:blipFill rotWithShape="1">
          <a:blip r:embed="rId3">
            <a:alphaModFix/>
          </a:blip>
          <a:srcRect b="0" l="0" r="0" t="0"/>
          <a:stretch/>
        </p:blipFill>
        <p:spPr>
          <a:xfrm>
            <a:off x="7484430" y="5856482"/>
            <a:ext cx="1202370" cy="597591"/>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158"/>
          <p:cNvSpPr txBox="1"/>
          <p:nvPr>
            <p:ph type="title"/>
          </p:nvPr>
        </p:nvSpPr>
        <p:spPr>
          <a:xfrm>
            <a:off x="725488" y="661196"/>
            <a:ext cx="5915025"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Objectifs de la session 5</a:t>
            </a:r>
            <a:endParaRPr/>
          </a:p>
        </p:txBody>
      </p:sp>
      <p:sp>
        <p:nvSpPr>
          <p:cNvPr id="1230" name="Google Shape;1230;p158"/>
          <p:cNvSpPr txBox="1"/>
          <p:nvPr>
            <p:ph idx="1" type="body"/>
          </p:nvPr>
        </p:nvSpPr>
        <p:spPr>
          <a:xfrm>
            <a:off x="725488" y="1797248"/>
            <a:ext cx="7542211" cy="3263504"/>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1F3864"/>
              </a:buClr>
              <a:buSzPts val="2800"/>
              <a:buNone/>
            </a:pPr>
            <a:r>
              <a:rPr lang="fr" sz="2800">
                <a:solidFill>
                  <a:schemeClr val="dk2"/>
                </a:solidFill>
              </a:rPr>
              <a:t>À la fin de cette session, les participants seront capables :</a:t>
            </a:r>
            <a:endParaRPr/>
          </a:p>
          <a:p>
            <a:pPr indent="0" lvl="0" marL="0" rtl="0" algn="l">
              <a:lnSpc>
                <a:spcPct val="100000"/>
              </a:lnSpc>
              <a:spcBef>
                <a:spcPts val="640"/>
              </a:spcBef>
              <a:spcAft>
                <a:spcPts val="0"/>
              </a:spcAft>
              <a:buSzPts val="2800"/>
              <a:buNone/>
            </a:pPr>
            <a:r>
              <a:t/>
            </a:r>
            <a:endParaRPr sz="2800">
              <a:solidFill>
                <a:schemeClr val="dk2"/>
              </a:solidFill>
              <a:latin typeface="Calibri"/>
              <a:ea typeface="Calibri"/>
              <a:cs typeface="Calibri"/>
              <a:sym typeface="Calibri"/>
            </a:endParaRPr>
          </a:p>
          <a:p>
            <a:pPr indent="-431800" lvl="0" marL="457200" rtl="0" algn="l">
              <a:lnSpc>
                <a:spcPct val="100000"/>
              </a:lnSpc>
              <a:spcBef>
                <a:spcPts val="640"/>
              </a:spcBef>
              <a:spcAft>
                <a:spcPts val="0"/>
              </a:spcAft>
              <a:buClr>
                <a:srgbClr val="1F3864"/>
              </a:buClr>
              <a:buSzPts val="2800"/>
              <a:buFont typeface="Noto Sans Symbols"/>
              <a:buChar char="✔"/>
            </a:pPr>
            <a:r>
              <a:rPr lang="fr" sz="2800">
                <a:solidFill>
                  <a:schemeClr val="dk2"/>
                </a:solidFill>
                <a:latin typeface="Calibri"/>
                <a:ea typeface="Calibri"/>
                <a:cs typeface="Calibri"/>
                <a:sym typeface="Calibri"/>
              </a:rPr>
              <a:t>D’i</a:t>
            </a:r>
            <a:r>
              <a:rPr lang="fr" sz="2800">
                <a:solidFill>
                  <a:schemeClr val="dk2"/>
                </a:solidFill>
              </a:rPr>
              <a:t>dentifier les signes et symptômes de complications graves liées à l'avortement, y compris le choc.</a:t>
            </a:r>
            <a:endParaRPr/>
          </a:p>
        </p:txBody>
      </p:sp>
      <p:sp>
        <p:nvSpPr>
          <p:cNvPr id="1231" name="Google Shape;1231;p158"/>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159"/>
          <p:cNvSpPr txBox="1"/>
          <p:nvPr>
            <p:ph type="title"/>
          </p:nvPr>
        </p:nvSpPr>
        <p:spPr>
          <a:xfrm>
            <a:off x="562047" y="1054376"/>
            <a:ext cx="8394700"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Complications graves possibles lors des soins après avortement</a:t>
            </a:r>
            <a:endParaRPr/>
          </a:p>
        </p:txBody>
      </p:sp>
      <p:sp>
        <p:nvSpPr>
          <p:cNvPr id="1238" name="Google Shape;1238;p159"/>
          <p:cNvSpPr txBox="1"/>
          <p:nvPr>
            <p:ph idx="1" type="body"/>
          </p:nvPr>
        </p:nvSpPr>
        <p:spPr>
          <a:xfrm>
            <a:off x="1217684" y="2787982"/>
            <a:ext cx="6708631" cy="3345872"/>
          </a:xfrm>
          <a:prstGeom prst="rect">
            <a:avLst/>
          </a:prstGeom>
          <a:noFill/>
          <a:ln>
            <a:noFill/>
          </a:ln>
        </p:spPr>
        <p:txBody>
          <a:bodyPr anchorCtr="0" anchor="t" bIns="34275" lIns="68550" spcFirstLastPara="1" rIns="68550" wrap="square" tIns="34275">
            <a:noAutofit/>
          </a:bodyPr>
          <a:lstStyle/>
          <a:p>
            <a:pPr indent="-342900" lvl="0" marL="342900" rtl="0" algn="l">
              <a:lnSpc>
                <a:spcPct val="100000"/>
              </a:lnSpc>
              <a:spcBef>
                <a:spcPts val="0"/>
              </a:spcBef>
              <a:spcAft>
                <a:spcPts val="0"/>
              </a:spcAft>
              <a:buClr>
                <a:srgbClr val="1F3864"/>
              </a:buClr>
              <a:buSzPts val="2800"/>
              <a:buChar char="•"/>
            </a:pPr>
            <a:r>
              <a:rPr lang="fr" sz="2800">
                <a:solidFill>
                  <a:schemeClr val="dk2"/>
                </a:solidFill>
              </a:rPr>
              <a:t>Choc</a:t>
            </a:r>
            <a:endParaRPr/>
          </a:p>
          <a:p>
            <a:pPr indent="-342900" lvl="0" marL="342900" rtl="0" algn="l">
              <a:lnSpc>
                <a:spcPct val="100000"/>
              </a:lnSpc>
              <a:spcBef>
                <a:spcPts val="640"/>
              </a:spcBef>
              <a:spcAft>
                <a:spcPts val="0"/>
              </a:spcAft>
              <a:buClr>
                <a:srgbClr val="1F3864"/>
              </a:buClr>
              <a:buSzPts val="2800"/>
              <a:buChar char="•"/>
            </a:pPr>
            <a:r>
              <a:rPr lang="fr" sz="2800">
                <a:solidFill>
                  <a:schemeClr val="dk2"/>
                </a:solidFill>
              </a:rPr>
              <a:t>Hémorragie</a:t>
            </a:r>
            <a:endParaRPr/>
          </a:p>
          <a:p>
            <a:pPr indent="-342900" lvl="0" marL="342900" rtl="0" algn="l">
              <a:lnSpc>
                <a:spcPct val="100000"/>
              </a:lnSpc>
              <a:spcBef>
                <a:spcPts val="640"/>
              </a:spcBef>
              <a:spcAft>
                <a:spcPts val="0"/>
              </a:spcAft>
              <a:buClr>
                <a:srgbClr val="1F3864"/>
              </a:buClr>
              <a:buSzPts val="2800"/>
              <a:buChar char="•"/>
            </a:pPr>
            <a:r>
              <a:rPr lang="fr" sz="2800">
                <a:solidFill>
                  <a:schemeClr val="dk2"/>
                </a:solidFill>
              </a:rPr>
              <a:t>Septicémie</a:t>
            </a:r>
            <a:endParaRPr/>
          </a:p>
          <a:p>
            <a:pPr indent="-342900" lvl="0" marL="342900" rtl="0" algn="l">
              <a:lnSpc>
                <a:spcPct val="100000"/>
              </a:lnSpc>
              <a:spcBef>
                <a:spcPts val="640"/>
              </a:spcBef>
              <a:spcAft>
                <a:spcPts val="0"/>
              </a:spcAft>
              <a:buClr>
                <a:srgbClr val="1F3864"/>
              </a:buClr>
              <a:buSzPts val="2800"/>
              <a:buChar char="•"/>
            </a:pPr>
            <a:r>
              <a:rPr lang="fr" sz="2800">
                <a:solidFill>
                  <a:schemeClr val="dk2"/>
                </a:solidFill>
              </a:rPr>
              <a:t>Lésion abdominale</a:t>
            </a:r>
            <a:endParaRPr/>
          </a:p>
        </p:txBody>
      </p:sp>
      <p:sp>
        <p:nvSpPr>
          <p:cNvPr id="1239" name="Google Shape;1239;p159"/>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sp>
        <p:nvSpPr>
          <p:cNvPr id="1245" name="Google Shape;1245;p160"/>
          <p:cNvSpPr txBox="1"/>
          <p:nvPr>
            <p:ph type="title"/>
          </p:nvPr>
        </p:nvSpPr>
        <p:spPr>
          <a:xfrm>
            <a:off x="1074738" y="2568570"/>
            <a:ext cx="6921500" cy="1720859"/>
          </a:xfrm>
          <a:prstGeom prst="rect">
            <a:avLst/>
          </a:prstGeom>
          <a:noFill/>
          <a:ln>
            <a:noFill/>
          </a:ln>
        </p:spPr>
        <p:txBody>
          <a:bodyPr anchorCtr="0" anchor="b" bIns="34275" lIns="68550" spcFirstLastPara="1" rIns="68550" wrap="square" tIns="34275">
            <a:noAutofit/>
          </a:bodyPr>
          <a:lstStyle/>
          <a:p>
            <a:pPr indent="0" lvl="0" marL="0" rtl="0" algn="ctr">
              <a:lnSpc>
                <a:spcPct val="100000"/>
              </a:lnSpc>
              <a:spcBef>
                <a:spcPts val="0"/>
              </a:spcBef>
              <a:spcAft>
                <a:spcPts val="0"/>
              </a:spcAft>
              <a:buClr>
                <a:srgbClr val="1F3864"/>
              </a:buClr>
              <a:buSzPts val="6000"/>
              <a:buNone/>
            </a:pPr>
            <a:r>
              <a:rPr lang="fr" sz="4400">
                <a:solidFill>
                  <a:schemeClr val="accent1"/>
                </a:solidFill>
                <a:latin typeface="Calibri"/>
                <a:ea typeface="Calibri"/>
                <a:cs typeface="Calibri"/>
                <a:sym typeface="Calibri"/>
              </a:rPr>
              <a:t>ÉVALUATION INITIALE RAPIDE ET PRISE EN CHARGE DE L’ÉTAT DE CHOC</a:t>
            </a:r>
            <a:endParaRPr sz="4400">
              <a:solidFill>
                <a:schemeClr val="accent1"/>
              </a:solidFill>
              <a:latin typeface="Calibri"/>
              <a:ea typeface="Calibri"/>
              <a:cs typeface="Calibri"/>
              <a:sym typeface="Calibri"/>
            </a:endParaRPr>
          </a:p>
        </p:txBody>
      </p:sp>
      <p:sp>
        <p:nvSpPr>
          <p:cNvPr id="1246" name="Google Shape;1246;p160"/>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161"/>
          <p:cNvSpPr txBox="1"/>
          <p:nvPr>
            <p:ph idx="1" type="body"/>
          </p:nvPr>
        </p:nvSpPr>
        <p:spPr>
          <a:xfrm>
            <a:off x="914400" y="2177142"/>
            <a:ext cx="8229600" cy="45259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3200"/>
              <a:buNone/>
            </a:pPr>
            <a:r>
              <a:rPr lang="fr" sz="2800">
                <a:solidFill>
                  <a:schemeClr val="dk2"/>
                </a:solidFill>
              </a:rPr>
              <a:t>N'importe quel membre du personnel de l'établissement peut rapidement vérifier:</a:t>
            </a:r>
            <a:endParaRPr/>
          </a:p>
          <a:p>
            <a:pPr indent="-457200" lvl="1" marL="914400" rtl="0" algn="l">
              <a:lnSpc>
                <a:spcPct val="100000"/>
              </a:lnSpc>
              <a:spcBef>
                <a:spcPts val="560"/>
              </a:spcBef>
              <a:spcAft>
                <a:spcPts val="0"/>
              </a:spcAft>
              <a:buClr>
                <a:srgbClr val="1F3864"/>
              </a:buClr>
              <a:buSzPts val="2800"/>
              <a:buFont typeface="Arial"/>
              <a:buChar char="•"/>
            </a:pPr>
            <a:r>
              <a:rPr lang="fr">
                <a:solidFill>
                  <a:schemeClr val="dk2"/>
                </a:solidFill>
              </a:rPr>
              <a:t>les voies respiratoires (</a:t>
            </a:r>
            <a:r>
              <a:rPr b="1" lang="fr">
                <a:solidFill>
                  <a:schemeClr val="accent1"/>
                </a:solidFill>
              </a:rPr>
              <a:t>A</a:t>
            </a:r>
            <a:r>
              <a:rPr lang="fr">
                <a:solidFill>
                  <a:schemeClr val="dk2"/>
                </a:solidFill>
              </a:rPr>
              <a:t>irway)</a:t>
            </a:r>
            <a:endParaRPr/>
          </a:p>
          <a:p>
            <a:pPr indent="-457200" lvl="1" marL="914400" rtl="0" algn="l">
              <a:lnSpc>
                <a:spcPct val="100000"/>
              </a:lnSpc>
              <a:spcBef>
                <a:spcPts val="560"/>
              </a:spcBef>
              <a:spcAft>
                <a:spcPts val="0"/>
              </a:spcAft>
              <a:buClr>
                <a:srgbClr val="1F3864"/>
              </a:buClr>
              <a:buSzPts val="2800"/>
              <a:buFont typeface="Arial"/>
              <a:buChar char="•"/>
            </a:pPr>
            <a:r>
              <a:rPr lang="fr">
                <a:solidFill>
                  <a:schemeClr val="dk2"/>
                </a:solidFill>
              </a:rPr>
              <a:t>la respiration (</a:t>
            </a:r>
            <a:r>
              <a:rPr b="1" lang="fr">
                <a:solidFill>
                  <a:schemeClr val="accent1"/>
                </a:solidFill>
              </a:rPr>
              <a:t>B</a:t>
            </a:r>
            <a:r>
              <a:rPr lang="fr">
                <a:solidFill>
                  <a:schemeClr val="dk2"/>
                </a:solidFill>
              </a:rPr>
              <a:t>reathing)</a:t>
            </a:r>
            <a:endParaRPr/>
          </a:p>
          <a:p>
            <a:pPr indent="-457200" lvl="1" marL="914400" rtl="0" algn="l">
              <a:lnSpc>
                <a:spcPct val="100000"/>
              </a:lnSpc>
              <a:spcBef>
                <a:spcPts val="560"/>
              </a:spcBef>
              <a:spcAft>
                <a:spcPts val="0"/>
              </a:spcAft>
              <a:buClr>
                <a:srgbClr val="1F3864"/>
              </a:buClr>
              <a:buSzPts val="2800"/>
              <a:buFont typeface="Arial"/>
              <a:buChar char="•"/>
            </a:pPr>
            <a:r>
              <a:rPr lang="fr">
                <a:solidFill>
                  <a:schemeClr val="dk2"/>
                </a:solidFill>
              </a:rPr>
              <a:t>la circulation sanguine (</a:t>
            </a:r>
            <a:r>
              <a:rPr b="1" lang="fr">
                <a:solidFill>
                  <a:schemeClr val="accent1"/>
                </a:solidFill>
              </a:rPr>
              <a:t>C</a:t>
            </a:r>
            <a:r>
              <a:rPr lang="fr">
                <a:solidFill>
                  <a:schemeClr val="dk2"/>
                </a:solidFill>
              </a:rPr>
              <a:t>irculation)</a:t>
            </a:r>
            <a:endParaRPr/>
          </a:p>
          <a:p>
            <a:pPr indent="-457200" lvl="1" marL="914400" rtl="0" algn="l">
              <a:lnSpc>
                <a:spcPct val="100000"/>
              </a:lnSpc>
              <a:spcBef>
                <a:spcPts val="560"/>
              </a:spcBef>
              <a:spcAft>
                <a:spcPts val="0"/>
              </a:spcAft>
              <a:buClr>
                <a:srgbClr val="1F3864"/>
              </a:buClr>
              <a:buSzPts val="2800"/>
              <a:buFont typeface="Arial"/>
              <a:buChar char="•"/>
            </a:pPr>
            <a:r>
              <a:rPr lang="fr">
                <a:solidFill>
                  <a:schemeClr val="dk2"/>
                </a:solidFill>
              </a:rPr>
              <a:t>l’état de conscience (</a:t>
            </a:r>
            <a:r>
              <a:rPr b="1" lang="fr">
                <a:solidFill>
                  <a:schemeClr val="accent1"/>
                </a:solidFill>
              </a:rPr>
              <a:t>C</a:t>
            </a:r>
            <a:r>
              <a:rPr lang="fr">
                <a:solidFill>
                  <a:schemeClr val="dk2"/>
                </a:solidFill>
              </a:rPr>
              <a:t>onsciousness)</a:t>
            </a:r>
            <a:endParaRPr/>
          </a:p>
          <a:p>
            <a:pPr indent="-457200" lvl="1" marL="914400" rtl="0" algn="l">
              <a:lnSpc>
                <a:spcPct val="100000"/>
              </a:lnSpc>
              <a:spcBef>
                <a:spcPts val="560"/>
              </a:spcBef>
              <a:spcAft>
                <a:spcPts val="0"/>
              </a:spcAft>
              <a:buClr>
                <a:srgbClr val="1F3864"/>
              </a:buClr>
              <a:buSzPts val="2800"/>
              <a:buFont typeface="Arial"/>
              <a:buChar char="•"/>
            </a:pPr>
            <a:r>
              <a:rPr lang="fr">
                <a:solidFill>
                  <a:schemeClr val="dk2"/>
                </a:solidFill>
              </a:rPr>
              <a:t>les </a:t>
            </a:r>
            <a:r>
              <a:rPr b="1" lang="fr">
                <a:solidFill>
                  <a:schemeClr val="accent1"/>
                </a:solidFill>
              </a:rPr>
              <a:t>c</a:t>
            </a:r>
            <a:r>
              <a:rPr lang="fr">
                <a:solidFill>
                  <a:schemeClr val="dk2"/>
                </a:solidFill>
              </a:rPr>
              <a:t>onvulsions  </a:t>
            </a:r>
            <a:endParaRPr/>
          </a:p>
          <a:p>
            <a:pPr indent="0" lvl="0" marL="0" rtl="0" algn="l">
              <a:lnSpc>
                <a:spcPct val="100000"/>
              </a:lnSpc>
              <a:spcBef>
                <a:spcPts val="640"/>
              </a:spcBef>
              <a:spcAft>
                <a:spcPts val="0"/>
              </a:spcAft>
              <a:buSzPts val="3200"/>
              <a:buNone/>
            </a:pPr>
            <a:r>
              <a:t/>
            </a:r>
            <a:endParaRPr sz="2800">
              <a:solidFill>
                <a:schemeClr val="dk2"/>
              </a:solidFill>
            </a:endParaRPr>
          </a:p>
        </p:txBody>
      </p:sp>
      <p:sp>
        <p:nvSpPr>
          <p:cNvPr id="1253" name="Google Shape;1253;p161"/>
          <p:cNvSpPr txBox="1"/>
          <p:nvPr>
            <p:ph type="title"/>
          </p:nvPr>
        </p:nvSpPr>
        <p:spPr>
          <a:xfrm>
            <a:off x="914400" y="851580"/>
            <a:ext cx="7750628"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lang="fr">
                <a:solidFill>
                  <a:schemeClr val="dk2"/>
                </a:solidFill>
              </a:rPr>
              <a:t>Les signes d’un état de choc selon le sigle « ABC » </a:t>
            </a:r>
            <a:endParaRPr/>
          </a:p>
        </p:txBody>
      </p:sp>
      <p:sp>
        <p:nvSpPr>
          <p:cNvPr id="1254" name="Google Shape;1254;p1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6"/>
          <p:cNvSpPr/>
          <p:nvPr/>
        </p:nvSpPr>
        <p:spPr>
          <a:xfrm>
            <a:off x="7189777" y="6374004"/>
            <a:ext cx="1774845" cy="2192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25"/>
              <a:buFont typeface="Calibri"/>
              <a:buNone/>
            </a:pPr>
            <a:r>
              <a:rPr b="0" i="0" lang="fr" sz="825" u="none" cap="none" strike="noStrike">
                <a:solidFill>
                  <a:srgbClr val="000000"/>
                </a:solidFill>
                <a:latin typeface="Calibri"/>
                <a:ea typeface="Calibri"/>
                <a:cs typeface="Calibri"/>
                <a:sym typeface="Calibri"/>
              </a:rPr>
              <a:t>Center for Reproductive Rights, 2023</a:t>
            </a:r>
            <a:endParaRPr b="0" i="0" sz="825" u="none" cap="none" strike="noStrike">
              <a:solidFill>
                <a:schemeClr val="dk1"/>
              </a:solidFill>
              <a:latin typeface="Calibri"/>
              <a:ea typeface="Calibri"/>
              <a:cs typeface="Calibri"/>
              <a:sym typeface="Calibri"/>
            </a:endParaRPr>
          </a:p>
        </p:txBody>
      </p:sp>
      <p:sp>
        <p:nvSpPr>
          <p:cNvPr id="248" name="Google Shape;248;p36"/>
          <p:cNvSpPr txBox="1"/>
          <p:nvPr>
            <p:ph idx="12" type="sldNum"/>
          </p:nvPr>
        </p:nvSpPr>
        <p:spPr>
          <a:xfrm>
            <a:off x="2657475" y="622817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fr"/>
              <a:t>‹#›</a:t>
            </a:fld>
            <a:endParaRPr/>
          </a:p>
        </p:txBody>
      </p:sp>
      <p:sp>
        <p:nvSpPr>
          <p:cNvPr id="249" name="Google Shape;249;p36"/>
          <p:cNvSpPr txBox="1"/>
          <p:nvPr/>
        </p:nvSpPr>
        <p:spPr>
          <a:xfrm>
            <a:off x="1359725" y="5093870"/>
            <a:ext cx="7119257"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2"/>
              </a:buClr>
              <a:buSzPts val="4400"/>
              <a:buFont typeface="Calibri"/>
              <a:buNone/>
            </a:pPr>
            <a:r>
              <a:rPr b="1" i="0" lang="fr" sz="4400" u="none" cap="none" strike="noStrike">
                <a:solidFill>
                  <a:schemeClr val="dk2"/>
                </a:solidFill>
                <a:latin typeface="Calibri"/>
                <a:ea typeface="Calibri"/>
                <a:cs typeface="Calibri"/>
                <a:sym typeface="Calibri"/>
              </a:rPr>
              <a:t>Avortement légalisé</a:t>
            </a:r>
            <a:endParaRPr b="0" i="0" sz="1400" u="none" cap="none" strike="noStrike">
              <a:solidFill>
                <a:srgbClr val="000000"/>
              </a:solidFill>
              <a:latin typeface="Arial"/>
              <a:ea typeface="Arial"/>
              <a:cs typeface="Arial"/>
              <a:sym typeface="Arial"/>
            </a:endParaRPr>
          </a:p>
        </p:txBody>
      </p:sp>
      <p:pic>
        <p:nvPicPr>
          <p:cNvPr id="250" name="Google Shape;250;p36"/>
          <p:cNvPicPr preferRelativeResize="0"/>
          <p:nvPr/>
        </p:nvPicPr>
        <p:blipFill rotWithShape="1">
          <a:blip r:embed="rId3">
            <a:alphaModFix/>
          </a:blip>
          <a:srcRect b="0" l="0" r="0" t="0"/>
          <a:stretch/>
        </p:blipFill>
        <p:spPr>
          <a:xfrm>
            <a:off x="0" y="331913"/>
            <a:ext cx="9144000" cy="4797173"/>
          </a:xfrm>
          <a:prstGeom prst="ellipse">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162"/>
          <p:cNvSpPr txBox="1"/>
          <p:nvPr>
            <p:ph idx="1" type="body"/>
          </p:nvPr>
        </p:nvSpPr>
        <p:spPr>
          <a:xfrm>
            <a:off x="914400" y="1438420"/>
            <a:ext cx="8001000" cy="4525963"/>
          </a:xfrm>
          <a:prstGeom prst="rect">
            <a:avLst/>
          </a:prstGeom>
          <a:noFill/>
          <a:ln>
            <a:noFill/>
          </a:ln>
        </p:spPr>
        <p:txBody>
          <a:bodyPr anchorCtr="0" anchor="t" bIns="45700" lIns="91425" spcFirstLastPara="1" rIns="91425" wrap="square" tIns="45700">
            <a:normAutofit fontScale="92500" lnSpcReduction="10000"/>
          </a:bodyPr>
          <a:lstStyle/>
          <a:p>
            <a:pPr indent="-431800" lvl="0" marL="457200" rtl="0" algn="l">
              <a:lnSpc>
                <a:spcPct val="100000"/>
              </a:lnSpc>
              <a:spcBef>
                <a:spcPts val="640"/>
              </a:spcBef>
              <a:spcAft>
                <a:spcPts val="0"/>
              </a:spcAft>
              <a:buClr>
                <a:srgbClr val="1F3864"/>
              </a:buClr>
              <a:buSzPct val="108107"/>
              <a:buChar char="•"/>
            </a:pPr>
            <a:r>
              <a:rPr lang="fr">
                <a:solidFill>
                  <a:schemeClr val="dk2"/>
                </a:solidFill>
              </a:rPr>
              <a:t>Difficultés respiratoires</a:t>
            </a:r>
            <a:endParaRPr/>
          </a:p>
          <a:p>
            <a:pPr indent="-431800" lvl="0" marL="457200" rtl="0" algn="l">
              <a:lnSpc>
                <a:spcPct val="100000"/>
              </a:lnSpc>
              <a:spcBef>
                <a:spcPts val="640"/>
              </a:spcBef>
              <a:spcAft>
                <a:spcPts val="0"/>
              </a:spcAft>
              <a:buClr>
                <a:srgbClr val="1F3864"/>
              </a:buClr>
              <a:buSzPct val="108107"/>
              <a:buChar char="•"/>
            </a:pPr>
            <a:r>
              <a:rPr lang="fr">
                <a:solidFill>
                  <a:schemeClr val="dk2"/>
                </a:solidFill>
              </a:rPr>
              <a:t>Faible tension artérielle (TAS &lt;  90 mm Hg)</a:t>
            </a:r>
            <a:endParaRPr/>
          </a:p>
          <a:p>
            <a:pPr indent="-431800" lvl="0" marL="457200" rtl="0" algn="l">
              <a:lnSpc>
                <a:spcPct val="100000"/>
              </a:lnSpc>
              <a:spcBef>
                <a:spcPts val="640"/>
              </a:spcBef>
              <a:spcAft>
                <a:spcPts val="0"/>
              </a:spcAft>
              <a:buClr>
                <a:srgbClr val="1F3864"/>
              </a:buClr>
              <a:buSzPct val="108107"/>
              <a:buChar char="•"/>
            </a:pPr>
            <a:r>
              <a:rPr lang="fr">
                <a:solidFill>
                  <a:schemeClr val="dk2"/>
                </a:solidFill>
              </a:rPr>
              <a:t>Pouls rapide</a:t>
            </a:r>
            <a:endParaRPr/>
          </a:p>
          <a:p>
            <a:pPr indent="-431800" lvl="0" marL="457200" rtl="0" algn="l">
              <a:lnSpc>
                <a:spcPct val="100000"/>
              </a:lnSpc>
              <a:spcBef>
                <a:spcPts val="640"/>
              </a:spcBef>
              <a:spcAft>
                <a:spcPts val="0"/>
              </a:spcAft>
              <a:buClr>
                <a:srgbClr val="1F3864"/>
              </a:buClr>
              <a:buSzPct val="108107"/>
              <a:buChar char="•"/>
            </a:pPr>
            <a:r>
              <a:rPr lang="fr">
                <a:solidFill>
                  <a:schemeClr val="dk2"/>
                </a:solidFill>
              </a:rPr>
              <a:t>Pâleur ou extrémités froides</a:t>
            </a:r>
            <a:endParaRPr/>
          </a:p>
          <a:p>
            <a:pPr indent="-431800" lvl="0" marL="457200" rtl="0" algn="l">
              <a:lnSpc>
                <a:spcPct val="100000"/>
              </a:lnSpc>
              <a:spcBef>
                <a:spcPts val="640"/>
              </a:spcBef>
              <a:spcAft>
                <a:spcPts val="0"/>
              </a:spcAft>
              <a:buClr>
                <a:srgbClr val="1F3864"/>
              </a:buClr>
              <a:buSzPct val="108107"/>
              <a:buChar char="•"/>
            </a:pPr>
            <a:r>
              <a:rPr lang="fr">
                <a:solidFill>
                  <a:schemeClr val="dk2"/>
                </a:solidFill>
              </a:rPr>
              <a:t>Ralentissement du remplissage capillaire </a:t>
            </a:r>
            <a:endParaRPr/>
          </a:p>
          <a:p>
            <a:pPr indent="-431800" lvl="0" marL="457200" rtl="0" algn="l">
              <a:lnSpc>
                <a:spcPct val="100000"/>
              </a:lnSpc>
              <a:spcBef>
                <a:spcPts val="640"/>
              </a:spcBef>
              <a:spcAft>
                <a:spcPts val="0"/>
              </a:spcAft>
              <a:buClr>
                <a:srgbClr val="1F3864"/>
              </a:buClr>
              <a:buSzPct val="108107"/>
              <a:buChar char="•"/>
            </a:pPr>
            <a:r>
              <a:rPr lang="fr">
                <a:solidFill>
                  <a:schemeClr val="dk2"/>
                </a:solidFill>
              </a:rPr>
              <a:t>Vertiges ou incapacité à se tenir debout</a:t>
            </a:r>
            <a:endParaRPr/>
          </a:p>
          <a:p>
            <a:pPr indent="-431800" lvl="0" marL="457200" rtl="0" algn="l">
              <a:lnSpc>
                <a:spcPct val="100000"/>
              </a:lnSpc>
              <a:spcBef>
                <a:spcPts val="640"/>
              </a:spcBef>
              <a:spcAft>
                <a:spcPts val="0"/>
              </a:spcAft>
              <a:buClr>
                <a:srgbClr val="1F3864"/>
              </a:buClr>
              <a:buSzPct val="108107"/>
              <a:buChar char="•"/>
            </a:pPr>
            <a:r>
              <a:rPr lang="fr">
                <a:solidFill>
                  <a:schemeClr val="dk2"/>
                </a:solidFill>
              </a:rPr>
              <a:t>Altération de l'état de conscience, léthargie, agitation ou confusion</a:t>
            </a:r>
            <a:endParaRPr/>
          </a:p>
          <a:p>
            <a:pPr indent="-431800" lvl="0" marL="457200" rtl="0" algn="l">
              <a:lnSpc>
                <a:spcPct val="100000"/>
              </a:lnSpc>
              <a:spcBef>
                <a:spcPts val="640"/>
              </a:spcBef>
              <a:spcAft>
                <a:spcPts val="0"/>
              </a:spcAft>
              <a:buClr>
                <a:srgbClr val="1F3864"/>
              </a:buClr>
              <a:buSzPct val="108107"/>
              <a:buChar char="•"/>
            </a:pPr>
            <a:r>
              <a:rPr lang="fr">
                <a:solidFill>
                  <a:schemeClr val="dk2"/>
                </a:solidFill>
              </a:rPr>
              <a:t>Oligurie (&lt; 30ml par heure)</a:t>
            </a:r>
            <a:endParaRPr/>
          </a:p>
        </p:txBody>
      </p:sp>
      <p:sp>
        <p:nvSpPr>
          <p:cNvPr id="1261" name="Google Shape;1261;p1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fr">
                <a:solidFill>
                  <a:schemeClr val="dk2"/>
                </a:solidFill>
              </a:rPr>
              <a:t>Les signes de l’état de choc</a:t>
            </a:r>
            <a:endParaRPr/>
          </a:p>
        </p:txBody>
      </p:sp>
      <p:sp>
        <p:nvSpPr>
          <p:cNvPr id="1262" name="Google Shape;1262;p1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163"/>
          <p:cNvSpPr txBox="1"/>
          <p:nvPr>
            <p:ph idx="1" type="body"/>
          </p:nvPr>
        </p:nvSpPr>
        <p:spPr>
          <a:xfrm>
            <a:off x="914400" y="1336102"/>
            <a:ext cx="7606145" cy="4525963"/>
          </a:xfrm>
          <a:prstGeom prst="rect">
            <a:avLst/>
          </a:prstGeom>
          <a:noFill/>
          <a:ln>
            <a:noFill/>
          </a:ln>
        </p:spPr>
        <p:txBody>
          <a:bodyPr anchorCtr="0" anchor="t" bIns="45700" lIns="91425" spcFirstLastPara="1" rIns="91425" wrap="square" tIns="45700">
            <a:noAutofit/>
          </a:bodyPr>
          <a:lstStyle/>
          <a:p>
            <a:pPr indent="-431800" lvl="0" marL="457200" rtl="0" algn="l">
              <a:lnSpc>
                <a:spcPct val="80000"/>
              </a:lnSpc>
              <a:spcBef>
                <a:spcPts val="0"/>
              </a:spcBef>
              <a:spcAft>
                <a:spcPts val="0"/>
              </a:spcAft>
              <a:buClr>
                <a:srgbClr val="1F3864"/>
              </a:buClr>
              <a:buSzPts val="2800"/>
              <a:buChar char="•"/>
            </a:pPr>
            <a:r>
              <a:rPr b="0" i="0" lang="fr" sz="2600" u="none" cap="none" strike="noStrike">
                <a:solidFill>
                  <a:srgbClr val="506687"/>
                </a:solidFill>
                <a:latin typeface="Calibri"/>
                <a:ea typeface="Calibri"/>
                <a:cs typeface="Calibri"/>
                <a:sym typeface="Calibri"/>
              </a:rPr>
              <a:t>Veiller à ce que les voies respiratoires soient ouvertes; tourner la tête vers le côté pour éviter l'aspiration</a:t>
            </a:r>
            <a:endParaRPr>
              <a:solidFill>
                <a:srgbClr val="506687"/>
              </a:solidFill>
            </a:endParaRPr>
          </a:p>
          <a:p>
            <a:pPr indent="-431800" lvl="0" marL="457200" rtl="0" algn="l">
              <a:lnSpc>
                <a:spcPct val="80000"/>
              </a:lnSpc>
              <a:spcBef>
                <a:spcPts val="640"/>
              </a:spcBef>
              <a:spcAft>
                <a:spcPts val="0"/>
              </a:spcAft>
              <a:buClr>
                <a:srgbClr val="1F3864"/>
              </a:buClr>
              <a:buSzPts val="2800"/>
              <a:buChar char="•"/>
            </a:pPr>
            <a:r>
              <a:rPr b="0" i="0" lang="fr" sz="2600" u="none" cap="none" strike="noStrike">
                <a:solidFill>
                  <a:srgbClr val="506687"/>
                </a:solidFill>
                <a:latin typeface="Calibri"/>
                <a:ea typeface="Calibri"/>
                <a:cs typeface="Calibri"/>
                <a:sym typeface="Calibri"/>
              </a:rPr>
              <a:t>Lever les jambes pour améliorer le retour du sang vers le coeur</a:t>
            </a:r>
            <a:endParaRPr>
              <a:solidFill>
                <a:srgbClr val="506687"/>
              </a:solidFill>
            </a:endParaRPr>
          </a:p>
          <a:p>
            <a:pPr indent="-431800" lvl="0" marL="457200" rtl="0" algn="l">
              <a:lnSpc>
                <a:spcPct val="80000"/>
              </a:lnSpc>
              <a:spcBef>
                <a:spcPts val="640"/>
              </a:spcBef>
              <a:spcAft>
                <a:spcPts val="0"/>
              </a:spcAft>
              <a:buClr>
                <a:srgbClr val="1F3864"/>
              </a:buClr>
              <a:buSzPts val="2800"/>
              <a:buChar char="•"/>
            </a:pPr>
            <a:r>
              <a:rPr b="0" i="0" lang="fr" sz="2600" u="none" cap="none" strike="noStrike">
                <a:solidFill>
                  <a:srgbClr val="506687"/>
                </a:solidFill>
                <a:latin typeface="Calibri"/>
                <a:ea typeface="Calibri"/>
                <a:cs typeface="Calibri"/>
                <a:sym typeface="Calibri"/>
              </a:rPr>
              <a:t>Administrer de l'oxygène - 5 litres/minute par masque ou par voie nasale</a:t>
            </a:r>
            <a:endParaRPr>
              <a:solidFill>
                <a:srgbClr val="506687"/>
              </a:solidFill>
            </a:endParaRPr>
          </a:p>
          <a:p>
            <a:pPr indent="-431800" lvl="0" marL="457200" rtl="0" algn="l">
              <a:lnSpc>
                <a:spcPct val="80000"/>
              </a:lnSpc>
              <a:spcBef>
                <a:spcPts val="640"/>
              </a:spcBef>
              <a:spcAft>
                <a:spcPts val="0"/>
              </a:spcAft>
              <a:buClr>
                <a:srgbClr val="1F3864"/>
              </a:buClr>
              <a:buSzPts val="2800"/>
              <a:buChar char="•"/>
            </a:pPr>
            <a:r>
              <a:rPr b="0" i="0" lang="fr" sz="2600" u="none" cap="none" strike="noStrike">
                <a:solidFill>
                  <a:srgbClr val="506687"/>
                </a:solidFill>
                <a:latin typeface="Calibri"/>
                <a:ea typeface="Calibri"/>
                <a:cs typeface="Calibri"/>
                <a:sym typeface="Calibri"/>
              </a:rPr>
              <a:t>Administrer des bolus de cristalloïdes (LR ou NS) par 1-2 grandes IV, réévaluer après 1 litre</a:t>
            </a:r>
            <a:endParaRPr>
              <a:solidFill>
                <a:srgbClr val="506687"/>
              </a:solidFill>
            </a:endParaRPr>
          </a:p>
          <a:p>
            <a:pPr indent="-431800" lvl="0" marL="457200" rtl="0" algn="l">
              <a:lnSpc>
                <a:spcPct val="80000"/>
              </a:lnSpc>
              <a:spcBef>
                <a:spcPts val="640"/>
              </a:spcBef>
              <a:spcAft>
                <a:spcPts val="0"/>
              </a:spcAft>
              <a:buClr>
                <a:srgbClr val="1F3864"/>
              </a:buClr>
              <a:buSzPts val="2800"/>
              <a:buChar char="•"/>
            </a:pPr>
            <a:r>
              <a:rPr b="0" i="0" lang="fr" sz="2600" u="none" cap="none" strike="noStrike">
                <a:solidFill>
                  <a:srgbClr val="506687"/>
                </a:solidFill>
                <a:latin typeface="Calibri"/>
                <a:ea typeface="Calibri"/>
                <a:cs typeface="Calibri"/>
                <a:sym typeface="Calibri"/>
              </a:rPr>
              <a:t>Administrer un deuxième litre si les signes vitaux ne sont pas stabilisés</a:t>
            </a:r>
            <a:endParaRPr>
              <a:solidFill>
                <a:srgbClr val="506687"/>
              </a:solidFill>
            </a:endParaRPr>
          </a:p>
          <a:p>
            <a:pPr indent="-431800" lvl="0" marL="457200" rtl="0" algn="l">
              <a:lnSpc>
                <a:spcPct val="80000"/>
              </a:lnSpc>
              <a:spcBef>
                <a:spcPts val="640"/>
              </a:spcBef>
              <a:spcAft>
                <a:spcPts val="0"/>
              </a:spcAft>
              <a:buClr>
                <a:srgbClr val="1F3864"/>
              </a:buClr>
              <a:buSzPts val="2800"/>
              <a:buChar char="•"/>
            </a:pPr>
            <a:r>
              <a:rPr b="0" i="0" lang="fr" sz="2600" u="none" cap="none" strike="noStrike">
                <a:solidFill>
                  <a:srgbClr val="506687"/>
                </a:solidFill>
                <a:latin typeface="Calibri"/>
                <a:ea typeface="Calibri"/>
                <a:cs typeface="Calibri"/>
                <a:sym typeface="Calibri"/>
              </a:rPr>
              <a:t>Procéder à une transfusion si les signes vitaux restent instables après 2 litres de liquides administrés par IV</a:t>
            </a:r>
            <a:endParaRPr>
              <a:solidFill>
                <a:srgbClr val="506687"/>
              </a:solidFill>
            </a:endParaRPr>
          </a:p>
          <a:p>
            <a:pPr indent="-228600" lvl="0" marL="457200" rtl="0" algn="l">
              <a:lnSpc>
                <a:spcPct val="100000"/>
              </a:lnSpc>
              <a:spcBef>
                <a:spcPts val="640"/>
              </a:spcBef>
              <a:spcAft>
                <a:spcPts val="0"/>
              </a:spcAft>
              <a:buSzPts val="3200"/>
              <a:buNone/>
            </a:pPr>
            <a:r>
              <a:t/>
            </a:r>
            <a:endParaRPr sz="2600">
              <a:solidFill>
                <a:srgbClr val="506687"/>
              </a:solidFill>
            </a:endParaRPr>
          </a:p>
        </p:txBody>
      </p:sp>
      <p:sp>
        <p:nvSpPr>
          <p:cNvPr id="1269" name="Google Shape;1269;p163"/>
          <p:cNvSpPr txBox="1"/>
          <p:nvPr>
            <p:ph type="title"/>
          </p:nvPr>
        </p:nvSpPr>
        <p:spPr>
          <a:xfrm>
            <a:off x="290945" y="20046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b="1" i="0" lang="fr" sz="4400" u="none" cap="none" strike="noStrike">
                <a:solidFill>
                  <a:schemeClr val="dk2"/>
                </a:solidFill>
                <a:latin typeface="Calibri"/>
                <a:ea typeface="Calibri"/>
                <a:cs typeface="Calibri"/>
                <a:sym typeface="Calibri"/>
              </a:rPr>
              <a:t>Stabilisation du choc </a:t>
            </a:r>
            <a:endParaRPr>
              <a:solidFill>
                <a:schemeClr val="dk2"/>
              </a:solidFill>
              <a:latin typeface="Calibri"/>
              <a:ea typeface="Calibri"/>
              <a:cs typeface="Calibri"/>
              <a:sym typeface="Calibri"/>
            </a:endParaRPr>
          </a:p>
        </p:txBody>
      </p:sp>
      <p:sp>
        <p:nvSpPr>
          <p:cNvPr id="1270" name="Google Shape;1270;p1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sp>
        <p:nvSpPr>
          <p:cNvPr id="1276" name="Google Shape;1276;p164"/>
          <p:cNvSpPr txBox="1"/>
          <p:nvPr>
            <p:ph idx="1" type="body"/>
          </p:nvPr>
        </p:nvSpPr>
        <p:spPr>
          <a:xfrm>
            <a:off x="810491" y="1166018"/>
            <a:ext cx="8021782" cy="4525963"/>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640"/>
              </a:spcBef>
              <a:spcAft>
                <a:spcPts val="0"/>
              </a:spcAft>
              <a:buClr>
                <a:srgbClr val="1F3864"/>
              </a:buClr>
              <a:buSzPts val="3200"/>
              <a:buChar char="•"/>
            </a:pPr>
            <a:r>
              <a:rPr lang="fr" sz="2600">
                <a:solidFill>
                  <a:schemeClr val="dk2"/>
                </a:solidFill>
              </a:rPr>
              <a:t>Maintenir la femme au chaud</a:t>
            </a:r>
            <a:endParaRPr/>
          </a:p>
          <a:p>
            <a:pPr indent="-431800" lvl="0" marL="457200" rtl="0" algn="l">
              <a:lnSpc>
                <a:spcPct val="100000"/>
              </a:lnSpc>
              <a:spcBef>
                <a:spcPts val="640"/>
              </a:spcBef>
              <a:spcAft>
                <a:spcPts val="0"/>
              </a:spcAft>
              <a:buClr>
                <a:srgbClr val="1F3864"/>
              </a:buClr>
              <a:buSzPts val="3200"/>
              <a:buChar char="•"/>
            </a:pPr>
            <a:r>
              <a:rPr lang="fr" sz="2600">
                <a:solidFill>
                  <a:schemeClr val="dk2"/>
                </a:solidFill>
              </a:rPr>
              <a:t>Placer un cathéter urinaire</a:t>
            </a:r>
            <a:endParaRPr/>
          </a:p>
          <a:p>
            <a:pPr indent="-431800" lvl="0" marL="457200" rtl="0" algn="l">
              <a:lnSpc>
                <a:spcPct val="100000"/>
              </a:lnSpc>
              <a:spcBef>
                <a:spcPts val="640"/>
              </a:spcBef>
              <a:spcAft>
                <a:spcPts val="0"/>
              </a:spcAft>
              <a:buClr>
                <a:srgbClr val="1F3864"/>
              </a:buClr>
              <a:buSzPts val="3200"/>
              <a:buChar char="•"/>
            </a:pPr>
            <a:r>
              <a:rPr lang="fr" sz="2600">
                <a:solidFill>
                  <a:schemeClr val="dk2"/>
                </a:solidFill>
              </a:rPr>
              <a:t>Suivre l'ingestion de liquides et le débit, y compris la perte de sang en cours</a:t>
            </a:r>
            <a:endParaRPr/>
          </a:p>
          <a:p>
            <a:pPr indent="-431800" lvl="0" marL="457200" rtl="0" algn="l">
              <a:lnSpc>
                <a:spcPct val="100000"/>
              </a:lnSpc>
              <a:spcBef>
                <a:spcPts val="640"/>
              </a:spcBef>
              <a:spcAft>
                <a:spcPts val="0"/>
              </a:spcAft>
              <a:buClr>
                <a:srgbClr val="1F3864"/>
              </a:buClr>
              <a:buSzPts val="3200"/>
              <a:buChar char="•"/>
            </a:pPr>
            <a:r>
              <a:rPr lang="fr" sz="2600">
                <a:solidFill>
                  <a:schemeClr val="dk2"/>
                </a:solidFill>
              </a:rPr>
              <a:t>Faire faire des tests en laboratoire: le groupe sanguin et les tests croisés, hématocrite et hémoglobine, hémocultures et tests de chimie clinique si possible</a:t>
            </a:r>
            <a:endParaRPr/>
          </a:p>
          <a:p>
            <a:pPr indent="-431800" lvl="0" marL="457200" rtl="0" algn="l">
              <a:lnSpc>
                <a:spcPct val="100000"/>
              </a:lnSpc>
              <a:spcBef>
                <a:spcPts val="640"/>
              </a:spcBef>
              <a:spcAft>
                <a:spcPts val="0"/>
              </a:spcAft>
              <a:buClr>
                <a:srgbClr val="1F3864"/>
              </a:buClr>
              <a:buSzPts val="3200"/>
              <a:buChar char="•"/>
            </a:pPr>
            <a:r>
              <a:rPr lang="fr" sz="2600">
                <a:solidFill>
                  <a:schemeClr val="dk2"/>
                </a:solidFill>
              </a:rPr>
              <a:t>Faire un suivi et enregistrer les signes vitaux toutes les 15 minutes</a:t>
            </a:r>
            <a:endParaRPr/>
          </a:p>
          <a:p>
            <a:pPr indent="-431800" lvl="0" marL="457200" rtl="0" algn="l">
              <a:lnSpc>
                <a:spcPct val="100000"/>
              </a:lnSpc>
              <a:spcBef>
                <a:spcPts val="640"/>
              </a:spcBef>
              <a:spcAft>
                <a:spcPts val="0"/>
              </a:spcAft>
              <a:buClr>
                <a:srgbClr val="1F3864"/>
              </a:buClr>
              <a:buSzPts val="3200"/>
              <a:buChar char="•"/>
            </a:pPr>
            <a:r>
              <a:rPr lang="fr" sz="2600">
                <a:solidFill>
                  <a:schemeClr val="dk2"/>
                </a:solidFill>
              </a:rPr>
              <a:t>Se préparer à un transfert d'urgence si la femme ne peut pas être prise en charge dans l'établissement</a:t>
            </a:r>
            <a:endParaRPr/>
          </a:p>
          <a:p>
            <a:pPr indent="0" lvl="0" marL="0" rtl="0" algn="l">
              <a:lnSpc>
                <a:spcPct val="100000"/>
              </a:lnSpc>
              <a:spcBef>
                <a:spcPts val="640"/>
              </a:spcBef>
              <a:spcAft>
                <a:spcPts val="0"/>
              </a:spcAft>
              <a:buClr>
                <a:schemeClr val="dk2"/>
              </a:buClr>
              <a:buSzPts val="3200"/>
              <a:buNone/>
            </a:pPr>
            <a:r>
              <a:t/>
            </a:r>
            <a:endParaRPr sz="2600">
              <a:solidFill>
                <a:schemeClr val="dk2"/>
              </a:solidFill>
            </a:endParaRPr>
          </a:p>
        </p:txBody>
      </p:sp>
      <p:sp>
        <p:nvSpPr>
          <p:cNvPr id="1277" name="Google Shape;1277;p164"/>
          <p:cNvSpPr txBox="1"/>
          <p:nvPr>
            <p:ph type="title"/>
          </p:nvPr>
        </p:nvSpPr>
        <p:spPr>
          <a:xfrm>
            <a:off x="457200" y="2301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b="1" i="0" lang="fr" sz="4400" u="none" cap="none" strike="noStrike">
                <a:solidFill>
                  <a:schemeClr val="dk2"/>
                </a:solidFill>
                <a:latin typeface="Calibri"/>
                <a:ea typeface="Calibri"/>
                <a:cs typeface="Calibri"/>
                <a:sym typeface="Calibri"/>
              </a:rPr>
              <a:t>Stabilisation du choc (suite) </a:t>
            </a:r>
            <a:endParaRPr>
              <a:solidFill>
                <a:schemeClr val="dk2"/>
              </a:solidFill>
              <a:latin typeface="Calibri"/>
              <a:ea typeface="Calibri"/>
              <a:cs typeface="Calibri"/>
              <a:sym typeface="Calibri"/>
            </a:endParaRPr>
          </a:p>
        </p:txBody>
      </p:sp>
      <p:sp>
        <p:nvSpPr>
          <p:cNvPr id="1278" name="Google Shape;1278;p1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165"/>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4400"/>
              <a:buNone/>
            </a:pPr>
            <a:r>
              <a:rPr lang="fr">
                <a:solidFill>
                  <a:schemeClr val="accent1"/>
                </a:solidFill>
              </a:rPr>
              <a:t>SECONDE </a:t>
            </a:r>
            <a:r>
              <a:rPr b="1" i="0" lang="fr" u="none" cap="none" strike="noStrike">
                <a:solidFill>
                  <a:schemeClr val="accent1"/>
                </a:solidFill>
                <a:latin typeface="Calibri"/>
                <a:ea typeface="Calibri"/>
                <a:cs typeface="Calibri"/>
                <a:sym typeface="Calibri"/>
              </a:rPr>
              <a:t>ÉVALUTION POUR DÉTERMINER LES CAUSES SOUS-JACENTES</a:t>
            </a:r>
            <a:r>
              <a:rPr lang="fr">
                <a:solidFill>
                  <a:schemeClr val="accent1"/>
                </a:solidFill>
              </a:rPr>
              <a:t> DU CHOC </a:t>
            </a:r>
            <a:endParaRPr>
              <a:solidFill>
                <a:schemeClr val="accent1"/>
              </a:solidFill>
            </a:endParaRPr>
          </a:p>
        </p:txBody>
      </p:sp>
      <p:sp>
        <p:nvSpPr>
          <p:cNvPr id="1285" name="Google Shape;1285;p1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166"/>
          <p:cNvSpPr txBox="1"/>
          <p:nvPr>
            <p:ph idx="1" type="body"/>
          </p:nvPr>
        </p:nvSpPr>
        <p:spPr>
          <a:xfrm>
            <a:off x="544286" y="1330552"/>
            <a:ext cx="8437418" cy="4525963"/>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640"/>
              </a:spcBef>
              <a:spcAft>
                <a:spcPts val="0"/>
              </a:spcAft>
              <a:buClr>
                <a:srgbClr val="1F3864"/>
              </a:buClr>
              <a:buSzPts val="3200"/>
              <a:buChar char="•"/>
            </a:pPr>
            <a:r>
              <a:rPr lang="fr" sz="2600">
                <a:solidFill>
                  <a:schemeClr val="dk2"/>
                </a:solidFill>
              </a:rPr>
              <a:t>Noter les antécédents</a:t>
            </a:r>
            <a:endParaRPr/>
          </a:p>
          <a:p>
            <a:pPr indent="-406400" lvl="1" marL="914400" rtl="0" algn="l">
              <a:lnSpc>
                <a:spcPct val="100000"/>
              </a:lnSpc>
              <a:spcBef>
                <a:spcPts val="560"/>
              </a:spcBef>
              <a:spcAft>
                <a:spcPts val="0"/>
              </a:spcAft>
              <a:buClr>
                <a:srgbClr val="1F3864"/>
              </a:buClr>
              <a:buSzPts val="2800"/>
              <a:buFont typeface="Arial"/>
              <a:buChar char="•"/>
            </a:pPr>
            <a:r>
              <a:rPr lang="fr" sz="2400">
                <a:solidFill>
                  <a:schemeClr val="dk2"/>
                </a:solidFill>
              </a:rPr>
              <a:t>En interrogeant directement la femme si elle est consciente, sinon les demander à ses accompagnants</a:t>
            </a:r>
            <a:endParaRPr/>
          </a:p>
          <a:p>
            <a:pPr indent="-406400" lvl="1" marL="914400" rtl="0" algn="l">
              <a:lnSpc>
                <a:spcPct val="100000"/>
              </a:lnSpc>
              <a:spcBef>
                <a:spcPts val="560"/>
              </a:spcBef>
              <a:spcAft>
                <a:spcPts val="0"/>
              </a:spcAft>
              <a:buClr>
                <a:srgbClr val="1F3864"/>
              </a:buClr>
              <a:buSzPts val="2800"/>
              <a:buFont typeface="Arial"/>
              <a:buChar char="•"/>
            </a:pPr>
            <a:r>
              <a:rPr lang="fr" sz="2400">
                <a:solidFill>
                  <a:schemeClr val="dk2"/>
                </a:solidFill>
              </a:rPr>
              <a:t>Si possible, déterminer: l'âge gestationnel et le type d'avortement</a:t>
            </a:r>
            <a:endParaRPr/>
          </a:p>
          <a:p>
            <a:pPr indent="-431800" lvl="0" marL="457200" rtl="0" algn="l">
              <a:lnSpc>
                <a:spcPct val="100000"/>
              </a:lnSpc>
              <a:spcBef>
                <a:spcPts val="640"/>
              </a:spcBef>
              <a:spcAft>
                <a:spcPts val="0"/>
              </a:spcAft>
              <a:buClr>
                <a:srgbClr val="1F3864"/>
              </a:buClr>
              <a:buSzPts val="3200"/>
              <a:buChar char="•"/>
            </a:pPr>
            <a:r>
              <a:rPr lang="fr" sz="2600">
                <a:solidFill>
                  <a:schemeClr val="dk2"/>
                </a:solidFill>
              </a:rPr>
              <a:t>Procéder à des examens physiques: signes vitaux, cardiaques, pulmonaires, abdominaux, pelviens</a:t>
            </a:r>
            <a:endParaRPr/>
          </a:p>
          <a:p>
            <a:pPr indent="-406400" lvl="1" marL="914400" rtl="0" algn="l">
              <a:lnSpc>
                <a:spcPct val="100000"/>
              </a:lnSpc>
              <a:spcBef>
                <a:spcPts val="560"/>
              </a:spcBef>
              <a:spcAft>
                <a:spcPts val="0"/>
              </a:spcAft>
              <a:buClr>
                <a:srgbClr val="1F3864"/>
              </a:buClr>
              <a:buSzPts val="2800"/>
              <a:buFont typeface="Arial"/>
              <a:buChar char="•"/>
            </a:pPr>
            <a:r>
              <a:rPr lang="fr" sz="2400">
                <a:solidFill>
                  <a:schemeClr val="dk2"/>
                </a:solidFill>
              </a:rPr>
              <a:t>Distension, rigidité, défense, sensibilité abdominale</a:t>
            </a:r>
            <a:endParaRPr/>
          </a:p>
          <a:p>
            <a:pPr indent="-406400" lvl="1" marL="914400" rtl="0" algn="l">
              <a:lnSpc>
                <a:spcPct val="100000"/>
              </a:lnSpc>
              <a:spcBef>
                <a:spcPts val="560"/>
              </a:spcBef>
              <a:spcAft>
                <a:spcPts val="0"/>
              </a:spcAft>
              <a:buClr>
                <a:srgbClr val="1F3864"/>
              </a:buClr>
              <a:buSzPts val="2800"/>
              <a:buFont typeface="Arial"/>
              <a:buChar char="•"/>
            </a:pPr>
            <a:r>
              <a:rPr lang="fr" sz="2400">
                <a:solidFill>
                  <a:schemeClr val="dk2"/>
                </a:solidFill>
              </a:rPr>
              <a:t>Les sources de saignements durant l'examen par spéculum</a:t>
            </a:r>
            <a:endParaRPr/>
          </a:p>
          <a:p>
            <a:pPr indent="-406400" lvl="1" marL="914400" rtl="0" algn="l">
              <a:lnSpc>
                <a:spcPct val="100000"/>
              </a:lnSpc>
              <a:spcBef>
                <a:spcPts val="560"/>
              </a:spcBef>
              <a:spcAft>
                <a:spcPts val="0"/>
              </a:spcAft>
              <a:buClr>
                <a:srgbClr val="1F3864"/>
              </a:buClr>
              <a:buSzPts val="2800"/>
              <a:buFont typeface="Arial"/>
              <a:buChar char="•"/>
            </a:pPr>
            <a:r>
              <a:rPr lang="fr" sz="2400">
                <a:solidFill>
                  <a:schemeClr val="dk2"/>
                </a:solidFill>
              </a:rPr>
              <a:t>Taille et consistence de l'utérus, sensibilité à la mobilisation du col utérin, sensibilité utérine pendant un examen bimanuel</a:t>
            </a:r>
            <a:endParaRPr/>
          </a:p>
        </p:txBody>
      </p:sp>
      <p:sp>
        <p:nvSpPr>
          <p:cNvPr id="1292" name="Google Shape;1292;p1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fr">
                <a:solidFill>
                  <a:schemeClr val="dk2"/>
                </a:solidFill>
              </a:rPr>
              <a:t>Évaluer la cause sous-jacente</a:t>
            </a:r>
            <a:endParaRPr/>
          </a:p>
        </p:txBody>
      </p:sp>
      <p:sp>
        <p:nvSpPr>
          <p:cNvPr id="1293" name="Google Shape;1293;p1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167"/>
          <p:cNvSpPr txBox="1"/>
          <p:nvPr>
            <p:ph type="title"/>
          </p:nvPr>
        </p:nvSpPr>
        <p:spPr>
          <a:xfrm>
            <a:off x="633844" y="419896"/>
            <a:ext cx="8205355"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Considérations relatives à l'examen physique</a:t>
            </a:r>
            <a:endParaRPr/>
          </a:p>
        </p:txBody>
      </p:sp>
      <p:sp>
        <p:nvSpPr>
          <p:cNvPr id="1300" name="Google Shape;1300;p167"/>
          <p:cNvSpPr txBox="1"/>
          <p:nvPr>
            <p:ph idx="1" type="body"/>
          </p:nvPr>
        </p:nvSpPr>
        <p:spPr>
          <a:xfrm>
            <a:off x="633844" y="1983652"/>
            <a:ext cx="8065656" cy="3263504"/>
          </a:xfrm>
          <a:prstGeom prst="rect">
            <a:avLst/>
          </a:prstGeom>
          <a:noFill/>
          <a:ln>
            <a:noFill/>
          </a:ln>
        </p:spPr>
        <p:txBody>
          <a:bodyPr anchorCtr="0" anchor="t" bIns="34275" lIns="68550" spcFirstLastPara="1" rIns="68550" wrap="square" tIns="34275">
            <a:noAutofit/>
          </a:bodyPr>
          <a:lstStyle/>
          <a:p>
            <a:pPr indent="-431800" lvl="0" marL="457200" rtl="0" algn="l">
              <a:lnSpc>
                <a:spcPct val="80000"/>
              </a:lnSpc>
              <a:spcBef>
                <a:spcPts val="0"/>
              </a:spcBef>
              <a:spcAft>
                <a:spcPts val="0"/>
              </a:spcAft>
              <a:buClr>
                <a:srgbClr val="1F3864"/>
              </a:buClr>
              <a:buSzPts val="2800"/>
              <a:buChar char="•"/>
            </a:pPr>
            <a:r>
              <a:rPr lang="fr" sz="2600">
                <a:solidFill>
                  <a:schemeClr val="dk2"/>
                </a:solidFill>
              </a:rPr>
              <a:t>Douleurs ou médicaments pour les femmes qui sont mal à l'aise ou peuvent avoir besoin d'une intervention</a:t>
            </a:r>
            <a:endParaRPr/>
          </a:p>
          <a:p>
            <a:pPr indent="-431800" lvl="0" marL="457200" rtl="0" algn="l">
              <a:lnSpc>
                <a:spcPct val="80000"/>
              </a:lnSpc>
              <a:spcBef>
                <a:spcPts val="640"/>
              </a:spcBef>
              <a:spcAft>
                <a:spcPts val="0"/>
              </a:spcAft>
              <a:buClr>
                <a:srgbClr val="1F3864"/>
              </a:buClr>
              <a:buSzPts val="2800"/>
              <a:buChar char="•"/>
            </a:pPr>
            <a:r>
              <a:rPr lang="fr" sz="2600">
                <a:solidFill>
                  <a:schemeClr val="dk2"/>
                </a:solidFill>
              </a:rPr>
              <a:t>Examen pelvien</a:t>
            </a:r>
            <a:endParaRPr/>
          </a:p>
          <a:p>
            <a:pPr indent="-406400" lvl="1" marL="914400" rtl="0" algn="l">
              <a:lnSpc>
                <a:spcPct val="80000"/>
              </a:lnSpc>
              <a:spcBef>
                <a:spcPts val="560"/>
              </a:spcBef>
              <a:spcAft>
                <a:spcPts val="0"/>
              </a:spcAft>
              <a:buClr>
                <a:srgbClr val="1F3864"/>
              </a:buClr>
              <a:buSzPts val="2400"/>
              <a:buFont typeface="Arial"/>
              <a:buChar char="•"/>
            </a:pPr>
            <a:r>
              <a:rPr lang="fr" sz="2400">
                <a:solidFill>
                  <a:schemeClr val="dk2"/>
                </a:solidFill>
              </a:rPr>
              <a:t>Bon positionnement et éclairage pour identifier et traiter les saignements</a:t>
            </a:r>
            <a:endParaRPr/>
          </a:p>
          <a:p>
            <a:pPr indent="-406400" lvl="1" marL="914400" rtl="0" algn="l">
              <a:lnSpc>
                <a:spcPct val="80000"/>
              </a:lnSpc>
              <a:spcBef>
                <a:spcPts val="560"/>
              </a:spcBef>
              <a:spcAft>
                <a:spcPts val="0"/>
              </a:spcAft>
              <a:buClr>
                <a:srgbClr val="1F3864"/>
              </a:buClr>
              <a:buSzPts val="2400"/>
              <a:buFont typeface="Arial"/>
              <a:buChar char="•"/>
            </a:pPr>
            <a:r>
              <a:rPr lang="fr" sz="2400">
                <a:solidFill>
                  <a:schemeClr val="dk2"/>
                </a:solidFill>
              </a:rPr>
              <a:t>Tous les instruments ou anesthésiants qui peuvent être nécessaires </a:t>
            </a:r>
            <a:r>
              <a:rPr lang="fr" sz="2400">
                <a:solidFill>
                  <a:schemeClr val="dk2"/>
                </a:solidFill>
                <a:latin typeface="Calibri"/>
                <a:ea typeface="Calibri"/>
                <a:cs typeface="Calibri"/>
                <a:sym typeface="Calibri"/>
              </a:rPr>
              <a:t>sont </a:t>
            </a:r>
            <a:r>
              <a:rPr lang="fr" sz="2400">
                <a:solidFill>
                  <a:schemeClr val="dk2"/>
                </a:solidFill>
              </a:rPr>
              <a:t>préparés et sont disponibles</a:t>
            </a:r>
            <a:endParaRPr/>
          </a:p>
          <a:p>
            <a:pPr indent="-431800" lvl="0" marL="457200" rtl="0" algn="l">
              <a:lnSpc>
                <a:spcPct val="80000"/>
              </a:lnSpc>
              <a:spcBef>
                <a:spcPts val="640"/>
              </a:spcBef>
              <a:spcAft>
                <a:spcPts val="0"/>
              </a:spcAft>
              <a:buClr>
                <a:srgbClr val="1F3864"/>
              </a:buClr>
              <a:buSzPts val="2800"/>
              <a:buChar char="•"/>
            </a:pPr>
            <a:r>
              <a:rPr lang="fr" sz="2600">
                <a:solidFill>
                  <a:schemeClr val="dk2"/>
                </a:solidFill>
              </a:rPr>
              <a:t>Examen par spéculum</a:t>
            </a:r>
            <a:endParaRPr/>
          </a:p>
          <a:p>
            <a:pPr indent="-406400" lvl="1" marL="914400" rtl="0" algn="l">
              <a:lnSpc>
                <a:spcPct val="80000"/>
              </a:lnSpc>
              <a:spcBef>
                <a:spcPts val="560"/>
              </a:spcBef>
              <a:spcAft>
                <a:spcPts val="0"/>
              </a:spcAft>
              <a:buClr>
                <a:srgbClr val="1F3864"/>
              </a:buClr>
              <a:buSzPts val="2400"/>
              <a:buFont typeface="Arial"/>
              <a:buChar char="•"/>
            </a:pPr>
            <a:r>
              <a:rPr lang="fr" sz="2400">
                <a:solidFill>
                  <a:schemeClr val="dk2"/>
                </a:solidFill>
              </a:rPr>
              <a:t>Réparer les éventuelles déchirures pendant l'examen</a:t>
            </a:r>
            <a:endParaRPr/>
          </a:p>
          <a:p>
            <a:pPr indent="-406400" lvl="1" marL="914400" rtl="0" algn="l">
              <a:lnSpc>
                <a:spcPct val="80000"/>
              </a:lnSpc>
              <a:spcBef>
                <a:spcPts val="560"/>
              </a:spcBef>
              <a:spcAft>
                <a:spcPts val="0"/>
              </a:spcAft>
              <a:buClr>
                <a:srgbClr val="1F3864"/>
              </a:buClr>
              <a:buSzPts val="2400"/>
              <a:buFont typeface="Arial"/>
              <a:buChar char="•"/>
            </a:pPr>
            <a:r>
              <a:rPr lang="fr" sz="2400">
                <a:solidFill>
                  <a:schemeClr val="dk2"/>
                </a:solidFill>
              </a:rPr>
              <a:t>Examiner le col de l'utérus et retirer les produits de conception visibles à l’aide de forceps</a:t>
            </a:r>
            <a:endParaRPr/>
          </a:p>
        </p:txBody>
      </p:sp>
      <p:sp>
        <p:nvSpPr>
          <p:cNvPr id="1301" name="Google Shape;1301;p16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168"/>
          <p:cNvSpPr txBox="1"/>
          <p:nvPr>
            <p:ph idx="1" type="body"/>
          </p:nvPr>
        </p:nvSpPr>
        <p:spPr>
          <a:xfrm>
            <a:off x="838200" y="2332037"/>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F3864"/>
              </a:buClr>
              <a:buSzPts val="2800"/>
              <a:buNone/>
            </a:pPr>
            <a:r>
              <a:rPr b="0" i="0" lang="fr" sz="2800" u="none" cap="none" strike="noStrike">
                <a:solidFill>
                  <a:schemeClr val="dk2"/>
                </a:solidFill>
                <a:latin typeface="Calibri"/>
                <a:ea typeface="Calibri"/>
                <a:cs typeface="Calibri"/>
                <a:sym typeface="Calibri"/>
              </a:rPr>
              <a:t>Le choc hémorragique est la conséquence de saignements abondants, causés par :</a:t>
            </a:r>
            <a:endParaRPr/>
          </a:p>
          <a:p>
            <a:pPr indent="-431800" lvl="0" marL="457200" rtl="0" algn="l">
              <a:lnSpc>
                <a:spcPct val="100000"/>
              </a:lnSpc>
              <a:spcBef>
                <a:spcPts val="640"/>
              </a:spcBef>
              <a:spcAft>
                <a:spcPts val="0"/>
              </a:spcAft>
              <a:buClr>
                <a:srgbClr val="1F3864"/>
              </a:buClr>
              <a:buSzPts val="2800"/>
              <a:buChar char="•"/>
            </a:pPr>
            <a:r>
              <a:rPr b="0" i="0" lang="fr" sz="2800" u="none" cap="none" strike="noStrike">
                <a:solidFill>
                  <a:schemeClr val="dk2"/>
                </a:solidFill>
                <a:latin typeface="Calibri"/>
                <a:ea typeface="Calibri"/>
                <a:cs typeface="Calibri"/>
                <a:sym typeface="Calibri"/>
              </a:rPr>
              <a:t>Un avortement incomplet</a:t>
            </a:r>
            <a:endParaRPr/>
          </a:p>
          <a:p>
            <a:pPr indent="-431800" lvl="0" marL="457200" rtl="0" algn="l">
              <a:lnSpc>
                <a:spcPct val="100000"/>
              </a:lnSpc>
              <a:spcBef>
                <a:spcPts val="640"/>
              </a:spcBef>
              <a:spcAft>
                <a:spcPts val="0"/>
              </a:spcAft>
              <a:buClr>
                <a:srgbClr val="1F3864"/>
              </a:buClr>
              <a:buSzPts val="2800"/>
              <a:buChar char="•"/>
            </a:pPr>
            <a:r>
              <a:rPr b="0" i="0" lang="fr" sz="2800" u="none" cap="none" strike="noStrike">
                <a:solidFill>
                  <a:schemeClr val="dk2"/>
                </a:solidFill>
                <a:latin typeface="Calibri"/>
                <a:ea typeface="Calibri"/>
                <a:cs typeface="Calibri"/>
                <a:sym typeface="Calibri"/>
              </a:rPr>
              <a:t>Une atonie utérine, ou</a:t>
            </a:r>
            <a:endParaRPr/>
          </a:p>
          <a:p>
            <a:pPr indent="-431800" lvl="0" marL="457200" rtl="0" algn="l">
              <a:lnSpc>
                <a:spcPct val="100000"/>
              </a:lnSpc>
              <a:spcBef>
                <a:spcPts val="640"/>
              </a:spcBef>
              <a:spcAft>
                <a:spcPts val="0"/>
              </a:spcAft>
              <a:buClr>
                <a:srgbClr val="1F3864"/>
              </a:buClr>
              <a:buSzPts val="2800"/>
              <a:buChar char="•"/>
            </a:pPr>
            <a:r>
              <a:rPr b="0" i="0" lang="fr" sz="2800" u="none" cap="none" strike="noStrike">
                <a:solidFill>
                  <a:schemeClr val="dk2"/>
                </a:solidFill>
                <a:latin typeface="Calibri"/>
                <a:ea typeface="Calibri"/>
                <a:cs typeface="Calibri"/>
                <a:sym typeface="Calibri"/>
              </a:rPr>
              <a:t>Une déchirure et/ou perforation (lésion abdominale)</a:t>
            </a:r>
            <a:endParaRPr/>
          </a:p>
          <a:p>
            <a:pPr indent="-228600" lvl="0" marL="457200" rtl="0" algn="l">
              <a:lnSpc>
                <a:spcPct val="100000"/>
              </a:lnSpc>
              <a:spcBef>
                <a:spcPts val="640"/>
              </a:spcBef>
              <a:spcAft>
                <a:spcPts val="0"/>
              </a:spcAft>
              <a:buSzPts val="3200"/>
              <a:buNone/>
            </a:pPr>
            <a:r>
              <a:t/>
            </a:r>
            <a:endParaRPr sz="2800">
              <a:solidFill>
                <a:schemeClr val="dk2"/>
              </a:solidFill>
            </a:endParaRPr>
          </a:p>
        </p:txBody>
      </p:sp>
      <p:sp>
        <p:nvSpPr>
          <p:cNvPr id="1308" name="Google Shape;1308;p168"/>
          <p:cNvSpPr txBox="1"/>
          <p:nvPr>
            <p:ph type="title"/>
          </p:nvPr>
        </p:nvSpPr>
        <p:spPr>
          <a:xfrm>
            <a:off x="838200" y="549276"/>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fr">
                <a:solidFill>
                  <a:schemeClr val="dk2"/>
                </a:solidFill>
              </a:rPr>
              <a:t>Choc hémorragique </a:t>
            </a:r>
            <a:endParaRPr/>
          </a:p>
        </p:txBody>
      </p:sp>
      <p:sp>
        <p:nvSpPr>
          <p:cNvPr id="1309" name="Google Shape;1309;p1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p169"/>
          <p:cNvSpPr txBox="1"/>
          <p:nvPr>
            <p:ph type="title"/>
          </p:nvPr>
        </p:nvSpPr>
        <p:spPr>
          <a:xfrm>
            <a:off x="625185" y="117181"/>
            <a:ext cx="8254999"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Prise en charge des hémorragies</a:t>
            </a:r>
            <a:endParaRPr/>
          </a:p>
        </p:txBody>
      </p:sp>
      <p:sp>
        <p:nvSpPr>
          <p:cNvPr id="1316" name="Google Shape;1316;p169"/>
          <p:cNvSpPr txBox="1"/>
          <p:nvPr>
            <p:ph idx="1" type="body"/>
          </p:nvPr>
        </p:nvSpPr>
        <p:spPr>
          <a:xfrm>
            <a:off x="920170" y="1225653"/>
            <a:ext cx="7665027" cy="3746759"/>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400"/>
              <a:buChar char="•"/>
            </a:pPr>
            <a:r>
              <a:rPr lang="fr" sz="2200">
                <a:solidFill>
                  <a:schemeClr val="dk2"/>
                </a:solidFill>
              </a:rPr>
              <a:t>Prise en charge du choc comme indiqué</a:t>
            </a:r>
            <a:endParaRPr/>
          </a:p>
          <a:p>
            <a:pPr indent="-431800" lvl="0" marL="457200" rtl="0" algn="l">
              <a:lnSpc>
                <a:spcPct val="100000"/>
              </a:lnSpc>
              <a:spcBef>
                <a:spcPts val="640"/>
              </a:spcBef>
              <a:spcAft>
                <a:spcPts val="0"/>
              </a:spcAft>
              <a:buClr>
                <a:srgbClr val="1F3864"/>
              </a:buClr>
              <a:buSzPts val="2400"/>
              <a:buChar char="•"/>
            </a:pPr>
            <a:r>
              <a:rPr b="1" lang="fr" sz="2200">
                <a:solidFill>
                  <a:schemeClr val="dk2"/>
                </a:solidFill>
              </a:rPr>
              <a:t>Anatoxine tétanique et antitoxine tétanique </a:t>
            </a:r>
            <a:r>
              <a:rPr lang="fr" sz="2200">
                <a:solidFill>
                  <a:schemeClr val="dk2"/>
                </a:solidFill>
              </a:rPr>
              <a:t>en cas d'avortement non sécurisé et d'antécédents vaccinaux non connus</a:t>
            </a:r>
            <a:endParaRPr/>
          </a:p>
          <a:p>
            <a:pPr indent="-431800" lvl="0" marL="457200" rtl="0" algn="l">
              <a:lnSpc>
                <a:spcPct val="100000"/>
              </a:lnSpc>
              <a:spcBef>
                <a:spcPts val="640"/>
              </a:spcBef>
              <a:spcAft>
                <a:spcPts val="0"/>
              </a:spcAft>
              <a:buClr>
                <a:srgbClr val="1F3864"/>
              </a:buClr>
              <a:buSzPts val="2400"/>
              <a:buChar char="•"/>
            </a:pPr>
            <a:r>
              <a:rPr b="1" lang="fr" sz="2200">
                <a:solidFill>
                  <a:schemeClr val="dk2"/>
                </a:solidFill>
              </a:rPr>
              <a:t>Pour un avortement incomplet </a:t>
            </a:r>
            <a:r>
              <a:rPr lang="fr" sz="2200">
                <a:solidFill>
                  <a:schemeClr val="dk2"/>
                </a:solidFill>
              </a:rPr>
              <a:t>: évacuation utérine immédiate</a:t>
            </a:r>
            <a:endParaRPr/>
          </a:p>
          <a:p>
            <a:pPr indent="-431800" lvl="0" marL="457200" rtl="0" algn="l">
              <a:lnSpc>
                <a:spcPct val="100000"/>
              </a:lnSpc>
              <a:spcBef>
                <a:spcPts val="640"/>
              </a:spcBef>
              <a:spcAft>
                <a:spcPts val="0"/>
              </a:spcAft>
              <a:buClr>
                <a:srgbClr val="1F3864"/>
              </a:buClr>
              <a:buSzPts val="2400"/>
              <a:buChar char="•"/>
            </a:pPr>
            <a:r>
              <a:rPr b="1" lang="fr" sz="2200">
                <a:solidFill>
                  <a:schemeClr val="dk2"/>
                </a:solidFill>
              </a:rPr>
              <a:t>Pour une atonie utérine </a:t>
            </a:r>
            <a:r>
              <a:rPr lang="fr" sz="2200">
                <a:solidFill>
                  <a:schemeClr val="dk2"/>
                </a:solidFill>
              </a:rPr>
              <a:t>: massage utérin, médicaments utérotoniques, tamponnement</a:t>
            </a:r>
            <a:endParaRPr/>
          </a:p>
          <a:p>
            <a:pPr indent="-431800" lvl="0" marL="457200" rtl="0" algn="l">
              <a:lnSpc>
                <a:spcPct val="100000"/>
              </a:lnSpc>
              <a:spcBef>
                <a:spcPts val="640"/>
              </a:spcBef>
              <a:spcAft>
                <a:spcPts val="0"/>
              </a:spcAft>
              <a:buClr>
                <a:srgbClr val="1F3864"/>
              </a:buClr>
              <a:buSzPts val="2400"/>
              <a:buChar char="•"/>
            </a:pPr>
            <a:r>
              <a:rPr b="1" lang="fr" sz="2200">
                <a:solidFill>
                  <a:schemeClr val="dk2"/>
                </a:solidFill>
              </a:rPr>
              <a:t>Pour les déchirures cervicales ou vaginales </a:t>
            </a:r>
            <a:r>
              <a:rPr lang="fr" sz="2200">
                <a:solidFill>
                  <a:schemeClr val="dk2"/>
                </a:solidFill>
              </a:rPr>
              <a:t>: hémostase ou réparation</a:t>
            </a:r>
            <a:endParaRPr/>
          </a:p>
          <a:p>
            <a:pPr indent="-431800" lvl="0" marL="457200" rtl="0" algn="l">
              <a:lnSpc>
                <a:spcPct val="100000"/>
              </a:lnSpc>
              <a:spcBef>
                <a:spcPts val="640"/>
              </a:spcBef>
              <a:spcAft>
                <a:spcPts val="0"/>
              </a:spcAft>
              <a:buClr>
                <a:srgbClr val="1F3864"/>
              </a:buClr>
              <a:buSzPts val="2400"/>
              <a:buChar char="•"/>
            </a:pPr>
            <a:r>
              <a:rPr b="1" lang="fr" sz="2200">
                <a:solidFill>
                  <a:schemeClr val="dk2"/>
                </a:solidFill>
              </a:rPr>
              <a:t>Pour les suspicions de lésion abdominale</a:t>
            </a:r>
            <a:r>
              <a:rPr lang="fr" sz="2200">
                <a:solidFill>
                  <a:schemeClr val="dk2"/>
                </a:solidFill>
              </a:rPr>
              <a:t> : laparatomie ou laparascopie pour le diagnostic ou la réparation </a:t>
            </a:r>
            <a:endParaRPr/>
          </a:p>
          <a:p>
            <a:pPr indent="-431800" lvl="0" marL="457200" rtl="0" algn="l">
              <a:lnSpc>
                <a:spcPct val="100000"/>
              </a:lnSpc>
              <a:spcBef>
                <a:spcPts val="640"/>
              </a:spcBef>
              <a:spcAft>
                <a:spcPts val="0"/>
              </a:spcAft>
              <a:buClr>
                <a:srgbClr val="1F3864"/>
              </a:buClr>
              <a:buSzPts val="2400"/>
              <a:buChar char="•"/>
            </a:pPr>
            <a:r>
              <a:rPr b="1" lang="fr" sz="2200">
                <a:solidFill>
                  <a:schemeClr val="dk2"/>
                </a:solidFill>
              </a:rPr>
              <a:t>Pour les femmes qui ne réagissent pas au traitement</a:t>
            </a:r>
            <a:r>
              <a:rPr lang="fr" sz="2200">
                <a:solidFill>
                  <a:schemeClr val="dk2"/>
                </a:solidFill>
              </a:rPr>
              <a:t> : une hystérectomie peut être nécessaire</a:t>
            </a:r>
            <a:endParaRPr/>
          </a:p>
          <a:p>
            <a:pPr indent="-38100" lvl="0" marL="457200" rtl="0" algn="l">
              <a:lnSpc>
                <a:spcPct val="100000"/>
              </a:lnSpc>
              <a:spcBef>
                <a:spcPts val="640"/>
              </a:spcBef>
              <a:spcAft>
                <a:spcPts val="0"/>
              </a:spcAft>
              <a:buSzPts val="2800"/>
              <a:buNone/>
            </a:pPr>
            <a:r>
              <a:t/>
            </a:r>
            <a:endParaRPr sz="2200">
              <a:solidFill>
                <a:schemeClr val="dk2"/>
              </a:solidFill>
            </a:endParaRPr>
          </a:p>
        </p:txBody>
      </p:sp>
      <p:sp>
        <p:nvSpPr>
          <p:cNvPr id="1317" name="Google Shape;1317;p169"/>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sp>
        <p:nvSpPr>
          <p:cNvPr id="1323" name="Google Shape;1323;p170"/>
          <p:cNvSpPr txBox="1"/>
          <p:nvPr>
            <p:ph type="title"/>
          </p:nvPr>
        </p:nvSpPr>
        <p:spPr>
          <a:xfrm>
            <a:off x="941388" y="962607"/>
            <a:ext cx="6283325"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Signes et symptômes de l'atonie utérine</a:t>
            </a:r>
            <a:endParaRPr/>
          </a:p>
        </p:txBody>
      </p:sp>
      <p:sp>
        <p:nvSpPr>
          <p:cNvPr id="1324" name="Google Shape;1324;p170"/>
          <p:cNvSpPr txBox="1"/>
          <p:nvPr>
            <p:ph idx="1" type="body"/>
          </p:nvPr>
        </p:nvSpPr>
        <p:spPr>
          <a:xfrm>
            <a:off x="1026659" y="2631889"/>
            <a:ext cx="5915025" cy="3263504"/>
          </a:xfrm>
          <a:prstGeom prst="rect">
            <a:avLst/>
          </a:prstGeom>
          <a:noFill/>
          <a:ln>
            <a:noFill/>
          </a:ln>
        </p:spPr>
        <p:txBody>
          <a:bodyPr anchorCtr="0" anchor="t" bIns="34275" lIns="68550" spcFirstLastPara="1" rIns="68550" wrap="square" tIns="34275">
            <a:noAutofit/>
          </a:bodyPr>
          <a:lstStyle/>
          <a:p>
            <a:pPr indent="-342900" lvl="0" marL="342900" rtl="0" algn="l">
              <a:lnSpc>
                <a:spcPct val="100000"/>
              </a:lnSpc>
              <a:spcBef>
                <a:spcPts val="0"/>
              </a:spcBef>
              <a:spcAft>
                <a:spcPts val="0"/>
              </a:spcAft>
              <a:buClr>
                <a:srgbClr val="1F3864"/>
              </a:buClr>
              <a:buSzPts val="2800"/>
              <a:buChar char="•"/>
            </a:pPr>
            <a:r>
              <a:rPr lang="fr" sz="2800">
                <a:solidFill>
                  <a:schemeClr val="dk2"/>
                </a:solidFill>
              </a:rPr>
              <a:t>Saignements vaginaux abondants </a:t>
            </a:r>
            <a:endParaRPr/>
          </a:p>
          <a:p>
            <a:pPr indent="-342900" lvl="0" marL="342900" rtl="0" algn="l">
              <a:lnSpc>
                <a:spcPct val="100000"/>
              </a:lnSpc>
              <a:spcBef>
                <a:spcPts val="640"/>
              </a:spcBef>
              <a:spcAft>
                <a:spcPts val="0"/>
              </a:spcAft>
              <a:buClr>
                <a:srgbClr val="1F3864"/>
              </a:buClr>
              <a:buSzPts val="2800"/>
              <a:buChar char="•"/>
            </a:pPr>
            <a:r>
              <a:rPr lang="fr" sz="2800">
                <a:solidFill>
                  <a:schemeClr val="dk2"/>
                </a:solidFill>
              </a:rPr>
              <a:t>Utérus volumineux, tourbeux, ramolli </a:t>
            </a:r>
            <a:endParaRPr/>
          </a:p>
        </p:txBody>
      </p:sp>
      <p:sp>
        <p:nvSpPr>
          <p:cNvPr id="1325" name="Google Shape;1325;p170"/>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0" name="Shape 1330"/>
        <p:cNvGrpSpPr/>
        <p:nvPr/>
      </p:nvGrpSpPr>
      <p:grpSpPr>
        <a:xfrm>
          <a:off x="0" y="0"/>
          <a:ext cx="0" cy="0"/>
          <a:chOff x="0" y="0"/>
          <a:chExt cx="0" cy="0"/>
        </a:xfrm>
      </p:grpSpPr>
      <p:sp>
        <p:nvSpPr>
          <p:cNvPr id="1331" name="Google Shape;1331;p171"/>
          <p:cNvSpPr txBox="1"/>
          <p:nvPr>
            <p:ph type="title"/>
          </p:nvPr>
        </p:nvSpPr>
        <p:spPr>
          <a:xfrm>
            <a:off x="698500" y="572296"/>
            <a:ext cx="8051799"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Facteurs contribuant à l'atonie utérine</a:t>
            </a:r>
            <a:endParaRPr/>
          </a:p>
        </p:txBody>
      </p:sp>
      <p:sp>
        <p:nvSpPr>
          <p:cNvPr id="1332" name="Google Shape;1332;p171"/>
          <p:cNvSpPr txBox="1"/>
          <p:nvPr>
            <p:ph idx="1" type="body"/>
          </p:nvPr>
        </p:nvSpPr>
        <p:spPr>
          <a:xfrm>
            <a:off x="939800" y="2226469"/>
            <a:ext cx="7030027" cy="3263504"/>
          </a:xfrm>
          <a:prstGeom prst="rect">
            <a:avLst/>
          </a:prstGeom>
          <a:noFill/>
          <a:ln>
            <a:noFill/>
          </a:ln>
        </p:spPr>
        <p:txBody>
          <a:bodyPr anchorCtr="0" anchor="t" bIns="34275" lIns="68550" spcFirstLastPara="1" rIns="68550" wrap="square" tIns="34275">
            <a:noAutofit/>
          </a:bodyPr>
          <a:lstStyle/>
          <a:p>
            <a:pPr indent="-342900" lvl="0" marL="342900" rtl="0" algn="l">
              <a:lnSpc>
                <a:spcPct val="100000"/>
              </a:lnSpc>
              <a:spcBef>
                <a:spcPts val="0"/>
              </a:spcBef>
              <a:spcAft>
                <a:spcPts val="0"/>
              </a:spcAft>
              <a:buClr>
                <a:srgbClr val="1F3864"/>
              </a:buClr>
              <a:buSzPts val="2800"/>
              <a:buChar char="•"/>
            </a:pPr>
            <a:r>
              <a:rPr lang="fr" sz="2800">
                <a:solidFill>
                  <a:schemeClr val="dk2"/>
                </a:solidFill>
              </a:rPr>
              <a:t>L'utérus perd le tonus musculaire, ne cesse de saigner </a:t>
            </a:r>
            <a:endParaRPr/>
          </a:p>
          <a:p>
            <a:pPr indent="-342900" lvl="0" marL="342900" rtl="0" algn="l">
              <a:lnSpc>
                <a:spcPct val="100000"/>
              </a:lnSpc>
              <a:spcBef>
                <a:spcPts val="640"/>
              </a:spcBef>
              <a:spcAft>
                <a:spcPts val="0"/>
              </a:spcAft>
              <a:buClr>
                <a:srgbClr val="1F3864"/>
              </a:buClr>
              <a:buSzPts val="2800"/>
              <a:buChar char="•"/>
            </a:pPr>
            <a:r>
              <a:rPr lang="fr" sz="2800">
                <a:solidFill>
                  <a:schemeClr val="dk2"/>
                </a:solidFill>
              </a:rPr>
              <a:t>Plus fréquent chez les femmes multipares et lors des grossesses ultérieures </a:t>
            </a:r>
            <a:endParaRPr/>
          </a:p>
          <a:p>
            <a:pPr indent="-342900" lvl="0" marL="342900" rtl="0" algn="l">
              <a:lnSpc>
                <a:spcPct val="100000"/>
              </a:lnSpc>
              <a:spcBef>
                <a:spcPts val="640"/>
              </a:spcBef>
              <a:spcAft>
                <a:spcPts val="0"/>
              </a:spcAft>
              <a:buClr>
                <a:srgbClr val="1F3864"/>
              </a:buClr>
              <a:buSzPts val="2800"/>
              <a:buChar char="•"/>
            </a:pPr>
            <a:r>
              <a:rPr lang="fr" sz="2800">
                <a:solidFill>
                  <a:schemeClr val="dk2"/>
                </a:solidFill>
              </a:rPr>
              <a:t>Peut être le résultat d'un avortement incomplet</a:t>
            </a:r>
            <a:endParaRPr/>
          </a:p>
        </p:txBody>
      </p:sp>
      <p:sp>
        <p:nvSpPr>
          <p:cNvPr id="1333" name="Google Shape;1333;p17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7"/>
          <p:cNvSpPr txBox="1"/>
          <p:nvPr>
            <p:ph type="title"/>
          </p:nvPr>
        </p:nvSpPr>
        <p:spPr>
          <a:xfrm>
            <a:off x="422508" y="7805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alibri"/>
              <a:buNone/>
            </a:pPr>
            <a:r>
              <a:rPr lang="fr" sz="2800">
                <a:solidFill>
                  <a:srgbClr val="506687"/>
                </a:solidFill>
                <a:latin typeface="Calibri"/>
                <a:ea typeface="Calibri"/>
                <a:cs typeface="Calibri"/>
                <a:sym typeface="Calibri"/>
              </a:rPr>
              <a:t>Motifs légaux sur la base desquels l’avortement est autorisé dans le monde, 1996-2011</a:t>
            </a:r>
            <a:endParaRPr sz="2800">
              <a:solidFill>
                <a:srgbClr val="506687"/>
              </a:solidFill>
              <a:latin typeface="Calibri"/>
              <a:ea typeface="Calibri"/>
              <a:cs typeface="Calibri"/>
              <a:sym typeface="Calibri"/>
            </a:endParaRPr>
          </a:p>
        </p:txBody>
      </p:sp>
      <p:pic>
        <p:nvPicPr>
          <p:cNvPr descr="Chart showing the changes in legal grounds on which abortion is permitted between 1996 and 2011. " id="257" name="Google Shape;257;p37"/>
          <p:cNvPicPr preferRelativeResize="0"/>
          <p:nvPr/>
        </p:nvPicPr>
        <p:blipFill rotWithShape="1">
          <a:blip r:embed="rId3">
            <a:alphaModFix/>
          </a:blip>
          <a:srcRect b="0" l="0" r="0" t="9168"/>
          <a:stretch/>
        </p:blipFill>
        <p:spPr>
          <a:xfrm>
            <a:off x="1426115" y="1203960"/>
            <a:ext cx="7163536" cy="4895757"/>
          </a:xfrm>
          <a:prstGeom prst="rect">
            <a:avLst/>
          </a:prstGeom>
          <a:noFill/>
          <a:ln>
            <a:noFill/>
          </a:ln>
        </p:spPr>
      </p:pic>
      <p:sp>
        <p:nvSpPr>
          <p:cNvPr id="258" name="Google Shape;258;p37"/>
          <p:cNvSpPr txBox="1"/>
          <p:nvPr/>
        </p:nvSpPr>
        <p:spPr>
          <a:xfrm>
            <a:off x="1433890" y="6284334"/>
            <a:ext cx="3684519"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r" sz="1800" u="none" cap="none" strike="noStrike">
                <a:solidFill>
                  <a:srgbClr val="506687"/>
                </a:solidFill>
                <a:latin typeface="Calibri"/>
                <a:ea typeface="Calibri"/>
                <a:cs typeface="Calibri"/>
                <a:sym typeface="Calibri"/>
              </a:rPr>
              <a:t>Organisation des Nations unies, 2013</a:t>
            </a:r>
            <a:endParaRPr/>
          </a:p>
        </p:txBody>
      </p:sp>
      <p:sp>
        <p:nvSpPr>
          <p:cNvPr id="259" name="Google Shape;259;p37"/>
          <p:cNvSpPr txBox="1"/>
          <p:nvPr>
            <p:ph idx="12" type="sldNum"/>
          </p:nvPr>
        </p:nvSpPr>
        <p:spPr>
          <a:xfrm>
            <a:off x="6800246" y="6471886"/>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latin typeface="Calibri"/>
                <a:ea typeface="Calibri"/>
                <a:cs typeface="Calibri"/>
                <a:sym typeface="Calibri"/>
              </a:rPr>
              <a:t>‹#›</a:t>
            </a:fld>
            <a:endParaRPr>
              <a:latin typeface="Calibri"/>
              <a:ea typeface="Calibri"/>
              <a:cs typeface="Calibri"/>
              <a:sym typeface="Calibri"/>
            </a:endParaRPr>
          </a:p>
        </p:txBody>
      </p:sp>
      <p:sp>
        <p:nvSpPr>
          <p:cNvPr id="260" name="Google Shape;260;p37"/>
          <p:cNvSpPr txBox="1"/>
          <p:nvPr/>
        </p:nvSpPr>
        <p:spPr>
          <a:xfrm>
            <a:off x="301080" y="1411685"/>
            <a:ext cx="2798958" cy="36933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r" sz="1200" u="none" cap="none" strike="noStrike">
                <a:solidFill>
                  <a:srgbClr val="595959"/>
                </a:solidFill>
                <a:latin typeface="Calibri"/>
                <a:ea typeface="Calibri"/>
                <a:cs typeface="Calibri"/>
                <a:sym typeface="Calibri"/>
              </a:rPr>
              <a:t>Pour sauver la vie d’une femme</a:t>
            </a:r>
            <a:endParaRPr/>
          </a:p>
        </p:txBody>
      </p:sp>
      <p:sp>
        <p:nvSpPr>
          <p:cNvPr id="261" name="Google Shape;261;p37"/>
          <p:cNvSpPr txBox="1"/>
          <p:nvPr/>
        </p:nvSpPr>
        <p:spPr>
          <a:xfrm>
            <a:off x="301080" y="2027395"/>
            <a:ext cx="2798958" cy="36933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r" sz="1200" u="none" cap="none" strike="noStrike">
                <a:solidFill>
                  <a:srgbClr val="595959"/>
                </a:solidFill>
                <a:latin typeface="Calibri"/>
                <a:ea typeface="Calibri"/>
                <a:cs typeface="Calibri"/>
                <a:sym typeface="Calibri"/>
              </a:rPr>
              <a:t>Pour préserver la santé physique</a:t>
            </a:r>
            <a:endParaRPr/>
          </a:p>
        </p:txBody>
      </p:sp>
      <p:sp>
        <p:nvSpPr>
          <p:cNvPr id="262" name="Google Shape;262;p37"/>
          <p:cNvSpPr txBox="1"/>
          <p:nvPr/>
        </p:nvSpPr>
        <p:spPr>
          <a:xfrm>
            <a:off x="301080" y="2630863"/>
            <a:ext cx="2798958" cy="36933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r" sz="1200" u="none" cap="none" strike="noStrike">
                <a:solidFill>
                  <a:srgbClr val="595959"/>
                </a:solidFill>
                <a:latin typeface="Calibri"/>
                <a:ea typeface="Calibri"/>
                <a:cs typeface="Calibri"/>
                <a:sym typeface="Calibri"/>
              </a:rPr>
              <a:t>Pour préserve la santé mentale</a:t>
            </a:r>
            <a:endParaRPr/>
          </a:p>
        </p:txBody>
      </p:sp>
      <p:sp>
        <p:nvSpPr>
          <p:cNvPr id="263" name="Google Shape;263;p37"/>
          <p:cNvSpPr txBox="1"/>
          <p:nvPr/>
        </p:nvSpPr>
        <p:spPr>
          <a:xfrm>
            <a:off x="301080" y="3245482"/>
            <a:ext cx="2798958" cy="36933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r" sz="1200" u="none" cap="none" strike="noStrike">
                <a:solidFill>
                  <a:srgbClr val="595959"/>
                </a:solidFill>
                <a:latin typeface="Calibri"/>
                <a:ea typeface="Calibri"/>
                <a:cs typeface="Calibri"/>
                <a:sym typeface="Calibri"/>
              </a:rPr>
              <a:t>En cas de viol ou d’inceste</a:t>
            </a:r>
            <a:endParaRPr/>
          </a:p>
        </p:txBody>
      </p:sp>
      <p:sp>
        <p:nvSpPr>
          <p:cNvPr id="264" name="Google Shape;264;p37"/>
          <p:cNvSpPr txBox="1"/>
          <p:nvPr/>
        </p:nvSpPr>
        <p:spPr>
          <a:xfrm>
            <a:off x="301080" y="3848950"/>
            <a:ext cx="2798958" cy="36933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r" sz="1200" u="none" cap="none" strike="noStrike">
                <a:solidFill>
                  <a:srgbClr val="595959"/>
                </a:solidFill>
                <a:latin typeface="Calibri"/>
                <a:ea typeface="Calibri"/>
                <a:cs typeface="Calibri"/>
                <a:sym typeface="Calibri"/>
              </a:rPr>
              <a:t>En raison d’une malformation fœtale</a:t>
            </a:r>
            <a:endParaRPr/>
          </a:p>
        </p:txBody>
      </p:sp>
      <p:sp>
        <p:nvSpPr>
          <p:cNvPr id="265" name="Google Shape;265;p37"/>
          <p:cNvSpPr txBox="1"/>
          <p:nvPr/>
        </p:nvSpPr>
        <p:spPr>
          <a:xfrm>
            <a:off x="301080" y="4463569"/>
            <a:ext cx="2798958" cy="36933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r" sz="1200" u="none" cap="none" strike="noStrike">
                <a:solidFill>
                  <a:srgbClr val="595959"/>
                </a:solidFill>
                <a:latin typeface="Calibri"/>
                <a:ea typeface="Calibri"/>
                <a:cs typeface="Calibri"/>
                <a:sym typeface="Calibri"/>
              </a:rPr>
              <a:t>Pour des raisons économiques ou sociales</a:t>
            </a:r>
            <a:endParaRPr/>
          </a:p>
        </p:txBody>
      </p:sp>
      <p:sp>
        <p:nvSpPr>
          <p:cNvPr id="266" name="Google Shape;266;p37"/>
          <p:cNvSpPr txBox="1"/>
          <p:nvPr/>
        </p:nvSpPr>
        <p:spPr>
          <a:xfrm>
            <a:off x="301080" y="5061935"/>
            <a:ext cx="2798958" cy="36933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r" sz="1200" u="none" cap="none" strike="noStrike">
                <a:solidFill>
                  <a:srgbClr val="595959"/>
                </a:solidFill>
                <a:latin typeface="Calibri"/>
                <a:ea typeface="Calibri"/>
                <a:cs typeface="Calibri"/>
                <a:sym typeface="Calibri"/>
              </a:rPr>
              <a:t>Sur demande</a:t>
            </a:r>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172"/>
          <p:cNvSpPr txBox="1"/>
          <p:nvPr>
            <p:ph type="title"/>
          </p:nvPr>
        </p:nvSpPr>
        <p:spPr>
          <a:xfrm>
            <a:off x="810491" y="483396"/>
            <a:ext cx="7523018"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Étapes de la prise en charge d'une atonie utérine</a:t>
            </a:r>
            <a:endParaRPr/>
          </a:p>
        </p:txBody>
      </p:sp>
      <p:sp>
        <p:nvSpPr>
          <p:cNvPr id="1340" name="Google Shape;1340;p172"/>
          <p:cNvSpPr txBox="1"/>
          <p:nvPr>
            <p:ph idx="1" type="body"/>
          </p:nvPr>
        </p:nvSpPr>
        <p:spPr>
          <a:xfrm>
            <a:off x="1035844" y="2035969"/>
            <a:ext cx="7072312" cy="3263504"/>
          </a:xfrm>
          <a:prstGeom prst="rect">
            <a:avLst/>
          </a:prstGeom>
          <a:noFill/>
          <a:ln>
            <a:noFill/>
          </a:ln>
        </p:spPr>
        <p:txBody>
          <a:bodyPr anchorCtr="0" anchor="t" bIns="34275" lIns="68550" spcFirstLastPara="1" rIns="68550" wrap="square" tIns="34275">
            <a:noAutofit/>
          </a:bodyPr>
          <a:lstStyle/>
          <a:p>
            <a:pPr indent="-342900" lvl="0" marL="342900" rtl="0" algn="l">
              <a:lnSpc>
                <a:spcPct val="100000"/>
              </a:lnSpc>
              <a:spcBef>
                <a:spcPts val="0"/>
              </a:spcBef>
              <a:spcAft>
                <a:spcPts val="0"/>
              </a:spcAft>
              <a:buClr>
                <a:srgbClr val="1F3864"/>
              </a:buClr>
              <a:buSzPts val="2800"/>
              <a:buChar char="•"/>
            </a:pPr>
            <a:r>
              <a:rPr lang="fr" sz="2800">
                <a:solidFill>
                  <a:schemeClr val="dk2"/>
                </a:solidFill>
              </a:rPr>
              <a:t>Massage bimanuel de l'utérus</a:t>
            </a:r>
            <a:endParaRPr/>
          </a:p>
          <a:p>
            <a:pPr indent="-342900" lvl="0" marL="342900" rtl="0" algn="l">
              <a:lnSpc>
                <a:spcPct val="100000"/>
              </a:lnSpc>
              <a:spcBef>
                <a:spcPts val="640"/>
              </a:spcBef>
              <a:spcAft>
                <a:spcPts val="0"/>
              </a:spcAft>
              <a:buClr>
                <a:srgbClr val="1F3864"/>
              </a:buClr>
              <a:buSzPts val="2800"/>
              <a:buChar char="•"/>
            </a:pPr>
            <a:r>
              <a:rPr lang="fr" sz="2800">
                <a:solidFill>
                  <a:schemeClr val="dk2"/>
                </a:solidFill>
              </a:rPr>
              <a:t>Administrer des traitements utérotoniques </a:t>
            </a:r>
            <a:endParaRPr/>
          </a:p>
          <a:p>
            <a:pPr indent="-342900" lvl="0" marL="342900" rtl="0" algn="l">
              <a:lnSpc>
                <a:spcPct val="100000"/>
              </a:lnSpc>
              <a:spcBef>
                <a:spcPts val="640"/>
              </a:spcBef>
              <a:spcAft>
                <a:spcPts val="0"/>
              </a:spcAft>
              <a:buClr>
                <a:srgbClr val="1F3864"/>
              </a:buClr>
              <a:buSzPts val="2800"/>
              <a:buChar char="•"/>
            </a:pPr>
            <a:r>
              <a:rPr lang="fr" sz="2800">
                <a:solidFill>
                  <a:schemeClr val="dk2"/>
                </a:solidFill>
              </a:rPr>
              <a:t>Procéder à une aspiration utérine</a:t>
            </a:r>
            <a:endParaRPr/>
          </a:p>
          <a:p>
            <a:pPr indent="-342900" lvl="0" marL="342900" rtl="0" algn="l">
              <a:lnSpc>
                <a:spcPct val="100000"/>
              </a:lnSpc>
              <a:spcBef>
                <a:spcPts val="640"/>
              </a:spcBef>
              <a:spcAft>
                <a:spcPts val="0"/>
              </a:spcAft>
              <a:buClr>
                <a:srgbClr val="1F3864"/>
              </a:buClr>
              <a:buSzPts val="2800"/>
              <a:buChar char="•"/>
            </a:pPr>
            <a:r>
              <a:rPr lang="fr" sz="2800">
                <a:solidFill>
                  <a:schemeClr val="dk2"/>
                </a:solidFill>
              </a:rPr>
              <a:t>Procéder à une tamponnade intrautérine</a:t>
            </a:r>
            <a:endParaRPr/>
          </a:p>
          <a:p>
            <a:pPr indent="-342900" lvl="0" marL="342900" rtl="0" algn="l">
              <a:lnSpc>
                <a:spcPct val="100000"/>
              </a:lnSpc>
              <a:spcBef>
                <a:spcPts val="640"/>
              </a:spcBef>
              <a:spcAft>
                <a:spcPts val="0"/>
              </a:spcAft>
              <a:buClr>
                <a:srgbClr val="1F3864"/>
              </a:buClr>
              <a:buSzPts val="2800"/>
              <a:buChar char="•"/>
            </a:pPr>
            <a:r>
              <a:rPr lang="fr" sz="2800">
                <a:solidFill>
                  <a:schemeClr val="dk2"/>
                </a:solidFill>
              </a:rPr>
              <a:t>Pratiquer une hystérectomie si les saignements ne peuvent pas être arrêtés par d'autres mesures</a:t>
            </a:r>
            <a:endParaRPr/>
          </a:p>
          <a:p>
            <a:pPr indent="-209550" lvl="0" marL="342900" rtl="0" algn="l">
              <a:lnSpc>
                <a:spcPct val="100000"/>
              </a:lnSpc>
              <a:spcBef>
                <a:spcPts val="640"/>
              </a:spcBef>
              <a:spcAft>
                <a:spcPts val="0"/>
              </a:spcAft>
              <a:buSzPts val="2800"/>
              <a:buNone/>
            </a:pPr>
            <a:r>
              <a:t/>
            </a:r>
            <a:endParaRPr sz="2800">
              <a:solidFill>
                <a:schemeClr val="dk2"/>
              </a:solidFill>
            </a:endParaRPr>
          </a:p>
        </p:txBody>
      </p:sp>
      <p:sp>
        <p:nvSpPr>
          <p:cNvPr id="1341" name="Google Shape;1341;p17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p173"/>
          <p:cNvSpPr txBox="1"/>
          <p:nvPr>
            <p:ph type="title"/>
          </p:nvPr>
        </p:nvSpPr>
        <p:spPr>
          <a:xfrm>
            <a:off x="433386" y="496096"/>
            <a:ext cx="8189913"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sz="4000"/>
              <a:t>Utérotoniques pour contrôler le saignement ou assurer la stabilisation</a:t>
            </a:r>
            <a:endParaRPr sz="4000">
              <a:solidFill>
                <a:schemeClr val="dk2"/>
              </a:solidFill>
              <a:latin typeface="Calibri"/>
              <a:ea typeface="Calibri"/>
              <a:cs typeface="Calibri"/>
              <a:sym typeface="Calibri"/>
            </a:endParaRPr>
          </a:p>
        </p:txBody>
      </p:sp>
      <p:sp>
        <p:nvSpPr>
          <p:cNvPr id="1348" name="Google Shape;1348;p173"/>
          <p:cNvSpPr txBox="1"/>
          <p:nvPr>
            <p:ph idx="1" type="body"/>
          </p:nvPr>
        </p:nvSpPr>
        <p:spPr>
          <a:xfrm>
            <a:off x="801685" y="1947068"/>
            <a:ext cx="7453313" cy="3501231"/>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1F3864"/>
              </a:buClr>
              <a:buSzPts val="2800"/>
              <a:buNone/>
            </a:pPr>
            <a:r>
              <a:rPr b="1" lang="fr" sz="2800">
                <a:solidFill>
                  <a:srgbClr val="506687"/>
                </a:solidFill>
              </a:rPr>
              <a:t>Après une aspiration utérine :</a:t>
            </a:r>
            <a:endParaRPr>
              <a:solidFill>
                <a:srgbClr val="506687"/>
              </a:solidFill>
            </a:endParaRPr>
          </a:p>
          <a:p>
            <a:pPr indent="-406400" lvl="1" marL="914400" rtl="0" algn="l">
              <a:lnSpc>
                <a:spcPct val="100000"/>
              </a:lnSpc>
              <a:spcBef>
                <a:spcPts val="560"/>
              </a:spcBef>
              <a:spcAft>
                <a:spcPts val="0"/>
              </a:spcAft>
              <a:buClr>
                <a:srgbClr val="1F3864"/>
              </a:buClr>
              <a:buSzPts val="2800"/>
              <a:buFont typeface="Arial"/>
              <a:buChar char="•"/>
            </a:pPr>
            <a:r>
              <a:rPr lang="fr">
                <a:solidFill>
                  <a:srgbClr val="506687"/>
                </a:solidFill>
              </a:rPr>
              <a:t>0,2 mg de méthylergonovine par voie intramusculaire ou intracervicale, pas pour les femmes atteintes d'hypertension</a:t>
            </a:r>
            <a:endParaRPr>
              <a:solidFill>
                <a:srgbClr val="506687"/>
              </a:solidFill>
            </a:endParaRPr>
          </a:p>
          <a:p>
            <a:pPr indent="-406400" lvl="1" marL="914400" rtl="0" algn="l">
              <a:lnSpc>
                <a:spcPct val="100000"/>
              </a:lnSpc>
              <a:spcBef>
                <a:spcPts val="560"/>
              </a:spcBef>
              <a:spcAft>
                <a:spcPts val="0"/>
              </a:spcAft>
              <a:buClr>
                <a:srgbClr val="1F3864"/>
              </a:buClr>
              <a:buSzPts val="2800"/>
              <a:buFont typeface="Arial"/>
              <a:buChar char="•"/>
            </a:pPr>
            <a:r>
              <a:rPr lang="fr">
                <a:solidFill>
                  <a:srgbClr val="506687"/>
                </a:solidFill>
              </a:rPr>
              <a:t>800 mcg de misoprostol par voie sublinguale ou rectale</a:t>
            </a:r>
            <a:endParaRPr>
              <a:solidFill>
                <a:srgbClr val="506687"/>
              </a:solidFill>
            </a:endParaRPr>
          </a:p>
          <a:p>
            <a:pPr indent="-406400" lvl="1" marL="914400" rtl="0" algn="l">
              <a:lnSpc>
                <a:spcPct val="100000"/>
              </a:lnSpc>
              <a:spcBef>
                <a:spcPts val="560"/>
              </a:spcBef>
              <a:spcAft>
                <a:spcPts val="0"/>
              </a:spcAft>
              <a:buClr>
                <a:srgbClr val="1F3864"/>
              </a:buClr>
              <a:buSzPts val="2800"/>
              <a:buFont typeface="Arial"/>
              <a:buChar char="•"/>
            </a:pPr>
            <a:r>
              <a:rPr lang="fr">
                <a:solidFill>
                  <a:srgbClr val="506687"/>
                </a:solidFill>
              </a:rPr>
              <a:t>10-40 unités d'ocytocine dans 500-1000 ml de liquides par IV ou 10 unités par voie intramusculaire</a:t>
            </a:r>
            <a:endParaRPr>
              <a:solidFill>
                <a:srgbClr val="506687"/>
              </a:solidFill>
            </a:endParaRPr>
          </a:p>
          <a:p>
            <a:pPr indent="-38100" lvl="0" marL="457200" rtl="0" algn="l">
              <a:lnSpc>
                <a:spcPct val="100000"/>
              </a:lnSpc>
              <a:spcBef>
                <a:spcPts val="640"/>
              </a:spcBef>
              <a:spcAft>
                <a:spcPts val="0"/>
              </a:spcAft>
              <a:buSzPts val="2800"/>
              <a:buNone/>
            </a:pPr>
            <a:r>
              <a:t/>
            </a:r>
            <a:endParaRPr sz="2800">
              <a:solidFill>
                <a:srgbClr val="506687"/>
              </a:solidFill>
            </a:endParaRPr>
          </a:p>
        </p:txBody>
      </p:sp>
      <p:sp>
        <p:nvSpPr>
          <p:cNvPr id="1349" name="Google Shape;1349;p17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sp>
        <p:nvSpPr>
          <p:cNvPr id="1355" name="Google Shape;1355;p174"/>
          <p:cNvSpPr txBox="1"/>
          <p:nvPr>
            <p:ph type="title"/>
          </p:nvPr>
        </p:nvSpPr>
        <p:spPr>
          <a:xfrm>
            <a:off x="483393" y="541734"/>
            <a:ext cx="8177213" cy="128111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Signes et symptômes de déchirures cervicales ou vaginales</a:t>
            </a:r>
            <a:endParaRPr/>
          </a:p>
        </p:txBody>
      </p:sp>
      <p:sp>
        <p:nvSpPr>
          <p:cNvPr id="1356" name="Google Shape;1356;p174"/>
          <p:cNvSpPr txBox="1"/>
          <p:nvPr>
            <p:ph idx="1" type="body"/>
          </p:nvPr>
        </p:nvSpPr>
        <p:spPr>
          <a:xfrm>
            <a:off x="1106487" y="2450306"/>
            <a:ext cx="6365731" cy="3263504"/>
          </a:xfrm>
          <a:prstGeom prst="rect">
            <a:avLst/>
          </a:prstGeom>
          <a:noFill/>
          <a:ln>
            <a:noFill/>
          </a:ln>
        </p:spPr>
        <p:txBody>
          <a:bodyPr anchorCtr="0" anchor="t" bIns="34275" lIns="68550" spcFirstLastPara="1" rIns="68550" wrap="square" tIns="34275">
            <a:noAutofit/>
          </a:bodyPr>
          <a:lstStyle/>
          <a:p>
            <a:pPr indent="-342900" lvl="0" marL="342900" rtl="0" algn="l">
              <a:lnSpc>
                <a:spcPct val="100000"/>
              </a:lnSpc>
              <a:spcBef>
                <a:spcPts val="0"/>
              </a:spcBef>
              <a:spcAft>
                <a:spcPts val="0"/>
              </a:spcAft>
              <a:buClr>
                <a:srgbClr val="1F3864"/>
              </a:buClr>
              <a:buSzPts val="3200"/>
              <a:buChar char="•"/>
            </a:pPr>
            <a:r>
              <a:rPr lang="fr" sz="2800">
                <a:solidFill>
                  <a:schemeClr val="dk2"/>
                </a:solidFill>
              </a:rPr>
              <a:t>Saignements vaginaux</a:t>
            </a:r>
            <a:endParaRPr/>
          </a:p>
          <a:p>
            <a:pPr indent="-342900" lvl="0" marL="342900" rtl="0" algn="l">
              <a:lnSpc>
                <a:spcPct val="100000"/>
              </a:lnSpc>
              <a:spcBef>
                <a:spcPts val="640"/>
              </a:spcBef>
              <a:spcAft>
                <a:spcPts val="0"/>
              </a:spcAft>
              <a:buClr>
                <a:srgbClr val="1F3864"/>
              </a:buClr>
              <a:buSzPts val="3200"/>
              <a:buChar char="•"/>
            </a:pPr>
            <a:r>
              <a:rPr lang="fr" sz="2800">
                <a:solidFill>
                  <a:schemeClr val="dk2"/>
                </a:solidFill>
              </a:rPr>
              <a:t>Déchirures visibles lors de l'examen par spéculum</a:t>
            </a:r>
            <a:endParaRPr/>
          </a:p>
        </p:txBody>
      </p:sp>
      <p:sp>
        <p:nvSpPr>
          <p:cNvPr id="1357" name="Google Shape;1357;p17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p175"/>
          <p:cNvSpPr txBox="1"/>
          <p:nvPr>
            <p:ph type="title"/>
          </p:nvPr>
        </p:nvSpPr>
        <p:spPr>
          <a:xfrm>
            <a:off x="880629" y="361842"/>
            <a:ext cx="7382742"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000"/>
              <a:buNone/>
            </a:pPr>
            <a:r>
              <a:rPr lang="fr">
                <a:solidFill>
                  <a:schemeClr val="dk2"/>
                </a:solidFill>
                <a:latin typeface="Calibri"/>
                <a:ea typeface="Calibri"/>
                <a:cs typeface="Calibri"/>
                <a:sym typeface="Calibri"/>
              </a:rPr>
              <a:t>Prise en charge des lacérations cervicales ou vaginales</a:t>
            </a:r>
            <a:endParaRPr/>
          </a:p>
        </p:txBody>
      </p:sp>
      <p:sp>
        <p:nvSpPr>
          <p:cNvPr id="1364" name="Google Shape;1364;p175"/>
          <p:cNvSpPr txBox="1"/>
          <p:nvPr>
            <p:ph idx="1" type="body"/>
          </p:nvPr>
        </p:nvSpPr>
        <p:spPr>
          <a:xfrm>
            <a:off x="1140260" y="1627468"/>
            <a:ext cx="7495740" cy="3603064"/>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400"/>
              <a:buChar char="•"/>
            </a:pPr>
            <a:r>
              <a:rPr lang="fr" sz="2200">
                <a:solidFill>
                  <a:schemeClr val="dk2"/>
                </a:solidFill>
              </a:rPr>
              <a:t>Veiller au contrôle de la douleur et au bon positionnement et éclairage</a:t>
            </a:r>
            <a:endParaRPr/>
          </a:p>
          <a:p>
            <a:pPr indent="-431800" lvl="0" marL="457200" rtl="0" algn="l">
              <a:lnSpc>
                <a:spcPct val="100000"/>
              </a:lnSpc>
              <a:spcBef>
                <a:spcPts val="450"/>
              </a:spcBef>
              <a:spcAft>
                <a:spcPts val="0"/>
              </a:spcAft>
              <a:buClr>
                <a:srgbClr val="1F3864"/>
              </a:buClr>
              <a:buSzPts val="2400"/>
              <a:buChar char="•"/>
            </a:pPr>
            <a:r>
              <a:rPr lang="fr" sz="2200">
                <a:solidFill>
                  <a:schemeClr val="dk2"/>
                </a:solidFill>
              </a:rPr>
              <a:t>Appliquer une solution antiseptique sur le col de l'utérus ou le vagin</a:t>
            </a:r>
            <a:endParaRPr/>
          </a:p>
          <a:p>
            <a:pPr indent="-431800" lvl="0" marL="457200" rtl="0" algn="l">
              <a:lnSpc>
                <a:spcPct val="100000"/>
              </a:lnSpc>
              <a:spcBef>
                <a:spcPts val="450"/>
              </a:spcBef>
              <a:spcAft>
                <a:spcPts val="0"/>
              </a:spcAft>
              <a:buClr>
                <a:srgbClr val="1F3864"/>
              </a:buClr>
              <a:buSzPts val="2400"/>
              <a:buChar char="•"/>
            </a:pPr>
            <a:r>
              <a:rPr lang="fr" sz="2200">
                <a:solidFill>
                  <a:schemeClr val="dk2"/>
                </a:solidFill>
              </a:rPr>
              <a:t>Vérifier s'il y a d'autres déchirures</a:t>
            </a:r>
            <a:endParaRPr/>
          </a:p>
          <a:p>
            <a:pPr indent="-431800" lvl="0" marL="457200" rtl="0" algn="l">
              <a:lnSpc>
                <a:spcPct val="100000"/>
              </a:lnSpc>
              <a:spcBef>
                <a:spcPts val="450"/>
              </a:spcBef>
              <a:spcAft>
                <a:spcPts val="0"/>
              </a:spcAft>
              <a:buClr>
                <a:srgbClr val="1F3864"/>
              </a:buClr>
              <a:buSzPts val="2400"/>
              <a:buChar char="•"/>
            </a:pPr>
            <a:r>
              <a:rPr lang="fr" sz="2200">
                <a:solidFill>
                  <a:schemeClr val="dk2"/>
                </a:solidFill>
              </a:rPr>
              <a:t>Arrêter les saignements:</a:t>
            </a:r>
            <a:endParaRPr/>
          </a:p>
          <a:p>
            <a:pPr indent="-406400" lvl="1" marL="914400" rtl="0" algn="l">
              <a:lnSpc>
                <a:spcPct val="100000"/>
              </a:lnSpc>
              <a:spcBef>
                <a:spcPts val="450"/>
              </a:spcBef>
              <a:spcAft>
                <a:spcPts val="0"/>
              </a:spcAft>
              <a:buClr>
                <a:srgbClr val="1F3864"/>
              </a:buClr>
              <a:buSzPts val="2000"/>
              <a:buFont typeface="Arial"/>
              <a:buChar char="•"/>
            </a:pPr>
            <a:r>
              <a:rPr lang="fr" sz="2200">
                <a:solidFill>
                  <a:schemeClr val="dk2"/>
                </a:solidFill>
              </a:rPr>
              <a:t>À l'aide de forceps au niveau de la déchirure</a:t>
            </a:r>
            <a:endParaRPr/>
          </a:p>
          <a:p>
            <a:pPr indent="-406400" lvl="1" marL="914400" rtl="0" algn="l">
              <a:lnSpc>
                <a:spcPct val="100000"/>
              </a:lnSpc>
              <a:spcBef>
                <a:spcPts val="450"/>
              </a:spcBef>
              <a:spcAft>
                <a:spcPts val="0"/>
              </a:spcAft>
              <a:buClr>
                <a:srgbClr val="1F3864"/>
              </a:buClr>
              <a:buSzPts val="2000"/>
              <a:buFont typeface="Arial"/>
              <a:buChar char="•"/>
            </a:pPr>
            <a:r>
              <a:rPr lang="fr" sz="2200">
                <a:solidFill>
                  <a:schemeClr val="dk2"/>
                </a:solidFill>
              </a:rPr>
              <a:t>En appliquant la solution de nitrate d'argent, ou </a:t>
            </a:r>
            <a:endParaRPr/>
          </a:p>
          <a:p>
            <a:pPr indent="-406400" lvl="1" marL="914400" rtl="0" algn="l">
              <a:lnSpc>
                <a:spcPct val="100000"/>
              </a:lnSpc>
              <a:spcBef>
                <a:spcPts val="450"/>
              </a:spcBef>
              <a:spcAft>
                <a:spcPts val="0"/>
              </a:spcAft>
              <a:buClr>
                <a:srgbClr val="1F3864"/>
              </a:buClr>
              <a:buSzPts val="2000"/>
              <a:buFont typeface="Arial"/>
              <a:buChar char="•"/>
            </a:pPr>
            <a:r>
              <a:rPr lang="fr" sz="2200">
                <a:solidFill>
                  <a:schemeClr val="dk2"/>
                </a:solidFill>
              </a:rPr>
              <a:t>Avec des sutures absorbables </a:t>
            </a:r>
            <a:endParaRPr/>
          </a:p>
          <a:p>
            <a:pPr indent="-431800" lvl="0" marL="457200" rtl="0" algn="l">
              <a:lnSpc>
                <a:spcPct val="100000"/>
              </a:lnSpc>
              <a:spcBef>
                <a:spcPts val="450"/>
              </a:spcBef>
              <a:spcAft>
                <a:spcPts val="0"/>
              </a:spcAft>
              <a:buClr>
                <a:srgbClr val="1F3864"/>
              </a:buClr>
              <a:buSzPts val="2400"/>
              <a:buChar char="•"/>
            </a:pPr>
            <a:r>
              <a:rPr lang="fr" sz="2200">
                <a:solidFill>
                  <a:schemeClr val="dk2"/>
                </a:solidFill>
              </a:rPr>
              <a:t>Réparer les déchirures profondes ou les déchirures suturées qui continuent de saigner, par laparatomie</a:t>
            </a:r>
            <a:endParaRPr/>
          </a:p>
          <a:p>
            <a:pPr indent="-431800" lvl="0" marL="457200" rtl="0" algn="l">
              <a:lnSpc>
                <a:spcPct val="100000"/>
              </a:lnSpc>
              <a:spcBef>
                <a:spcPts val="450"/>
              </a:spcBef>
              <a:spcAft>
                <a:spcPts val="0"/>
              </a:spcAft>
              <a:buClr>
                <a:srgbClr val="1F3864"/>
              </a:buClr>
              <a:buSzPts val="2400"/>
              <a:buChar char="•"/>
            </a:pPr>
            <a:r>
              <a:rPr lang="fr" sz="2200">
                <a:solidFill>
                  <a:schemeClr val="dk2"/>
                </a:solidFill>
              </a:rPr>
              <a:t>Le tamponnement vaginal peut être utilisé au début du traitement de l'hémorragie</a:t>
            </a:r>
            <a:endParaRPr/>
          </a:p>
        </p:txBody>
      </p:sp>
      <p:sp>
        <p:nvSpPr>
          <p:cNvPr id="1365" name="Google Shape;1365;p175"/>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p176"/>
          <p:cNvSpPr txBox="1"/>
          <p:nvPr>
            <p:ph type="title"/>
          </p:nvPr>
        </p:nvSpPr>
        <p:spPr>
          <a:xfrm>
            <a:off x="609600" y="668454"/>
            <a:ext cx="7861300" cy="128111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Signes et symptômes de lésion utérine ou abdominale </a:t>
            </a:r>
            <a:endParaRPr/>
          </a:p>
        </p:txBody>
      </p:sp>
      <p:sp>
        <p:nvSpPr>
          <p:cNvPr id="1372" name="Google Shape;1372;p176"/>
          <p:cNvSpPr txBox="1"/>
          <p:nvPr>
            <p:ph idx="1" type="body"/>
          </p:nvPr>
        </p:nvSpPr>
        <p:spPr>
          <a:xfrm>
            <a:off x="1131888" y="2281352"/>
            <a:ext cx="7110412" cy="3263504"/>
          </a:xfrm>
          <a:prstGeom prst="rect">
            <a:avLst/>
          </a:prstGeom>
          <a:noFill/>
          <a:ln>
            <a:noFill/>
          </a:ln>
        </p:spPr>
        <p:txBody>
          <a:bodyPr anchorCtr="0" anchor="t" bIns="34275" lIns="68550" spcFirstLastPara="1" rIns="68550" wrap="square" tIns="34275">
            <a:noAutofit/>
          </a:bodyPr>
          <a:lstStyle/>
          <a:p>
            <a:pPr indent="-342900" lvl="0" marL="342900" rtl="0" algn="l">
              <a:lnSpc>
                <a:spcPct val="100000"/>
              </a:lnSpc>
              <a:spcBef>
                <a:spcPts val="0"/>
              </a:spcBef>
              <a:spcAft>
                <a:spcPts val="0"/>
              </a:spcAft>
              <a:buClr>
                <a:srgbClr val="1F3864"/>
              </a:buClr>
              <a:buSzPts val="3200"/>
              <a:buChar char="•"/>
            </a:pPr>
            <a:r>
              <a:rPr lang="fr" sz="2800">
                <a:solidFill>
                  <a:schemeClr val="dk2"/>
                </a:solidFill>
              </a:rPr>
              <a:t>Douleurs abdominales persistantes</a:t>
            </a:r>
            <a:endParaRPr/>
          </a:p>
          <a:p>
            <a:pPr indent="-342900" lvl="0" marL="342900" rtl="0" algn="l">
              <a:lnSpc>
                <a:spcPct val="100000"/>
              </a:lnSpc>
              <a:spcBef>
                <a:spcPts val="640"/>
              </a:spcBef>
              <a:spcAft>
                <a:spcPts val="0"/>
              </a:spcAft>
              <a:buClr>
                <a:srgbClr val="1F3864"/>
              </a:buClr>
              <a:buSzPts val="3200"/>
              <a:buChar char="•"/>
            </a:pPr>
            <a:r>
              <a:rPr lang="fr" sz="2800">
                <a:solidFill>
                  <a:schemeClr val="dk2"/>
                </a:solidFill>
              </a:rPr>
              <a:t>Pulsion cardiaque rapide</a:t>
            </a:r>
            <a:endParaRPr/>
          </a:p>
          <a:p>
            <a:pPr indent="-342900" lvl="0" marL="342900" rtl="0" algn="l">
              <a:lnSpc>
                <a:spcPct val="100000"/>
              </a:lnSpc>
              <a:spcBef>
                <a:spcPts val="640"/>
              </a:spcBef>
              <a:spcAft>
                <a:spcPts val="0"/>
              </a:spcAft>
              <a:buClr>
                <a:srgbClr val="1F3864"/>
              </a:buClr>
              <a:buSzPts val="3200"/>
              <a:buChar char="•"/>
            </a:pPr>
            <a:r>
              <a:rPr lang="fr" sz="2800">
                <a:solidFill>
                  <a:schemeClr val="dk2"/>
                </a:solidFill>
              </a:rPr>
              <a:t>Tension artérielle en chute  </a:t>
            </a:r>
            <a:endParaRPr/>
          </a:p>
          <a:p>
            <a:pPr indent="-342900" lvl="0" marL="342900" rtl="0" algn="l">
              <a:lnSpc>
                <a:spcPct val="100000"/>
              </a:lnSpc>
              <a:spcBef>
                <a:spcPts val="640"/>
              </a:spcBef>
              <a:spcAft>
                <a:spcPts val="0"/>
              </a:spcAft>
              <a:buClr>
                <a:srgbClr val="1F3864"/>
              </a:buClr>
              <a:buSzPts val="3200"/>
              <a:buChar char="•"/>
            </a:pPr>
            <a:r>
              <a:rPr lang="fr" sz="2800">
                <a:solidFill>
                  <a:schemeClr val="dk2"/>
                </a:solidFill>
              </a:rPr>
              <a:t>Abdomen distendu ou rigide, défense ou sensibilité abdominale </a:t>
            </a:r>
            <a:endParaRPr/>
          </a:p>
          <a:p>
            <a:pPr indent="-342900" lvl="0" marL="342900" rtl="0" algn="l">
              <a:lnSpc>
                <a:spcPct val="100000"/>
              </a:lnSpc>
              <a:spcBef>
                <a:spcPts val="640"/>
              </a:spcBef>
              <a:spcAft>
                <a:spcPts val="0"/>
              </a:spcAft>
              <a:buClr>
                <a:srgbClr val="1F3864"/>
              </a:buClr>
              <a:buSzPts val="3200"/>
              <a:buChar char="•"/>
            </a:pPr>
            <a:r>
              <a:rPr lang="fr" sz="2800">
                <a:solidFill>
                  <a:schemeClr val="dk2"/>
                </a:solidFill>
              </a:rPr>
              <a:t>Fièvre, nombre de globules blancs élevé </a:t>
            </a:r>
            <a:endParaRPr/>
          </a:p>
          <a:p>
            <a:pPr indent="-342900" lvl="0" marL="342900" rtl="0" algn="l">
              <a:lnSpc>
                <a:spcPct val="100000"/>
              </a:lnSpc>
              <a:spcBef>
                <a:spcPts val="640"/>
              </a:spcBef>
              <a:spcAft>
                <a:spcPts val="0"/>
              </a:spcAft>
              <a:buClr>
                <a:srgbClr val="1F3864"/>
              </a:buClr>
              <a:buSzPts val="3200"/>
              <a:buChar char="•"/>
            </a:pPr>
            <a:r>
              <a:rPr lang="fr" sz="2800">
                <a:solidFill>
                  <a:schemeClr val="dk2"/>
                </a:solidFill>
              </a:rPr>
              <a:t>Sensibilité pelvienne</a:t>
            </a:r>
            <a:endParaRPr/>
          </a:p>
        </p:txBody>
      </p:sp>
      <p:sp>
        <p:nvSpPr>
          <p:cNvPr id="1373" name="Google Shape;1373;p17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8" name="Shape 1378"/>
        <p:cNvGrpSpPr/>
        <p:nvPr/>
      </p:nvGrpSpPr>
      <p:grpSpPr>
        <a:xfrm>
          <a:off x="0" y="0"/>
          <a:ext cx="0" cy="0"/>
          <a:chOff x="0" y="0"/>
          <a:chExt cx="0" cy="0"/>
        </a:xfrm>
      </p:grpSpPr>
      <p:sp>
        <p:nvSpPr>
          <p:cNvPr id="1379" name="Google Shape;1379;p177"/>
          <p:cNvSpPr txBox="1"/>
          <p:nvPr>
            <p:ph type="title"/>
          </p:nvPr>
        </p:nvSpPr>
        <p:spPr>
          <a:xfrm>
            <a:off x="444500" y="400458"/>
            <a:ext cx="8483600"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000"/>
              <a:buNone/>
            </a:pPr>
            <a:r>
              <a:rPr lang="fr" sz="3800">
                <a:solidFill>
                  <a:schemeClr val="dk2"/>
                </a:solidFill>
                <a:latin typeface="Calibri"/>
                <a:ea typeface="Calibri"/>
                <a:cs typeface="Calibri"/>
                <a:sym typeface="Calibri"/>
              </a:rPr>
              <a:t>Prise en charge de la perforation utérine</a:t>
            </a:r>
            <a:endParaRPr/>
          </a:p>
        </p:txBody>
      </p:sp>
      <p:sp>
        <p:nvSpPr>
          <p:cNvPr id="1380" name="Google Shape;1380;p177"/>
          <p:cNvSpPr txBox="1"/>
          <p:nvPr>
            <p:ph idx="1" type="body"/>
          </p:nvPr>
        </p:nvSpPr>
        <p:spPr>
          <a:xfrm>
            <a:off x="790244" y="1394630"/>
            <a:ext cx="7706056" cy="4650570"/>
          </a:xfrm>
          <a:prstGeom prst="rect">
            <a:avLst/>
          </a:prstGeom>
          <a:noFill/>
          <a:ln>
            <a:noFill/>
          </a:ln>
        </p:spPr>
        <p:txBody>
          <a:bodyPr anchorCtr="0" anchor="t" bIns="34275" lIns="68550" spcFirstLastPara="1" rIns="68550" wrap="square" tIns="34275">
            <a:noAutofit/>
          </a:bodyPr>
          <a:lstStyle/>
          <a:p>
            <a:pPr indent="-431800" lvl="0" marL="457200" rtl="0" algn="l">
              <a:lnSpc>
                <a:spcPct val="80000"/>
              </a:lnSpc>
              <a:spcBef>
                <a:spcPts val="0"/>
              </a:spcBef>
              <a:spcAft>
                <a:spcPts val="0"/>
              </a:spcAft>
              <a:buClr>
                <a:srgbClr val="1F3864"/>
              </a:buClr>
              <a:buSzPts val="2800"/>
              <a:buChar char="•"/>
            </a:pPr>
            <a:r>
              <a:rPr lang="fr" sz="2600">
                <a:solidFill>
                  <a:schemeClr val="dk2"/>
                </a:solidFill>
              </a:rPr>
              <a:t>Prise en charge du choc comme indiqué</a:t>
            </a:r>
            <a:endParaRPr/>
          </a:p>
          <a:p>
            <a:pPr indent="-431800" lvl="0" marL="457200" rtl="0" algn="l">
              <a:lnSpc>
                <a:spcPct val="80000"/>
              </a:lnSpc>
              <a:spcBef>
                <a:spcPts val="640"/>
              </a:spcBef>
              <a:spcAft>
                <a:spcPts val="0"/>
              </a:spcAft>
              <a:buClr>
                <a:srgbClr val="1F3864"/>
              </a:buClr>
              <a:buSzPts val="2800"/>
              <a:buFont typeface="Arial"/>
              <a:buChar char="•"/>
            </a:pPr>
            <a:r>
              <a:rPr lang="fr" sz="2600">
                <a:solidFill>
                  <a:schemeClr val="dk2"/>
                </a:solidFill>
              </a:rPr>
              <a:t>Si une femme n'est pas stabilisée ou présente des signes de lésion abdominale :</a:t>
            </a:r>
            <a:endParaRPr/>
          </a:p>
          <a:p>
            <a:pPr indent="-406400" lvl="1" marL="914400" rtl="0" algn="l">
              <a:lnSpc>
                <a:spcPct val="80000"/>
              </a:lnSpc>
              <a:spcBef>
                <a:spcPts val="560"/>
              </a:spcBef>
              <a:spcAft>
                <a:spcPts val="0"/>
              </a:spcAft>
              <a:buClr>
                <a:srgbClr val="1F3864"/>
              </a:buClr>
              <a:buSzPts val="2400"/>
              <a:buFont typeface="Arial"/>
              <a:buChar char="•"/>
            </a:pPr>
            <a:r>
              <a:rPr lang="fr" sz="2400">
                <a:solidFill>
                  <a:schemeClr val="dk2"/>
                </a:solidFill>
              </a:rPr>
              <a:t>Laparatomie ou laparascopie pour le diagnostic ou la réparation ou</a:t>
            </a:r>
            <a:endParaRPr/>
          </a:p>
          <a:p>
            <a:pPr indent="-406400" lvl="1" marL="914400" rtl="0" algn="l">
              <a:lnSpc>
                <a:spcPct val="80000"/>
              </a:lnSpc>
              <a:spcBef>
                <a:spcPts val="560"/>
              </a:spcBef>
              <a:spcAft>
                <a:spcPts val="0"/>
              </a:spcAft>
              <a:buClr>
                <a:srgbClr val="1F3864"/>
              </a:buClr>
              <a:buSzPts val="2400"/>
              <a:buFont typeface="Arial"/>
              <a:buChar char="•"/>
            </a:pPr>
            <a:r>
              <a:rPr lang="fr" sz="2400">
                <a:solidFill>
                  <a:schemeClr val="dk2"/>
                </a:solidFill>
              </a:rPr>
              <a:t>La stabiliser et la transférer</a:t>
            </a:r>
            <a:endParaRPr/>
          </a:p>
          <a:p>
            <a:pPr indent="-431800" lvl="0" marL="457200" rtl="0" algn="l">
              <a:lnSpc>
                <a:spcPct val="80000"/>
              </a:lnSpc>
              <a:spcBef>
                <a:spcPts val="640"/>
              </a:spcBef>
              <a:spcAft>
                <a:spcPts val="0"/>
              </a:spcAft>
              <a:buClr>
                <a:srgbClr val="1F3864"/>
              </a:buClr>
              <a:buSzPts val="2800"/>
              <a:buFont typeface="Arial"/>
              <a:buChar char="•"/>
            </a:pPr>
            <a:r>
              <a:rPr lang="fr" sz="2600">
                <a:solidFill>
                  <a:schemeClr val="dk2"/>
                </a:solidFill>
              </a:rPr>
              <a:t>Si l'évacuation n'est pas complète :</a:t>
            </a:r>
            <a:endParaRPr/>
          </a:p>
          <a:p>
            <a:pPr indent="-406400" lvl="1" marL="914400" rtl="0" algn="l">
              <a:lnSpc>
                <a:spcPct val="80000"/>
              </a:lnSpc>
              <a:spcBef>
                <a:spcPts val="560"/>
              </a:spcBef>
              <a:spcAft>
                <a:spcPts val="0"/>
              </a:spcAft>
              <a:buClr>
                <a:srgbClr val="1F3864"/>
              </a:buClr>
              <a:buSzPts val="2400"/>
              <a:buFont typeface="Arial"/>
              <a:buChar char="•"/>
            </a:pPr>
            <a:r>
              <a:rPr lang="fr" sz="2400">
                <a:solidFill>
                  <a:schemeClr val="dk2"/>
                </a:solidFill>
              </a:rPr>
              <a:t>Compléter l'évacuation par une laparotomie ou laparoscopie et réparer les éventuels dommages, ensuite examiner la cavité abdominale minutieusement, ou </a:t>
            </a:r>
            <a:endParaRPr/>
          </a:p>
          <a:p>
            <a:pPr indent="-406400" lvl="1" marL="914400" rtl="0" algn="l">
              <a:lnSpc>
                <a:spcPct val="80000"/>
              </a:lnSpc>
              <a:spcBef>
                <a:spcPts val="560"/>
              </a:spcBef>
              <a:spcAft>
                <a:spcPts val="0"/>
              </a:spcAft>
              <a:buClr>
                <a:srgbClr val="1F3864"/>
              </a:buClr>
              <a:buSzPts val="2400"/>
              <a:buFont typeface="Arial"/>
              <a:buChar char="•"/>
            </a:pPr>
            <a:r>
              <a:rPr lang="fr" sz="2400">
                <a:solidFill>
                  <a:schemeClr val="dk2"/>
                </a:solidFill>
              </a:rPr>
              <a:t>Si la laparotomie/laparoscopie n'est pas possible, préparer le transfert vers un établissement de niveau supérieur</a:t>
            </a:r>
            <a:endParaRPr/>
          </a:p>
        </p:txBody>
      </p:sp>
      <p:sp>
        <p:nvSpPr>
          <p:cNvPr id="1381" name="Google Shape;1381;p17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sp>
        <p:nvSpPr>
          <p:cNvPr id="1387" name="Google Shape;1387;p178"/>
          <p:cNvSpPr txBox="1"/>
          <p:nvPr>
            <p:ph type="title"/>
          </p:nvPr>
        </p:nvSpPr>
        <p:spPr>
          <a:xfrm>
            <a:off x="1106488" y="584996"/>
            <a:ext cx="5915025"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Choc septique</a:t>
            </a:r>
            <a:endParaRPr/>
          </a:p>
        </p:txBody>
      </p:sp>
      <p:sp>
        <p:nvSpPr>
          <p:cNvPr id="1388" name="Google Shape;1388;p178"/>
          <p:cNvSpPr txBox="1"/>
          <p:nvPr>
            <p:ph idx="1" type="body"/>
          </p:nvPr>
        </p:nvSpPr>
        <p:spPr>
          <a:xfrm>
            <a:off x="1106488" y="1924248"/>
            <a:ext cx="6977279" cy="3263504"/>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1F3864"/>
              </a:buClr>
              <a:buSzPts val="2800"/>
              <a:buNone/>
            </a:pPr>
            <a:r>
              <a:rPr lang="fr" sz="2800">
                <a:solidFill>
                  <a:schemeClr val="dk2"/>
                </a:solidFill>
              </a:rPr>
              <a:t>Le choc hémorragique est la conséquence de saignements abondants, causés par :</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Un avortement incomplet</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Une infection intrautérine, ou </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Une lésion abdominale</a:t>
            </a:r>
            <a:endParaRPr/>
          </a:p>
        </p:txBody>
      </p:sp>
      <p:sp>
        <p:nvSpPr>
          <p:cNvPr id="1389" name="Google Shape;1389;p178"/>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p179"/>
          <p:cNvSpPr txBox="1"/>
          <p:nvPr>
            <p:ph idx="1" type="body"/>
          </p:nvPr>
        </p:nvSpPr>
        <p:spPr>
          <a:xfrm>
            <a:off x="533400" y="2018806"/>
            <a:ext cx="8229600" cy="3445823"/>
          </a:xfrm>
          <a:prstGeom prst="rect">
            <a:avLst/>
          </a:prstGeom>
          <a:noFill/>
          <a:ln>
            <a:noFill/>
          </a:ln>
        </p:spPr>
        <p:txBody>
          <a:bodyPr anchorCtr="0" anchor="t" bIns="45700" lIns="91425" spcFirstLastPara="1" rIns="91425" wrap="square" tIns="45700">
            <a:normAutofit lnSpcReduction="10000"/>
          </a:bodyPr>
          <a:lstStyle/>
          <a:p>
            <a:pPr indent="-431800" lvl="0" marL="457200" rtl="0" algn="l">
              <a:lnSpc>
                <a:spcPct val="100000"/>
              </a:lnSpc>
              <a:spcBef>
                <a:spcPts val="640"/>
              </a:spcBef>
              <a:spcAft>
                <a:spcPts val="0"/>
              </a:spcAft>
              <a:buClr>
                <a:srgbClr val="1F3864"/>
              </a:buClr>
              <a:buSzPts val="3200"/>
              <a:buChar char="•"/>
            </a:pPr>
            <a:r>
              <a:rPr lang="fr" sz="2800">
                <a:solidFill>
                  <a:schemeClr val="dk2"/>
                </a:solidFill>
              </a:rPr>
              <a:t>Douleurs du bas ventre ou abdominale</a:t>
            </a:r>
            <a:endParaRPr/>
          </a:p>
          <a:p>
            <a:pPr indent="-431800" lvl="0" marL="457200" rtl="0" algn="l">
              <a:lnSpc>
                <a:spcPct val="100000"/>
              </a:lnSpc>
              <a:spcBef>
                <a:spcPts val="640"/>
              </a:spcBef>
              <a:spcAft>
                <a:spcPts val="0"/>
              </a:spcAft>
              <a:buClr>
                <a:srgbClr val="1F3864"/>
              </a:buClr>
              <a:buSzPts val="3200"/>
              <a:buChar char="•"/>
            </a:pPr>
            <a:r>
              <a:rPr lang="fr" sz="2800">
                <a:solidFill>
                  <a:schemeClr val="dk2"/>
                </a:solidFill>
              </a:rPr>
              <a:t>Fièvre et/ou frissons</a:t>
            </a:r>
            <a:endParaRPr/>
          </a:p>
          <a:p>
            <a:pPr indent="-431800" lvl="0" marL="457200" rtl="0" algn="l">
              <a:lnSpc>
                <a:spcPct val="100000"/>
              </a:lnSpc>
              <a:spcBef>
                <a:spcPts val="640"/>
              </a:spcBef>
              <a:spcAft>
                <a:spcPts val="0"/>
              </a:spcAft>
              <a:buClr>
                <a:srgbClr val="1F3864"/>
              </a:buClr>
              <a:buSzPts val="3200"/>
              <a:buChar char="•"/>
            </a:pPr>
            <a:r>
              <a:rPr lang="fr" sz="2800">
                <a:solidFill>
                  <a:schemeClr val="dk2"/>
                </a:solidFill>
              </a:rPr>
              <a:t>Sensibilité utérine ou au niveau du bas ventre lors de l'examen bimanuel</a:t>
            </a:r>
            <a:endParaRPr/>
          </a:p>
          <a:p>
            <a:pPr indent="-431800" lvl="0" marL="457200" rtl="0" algn="l">
              <a:lnSpc>
                <a:spcPct val="100000"/>
              </a:lnSpc>
              <a:spcBef>
                <a:spcPts val="640"/>
              </a:spcBef>
              <a:spcAft>
                <a:spcPts val="0"/>
              </a:spcAft>
              <a:buClr>
                <a:srgbClr val="1F3864"/>
              </a:buClr>
              <a:buSzPts val="3200"/>
              <a:buChar char="•"/>
            </a:pPr>
            <a:r>
              <a:rPr lang="fr" sz="2800">
                <a:solidFill>
                  <a:schemeClr val="dk2"/>
                </a:solidFill>
              </a:rPr>
              <a:t>Sensibilité à la mobilisation du col utérin</a:t>
            </a:r>
            <a:endParaRPr/>
          </a:p>
          <a:p>
            <a:pPr indent="-431800" lvl="0" marL="457200" rtl="0" algn="l">
              <a:lnSpc>
                <a:spcPct val="100000"/>
              </a:lnSpc>
              <a:spcBef>
                <a:spcPts val="640"/>
              </a:spcBef>
              <a:spcAft>
                <a:spcPts val="0"/>
              </a:spcAft>
              <a:buClr>
                <a:srgbClr val="1F3864"/>
              </a:buClr>
              <a:buSzPts val="3200"/>
              <a:buChar char="•"/>
            </a:pPr>
            <a:r>
              <a:rPr lang="fr" sz="2800">
                <a:solidFill>
                  <a:schemeClr val="dk2"/>
                </a:solidFill>
              </a:rPr>
              <a:t>Pertes vaginales ou utérines inhabituelles ou malodorantes </a:t>
            </a:r>
            <a:endParaRPr/>
          </a:p>
          <a:p>
            <a:pPr indent="-228600" lvl="0" marL="457200" rtl="0" algn="l">
              <a:lnSpc>
                <a:spcPct val="100000"/>
              </a:lnSpc>
              <a:spcBef>
                <a:spcPts val="640"/>
              </a:spcBef>
              <a:spcAft>
                <a:spcPts val="0"/>
              </a:spcAft>
              <a:buClr>
                <a:schemeClr val="dk2"/>
              </a:buClr>
              <a:buSzPts val="3200"/>
              <a:buNone/>
            </a:pPr>
            <a:r>
              <a:t/>
            </a:r>
            <a:endParaRPr sz="2800">
              <a:solidFill>
                <a:schemeClr val="dk2"/>
              </a:solidFill>
            </a:endParaRPr>
          </a:p>
        </p:txBody>
      </p:sp>
      <p:sp>
        <p:nvSpPr>
          <p:cNvPr id="1396" name="Google Shape;1396;p179"/>
          <p:cNvSpPr txBox="1"/>
          <p:nvPr>
            <p:ph type="title"/>
          </p:nvPr>
        </p:nvSpPr>
        <p:spPr>
          <a:xfrm>
            <a:off x="533400" y="666524"/>
            <a:ext cx="8416636"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lang="fr" sz="4200">
                <a:solidFill>
                  <a:schemeClr val="dk2"/>
                </a:solidFill>
              </a:rPr>
              <a:t>Signes et symptômes d'une infection intra-utérine (endométrite) </a:t>
            </a:r>
            <a:endParaRPr/>
          </a:p>
        </p:txBody>
      </p:sp>
      <p:sp>
        <p:nvSpPr>
          <p:cNvPr id="1397" name="Google Shape;1397;p1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2" name="Shape 1402"/>
        <p:cNvGrpSpPr/>
        <p:nvPr/>
      </p:nvGrpSpPr>
      <p:grpSpPr>
        <a:xfrm>
          <a:off x="0" y="0"/>
          <a:ext cx="0" cy="0"/>
          <a:chOff x="0" y="0"/>
          <a:chExt cx="0" cy="0"/>
        </a:xfrm>
      </p:grpSpPr>
      <p:sp>
        <p:nvSpPr>
          <p:cNvPr id="1403" name="Google Shape;1403;p180"/>
          <p:cNvSpPr txBox="1"/>
          <p:nvPr>
            <p:ph idx="1" type="body"/>
          </p:nvPr>
        </p:nvSpPr>
        <p:spPr>
          <a:xfrm>
            <a:off x="631371" y="1556657"/>
            <a:ext cx="8229600" cy="4525963"/>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640"/>
              </a:spcBef>
              <a:spcAft>
                <a:spcPts val="0"/>
              </a:spcAft>
              <a:buClr>
                <a:srgbClr val="1F3864"/>
              </a:buClr>
              <a:buSzPts val="3200"/>
              <a:buFont typeface="Arial"/>
              <a:buChar char="•"/>
            </a:pPr>
            <a:r>
              <a:rPr lang="fr" sz="2800">
                <a:solidFill>
                  <a:schemeClr val="dk2"/>
                </a:solidFill>
              </a:rPr>
              <a:t>Suspicion d'infection plus :</a:t>
            </a:r>
            <a:endParaRPr/>
          </a:p>
          <a:p>
            <a:pPr indent="-457200" lvl="0" marL="457200" rtl="0" algn="l">
              <a:lnSpc>
                <a:spcPct val="100000"/>
              </a:lnSpc>
              <a:spcBef>
                <a:spcPts val="640"/>
              </a:spcBef>
              <a:spcAft>
                <a:spcPts val="0"/>
              </a:spcAft>
              <a:buClr>
                <a:srgbClr val="1F3864"/>
              </a:buClr>
              <a:buSzPts val="3200"/>
              <a:buFont typeface="Arial"/>
              <a:buChar char="•"/>
            </a:pPr>
            <a:r>
              <a:rPr lang="fr" sz="2800">
                <a:solidFill>
                  <a:schemeClr val="dk2"/>
                </a:solidFill>
              </a:rPr>
              <a:t>Hypotension (TAS &lt;9 0mmHg) plus :</a:t>
            </a:r>
            <a:endParaRPr/>
          </a:p>
          <a:p>
            <a:pPr indent="-457200" lvl="0" marL="457200" rtl="0" algn="l">
              <a:lnSpc>
                <a:spcPct val="100000"/>
              </a:lnSpc>
              <a:spcBef>
                <a:spcPts val="640"/>
              </a:spcBef>
              <a:spcAft>
                <a:spcPts val="0"/>
              </a:spcAft>
              <a:buClr>
                <a:srgbClr val="1F3864"/>
              </a:buClr>
              <a:buSzPts val="3200"/>
              <a:buFont typeface="Arial"/>
              <a:buChar char="•"/>
            </a:pPr>
            <a:r>
              <a:rPr lang="fr" sz="2800">
                <a:solidFill>
                  <a:schemeClr val="dk2"/>
                </a:solidFill>
              </a:rPr>
              <a:t>Un ou plusieurs des éléments suivants :</a:t>
            </a:r>
            <a:endParaRPr/>
          </a:p>
          <a:p>
            <a:pPr indent="-457200" lvl="1" marL="914400" rtl="0" algn="l">
              <a:lnSpc>
                <a:spcPct val="100000"/>
              </a:lnSpc>
              <a:spcBef>
                <a:spcPts val="560"/>
              </a:spcBef>
              <a:spcAft>
                <a:spcPts val="0"/>
              </a:spcAft>
              <a:buClr>
                <a:srgbClr val="1F3864"/>
              </a:buClr>
              <a:buSzPts val="2800"/>
              <a:buFont typeface="Arial"/>
              <a:buChar char="•"/>
            </a:pPr>
            <a:r>
              <a:rPr lang="fr">
                <a:solidFill>
                  <a:schemeClr val="dk2"/>
                </a:solidFill>
              </a:rPr>
              <a:t>Pouls &gt; 100 pulsations par minute</a:t>
            </a:r>
            <a:endParaRPr/>
          </a:p>
          <a:p>
            <a:pPr indent="-457200" lvl="1" marL="914400" rtl="0" algn="l">
              <a:lnSpc>
                <a:spcPct val="100000"/>
              </a:lnSpc>
              <a:spcBef>
                <a:spcPts val="560"/>
              </a:spcBef>
              <a:spcAft>
                <a:spcPts val="0"/>
              </a:spcAft>
              <a:buClr>
                <a:srgbClr val="1F3864"/>
              </a:buClr>
              <a:buSzPts val="2800"/>
              <a:buFont typeface="Arial"/>
              <a:buChar char="•"/>
            </a:pPr>
            <a:r>
              <a:rPr lang="fr">
                <a:solidFill>
                  <a:schemeClr val="dk2"/>
                </a:solidFill>
              </a:rPr>
              <a:t>Taux de respiration &gt; à 24 respirations par minute</a:t>
            </a:r>
            <a:endParaRPr/>
          </a:p>
          <a:p>
            <a:pPr indent="-457200" lvl="1" marL="914400" rtl="0" algn="l">
              <a:lnSpc>
                <a:spcPct val="100000"/>
              </a:lnSpc>
              <a:spcBef>
                <a:spcPts val="560"/>
              </a:spcBef>
              <a:spcAft>
                <a:spcPts val="0"/>
              </a:spcAft>
              <a:buClr>
                <a:srgbClr val="1F3864"/>
              </a:buClr>
              <a:buSzPts val="2800"/>
              <a:buFont typeface="Arial"/>
              <a:buChar char="•"/>
            </a:pPr>
            <a:r>
              <a:rPr lang="fr">
                <a:solidFill>
                  <a:schemeClr val="dk2"/>
                </a:solidFill>
              </a:rPr>
              <a:t>Température anormale (&lt; 36° ou &gt; 38° C)</a:t>
            </a:r>
            <a:endParaRPr/>
          </a:p>
        </p:txBody>
      </p:sp>
      <p:sp>
        <p:nvSpPr>
          <p:cNvPr id="1404" name="Google Shape;1404;p1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fr">
                <a:solidFill>
                  <a:schemeClr val="dk2"/>
                </a:solidFill>
              </a:rPr>
              <a:t>Diagnostic de la septicémie </a:t>
            </a:r>
            <a:endParaRPr/>
          </a:p>
        </p:txBody>
      </p:sp>
      <p:sp>
        <p:nvSpPr>
          <p:cNvPr id="1405" name="Google Shape;1405;p1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181"/>
          <p:cNvSpPr txBox="1"/>
          <p:nvPr>
            <p:ph idx="1" type="body"/>
          </p:nvPr>
        </p:nvSpPr>
        <p:spPr>
          <a:xfrm>
            <a:off x="919596" y="1143000"/>
            <a:ext cx="8058150" cy="5165724"/>
          </a:xfrm>
          <a:prstGeom prst="rect">
            <a:avLst/>
          </a:prstGeom>
          <a:noFill/>
          <a:ln>
            <a:noFill/>
          </a:ln>
        </p:spPr>
        <p:txBody>
          <a:bodyPr anchorCtr="0" anchor="t" bIns="45700" lIns="91425" spcFirstLastPara="1" rIns="91425" wrap="square" tIns="45700">
            <a:noAutofit/>
          </a:bodyPr>
          <a:lstStyle/>
          <a:p>
            <a:pPr indent="-457200" lvl="0" marL="457200" rtl="0" algn="l">
              <a:lnSpc>
                <a:spcPct val="103333"/>
              </a:lnSpc>
              <a:spcBef>
                <a:spcPts val="0"/>
              </a:spcBef>
              <a:spcAft>
                <a:spcPts val="0"/>
              </a:spcAft>
              <a:buClr>
                <a:srgbClr val="1F3864"/>
              </a:buClr>
              <a:buSzPts val="2824"/>
              <a:buChar char="•"/>
            </a:pPr>
            <a:r>
              <a:rPr lang="fr" sz="2400">
                <a:solidFill>
                  <a:schemeClr val="dk2"/>
                </a:solidFill>
              </a:rPr>
              <a:t>Prise en charge du choc comme indiqué</a:t>
            </a:r>
            <a:endParaRPr sz="2400"/>
          </a:p>
          <a:p>
            <a:pPr indent="-457200" lvl="0" marL="457200" rtl="0" algn="l">
              <a:lnSpc>
                <a:spcPct val="103333"/>
              </a:lnSpc>
              <a:spcBef>
                <a:spcPts val="400"/>
              </a:spcBef>
              <a:spcAft>
                <a:spcPts val="0"/>
              </a:spcAft>
              <a:buClr>
                <a:srgbClr val="1F3864"/>
              </a:buClr>
              <a:buSzPts val="2824"/>
              <a:buChar char="•"/>
            </a:pPr>
            <a:r>
              <a:rPr lang="fr" sz="2400">
                <a:solidFill>
                  <a:schemeClr val="dk2"/>
                </a:solidFill>
              </a:rPr>
              <a:t>Antibiotiques de large spectre par IV ou par voie intramusculaire  jusqu'à ce qu'elle soit afébrile pendant 48 heures</a:t>
            </a:r>
            <a:endParaRPr sz="2400"/>
          </a:p>
          <a:p>
            <a:pPr indent="-457200" lvl="0" marL="457200" rtl="0" algn="l">
              <a:lnSpc>
                <a:spcPct val="103333"/>
              </a:lnSpc>
              <a:spcBef>
                <a:spcPts val="400"/>
              </a:spcBef>
              <a:spcAft>
                <a:spcPts val="0"/>
              </a:spcAft>
              <a:buClr>
                <a:srgbClr val="1F3864"/>
              </a:buClr>
              <a:buSzPts val="2824"/>
              <a:buChar char="•"/>
            </a:pPr>
            <a:r>
              <a:rPr lang="fr" sz="2400">
                <a:solidFill>
                  <a:schemeClr val="dk2"/>
                </a:solidFill>
              </a:rPr>
              <a:t>Ensuite, administration d'antibiotiques par voie orale pendant au moins 7 jours de traitement</a:t>
            </a:r>
            <a:endParaRPr sz="2400"/>
          </a:p>
          <a:p>
            <a:pPr indent="-457200" lvl="0" marL="457200" rtl="0" algn="l">
              <a:lnSpc>
                <a:spcPct val="103333"/>
              </a:lnSpc>
              <a:spcBef>
                <a:spcPts val="400"/>
              </a:spcBef>
              <a:spcAft>
                <a:spcPts val="0"/>
              </a:spcAft>
              <a:buClr>
                <a:srgbClr val="1F3864"/>
              </a:buClr>
              <a:buSzPts val="2824"/>
              <a:buChar char="•"/>
            </a:pPr>
            <a:r>
              <a:rPr lang="fr" sz="2400">
                <a:solidFill>
                  <a:schemeClr val="dk2"/>
                </a:solidFill>
              </a:rPr>
              <a:t>Anatoxine tétanique et antitoxine tétanique en cas d'avortement non sécurisé et d'antécédents vaccinaux non connus</a:t>
            </a:r>
            <a:endParaRPr sz="2400"/>
          </a:p>
          <a:p>
            <a:pPr indent="-457200" lvl="0" marL="457200" rtl="0" algn="l">
              <a:lnSpc>
                <a:spcPct val="103333"/>
              </a:lnSpc>
              <a:spcBef>
                <a:spcPts val="400"/>
              </a:spcBef>
              <a:spcAft>
                <a:spcPts val="0"/>
              </a:spcAft>
              <a:buClr>
                <a:srgbClr val="1F3864"/>
              </a:buClr>
              <a:buSzPts val="2824"/>
              <a:buChar char="•"/>
            </a:pPr>
            <a:r>
              <a:rPr lang="fr" sz="2400">
                <a:solidFill>
                  <a:schemeClr val="dk2"/>
                </a:solidFill>
              </a:rPr>
              <a:t>Pour un avortement incomplet: évacuation utérine immédiate</a:t>
            </a:r>
            <a:endParaRPr sz="2400"/>
          </a:p>
          <a:p>
            <a:pPr indent="-457200" lvl="0" marL="457200" rtl="0" algn="l">
              <a:lnSpc>
                <a:spcPct val="103333"/>
              </a:lnSpc>
              <a:spcBef>
                <a:spcPts val="400"/>
              </a:spcBef>
              <a:spcAft>
                <a:spcPts val="0"/>
              </a:spcAft>
              <a:buClr>
                <a:srgbClr val="1F3864"/>
              </a:buClr>
              <a:buSzPts val="2824"/>
              <a:buChar char="•"/>
            </a:pPr>
            <a:r>
              <a:rPr lang="fr" sz="2400">
                <a:solidFill>
                  <a:schemeClr val="dk2"/>
                </a:solidFill>
              </a:rPr>
              <a:t>Pour les suspicions de lésion abdominale : laparatomie avec réparation des blessures</a:t>
            </a:r>
            <a:endParaRPr sz="2400"/>
          </a:p>
          <a:p>
            <a:pPr indent="-457200" lvl="0" marL="457200" rtl="0" algn="l">
              <a:lnSpc>
                <a:spcPct val="103333"/>
              </a:lnSpc>
              <a:spcBef>
                <a:spcPts val="400"/>
              </a:spcBef>
              <a:spcAft>
                <a:spcPts val="0"/>
              </a:spcAft>
              <a:buClr>
                <a:srgbClr val="1F3864"/>
              </a:buClr>
              <a:buSzPts val="2824"/>
              <a:buChar char="•"/>
            </a:pPr>
            <a:r>
              <a:rPr lang="fr" sz="2400">
                <a:solidFill>
                  <a:schemeClr val="dk2"/>
                </a:solidFill>
              </a:rPr>
              <a:t>Pour les femmes qui ne réagissent pas au traitement : une hystérectomie peut être nécessaire</a:t>
            </a:r>
            <a:endParaRPr sz="2400"/>
          </a:p>
          <a:p>
            <a:pPr indent="-228600" lvl="0" marL="457200" rtl="0" algn="l">
              <a:lnSpc>
                <a:spcPct val="103333"/>
              </a:lnSpc>
              <a:spcBef>
                <a:spcPts val="1040"/>
              </a:spcBef>
              <a:spcAft>
                <a:spcPts val="0"/>
              </a:spcAft>
              <a:buClr>
                <a:schemeClr val="dk2"/>
              </a:buClr>
              <a:buSzPts val="2824"/>
              <a:buNone/>
            </a:pPr>
            <a:r>
              <a:t/>
            </a:r>
            <a:endParaRPr sz="2400">
              <a:solidFill>
                <a:schemeClr val="dk2"/>
              </a:solidFill>
            </a:endParaRPr>
          </a:p>
        </p:txBody>
      </p:sp>
      <p:sp>
        <p:nvSpPr>
          <p:cNvPr id="1412" name="Google Shape;1412;p181"/>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fr">
                <a:solidFill>
                  <a:schemeClr val="dk2"/>
                </a:solidFill>
              </a:rPr>
              <a:t>Prise en charge de la septicémie</a:t>
            </a:r>
            <a:endParaRPr>
              <a:solidFill>
                <a:schemeClr val="dk2"/>
              </a:solidFill>
            </a:endParaRPr>
          </a:p>
        </p:txBody>
      </p:sp>
      <p:sp>
        <p:nvSpPr>
          <p:cNvPr id="1413" name="Google Shape;1413;p1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273" name="Google Shape;273;p38"/>
          <p:cNvSpPr txBox="1"/>
          <p:nvPr/>
        </p:nvSpPr>
        <p:spPr>
          <a:xfrm>
            <a:off x="628650" y="1000251"/>
            <a:ext cx="8140344"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chemeClr val="dk2"/>
                </a:solidFill>
                <a:latin typeface="Calibri"/>
                <a:ea typeface="Calibri"/>
                <a:cs typeface="Calibri"/>
                <a:sym typeface="Calibri"/>
              </a:rPr>
              <a:t>Lois et politiques sur l'avortement de/dans (Pays/Contexte)</a:t>
            </a:r>
            <a:endParaRPr b="1" i="0" sz="4400" u="none" cap="none" strike="noStrike">
              <a:solidFill>
                <a:schemeClr val="dk2"/>
              </a:solidFill>
              <a:latin typeface="Calibri"/>
              <a:ea typeface="Calibri"/>
              <a:cs typeface="Calibri"/>
              <a:sym typeface="Calibri"/>
            </a:endParaRPr>
          </a:p>
        </p:txBody>
      </p:sp>
      <p:sp>
        <p:nvSpPr>
          <p:cNvPr id="274" name="Google Shape;274;p38"/>
          <p:cNvSpPr txBox="1"/>
          <p:nvPr/>
        </p:nvSpPr>
        <p:spPr>
          <a:xfrm>
            <a:off x="546457" y="2928135"/>
            <a:ext cx="8140344" cy="1491466"/>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360"/>
              </a:spcBef>
              <a:spcAft>
                <a:spcPts val="0"/>
              </a:spcAft>
              <a:buClr>
                <a:srgbClr val="C48508"/>
              </a:buClr>
              <a:buSzPts val="1800"/>
              <a:buFont typeface="Noto Sans Symbols"/>
              <a:buChar char="❖"/>
            </a:pPr>
            <a:r>
              <a:rPr b="0" i="1" lang="fr" sz="2800" u="none" cap="none" strike="noStrike">
                <a:solidFill>
                  <a:srgbClr val="C48508"/>
                </a:solidFill>
                <a:latin typeface="Calibri"/>
                <a:ea typeface="Calibri"/>
                <a:cs typeface="Calibri"/>
                <a:sym typeface="Calibri"/>
              </a:rPr>
              <a:t>Facilitateur - ajouter du contenu ici sur les lois et les politiques sur l'avortement dupays/contexte dans lequel vous assurez la formation</a:t>
            </a:r>
            <a:endParaRPr b="0" i="0" sz="2800" u="none" cap="none" strike="noStrike">
              <a:solidFill>
                <a:schemeClr val="dk1"/>
              </a:solidFill>
              <a:latin typeface="Calibri"/>
              <a:ea typeface="Calibri"/>
              <a:cs typeface="Calibri"/>
              <a:sym typeface="Calibri"/>
            </a:endParaRPr>
          </a:p>
          <a:p>
            <a:pPr indent="-228600" lvl="0" marL="457200" marR="0" rtl="0" algn="l">
              <a:lnSpc>
                <a:spcPct val="100000"/>
              </a:lnSpc>
              <a:spcBef>
                <a:spcPts val="360"/>
              </a:spcBef>
              <a:spcAft>
                <a:spcPts val="0"/>
              </a:spcAft>
              <a:buClr>
                <a:schemeClr val="dk1"/>
              </a:buClr>
              <a:buSzPts val="1800"/>
              <a:buFont typeface="Arial"/>
              <a:buNone/>
            </a:pPr>
            <a:r>
              <a:t/>
            </a:r>
            <a:endParaRPr b="0" i="1" sz="2800" u="none" cap="none" strike="noStrike">
              <a:solidFill>
                <a:srgbClr val="C48508"/>
              </a:solidFill>
              <a:latin typeface="Calibri"/>
              <a:ea typeface="Calibri"/>
              <a:cs typeface="Calibri"/>
              <a:sym typeface="Calibri"/>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sp>
        <p:nvSpPr>
          <p:cNvPr id="1419" name="Google Shape;1419;p182"/>
          <p:cNvSpPr txBox="1"/>
          <p:nvPr>
            <p:ph type="title"/>
          </p:nvPr>
        </p:nvSpPr>
        <p:spPr>
          <a:xfrm>
            <a:off x="203200" y="324234"/>
            <a:ext cx="8737600" cy="114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6000"/>
              <a:buFont typeface="Calibri"/>
              <a:buNone/>
            </a:pPr>
            <a:r>
              <a:rPr lang="fr"/>
              <a:t>SESSION</a:t>
            </a:r>
            <a:r>
              <a:rPr b="1" lang="fr">
                <a:solidFill>
                  <a:schemeClr val="dk2"/>
                </a:solidFill>
              </a:rPr>
              <a:t> 6 : </a:t>
            </a:r>
            <a:r>
              <a:rPr lang="fr">
                <a:solidFill>
                  <a:schemeClr val="accent1"/>
                </a:solidFill>
              </a:rPr>
              <a:t>PRESTATION DE SERVICES</a:t>
            </a:r>
            <a:endParaRPr>
              <a:solidFill>
                <a:schemeClr val="accent1"/>
              </a:solidFill>
            </a:endParaRPr>
          </a:p>
        </p:txBody>
      </p:sp>
      <p:sp>
        <p:nvSpPr>
          <p:cNvPr id="1420" name="Google Shape;1420;p182"/>
          <p:cNvSpPr txBox="1"/>
          <p:nvPr>
            <p:ph idx="12" type="sldNum"/>
          </p:nvPr>
        </p:nvSpPr>
        <p:spPr>
          <a:xfrm>
            <a:off x="2762250" y="6077837"/>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fr">
                <a:solidFill>
                  <a:schemeClr val="dk1"/>
                </a:solidFill>
              </a:rPr>
              <a:t>‹#›</a:t>
            </a:fld>
            <a:endParaRPr>
              <a:solidFill>
                <a:schemeClr val="dk1"/>
              </a:solidFill>
            </a:endParaRPr>
          </a:p>
        </p:txBody>
      </p:sp>
      <p:pic>
        <p:nvPicPr>
          <p:cNvPr descr="A close-up of a logo&#10;&#10;Description automatically generated with medium confidence" id="1421" name="Google Shape;1421;p182"/>
          <p:cNvPicPr preferRelativeResize="0"/>
          <p:nvPr/>
        </p:nvPicPr>
        <p:blipFill rotWithShape="1">
          <a:blip r:embed="rId3">
            <a:alphaModFix/>
          </a:blip>
          <a:srcRect b="0" l="0" r="0" t="0"/>
          <a:stretch/>
        </p:blipFill>
        <p:spPr>
          <a:xfrm>
            <a:off x="7556938" y="5823145"/>
            <a:ext cx="1202370" cy="597591"/>
          </a:xfrm>
          <a:prstGeom prst="rect">
            <a:avLst/>
          </a:prstGeom>
          <a:noFill/>
          <a:ln>
            <a:noFill/>
          </a:ln>
        </p:spPr>
      </p:pic>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183"/>
          <p:cNvSpPr txBox="1"/>
          <p:nvPr>
            <p:ph idx="1" type="body"/>
          </p:nvPr>
        </p:nvSpPr>
        <p:spPr>
          <a:xfrm>
            <a:off x="550717" y="1681089"/>
            <a:ext cx="8364683" cy="4902273"/>
          </a:xfrm>
          <a:prstGeom prst="rect">
            <a:avLst/>
          </a:prstGeom>
          <a:noFill/>
          <a:ln>
            <a:noFill/>
          </a:ln>
        </p:spPr>
        <p:txBody>
          <a:bodyPr anchorCtr="0" anchor="t" bIns="45700" lIns="91425" spcFirstLastPara="1" rIns="91425" wrap="square" tIns="45700">
            <a:noAutofit/>
          </a:bodyPr>
          <a:lstStyle/>
          <a:p>
            <a:pPr indent="0" lvl="0" marL="0" rtl="0" algn="l">
              <a:lnSpc>
                <a:spcPct val="108461"/>
              </a:lnSpc>
              <a:spcBef>
                <a:spcPts val="0"/>
              </a:spcBef>
              <a:spcAft>
                <a:spcPts val="0"/>
              </a:spcAft>
              <a:buClr>
                <a:srgbClr val="1F3864"/>
              </a:buClr>
              <a:buSzPts val="2590"/>
              <a:buNone/>
            </a:pPr>
            <a:r>
              <a:rPr b="0" i="0" lang="fr" sz="2600" u="none" cap="none" strike="noStrike">
                <a:solidFill>
                  <a:schemeClr val="dk2"/>
                </a:solidFill>
                <a:latin typeface="Calibri"/>
                <a:ea typeface="Calibri"/>
                <a:cs typeface="Calibri"/>
                <a:sym typeface="Calibri"/>
              </a:rPr>
              <a:t>À la fin de cette session, les participants seront capables de :</a:t>
            </a:r>
            <a:endParaRPr sz="2600">
              <a:solidFill>
                <a:schemeClr val="dk2"/>
              </a:solidFill>
            </a:endParaRPr>
          </a:p>
          <a:p>
            <a:pPr indent="-431800" lvl="0" marL="457200" rtl="0" algn="l">
              <a:lnSpc>
                <a:spcPct val="108461"/>
              </a:lnSpc>
              <a:spcBef>
                <a:spcPts val="840"/>
              </a:spcBef>
              <a:spcAft>
                <a:spcPts val="0"/>
              </a:spcAft>
              <a:buClr>
                <a:srgbClr val="1F3864"/>
              </a:buClr>
              <a:buSzPts val="2590"/>
              <a:buFont typeface="Noto Sans Symbols"/>
              <a:buChar char="✔"/>
            </a:pPr>
            <a:r>
              <a:rPr b="0" i="0" lang="fr" sz="2600" u="none" cap="none" strike="noStrike">
                <a:solidFill>
                  <a:schemeClr val="dk2"/>
                </a:solidFill>
                <a:latin typeface="Calibri"/>
                <a:ea typeface="Calibri"/>
                <a:cs typeface="Calibri"/>
                <a:sym typeface="Calibri"/>
              </a:rPr>
              <a:t>Décrire le suivi et l'importance de l'amélioration des services liés à l'avortement</a:t>
            </a:r>
            <a:endParaRPr sz="2600"/>
          </a:p>
          <a:p>
            <a:pPr indent="-431800" lvl="0" marL="457200" rtl="0" algn="l">
              <a:lnSpc>
                <a:spcPct val="108461"/>
              </a:lnSpc>
              <a:spcBef>
                <a:spcPts val="840"/>
              </a:spcBef>
              <a:spcAft>
                <a:spcPts val="0"/>
              </a:spcAft>
              <a:buClr>
                <a:srgbClr val="1F3864"/>
              </a:buClr>
              <a:buSzPts val="2590"/>
              <a:buFont typeface="Noto Sans Symbols"/>
              <a:buChar char="✔"/>
            </a:pPr>
            <a:r>
              <a:rPr b="0" i="0" lang="fr" sz="2600" u="none" cap="none" strike="noStrike">
                <a:solidFill>
                  <a:schemeClr val="dk2"/>
                </a:solidFill>
                <a:latin typeface="Calibri"/>
                <a:ea typeface="Calibri"/>
                <a:cs typeface="Calibri"/>
                <a:sym typeface="Calibri"/>
              </a:rPr>
              <a:t>Décrire les étapes générales de l'intégration des services liés à l'avortement dans les programmes de santé sexuelle et reproductive existants</a:t>
            </a:r>
            <a:endParaRPr sz="2600"/>
          </a:p>
          <a:p>
            <a:pPr indent="-431800" lvl="0" marL="457200" rtl="0" algn="l">
              <a:lnSpc>
                <a:spcPct val="108461"/>
              </a:lnSpc>
              <a:spcBef>
                <a:spcPts val="840"/>
              </a:spcBef>
              <a:spcAft>
                <a:spcPts val="200"/>
              </a:spcAft>
              <a:buClr>
                <a:srgbClr val="1F3864"/>
              </a:buClr>
              <a:buSzPts val="2590"/>
              <a:buFont typeface="Noto Sans Symbols"/>
              <a:buChar char="✔"/>
            </a:pPr>
            <a:r>
              <a:rPr b="0" i="0" lang="fr" sz="2600" u="none" cap="none" strike="noStrike">
                <a:solidFill>
                  <a:schemeClr val="dk2"/>
                </a:solidFill>
                <a:latin typeface="Calibri"/>
                <a:ea typeface="Calibri"/>
                <a:cs typeface="Calibri"/>
                <a:sym typeface="Calibri"/>
              </a:rPr>
              <a:t>Comprendre et contribuer à un plan de travail pour assurer l’approvisionnement et le réapprovisionnement en instruments, en médicaments et fournitures, la durabilité des services d'évacuation utérine et les besoins en formation continue/ tutorat </a:t>
            </a:r>
            <a:endParaRPr sz="2600"/>
          </a:p>
        </p:txBody>
      </p:sp>
      <p:sp>
        <p:nvSpPr>
          <p:cNvPr id="1427" name="Google Shape;1427;p1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fr"/>
              <a:t>Objectifs de la session 6 	</a:t>
            </a:r>
            <a:endParaRPr/>
          </a:p>
        </p:txBody>
      </p:sp>
      <p:sp>
        <p:nvSpPr>
          <p:cNvPr id="1428" name="Google Shape;1428;p1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3" name="Shape 1433"/>
        <p:cNvGrpSpPr/>
        <p:nvPr/>
      </p:nvGrpSpPr>
      <p:grpSpPr>
        <a:xfrm>
          <a:off x="0" y="0"/>
          <a:ext cx="0" cy="0"/>
          <a:chOff x="0" y="0"/>
          <a:chExt cx="0" cy="0"/>
        </a:xfrm>
      </p:grpSpPr>
      <p:sp>
        <p:nvSpPr>
          <p:cNvPr id="1434" name="Google Shape;1434;p184"/>
          <p:cNvSpPr txBox="1"/>
          <p:nvPr>
            <p:ph idx="1" type="body"/>
          </p:nvPr>
        </p:nvSpPr>
        <p:spPr>
          <a:xfrm>
            <a:off x="628650" y="2192336"/>
            <a:ext cx="8229600" cy="4300538"/>
          </a:xfrm>
          <a:prstGeom prst="rect">
            <a:avLst/>
          </a:prstGeom>
          <a:noFill/>
          <a:ln>
            <a:noFill/>
          </a:ln>
        </p:spPr>
        <p:txBody>
          <a:bodyPr anchorCtr="0" anchor="t" bIns="45700" lIns="91425" spcFirstLastPara="1" rIns="91425" wrap="square" tIns="45700">
            <a:normAutofit/>
          </a:bodyPr>
          <a:lstStyle/>
          <a:p>
            <a:pPr indent="-431800" lvl="0" marL="457200" rtl="0" algn="l">
              <a:lnSpc>
                <a:spcPct val="100000"/>
              </a:lnSpc>
              <a:spcBef>
                <a:spcPts val="640"/>
              </a:spcBef>
              <a:spcAft>
                <a:spcPts val="0"/>
              </a:spcAft>
              <a:buClr>
                <a:srgbClr val="1F3864"/>
              </a:buClr>
              <a:buSzPts val="3200"/>
              <a:buChar char="•"/>
            </a:pPr>
            <a:r>
              <a:rPr lang="fr" sz="2600">
                <a:solidFill>
                  <a:schemeClr val="dk2"/>
                </a:solidFill>
              </a:rPr>
              <a:t>Suivre la qualité des services d'évacuation utérine sur le site</a:t>
            </a:r>
            <a:endParaRPr/>
          </a:p>
          <a:p>
            <a:pPr indent="-431800" lvl="0" marL="457200" rtl="0" algn="l">
              <a:lnSpc>
                <a:spcPct val="100000"/>
              </a:lnSpc>
              <a:spcBef>
                <a:spcPts val="640"/>
              </a:spcBef>
              <a:spcAft>
                <a:spcPts val="0"/>
              </a:spcAft>
              <a:buClr>
                <a:srgbClr val="1F3864"/>
              </a:buClr>
              <a:buSzPts val="3200"/>
              <a:buChar char="•"/>
            </a:pPr>
            <a:r>
              <a:rPr lang="fr" sz="2600">
                <a:solidFill>
                  <a:schemeClr val="dk2"/>
                </a:solidFill>
              </a:rPr>
              <a:t>Garantir la durabilité des services d'évacuation utérine</a:t>
            </a:r>
            <a:endParaRPr/>
          </a:p>
          <a:p>
            <a:pPr indent="-431800" lvl="0" marL="457200" rtl="0" algn="l">
              <a:lnSpc>
                <a:spcPct val="100000"/>
              </a:lnSpc>
              <a:spcBef>
                <a:spcPts val="640"/>
              </a:spcBef>
              <a:spcAft>
                <a:spcPts val="0"/>
              </a:spcAft>
              <a:buClr>
                <a:srgbClr val="1F3864"/>
              </a:buClr>
              <a:buSzPts val="3200"/>
              <a:buChar char="•"/>
            </a:pPr>
            <a:r>
              <a:rPr lang="fr" sz="2600">
                <a:solidFill>
                  <a:schemeClr val="dk2"/>
                </a:solidFill>
              </a:rPr>
              <a:t>Garantir la durabilité des services d’évacuation utérine et de contraception après avortement sur le site</a:t>
            </a:r>
            <a:endParaRPr/>
          </a:p>
          <a:p>
            <a:pPr indent="-431800" lvl="0" marL="457200" rtl="0" algn="l">
              <a:lnSpc>
                <a:spcPct val="100000"/>
              </a:lnSpc>
              <a:spcBef>
                <a:spcPts val="640"/>
              </a:spcBef>
              <a:spcAft>
                <a:spcPts val="0"/>
              </a:spcAft>
              <a:buClr>
                <a:srgbClr val="1F3864"/>
              </a:buClr>
              <a:buSzPts val="3200"/>
              <a:buChar char="•"/>
            </a:pPr>
            <a:r>
              <a:rPr lang="fr" sz="2600">
                <a:solidFill>
                  <a:schemeClr val="dk2"/>
                </a:solidFill>
              </a:rPr>
              <a:t>Garantir l'approvisionnement/réapprovisionnement en instruments d'AMIU et fournitures connexes</a:t>
            </a:r>
            <a:endParaRPr/>
          </a:p>
          <a:p>
            <a:pPr indent="-431800" lvl="0" marL="457200" rtl="0" algn="l">
              <a:lnSpc>
                <a:spcPct val="100000"/>
              </a:lnSpc>
              <a:spcBef>
                <a:spcPts val="640"/>
              </a:spcBef>
              <a:spcAft>
                <a:spcPts val="0"/>
              </a:spcAft>
              <a:buClr>
                <a:srgbClr val="1F3864"/>
              </a:buClr>
              <a:buSzPts val="3200"/>
              <a:buChar char="•"/>
            </a:pPr>
            <a:r>
              <a:rPr lang="fr" sz="2600">
                <a:solidFill>
                  <a:schemeClr val="dk2"/>
                </a:solidFill>
              </a:rPr>
              <a:t>Répondre aux besoins de formation/tutorat</a:t>
            </a:r>
            <a:endParaRPr/>
          </a:p>
        </p:txBody>
      </p:sp>
      <p:sp>
        <p:nvSpPr>
          <p:cNvPr id="1435" name="Google Shape;1435;p184"/>
          <p:cNvSpPr txBox="1"/>
          <p:nvPr>
            <p:ph type="title"/>
          </p:nvPr>
        </p:nvSpPr>
        <p:spPr>
          <a:xfrm>
            <a:off x="628650" y="365126"/>
            <a:ext cx="8058150" cy="146049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lang="fr" sz="3000">
                <a:solidFill>
                  <a:schemeClr val="dk2"/>
                </a:solidFill>
              </a:rPr>
              <a:t>Éléments d'un plan de suivi/durabilité pour les services d'évacuation utérine dans les contextes de crise</a:t>
            </a:r>
            <a:endParaRPr/>
          </a:p>
        </p:txBody>
      </p:sp>
      <p:sp>
        <p:nvSpPr>
          <p:cNvPr id="1436" name="Google Shape;1436;p1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0" name="Shape 1440"/>
        <p:cNvGrpSpPr/>
        <p:nvPr/>
      </p:nvGrpSpPr>
      <p:grpSpPr>
        <a:xfrm>
          <a:off x="0" y="0"/>
          <a:ext cx="0" cy="0"/>
          <a:chOff x="0" y="0"/>
          <a:chExt cx="0" cy="0"/>
        </a:xfrm>
      </p:grpSpPr>
      <p:sp>
        <p:nvSpPr>
          <p:cNvPr id="1441" name="Google Shape;1441;p185"/>
          <p:cNvSpPr txBox="1"/>
          <p:nvPr>
            <p:ph idx="1" type="body"/>
          </p:nvPr>
        </p:nvSpPr>
        <p:spPr>
          <a:xfrm>
            <a:off x="697424" y="1413164"/>
            <a:ext cx="7989376" cy="45259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640"/>
              </a:spcBef>
              <a:spcAft>
                <a:spcPts val="0"/>
              </a:spcAft>
              <a:buSzPts val="3200"/>
              <a:buNone/>
            </a:pPr>
            <a:r>
              <a:rPr lang="fr" sz="2800">
                <a:solidFill>
                  <a:schemeClr val="dk2"/>
                </a:solidFill>
              </a:rPr>
              <a:t>Le suivi consiste à :</a:t>
            </a:r>
            <a:endParaRPr/>
          </a:p>
          <a:p>
            <a:pPr indent="-457200" lvl="0" marL="457200" rtl="0" algn="l">
              <a:lnSpc>
                <a:spcPct val="100000"/>
              </a:lnSpc>
              <a:spcBef>
                <a:spcPts val="640"/>
              </a:spcBef>
              <a:spcAft>
                <a:spcPts val="0"/>
              </a:spcAft>
              <a:buClr>
                <a:srgbClr val="1F3864"/>
              </a:buClr>
              <a:buSzPts val="3200"/>
              <a:buChar char="•"/>
            </a:pPr>
            <a:r>
              <a:rPr lang="fr" sz="2800">
                <a:solidFill>
                  <a:schemeClr val="dk2"/>
                </a:solidFill>
              </a:rPr>
              <a:t>Examiner tous les aspects des soins, notamment la satisfaction des clients   </a:t>
            </a:r>
            <a:endParaRPr/>
          </a:p>
          <a:p>
            <a:pPr indent="-457200" lvl="0" marL="457200" rtl="0" algn="l">
              <a:lnSpc>
                <a:spcPct val="100000"/>
              </a:lnSpc>
              <a:spcBef>
                <a:spcPts val="640"/>
              </a:spcBef>
              <a:spcAft>
                <a:spcPts val="0"/>
              </a:spcAft>
              <a:buClr>
                <a:srgbClr val="1F3864"/>
              </a:buClr>
              <a:buSzPts val="3200"/>
              <a:buChar char="•"/>
            </a:pPr>
            <a:r>
              <a:rPr lang="fr" sz="2800">
                <a:solidFill>
                  <a:schemeClr val="dk2"/>
                </a:solidFill>
              </a:rPr>
              <a:t>Suivre les services au fil du temps pour identifier leurs forces et leurs faiblesses </a:t>
            </a:r>
            <a:endParaRPr/>
          </a:p>
          <a:p>
            <a:pPr indent="-457200" lvl="0" marL="457200" rtl="0" algn="l">
              <a:lnSpc>
                <a:spcPct val="100000"/>
              </a:lnSpc>
              <a:spcBef>
                <a:spcPts val="640"/>
              </a:spcBef>
              <a:spcAft>
                <a:spcPts val="0"/>
              </a:spcAft>
              <a:buClr>
                <a:srgbClr val="1F3864"/>
              </a:buClr>
              <a:buSzPts val="3200"/>
              <a:buChar char="•"/>
            </a:pPr>
            <a:r>
              <a:rPr lang="fr" sz="2800">
                <a:solidFill>
                  <a:schemeClr val="dk2"/>
                </a:solidFill>
              </a:rPr>
              <a:t>Utiliser les données pour faire part des commentaires et procéder à des ajustements pour améliorer la qualité</a:t>
            </a:r>
            <a:endParaRPr/>
          </a:p>
          <a:p>
            <a:pPr indent="-457200" lvl="0" marL="457200" rtl="0" algn="l">
              <a:lnSpc>
                <a:spcPct val="100000"/>
              </a:lnSpc>
              <a:spcBef>
                <a:spcPts val="640"/>
              </a:spcBef>
              <a:spcAft>
                <a:spcPts val="0"/>
              </a:spcAft>
              <a:buClr>
                <a:srgbClr val="1F3864"/>
              </a:buClr>
              <a:buSzPts val="3200"/>
              <a:buChar char="•"/>
            </a:pPr>
            <a:r>
              <a:rPr lang="fr" sz="2800">
                <a:solidFill>
                  <a:schemeClr val="dk2"/>
                </a:solidFill>
              </a:rPr>
              <a:t>C’est un processus continu</a:t>
            </a:r>
            <a:endParaRPr/>
          </a:p>
          <a:p>
            <a:pPr indent="-254000" lvl="0" marL="457200" rtl="0" algn="l">
              <a:lnSpc>
                <a:spcPct val="100000"/>
              </a:lnSpc>
              <a:spcBef>
                <a:spcPts val="640"/>
              </a:spcBef>
              <a:spcAft>
                <a:spcPts val="0"/>
              </a:spcAft>
              <a:buSzPts val="3200"/>
              <a:buNone/>
            </a:pPr>
            <a:r>
              <a:t/>
            </a:r>
            <a:endParaRPr sz="2800">
              <a:solidFill>
                <a:schemeClr val="dk2"/>
              </a:solidFill>
            </a:endParaRPr>
          </a:p>
        </p:txBody>
      </p:sp>
      <p:sp>
        <p:nvSpPr>
          <p:cNvPr id="1442" name="Google Shape;1442;p185"/>
          <p:cNvSpPr txBox="1"/>
          <p:nvPr>
            <p:ph type="title"/>
          </p:nvPr>
        </p:nvSpPr>
        <p:spPr>
          <a:xfrm>
            <a:off x="559876" y="25609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fr">
                <a:solidFill>
                  <a:schemeClr val="dk2"/>
                </a:solidFill>
              </a:rPr>
              <a:t>Qu’est-ce que le suivi ?</a:t>
            </a:r>
            <a:endParaRPr/>
          </a:p>
        </p:txBody>
      </p:sp>
      <p:sp>
        <p:nvSpPr>
          <p:cNvPr id="1443" name="Google Shape;1443;p1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8" name="Shape 1448"/>
        <p:cNvGrpSpPr/>
        <p:nvPr/>
      </p:nvGrpSpPr>
      <p:grpSpPr>
        <a:xfrm>
          <a:off x="0" y="0"/>
          <a:ext cx="0" cy="0"/>
          <a:chOff x="0" y="0"/>
          <a:chExt cx="0" cy="0"/>
        </a:xfrm>
      </p:grpSpPr>
      <p:sp>
        <p:nvSpPr>
          <p:cNvPr id="1449" name="Google Shape;1449;p186"/>
          <p:cNvSpPr txBox="1"/>
          <p:nvPr>
            <p:ph idx="1" type="body"/>
          </p:nvPr>
        </p:nvSpPr>
        <p:spPr>
          <a:xfrm>
            <a:off x="686765" y="1600200"/>
            <a:ext cx="8058151" cy="4525963"/>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lnSpc>
                <a:spcPct val="100000"/>
              </a:lnSpc>
              <a:spcBef>
                <a:spcPts val="640"/>
              </a:spcBef>
              <a:spcAft>
                <a:spcPts val="0"/>
              </a:spcAft>
              <a:buClr>
                <a:srgbClr val="1F3864"/>
              </a:buClr>
              <a:buSzPct val="123552"/>
              <a:buChar char="•"/>
            </a:pPr>
            <a:r>
              <a:rPr lang="fr" sz="2800">
                <a:solidFill>
                  <a:schemeClr val="dk2"/>
                </a:solidFill>
              </a:rPr>
              <a:t>Il indique si les services sont efficaces ou nécessitent une amélioration</a:t>
            </a:r>
            <a:endParaRPr/>
          </a:p>
          <a:p>
            <a:pPr indent="-457200" lvl="0" marL="457200" rtl="0" algn="l">
              <a:lnSpc>
                <a:spcPct val="100000"/>
              </a:lnSpc>
              <a:spcBef>
                <a:spcPts val="640"/>
              </a:spcBef>
              <a:spcAft>
                <a:spcPts val="0"/>
              </a:spcAft>
              <a:buClr>
                <a:srgbClr val="1F3864"/>
              </a:buClr>
              <a:buSzPct val="123552"/>
              <a:buChar char="•"/>
            </a:pPr>
            <a:r>
              <a:rPr lang="fr" sz="2800">
                <a:solidFill>
                  <a:schemeClr val="dk2"/>
                </a:solidFill>
              </a:rPr>
              <a:t>Il fournit des informations qui impactent la prestation de service et les politiques</a:t>
            </a:r>
            <a:endParaRPr/>
          </a:p>
          <a:p>
            <a:pPr indent="-457200" lvl="0" marL="457200" rtl="0" algn="l">
              <a:lnSpc>
                <a:spcPct val="100000"/>
              </a:lnSpc>
              <a:spcBef>
                <a:spcPts val="640"/>
              </a:spcBef>
              <a:spcAft>
                <a:spcPts val="0"/>
              </a:spcAft>
              <a:buClr>
                <a:srgbClr val="1F3864"/>
              </a:buClr>
              <a:buSzPct val="123552"/>
              <a:buChar char="•"/>
            </a:pPr>
            <a:r>
              <a:rPr lang="fr" sz="2800">
                <a:solidFill>
                  <a:schemeClr val="dk2"/>
                </a:solidFill>
              </a:rPr>
              <a:t>Il améliore les services pour les clients et les agents</a:t>
            </a:r>
            <a:endParaRPr/>
          </a:p>
          <a:p>
            <a:pPr indent="-457200" lvl="0" marL="457200" rtl="0" algn="l">
              <a:lnSpc>
                <a:spcPct val="100000"/>
              </a:lnSpc>
              <a:spcBef>
                <a:spcPts val="640"/>
              </a:spcBef>
              <a:spcAft>
                <a:spcPts val="0"/>
              </a:spcAft>
              <a:buClr>
                <a:srgbClr val="1F3864"/>
              </a:buClr>
              <a:buSzPct val="123552"/>
              <a:buChar char="•"/>
            </a:pPr>
            <a:r>
              <a:rPr lang="fr" sz="2800">
                <a:solidFill>
                  <a:schemeClr val="dk2"/>
                </a:solidFill>
              </a:rPr>
              <a:t>Il détermine si les changements ont apporté les résultats escomptés</a:t>
            </a:r>
            <a:endParaRPr/>
          </a:p>
          <a:p>
            <a:pPr indent="-457200" lvl="0" marL="457200" rtl="0" algn="l">
              <a:lnSpc>
                <a:spcPct val="100000"/>
              </a:lnSpc>
              <a:spcBef>
                <a:spcPts val="640"/>
              </a:spcBef>
              <a:spcAft>
                <a:spcPts val="0"/>
              </a:spcAft>
              <a:buClr>
                <a:srgbClr val="1F3864"/>
              </a:buClr>
              <a:buSzPct val="123552"/>
              <a:buChar char="•"/>
            </a:pPr>
            <a:r>
              <a:rPr lang="fr" sz="2800">
                <a:solidFill>
                  <a:schemeClr val="dk2"/>
                </a:solidFill>
              </a:rPr>
              <a:t>Il maintient le niveau de fonctionnement des services liés à l'avortement à un haut niveau</a:t>
            </a:r>
            <a:endParaRPr/>
          </a:p>
          <a:p>
            <a:pPr indent="-457200" lvl="0" marL="457200" rtl="0" algn="l">
              <a:lnSpc>
                <a:spcPct val="100000"/>
              </a:lnSpc>
              <a:spcBef>
                <a:spcPts val="640"/>
              </a:spcBef>
              <a:spcAft>
                <a:spcPts val="0"/>
              </a:spcAft>
              <a:buClr>
                <a:srgbClr val="1F3864"/>
              </a:buClr>
              <a:buSzPct val="123552"/>
              <a:buChar char="•"/>
            </a:pPr>
            <a:r>
              <a:rPr lang="fr" sz="2800">
                <a:solidFill>
                  <a:schemeClr val="dk2"/>
                </a:solidFill>
              </a:rPr>
              <a:t>Si vous ne faites pas de suivi, il n’y a pas d’amélioration!</a:t>
            </a:r>
            <a:endParaRPr/>
          </a:p>
        </p:txBody>
      </p:sp>
      <p:sp>
        <p:nvSpPr>
          <p:cNvPr id="1450" name="Google Shape;1450;p186"/>
          <p:cNvSpPr txBox="1"/>
          <p:nvPr>
            <p:ph type="title"/>
          </p:nvPr>
        </p:nvSpPr>
        <p:spPr>
          <a:xfrm>
            <a:off x="570529" y="274637"/>
            <a:ext cx="8408371"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fr">
                <a:solidFill>
                  <a:schemeClr val="dk2"/>
                </a:solidFill>
              </a:rPr>
              <a:t>Pourquoi le suivi est-il important ? </a:t>
            </a:r>
            <a:endParaRPr/>
          </a:p>
        </p:txBody>
      </p:sp>
      <p:sp>
        <p:nvSpPr>
          <p:cNvPr id="1451" name="Google Shape;1451;p18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187"/>
          <p:cNvSpPr txBox="1"/>
          <p:nvPr>
            <p:ph idx="1" type="body"/>
          </p:nvPr>
        </p:nvSpPr>
        <p:spPr>
          <a:xfrm>
            <a:off x="457200" y="1849581"/>
            <a:ext cx="8229600" cy="4525963"/>
          </a:xfrm>
          <a:prstGeom prst="rect">
            <a:avLst/>
          </a:prstGeom>
          <a:noFill/>
          <a:ln>
            <a:noFill/>
          </a:ln>
        </p:spPr>
        <p:txBody>
          <a:bodyPr anchorCtr="0" anchor="t" bIns="45700" lIns="91425" spcFirstLastPara="1" rIns="91425" wrap="square" tIns="45700">
            <a:normAutofit/>
          </a:bodyPr>
          <a:lstStyle/>
          <a:p>
            <a:pPr indent="-431800" lvl="0" marL="457200" rtl="0" algn="l">
              <a:lnSpc>
                <a:spcPct val="100000"/>
              </a:lnSpc>
              <a:spcBef>
                <a:spcPts val="640"/>
              </a:spcBef>
              <a:spcAft>
                <a:spcPts val="0"/>
              </a:spcAft>
              <a:buClr>
                <a:srgbClr val="1F3864"/>
              </a:buClr>
              <a:buSzPts val="3200"/>
              <a:buChar char="•"/>
            </a:pPr>
            <a:r>
              <a:rPr lang="fr" sz="2800">
                <a:solidFill>
                  <a:schemeClr val="dk2"/>
                </a:solidFill>
              </a:rPr>
              <a:t>Le taux élevé de renouvellement du personnel peut avoir un impact sur la qualité des services fournis.</a:t>
            </a:r>
            <a:endParaRPr/>
          </a:p>
          <a:p>
            <a:pPr indent="-431800" lvl="0" marL="457200" rtl="0" algn="l">
              <a:lnSpc>
                <a:spcPct val="100000"/>
              </a:lnSpc>
              <a:spcBef>
                <a:spcPts val="640"/>
              </a:spcBef>
              <a:spcAft>
                <a:spcPts val="0"/>
              </a:spcAft>
              <a:buClr>
                <a:srgbClr val="1F3864"/>
              </a:buClr>
              <a:buSzPts val="3200"/>
              <a:buChar char="•"/>
            </a:pPr>
            <a:r>
              <a:rPr lang="fr" sz="2800">
                <a:solidFill>
                  <a:schemeClr val="dk2"/>
                </a:solidFill>
              </a:rPr>
              <a:t>Il est possible que les femmes ne reviennent pas pour bénéficier de soins si elles ont une expérience négative.</a:t>
            </a:r>
            <a:endParaRPr/>
          </a:p>
          <a:p>
            <a:pPr indent="-431800" lvl="0" marL="457200" rtl="0" algn="l">
              <a:lnSpc>
                <a:spcPct val="100000"/>
              </a:lnSpc>
              <a:spcBef>
                <a:spcPts val="640"/>
              </a:spcBef>
              <a:spcAft>
                <a:spcPts val="0"/>
              </a:spcAft>
              <a:buClr>
                <a:srgbClr val="1F3864"/>
              </a:buClr>
              <a:buSzPts val="3200"/>
              <a:buChar char="•"/>
            </a:pPr>
            <a:r>
              <a:rPr lang="fr" sz="2800">
                <a:solidFill>
                  <a:schemeClr val="dk2"/>
                </a:solidFill>
              </a:rPr>
              <a:t>Il se peut qu'il n'y ait pas d'autres options de soins disponibles, par conséquent, il est important d'avoir des soins de qualité. </a:t>
            </a:r>
            <a:endParaRPr/>
          </a:p>
        </p:txBody>
      </p:sp>
      <p:sp>
        <p:nvSpPr>
          <p:cNvPr id="1457" name="Google Shape;1457;p187"/>
          <p:cNvSpPr txBox="1"/>
          <p:nvPr>
            <p:ph type="title"/>
          </p:nvPr>
        </p:nvSpPr>
        <p:spPr>
          <a:xfrm>
            <a:off x="325464" y="274637"/>
            <a:ext cx="8361336"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111111"/>
              <a:buNone/>
            </a:pPr>
            <a:r>
              <a:rPr lang="fr">
                <a:solidFill>
                  <a:schemeClr val="dk2"/>
                </a:solidFill>
              </a:rPr>
              <a:t>Pourquoi le suivi est particulièrement important dans les contextes de crise?</a:t>
            </a:r>
            <a:endParaRPr/>
          </a:p>
        </p:txBody>
      </p:sp>
      <p:sp>
        <p:nvSpPr>
          <p:cNvPr id="1458" name="Google Shape;1458;p18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sp>
        <p:nvSpPr>
          <p:cNvPr id="1464" name="Google Shape;1464;p188"/>
          <p:cNvSpPr txBox="1"/>
          <p:nvPr>
            <p:ph idx="1" type="body"/>
          </p:nvPr>
        </p:nvSpPr>
        <p:spPr>
          <a:xfrm>
            <a:off x="628650" y="1767753"/>
            <a:ext cx="8229600" cy="4351338"/>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640"/>
              </a:spcBef>
              <a:spcAft>
                <a:spcPts val="0"/>
              </a:spcAft>
              <a:buClr>
                <a:srgbClr val="1F3864"/>
              </a:buClr>
              <a:buSzPts val="3200"/>
              <a:buChar char="•"/>
            </a:pPr>
            <a:r>
              <a:rPr lang="fr" sz="2800">
                <a:solidFill>
                  <a:schemeClr val="dk2"/>
                </a:solidFill>
              </a:rPr>
              <a:t>Il est intégré dans le travail habituel </a:t>
            </a:r>
            <a:endParaRPr/>
          </a:p>
          <a:p>
            <a:pPr indent="-457200" lvl="0" marL="457200" rtl="0" algn="l">
              <a:lnSpc>
                <a:spcPct val="100000"/>
              </a:lnSpc>
              <a:spcBef>
                <a:spcPts val="640"/>
              </a:spcBef>
              <a:spcAft>
                <a:spcPts val="0"/>
              </a:spcAft>
              <a:buClr>
                <a:srgbClr val="1F3864"/>
              </a:buClr>
              <a:buSzPts val="3200"/>
              <a:buChar char="•"/>
            </a:pPr>
            <a:r>
              <a:rPr lang="fr" sz="2800">
                <a:solidFill>
                  <a:schemeClr val="dk2"/>
                </a:solidFill>
              </a:rPr>
              <a:t>Il utilise des indicateurs simples </a:t>
            </a:r>
            <a:endParaRPr/>
          </a:p>
          <a:p>
            <a:pPr indent="-457200" lvl="0" marL="457200" rtl="0" algn="l">
              <a:lnSpc>
                <a:spcPct val="100000"/>
              </a:lnSpc>
              <a:spcBef>
                <a:spcPts val="640"/>
              </a:spcBef>
              <a:spcAft>
                <a:spcPts val="0"/>
              </a:spcAft>
              <a:buClr>
                <a:srgbClr val="1F3864"/>
              </a:buClr>
              <a:buSzPts val="3200"/>
              <a:buChar char="•"/>
            </a:pPr>
            <a:r>
              <a:rPr lang="fr" sz="2800">
                <a:solidFill>
                  <a:schemeClr val="dk2"/>
                </a:solidFill>
              </a:rPr>
              <a:t>Il est participatif et ouvert </a:t>
            </a:r>
            <a:endParaRPr/>
          </a:p>
          <a:p>
            <a:pPr indent="-457200" lvl="0" marL="457200" rtl="0" algn="l">
              <a:lnSpc>
                <a:spcPct val="100000"/>
              </a:lnSpc>
              <a:spcBef>
                <a:spcPts val="640"/>
              </a:spcBef>
              <a:spcAft>
                <a:spcPts val="0"/>
              </a:spcAft>
              <a:buClr>
                <a:srgbClr val="1F3864"/>
              </a:buClr>
              <a:buSzPts val="3200"/>
              <a:buChar char="•"/>
            </a:pPr>
            <a:r>
              <a:rPr lang="fr" sz="2800">
                <a:solidFill>
                  <a:schemeClr val="dk2"/>
                </a:solidFill>
              </a:rPr>
              <a:t>Il est conduit de manière éthique </a:t>
            </a:r>
            <a:endParaRPr/>
          </a:p>
          <a:p>
            <a:pPr indent="-457200" lvl="0" marL="457200" rtl="0" algn="l">
              <a:lnSpc>
                <a:spcPct val="100000"/>
              </a:lnSpc>
              <a:spcBef>
                <a:spcPts val="640"/>
              </a:spcBef>
              <a:spcAft>
                <a:spcPts val="0"/>
              </a:spcAft>
              <a:buClr>
                <a:srgbClr val="1F3864"/>
              </a:buClr>
              <a:buSzPts val="3200"/>
              <a:buChar char="•"/>
            </a:pPr>
            <a:r>
              <a:rPr lang="fr" sz="2800">
                <a:solidFill>
                  <a:schemeClr val="dk2"/>
                </a:solidFill>
              </a:rPr>
              <a:t>Il n'est pas punitif </a:t>
            </a:r>
            <a:endParaRPr/>
          </a:p>
          <a:p>
            <a:pPr indent="-457200" lvl="0" marL="457200" rtl="0" algn="l">
              <a:lnSpc>
                <a:spcPct val="100000"/>
              </a:lnSpc>
              <a:spcBef>
                <a:spcPts val="640"/>
              </a:spcBef>
              <a:spcAft>
                <a:spcPts val="0"/>
              </a:spcAft>
              <a:buClr>
                <a:srgbClr val="1F3864"/>
              </a:buClr>
              <a:buSzPts val="3200"/>
              <a:buChar char="•"/>
            </a:pPr>
            <a:r>
              <a:rPr lang="fr" sz="2800">
                <a:solidFill>
                  <a:schemeClr val="dk2"/>
                </a:solidFill>
              </a:rPr>
              <a:t>Il inclut les bénéficiaires des services, notamment les jeunes femmes dans l'intégralité du processus</a:t>
            </a:r>
            <a:endParaRPr/>
          </a:p>
        </p:txBody>
      </p:sp>
      <p:sp>
        <p:nvSpPr>
          <p:cNvPr id="1465" name="Google Shape;1465;p188"/>
          <p:cNvSpPr txBox="1"/>
          <p:nvPr>
            <p:ph type="title"/>
          </p:nvPr>
        </p:nvSpPr>
        <p:spPr>
          <a:xfrm>
            <a:off x="628650" y="274638"/>
            <a:ext cx="805815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fr">
                <a:solidFill>
                  <a:schemeClr val="dk2"/>
                </a:solidFill>
              </a:rPr>
              <a:t>Suivi efficace</a:t>
            </a:r>
            <a:endParaRPr/>
          </a:p>
        </p:txBody>
      </p:sp>
      <p:sp>
        <p:nvSpPr>
          <p:cNvPr id="1466" name="Google Shape;1466;p18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189"/>
          <p:cNvSpPr txBox="1"/>
          <p:nvPr>
            <p:ph type="title"/>
          </p:nvPr>
        </p:nvSpPr>
        <p:spPr>
          <a:xfrm>
            <a:off x="403225" y="658790"/>
            <a:ext cx="833755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lang="fr"/>
              <a:t>Le suivi est un processus continu</a:t>
            </a:r>
            <a:br>
              <a:rPr b="1" lang="fr"/>
            </a:br>
            <a:br>
              <a:rPr lang="fr"/>
            </a:br>
            <a:endParaRPr/>
          </a:p>
        </p:txBody>
      </p:sp>
      <p:grpSp>
        <p:nvGrpSpPr>
          <p:cNvPr descr="Image showing monitoring cycle, with arrows in a circle from Assess Program to Develop Action Plan to Implement Action Plan to Re-assess Program to Modify Action Plan to Implement Modified Plan and back to Assess Program. " id="1473" name="Google Shape;1473;p189"/>
          <p:cNvGrpSpPr/>
          <p:nvPr/>
        </p:nvGrpSpPr>
        <p:grpSpPr>
          <a:xfrm>
            <a:off x="1738345" y="1478367"/>
            <a:ext cx="5943723" cy="5099939"/>
            <a:chOff x="612278" y="-32173"/>
            <a:chExt cx="5943723" cy="5099939"/>
          </a:xfrm>
        </p:grpSpPr>
        <p:sp>
          <p:nvSpPr>
            <p:cNvPr id="1474" name="Google Shape;1474;p189"/>
            <p:cNvSpPr/>
            <p:nvPr/>
          </p:nvSpPr>
          <p:spPr>
            <a:xfrm>
              <a:off x="4069185" y="11392"/>
              <a:ext cx="1011233" cy="101123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Calibri"/>
                <a:ea typeface="Calibri"/>
                <a:cs typeface="Calibri"/>
                <a:sym typeface="Calibri"/>
              </a:endParaRPr>
            </a:p>
          </p:txBody>
        </p:sp>
        <p:sp>
          <p:nvSpPr>
            <p:cNvPr id="1475" name="Google Shape;1475;p189"/>
            <p:cNvSpPr txBox="1"/>
            <p:nvPr/>
          </p:nvSpPr>
          <p:spPr>
            <a:xfrm>
              <a:off x="4069185" y="11392"/>
              <a:ext cx="1357948" cy="1011233"/>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000000"/>
                </a:buClr>
                <a:buSzPts val="1800"/>
                <a:buFont typeface="Arial"/>
                <a:buNone/>
              </a:pPr>
              <a:r>
                <a:rPr b="0" i="0" lang="fr" sz="1800" u="none" cap="none" strike="noStrike">
                  <a:solidFill>
                    <a:schemeClr val="accent1"/>
                  </a:solidFill>
                  <a:latin typeface="Calibri"/>
                  <a:ea typeface="Calibri"/>
                  <a:cs typeface="Calibri"/>
                  <a:sym typeface="Calibri"/>
                </a:rPr>
                <a:t>Évaluer le programme</a:t>
              </a:r>
              <a:endParaRPr b="0" i="0" sz="1400" u="none" cap="none" strike="noStrike">
                <a:solidFill>
                  <a:schemeClr val="accent1"/>
                </a:solidFill>
                <a:latin typeface="Calibri"/>
                <a:ea typeface="Calibri"/>
                <a:cs typeface="Calibri"/>
                <a:sym typeface="Calibri"/>
              </a:endParaRPr>
            </a:p>
          </p:txBody>
        </p:sp>
        <p:sp>
          <p:nvSpPr>
            <p:cNvPr id="1476" name="Google Shape;1476;p189"/>
            <p:cNvSpPr/>
            <p:nvPr/>
          </p:nvSpPr>
          <p:spPr>
            <a:xfrm>
              <a:off x="974572" y="906"/>
              <a:ext cx="4942720" cy="4942720"/>
            </a:xfrm>
            <a:custGeom>
              <a:rect b="b" l="l" r="r" t="t"/>
              <a:pathLst>
                <a:path extrusionOk="0" h="120000" w="120000">
                  <a:moveTo>
                    <a:pt x="101127" y="20810"/>
                  </a:moveTo>
                  <a:lnTo>
                    <a:pt x="101127" y="20810"/>
                  </a:lnTo>
                  <a:cubicBezTo>
                    <a:pt x="107238" y="27223"/>
                    <a:pt x="111765" y="34977"/>
                    <a:pt x="114345" y="43451"/>
                  </a:cubicBezTo>
                  <a:lnTo>
                    <a:pt x="117449" y="42738"/>
                  </a:lnTo>
                  <a:lnTo>
                    <a:pt x="113033" y="47814"/>
                  </a:lnTo>
                  <a:lnTo>
                    <a:pt x="106563" y="45239"/>
                  </a:lnTo>
                  <a:lnTo>
                    <a:pt x="109667" y="44526"/>
                  </a:lnTo>
                  <a:lnTo>
                    <a:pt x="109667" y="44526"/>
                  </a:lnTo>
                  <a:cubicBezTo>
                    <a:pt x="107287" y="36889"/>
                    <a:pt x="103179" y="29904"/>
                    <a:pt x="97661" y="24113"/>
                  </a:cubicBezTo>
                  <a:close/>
                </a:path>
              </a:pathLst>
            </a:custGeom>
            <a:solidFill>
              <a:srgbClr val="84B4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Calibri"/>
                <a:ea typeface="Calibri"/>
                <a:cs typeface="Calibri"/>
                <a:sym typeface="Calibri"/>
              </a:endParaRPr>
            </a:p>
          </p:txBody>
        </p:sp>
        <p:sp>
          <p:nvSpPr>
            <p:cNvPr id="1477" name="Google Shape;1477;p189"/>
            <p:cNvSpPr/>
            <p:nvPr/>
          </p:nvSpPr>
          <p:spPr>
            <a:xfrm>
              <a:off x="5198053" y="1966650"/>
              <a:ext cx="1011233" cy="101123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Calibri"/>
                <a:ea typeface="Calibri"/>
                <a:cs typeface="Calibri"/>
                <a:sym typeface="Calibri"/>
              </a:endParaRPr>
            </a:p>
          </p:txBody>
        </p:sp>
        <p:sp>
          <p:nvSpPr>
            <p:cNvPr id="1478" name="Google Shape;1478;p189"/>
            <p:cNvSpPr txBox="1"/>
            <p:nvPr/>
          </p:nvSpPr>
          <p:spPr>
            <a:xfrm>
              <a:off x="5198053" y="1966650"/>
              <a:ext cx="1357948" cy="1011233"/>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000000"/>
                </a:buClr>
                <a:buSzPts val="1800"/>
                <a:buFont typeface="Arial"/>
                <a:buNone/>
              </a:pPr>
              <a:r>
                <a:rPr b="0" i="0" lang="fr" sz="1800" u="none" cap="none" strike="noStrike">
                  <a:solidFill>
                    <a:schemeClr val="accent1"/>
                  </a:solidFill>
                  <a:latin typeface="Calibri"/>
                  <a:ea typeface="Calibri"/>
                  <a:cs typeface="Calibri"/>
                  <a:sym typeface="Calibri"/>
                </a:rPr>
                <a:t>Développer un plan d'action</a:t>
              </a:r>
              <a:endParaRPr b="0" i="0" sz="1400" u="none" cap="none" strike="noStrike">
                <a:solidFill>
                  <a:schemeClr val="accent1"/>
                </a:solidFill>
                <a:latin typeface="Calibri"/>
                <a:ea typeface="Calibri"/>
                <a:cs typeface="Calibri"/>
                <a:sym typeface="Calibri"/>
              </a:endParaRPr>
            </a:p>
          </p:txBody>
        </p:sp>
        <p:sp>
          <p:nvSpPr>
            <p:cNvPr id="1479" name="Google Shape;1479;p189"/>
            <p:cNvSpPr/>
            <p:nvPr/>
          </p:nvSpPr>
          <p:spPr>
            <a:xfrm>
              <a:off x="849281" y="125046"/>
              <a:ext cx="4942720" cy="4942720"/>
            </a:xfrm>
            <a:custGeom>
              <a:rect b="b" l="l" r="r" t="t"/>
              <a:pathLst>
                <a:path extrusionOk="0" h="120000" w="120000">
                  <a:moveTo>
                    <a:pt x="114641" y="75545"/>
                  </a:moveTo>
                  <a:cubicBezTo>
                    <a:pt x="112730" y="82262"/>
                    <a:pt x="109597" y="88569"/>
                    <a:pt x="105399" y="94150"/>
                  </a:cubicBezTo>
                  <a:lnTo>
                    <a:pt x="107804" y="96237"/>
                  </a:lnTo>
                  <a:lnTo>
                    <a:pt x="101101" y="95661"/>
                  </a:lnTo>
                  <a:lnTo>
                    <a:pt x="99368" y="88917"/>
                  </a:lnTo>
                  <a:lnTo>
                    <a:pt x="101773" y="91004"/>
                  </a:lnTo>
                  <a:lnTo>
                    <a:pt x="101773" y="91004"/>
                  </a:lnTo>
                  <a:cubicBezTo>
                    <a:pt x="105517" y="85959"/>
                    <a:pt x="108317" y="80277"/>
                    <a:pt x="110036" y="74235"/>
                  </a:cubicBezTo>
                  <a:close/>
                </a:path>
              </a:pathLst>
            </a:custGeom>
            <a:solidFill>
              <a:srgbClr val="CFE3F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Calibri"/>
                <a:ea typeface="Calibri"/>
                <a:cs typeface="Calibri"/>
                <a:sym typeface="Calibri"/>
              </a:endParaRPr>
            </a:p>
          </p:txBody>
        </p:sp>
        <p:sp>
          <p:nvSpPr>
            <p:cNvPr id="1480" name="Google Shape;1480;p189"/>
            <p:cNvSpPr/>
            <p:nvPr/>
          </p:nvSpPr>
          <p:spPr>
            <a:xfrm>
              <a:off x="3977609" y="3839708"/>
              <a:ext cx="1276570" cy="101123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Calibri"/>
                <a:ea typeface="Calibri"/>
                <a:cs typeface="Calibri"/>
                <a:sym typeface="Calibri"/>
              </a:endParaRPr>
            </a:p>
          </p:txBody>
        </p:sp>
        <p:sp>
          <p:nvSpPr>
            <p:cNvPr id="1481" name="Google Shape;1481;p189"/>
            <p:cNvSpPr txBox="1"/>
            <p:nvPr/>
          </p:nvSpPr>
          <p:spPr>
            <a:xfrm>
              <a:off x="3977608" y="3839708"/>
              <a:ext cx="1293823" cy="1011233"/>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000000"/>
                </a:buClr>
                <a:buSzPts val="1800"/>
                <a:buFont typeface="Arial"/>
                <a:buNone/>
              </a:pPr>
              <a:r>
                <a:rPr b="0" i="0" lang="fr" sz="1800" u="none" cap="none" strike="noStrike">
                  <a:solidFill>
                    <a:schemeClr val="accent1"/>
                  </a:solidFill>
                  <a:latin typeface="Calibri"/>
                  <a:ea typeface="Calibri"/>
                  <a:cs typeface="Calibri"/>
                  <a:sym typeface="Calibri"/>
                </a:rPr>
                <a:t>Mettre en oeuvre le plan d'action</a:t>
              </a:r>
              <a:endParaRPr b="0" i="0" sz="1400" u="none" cap="none" strike="noStrike">
                <a:solidFill>
                  <a:schemeClr val="accent1"/>
                </a:solidFill>
                <a:latin typeface="Calibri"/>
                <a:ea typeface="Calibri"/>
                <a:cs typeface="Calibri"/>
                <a:sym typeface="Calibri"/>
              </a:endParaRPr>
            </a:p>
          </p:txBody>
        </p:sp>
        <p:sp>
          <p:nvSpPr>
            <p:cNvPr id="1482" name="Google Shape;1482;p189"/>
            <p:cNvSpPr/>
            <p:nvPr/>
          </p:nvSpPr>
          <p:spPr>
            <a:xfrm>
              <a:off x="878651" y="-24375"/>
              <a:ext cx="4942720" cy="4942720"/>
            </a:xfrm>
            <a:custGeom>
              <a:rect b="b" l="l" r="r" t="t"/>
              <a:pathLst>
                <a:path extrusionOk="0" h="120000" w="120000">
                  <a:moveTo>
                    <a:pt x="75792" y="114570"/>
                  </a:moveTo>
                  <a:cubicBezTo>
                    <a:pt x="67614" y="116937"/>
                    <a:pt x="59008" y="117435"/>
                    <a:pt x="50612" y="116028"/>
                  </a:cubicBezTo>
                  <a:lnTo>
                    <a:pt x="49868" y="119125"/>
                  </a:lnTo>
                  <a:lnTo>
                    <a:pt x="47290" y="112910"/>
                  </a:lnTo>
                  <a:lnTo>
                    <a:pt x="52477" y="108264"/>
                  </a:lnTo>
                  <a:lnTo>
                    <a:pt x="51733" y="111360"/>
                  </a:lnTo>
                  <a:lnTo>
                    <a:pt x="51733" y="111360"/>
                  </a:lnTo>
                  <a:cubicBezTo>
                    <a:pt x="59319" y="112581"/>
                    <a:pt x="67080" y="112107"/>
                    <a:pt x="74461" y="109971"/>
                  </a:cubicBezTo>
                  <a:close/>
                </a:path>
              </a:pathLst>
            </a:custGeom>
            <a:solidFill>
              <a:srgbClr val="EFAA8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Calibri"/>
                <a:ea typeface="Calibri"/>
                <a:cs typeface="Calibri"/>
                <a:sym typeface="Calibri"/>
              </a:endParaRPr>
            </a:p>
          </p:txBody>
        </p:sp>
        <p:sp>
          <p:nvSpPr>
            <p:cNvPr id="1483" name="Google Shape;1483;p189"/>
            <p:cNvSpPr/>
            <p:nvPr/>
          </p:nvSpPr>
          <p:spPr>
            <a:xfrm>
              <a:off x="1811447" y="3921908"/>
              <a:ext cx="1011233" cy="101123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Calibri"/>
                <a:ea typeface="Calibri"/>
                <a:cs typeface="Calibri"/>
                <a:sym typeface="Calibri"/>
              </a:endParaRPr>
            </a:p>
          </p:txBody>
        </p:sp>
        <p:sp>
          <p:nvSpPr>
            <p:cNvPr id="1484" name="Google Shape;1484;p189"/>
            <p:cNvSpPr txBox="1"/>
            <p:nvPr/>
          </p:nvSpPr>
          <p:spPr>
            <a:xfrm>
              <a:off x="1529904" y="3861295"/>
              <a:ext cx="1357946" cy="1011233"/>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000000"/>
                </a:buClr>
                <a:buSzPts val="1800"/>
                <a:buFont typeface="Arial"/>
                <a:buNone/>
              </a:pPr>
              <a:r>
                <a:rPr b="0" i="0" lang="fr" sz="1800" u="none" cap="none" strike="noStrike">
                  <a:solidFill>
                    <a:schemeClr val="accent1"/>
                  </a:solidFill>
                  <a:latin typeface="Calibri"/>
                  <a:ea typeface="Calibri"/>
                  <a:cs typeface="Calibri"/>
                  <a:sym typeface="Calibri"/>
                </a:rPr>
                <a:t>Réévaluer le programme</a:t>
              </a:r>
              <a:endParaRPr b="0" i="0" sz="1400" u="none" cap="none" strike="noStrike">
                <a:solidFill>
                  <a:schemeClr val="accent1"/>
                </a:solidFill>
                <a:latin typeface="Calibri"/>
                <a:ea typeface="Calibri"/>
                <a:cs typeface="Calibri"/>
                <a:sym typeface="Calibri"/>
              </a:endParaRPr>
            </a:p>
          </p:txBody>
        </p:sp>
        <p:sp>
          <p:nvSpPr>
            <p:cNvPr id="1485" name="Google Shape;1485;p189"/>
            <p:cNvSpPr/>
            <p:nvPr/>
          </p:nvSpPr>
          <p:spPr>
            <a:xfrm>
              <a:off x="974572" y="906"/>
              <a:ext cx="4942720" cy="4942720"/>
            </a:xfrm>
            <a:custGeom>
              <a:rect b="b" l="l" r="r" t="t"/>
              <a:pathLst>
                <a:path extrusionOk="0" h="120000" w="120000">
                  <a:moveTo>
                    <a:pt x="18873" y="99190"/>
                  </a:moveTo>
                  <a:lnTo>
                    <a:pt x="18873" y="99190"/>
                  </a:lnTo>
                  <a:cubicBezTo>
                    <a:pt x="12762" y="92777"/>
                    <a:pt x="8235" y="85023"/>
                    <a:pt x="5655" y="76549"/>
                  </a:cubicBezTo>
                  <a:lnTo>
                    <a:pt x="2551" y="77262"/>
                  </a:lnTo>
                  <a:lnTo>
                    <a:pt x="6967" y="72186"/>
                  </a:lnTo>
                  <a:lnTo>
                    <a:pt x="13437" y="74761"/>
                  </a:lnTo>
                  <a:lnTo>
                    <a:pt x="10333" y="75474"/>
                  </a:lnTo>
                  <a:cubicBezTo>
                    <a:pt x="12713" y="83111"/>
                    <a:pt x="16821" y="90096"/>
                    <a:pt x="22339" y="95887"/>
                  </a:cubicBezTo>
                  <a:close/>
                </a:path>
              </a:pathLst>
            </a:custGeom>
            <a:solidFill>
              <a:srgbClr val="FADC9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Calibri"/>
                <a:ea typeface="Calibri"/>
                <a:cs typeface="Calibri"/>
                <a:sym typeface="Calibri"/>
              </a:endParaRPr>
            </a:p>
          </p:txBody>
        </p:sp>
        <p:sp>
          <p:nvSpPr>
            <p:cNvPr id="1486" name="Google Shape;1486;p189"/>
            <p:cNvSpPr/>
            <p:nvPr/>
          </p:nvSpPr>
          <p:spPr>
            <a:xfrm>
              <a:off x="682579" y="1966650"/>
              <a:ext cx="1011233" cy="101123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Calibri"/>
                <a:ea typeface="Calibri"/>
                <a:cs typeface="Calibri"/>
                <a:sym typeface="Calibri"/>
              </a:endParaRPr>
            </a:p>
          </p:txBody>
        </p:sp>
        <p:sp>
          <p:nvSpPr>
            <p:cNvPr id="1487" name="Google Shape;1487;p189"/>
            <p:cNvSpPr txBox="1"/>
            <p:nvPr/>
          </p:nvSpPr>
          <p:spPr>
            <a:xfrm>
              <a:off x="612278" y="2027263"/>
              <a:ext cx="1357946" cy="1011233"/>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000000"/>
                </a:buClr>
                <a:buSzPts val="1800"/>
                <a:buFont typeface="Arial"/>
                <a:buNone/>
              </a:pPr>
              <a:r>
                <a:rPr b="0" i="0" lang="fr" sz="1800" u="none" cap="none" strike="noStrike">
                  <a:solidFill>
                    <a:schemeClr val="accent1"/>
                  </a:solidFill>
                  <a:latin typeface="Calibri"/>
                  <a:ea typeface="Calibri"/>
                  <a:cs typeface="Calibri"/>
                  <a:sym typeface="Calibri"/>
                </a:rPr>
                <a:t>Modifier le plan d'action</a:t>
              </a:r>
              <a:endParaRPr b="0" i="0" sz="1400" u="none" cap="none" strike="noStrike">
                <a:solidFill>
                  <a:schemeClr val="accent1"/>
                </a:solidFill>
                <a:latin typeface="Calibri"/>
                <a:ea typeface="Calibri"/>
                <a:cs typeface="Calibri"/>
                <a:sym typeface="Calibri"/>
              </a:endParaRPr>
            </a:p>
          </p:txBody>
        </p:sp>
        <p:sp>
          <p:nvSpPr>
            <p:cNvPr id="1488" name="Google Shape;1488;p189"/>
            <p:cNvSpPr/>
            <p:nvPr/>
          </p:nvSpPr>
          <p:spPr>
            <a:xfrm>
              <a:off x="981913" y="-32173"/>
              <a:ext cx="4942720" cy="4942720"/>
            </a:xfrm>
            <a:custGeom>
              <a:rect b="b" l="l" r="r" t="t"/>
              <a:pathLst>
                <a:path extrusionOk="0" h="120000" w="120000">
                  <a:moveTo>
                    <a:pt x="4449" y="48110"/>
                  </a:moveTo>
                  <a:lnTo>
                    <a:pt x="4449" y="48110"/>
                  </a:lnTo>
                  <a:cubicBezTo>
                    <a:pt x="5505" y="43175"/>
                    <a:pt x="7214" y="38403"/>
                    <a:pt x="9531" y="33920"/>
                  </a:cubicBezTo>
                  <a:lnTo>
                    <a:pt x="6811" y="32264"/>
                  </a:lnTo>
                  <a:lnTo>
                    <a:pt x="13516" y="31712"/>
                  </a:lnTo>
                  <a:lnTo>
                    <a:pt x="16352" y="38071"/>
                  </a:lnTo>
                  <a:lnTo>
                    <a:pt x="13632" y="36416"/>
                  </a:lnTo>
                  <a:lnTo>
                    <a:pt x="13632" y="36416"/>
                  </a:lnTo>
                  <a:cubicBezTo>
                    <a:pt x="11588" y="40435"/>
                    <a:pt x="10075" y="44703"/>
                    <a:pt x="9131" y="49112"/>
                  </a:cubicBezTo>
                  <a:close/>
                </a:path>
              </a:pathLst>
            </a:cu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Calibri"/>
                <a:ea typeface="Calibri"/>
                <a:cs typeface="Calibri"/>
                <a:sym typeface="Calibri"/>
              </a:endParaRPr>
            </a:p>
          </p:txBody>
        </p:sp>
        <p:sp>
          <p:nvSpPr>
            <p:cNvPr id="1489" name="Google Shape;1489;p189"/>
            <p:cNvSpPr/>
            <p:nvPr/>
          </p:nvSpPr>
          <p:spPr>
            <a:xfrm>
              <a:off x="1329455" y="254244"/>
              <a:ext cx="1256022" cy="101123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Calibri"/>
                <a:ea typeface="Calibri"/>
                <a:cs typeface="Calibri"/>
                <a:sym typeface="Calibri"/>
              </a:endParaRPr>
            </a:p>
          </p:txBody>
        </p:sp>
        <p:sp>
          <p:nvSpPr>
            <p:cNvPr id="1490" name="Google Shape;1490;p189"/>
            <p:cNvSpPr txBox="1"/>
            <p:nvPr/>
          </p:nvSpPr>
          <p:spPr>
            <a:xfrm>
              <a:off x="932725" y="299626"/>
              <a:ext cx="1787985" cy="1011233"/>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000000"/>
                </a:buClr>
                <a:buSzPts val="1800"/>
                <a:buFont typeface="Arial"/>
                <a:buNone/>
              </a:pPr>
              <a:r>
                <a:rPr b="0" i="0" lang="fr" sz="1800" u="none" cap="none" strike="noStrike">
                  <a:solidFill>
                    <a:schemeClr val="accent1"/>
                  </a:solidFill>
                  <a:latin typeface="Calibri"/>
                  <a:ea typeface="Calibri"/>
                  <a:cs typeface="Calibri"/>
                  <a:sym typeface="Calibri"/>
                </a:rPr>
                <a:t>Mettre en oeuvre le plan d'action modifié</a:t>
              </a:r>
              <a:endParaRPr b="0" i="0" sz="1400" u="none" cap="none" strike="noStrike">
                <a:solidFill>
                  <a:schemeClr val="accent1"/>
                </a:solidFill>
                <a:latin typeface="Calibri"/>
                <a:ea typeface="Calibri"/>
                <a:cs typeface="Calibri"/>
                <a:sym typeface="Calibri"/>
              </a:endParaRPr>
            </a:p>
          </p:txBody>
        </p:sp>
        <p:sp>
          <p:nvSpPr>
            <p:cNvPr id="1491" name="Google Shape;1491;p189"/>
            <p:cNvSpPr/>
            <p:nvPr/>
          </p:nvSpPr>
          <p:spPr>
            <a:xfrm>
              <a:off x="957319" y="-4123"/>
              <a:ext cx="4942720" cy="4942720"/>
            </a:xfrm>
            <a:custGeom>
              <a:rect b="b" l="l" r="r" t="t"/>
              <a:pathLst>
                <a:path extrusionOk="0" h="120000" w="120000">
                  <a:moveTo>
                    <a:pt x="38783" y="7301"/>
                  </a:moveTo>
                  <a:lnTo>
                    <a:pt x="38783" y="7301"/>
                  </a:lnTo>
                  <a:cubicBezTo>
                    <a:pt x="49415" y="3021"/>
                    <a:pt x="61092" y="2057"/>
                    <a:pt x="72282" y="4534"/>
                  </a:cubicBezTo>
                  <a:lnTo>
                    <a:pt x="73185" y="1480"/>
                  </a:lnTo>
                  <a:lnTo>
                    <a:pt x="75437" y="7820"/>
                  </a:lnTo>
                  <a:lnTo>
                    <a:pt x="70017" y="12191"/>
                  </a:lnTo>
                  <a:lnTo>
                    <a:pt x="70920" y="9138"/>
                  </a:lnTo>
                  <a:lnTo>
                    <a:pt x="70920" y="9138"/>
                  </a:lnTo>
                  <a:cubicBezTo>
                    <a:pt x="60771" y="6959"/>
                    <a:pt x="50201" y="7866"/>
                    <a:pt x="40572" y="11743"/>
                  </a:cubicBezTo>
                  <a:close/>
                </a:path>
              </a:pathLst>
            </a:custGeom>
            <a:solidFill>
              <a:srgbClr val="84B4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Calibri"/>
                <a:ea typeface="Calibri"/>
                <a:cs typeface="Calibri"/>
                <a:sym typeface="Calibri"/>
              </a:endParaRPr>
            </a:p>
          </p:txBody>
        </p:sp>
      </p:grpSp>
      <p:sp>
        <p:nvSpPr>
          <p:cNvPr id="1492" name="Google Shape;1492;p18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sp>
        <p:nvSpPr>
          <p:cNvPr id="1498" name="Google Shape;1498;p190"/>
          <p:cNvSpPr txBox="1"/>
          <p:nvPr>
            <p:ph type="title"/>
          </p:nvPr>
        </p:nvSpPr>
        <p:spPr>
          <a:xfrm>
            <a:off x="457199" y="321075"/>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Calibri"/>
              <a:buNone/>
            </a:pPr>
            <a:r>
              <a:rPr b="1" lang="fr" sz="3400"/>
              <a:t>Éléments suggérés pour l’établissement d’un registre de clientes d'évacuation utérine</a:t>
            </a:r>
            <a:endParaRPr sz="3400"/>
          </a:p>
        </p:txBody>
      </p:sp>
      <p:sp>
        <p:nvSpPr>
          <p:cNvPr id="1499" name="Google Shape;1499;p190"/>
          <p:cNvSpPr txBox="1"/>
          <p:nvPr>
            <p:ph idx="1" type="body"/>
          </p:nvPr>
        </p:nvSpPr>
        <p:spPr>
          <a:xfrm>
            <a:off x="1342574" y="1372618"/>
            <a:ext cx="7496626" cy="4759502"/>
          </a:xfrm>
          <a:prstGeom prst="rect">
            <a:avLst/>
          </a:prstGeom>
          <a:noFill/>
          <a:ln>
            <a:noFill/>
          </a:ln>
        </p:spPr>
        <p:txBody>
          <a:bodyPr anchorCtr="0" anchor="t" bIns="45700" lIns="91425" spcFirstLastPara="1" rIns="91425" wrap="square" tIns="45700">
            <a:noAutofit/>
          </a:bodyPr>
          <a:lstStyle/>
          <a:p>
            <a:pPr indent="-228600" lvl="0" marL="228600" rtl="0" algn="l">
              <a:lnSpc>
                <a:spcPct val="104999"/>
              </a:lnSpc>
              <a:spcBef>
                <a:spcPts val="600"/>
              </a:spcBef>
              <a:spcAft>
                <a:spcPts val="0"/>
              </a:spcAft>
              <a:buClr>
                <a:srgbClr val="1F3864"/>
              </a:buClr>
              <a:buSzPts val="1960"/>
              <a:buChar char="•"/>
            </a:pPr>
            <a:r>
              <a:rPr lang="fr" sz="2000">
                <a:solidFill>
                  <a:srgbClr val="506687"/>
                </a:solidFill>
              </a:rPr>
              <a:t>Date</a:t>
            </a:r>
            <a:endParaRPr sz="2000">
              <a:solidFill>
                <a:srgbClr val="506687"/>
              </a:solidFill>
            </a:endParaRPr>
          </a:p>
          <a:p>
            <a:pPr indent="-228600" lvl="0" marL="228600" rtl="0" algn="l">
              <a:lnSpc>
                <a:spcPct val="104999"/>
              </a:lnSpc>
              <a:spcBef>
                <a:spcPts val="600"/>
              </a:spcBef>
              <a:spcAft>
                <a:spcPts val="0"/>
              </a:spcAft>
              <a:buClr>
                <a:srgbClr val="1F3864"/>
              </a:buClr>
              <a:buSzPts val="1960"/>
              <a:buChar char="•"/>
            </a:pPr>
            <a:r>
              <a:rPr lang="fr" sz="2000">
                <a:solidFill>
                  <a:srgbClr val="506687"/>
                </a:solidFill>
              </a:rPr>
              <a:t>Nom de la cliente ou identifiant unique</a:t>
            </a:r>
            <a:endParaRPr sz="2000">
              <a:solidFill>
                <a:srgbClr val="506687"/>
              </a:solidFill>
            </a:endParaRPr>
          </a:p>
          <a:p>
            <a:pPr indent="-228600" lvl="0" marL="228600" rtl="0" algn="l">
              <a:lnSpc>
                <a:spcPct val="104999"/>
              </a:lnSpc>
              <a:spcBef>
                <a:spcPts val="600"/>
              </a:spcBef>
              <a:spcAft>
                <a:spcPts val="0"/>
              </a:spcAft>
              <a:buClr>
                <a:srgbClr val="1F3864"/>
              </a:buClr>
              <a:buSzPts val="1960"/>
              <a:buChar char="•"/>
            </a:pPr>
            <a:r>
              <a:rPr lang="fr" sz="2000">
                <a:solidFill>
                  <a:srgbClr val="506687"/>
                </a:solidFill>
              </a:rPr>
              <a:t>Âge de la cliente </a:t>
            </a:r>
            <a:endParaRPr sz="2000">
              <a:solidFill>
                <a:srgbClr val="506687"/>
              </a:solidFill>
            </a:endParaRPr>
          </a:p>
          <a:p>
            <a:pPr indent="-228600" lvl="0" marL="228600" rtl="0" algn="l">
              <a:lnSpc>
                <a:spcPct val="104999"/>
              </a:lnSpc>
              <a:spcBef>
                <a:spcPts val="600"/>
              </a:spcBef>
              <a:spcAft>
                <a:spcPts val="0"/>
              </a:spcAft>
              <a:buClr>
                <a:srgbClr val="1F3864"/>
              </a:buClr>
              <a:buSzPts val="1960"/>
              <a:buChar char="•"/>
            </a:pPr>
            <a:r>
              <a:rPr lang="fr" sz="2000">
                <a:solidFill>
                  <a:srgbClr val="506687"/>
                </a:solidFill>
              </a:rPr>
              <a:t>Âge de la grossesse (en semaines)</a:t>
            </a:r>
            <a:endParaRPr sz="2000">
              <a:solidFill>
                <a:srgbClr val="506687"/>
              </a:solidFill>
            </a:endParaRPr>
          </a:p>
          <a:p>
            <a:pPr indent="-228600" lvl="0" marL="228600" rtl="0" algn="l">
              <a:lnSpc>
                <a:spcPct val="104999"/>
              </a:lnSpc>
              <a:spcBef>
                <a:spcPts val="600"/>
              </a:spcBef>
              <a:spcAft>
                <a:spcPts val="0"/>
              </a:spcAft>
              <a:buClr>
                <a:srgbClr val="1F3864"/>
              </a:buClr>
              <a:buSzPts val="1960"/>
              <a:buChar char="•"/>
            </a:pPr>
            <a:r>
              <a:rPr lang="fr" sz="2000">
                <a:solidFill>
                  <a:srgbClr val="506687"/>
                </a:solidFill>
              </a:rPr>
              <a:t>Diagnostic (par exemple, avortement provoqué, avortement incomplet, avortement complet)</a:t>
            </a:r>
            <a:endParaRPr sz="2000">
              <a:solidFill>
                <a:srgbClr val="506687"/>
              </a:solidFill>
            </a:endParaRPr>
          </a:p>
          <a:p>
            <a:pPr indent="-228600" lvl="0" marL="228600" rtl="0" algn="l">
              <a:lnSpc>
                <a:spcPct val="104999"/>
              </a:lnSpc>
              <a:spcBef>
                <a:spcPts val="600"/>
              </a:spcBef>
              <a:spcAft>
                <a:spcPts val="0"/>
              </a:spcAft>
              <a:buClr>
                <a:srgbClr val="1F3864"/>
              </a:buClr>
              <a:buSzPts val="1960"/>
              <a:buChar char="•"/>
            </a:pPr>
            <a:r>
              <a:rPr lang="fr" sz="2000">
                <a:solidFill>
                  <a:srgbClr val="506687"/>
                </a:solidFill>
              </a:rPr>
              <a:t>Complications présentées (par ex., saignements vaginaux modérés/légers, saignements vaginaux importants, septicémie, choc, lésions au niveau des organes)</a:t>
            </a:r>
            <a:endParaRPr sz="2000">
              <a:solidFill>
                <a:srgbClr val="506687"/>
              </a:solidFill>
            </a:endParaRPr>
          </a:p>
          <a:p>
            <a:pPr indent="-228600" lvl="0" marL="228600" rtl="0" algn="l">
              <a:lnSpc>
                <a:spcPct val="104999"/>
              </a:lnSpc>
              <a:spcBef>
                <a:spcPts val="600"/>
              </a:spcBef>
              <a:spcAft>
                <a:spcPts val="0"/>
              </a:spcAft>
              <a:buClr>
                <a:srgbClr val="1F3864"/>
              </a:buClr>
              <a:buSzPts val="1960"/>
              <a:buChar char="•"/>
            </a:pPr>
            <a:r>
              <a:rPr lang="fr" sz="2000">
                <a:solidFill>
                  <a:srgbClr val="506687"/>
                </a:solidFill>
              </a:rPr>
              <a:t>Traitement/intervention (par ex., AMIU, mifépristone et misoprostol, misoprostol seul, dilatation et curetage, antibiotiques parentéraux, transfusion sanguine, gestion de la douleur)</a:t>
            </a:r>
            <a:endParaRPr sz="2000">
              <a:solidFill>
                <a:srgbClr val="506687"/>
              </a:solidFill>
            </a:endParaRPr>
          </a:p>
          <a:p>
            <a:pPr indent="-228600" lvl="0" marL="228600" rtl="0" algn="l">
              <a:lnSpc>
                <a:spcPct val="104999"/>
              </a:lnSpc>
              <a:spcBef>
                <a:spcPts val="600"/>
              </a:spcBef>
              <a:spcAft>
                <a:spcPts val="0"/>
              </a:spcAft>
              <a:buClr>
                <a:srgbClr val="1F3864"/>
              </a:buClr>
              <a:buSzPts val="1960"/>
              <a:buChar char="•"/>
            </a:pPr>
            <a:r>
              <a:rPr lang="fr" sz="2000">
                <a:solidFill>
                  <a:srgbClr val="506687"/>
                </a:solidFill>
              </a:rPr>
              <a:t>Contraception après avortement : Oui/Non et méthode sélectionnée (par exemple, pilules contraceptives orales, injectables, implants, DIU, stérilisation)</a:t>
            </a:r>
            <a:endParaRPr sz="2000">
              <a:solidFill>
                <a:srgbClr val="506687"/>
              </a:solidFill>
            </a:endParaRPr>
          </a:p>
          <a:p>
            <a:pPr indent="-228600" lvl="0" marL="228600" rtl="0" algn="l">
              <a:lnSpc>
                <a:spcPct val="104999"/>
              </a:lnSpc>
              <a:spcBef>
                <a:spcPts val="600"/>
              </a:spcBef>
              <a:spcAft>
                <a:spcPts val="0"/>
              </a:spcAft>
              <a:buClr>
                <a:srgbClr val="1F3864"/>
              </a:buClr>
              <a:buSzPts val="1960"/>
              <a:buChar char="•"/>
            </a:pPr>
            <a:r>
              <a:rPr lang="fr" sz="2000">
                <a:solidFill>
                  <a:srgbClr val="506687"/>
                </a:solidFill>
              </a:rPr>
              <a:t>Orientation vers un établissement de niveau supérieur</a:t>
            </a:r>
            <a:endParaRPr sz="2000">
              <a:solidFill>
                <a:srgbClr val="506687"/>
              </a:solidFill>
            </a:endParaRPr>
          </a:p>
        </p:txBody>
      </p:sp>
      <p:sp>
        <p:nvSpPr>
          <p:cNvPr id="1500" name="Google Shape;1500;p19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5" name="Shape 1505"/>
        <p:cNvGrpSpPr/>
        <p:nvPr/>
      </p:nvGrpSpPr>
      <p:grpSpPr>
        <a:xfrm>
          <a:off x="0" y="0"/>
          <a:ext cx="0" cy="0"/>
          <a:chOff x="0" y="0"/>
          <a:chExt cx="0" cy="0"/>
        </a:xfrm>
      </p:grpSpPr>
      <p:sp>
        <p:nvSpPr>
          <p:cNvPr id="1506" name="Google Shape;1506;p191"/>
          <p:cNvSpPr txBox="1"/>
          <p:nvPr>
            <p:ph idx="1" type="body"/>
          </p:nvPr>
        </p:nvSpPr>
        <p:spPr>
          <a:xfrm>
            <a:off x="609600" y="2191656"/>
            <a:ext cx="8153400" cy="4132943"/>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640"/>
              </a:spcBef>
              <a:spcAft>
                <a:spcPts val="0"/>
              </a:spcAft>
              <a:buClr>
                <a:srgbClr val="1F3864"/>
              </a:buClr>
              <a:buSzPts val="3200"/>
              <a:buChar char="•"/>
            </a:pPr>
            <a:r>
              <a:rPr lang="fr" sz="2800">
                <a:solidFill>
                  <a:srgbClr val="506687"/>
                </a:solidFill>
              </a:rPr>
              <a:t>Ce sont des mesures qui permettent de quantifier les activités et les résultats</a:t>
            </a:r>
            <a:endParaRPr>
              <a:solidFill>
                <a:srgbClr val="506687"/>
              </a:solidFill>
            </a:endParaRPr>
          </a:p>
          <a:p>
            <a:pPr indent="-457200" lvl="0" marL="457200" rtl="0" algn="l">
              <a:lnSpc>
                <a:spcPct val="100000"/>
              </a:lnSpc>
              <a:spcBef>
                <a:spcPts val="640"/>
              </a:spcBef>
              <a:spcAft>
                <a:spcPts val="0"/>
              </a:spcAft>
              <a:buClr>
                <a:srgbClr val="1F3864"/>
              </a:buClr>
              <a:buSzPts val="3200"/>
              <a:buChar char="•"/>
            </a:pPr>
            <a:r>
              <a:rPr lang="fr" sz="2800">
                <a:solidFill>
                  <a:srgbClr val="506687"/>
                </a:solidFill>
              </a:rPr>
              <a:t>Ils peuvent aider à décrire la qualité globale</a:t>
            </a:r>
            <a:endParaRPr>
              <a:solidFill>
                <a:srgbClr val="506687"/>
              </a:solidFill>
            </a:endParaRPr>
          </a:p>
        </p:txBody>
      </p:sp>
      <p:sp>
        <p:nvSpPr>
          <p:cNvPr id="1507" name="Google Shape;1507;p191"/>
          <p:cNvSpPr txBox="1"/>
          <p:nvPr>
            <p:ph type="title"/>
          </p:nvPr>
        </p:nvSpPr>
        <p:spPr>
          <a:xfrm>
            <a:off x="609600" y="575810"/>
            <a:ext cx="80772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fr">
                <a:solidFill>
                  <a:schemeClr val="dk2"/>
                </a:solidFill>
              </a:rPr>
              <a:t>Indicateurs</a:t>
            </a:r>
            <a:endParaRPr/>
          </a:p>
        </p:txBody>
      </p:sp>
      <p:sp>
        <p:nvSpPr>
          <p:cNvPr id="1508" name="Google Shape;1508;p19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9"/>
          <p:cNvSpPr txBox="1"/>
          <p:nvPr>
            <p:ph type="title"/>
          </p:nvPr>
        </p:nvSpPr>
        <p:spPr>
          <a:xfrm>
            <a:off x="457200" y="28575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2"/>
              </a:buClr>
              <a:buSzPct val="111111"/>
              <a:buFont typeface="Calibri"/>
              <a:buNone/>
            </a:pPr>
            <a:r>
              <a:rPr b="1" i="0" lang="fr" sz="4400" u="none" cap="none" strike="noStrike">
                <a:solidFill>
                  <a:schemeClr val="accent1"/>
                </a:solidFill>
                <a:latin typeface="Arial"/>
                <a:ea typeface="Arial"/>
                <a:cs typeface="Arial"/>
                <a:sym typeface="Arial"/>
              </a:rPr>
              <a:t>ÉTUDE DE CAS</a:t>
            </a:r>
            <a:br>
              <a:rPr lang="fr">
                <a:solidFill>
                  <a:schemeClr val="accent1"/>
                </a:solidFill>
              </a:rPr>
            </a:br>
            <a:endParaRPr>
              <a:solidFill>
                <a:schemeClr val="accent1"/>
              </a:solidFill>
            </a:endParaRPr>
          </a:p>
        </p:txBody>
      </p:sp>
      <p:sp>
        <p:nvSpPr>
          <p:cNvPr id="280" name="Google Shape;280;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4" name="Shape 1514"/>
        <p:cNvGrpSpPr/>
        <p:nvPr/>
      </p:nvGrpSpPr>
      <p:grpSpPr>
        <a:xfrm>
          <a:off x="0" y="0"/>
          <a:ext cx="0" cy="0"/>
          <a:chOff x="0" y="0"/>
          <a:chExt cx="0" cy="0"/>
        </a:xfrm>
      </p:grpSpPr>
      <p:sp>
        <p:nvSpPr>
          <p:cNvPr id="1515" name="Google Shape;1515;p192"/>
          <p:cNvSpPr txBox="1"/>
          <p:nvPr>
            <p:ph type="title"/>
          </p:nvPr>
        </p:nvSpPr>
        <p:spPr>
          <a:xfrm>
            <a:off x="547663" y="118522"/>
            <a:ext cx="8139137" cy="9408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3800"/>
              <a:buFont typeface="Calibri"/>
              <a:buNone/>
            </a:pPr>
            <a:r>
              <a:rPr b="1" lang="fr" sz="3000"/>
              <a:t>Feuille d'exercice pour la préparation à la mise en œuvre des soins liés à l'avortement sans risques</a:t>
            </a:r>
            <a:endParaRPr sz="3000"/>
          </a:p>
        </p:txBody>
      </p:sp>
      <p:sp>
        <p:nvSpPr>
          <p:cNvPr id="1516" name="Google Shape;1516;p19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fr">
                <a:latin typeface="Calibri"/>
                <a:ea typeface="Calibri"/>
                <a:cs typeface="Calibri"/>
                <a:sym typeface="Calibri"/>
              </a:rPr>
              <a:t>‹#›</a:t>
            </a:fld>
            <a:endParaRPr>
              <a:latin typeface="Calibri"/>
              <a:ea typeface="Calibri"/>
              <a:cs typeface="Calibri"/>
              <a:sym typeface="Calibri"/>
            </a:endParaRPr>
          </a:p>
        </p:txBody>
      </p:sp>
      <p:pic>
        <p:nvPicPr>
          <p:cNvPr id="1517" name="Google Shape;1517;p192"/>
          <p:cNvPicPr preferRelativeResize="0"/>
          <p:nvPr/>
        </p:nvPicPr>
        <p:blipFill rotWithShape="1">
          <a:blip r:embed="rId3">
            <a:alphaModFix/>
          </a:blip>
          <a:srcRect b="8722" l="6890" r="6841" t="11907"/>
          <a:stretch/>
        </p:blipFill>
        <p:spPr>
          <a:xfrm>
            <a:off x="1266777" y="1130346"/>
            <a:ext cx="7200215" cy="5119005"/>
          </a:xfrm>
          <a:prstGeom prst="rect">
            <a:avLst/>
          </a:prstGeom>
          <a:noFill/>
          <a:ln>
            <a:noFill/>
          </a:ln>
        </p:spPr>
      </p:pic>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p193"/>
          <p:cNvSpPr txBox="1"/>
          <p:nvPr>
            <p:ph type="title"/>
          </p:nvPr>
        </p:nvSpPr>
        <p:spPr>
          <a:xfrm>
            <a:off x="189519" y="0"/>
            <a:ext cx="8691938"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Font typeface="Calibri"/>
              <a:buNone/>
            </a:pPr>
            <a:r>
              <a:rPr b="1" lang="fr" sz="3600"/>
              <a:t>Organisation de l'établissement de santé</a:t>
            </a:r>
            <a:endParaRPr sz="3600"/>
          </a:p>
        </p:txBody>
      </p:sp>
      <p:sp>
        <p:nvSpPr>
          <p:cNvPr id="1524" name="Google Shape;1524;p19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pic>
        <p:nvPicPr>
          <p:cNvPr descr="Tabela&#10;&#10;Descrição gerada automaticamente" id="1525" name="Google Shape;1525;p193"/>
          <p:cNvPicPr preferRelativeResize="0"/>
          <p:nvPr/>
        </p:nvPicPr>
        <p:blipFill rotWithShape="1">
          <a:blip r:embed="rId3">
            <a:alphaModFix/>
          </a:blip>
          <a:srcRect b="8836" l="5155" r="6034" t="5756"/>
          <a:stretch/>
        </p:blipFill>
        <p:spPr>
          <a:xfrm>
            <a:off x="338098" y="1193243"/>
            <a:ext cx="5683506" cy="4223609"/>
          </a:xfrm>
          <a:prstGeom prst="rect">
            <a:avLst/>
          </a:prstGeom>
          <a:noFill/>
          <a:ln>
            <a:noFill/>
          </a:ln>
        </p:spPr>
      </p:pic>
      <p:pic>
        <p:nvPicPr>
          <p:cNvPr descr="Tabela&#10;&#10;Descrição gerada automaticamente" id="1526" name="Google Shape;1526;p193"/>
          <p:cNvPicPr preferRelativeResize="0"/>
          <p:nvPr/>
        </p:nvPicPr>
        <p:blipFill rotWithShape="1">
          <a:blip r:embed="rId4">
            <a:alphaModFix/>
          </a:blip>
          <a:srcRect b="37242" l="6956" r="50433" t="7798"/>
          <a:stretch/>
        </p:blipFill>
        <p:spPr>
          <a:xfrm>
            <a:off x="6027834" y="1296809"/>
            <a:ext cx="2728539" cy="2719354"/>
          </a:xfrm>
          <a:prstGeom prst="rect">
            <a:avLst/>
          </a:prstGeom>
          <a:noFill/>
          <a:ln>
            <a:noFill/>
          </a:ln>
        </p:spPr>
      </p:pic>
      <p:sp>
        <p:nvSpPr>
          <p:cNvPr id="1527" name="Google Shape;1527;p193"/>
          <p:cNvSpPr/>
          <p:nvPr/>
        </p:nvSpPr>
        <p:spPr>
          <a:xfrm>
            <a:off x="258417" y="1192694"/>
            <a:ext cx="8627166" cy="4343400"/>
          </a:xfrm>
          <a:prstGeom prst="rect">
            <a:avLst/>
          </a:prstGeom>
          <a:noFill/>
          <a:ln cap="flat" cmpd="sng" w="9525">
            <a:solidFill>
              <a:srgbClr val="B8523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2" name="Shape 1532"/>
        <p:cNvGrpSpPr/>
        <p:nvPr/>
      </p:nvGrpSpPr>
      <p:grpSpPr>
        <a:xfrm>
          <a:off x="0" y="0"/>
          <a:ext cx="0" cy="0"/>
          <a:chOff x="0" y="0"/>
          <a:chExt cx="0" cy="0"/>
        </a:xfrm>
      </p:grpSpPr>
      <p:sp>
        <p:nvSpPr>
          <p:cNvPr id="1533" name="Google Shape;1533;p194"/>
          <p:cNvSpPr txBox="1"/>
          <p:nvPr>
            <p:ph type="title"/>
          </p:nvPr>
        </p:nvSpPr>
        <p:spPr>
          <a:xfrm>
            <a:off x="457200" y="578705"/>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lang="fr" sz="4000"/>
              <a:t>Veiller à ce que l‘approvisionnement soit assuré pour l’avortement médicamenteux &amp; l'AMIU</a:t>
            </a:r>
            <a:endParaRPr sz="4000"/>
          </a:p>
        </p:txBody>
      </p:sp>
      <p:sp>
        <p:nvSpPr>
          <p:cNvPr id="1534" name="Google Shape;1534;p194"/>
          <p:cNvSpPr txBox="1"/>
          <p:nvPr>
            <p:ph idx="1" type="body"/>
          </p:nvPr>
        </p:nvSpPr>
        <p:spPr>
          <a:xfrm>
            <a:off x="457200" y="2082416"/>
            <a:ext cx="8512140"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3200"/>
              <a:buNone/>
            </a:pPr>
            <a:r>
              <a:rPr b="1" lang="fr" sz="2800">
                <a:solidFill>
                  <a:schemeClr val="dk2"/>
                </a:solidFill>
              </a:rPr>
              <a:t>Deux actions :</a:t>
            </a:r>
            <a:endParaRPr/>
          </a:p>
          <a:p>
            <a:pPr indent="-457200" lvl="1" marL="914400" rtl="0" algn="l">
              <a:lnSpc>
                <a:spcPct val="90000"/>
              </a:lnSpc>
              <a:spcBef>
                <a:spcPts val="500"/>
              </a:spcBef>
              <a:spcAft>
                <a:spcPts val="0"/>
              </a:spcAft>
              <a:buClr>
                <a:schemeClr val="accent1"/>
              </a:buClr>
              <a:buSzPts val="2800"/>
              <a:buFont typeface="Calibri"/>
              <a:buAutoNum type="arabicPeriod"/>
            </a:pPr>
            <a:r>
              <a:rPr b="1" lang="fr">
                <a:solidFill>
                  <a:schemeClr val="dk2"/>
                </a:solidFill>
              </a:rPr>
              <a:t>Établir et maintenir les niveaux de stock recommandés</a:t>
            </a:r>
            <a:endParaRPr/>
          </a:p>
          <a:p>
            <a:pPr indent="-228600" lvl="2" marL="1143000" rtl="0" algn="l">
              <a:lnSpc>
                <a:spcPct val="90000"/>
              </a:lnSpc>
              <a:spcBef>
                <a:spcPts val="500"/>
              </a:spcBef>
              <a:spcAft>
                <a:spcPts val="0"/>
              </a:spcAft>
              <a:buClr>
                <a:schemeClr val="accent1"/>
              </a:buClr>
              <a:buSzPts val="2400"/>
              <a:buChar char="•"/>
            </a:pPr>
            <a:r>
              <a:rPr lang="fr" sz="2600">
                <a:solidFill>
                  <a:schemeClr val="dk2"/>
                </a:solidFill>
              </a:rPr>
              <a:t>stock actif pour fournir les services pendant un mois</a:t>
            </a:r>
            <a:endParaRPr/>
          </a:p>
          <a:p>
            <a:pPr indent="-228600" lvl="2" marL="1143000" rtl="0" algn="l">
              <a:lnSpc>
                <a:spcPct val="90000"/>
              </a:lnSpc>
              <a:spcBef>
                <a:spcPts val="500"/>
              </a:spcBef>
              <a:spcAft>
                <a:spcPts val="0"/>
              </a:spcAft>
              <a:buClr>
                <a:schemeClr val="accent1"/>
              </a:buClr>
              <a:buSzPts val="2400"/>
              <a:buChar char="•"/>
            </a:pPr>
            <a:r>
              <a:rPr lang="fr" sz="2600">
                <a:solidFill>
                  <a:schemeClr val="dk2"/>
                </a:solidFill>
              </a:rPr>
              <a:t>stock de réserve pour 3 mois</a:t>
            </a:r>
            <a:endParaRPr/>
          </a:p>
          <a:p>
            <a:pPr indent="-457200" lvl="1" marL="914400" rtl="0" algn="l">
              <a:lnSpc>
                <a:spcPct val="90000"/>
              </a:lnSpc>
              <a:spcBef>
                <a:spcPts val="500"/>
              </a:spcBef>
              <a:spcAft>
                <a:spcPts val="0"/>
              </a:spcAft>
              <a:buClr>
                <a:schemeClr val="accent1"/>
              </a:buClr>
              <a:buSzPts val="2800"/>
              <a:buFont typeface="Calibri"/>
              <a:buAutoNum type="arabicPeriod"/>
            </a:pPr>
            <a:r>
              <a:rPr b="1" lang="fr">
                <a:solidFill>
                  <a:schemeClr val="dk2"/>
                </a:solidFill>
              </a:rPr>
              <a:t>Veiller à ce que le responsable :</a:t>
            </a:r>
            <a:endParaRPr/>
          </a:p>
          <a:p>
            <a:pPr indent="-228600" lvl="2" marL="1143000" rtl="0" algn="l">
              <a:lnSpc>
                <a:spcPct val="90000"/>
              </a:lnSpc>
              <a:spcBef>
                <a:spcPts val="500"/>
              </a:spcBef>
              <a:spcAft>
                <a:spcPts val="0"/>
              </a:spcAft>
              <a:buClr>
                <a:schemeClr val="accent1"/>
              </a:buClr>
              <a:buSzPts val="2400"/>
              <a:buChar char="•"/>
            </a:pPr>
            <a:r>
              <a:rPr lang="fr" sz="2600">
                <a:solidFill>
                  <a:schemeClr val="dk2"/>
                </a:solidFill>
              </a:rPr>
              <a:t>comprenne l'importance de l’approvisionnement nécessaire pour l'avortement médicamenteux et l'AMIU </a:t>
            </a:r>
            <a:endParaRPr/>
          </a:p>
          <a:p>
            <a:pPr indent="-228600" lvl="2" marL="1143000" rtl="0" algn="l">
              <a:lnSpc>
                <a:spcPct val="90000"/>
              </a:lnSpc>
              <a:spcBef>
                <a:spcPts val="500"/>
              </a:spcBef>
              <a:spcAft>
                <a:spcPts val="0"/>
              </a:spcAft>
              <a:buClr>
                <a:schemeClr val="accent1"/>
              </a:buClr>
              <a:buSzPts val="2400"/>
              <a:buChar char="•"/>
            </a:pPr>
            <a:r>
              <a:rPr lang="fr" sz="2600">
                <a:solidFill>
                  <a:schemeClr val="dk2"/>
                </a:solidFill>
              </a:rPr>
              <a:t>ait les outils recommandés en matière de fourniture</a:t>
            </a:r>
            <a:endParaRPr/>
          </a:p>
          <a:p>
            <a:pPr indent="-76200" lvl="2" marL="1143000" rtl="0" algn="l">
              <a:lnSpc>
                <a:spcPct val="90000"/>
              </a:lnSpc>
              <a:spcBef>
                <a:spcPts val="500"/>
              </a:spcBef>
              <a:spcAft>
                <a:spcPts val="0"/>
              </a:spcAft>
              <a:buClr>
                <a:schemeClr val="accent1"/>
              </a:buClr>
              <a:buSzPts val="2400"/>
              <a:buNone/>
            </a:pPr>
            <a:r>
              <a:t/>
            </a:r>
            <a:endParaRPr sz="2400">
              <a:solidFill>
                <a:srgbClr val="1F3864"/>
              </a:solidFill>
            </a:endParaRPr>
          </a:p>
          <a:p>
            <a:pPr indent="-76200" lvl="2" marL="1143000" rtl="0" algn="l">
              <a:lnSpc>
                <a:spcPct val="90000"/>
              </a:lnSpc>
              <a:spcBef>
                <a:spcPts val="500"/>
              </a:spcBef>
              <a:spcAft>
                <a:spcPts val="0"/>
              </a:spcAft>
              <a:buClr>
                <a:schemeClr val="accent1"/>
              </a:buClr>
              <a:buSzPts val="2400"/>
              <a:buNone/>
            </a:pPr>
            <a:r>
              <a:t/>
            </a:r>
            <a:endParaRPr sz="2400">
              <a:solidFill>
                <a:srgbClr val="1F3864"/>
              </a:solidFill>
            </a:endParaRPr>
          </a:p>
        </p:txBody>
      </p:sp>
      <p:sp>
        <p:nvSpPr>
          <p:cNvPr id="1535" name="Google Shape;1535;p19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0" name="Shape 1540"/>
        <p:cNvGrpSpPr/>
        <p:nvPr/>
      </p:nvGrpSpPr>
      <p:grpSpPr>
        <a:xfrm>
          <a:off x="0" y="0"/>
          <a:ext cx="0" cy="0"/>
          <a:chOff x="0" y="0"/>
          <a:chExt cx="0" cy="0"/>
        </a:xfrm>
      </p:grpSpPr>
      <p:sp>
        <p:nvSpPr>
          <p:cNvPr id="1541" name="Google Shape;1541;p195"/>
          <p:cNvSpPr txBox="1"/>
          <p:nvPr>
            <p:ph type="title"/>
          </p:nvPr>
        </p:nvSpPr>
        <p:spPr>
          <a:xfrm>
            <a:off x="514351" y="507315"/>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959"/>
              <a:buFont typeface="Calibri"/>
              <a:buNone/>
            </a:pPr>
            <a:r>
              <a:rPr b="1" lang="fr" sz="3959"/>
              <a:t>Kits de santé reproductive du Groupe interorganisations (IARH)</a:t>
            </a:r>
            <a:endParaRPr/>
          </a:p>
        </p:txBody>
      </p:sp>
      <p:sp>
        <p:nvSpPr>
          <p:cNvPr id="1542" name="Google Shape;1542;p195"/>
          <p:cNvSpPr txBox="1"/>
          <p:nvPr>
            <p:ph idx="1" type="body"/>
          </p:nvPr>
        </p:nvSpPr>
        <p:spPr>
          <a:xfrm>
            <a:off x="617633" y="2029619"/>
            <a:ext cx="3886200" cy="364975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1F3864"/>
              </a:buClr>
              <a:buSzPts val="2590"/>
              <a:buChar char="•"/>
            </a:pPr>
            <a:r>
              <a:rPr lang="fr" sz="2600">
                <a:solidFill>
                  <a:schemeClr val="dk2"/>
                </a:solidFill>
              </a:rPr>
              <a:t>L'AMIU et le misoprostol sont dans le </a:t>
            </a:r>
            <a:r>
              <a:rPr lang="fr" sz="2600">
                <a:solidFill>
                  <a:schemeClr val="dk2"/>
                </a:solidFill>
                <a:highlight>
                  <a:srgbClr val="E0F4FC"/>
                </a:highlight>
              </a:rPr>
              <a:t>Kit 8 </a:t>
            </a:r>
            <a:endParaRPr/>
          </a:p>
          <a:p>
            <a:pPr indent="-228600" lvl="0" marL="228600" rtl="0" algn="l">
              <a:lnSpc>
                <a:spcPct val="90000"/>
              </a:lnSpc>
              <a:spcBef>
                <a:spcPts val="0"/>
              </a:spcBef>
              <a:spcAft>
                <a:spcPts val="0"/>
              </a:spcAft>
              <a:buClr>
                <a:srgbClr val="1F3864"/>
              </a:buClr>
              <a:buSzPts val="2590"/>
              <a:buChar char="•"/>
            </a:pPr>
            <a:r>
              <a:rPr lang="fr" sz="2600">
                <a:solidFill>
                  <a:schemeClr val="dk2"/>
                </a:solidFill>
              </a:rPr>
              <a:t>La mifépristone et le misoprostol complémentaire sont disponibles comme « produits complémentaires »</a:t>
            </a:r>
            <a:endParaRPr/>
          </a:p>
          <a:p>
            <a:pPr indent="-64135" lvl="0" marL="228600" rtl="0" algn="l">
              <a:lnSpc>
                <a:spcPct val="90000"/>
              </a:lnSpc>
              <a:spcBef>
                <a:spcPts val="0"/>
              </a:spcBef>
              <a:spcAft>
                <a:spcPts val="0"/>
              </a:spcAft>
              <a:buClr>
                <a:srgbClr val="1F3864"/>
              </a:buClr>
              <a:buSzPts val="2590"/>
              <a:buNone/>
            </a:pPr>
            <a:r>
              <a:t/>
            </a:r>
            <a:endParaRPr sz="2600">
              <a:solidFill>
                <a:schemeClr val="dk2"/>
              </a:solidFill>
            </a:endParaRPr>
          </a:p>
        </p:txBody>
      </p:sp>
      <p:sp>
        <p:nvSpPr>
          <p:cNvPr id="1543" name="Google Shape;1543;p195"/>
          <p:cNvSpPr txBox="1"/>
          <p:nvPr>
            <p:ph idx="2" type="body"/>
          </p:nvPr>
        </p:nvSpPr>
        <p:spPr>
          <a:xfrm>
            <a:off x="4629151" y="2036718"/>
            <a:ext cx="3886201" cy="3954506"/>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3864"/>
              </a:buClr>
              <a:buSzPts val="2590"/>
              <a:buNone/>
            </a:pPr>
            <a:r>
              <a:rPr lang="fr" sz="2600">
                <a:solidFill>
                  <a:schemeClr val="dk2"/>
                </a:solidFill>
              </a:rPr>
              <a:t>Comment commander les kits de SR :</a:t>
            </a:r>
            <a:endParaRPr sz="2600">
              <a:solidFill>
                <a:schemeClr val="dk2"/>
              </a:solidFill>
            </a:endParaRPr>
          </a:p>
          <a:p>
            <a:pPr indent="0" lvl="1" marL="457200" rtl="0" algn="l">
              <a:lnSpc>
                <a:spcPct val="90000"/>
              </a:lnSpc>
              <a:spcBef>
                <a:spcPts val="500"/>
              </a:spcBef>
              <a:spcAft>
                <a:spcPts val="0"/>
              </a:spcAft>
              <a:buClr>
                <a:srgbClr val="1F3864"/>
              </a:buClr>
              <a:buSzPts val="2220"/>
              <a:buNone/>
            </a:pPr>
            <a:r>
              <a:rPr lang="fr" sz="2220">
                <a:solidFill>
                  <a:schemeClr val="dk2"/>
                </a:solidFill>
              </a:rPr>
              <a:t>Procurement Services Branch</a:t>
            </a:r>
            <a:endParaRPr>
              <a:solidFill>
                <a:schemeClr val="dk2"/>
              </a:solidFill>
            </a:endParaRPr>
          </a:p>
          <a:p>
            <a:pPr indent="0" lvl="1" marL="457200" rtl="0" algn="l">
              <a:lnSpc>
                <a:spcPct val="90000"/>
              </a:lnSpc>
              <a:spcBef>
                <a:spcPts val="500"/>
              </a:spcBef>
              <a:spcAft>
                <a:spcPts val="0"/>
              </a:spcAft>
              <a:buClr>
                <a:srgbClr val="1F3864"/>
              </a:buClr>
              <a:buSzPts val="2220"/>
              <a:buNone/>
            </a:pPr>
            <a:r>
              <a:rPr lang="fr" sz="2220">
                <a:solidFill>
                  <a:schemeClr val="dk2"/>
                </a:solidFill>
              </a:rPr>
              <a:t>Marmorvej 51</a:t>
            </a:r>
            <a:endParaRPr>
              <a:solidFill>
                <a:schemeClr val="dk2"/>
              </a:solidFill>
            </a:endParaRPr>
          </a:p>
          <a:p>
            <a:pPr indent="0" lvl="1" marL="457200" rtl="0" algn="l">
              <a:lnSpc>
                <a:spcPct val="90000"/>
              </a:lnSpc>
              <a:spcBef>
                <a:spcPts val="500"/>
              </a:spcBef>
              <a:spcAft>
                <a:spcPts val="0"/>
              </a:spcAft>
              <a:buClr>
                <a:srgbClr val="1F3864"/>
              </a:buClr>
              <a:buSzPts val="2220"/>
              <a:buNone/>
            </a:pPr>
            <a:r>
              <a:rPr lang="fr" sz="2220">
                <a:solidFill>
                  <a:schemeClr val="dk2"/>
                </a:solidFill>
              </a:rPr>
              <a:t>2100 Copenhagen, Denmark</a:t>
            </a:r>
            <a:endParaRPr>
              <a:solidFill>
                <a:schemeClr val="dk2"/>
              </a:solidFill>
            </a:endParaRPr>
          </a:p>
          <a:p>
            <a:pPr indent="0" lvl="0" marL="0" rtl="0" algn="l">
              <a:lnSpc>
                <a:spcPct val="90000"/>
              </a:lnSpc>
              <a:spcBef>
                <a:spcPts val="1000"/>
              </a:spcBef>
              <a:spcAft>
                <a:spcPts val="0"/>
              </a:spcAft>
              <a:buClr>
                <a:srgbClr val="1F3864"/>
              </a:buClr>
              <a:buSzPts val="2590"/>
              <a:buNone/>
            </a:pPr>
            <a:r>
              <a:rPr lang="fr" sz="2600">
                <a:solidFill>
                  <a:srgbClr val="1F3864"/>
                </a:solidFill>
              </a:rPr>
              <a:t>procurement@unfpa.org</a:t>
            </a:r>
            <a:endParaRPr sz="2600"/>
          </a:p>
          <a:p>
            <a:pPr indent="0" lvl="0" marL="0" rtl="0" algn="l">
              <a:lnSpc>
                <a:spcPct val="90000"/>
              </a:lnSpc>
              <a:spcBef>
                <a:spcPts val="1000"/>
              </a:spcBef>
              <a:spcAft>
                <a:spcPts val="0"/>
              </a:spcAft>
              <a:buClr>
                <a:srgbClr val="1F3864"/>
              </a:buClr>
              <a:buSzPts val="2590"/>
              <a:buNone/>
            </a:pPr>
            <a:r>
              <a:rPr lang="fr" sz="2600" u="sng">
                <a:solidFill>
                  <a:schemeClr val="hlink"/>
                </a:solidFill>
                <a:hlinkClick r:id="rId3"/>
              </a:rPr>
              <a:t>www.unfpaprocurement.org/humanitarian-supplies</a:t>
            </a:r>
            <a:r>
              <a:rPr lang="fr" sz="2600">
                <a:solidFill>
                  <a:srgbClr val="1F3864"/>
                </a:solidFill>
              </a:rPr>
              <a:t> </a:t>
            </a:r>
            <a:endParaRPr sz="2600"/>
          </a:p>
        </p:txBody>
      </p:sp>
      <p:sp>
        <p:nvSpPr>
          <p:cNvPr id="1544" name="Google Shape;1544;p195"/>
          <p:cNvSpPr txBox="1"/>
          <p:nvPr/>
        </p:nvSpPr>
        <p:spPr>
          <a:xfrm>
            <a:off x="1784733" y="6125517"/>
            <a:ext cx="5574533"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fr" sz="2400" u="sng" cap="none" strike="noStrike">
                <a:solidFill>
                  <a:schemeClr val="hlink"/>
                </a:solidFill>
                <a:latin typeface="Calibri"/>
                <a:ea typeface="Calibri"/>
                <a:cs typeface="Calibri"/>
                <a:sym typeface="Calibri"/>
                <a:hlinkClick r:id="rId4"/>
              </a:rPr>
              <a:t>https://iawg.net/resources/misp-reference</a:t>
            </a:r>
            <a:r>
              <a:rPr b="0" i="0" lang="fr" sz="2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545" name="Google Shape;1545;p19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0" name="Shape 1550"/>
        <p:cNvGrpSpPr/>
        <p:nvPr/>
      </p:nvGrpSpPr>
      <p:grpSpPr>
        <a:xfrm>
          <a:off x="0" y="0"/>
          <a:ext cx="0" cy="0"/>
          <a:chOff x="0" y="0"/>
          <a:chExt cx="0" cy="0"/>
        </a:xfrm>
      </p:grpSpPr>
      <p:sp>
        <p:nvSpPr>
          <p:cNvPr id="1551" name="Google Shape;1551;p196"/>
          <p:cNvSpPr txBox="1"/>
          <p:nvPr>
            <p:ph type="title"/>
          </p:nvPr>
        </p:nvSpPr>
        <p:spPr>
          <a:xfrm>
            <a:off x="629842" y="313663"/>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lang="fr"/>
              <a:t>Offre durable</a:t>
            </a:r>
            <a:endParaRPr/>
          </a:p>
        </p:txBody>
      </p:sp>
      <p:sp>
        <p:nvSpPr>
          <p:cNvPr id="1552" name="Google Shape;1552;p196"/>
          <p:cNvSpPr txBox="1"/>
          <p:nvPr>
            <p:ph idx="1" type="body"/>
          </p:nvPr>
        </p:nvSpPr>
        <p:spPr>
          <a:xfrm>
            <a:off x="611983" y="1500028"/>
            <a:ext cx="3868340" cy="59255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F3864"/>
              </a:buClr>
              <a:buSzPts val="2400"/>
              <a:buNone/>
            </a:pPr>
            <a:r>
              <a:rPr lang="fr" u="sng">
                <a:solidFill>
                  <a:schemeClr val="dk2"/>
                </a:solidFill>
              </a:rPr>
              <a:t>Équipements</a:t>
            </a:r>
            <a:endParaRPr>
              <a:solidFill>
                <a:schemeClr val="dk2"/>
              </a:solidFill>
            </a:endParaRPr>
          </a:p>
        </p:txBody>
      </p:sp>
      <p:sp>
        <p:nvSpPr>
          <p:cNvPr id="1553" name="Google Shape;1553;p196"/>
          <p:cNvSpPr txBox="1"/>
          <p:nvPr>
            <p:ph idx="2" type="body"/>
          </p:nvPr>
        </p:nvSpPr>
        <p:spPr>
          <a:xfrm>
            <a:off x="4799409" y="1500028"/>
            <a:ext cx="3887391" cy="59255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F3864"/>
              </a:buClr>
              <a:buSzPts val="2400"/>
              <a:buNone/>
            </a:pPr>
            <a:r>
              <a:rPr b="1" lang="fr" u="sng">
                <a:solidFill>
                  <a:schemeClr val="dk2"/>
                </a:solidFill>
              </a:rPr>
              <a:t>Avortement médicamenteux </a:t>
            </a:r>
            <a:endParaRPr/>
          </a:p>
        </p:txBody>
      </p:sp>
      <p:sp>
        <p:nvSpPr>
          <p:cNvPr id="1554" name="Google Shape;1554;p196"/>
          <p:cNvSpPr txBox="1"/>
          <p:nvPr>
            <p:ph idx="3" type="body"/>
          </p:nvPr>
        </p:nvSpPr>
        <p:spPr>
          <a:xfrm>
            <a:off x="648894" y="2092583"/>
            <a:ext cx="3886594" cy="3843271"/>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rgbClr val="1F3864"/>
              </a:buClr>
              <a:buSzPts val="2220"/>
              <a:buChar char="•"/>
            </a:pPr>
            <a:r>
              <a:rPr b="0" lang="fr" sz="2100">
                <a:solidFill>
                  <a:schemeClr val="dk2"/>
                </a:solidFill>
              </a:rPr>
              <a:t>L'équipement d’AMIU d'Ipas est recommandé pour sa qualité, sa durabilité et ses options en matière de retraitement</a:t>
            </a:r>
            <a:endParaRPr sz="2100"/>
          </a:p>
          <a:p>
            <a:pPr indent="-228600" lvl="0" marL="228600" rtl="0" algn="l">
              <a:lnSpc>
                <a:spcPct val="80000"/>
              </a:lnSpc>
              <a:spcBef>
                <a:spcPts val="400"/>
              </a:spcBef>
              <a:spcAft>
                <a:spcPts val="0"/>
              </a:spcAft>
              <a:buClr>
                <a:srgbClr val="1F3864"/>
              </a:buClr>
              <a:buSzPts val="2220"/>
              <a:buChar char="•"/>
            </a:pPr>
            <a:r>
              <a:rPr b="0" lang="fr" sz="2100">
                <a:solidFill>
                  <a:schemeClr val="dk2"/>
                </a:solidFill>
              </a:rPr>
              <a:t>Passer une commande auprès de DKT WomanCare en envoyant une demande à : orders@dktwomancare.org</a:t>
            </a:r>
            <a:endParaRPr sz="2100"/>
          </a:p>
          <a:p>
            <a:pPr indent="-228600" lvl="0" marL="228600" rtl="0" algn="l">
              <a:lnSpc>
                <a:spcPct val="80000"/>
              </a:lnSpc>
              <a:spcBef>
                <a:spcPts val="400"/>
              </a:spcBef>
              <a:spcAft>
                <a:spcPts val="400"/>
              </a:spcAft>
              <a:buClr>
                <a:srgbClr val="1F3864"/>
              </a:buClr>
              <a:buSzPts val="2220"/>
              <a:buChar char="•"/>
            </a:pPr>
            <a:r>
              <a:rPr b="0" lang="fr" sz="2100">
                <a:solidFill>
                  <a:schemeClr val="dk2"/>
                </a:solidFill>
              </a:rPr>
              <a:t>Trouver un distributeur local d'équipements d'AMIU d'Ipas via : </a:t>
            </a:r>
            <a:r>
              <a:rPr b="0" lang="fr" sz="2100" u="sng">
                <a:solidFill>
                  <a:schemeClr val="hlink"/>
                </a:solidFill>
                <a:hlinkClick r:id="rId3"/>
              </a:rPr>
              <a:t>https://dktwomancare.org/how-to-buy</a:t>
            </a:r>
            <a:r>
              <a:rPr b="0" lang="fr" sz="2100">
                <a:solidFill>
                  <a:srgbClr val="1F3864"/>
                </a:solidFill>
              </a:rPr>
              <a:t>  </a:t>
            </a:r>
            <a:endParaRPr b="0" sz="2100"/>
          </a:p>
        </p:txBody>
      </p:sp>
      <p:sp>
        <p:nvSpPr>
          <p:cNvPr id="1555" name="Google Shape;1555;p196"/>
          <p:cNvSpPr txBox="1"/>
          <p:nvPr>
            <p:ph idx="4" type="body"/>
          </p:nvPr>
        </p:nvSpPr>
        <p:spPr>
          <a:xfrm>
            <a:off x="4854177" y="2092583"/>
            <a:ext cx="3977405" cy="368458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rgbClr val="1F3864"/>
              </a:buClr>
              <a:buSzPts val="2590"/>
              <a:buChar char="•"/>
            </a:pPr>
            <a:r>
              <a:rPr lang="fr" sz="2100">
                <a:solidFill>
                  <a:schemeClr val="dk2"/>
                </a:solidFill>
              </a:rPr>
              <a:t>Utiliser</a:t>
            </a:r>
            <a:r>
              <a:rPr i="1" lang="fr" sz="2100">
                <a:solidFill>
                  <a:schemeClr val="dk2"/>
                </a:solidFill>
              </a:rPr>
              <a:t> la Base de données sur les produits d'avortement médicamenteux </a:t>
            </a:r>
            <a:r>
              <a:rPr lang="fr" sz="2100">
                <a:solidFill>
                  <a:schemeClr val="dk2"/>
                </a:solidFill>
              </a:rPr>
              <a:t>(medab.org) pour trouver les produits de qualité disponibles dans votre pays</a:t>
            </a:r>
            <a:endParaRPr sz="2100"/>
          </a:p>
          <a:p>
            <a:pPr indent="-64135" lvl="0" marL="228600" rtl="0" algn="l">
              <a:lnSpc>
                <a:spcPct val="80000"/>
              </a:lnSpc>
              <a:spcBef>
                <a:spcPts val="400"/>
              </a:spcBef>
              <a:spcAft>
                <a:spcPts val="0"/>
              </a:spcAft>
              <a:buClr>
                <a:srgbClr val="1F3864"/>
              </a:buClr>
              <a:buSzPts val="2590"/>
              <a:buNone/>
            </a:pPr>
            <a:r>
              <a:t/>
            </a:r>
            <a:endParaRPr sz="2100">
              <a:solidFill>
                <a:schemeClr val="dk2"/>
              </a:solidFill>
            </a:endParaRPr>
          </a:p>
          <a:p>
            <a:pPr indent="-228600" lvl="0" marL="228600" rtl="0" algn="l">
              <a:lnSpc>
                <a:spcPct val="80000"/>
              </a:lnSpc>
              <a:spcBef>
                <a:spcPts val="400"/>
              </a:spcBef>
              <a:spcAft>
                <a:spcPts val="400"/>
              </a:spcAft>
              <a:buClr>
                <a:srgbClr val="1F3864"/>
              </a:buClr>
              <a:buSzPts val="2590"/>
              <a:buChar char="•"/>
            </a:pPr>
            <a:r>
              <a:rPr lang="fr" sz="2100">
                <a:solidFill>
                  <a:schemeClr val="dk2"/>
                </a:solidFill>
              </a:rPr>
              <a:t>Avoir recours vos distributeurs de médicaments habituels pour demander des marques précises d'avortement médicamenteux trouvées dans la base de données</a:t>
            </a:r>
            <a:endParaRPr sz="2100">
              <a:solidFill>
                <a:srgbClr val="1F3864"/>
              </a:solidFill>
            </a:endParaRPr>
          </a:p>
        </p:txBody>
      </p:sp>
      <p:cxnSp>
        <p:nvCxnSpPr>
          <p:cNvPr id="1556" name="Google Shape;1556;p196"/>
          <p:cNvCxnSpPr/>
          <p:nvPr/>
        </p:nvCxnSpPr>
        <p:spPr>
          <a:xfrm>
            <a:off x="4761665" y="1703839"/>
            <a:ext cx="36911" cy="3980865"/>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1557" name="Google Shape;1557;p19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2" name="Shape 1562"/>
        <p:cNvGrpSpPr/>
        <p:nvPr/>
      </p:nvGrpSpPr>
      <p:grpSpPr>
        <a:xfrm>
          <a:off x="0" y="0"/>
          <a:ext cx="0" cy="0"/>
          <a:chOff x="0" y="0"/>
          <a:chExt cx="0" cy="0"/>
        </a:xfrm>
      </p:grpSpPr>
      <p:sp>
        <p:nvSpPr>
          <p:cNvPr id="1563" name="Google Shape;1563;p197"/>
          <p:cNvSpPr txBox="1"/>
          <p:nvPr>
            <p:ph type="title"/>
          </p:nvPr>
        </p:nvSpPr>
        <p:spPr>
          <a:xfrm>
            <a:off x="914400" y="74487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lang="fr"/>
              <a:t>Ipas fournit des calculatrices</a:t>
            </a:r>
            <a:endParaRPr/>
          </a:p>
        </p:txBody>
      </p:sp>
      <p:sp>
        <p:nvSpPr>
          <p:cNvPr id="1564" name="Google Shape;1564;p197"/>
          <p:cNvSpPr txBox="1"/>
          <p:nvPr>
            <p:ph idx="1" type="body"/>
          </p:nvPr>
        </p:nvSpPr>
        <p:spPr>
          <a:xfrm>
            <a:off x="947791" y="2105808"/>
            <a:ext cx="765168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1F3864"/>
              </a:buClr>
              <a:buSzPts val="2800"/>
              <a:buChar char="•"/>
            </a:pPr>
            <a:r>
              <a:rPr lang="fr" sz="2800">
                <a:solidFill>
                  <a:schemeClr val="dk2"/>
                </a:solidFill>
              </a:rPr>
              <a:t>Outils de prévision pour l'avortement médicamenteux en établissement &amp; les fournitures d'AMIU</a:t>
            </a:r>
            <a:endParaRPr/>
          </a:p>
          <a:p>
            <a:pPr indent="-228600" lvl="0" marL="228600" rtl="0" algn="l">
              <a:lnSpc>
                <a:spcPct val="90000"/>
              </a:lnSpc>
              <a:spcBef>
                <a:spcPts val="0"/>
              </a:spcBef>
              <a:spcAft>
                <a:spcPts val="0"/>
              </a:spcAft>
              <a:buClr>
                <a:srgbClr val="1F3864"/>
              </a:buClr>
              <a:buSzPts val="2800"/>
              <a:buChar char="•"/>
            </a:pPr>
            <a:r>
              <a:rPr lang="fr" sz="2800">
                <a:solidFill>
                  <a:schemeClr val="dk2"/>
                </a:solidFill>
              </a:rPr>
              <a:t>Disponibles sous formats multiples &amp; dans plusieurs langues </a:t>
            </a:r>
            <a:endParaRPr/>
          </a:p>
          <a:p>
            <a:pPr indent="-228600" lvl="0" marL="228600" rtl="0" algn="l">
              <a:lnSpc>
                <a:spcPct val="90000"/>
              </a:lnSpc>
              <a:spcBef>
                <a:spcPts val="0"/>
              </a:spcBef>
              <a:spcAft>
                <a:spcPts val="0"/>
              </a:spcAft>
              <a:buClr>
                <a:srgbClr val="1F3864"/>
              </a:buClr>
              <a:buSzPts val="2800"/>
              <a:buChar char="•"/>
            </a:pPr>
            <a:r>
              <a:rPr lang="fr" sz="2800">
                <a:solidFill>
                  <a:schemeClr val="dk2"/>
                </a:solidFill>
              </a:rPr>
              <a:t>Utiliser les données sur la charge de travail pour évaluer la future charge de travail</a:t>
            </a:r>
            <a:endParaRPr/>
          </a:p>
          <a:p>
            <a:pPr indent="-228600" lvl="0" marL="228600" rtl="0" algn="l">
              <a:lnSpc>
                <a:spcPct val="90000"/>
              </a:lnSpc>
              <a:spcBef>
                <a:spcPts val="0"/>
              </a:spcBef>
              <a:spcAft>
                <a:spcPts val="0"/>
              </a:spcAft>
              <a:buClr>
                <a:srgbClr val="1F3864"/>
              </a:buClr>
              <a:buSzPts val="2800"/>
              <a:buChar char="•"/>
            </a:pPr>
            <a:r>
              <a:rPr lang="fr" sz="2800">
                <a:solidFill>
                  <a:schemeClr val="dk2"/>
                </a:solidFill>
              </a:rPr>
              <a:t>Faire un suivi des tendances</a:t>
            </a:r>
            <a:endParaRPr/>
          </a:p>
          <a:p>
            <a:pPr indent="-228600" lvl="0" marL="228600" rtl="0" algn="l">
              <a:lnSpc>
                <a:spcPct val="90000"/>
              </a:lnSpc>
              <a:spcBef>
                <a:spcPts val="0"/>
              </a:spcBef>
              <a:spcAft>
                <a:spcPts val="0"/>
              </a:spcAft>
              <a:buClr>
                <a:srgbClr val="1F3864"/>
              </a:buClr>
              <a:buSzPts val="2800"/>
              <a:buChar char="•"/>
            </a:pPr>
            <a:r>
              <a:rPr lang="fr" sz="2800">
                <a:solidFill>
                  <a:schemeClr val="dk2"/>
                </a:solidFill>
              </a:rPr>
              <a:t>Gérer les inventaires</a:t>
            </a:r>
            <a:endParaRPr/>
          </a:p>
          <a:p>
            <a:pPr indent="-50800" lvl="0" marL="228600" rtl="0" algn="l">
              <a:lnSpc>
                <a:spcPct val="90000"/>
              </a:lnSpc>
              <a:spcBef>
                <a:spcPts val="1000"/>
              </a:spcBef>
              <a:spcAft>
                <a:spcPts val="0"/>
              </a:spcAft>
              <a:buClr>
                <a:schemeClr val="dk1"/>
              </a:buClr>
              <a:buSzPts val="2800"/>
              <a:buNone/>
            </a:pPr>
            <a:r>
              <a:t/>
            </a:r>
            <a:endParaRPr>
              <a:solidFill>
                <a:srgbClr val="1F3864"/>
              </a:solidFill>
            </a:endParaRPr>
          </a:p>
        </p:txBody>
      </p:sp>
      <p:sp>
        <p:nvSpPr>
          <p:cNvPr id="1565" name="Google Shape;1565;p19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sp>
        <p:nvSpPr>
          <p:cNvPr id="1571" name="Google Shape;1571;p198"/>
          <p:cNvSpPr txBox="1"/>
          <p:nvPr>
            <p:ph type="title"/>
          </p:nvPr>
        </p:nvSpPr>
        <p:spPr>
          <a:xfrm>
            <a:off x="731392" y="619515"/>
            <a:ext cx="7886700" cy="96791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lang="fr"/>
              <a:t>Calculatrice pour l'avortement médicamenteux</a:t>
            </a:r>
            <a:endParaRPr/>
          </a:p>
        </p:txBody>
      </p:sp>
      <p:sp>
        <p:nvSpPr>
          <p:cNvPr id="1572" name="Google Shape;1572;p198"/>
          <p:cNvSpPr txBox="1"/>
          <p:nvPr>
            <p:ph idx="1" type="body"/>
          </p:nvPr>
        </p:nvSpPr>
        <p:spPr>
          <a:xfrm>
            <a:off x="731392" y="1787491"/>
            <a:ext cx="7886700" cy="4450994"/>
          </a:xfrm>
          <a:prstGeom prst="rect">
            <a:avLst/>
          </a:prstGeom>
          <a:noFill/>
          <a:ln>
            <a:noFill/>
          </a:ln>
        </p:spPr>
        <p:txBody>
          <a:bodyPr anchorCtr="0" anchor="t" bIns="45700" lIns="91425" spcFirstLastPara="1" rIns="91425" wrap="square" tIns="45700">
            <a:noAutofit/>
          </a:bodyPr>
          <a:lstStyle/>
          <a:p>
            <a:pPr indent="0" lvl="0" marL="0" rtl="0" algn="l">
              <a:lnSpc>
                <a:spcPct val="100769"/>
              </a:lnSpc>
              <a:spcBef>
                <a:spcPts val="0"/>
              </a:spcBef>
              <a:spcAft>
                <a:spcPts val="0"/>
              </a:spcAft>
              <a:buClr>
                <a:srgbClr val="1F3864"/>
              </a:buClr>
              <a:buSzPts val="2800"/>
              <a:buNone/>
            </a:pPr>
            <a:r>
              <a:rPr b="1" lang="fr" sz="2600">
                <a:solidFill>
                  <a:srgbClr val="506687"/>
                </a:solidFill>
                <a:latin typeface="Calibri"/>
                <a:ea typeface="Calibri"/>
                <a:cs typeface="Calibri"/>
                <a:sym typeface="Calibri"/>
              </a:rPr>
              <a:t>De quelles informations allez-vous avoir besoin ?</a:t>
            </a:r>
            <a:endParaRPr sz="2600">
              <a:solidFill>
                <a:srgbClr val="506687"/>
              </a:solidFill>
            </a:endParaRPr>
          </a:p>
          <a:p>
            <a:pPr indent="-457200" lvl="0" marL="457200" rtl="0" algn="l">
              <a:lnSpc>
                <a:spcPct val="100769"/>
              </a:lnSpc>
              <a:spcBef>
                <a:spcPts val="400"/>
              </a:spcBef>
              <a:spcAft>
                <a:spcPts val="0"/>
              </a:spcAft>
              <a:buClr>
                <a:srgbClr val="1F3864"/>
              </a:buClr>
              <a:buSzPts val="2800"/>
              <a:buChar char="•"/>
            </a:pPr>
            <a:r>
              <a:rPr lang="fr" sz="2600">
                <a:solidFill>
                  <a:srgbClr val="506687"/>
                </a:solidFill>
                <a:latin typeface="Calibri"/>
                <a:ea typeface="Calibri"/>
                <a:cs typeface="Calibri"/>
                <a:sym typeface="Calibri"/>
              </a:rPr>
              <a:t>Données sur la charge de travail de l'établissement: toutes issues des registres</a:t>
            </a:r>
            <a:endParaRPr sz="2600">
              <a:solidFill>
                <a:srgbClr val="506687"/>
              </a:solidFill>
            </a:endParaRPr>
          </a:p>
          <a:p>
            <a:pPr indent="-457200" lvl="0" marL="457200" rtl="0" algn="l">
              <a:lnSpc>
                <a:spcPct val="100769"/>
              </a:lnSpc>
              <a:spcBef>
                <a:spcPts val="400"/>
              </a:spcBef>
              <a:spcAft>
                <a:spcPts val="0"/>
              </a:spcAft>
              <a:buClr>
                <a:srgbClr val="1F3864"/>
              </a:buClr>
              <a:buSzPts val="2800"/>
              <a:buChar char="•"/>
            </a:pPr>
            <a:r>
              <a:rPr lang="fr" sz="2600">
                <a:solidFill>
                  <a:srgbClr val="506687"/>
                </a:solidFill>
                <a:latin typeface="Calibri"/>
                <a:ea typeface="Calibri"/>
                <a:cs typeface="Calibri"/>
                <a:sym typeface="Calibri"/>
              </a:rPr>
              <a:t>Régimes posologiques: lequel fournira le nombre moyen de pilules par cliente</a:t>
            </a:r>
            <a:endParaRPr sz="2600">
              <a:solidFill>
                <a:srgbClr val="506687"/>
              </a:solidFill>
            </a:endParaRPr>
          </a:p>
          <a:p>
            <a:pPr indent="-457200" lvl="0" marL="457200" rtl="0" algn="l">
              <a:lnSpc>
                <a:spcPct val="100769"/>
              </a:lnSpc>
              <a:spcBef>
                <a:spcPts val="400"/>
              </a:spcBef>
              <a:spcAft>
                <a:spcPts val="0"/>
              </a:spcAft>
              <a:buClr>
                <a:srgbClr val="1F3864"/>
              </a:buClr>
              <a:buSzPts val="2800"/>
              <a:buChar char="•"/>
            </a:pPr>
            <a:r>
              <a:rPr lang="fr" sz="2600">
                <a:solidFill>
                  <a:srgbClr val="506687"/>
                </a:solidFill>
                <a:latin typeface="Calibri"/>
                <a:ea typeface="Calibri"/>
                <a:cs typeface="Calibri"/>
                <a:sym typeface="Calibri"/>
              </a:rPr>
              <a:t>Informations en matière d'approvisionnement: temps d'expédition, coût des produits)</a:t>
            </a:r>
            <a:endParaRPr sz="2600">
              <a:solidFill>
                <a:srgbClr val="506687"/>
              </a:solidFill>
            </a:endParaRPr>
          </a:p>
          <a:p>
            <a:pPr indent="0" lvl="0" marL="0" rtl="0" algn="l">
              <a:lnSpc>
                <a:spcPct val="100769"/>
              </a:lnSpc>
              <a:spcBef>
                <a:spcPts val="400"/>
              </a:spcBef>
              <a:spcAft>
                <a:spcPts val="0"/>
              </a:spcAft>
              <a:buClr>
                <a:srgbClr val="1F3864"/>
              </a:buClr>
              <a:buSzPts val="2800"/>
              <a:buNone/>
            </a:pPr>
            <a:r>
              <a:rPr b="1" lang="fr" sz="2600">
                <a:solidFill>
                  <a:srgbClr val="506687"/>
                </a:solidFill>
                <a:latin typeface="Calibri"/>
                <a:ea typeface="Calibri"/>
                <a:cs typeface="Calibri"/>
                <a:sym typeface="Calibri"/>
              </a:rPr>
              <a:t>Quelles sont les informations que vous allez obtenir ?</a:t>
            </a:r>
            <a:endParaRPr sz="2600">
              <a:solidFill>
                <a:srgbClr val="506687"/>
              </a:solidFill>
            </a:endParaRPr>
          </a:p>
          <a:p>
            <a:pPr indent="-457200" lvl="0" marL="457200" rtl="0" algn="l">
              <a:lnSpc>
                <a:spcPct val="100769"/>
              </a:lnSpc>
              <a:spcBef>
                <a:spcPts val="400"/>
              </a:spcBef>
              <a:spcAft>
                <a:spcPts val="0"/>
              </a:spcAft>
              <a:buClr>
                <a:srgbClr val="1F3864"/>
              </a:buClr>
              <a:buSzPts val="2800"/>
              <a:buChar char="•"/>
            </a:pPr>
            <a:r>
              <a:rPr lang="fr" sz="2600">
                <a:solidFill>
                  <a:srgbClr val="506687"/>
                </a:solidFill>
                <a:latin typeface="Calibri"/>
                <a:ea typeface="Calibri"/>
                <a:cs typeface="Calibri"/>
                <a:sym typeface="Calibri"/>
              </a:rPr>
              <a:t>Consommation mensuelle moyenne de misoprostol (et de mifépristone et de combinaison de mifépristone/misoprostol, en fonction du contexte)</a:t>
            </a:r>
            <a:endParaRPr sz="2600">
              <a:solidFill>
                <a:srgbClr val="506687"/>
              </a:solidFill>
            </a:endParaRPr>
          </a:p>
          <a:p>
            <a:pPr indent="-457200" lvl="0" marL="457200" rtl="0" algn="l">
              <a:lnSpc>
                <a:spcPct val="100769"/>
              </a:lnSpc>
              <a:spcBef>
                <a:spcPts val="400"/>
              </a:spcBef>
              <a:spcAft>
                <a:spcPts val="0"/>
              </a:spcAft>
              <a:buClr>
                <a:srgbClr val="1F3864"/>
              </a:buClr>
              <a:buSzPts val="2800"/>
              <a:buChar char="•"/>
            </a:pPr>
            <a:r>
              <a:rPr lang="fr" sz="2600">
                <a:solidFill>
                  <a:srgbClr val="506687"/>
                </a:solidFill>
                <a:latin typeface="Calibri"/>
                <a:ea typeface="Calibri"/>
                <a:cs typeface="Calibri"/>
                <a:sym typeface="Calibri"/>
              </a:rPr>
              <a:t>Niveaux d'inventaire recommandés minimums et maximums, avec coûts connexes</a:t>
            </a:r>
            <a:endParaRPr sz="2600">
              <a:solidFill>
                <a:srgbClr val="506687"/>
              </a:solidFill>
            </a:endParaRPr>
          </a:p>
          <a:p>
            <a:pPr indent="-50800" lvl="0" marL="228600" rtl="0" algn="l">
              <a:lnSpc>
                <a:spcPct val="100769"/>
              </a:lnSpc>
              <a:spcBef>
                <a:spcPts val="1400"/>
              </a:spcBef>
              <a:spcAft>
                <a:spcPts val="400"/>
              </a:spcAft>
              <a:buClr>
                <a:schemeClr val="dk1"/>
              </a:buClr>
              <a:buSzPts val="2800"/>
              <a:buNone/>
            </a:pPr>
            <a:r>
              <a:t/>
            </a:r>
            <a:endParaRPr sz="2600">
              <a:solidFill>
                <a:srgbClr val="506687"/>
              </a:solidFill>
            </a:endParaRPr>
          </a:p>
        </p:txBody>
      </p:sp>
      <p:sp>
        <p:nvSpPr>
          <p:cNvPr id="1573" name="Google Shape;1573;p19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sp>
        <p:nvSpPr>
          <p:cNvPr id="1579" name="Google Shape;1579;p199"/>
          <p:cNvSpPr txBox="1"/>
          <p:nvPr>
            <p:ph type="title"/>
          </p:nvPr>
        </p:nvSpPr>
        <p:spPr>
          <a:xfrm>
            <a:off x="457200" y="-114300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400"/>
              <a:buFont typeface="Calibri"/>
              <a:buNone/>
            </a:pPr>
            <a:r>
              <a:rPr lang="fr"/>
              <a:t>Ipas Supply Calculator</a:t>
            </a:r>
            <a:endParaRPr/>
          </a:p>
        </p:txBody>
      </p:sp>
      <p:sp>
        <p:nvSpPr>
          <p:cNvPr id="1580" name="Google Shape;1580;p199"/>
          <p:cNvSpPr txBox="1"/>
          <p:nvPr/>
        </p:nvSpPr>
        <p:spPr>
          <a:xfrm>
            <a:off x="2264930" y="6125517"/>
            <a:ext cx="5827923"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fr" sz="2400" u="sng" cap="none" strike="noStrike">
                <a:solidFill>
                  <a:schemeClr val="hlink"/>
                </a:solidFill>
                <a:latin typeface="Calibri"/>
                <a:ea typeface="Calibri"/>
                <a:cs typeface="Calibri"/>
                <a:sym typeface="Calibri"/>
              </a:rPr>
              <a:t>https://www.ipas.org/resource/ma-fr/</a:t>
            </a:r>
            <a:endParaRPr b="0" i="0" sz="1400" u="none" cap="none" strike="noStrike">
              <a:solidFill>
                <a:srgbClr val="000000"/>
              </a:solidFill>
              <a:latin typeface="Arial"/>
              <a:ea typeface="Arial"/>
              <a:cs typeface="Arial"/>
              <a:sym typeface="Arial"/>
            </a:endParaRPr>
          </a:p>
        </p:txBody>
      </p:sp>
      <p:sp>
        <p:nvSpPr>
          <p:cNvPr id="1581" name="Google Shape;1581;p19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latin typeface="Calibri"/>
                <a:ea typeface="Calibri"/>
                <a:cs typeface="Calibri"/>
                <a:sym typeface="Calibri"/>
              </a:rPr>
              <a:t>‹#›</a:t>
            </a:fld>
            <a:endParaRPr>
              <a:latin typeface="Calibri"/>
              <a:ea typeface="Calibri"/>
              <a:cs typeface="Calibri"/>
              <a:sym typeface="Calibri"/>
            </a:endParaRPr>
          </a:p>
        </p:txBody>
      </p:sp>
      <p:pic>
        <p:nvPicPr>
          <p:cNvPr id="1582" name="Google Shape;1582;p199"/>
          <p:cNvPicPr preferRelativeResize="0"/>
          <p:nvPr/>
        </p:nvPicPr>
        <p:blipFill rotWithShape="1">
          <a:blip r:embed="rId3">
            <a:alphaModFix/>
          </a:blip>
          <a:srcRect b="0" l="0" r="0" t="0"/>
          <a:stretch/>
        </p:blipFill>
        <p:spPr>
          <a:xfrm>
            <a:off x="2410969" y="160017"/>
            <a:ext cx="4838984" cy="3331155"/>
          </a:xfrm>
          <a:prstGeom prst="rect">
            <a:avLst/>
          </a:prstGeom>
          <a:noFill/>
          <a:ln>
            <a:noFill/>
          </a:ln>
        </p:spPr>
      </p:pic>
      <p:pic>
        <p:nvPicPr>
          <p:cNvPr id="1583" name="Google Shape;1583;p199"/>
          <p:cNvPicPr preferRelativeResize="0"/>
          <p:nvPr/>
        </p:nvPicPr>
        <p:blipFill rotWithShape="1">
          <a:blip r:embed="rId4">
            <a:alphaModFix/>
          </a:blip>
          <a:srcRect b="0" l="0" r="0" t="0"/>
          <a:stretch/>
        </p:blipFill>
        <p:spPr>
          <a:xfrm>
            <a:off x="2410969" y="3491172"/>
            <a:ext cx="4758545" cy="2523041"/>
          </a:xfrm>
          <a:prstGeom prst="rect">
            <a:avLst/>
          </a:prstGeom>
          <a:noFill/>
          <a:ln>
            <a:noFill/>
          </a:ln>
        </p:spPr>
      </p:pic>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sp>
        <p:nvSpPr>
          <p:cNvPr id="1589" name="Google Shape;1589;p200"/>
          <p:cNvSpPr txBox="1"/>
          <p:nvPr>
            <p:ph type="title"/>
          </p:nvPr>
        </p:nvSpPr>
        <p:spPr>
          <a:xfrm>
            <a:off x="895778" y="233999"/>
            <a:ext cx="7886700" cy="9185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lang="fr"/>
              <a:t>Calculatrice AMIU</a:t>
            </a:r>
            <a:endParaRPr/>
          </a:p>
        </p:txBody>
      </p:sp>
      <p:sp>
        <p:nvSpPr>
          <p:cNvPr id="1590" name="Google Shape;1590;p200"/>
          <p:cNvSpPr txBox="1"/>
          <p:nvPr>
            <p:ph idx="1" type="body"/>
          </p:nvPr>
        </p:nvSpPr>
        <p:spPr>
          <a:xfrm>
            <a:off x="895778" y="1285116"/>
            <a:ext cx="7886700" cy="49386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3864"/>
              </a:buClr>
              <a:buSzPts val="2590"/>
              <a:buNone/>
            </a:pPr>
            <a:r>
              <a:rPr b="1" lang="fr" sz="2400">
                <a:solidFill>
                  <a:srgbClr val="506687"/>
                </a:solidFill>
                <a:latin typeface="Calibri"/>
                <a:ea typeface="Calibri"/>
                <a:cs typeface="Calibri"/>
                <a:sym typeface="Calibri"/>
              </a:rPr>
              <a:t>De quelles informations allez-vous avoir besoin ?</a:t>
            </a:r>
            <a:endParaRPr>
              <a:solidFill>
                <a:srgbClr val="506687"/>
              </a:solidFill>
            </a:endParaRPr>
          </a:p>
          <a:p>
            <a:pPr indent="-342900" lvl="0" marL="342900" rtl="0" algn="l">
              <a:lnSpc>
                <a:spcPct val="90000"/>
              </a:lnSpc>
              <a:spcBef>
                <a:spcPts val="0"/>
              </a:spcBef>
              <a:spcAft>
                <a:spcPts val="0"/>
              </a:spcAft>
              <a:buClr>
                <a:srgbClr val="1F3864"/>
              </a:buClr>
              <a:buSzPts val="2590"/>
              <a:buChar char="•"/>
            </a:pPr>
            <a:r>
              <a:rPr lang="fr" sz="2200">
                <a:solidFill>
                  <a:srgbClr val="506687"/>
                </a:solidFill>
                <a:latin typeface="Calibri"/>
                <a:ea typeface="Calibri"/>
                <a:cs typeface="Calibri"/>
                <a:sym typeface="Calibri"/>
              </a:rPr>
              <a:t>Nombre d'AMIU par établissement par mois</a:t>
            </a:r>
            <a:endParaRPr>
              <a:solidFill>
                <a:srgbClr val="506687"/>
              </a:solidFill>
            </a:endParaRPr>
          </a:p>
          <a:p>
            <a:pPr indent="-342900" lvl="0" marL="342900" rtl="0" algn="l">
              <a:lnSpc>
                <a:spcPct val="90000"/>
              </a:lnSpc>
              <a:spcBef>
                <a:spcPts val="0"/>
              </a:spcBef>
              <a:spcAft>
                <a:spcPts val="0"/>
              </a:spcAft>
              <a:buClr>
                <a:srgbClr val="1F3864"/>
              </a:buClr>
              <a:buSzPts val="2590"/>
              <a:buChar char="•"/>
            </a:pPr>
            <a:r>
              <a:rPr lang="fr" sz="2200">
                <a:solidFill>
                  <a:srgbClr val="506687"/>
                </a:solidFill>
                <a:latin typeface="Calibri"/>
                <a:ea typeface="Calibri"/>
                <a:cs typeface="Calibri"/>
                <a:sym typeface="Calibri"/>
              </a:rPr>
              <a:t>Nombre de jours par mois durant lesquels les AMIU sont disponibles dans un établissement </a:t>
            </a:r>
            <a:endParaRPr>
              <a:solidFill>
                <a:srgbClr val="506687"/>
              </a:solidFill>
            </a:endParaRPr>
          </a:p>
          <a:p>
            <a:pPr indent="-342900" lvl="0" marL="342900" rtl="0" algn="l">
              <a:lnSpc>
                <a:spcPct val="90000"/>
              </a:lnSpc>
              <a:spcBef>
                <a:spcPts val="0"/>
              </a:spcBef>
              <a:spcAft>
                <a:spcPts val="0"/>
              </a:spcAft>
              <a:buClr>
                <a:srgbClr val="1F3864"/>
              </a:buClr>
              <a:buSzPts val="2590"/>
              <a:buChar char="•"/>
            </a:pPr>
            <a:r>
              <a:rPr lang="fr" sz="2200">
                <a:solidFill>
                  <a:srgbClr val="506687"/>
                </a:solidFill>
                <a:latin typeface="Calibri"/>
                <a:ea typeface="Calibri"/>
                <a:cs typeface="Calibri"/>
                <a:sym typeface="Calibri"/>
              </a:rPr>
              <a:t>Quand un établissement commande-t-il de nouveau l'AMIU, par ex., quand les stocks sont limités ou régulièrement ?</a:t>
            </a:r>
            <a:endParaRPr>
              <a:solidFill>
                <a:srgbClr val="506687"/>
              </a:solidFill>
            </a:endParaRPr>
          </a:p>
          <a:p>
            <a:pPr indent="-342900" lvl="0" marL="342900" rtl="0" algn="l">
              <a:lnSpc>
                <a:spcPct val="90000"/>
              </a:lnSpc>
              <a:spcBef>
                <a:spcPts val="0"/>
              </a:spcBef>
              <a:spcAft>
                <a:spcPts val="0"/>
              </a:spcAft>
              <a:buClr>
                <a:srgbClr val="1F3864"/>
              </a:buClr>
              <a:buSzPts val="2590"/>
              <a:buChar char="•"/>
            </a:pPr>
            <a:r>
              <a:rPr lang="fr" sz="2200">
                <a:solidFill>
                  <a:srgbClr val="506687"/>
                </a:solidFill>
                <a:latin typeface="Calibri"/>
                <a:ea typeface="Calibri"/>
                <a:cs typeface="Calibri"/>
                <a:sym typeface="Calibri"/>
              </a:rPr>
              <a:t>Combien de temps faut-il pour recevoir une commande ?</a:t>
            </a:r>
            <a:endParaRPr>
              <a:solidFill>
                <a:srgbClr val="506687"/>
              </a:solidFill>
            </a:endParaRPr>
          </a:p>
          <a:p>
            <a:pPr indent="0" lvl="0" marL="0" rtl="0" algn="l">
              <a:lnSpc>
                <a:spcPct val="90000"/>
              </a:lnSpc>
              <a:spcBef>
                <a:spcPts val="0"/>
              </a:spcBef>
              <a:spcAft>
                <a:spcPts val="0"/>
              </a:spcAft>
              <a:buClr>
                <a:srgbClr val="1F3864"/>
              </a:buClr>
              <a:buSzPts val="2590"/>
              <a:buNone/>
            </a:pPr>
            <a:r>
              <a:rPr b="1" lang="fr" sz="2400">
                <a:solidFill>
                  <a:srgbClr val="506687"/>
                </a:solidFill>
                <a:latin typeface="Calibri"/>
                <a:ea typeface="Calibri"/>
                <a:cs typeface="Calibri"/>
                <a:sym typeface="Calibri"/>
              </a:rPr>
              <a:t>Quelles sont les informations que vous allez obtenir ?</a:t>
            </a:r>
            <a:endParaRPr>
              <a:solidFill>
                <a:srgbClr val="506687"/>
              </a:solidFill>
            </a:endParaRPr>
          </a:p>
          <a:p>
            <a:pPr indent="-342900" lvl="0" marL="342900" rtl="0" algn="l">
              <a:lnSpc>
                <a:spcPct val="90000"/>
              </a:lnSpc>
              <a:spcBef>
                <a:spcPts val="0"/>
              </a:spcBef>
              <a:spcAft>
                <a:spcPts val="0"/>
              </a:spcAft>
              <a:buClr>
                <a:srgbClr val="1F3864"/>
              </a:buClr>
              <a:buSzPts val="2590"/>
              <a:buChar char="•"/>
            </a:pPr>
            <a:r>
              <a:rPr lang="fr" sz="2200">
                <a:solidFill>
                  <a:srgbClr val="506687"/>
                </a:solidFill>
                <a:latin typeface="Calibri"/>
                <a:ea typeface="Calibri"/>
                <a:cs typeface="Calibri"/>
                <a:sym typeface="Calibri"/>
              </a:rPr>
              <a:t>Calcule la charge moyenne de travail par jour</a:t>
            </a:r>
            <a:endParaRPr>
              <a:solidFill>
                <a:srgbClr val="506687"/>
              </a:solidFill>
            </a:endParaRPr>
          </a:p>
          <a:p>
            <a:pPr indent="-342900" lvl="0" marL="342900" rtl="0" algn="l">
              <a:lnSpc>
                <a:spcPct val="90000"/>
              </a:lnSpc>
              <a:spcBef>
                <a:spcPts val="0"/>
              </a:spcBef>
              <a:spcAft>
                <a:spcPts val="0"/>
              </a:spcAft>
              <a:buClr>
                <a:srgbClr val="1F3864"/>
              </a:buClr>
              <a:buSzPts val="2590"/>
              <a:buChar char="•"/>
            </a:pPr>
            <a:r>
              <a:rPr lang="fr" sz="2200">
                <a:solidFill>
                  <a:srgbClr val="506687"/>
                </a:solidFill>
                <a:latin typeface="Calibri"/>
                <a:ea typeface="Calibri"/>
                <a:cs typeface="Calibri"/>
                <a:sym typeface="Calibri"/>
              </a:rPr>
              <a:t>Calcule le nombre maximal de cas à prévoir pour garantir une couverture la plupart du temps (95%)</a:t>
            </a:r>
            <a:endParaRPr>
              <a:solidFill>
                <a:srgbClr val="506687"/>
              </a:solidFill>
            </a:endParaRPr>
          </a:p>
          <a:p>
            <a:pPr indent="-342900" lvl="0" marL="342900" rtl="0" algn="l">
              <a:lnSpc>
                <a:spcPct val="90000"/>
              </a:lnSpc>
              <a:spcBef>
                <a:spcPts val="0"/>
              </a:spcBef>
              <a:spcAft>
                <a:spcPts val="0"/>
              </a:spcAft>
              <a:buClr>
                <a:srgbClr val="1F3864"/>
              </a:buClr>
              <a:buSzPts val="2590"/>
              <a:buChar char="•"/>
            </a:pPr>
            <a:r>
              <a:rPr lang="fr" sz="2200">
                <a:solidFill>
                  <a:srgbClr val="506687"/>
                </a:solidFill>
                <a:latin typeface="Calibri"/>
                <a:ea typeface="Calibri"/>
                <a:cs typeface="Calibri"/>
                <a:sym typeface="Calibri"/>
              </a:rPr>
              <a:t>Fournit le nombre d'appareils actifs nécessaires dans la (les) salle(s) d'intervention</a:t>
            </a:r>
            <a:endParaRPr>
              <a:solidFill>
                <a:srgbClr val="506687"/>
              </a:solidFill>
            </a:endParaRPr>
          </a:p>
          <a:p>
            <a:pPr indent="-342900" lvl="0" marL="342900" rtl="0" algn="l">
              <a:lnSpc>
                <a:spcPct val="90000"/>
              </a:lnSpc>
              <a:spcBef>
                <a:spcPts val="0"/>
              </a:spcBef>
              <a:spcAft>
                <a:spcPts val="0"/>
              </a:spcAft>
              <a:buClr>
                <a:srgbClr val="1F3864"/>
              </a:buClr>
              <a:buSzPts val="2590"/>
              <a:buChar char="•"/>
            </a:pPr>
            <a:r>
              <a:rPr lang="fr" sz="2200">
                <a:solidFill>
                  <a:srgbClr val="506687"/>
                </a:solidFill>
                <a:latin typeface="Calibri"/>
                <a:ea typeface="Calibri"/>
                <a:cs typeface="Calibri"/>
                <a:sym typeface="Calibri"/>
              </a:rPr>
              <a:t>Fournit le nombre d'appareils nécessaires aux stocks de réserve </a:t>
            </a:r>
            <a:endParaRPr>
              <a:solidFill>
                <a:srgbClr val="506687"/>
              </a:solidFill>
            </a:endParaRPr>
          </a:p>
          <a:p>
            <a:pPr indent="-342900" lvl="0" marL="342900" rtl="0" algn="l">
              <a:lnSpc>
                <a:spcPct val="90000"/>
              </a:lnSpc>
              <a:spcBef>
                <a:spcPts val="0"/>
              </a:spcBef>
              <a:spcAft>
                <a:spcPts val="0"/>
              </a:spcAft>
              <a:buClr>
                <a:srgbClr val="1F3864"/>
              </a:buClr>
              <a:buSzPts val="2590"/>
              <a:buChar char="•"/>
            </a:pPr>
            <a:r>
              <a:rPr lang="fr" sz="2200">
                <a:solidFill>
                  <a:srgbClr val="506687"/>
                </a:solidFill>
                <a:latin typeface="Calibri"/>
                <a:ea typeface="Calibri"/>
                <a:cs typeface="Calibri"/>
                <a:sym typeface="Calibri"/>
              </a:rPr>
              <a:t>Point du renouvellement des commandes et quantité commandée de nouveau</a:t>
            </a:r>
            <a:endParaRPr>
              <a:solidFill>
                <a:srgbClr val="506687"/>
              </a:solidFill>
            </a:endParaRPr>
          </a:p>
        </p:txBody>
      </p:sp>
      <p:sp>
        <p:nvSpPr>
          <p:cNvPr id="1591" name="Google Shape;1591;p20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6" name="Shape 1596"/>
        <p:cNvGrpSpPr/>
        <p:nvPr/>
      </p:nvGrpSpPr>
      <p:grpSpPr>
        <a:xfrm>
          <a:off x="0" y="0"/>
          <a:ext cx="0" cy="0"/>
          <a:chOff x="0" y="0"/>
          <a:chExt cx="0" cy="0"/>
        </a:xfrm>
      </p:grpSpPr>
      <p:sp>
        <p:nvSpPr>
          <p:cNvPr id="1597" name="Google Shape;1597;p201"/>
          <p:cNvSpPr txBox="1"/>
          <p:nvPr/>
        </p:nvSpPr>
        <p:spPr>
          <a:xfrm>
            <a:off x="2419668" y="5673028"/>
            <a:ext cx="6024282"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fr" sz="2400" u="sng" cap="none" strike="noStrike">
                <a:solidFill>
                  <a:schemeClr val="hlink"/>
                </a:solidFill>
                <a:latin typeface="Calibri"/>
                <a:ea typeface="Calibri"/>
                <a:cs typeface="Calibri"/>
                <a:sym typeface="Calibri"/>
              </a:rPr>
              <a:t>https://www.ipas.org/mva-calc-fr/</a:t>
            </a:r>
            <a:r>
              <a:rPr b="0" i="0" lang="fr" sz="2400" u="none" cap="none" strike="noStrike">
                <a:solidFill>
                  <a:srgbClr val="1F3864"/>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598" name="Google Shape;1598;p20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latin typeface="Calibri"/>
                <a:ea typeface="Calibri"/>
                <a:cs typeface="Calibri"/>
                <a:sym typeface="Calibri"/>
              </a:rPr>
              <a:t>‹#›</a:t>
            </a:fld>
            <a:endParaRPr>
              <a:latin typeface="Calibri"/>
              <a:ea typeface="Calibri"/>
              <a:cs typeface="Calibri"/>
              <a:sym typeface="Calibri"/>
            </a:endParaRPr>
          </a:p>
        </p:txBody>
      </p:sp>
      <p:pic>
        <p:nvPicPr>
          <p:cNvPr id="1599" name="Google Shape;1599;p201"/>
          <p:cNvPicPr preferRelativeResize="0"/>
          <p:nvPr/>
        </p:nvPicPr>
        <p:blipFill rotWithShape="1">
          <a:blip r:embed="rId3">
            <a:alphaModFix/>
          </a:blip>
          <a:srcRect b="0" l="0" r="0" t="0"/>
          <a:stretch/>
        </p:blipFill>
        <p:spPr>
          <a:xfrm>
            <a:off x="191098" y="1036236"/>
            <a:ext cx="8738552" cy="4525964"/>
          </a:xfrm>
          <a:prstGeom prst="rect">
            <a:avLst/>
          </a:prstGeom>
          <a:noFill/>
          <a:ln>
            <a:noFill/>
          </a:ln>
        </p:spPr>
      </p:pic>
      <p:sp>
        <p:nvSpPr>
          <p:cNvPr id="1600" name="Google Shape;1600;p201"/>
          <p:cNvSpPr txBox="1"/>
          <p:nvPr/>
        </p:nvSpPr>
        <p:spPr>
          <a:xfrm>
            <a:off x="330200" y="0"/>
            <a:ext cx="8229600" cy="1143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accent2"/>
              </a:buClr>
              <a:buSzPts val="4400"/>
              <a:buFont typeface="Calibri"/>
              <a:buNone/>
            </a:pPr>
            <a:r>
              <a:rPr b="1" i="0" lang="fr" sz="4400" u="none" cap="none" strike="noStrike">
                <a:solidFill>
                  <a:schemeClr val="dk2"/>
                </a:solidFill>
                <a:latin typeface="Calibri"/>
                <a:ea typeface="Calibri"/>
                <a:cs typeface="Calibri"/>
                <a:sym typeface="Calibri"/>
              </a:rPr>
              <a:t>Calculatrice AMIU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0"/>
          <p:cNvSpPr txBox="1"/>
          <p:nvPr>
            <p:ph type="ctrTitle"/>
          </p:nvPr>
        </p:nvSpPr>
        <p:spPr>
          <a:xfrm>
            <a:off x="267195" y="163286"/>
            <a:ext cx="8609610" cy="1826079"/>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5400"/>
              <a:buFont typeface="Calibri"/>
              <a:buNone/>
            </a:pPr>
            <a:r>
              <a:rPr lang="fr" sz="4200">
                <a:solidFill>
                  <a:schemeClr val="dk2"/>
                </a:solidFill>
              </a:rPr>
              <a:t>SESSION</a:t>
            </a:r>
            <a:r>
              <a:rPr b="1" lang="fr" sz="4200">
                <a:solidFill>
                  <a:schemeClr val="dk2"/>
                </a:solidFill>
              </a:rPr>
              <a:t> 3 : </a:t>
            </a:r>
            <a:r>
              <a:rPr b="1" lang="fr" sz="4200"/>
              <a:t>M</a:t>
            </a:r>
            <a:r>
              <a:rPr b="1" lang="fr" sz="4200">
                <a:latin typeface="Calibri"/>
                <a:ea typeface="Calibri"/>
                <a:cs typeface="Calibri"/>
                <a:sym typeface="Calibri"/>
              </a:rPr>
              <a:t>ÉTHODES D’É</a:t>
            </a:r>
            <a:r>
              <a:rPr lang="fr" sz="4200">
                <a:latin typeface="Calibri"/>
                <a:ea typeface="Calibri"/>
                <a:cs typeface="Calibri"/>
                <a:sym typeface="Calibri"/>
              </a:rPr>
              <a:t>VACUATION</a:t>
            </a:r>
            <a:r>
              <a:rPr b="1" lang="fr" sz="4200"/>
              <a:t> UT</a:t>
            </a:r>
            <a:r>
              <a:rPr b="1" lang="fr" sz="4200">
                <a:latin typeface="Calibri"/>
                <a:ea typeface="Calibri"/>
                <a:cs typeface="Calibri"/>
                <a:sym typeface="Calibri"/>
              </a:rPr>
              <a:t>É</a:t>
            </a:r>
            <a:r>
              <a:rPr lang="fr" sz="4200">
                <a:latin typeface="Calibri"/>
                <a:ea typeface="Calibri"/>
                <a:cs typeface="Calibri"/>
                <a:sym typeface="Calibri"/>
              </a:rPr>
              <a:t>RINE ET</a:t>
            </a:r>
            <a:r>
              <a:rPr b="1" lang="fr" sz="4200"/>
              <a:t> CONTRAEPTION </a:t>
            </a:r>
            <a:r>
              <a:rPr lang="fr" sz="4200"/>
              <a:t>APR</a:t>
            </a:r>
            <a:r>
              <a:rPr lang="fr" sz="4200">
                <a:latin typeface="Calibri"/>
                <a:ea typeface="Calibri"/>
                <a:cs typeface="Calibri"/>
                <a:sym typeface="Calibri"/>
              </a:rPr>
              <a:t>ÈS</a:t>
            </a:r>
            <a:r>
              <a:rPr b="1" lang="fr" sz="4200"/>
              <a:t> AVORTEMENT</a:t>
            </a:r>
            <a:endParaRPr sz="4200"/>
          </a:p>
        </p:txBody>
      </p:sp>
      <p:sp>
        <p:nvSpPr>
          <p:cNvPr id="287" name="Google Shape;287;p40"/>
          <p:cNvSpPr txBox="1"/>
          <p:nvPr>
            <p:ph idx="12" type="sldNum"/>
          </p:nvPr>
        </p:nvSpPr>
        <p:spPr>
          <a:xfrm>
            <a:off x="2781300" y="606831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18</a:t>
            </a:r>
            <a:endParaRPr/>
          </a:p>
        </p:txBody>
      </p:sp>
      <p:pic>
        <p:nvPicPr>
          <p:cNvPr descr="A close-up of a logo&#10;&#10;Description automatically generated with medium confidence" id="288" name="Google Shape;288;p40"/>
          <p:cNvPicPr preferRelativeResize="0"/>
          <p:nvPr/>
        </p:nvPicPr>
        <p:blipFill rotWithShape="1">
          <a:blip r:embed="rId3">
            <a:alphaModFix/>
          </a:blip>
          <a:srcRect b="0" l="0" r="0" t="0"/>
          <a:stretch/>
        </p:blipFill>
        <p:spPr>
          <a:xfrm>
            <a:off x="7556938" y="5823145"/>
            <a:ext cx="1202370" cy="597591"/>
          </a:xfrm>
          <a:prstGeom prst="rect">
            <a:avLst/>
          </a:prstGeom>
          <a:noFill/>
          <a:ln>
            <a:noFill/>
          </a:ln>
        </p:spPr>
      </p:pic>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5" name="Shape 1605"/>
        <p:cNvGrpSpPr/>
        <p:nvPr/>
      </p:nvGrpSpPr>
      <p:grpSpPr>
        <a:xfrm>
          <a:off x="0" y="0"/>
          <a:ext cx="0" cy="0"/>
          <a:chOff x="0" y="0"/>
          <a:chExt cx="0" cy="0"/>
        </a:xfrm>
      </p:grpSpPr>
      <p:sp>
        <p:nvSpPr>
          <p:cNvPr id="1606" name="Google Shape;1606;p20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fr">
                <a:latin typeface="Calibri"/>
                <a:ea typeface="Calibri"/>
                <a:cs typeface="Calibri"/>
                <a:sym typeface="Calibri"/>
              </a:rPr>
              <a:t>‹#›</a:t>
            </a:fld>
            <a:endParaRPr>
              <a:latin typeface="Calibri"/>
              <a:ea typeface="Calibri"/>
              <a:cs typeface="Calibri"/>
              <a:sym typeface="Calibri"/>
            </a:endParaRPr>
          </a:p>
        </p:txBody>
      </p:sp>
      <p:graphicFrame>
        <p:nvGraphicFramePr>
          <p:cNvPr id="1607" name="Google Shape;1607;p202"/>
          <p:cNvGraphicFramePr/>
          <p:nvPr/>
        </p:nvGraphicFramePr>
        <p:xfrm>
          <a:off x="457201" y="1522036"/>
          <a:ext cx="3000000" cy="3000000"/>
        </p:xfrm>
        <a:graphic>
          <a:graphicData uri="http://schemas.openxmlformats.org/drawingml/2006/table">
            <a:tbl>
              <a:tblPr bandRow="1" firstCol="1" firstRow="1">
                <a:noFill/>
                <a:tableStyleId>{3C771BC8-4DE3-4A41-AB1D-E58B09932176}</a:tableStyleId>
              </a:tblPr>
              <a:tblGrid>
                <a:gridCol w="1175650"/>
                <a:gridCol w="1175650"/>
                <a:gridCol w="1175650"/>
                <a:gridCol w="1175650"/>
                <a:gridCol w="1175650"/>
                <a:gridCol w="1175650"/>
                <a:gridCol w="1175650"/>
              </a:tblGrid>
              <a:tr h="602625">
                <a:tc gridSpan="7">
                  <a:txBody>
                    <a:bodyPr/>
                    <a:lstStyle/>
                    <a:p>
                      <a:pPr indent="0" lvl="0" marL="1661160" marR="1646554" rtl="0" algn="ctr">
                        <a:lnSpc>
                          <a:spcPct val="115000"/>
                        </a:lnSpc>
                        <a:spcBef>
                          <a:spcPts val="0"/>
                        </a:spcBef>
                        <a:spcAft>
                          <a:spcPts val="0"/>
                        </a:spcAft>
                        <a:buClr>
                          <a:srgbClr val="000000"/>
                        </a:buClr>
                        <a:buSzPts val="1000"/>
                        <a:buFont typeface="Arial"/>
                        <a:buNone/>
                      </a:pPr>
                      <a:r>
                        <a:rPr lang="fr" sz="1000" u="none" cap="none" strike="noStrike"/>
                        <a:t>Approvisionnement initial et réapprovisionnement en AMIU (en fonction de la charge de travail et la distribution Poisson)</a:t>
                      </a:r>
                      <a:endParaRPr sz="1100" u="none" cap="none" strike="noStrike">
                        <a:latin typeface="Calibri"/>
                        <a:ea typeface="Calibri"/>
                        <a:cs typeface="Calibri"/>
                        <a:sym typeface="Calibri"/>
                      </a:endParaRPr>
                    </a:p>
                  </a:txBody>
                  <a:tcPr marT="9525" marB="9525" marR="9525" marL="9525"/>
                </a:tc>
                <a:tc hMerge="1"/>
                <a:tc hMerge="1"/>
                <a:tc hMerge="1"/>
                <a:tc hMerge="1"/>
                <a:tc hMerge="1"/>
                <a:tc hMerge="1"/>
              </a:tr>
              <a:tr h="414025">
                <a:tc gridSpan="3">
                  <a:txBody>
                    <a:bodyPr/>
                    <a:lstStyle/>
                    <a:p>
                      <a:pPr indent="0" lvl="0" marL="469265" marR="454025" rtl="0" algn="ctr">
                        <a:lnSpc>
                          <a:spcPct val="115000"/>
                        </a:lnSpc>
                        <a:spcBef>
                          <a:spcPts val="0"/>
                        </a:spcBef>
                        <a:spcAft>
                          <a:spcPts val="0"/>
                        </a:spcAft>
                        <a:buClr>
                          <a:srgbClr val="000000"/>
                        </a:buClr>
                        <a:buSzPts val="1000"/>
                        <a:buFont typeface="Arial"/>
                        <a:buNone/>
                      </a:pPr>
                      <a:r>
                        <a:rPr lang="fr" sz="1000" u="none" cap="none" strike="noStrike"/>
                        <a:t>Stock actif en salle d’intervention</a:t>
                      </a:r>
                      <a:endParaRPr sz="1100" u="none" cap="none" strike="noStrike">
                        <a:latin typeface="Calibri"/>
                        <a:ea typeface="Calibri"/>
                        <a:cs typeface="Calibri"/>
                        <a:sym typeface="Calibri"/>
                      </a:endParaRPr>
                    </a:p>
                  </a:txBody>
                  <a:tcPr marT="9525" marB="9525" marR="9525" marL="9525"/>
                </a:tc>
                <a:tc hMerge="1"/>
                <a:tc hMerge="1"/>
                <a:tc gridSpan="2">
                  <a:txBody>
                    <a:bodyPr/>
                    <a:lstStyle/>
                    <a:p>
                      <a:pPr indent="125729" lvl="0" marL="408305" marR="0" rtl="0" algn="l">
                        <a:lnSpc>
                          <a:spcPct val="115000"/>
                        </a:lnSpc>
                        <a:spcBef>
                          <a:spcPts val="0"/>
                        </a:spcBef>
                        <a:spcAft>
                          <a:spcPts val="0"/>
                        </a:spcAft>
                        <a:buClr>
                          <a:srgbClr val="000000"/>
                        </a:buClr>
                        <a:buSzPts val="1000"/>
                        <a:buFont typeface="Arial"/>
                        <a:buNone/>
                      </a:pPr>
                      <a:r>
                        <a:rPr lang="fr" sz="1000" u="none" cap="none" strike="noStrike"/>
                        <a:t>Stock de reserve en salle de stockage de l’établissement </a:t>
                      </a:r>
                      <a:endParaRPr sz="1100" u="none" cap="none" strike="noStrike">
                        <a:latin typeface="Calibri"/>
                        <a:ea typeface="Calibri"/>
                        <a:cs typeface="Calibri"/>
                        <a:sym typeface="Calibri"/>
                      </a:endParaRPr>
                    </a:p>
                  </a:txBody>
                  <a:tcPr marT="9525" marB="9525" marR="9525" marL="9525"/>
                </a:tc>
                <a:tc hMerge="1"/>
                <a:tc gridSpan="2">
                  <a:txBody>
                    <a:bodyPr/>
                    <a:lstStyle/>
                    <a:p>
                      <a:pPr indent="0" lvl="0" marL="0" marR="0" rtl="0" algn="ctr">
                        <a:lnSpc>
                          <a:spcPct val="115000"/>
                        </a:lnSpc>
                        <a:spcBef>
                          <a:spcPts val="0"/>
                        </a:spcBef>
                        <a:spcAft>
                          <a:spcPts val="0"/>
                        </a:spcAft>
                        <a:buClr>
                          <a:srgbClr val="000000"/>
                        </a:buClr>
                        <a:buSzPts val="1000"/>
                        <a:buFont typeface="Arial"/>
                        <a:buNone/>
                      </a:pPr>
                      <a:r>
                        <a:rPr lang="fr" sz="1000" u="none" cap="none" strike="noStrike"/>
                        <a:t>Planification (suite)</a:t>
                      </a:r>
                      <a:endParaRPr sz="1100" u="none" cap="none" strike="noStrike">
                        <a:latin typeface="Calibri"/>
                        <a:ea typeface="Calibri"/>
                        <a:cs typeface="Calibri"/>
                        <a:sym typeface="Calibri"/>
                      </a:endParaRPr>
                    </a:p>
                  </a:txBody>
                  <a:tcPr marT="9525" marB="9525" marR="9525" marL="9525"/>
                </a:tc>
                <a:tc hMerge="1"/>
              </a:tr>
              <a:tr h="1050300">
                <a:tc>
                  <a:txBody>
                    <a:bodyPr/>
                    <a:lstStyle/>
                    <a:p>
                      <a:pPr indent="0" lvl="0" marL="99060" marR="0" rtl="0" algn="ctr">
                        <a:lnSpc>
                          <a:spcPct val="115000"/>
                        </a:lnSpc>
                        <a:spcBef>
                          <a:spcPts val="0"/>
                        </a:spcBef>
                        <a:spcAft>
                          <a:spcPts val="0"/>
                        </a:spcAft>
                        <a:buClr>
                          <a:srgbClr val="000000"/>
                        </a:buClr>
                        <a:buSzPts val="800"/>
                        <a:buFont typeface="Arial"/>
                        <a:buNone/>
                      </a:pPr>
                      <a:r>
                        <a:rPr lang="fr" sz="800" u="none" cap="none" strike="noStrike"/>
                        <a:t>A</a:t>
                      </a:r>
                      <a:endParaRPr sz="1100" u="none" cap="none" strike="noStrike"/>
                    </a:p>
                    <a:p>
                      <a:pPr indent="33654" lvl="0" marL="285115" marR="184150" rtl="0" algn="l">
                        <a:lnSpc>
                          <a:spcPct val="115000"/>
                        </a:lnSpc>
                        <a:spcBef>
                          <a:spcPts val="60"/>
                        </a:spcBef>
                        <a:spcAft>
                          <a:spcPts val="0"/>
                        </a:spcAft>
                        <a:buClr>
                          <a:srgbClr val="000000"/>
                        </a:buClr>
                        <a:buSzPts val="800"/>
                        <a:buFont typeface="Arial"/>
                        <a:buNone/>
                      </a:pPr>
                      <a:r>
                        <a:rPr lang="fr" sz="800" u="none" cap="none" strike="noStrike"/>
                        <a:t>Calcule la charge moyenne de travail par jour</a:t>
                      </a:r>
                      <a:endParaRPr sz="1100" u="none" cap="none" strike="noStrike">
                        <a:latin typeface="Calibri"/>
                        <a:ea typeface="Calibri"/>
                        <a:cs typeface="Calibri"/>
                        <a:sym typeface="Calibri"/>
                      </a:endParaRPr>
                    </a:p>
                  </a:txBody>
                  <a:tcPr marT="9525" marB="9525" marR="9525" marL="9525"/>
                </a:tc>
                <a:tc>
                  <a:txBody>
                    <a:bodyPr/>
                    <a:lstStyle/>
                    <a:p>
                      <a:pPr indent="0" lvl="0" marL="98425" marR="0" rtl="0" algn="ctr">
                        <a:lnSpc>
                          <a:spcPct val="115000"/>
                        </a:lnSpc>
                        <a:spcBef>
                          <a:spcPts val="0"/>
                        </a:spcBef>
                        <a:spcAft>
                          <a:spcPts val="0"/>
                        </a:spcAft>
                        <a:buClr>
                          <a:srgbClr val="000000"/>
                        </a:buClr>
                        <a:buSzPts val="800"/>
                        <a:buFont typeface="Arial"/>
                        <a:buNone/>
                      </a:pPr>
                      <a:r>
                        <a:rPr lang="fr" sz="800" u="none" cap="none" strike="noStrike"/>
                        <a:t>B</a:t>
                      </a:r>
                      <a:endParaRPr sz="1100" u="none" cap="none" strike="noStrike"/>
                    </a:p>
                    <a:p>
                      <a:pPr indent="0" lvl="0" marL="184150" marR="84455" rtl="0" algn="ctr">
                        <a:lnSpc>
                          <a:spcPct val="115000"/>
                        </a:lnSpc>
                        <a:spcBef>
                          <a:spcPts val="60"/>
                        </a:spcBef>
                        <a:spcAft>
                          <a:spcPts val="0"/>
                        </a:spcAft>
                        <a:buClr>
                          <a:srgbClr val="000000"/>
                        </a:buClr>
                        <a:buSzPts val="800"/>
                        <a:buFont typeface="Arial"/>
                        <a:buNone/>
                      </a:pPr>
                      <a:r>
                        <a:rPr lang="fr" sz="800" u="none" cap="none" strike="noStrike"/>
                        <a:t>Cas à prévoir pour (couverture de 95%)</a:t>
                      </a:r>
                      <a:endParaRPr sz="1100" u="none" cap="none" strike="noStrike">
                        <a:latin typeface="Calibri"/>
                        <a:ea typeface="Calibri"/>
                        <a:cs typeface="Calibri"/>
                        <a:sym typeface="Calibri"/>
                      </a:endParaRPr>
                    </a:p>
                  </a:txBody>
                  <a:tcPr marT="9525" marB="9525" marR="9525" marL="9525"/>
                </a:tc>
                <a:tc>
                  <a:txBody>
                    <a:bodyPr/>
                    <a:lstStyle/>
                    <a:p>
                      <a:pPr indent="0" lvl="0" marL="97790" marR="0" rtl="0" algn="ctr">
                        <a:lnSpc>
                          <a:spcPct val="115000"/>
                        </a:lnSpc>
                        <a:spcBef>
                          <a:spcPts val="0"/>
                        </a:spcBef>
                        <a:spcAft>
                          <a:spcPts val="0"/>
                        </a:spcAft>
                        <a:buClr>
                          <a:srgbClr val="000000"/>
                        </a:buClr>
                        <a:buSzPts val="800"/>
                        <a:buFont typeface="Arial"/>
                        <a:buNone/>
                      </a:pPr>
                      <a:r>
                        <a:rPr lang="fr" sz="800" u="none" cap="none" strike="noStrike"/>
                        <a:t>C</a:t>
                      </a:r>
                      <a:endParaRPr sz="1100" u="none" cap="none" strike="noStrike"/>
                    </a:p>
                    <a:p>
                      <a:pPr indent="0" lvl="0" marL="184150" marR="84455" rtl="0" algn="ctr">
                        <a:lnSpc>
                          <a:spcPct val="115000"/>
                        </a:lnSpc>
                        <a:spcBef>
                          <a:spcPts val="60"/>
                        </a:spcBef>
                        <a:spcAft>
                          <a:spcPts val="0"/>
                        </a:spcAft>
                        <a:buClr>
                          <a:srgbClr val="000000"/>
                        </a:buClr>
                        <a:buSzPts val="800"/>
                        <a:buFont typeface="Arial"/>
                        <a:buNone/>
                      </a:pPr>
                      <a:r>
                        <a:rPr lang="fr" sz="800" u="none" cap="none" strike="noStrike"/>
                        <a:t>Instruments actifs nécessaires </a:t>
                      </a:r>
                      <a:endParaRPr sz="1100" u="none" cap="none" strike="noStrike">
                        <a:latin typeface="Calibri"/>
                        <a:ea typeface="Calibri"/>
                        <a:cs typeface="Calibri"/>
                        <a:sym typeface="Calibri"/>
                      </a:endParaRPr>
                    </a:p>
                  </a:txBody>
                  <a:tcPr marT="9525" marB="9525" marR="9525" marL="9525"/>
                </a:tc>
                <a:tc>
                  <a:txBody>
                    <a:bodyPr/>
                    <a:lstStyle/>
                    <a:p>
                      <a:pPr indent="0" lvl="0" marL="97790" marR="0" rtl="0" algn="ctr">
                        <a:lnSpc>
                          <a:spcPct val="115000"/>
                        </a:lnSpc>
                        <a:spcBef>
                          <a:spcPts val="0"/>
                        </a:spcBef>
                        <a:spcAft>
                          <a:spcPts val="0"/>
                        </a:spcAft>
                        <a:buClr>
                          <a:srgbClr val="000000"/>
                        </a:buClr>
                        <a:buSzPts val="800"/>
                        <a:buFont typeface="Arial"/>
                        <a:buNone/>
                      </a:pPr>
                      <a:r>
                        <a:rPr lang="fr" sz="800" u="none" cap="none" strike="noStrike"/>
                        <a:t>D</a:t>
                      </a:r>
                      <a:endParaRPr sz="1100" u="none" cap="none" strike="noStrike"/>
                    </a:p>
                    <a:p>
                      <a:pPr indent="0" lvl="0" marL="184150" marR="84455" rtl="0" algn="ctr">
                        <a:lnSpc>
                          <a:spcPct val="115000"/>
                        </a:lnSpc>
                        <a:spcBef>
                          <a:spcPts val="60"/>
                        </a:spcBef>
                        <a:spcAft>
                          <a:spcPts val="0"/>
                        </a:spcAft>
                        <a:buClr>
                          <a:srgbClr val="000000"/>
                        </a:buClr>
                        <a:buSzPts val="800"/>
                        <a:buFont typeface="Arial"/>
                        <a:buNone/>
                      </a:pPr>
                      <a:r>
                        <a:rPr lang="fr" sz="800" u="none" cap="none" strike="noStrike"/>
                        <a:t>Réserve maximale </a:t>
                      </a:r>
                      <a:endParaRPr sz="1100" u="none" cap="none" strike="noStrike"/>
                    </a:p>
                    <a:p>
                      <a:pPr indent="0" lvl="0" marL="184150" marR="84455" rtl="0" algn="ctr">
                        <a:lnSpc>
                          <a:spcPct val="115000"/>
                        </a:lnSpc>
                        <a:spcBef>
                          <a:spcPts val="60"/>
                        </a:spcBef>
                        <a:spcAft>
                          <a:spcPts val="0"/>
                        </a:spcAft>
                        <a:buClr>
                          <a:srgbClr val="000000"/>
                        </a:buClr>
                        <a:buSzPts val="800"/>
                        <a:buFont typeface="Arial"/>
                        <a:buNone/>
                      </a:pPr>
                      <a:r>
                        <a:rPr lang="fr" sz="800" u="none" cap="none" strike="noStrike"/>
                        <a:t>(3 mois d’approvisionnement)</a:t>
                      </a:r>
                      <a:endParaRPr sz="1100" u="none" cap="none" strike="noStrike">
                        <a:latin typeface="Calibri"/>
                        <a:ea typeface="Calibri"/>
                        <a:cs typeface="Calibri"/>
                        <a:sym typeface="Calibri"/>
                      </a:endParaRPr>
                    </a:p>
                  </a:txBody>
                  <a:tcPr marT="9525" marB="9525" marR="9525" marL="9525"/>
                </a:tc>
                <a:tc>
                  <a:txBody>
                    <a:bodyPr/>
                    <a:lstStyle/>
                    <a:p>
                      <a:pPr indent="0" lvl="0" marL="97155" marR="0" rtl="0" algn="ctr">
                        <a:lnSpc>
                          <a:spcPct val="115000"/>
                        </a:lnSpc>
                        <a:spcBef>
                          <a:spcPts val="0"/>
                        </a:spcBef>
                        <a:spcAft>
                          <a:spcPts val="0"/>
                        </a:spcAft>
                        <a:buClr>
                          <a:srgbClr val="000000"/>
                        </a:buClr>
                        <a:buSzPts val="800"/>
                        <a:buFont typeface="Arial"/>
                        <a:buNone/>
                      </a:pPr>
                      <a:r>
                        <a:rPr lang="fr" sz="800" u="none" cap="none" strike="noStrike"/>
                        <a:t>E</a:t>
                      </a:r>
                      <a:endParaRPr sz="1100" u="none" cap="none" strike="noStrike"/>
                    </a:p>
                    <a:p>
                      <a:pPr indent="0" lvl="0" marL="182880" marR="84455" rtl="0" algn="ctr">
                        <a:lnSpc>
                          <a:spcPct val="115000"/>
                        </a:lnSpc>
                        <a:spcBef>
                          <a:spcPts val="60"/>
                        </a:spcBef>
                        <a:spcAft>
                          <a:spcPts val="0"/>
                        </a:spcAft>
                        <a:buClr>
                          <a:srgbClr val="000000"/>
                        </a:buClr>
                        <a:buSzPts val="800"/>
                        <a:buFont typeface="Arial"/>
                        <a:buNone/>
                      </a:pPr>
                      <a:r>
                        <a:rPr lang="fr" sz="800" u="none" cap="none" strike="noStrike"/>
                        <a:t>Commande nécessaire à compter de </a:t>
                      </a:r>
                      <a:endParaRPr sz="1100" u="none" cap="none" strike="noStrike"/>
                    </a:p>
                    <a:p>
                      <a:pPr indent="0" lvl="0" marL="163195" marR="64770" rtl="0" algn="ctr">
                        <a:lnSpc>
                          <a:spcPct val="115000"/>
                        </a:lnSpc>
                        <a:spcBef>
                          <a:spcPts val="0"/>
                        </a:spcBef>
                        <a:spcAft>
                          <a:spcPts val="0"/>
                        </a:spcAft>
                        <a:buClr>
                          <a:srgbClr val="000000"/>
                        </a:buClr>
                        <a:buSzPts val="800"/>
                        <a:buFont typeface="Arial"/>
                        <a:buNone/>
                      </a:pPr>
                      <a:r>
                        <a:rPr lang="fr" sz="800" u="none" cap="none" strike="noStrike"/>
                        <a:t>(1 mois de stock)</a:t>
                      </a:r>
                      <a:endParaRPr sz="1100" u="none" cap="none" strike="noStrike">
                        <a:latin typeface="Calibri"/>
                        <a:ea typeface="Calibri"/>
                        <a:cs typeface="Calibri"/>
                        <a:sym typeface="Calibri"/>
                      </a:endParaRPr>
                    </a:p>
                  </a:txBody>
                  <a:tcPr marT="9525" marB="9525" marR="9525" marL="9525"/>
                </a:tc>
                <a:tc>
                  <a:txBody>
                    <a:bodyPr/>
                    <a:lstStyle/>
                    <a:p>
                      <a:pPr indent="0" lvl="0" marL="96520" marR="0" rtl="0" algn="ctr">
                        <a:lnSpc>
                          <a:spcPct val="115000"/>
                        </a:lnSpc>
                        <a:spcBef>
                          <a:spcPts val="0"/>
                        </a:spcBef>
                        <a:spcAft>
                          <a:spcPts val="0"/>
                        </a:spcAft>
                        <a:buClr>
                          <a:srgbClr val="000000"/>
                        </a:buClr>
                        <a:buSzPts val="800"/>
                        <a:buFont typeface="Arial"/>
                        <a:buNone/>
                      </a:pPr>
                      <a:r>
                        <a:rPr lang="fr" sz="800" u="none" cap="none" strike="noStrike"/>
                        <a:t>f.</a:t>
                      </a:r>
                      <a:endParaRPr sz="1100" u="none" cap="none" strike="noStrike"/>
                    </a:p>
                    <a:p>
                      <a:pPr indent="0" lvl="0" marL="163195" marR="65405" rtl="0" algn="ctr">
                        <a:lnSpc>
                          <a:spcPct val="115000"/>
                        </a:lnSpc>
                        <a:spcBef>
                          <a:spcPts val="60"/>
                        </a:spcBef>
                        <a:spcAft>
                          <a:spcPts val="0"/>
                        </a:spcAft>
                        <a:buClr>
                          <a:srgbClr val="000000"/>
                        </a:buClr>
                        <a:buSzPts val="800"/>
                        <a:buFont typeface="Arial"/>
                        <a:buNone/>
                      </a:pPr>
                      <a:r>
                        <a:rPr lang="fr" sz="800" u="none" cap="none" strike="noStrike"/>
                        <a:t>Stock initial total</a:t>
                      </a:r>
                      <a:endParaRPr sz="1100" u="none" cap="none" strike="noStrike">
                        <a:latin typeface="Calibri"/>
                        <a:ea typeface="Calibri"/>
                        <a:cs typeface="Calibri"/>
                        <a:sym typeface="Calibri"/>
                      </a:endParaRPr>
                    </a:p>
                  </a:txBody>
                  <a:tcPr marT="9525" marB="9525" marR="9525" marL="9525"/>
                </a:tc>
                <a:tc>
                  <a:txBody>
                    <a:bodyPr/>
                    <a:lstStyle/>
                    <a:p>
                      <a:pPr indent="0" lvl="0" marL="95885" marR="0" rtl="0" algn="ctr">
                        <a:lnSpc>
                          <a:spcPct val="115000"/>
                        </a:lnSpc>
                        <a:spcBef>
                          <a:spcPts val="0"/>
                        </a:spcBef>
                        <a:spcAft>
                          <a:spcPts val="0"/>
                        </a:spcAft>
                        <a:buClr>
                          <a:srgbClr val="000000"/>
                        </a:buClr>
                        <a:buSzPts val="800"/>
                        <a:buFont typeface="Arial"/>
                        <a:buNone/>
                      </a:pPr>
                      <a:r>
                        <a:rPr lang="fr" sz="800" u="none" cap="none" strike="noStrike"/>
                        <a:t>g.</a:t>
                      </a:r>
                      <a:endParaRPr sz="1100" u="none" cap="none" strike="noStrike"/>
                    </a:p>
                    <a:p>
                      <a:pPr indent="0" lvl="0" marL="181610" marR="84455" rtl="0" algn="ctr">
                        <a:lnSpc>
                          <a:spcPct val="115000"/>
                        </a:lnSpc>
                        <a:spcBef>
                          <a:spcPts val="60"/>
                        </a:spcBef>
                        <a:spcAft>
                          <a:spcPts val="0"/>
                        </a:spcAft>
                        <a:buClr>
                          <a:srgbClr val="000000"/>
                        </a:buClr>
                        <a:buSzPts val="800"/>
                        <a:buFont typeface="Arial"/>
                        <a:buNone/>
                      </a:pPr>
                      <a:r>
                        <a:rPr lang="fr" sz="800" u="none" cap="none" strike="noStrike"/>
                        <a:t>Instruments à remplacer chaque année</a:t>
                      </a:r>
                      <a:endParaRPr sz="1100" u="none" cap="none" strike="noStrike">
                        <a:latin typeface="Calibri"/>
                        <a:ea typeface="Calibri"/>
                        <a:cs typeface="Calibri"/>
                        <a:sym typeface="Calibri"/>
                      </a:endParaRPr>
                    </a:p>
                  </a:txBody>
                  <a:tcPr marT="9525" marB="9525" marR="9525" marL="9525"/>
                </a:tc>
              </a:tr>
              <a:tr h="255275">
                <a:tc>
                  <a:txBody>
                    <a:bodyPr/>
                    <a:lstStyle/>
                    <a:p>
                      <a:pPr indent="0" lvl="0" marL="100330" marR="84455" rtl="0" algn="ctr">
                        <a:lnSpc>
                          <a:spcPct val="115000"/>
                        </a:lnSpc>
                        <a:spcBef>
                          <a:spcPts val="0"/>
                        </a:spcBef>
                        <a:spcAft>
                          <a:spcPts val="0"/>
                        </a:spcAft>
                        <a:buClr>
                          <a:srgbClr val="000000"/>
                        </a:buClr>
                        <a:buSzPts val="1000"/>
                        <a:buFont typeface="Arial"/>
                        <a:buNone/>
                      </a:pPr>
                      <a:r>
                        <a:rPr lang="fr" sz="1000" u="none" cap="none" strike="noStrike"/>
                        <a:t>0,5</a:t>
                      </a:r>
                      <a:endParaRPr sz="1100" u="none" cap="none" strike="noStrike">
                        <a:latin typeface="Calibri"/>
                        <a:ea typeface="Calibri"/>
                        <a:cs typeface="Calibri"/>
                        <a:sym typeface="Calibri"/>
                      </a:endParaRPr>
                    </a:p>
                  </a:txBody>
                  <a:tcPr marT="9525" marB="9525" marR="9525" marL="9525"/>
                </a:tc>
                <a:tc>
                  <a:txBody>
                    <a:bodyPr/>
                    <a:lstStyle/>
                    <a:p>
                      <a:pPr indent="0" lvl="0" marL="15240" marR="0" rtl="0" algn="ctr">
                        <a:lnSpc>
                          <a:spcPct val="115000"/>
                        </a:lnSpc>
                        <a:spcBef>
                          <a:spcPts val="0"/>
                        </a:spcBef>
                        <a:spcAft>
                          <a:spcPts val="0"/>
                        </a:spcAft>
                        <a:buClr>
                          <a:srgbClr val="000000"/>
                        </a:buClr>
                        <a:buSzPts val="1000"/>
                        <a:buFont typeface="Arial"/>
                        <a:buNone/>
                      </a:pPr>
                      <a:r>
                        <a:rPr lang="fr" sz="1000" u="none" cap="none" strike="noStrike"/>
                        <a:t>2</a:t>
                      </a:r>
                      <a:endParaRPr sz="1100" u="none" cap="none" strike="noStrike">
                        <a:latin typeface="Calibri"/>
                        <a:ea typeface="Calibri"/>
                        <a:cs typeface="Calibri"/>
                        <a:sym typeface="Calibri"/>
                      </a:endParaRPr>
                    </a:p>
                  </a:txBody>
                  <a:tcPr marT="9525" marB="9525" marR="9525" marL="9525"/>
                </a:tc>
                <a:tc>
                  <a:txBody>
                    <a:bodyPr/>
                    <a:lstStyle/>
                    <a:p>
                      <a:pPr indent="0" lvl="0" marL="15240" marR="0" rtl="0" algn="ctr">
                        <a:lnSpc>
                          <a:spcPct val="115000"/>
                        </a:lnSpc>
                        <a:spcBef>
                          <a:spcPts val="0"/>
                        </a:spcBef>
                        <a:spcAft>
                          <a:spcPts val="0"/>
                        </a:spcAft>
                        <a:buClr>
                          <a:srgbClr val="000000"/>
                        </a:buClr>
                        <a:buSzPts val="1000"/>
                        <a:buFont typeface="Arial"/>
                        <a:buNone/>
                      </a:pPr>
                      <a:r>
                        <a:rPr lang="fr" sz="1000" u="none" cap="none" strike="noStrike"/>
                        <a:t>3</a:t>
                      </a:r>
                      <a:endParaRPr sz="1100" u="none" cap="none" strike="noStrike">
                        <a:latin typeface="Calibri"/>
                        <a:ea typeface="Calibri"/>
                        <a:cs typeface="Calibri"/>
                        <a:sym typeface="Calibri"/>
                      </a:endParaRPr>
                    </a:p>
                  </a:txBody>
                  <a:tcPr marT="9525" marB="9525" marR="9525" marL="9525"/>
                </a:tc>
                <a:tc>
                  <a:txBody>
                    <a:bodyPr/>
                    <a:lstStyle/>
                    <a:p>
                      <a:pPr indent="0" lvl="0" marL="14605" marR="0" rtl="0" algn="ctr">
                        <a:lnSpc>
                          <a:spcPct val="115000"/>
                        </a:lnSpc>
                        <a:spcBef>
                          <a:spcPts val="0"/>
                        </a:spcBef>
                        <a:spcAft>
                          <a:spcPts val="0"/>
                        </a:spcAft>
                        <a:buClr>
                          <a:srgbClr val="000000"/>
                        </a:buClr>
                        <a:buSzPts val="1000"/>
                        <a:buFont typeface="Arial"/>
                        <a:buNone/>
                      </a:pPr>
                      <a:r>
                        <a:rPr lang="fr" sz="1000" u="none" cap="none" strike="noStrike"/>
                        <a:t>2</a:t>
                      </a:r>
                      <a:endParaRPr sz="1100" u="none" cap="none" strike="noStrike">
                        <a:latin typeface="Calibri"/>
                        <a:ea typeface="Calibri"/>
                        <a:cs typeface="Calibri"/>
                        <a:sym typeface="Calibri"/>
                      </a:endParaRPr>
                    </a:p>
                  </a:txBody>
                  <a:tcPr marT="9525" marB="9525" marR="9525" marL="9525"/>
                </a:tc>
                <a:tc>
                  <a:txBody>
                    <a:bodyPr/>
                    <a:lstStyle/>
                    <a:p>
                      <a:pPr indent="0" lvl="0" marL="13970" marR="0" rtl="0" algn="ctr">
                        <a:lnSpc>
                          <a:spcPct val="115000"/>
                        </a:lnSpc>
                        <a:spcBef>
                          <a:spcPts val="0"/>
                        </a:spcBef>
                        <a:spcAft>
                          <a:spcPts val="0"/>
                        </a:spcAft>
                        <a:buClr>
                          <a:srgbClr val="000000"/>
                        </a:buClr>
                        <a:buSzPts val="1000"/>
                        <a:buFont typeface="Arial"/>
                        <a:buNone/>
                      </a:pPr>
                      <a:r>
                        <a:rPr lang="fr" sz="1000" u="none" cap="none" strike="noStrike"/>
                        <a:t>0</a:t>
                      </a:r>
                      <a:endParaRPr sz="1100" u="none" cap="none" strike="noStrike">
                        <a:latin typeface="Calibri"/>
                        <a:ea typeface="Calibri"/>
                        <a:cs typeface="Calibri"/>
                        <a:sym typeface="Calibri"/>
                      </a:endParaRPr>
                    </a:p>
                  </a:txBody>
                  <a:tcPr marT="9525" marB="9525" marR="9525" marL="9525"/>
                </a:tc>
                <a:tc>
                  <a:txBody>
                    <a:bodyPr/>
                    <a:lstStyle/>
                    <a:p>
                      <a:pPr indent="0" lvl="0" marL="13970" marR="0" rtl="0" algn="ctr">
                        <a:lnSpc>
                          <a:spcPct val="115000"/>
                        </a:lnSpc>
                        <a:spcBef>
                          <a:spcPts val="0"/>
                        </a:spcBef>
                        <a:spcAft>
                          <a:spcPts val="0"/>
                        </a:spcAft>
                        <a:buClr>
                          <a:srgbClr val="000000"/>
                        </a:buClr>
                        <a:buSzPts val="1000"/>
                        <a:buFont typeface="Arial"/>
                        <a:buNone/>
                      </a:pPr>
                      <a:r>
                        <a:rPr lang="fr" sz="1000" u="none" cap="none" strike="noStrike"/>
                        <a:t>5</a:t>
                      </a:r>
                      <a:endParaRPr sz="1100" u="none" cap="none" strike="noStrike">
                        <a:latin typeface="Calibri"/>
                        <a:ea typeface="Calibri"/>
                        <a:cs typeface="Calibri"/>
                        <a:sym typeface="Calibri"/>
                      </a:endParaRPr>
                    </a:p>
                  </a:txBody>
                  <a:tcPr marT="9525" marB="9525" marR="9525" marL="9525"/>
                </a:tc>
                <a:tc>
                  <a:txBody>
                    <a:bodyPr/>
                    <a:lstStyle/>
                    <a:p>
                      <a:pPr indent="0" lvl="0" marL="13334" marR="0" rtl="0" algn="ctr">
                        <a:lnSpc>
                          <a:spcPct val="115000"/>
                        </a:lnSpc>
                        <a:spcBef>
                          <a:spcPts val="0"/>
                        </a:spcBef>
                        <a:spcAft>
                          <a:spcPts val="0"/>
                        </a:spcAft>
                        <a:buClr>
                          <a:srgbClr val="000000"/>
                        </a:buClr>
                        <a:buSzPts val="1000"/>
                        <a:buFont typeface="Arial"/>
                        <a:buNone/>
                      </a:pPr>
                      <a:r>
                        <a:rPr lang="fr" sz="1000" u="none" cap="none" strike="noStrike"/>
                        <a:t>7</a:t>
                      </a:r>
                      <a:endParaRPr sz="1100" u="none" cap="none" strike="noStrike">
                        <a:latin typeface="Calibri"/>
                        <a:ea typeface="Calibri"/>
                        <a:cs typeface="Calibri"/>
                        <a:sym typeface="Calibri"/>
                      </a:endParaRPr>
                    </a:p>
                  </a:txBody>
                  <a:tcPr marT="9525" marB="9525" marR="9525" marL="9525"/>
                </a:tc>
              </a:tr>
              <a:tr h="255275">
                <a:tc>
                  <a:txBody>
                    <a:bodyPr/>
                    <a:lstStyle/>
                    <a:p>
                      <a:pPr indent="0" lvl="0" marL="17145" marR="0" rtl="0" algn="ctr">
                        <a:lnSpc>
                          <a:spcPct val="115000"/>
                        </a:lnSpc>
                        <a:spcBef>
                          <a:spcPts val="0"/>
                        </a:spcBef>
                        <a:spcAft>
                          <a:spcPts val="0"/>
                        </a:spcAft>
                        <a:buClr>
                          <a:srgbClr val="000000"/>
                        </a:buClr>
                        <a:buSzPts val="1000"/>
                        <a:buFont typeface="Arial"/>
                        <a:buNone/>
                      </a:pPr>
                      <a:r>
                        <a:rPr lang="fr" sz="1000" u="none" cap="none" strike="noStrike"/>
                        <a:t>1</a:t>
                      </a:r>
                      <a:endParaRPr sz="1100" u="none" cap="none" strike="noStrike">
                        <a:latin typeface="Calibri"/>
                        <a:ea typeface="Calibri"/>
                        <a:cs typeface="Calibri"/>
                        <a:sym typeface="Calibri"/>
                      </a:endParaRPr>
                    </a:p>
                  </a:txBody>
                  <a:tcPr marT="9525" marB="9525" marR="9525" marL="9525"/>
                </a:tc>
                <a:tc>
                  <a:txBody>
                    <a:bodyPr/>
                    <a:lstStyle/>
                    <a:p>
                      <a:pPr indent="0" lvl="0" marL="16510" marR="0" rtl="0" algn="ctr">
                        <a:lnSpc>
                          <a:spcPct val="115000"/>
                        </a:lnSpc>
                        <a:spcBef>
                          <a:spcPts val="0"/>
                        </a:spcBef>
                        <a:spcAft>
                          <a:spcPts val="0"/>
                        </a:spcAft>
                        <a:buClr>
                          <a:srgbClr val="000000"/>
                        </a:buClr>
                        <a:buSzPts val="1000"/>
                        <a:buFont typeface="Arial"/>
                        <a:buNone/>
                      </a:pPr>
                      <a:r>
                        <a:rPr lang="fr" sz="1000" u="none" cap="none" strike="noStrike"/>
                        <a:t>3</a:t>
                      </a:r>
                      <a:endParaRPr sz="1100" u="none" cap="none" strike="noStrike">
                        <a:latin typeface="Calibri"/>
                        <a:ea typeface="Calibri"/>
                        <a:cs typeface="Calibri"/>
                        <a:sym typeface="Calibri"/>
                      </a:endParaRPr>
                    </a:p>
                  </a:txBody>
                  <a:tcPr marT="9525" marB="9525" marR="9525" marL="9525"/>
                </a:tc>
                <a:tc>
                  <a:txBody>
                    <a:bodyPr/>
                    <a:lstStyle/>
                    <a:p>
                      <a:pPr indent="0" lvl="0" marL="15875" marR="0" rtl="0" algn="ctr">
                        <a:lnSpc>
                          <a:spcPct val="115000"/>
                        </a:lnSpc>
                        <a:spcBef>
                          <a:spcPts val="0"/>
                        </a:spcBef>
                        <a:spcAft>
                          <a:spcPts val="0"/>
                        </a:spcAft>
                        <a:buClr>
                          <a:srgbClr val="000000"/>
                        </a:buClr>
                        <a:buSzPts val="1000"/>
                        <a:buFont typeface="Arial"/>
                        <a:buNone/>
                      </a:pPr>
                      <a:r>
                        <a:rPr lang="fr" sz="1000" u="none" cap="none" strike="noStrike"/>
                        <a:t>4</a:t>
                      </a:r>
                      <a:endParaRPr sz="1100" u="none" cap="none" strike="noStrike">
                        <a:latin typeface="Calibri"/>
                        <a:ea typeface="Calibri"/>
                        <a:cs typeface="Calibri"/>
                        <a:sym typeface="Calibri"/>
                      </a:endParaRPr>
                    </a:p>
                  </a:txBody>
                  <a:tcPr marT="9525" marB="9525" marR="9525" marL="9525"/>
                </a:tc>
                <a:tc>
                  <a:txBody>
                    <a:bodyPr/>
                    <a:lstStyle/>
                    <a:p>
                      <a:pPr indent="0" lvl="0" marL="15875" marR="0" rtl="0" algn="ctr">
                        <a:lnSpc>
                          <a:spcPct val="115000"/>
                        </a:lnSpc>
                        <a:spcBef>
                          <a:spcPts val="0"/>
                        </a:spcBef>
                        <a:spcAft>
                          <a:spcPts val="0"/>
                        </a:spcAft>
                        <a:buClr>
                          <a:srgbClr val="000000"/>
                        </a:buClr>
                        <a:buSzPts val="1000"/>
                        <a:buFont typeface="Arial"/>
                        <a:buNone/>
                      </a:pPr>
                      <a:r>
                        <a:rPr lang="fr" sz="1000" u="none" cap="none" strike="noStrike"/>
                        <a:t>4</a:t>
                      </a:r>
                      <a:endParaRPr sz="1100" u="none" cap="none" strike="noStrike">
                        <a:latin typeface="Calibri"/>
                        <a:ea typeface="Calibri"/>
                        <a:cs typeface="Calibri"/>
                        <a:sym typeface="Calibri"/>
                      </a:endParaRPr>
                    </a:p>
                  </a:txBody>
                  <a:tcPr marT="9525" marB="9525" marR="9525" marL="9525"/>
                </a:tc>
                <a:tc>
                  <a:txBody>
                    <a:bodyPr/>
                    <a:lstStyle/>
                    <a:p>
                      <a:pPr indent="0" lvl="0" marL="15240" marR="0" rtl="0" algn="ctr">
                        <a:lnSpc>
                          <a:spcPct val="115000"/>
                        </a:lnSpc>
                        <a:spcBef>
                          <a:spcPts val="0"/>
                        </a:spcBef>
                        <a:spcAft>
                          <a:spcPts val="0"/>
                        </a:spcAft>
                        <a:buClr>
                          <a:srgbClr val="000000"/>
                        </a:buClr>
                        <a:buSzPts val="1000"/>
                        <a:buFont typeface="Arial"/>
                        <a:buNone/>
                      </a:pPr>
                      <a:r>
                        <a:rPr lang="fr" sz="1000" u="none" cap="none" strike="noStrike"/>
                        <a:t>1</a:t>
                      </a:r>
                      <a:endParaRPr sz="1100" u="none" cap="none" strike="noStrike">
                        <a:latin typeface="Calibri"/>
                        <a:ea typeface="Calibri"/>
                        <a:cs typeface="Calibri"/>
                        <a:sym typeface="Calibri"/>
                      </a:endParaRPr>
                    </a:p>
                  </a:txBody>
                  <a:tcPr marT="9525" marB="9525" marR="9525" marL="9525"/>
                </a:tc>
                <a:tc>
                  <a:txBody>
                    <a:bodyPr/>
                    <a:lstStyle/>
                    <a:p>
                      <a:pPr indent="0" lvl="0" marL="15240" marR="0" rtl="0" algn="ctr">
                        <a:lnSpc>
                          <a:spcPct val="115000"/>
                        </a:lnSpc>
                        <a:spcBef>
                          <a:spcPts val="0"/>
                        </a:spcBef>
                        <a:spcAft>
                          <a:spcPts val="0"/>
                        </a:spcAft>
                        <a:buClr>
                          <a:srgbClr val="000000"/>
                        </a:buClr>
                        <a:buSzPts val="1000"/>
                        <a:buFont typeface="Arial"/>
                        <a:buNone/>
                      </a:pPr>
                      <a:r>
                        <a:rPr lang="fr" sz="1000" u="none" cap="none" strike="noStrike"/>
                        <a:t>8</a:t>
                      </a:r>
                      <a:endParaRPr sz="1100" u="none" cap="none" strike="noStrike">
                        <a:latin typeface="Calibri"/>
                        <a:ea typeface="Calibri"/>
                        <a:cs typeface="Calibri"/>
                        <a:sym typeface="Calibri"/>
                      </a:endParaRPr>
                    </a:p>
                  </a:txBody>
                  <a:tcPr marT="9525" marB="9525" marR="9525" marL="9525"/>
                </a:tc>
                <a:tc>
                  <a:txBody>
                    <a:bodyPr/>
                    <a:lstStyle/>
                    <a:p>
                      <a:pPr indent="0" lvl="0" marL="99060" marR="84455" rtl="0" algn="ctr">
                        <a:lnSpc>
                          <a:spcPct val="115000"/>
                        </a:lnSpc>
                        <a:spcBef>
                          <a:spcPts val="0"/>
                        </a:spcBef>
                        <a:spcAft>
                          <a:spcPts val="0"/>
                        </a:spcAft>
                        <a:buClr>
                          <a:srgbClr val="000000"/>
                        </a:buClr>
                        <a:buSzPts val="1000"/>
                        <a:buFont typeface="Arial"/>
                        <a:buNone/>
                      </a:pPr>
                      <a:r>
                        <a:rPr lang="fr" sz="1000" u="none" cap="none" strike="noStrike"/>
                        <a:t>15</a:t>
                      </a:r>
                      <a:endParaRPr sz="1100" u="none" cap="none" strike="noStrike">
                        <a:latin typeface="Calibri"/>
                        <a:ea typeface="Calibri"/>
                        <a:cs typeface="Calibri"/>
                        <a:sym typeface="Calibri"/>
                      </a:endParaRPr>
                    </a:p>
                  </a:txBody>
                  <a:tcPr marT="9525" marB="9525" marR="9525" marL="9525"/>
                </a:tc>
              </a:tr>
              <a:tr h="255275">
                <a:tc>
                  <a:txBody>
                    <a:bodyPr/>
                    <a:lstStyle/>
                    <a:p>
                      <a:pPr indent="0" lvl="0" marL="17780" marR="0" rtl="0" algn="ctr">
                        <a:lnSpc>
                          <a:spcPct val="115000"/>
                        </a:lnSpc>
                        <a:spcBef>
                          <a:spcPts val="0"/>
                        </a:spcBef>
                        <a:spcAft>
                          <a:spcPts val="0"/>
                        </a:spcAft>
                        <a:buClr>
                          <a:srgbClr val="000000"/>
                        </a:buClr>
                        <a:buSzPts val="1000"/>
                        <a:buFont typeface="Arial"/>
                        <a:buNone/>
                      </a:pPr>
                      <a:r>
                        <a:rPr lang="fr" sz="1000" u="none" cap="none" strike="noStrike"/>
                        <a:t>2</a:t>
                      </a:r>
                      <a:endParaRPr sz="1100" u="none" cap="none" strike="noStrike">
                        <a:latin typeface="Calibri"/>
                        <a:ea typeface="Calibri"/>
                        <a:cs typeface="Calibri"/>
                        <a:sym typeface="Calibri"/>
                      </a:endParaRPr>
                    </a:p>
                  </a:txBody>
                  <a:tcPr marT="9525" marB="9525" marR="9525" marL="9525"/>
                </a:tc>
                <a:tc>
                  <a:txBody>
                    <a:bodyPr/>
                    <a:lstStyle/>
                    <a:p>
                      <a:pPr indent="0" lvl="0" marL="17780" marR="0" rtl="0" algn="ctr">
                        <a:lnSpc>
                          <a:spcPct val="115000"/>
                        </a:lnSpc>
                        <a:spcBef>
                          <a:spcPts val="0"/>
                        </a:spcBef>
                        <a:spcAft>
                          <a:spcPts val="0"/>
                        </a:spcAft>
                        <a:buClr>
                          <a:srgbClr val="000000"/>
                        </a:buClr>
                        <a:buSzPts val="1000"/>
                        <a:buFont typeface="Arial"/>
                        <a:buNone/>
                      </a:pPr>
                      <a:r>
                        <a:rPr lang="fr" sz="1000" u="none" cap="none" strike="noStrike"/>
                        <a:t>4</a:t>
                      </a:r>
                      <a:endParaRPr sz="1100" u="none" cap="none" strike="noStrike">
                        <a:latin typeface="Calibri"/>
                        <a:ea typeface="Calibri"/>
                        <a:cs typeface="Calibri"/>
                        <a:sym typeface="Calibri"/>
                      </a:endParaRPr>
                    </a:p>
                  </a:txBody>
                  <a:tcPr marT="9525" marB="9525" marR="9525" marL="9525"/>
                </a:tc>
                <a:tc>
                  <a:txBody>
                    <a:bodyPr/>
                    <a:lstStyle/>
                    <a:p>
                      <a:pPr indent="0" lvl="0" marL="17145" marR="0" rtl="0" algn="ctr">
                        <a:lnSpc>
                          <a:spcPct val="115000"/>
                        </a:lnSpc>
                        <a:spcBef>
                          <a:spcPts val="0"/>
                        </a:spcBef>
                        <a:spcAft>
                          <a:spcPts val="0"/>
                        </a:spcAft>
                        <a:buClr>
                          <a:srgbClr val="000000"/>
                        </a:buClr>
                        <a:buSzPts val="1000"/>
                        <a:buFont typeface="Arial"/>
                        <a:buNone/>
                      </a:pPr>
                      <a:r>
                        <a:rPr lang="fr" sz="1000" u="none" cap="none" strike="noStrike"/>
                        <a:t>6</a:t>
                      </a:r>
                      <a:endParaRPr sz="1100" u="none" cap="none" strike="noStrike">
                        <a:latin typeface="Calibri"/>
                        <a:ea typeface="Calibri"/>
                        <a:cs typeface="Calibri"/>
                        <a:sym typeface="Calibri"/>
                      </a:endParaRPr>
                    </a:p>
                  </a:txBody>
                  <a:tcPr marT="9525" marB="9525" marR="9525" marL="9525"/>
                </a:tc>
                <a:tc>
                  <a:txBody>
                    <a:bodyPr/>
                    <a:lstStyle/>
                    <a:p>
                      <a:pPr indent="0" lvl="0" marL="16510" marR="0" rtl="0" algn="ctr">
                        <a:lnSpc>
                          <a:spcPct val="115000"/>
                        </a:lnSpc>
                        <a:spcBef>
                          <a:spcPts val="0"/>
                        </a:spcBef>
                        <a:spcAft>
                          <a:spcPts val="0"/>
                        </a:spcAft>
                        <a:buClr>
                          <a:srgbClr val="000000"/>
                        </a:buClr>
                        <a:buSzPts val="1000"/>
                        <a:buFont typeface="Arial"/>
                        <a:buNone/>
                      </a:pPr>
                      <a:r>
                        <a:rPr lang="fr" sz="1000" u="none" cap="none" strike="noStrike"/>
                        <a:t>7</a:t>
                      </a:r>
                      <a:endParaRPr sz="1100" u="none" cap="none" strike="noStrike">
                        <a:latin typeface="Calibri"/>
                        <a:ea typeface="Calibri"/>
                        <a:cs typeface="Calibri"/>
                        <a:sym typeface="Calibri"/>
                      </a:endParaRPr>
                    </a:p>
                  </a:txBody>
                  <a:tcPr marT="9525" marB="9525" marR="9525" marL="9525"/>
                </a:tc>
                <a:tc>
                  <a:txBody>
                    <a:bodyPr/>
                    <a:lstStyle/>
                    <a:p>
                      <a:pPr indent="0" lvl="0" marL="16510" marR="0" rtl="0" algn="ctr">
                        <a:lnSpc>
                          <a:spcPct val="115000"/>
                        </a:lnSpc>
                        <a:spcBef>
                          <a:spcPts val="0"/>
                        </a:spcBef>
                        <a:spcAft>
                          <a:spcPts val="0"/>
                        </a:spcAft>
                        <a:buClr>
                          <a:srgbClr val="000000"/>
                        </a:buClr>
                        <a:buSzPts val="1000"/>
                        <a:buFont typeface="Arial"/>
                        <a:buNone/>
                      </a:pPr>
                      <a:r>
                        <a:rPr lang="fr" sz="1000" u="none" cap="none" strike="noStrike"/>
                        <a:t>2</a:t>
                      </a:r>
                      <a:endParaRPr sz="1100" u="none" cap="none" strike="noStrike">
                        <a:latin typeface="Calibri"/>
                        <a:ea typeface="Calibri"/>
                        <a:cs typeface="Calibri"/>
                        <a:sym typeface="Calibri"/>
                      </a:endParaRPr>
                    </a:p>
                  </a:txBody>
                  <a:tcPr marT="9525" marB="9525" marR="9525" marL="9525"/>
                </a:tc>
                <a:tc>
                  <a:txBody>
                    <a:bodyPr/>
                    <a:lstStyle/>
                    <a:p>
                      <a:pPr indent="0" lvl="0" marL="100330" marR="84455" rtl="0" algn="ctr">
                        <a:lnSpc>
                          <a:spcPct val="115000"/>
                        </a:lnSpc>
                        <a:spcBef>
                          <a:spcPts val="0"/>
                        </a:spcBef>
                        <a:spcAft>
                          <a:spcPts val="0"/>
                        </a:spcAft>
                        <a:buClr>
                          <a:srgbClr val="000000"/>
                        </a:buClr>
                        <a:buSzPts val="1000"/>
                        <a:buFont typeface="Arial"/>
                        <a:buNone/>
                      </a:pPr>
                      <a:r>
                        <a:rPr lang="fr" sz="1000" u="none" cap="none" strike="noStrike"/>
                        <a:t>13</a:t>
                      </a:r>
                      <a:endParaRPr sz="1100" u="none" cap="none" strike="noStrike">
                        <a:latin typeface="Calibri"/>
                        <a:ea typeface="Calibri"/>
                        <a:cs typeface="Calibri"/>
                        <a:sym typeface="Calibri"/>
                      </a:endParaRPr>
                    </a:p>
                  </a:txBody>
                  <a:tcPr marT="9525" marB="9525" marR="9525" marL="9525"/>
                </a:tc>
                <a:tc>
                  <a:txBody>
                    <a:bodyPr/>
                    <a:lstStyle/>
                    <a:p>
                      <a:pPr indent="0" lvl="0" marL="100330" marR="84455" rtl="0" algn="ctr">
                        <a:lnSpc>
                          <a:spcPct val="115000"/>
                        </a:lnSpc>
                        <a:spcBef>
                          <a:spcPts val="0"/>
                        </a:spcBef>
                        <a:spcAft>
                          <a:spcPts val="0"/>
                        </a:spcAft>
                        <a:buClr>
                          <a:srgbClr val="000000"/>
                        </a:buClr>
                        <a:buSzPts val="1000"/>
                        <a:buFont typeface="Arial"/>
                        <a:buNone/>
                      </a:pPr>
                      <a:r>
                        <a:rPr lang="fr" sz="1000" u="none" cap="none" strike="noStrike"/>
                        <a:t>29</a:t>
                      </a:r>
                      <a:endParaRPr sz="1100" u="none" cap="none" strike="noStrike">
                        <a:latin typeface="Calibri"/>
                        <a:ea typeface="Calibri"/>
                        <a:cs typeface="Calibri"/>
                        <a:sym typeface="Calibri"/>
                      </a:endParaRPr>
                    </a:p>
                  </a:txBody>
                  <a:tcPr marT="9525" marB="9525" marR="9525" marL="9525"/>
                </a:tc>
              </a:tr>
              <a:tr h="255275">
                <a:tc>
                  <a:txBody>
                    <a:bodyPr/>
                    <a:lstStyle/>
                    <a:p>
                      <a:pPr indent="0" lvl="0" marL="19050" marR="0" rtl="0" algn="ctr">
                        <a:lnSpc>
                          <a:spcPct val="115000"/>
                        </a:lnSpc>
                        <a:spcBef>
                          <a:spcPts val="0"/>
                        </a:spcBef>
                        <a:spcAft>
                          <a:spcPts val="0"/>
                        </a:spcAft>
                        <a:buClr>
                          <a:srgbClr val="000000"/>
                        </a:buClr>
                        <a:buSzPts val="1000"/>
                        <a:buFont typeface="Arial"/>
                        <a:buNone/>
                      </a:pPr>
                      <a:r>
                        <a:rPr lang="fr" sz="1000" u="none" cap="none" strike="noStrike"/>
                        <a:t>3</a:t>
                      </a:r>
                      <a:endParaRPr sz="1100" u="none" cap="none" strike="noStrike">
                        <a:latin typeface="Calibri"/>
                        <a:ea typeface="Calibri"/>
                        <a:cs typeface="Calibri"/>
                        <a:sym typeface="Calibri"/>
                      </a:endParaRPr>
                    </a:p>
                  </a:txBody>
                  <a:tcPr marT="9525" marB="9525" marR="9525" marL="9525"/>
                </a:tc>
                <a:tc>
                  <a:txBody>
                    <a:bodyPr/>
                    <a:lstStyle/>
                    <a:p>
                      <a:pPr indent="0" lvl="0" marL="18415" marR="0" rtl="0" algn="ctr">
                        <a:lnSpc>
                          <a:spcPct val="115000"/>
                        </a:lnSpc>
                        <a:spcBef>
                          <a:spcPts val="0"/>
                        </a:spcBef>
                        <a:spcAft>
                          <a:spcPts val="0"/>
                        </a:spcAft>
                        <a:buClr>
                          <a:srgbClr val="000000"/>
                        </a:buClr>
                        <a:buSzPts val="1000"/>
                        <a:buFont typeface="Arial"/>
                        <a:buNone/>
                      </a:pPr>
                      <a:r>
                        <a:rPr lang="fr" sz="1000" u="none" cap="none" strike="noStrike"/>
                        <a:t>6</a:t>
                      </a:r>
                      <a:endParaRPr sz="1100" u="none" cap="none" strike="noStrike">
                        <a:latin typeface="Calibri"/>
                        <a:ea typeface="Calibri"/>
                        <a:cs typeface="Calibri"/>
                        <a:sym typeface="Calibri"/>
                      </a:endParaRPr>
                    </a:p>
                  </a:txBody>
                  <a:tcPr marT="9525" marB="9525" marR="9525" marL="9525"/>
                </a:tc>
                <a:tc>
                  <a:txBody>
                    <a:bodyPr/>
                    <a:lstStyle/>
                    <a:p>
                      <a:pPr indent="0" lvl="0" marL="18415" marR="0" rtl="0" algn="ctr">
                        <a:lnSpc>
                          <a:spcPct val="115000"/>
                        </a:lnSpc>
                        <a:spcBef>
                          <a:spcPts val="0"/>
                        </a:spcBef>
                        <a:spcAft>
                          <a:spcPts val="0"/>
                        </a:spcAft>
                        <a:buClr>
                          <a:srgbClr val="000000"/>
                        </a:buClr>
                        <a:buSzPts val="1000"/>
                        <a:buFont typeface="Arial"/>
                        <a:buNone/>
                      </a:pPr>
                      <a:r>
                        <a:rPr lang="fr" sz="1000" u="none" cap="none" strike="noStrike"/>
                        <a:t>8</a:t>
                      </a:r>
                      <a:endParaRPr sz="1100" u="none" cap="none" strike="noStrike">
                        <a:latin typeface="Calibri"/>
                        <a:ea typeface="Calibri"/>
                        <a:cs typeface="Calibri"/>
                        <a:sym typeface="Calibri"/>
                      </a:endParaRPr>
                    </a:p>
                  </a:txBody>
                  <a:tcPr marT="9525" marB="9525" marR="9525" marL="9525"/>
                </a:tc>
                <a:tc>
                  <a:txBody>
                    <a:bodyPr/>
                    <a:lstStyle/>
                    <a:p>
                      <a:pPr indent="0" lvl="0" marL="102235" marR="84455" rtl="0" algn="ctr">
                        <a:lnSpc>
                          <a:spcPct val="115000"/>
                        </a:lnSpc>
                        <a:spcBef>
                          <a:spcPts val="0"/>
                        </a:spcBef>
                        <a:spcAft>
                          <a:spcPts val="0"/>
                        </a:spcAft>
                        <a:buClr>
                          <a:srgbClr val="000000"/>
                        </a:buClr>
                        <a:buSzPts val="1000"/>
                        <a:buFont typeface="Arial"/>
                        <a:buNone/>
                      </a:pPr>
                      <a:r>
                        <a:rPr lang="fr" sz="1000" u="none" cap="none" strike="noStrike"/>
                        <a:t>11</a:t>
                      </a:r>
                      <a:endParaRPr sz="1100" u="none" cap="none" strike="noStrike">
                        <a:latin typeface="Calibri"/>
                        <a:ea typeface="Calibri"/>
                        <a:cs typeface="Calibri"/>
                        <a:sym typeface="Calibri"/>
                      </a:endParaRPr>
                    </a:p>
                  </a:txBody>
                  <a:tcPr marT="9525" marB="9525" marR="9525" marL="9525"/>
                </a:tc>
                <a:tc>
                  <a:txBody>
                    <a:bodyPr/>
                    <a:lstStyle/>
                    <a:p>
                      <a:pPr indent="0" lvl="0" marL="17780" marR="0" rtl="0" algn="ctr">
                        <a:lnSpc>
                          <a:spcPct val="115000"/>
                        </a:lnSpc>
                        <a:spcBef>
                          <a:spcPts val="0"/>
                        </a:spcBef>
                        <a:spcAft>
                          <a:spcPts val="0"/>
                        </a:spcAft>
                        <a:buClr>
                          <a:srgbClr val="000000"/>
                        </a:buClr>
                        <a:buSzPts val="1000"/>
                        <a:buFont typeface="Arial"/>
                        <a:buNone/>
                      </a:pPr>
                      <a:r>
                        <a:rPr lang="fr" sz="1000" u="none" cap="none" strike="noStrike"/>
                        <a:t>3</a:t>
                      </a:r>
                      <a:endParaRPr sz="1100" u="none" cap="none" strike="noStrike">
                        <a:latin typeface="Calibri"/>
                        <a:ea typeface="Calibri"/>
                        <a:cs typeface="Calibri"/>
                        <a:sym typeface="Calibri"/>
                      </a:endParaRPr>
                    </a:p>
                  </a:txBody>
                  <a:tcPr marT="9525" marB="9525" marR="9525" marL="9525"/>
                </a:tc>
                <a:tc>
                  <a:txBody>
                    <a:bodyPr/>
                    <a:lstStyle/>
                    <a:p>
                      <a:pPr indent="0" lvl="0" marL="101600" marR="84455" rtl="0" algn="ctr">
                        <a:lnSpc>
                          <a:spcPct val="115000"/>
                        </a:lnSpc>
                        <a:spcBef>
                          <a:spcPts val="0"/>
                        </a:spcBef>
                        <a:spcAft>
                          <a:spcPts val="0"/>
                        </a:spcAft>
                        <a:buClr>
                          <a:srgbClr val="000000"/>
                        </a:buClr>
                        <a:buSzPts val="1000"/>
                        <a:buFont typeface="Arial"/>
                        <a:buNone/>
                      </a:pPr>
                      <a:r>
                        <a:rPr lang="fr" sz="1000" u="none" cap="none" strike="noStrike"/>
                        <a:t>19</a:t>
                      </a:r>
                      <a:endParaRPr sz="1100" u="none" cap="none" strike="noStrike">
                        <a:latin typeface="Calibri"/>
                        <a:ea typeface="Calibri"/>
                        <a:cs typeface="Calibri"/>
                        <a:sym typeface="Calibri"/>
                      </a:endParaRPr>
                    </a:p>
                  </a:txBody>
                  <a:tcPr marT="9525" marB="9525" marR="9525" marL="9525"/>
                </a:tc>
                <a:tc>
                  <a:txBody>
                    <a:bodyPr/>
                    <a:lstStyle/>
                    <a:p>
                      <a:pPr indent="0" lvl="0" marL="100965" marR="84455" rtl="0" algn="ctr">
                        <a:lnSpc>
                          <a:spcPct val="115000"/>
                        </a:lnSpc>
                        <a:spcBef>
                          <a:spcPts val="0"/>
                        </a:spcBef>
                        <a:spcAft>
                          <a:spcPts val="0"/>
                        </a:spcAft>
                        <a:buClr>
                          <a:srgbClr val="000000"/>
                        </a:buClr>
                        <a:buSzPts val="1000"/>
                        <a:buFont typeface="Arial"/>
                        <a:buNone/>
                      </a:pPr>
                      <a:r>
                        <a:rPr lang="fr" sz="1000" u="none" cap="none" strike="noStrike"/>
                        <a:t>44</a:t>
                      </a:r>
                      <a:endParaRPr sz="1100" u="none" cap="none" strike="noStrike">
                        <a:latin typeface="Calibri"/>
                        <a:ea typeface="Calibri"/>
                        <a:cs typeface="Calibri"/>
                        <a:sym typeface="Calibri"/>
                      </a:endParaRPr>
                    </a:p>
                  </a:txBody>
                  <a:tcPr marT="9525" marB="9525" marR="9525" marL="9525"/>
                </a:tc>
              </a:tr>
              <a:tr h="255275">
                <a:tc>
                  <a:txBody>
                    <a:bodyPr/>
                    <a:lstStyle/>
                    <a:p>
                      <a:pPr indent="0" lvl="0" marL="20320" marR="0" rtl="0" algn="ctr">
                        <a:lnSpc>
                          <a:spcPct val="115000"/>
                        </a:lnSpc>
                        <a:spcBef>
                          <a:spcPts val="0"/>
                        </a:spcBef>
                        <a:spcAft>
                          <a:spcPts val="0"/>
                        </a:spcAft>
                        <a:buClr>
                          <a:srgbClr val="000000"/>
                        </a:buClr>
                        <a:buSzPts val="1000"/>
                        <a:buFont typeface="Arial"/>
                        <a:buNone/>
                      </a:pPr>
                      <a:r>
                        <a:rPr lang="fr" sz="1000" u="none" cap="none" strike="noStrike"/>
                        <a:t>4</a:t>
                      </a:r>
                      <a:endParaRPr sz="1100" u="none" cap="none" strike="noStrike">
                        <a:latin typeface="Calibri"/>
                        <a:ea typeface="Calibri"/>
                        <a:cs typeface="Calibri"/>
                        <a:sym typeface="Calibri"/>
                      </a:endParaRPr>
                    </a:p>
                  </a:txBody>
                  <a:tcPr marT="9525" marB="9525" marR="9525" marL="9525"/>
                </a:tc>
                <a:tc>
                  <a:txBody>
                    <a:bodyPr/>
                    <a:lstStyle/>
                    <a:p>
                      <a:pPr indent="0" lvl="0" marL="19685" marR="0" rtl="0" algn="ctr">
                        <a:lnSpc>
                          <a:spcPct val="115000"/>
                        </a:lnSpc>
                        <a:spcBef>
                          <a:spcPts val="0"/>
                        </a:spcBef>
                        <a:spcAft>
                          <a:spcPts val="0"/>
                        </a:spcAft>
                        <a:buClr>
                          <a:srgbClr val="000000"/>
                        </a:buClr>
                        <a:buSzPts val="1000"/>
                        <a:buFont typeface="Arial"/>
                        <a:buNone/>
                      </a:pPr>
                      <a:r>
                        <a:rPr lang="fr" sz="1000" u="none" cap="none" strike="noStrike"/>
                        <a:t>7</a:t>
                      </a:r>
                      <a:endParaRPr sz="1100" u="none" cap="none" strike="noStrike">
                        <a:latin typeface="Calibri"/>
                        <a:ea typeface="Calibri"/>
                        <a:cs typeface="Calibri"/>
                        <a:sym typeface="Calibri"/>
                      </a:endParaRPr>
                    </a:p>
                  </a:txBody>
                  <a:tcPr marT="9525" marB="9525" marR="9525" marL="9525"/>
                </a:tc>
                <a:tc>
                  <a:txBody>
                    <a:bodyPr/>
                    <a:lstStyle/>
                    <a:p>
                      <a:pPr indent="0" lvl="0" marL="19685" marR="0" rtl="0" algn="ctr">
                        <a:lnSpc>
                          <a:spcPct val="115000"/>
                        </a:lnSpc>
                        <a:spcBef>
                          <a:spcPts val="0"/>
                        </a:spcBef>
                        <a:spcAft>
                          <a:spcPts val="0"/>
                        </a:spcAft>
                        <a:buClr>
                          <a:srgbClr val="000000"/>
                        </a:buClr>
                        <a:buSzPts val="1000"/>
                        <a:buFont typeface="Arial"/>
                        <a:buNone/>
                      </a:pPr>
                      <a:r>
                        <a:rPr lang="fr" sz="1000" u="none" cap="none" strike="noStrike"/>
                        <a:t>9</a:t>
                      </a:r>
                      <a:endParaRPr sz="1100" u="none" cap="none" strike="noStrike">
                        <a:latin typeface="Calibri"/>
                        <a:ea typeface="Calibri"/>
                        <a:cs typeface="Calibri"/>
                        <a:sym typeface="Calibri"/>
                      </a:endParaRPr>
                    </a:p>
                  </a:txBody>
                  <a:tcPr marT="9525" marB="9525" marR="9525" marL="9525"/>
                </a:tc>
                <a:tc>
                  <a:txBody>
                    <a:bodyPr/>
                    <a:lstStyle/>
                    <a:p>
                      <a:pPr indent="0" lvl="0" marL="103504" marR="84455" rtl="0" algn="ctr">
                        <a:lnSpc>
                          <a:spcPct val="115000"/>
                        </a:lnSpc>
                        <a:spcBef>
                          <a:spcPts val="0"/>
                        </a:spcBef>
                        <a:spcAft>
                          <a:spcPts val="0"/>
                        </a:spcAft>
                        <a:buClr>
                          <a:srgbClr val="000000"/>
                        </a:buClr>
                        <a:buSzPts val="1000"/>
                        <a:buFont typeface="Arial"/>
                        <a:buNone/>
                      </a:pPr>
                      <a:r>
                        <a:rPr lang="fr" sz="1000" u="none" cap="none" strike="noStrike"/>
                        <a:t>15</a:t>
                      </a:r>
                      <a:endParaRPr sz="1100" u="none" cap="none" strike="noStrike">
                        <a:latin typeface="Calibri"/>
                        <a:ea typeface="Calibri"/>
                        <a:cs typeface="Calibri"/>
                        <a:sym typeface="Calibri"/>
                      </a:endParaRPr>
                    </a:p>
                  </a:txBody>
                  <a:tcPr marT="9525" marB="9525" marR="9525" marL="9525"/>
                </a:tc>
                <a:tc>
                  <a:txBody>
                    <a:bodyPr/>
                    <a:lstStyle/>
                    <a:p>
                      <a:pPr indent="0" lvl="0" marL="18415" marR="0" rtl="0" algn="ctr">
                        <a:lnSpc>
                          <a:spcPct val="115000"/>
                        </a:lnSpc>
                        <a:spcBef>
                          <a:spcPts val="0"/>
                        </a:spcBef>
                        <a:spcAft>
                          <a:spcPts val="0"/>
                        </a:spcAft>
                        <a:buClr>
                          <a:srgbClr val="000000"/>
                        </a:buClr>
                        <a:buSzPts val="1000"/>
                        <a:buFont typeface="Arial"/>
                        <a:buNone/>
                      </a:pPr>
                      <a:r>
                        <a:rPr lang="fr" sz="1000" u="none" cap="none" strike="noStrike"/>
                        <a:t>4</a:t>
                      </a:r>
                      <a:endParaRPr sz="1100" u="none" cap="none" strike="noStrike">
                        <a:latin typeface="Calibri"/>
                        <a:ea typeface="Calibri"/>
                        <a:cs typeface="Calibri"/>
                        <a:sym typeface="Calibri"/>
                      </a:endParaRPr>
                    </a:p>
                  </a:txBody>
                  <a:tcPr marT="9525" marB="9525" marR="9525" marL="9525"/>
                </a:tc>
                <a:tc>
                  <a:txBody>
                    <a:bodyPr/>
                    <a:lstStyle/>
                    <a:p>
                      <a:pPr indent="0" lvl="0" marL="102870" marR="84455" rtl="0" algn="ctr">
                        <a:lnSpc>
                          <a:spcPct val="115000"/>
                        </a:lnSpc>
                        <a:spcBef>
                          <a:spcPts val="0"/>
                        </a:spcBef>
                        <a:spcAft>
                          <a:spcPts val="0"/>
                        </a:spcAft>
                        <a:buClr>
                          <a:srgbClr val="000000"/>
                        </a:buClr>
                        <a:buSzPts val="1000"/>
                        <a:buFont typeface="Arial"/>
                        <a:buNone/>
                      </a:pPr>
                      <a:r>
                        <a:rPr lang="fr" sz="1000" u="none" cap="none" strike="noStrike"/>
                        <a:t>24</a:t>
                      </a:r>
                      <a:endParaRPr sz="1100" u="none" cap="none" strike="noStrike">
                        <a:latin typeface="Calibri"/>
                        <a:ea typeface="Calibri"/>
                        <a:cs typeface="Calibri"/>
                        <a:sym typeface="Calibri"/>
                      </a:endParaRPr>
                    </a:p>
                  </a:txBody>
                  <a:tcPr marT="9525" marB="9525" marR="9525" marL="9525"/>
                </a:tc>
                <a:tc>
                  <a:txBody>
                    <a:bodyPr/>
                    <a:lstStyle/>
                    <a:p>
                      <a:pPr indent="0" lvl="0" marL="102235" marR="84455" rtl="0" algn="ctr">
                        <a:lnSpc>
                          <a:spcPct val="115000"/>
                        </a:lnSpc>
                        <a:spcBef>
                          <a:spcPts val="0"/>
                        </a:spcBef>
                        <a:spcAft>
                          <a:spcPts val="0"/>
                        </a:spcAft>
                        <a:buClr>
                          <a:srgbClr val="000000"/>
                        </a:buClr>
                        <a:buSzPts val="1000"/>
                        <a:buFont typeface="Arial"/>
                        <a:buNone/>
                      </a:pPr>
                      <a:r>
                        <a:rPr lang="fr" sz="1000" u="none" cap="none" strike="noStrike"/>
                        <a:t>58</a:t>
                      </a:r>
                      <a:endParaRPr sz="1100" u="none" cap="none" strike="noStrike">
                        <a:latin typeface="Calibri"/>
                        <a:ea typeface="Calibri"/>
                        <a:cs typeface="Calibri"/>
                        <a:sym typeface="Calibri"/>
                      </a:endParaRPr>
                    </a:p>
                  </a:txBody>
                  <a:tcPr marT="9525" marB="9525" marR="9525" marL="9525"/>
                </a:tc>
              </a:tr>
              <a:tr h="255275">
                <a:tc>
                  <a:txBody>
                    <a:bodyPr/>
                    <a:lstStyle/>
                    <a:p>
                      <a:pPr indent="0" lvl="0" marL="21590" marR="0" rtl="0" algn="ctr">
                        <a:lnSpc>
                          <a:spcPct val="115000"/>
                        </a:lnSpc>
                        <a:spcBef>
                          <a:spcPts val="0"/>
                        </a:spcBef>
                        <a:spcAft>
                          <a:spcPts val="0"/>
                        </a:spcAft>
                        <a:buClr>
                          <a:srgbClr val="000000"/>
                        </a:buClr>
                        <a:buSzPts val="1000"/>
                        <a:buFont typeface="Arial"/>
                        <a:buNone/>
                      </a:pPr>
                      <a:r>
                        <a:rPr lang="fr" sz="1000" u="none" cap="none" strike="noStrike"/>
                        <a:t>5</a:t>
                      </a:r>
                      <a:endParaRPr sz="1100" u="none" cap="none" strike="noStrike">
                        <a:latin typeface="Calibri"/>
                        <a:ea typeface="Calibri"/>
                        <a:cs typeface="Calibri"/>
                        <a:sym typeface="Calibri"/>
                      </a:endParaRPr>
                    </a:p>
                  </a:txBody>
                  <a:tcPr marT="9525" marB="9525" marR="9525" marL="9525"/>
                </a:tc>
                <a:tc>
                  <a:txBody>
                    <a:bodyPr/>
                    <a:lstStyle/>
                    <a:p>
                      <a:pPr indent="0" lvl="0" marL="20955" marR="0" rtl="0" algn="ctr">
                        <a:lnSpc>
                          <a:spcPct val="115000"/>
                        </a:lnSpc>
                        <a:spcBef>
                          <a:spcPts val="0"/>
                        </a:spcBef>
                        <a:spcAft>
                          <a:spcPts val="0"/>
                        </a:spcAft>
                        <a:buClr>
                          <a:srgbClr val="000000"/>
                        </a:buClr>
                        <a:buSzPts val="1000"/>
                        <a:buFont typeface="Arial"/>
                        <a:buNone/>
                      </a:pPr>
                      <a:r>
                        <a:rPr lang="fr" sz="1000" u="none" cap="none" strike="noStrike"/>
                        <a:t>9</a:t>
                      </a:r>
                      <a:endParaRPr sz="1100" u="none" cap="none" strike="noStrike">
                        <a:latin typeface="Calibri"/>
                        <a:ea typeface="Calibri"/>
                        <a:cs typeface="Calibri"/>
                        <a:sym typeface="Calibri"/>
                      </a:endParaRPr>
                    </a:p>
                  </a:txBody>
                  <a:tcPr marT="9525" marB="9525" marR="9525" marL="9525"/>
                </a:tc>
                <a:tc>
                  <a:txBody>
                    <a:bodyPr/>
                    <a:lstStyle/>
                    <a:p>
                      <a:pPr indent="0" lvl="0" marL="535940" marR="0" rtl="0" algn="l">
                        <a:lnSpc>
                          <a:spcPct val="115000"/>
                        </a:lnSpc>
                        <a:spcBef>
                          <a:spcPts val="0"/>
                        </a:spcBef>
                        <a:spcAft>
                          <a:spcPts val="0"/>
                        </a:spcAft>
                        <a:buClr>
                          <a:srgbClr val="000000"/>
                        </a:buClr>
                        <a:buSzPts val="1000"/>
                        <a:buFont typeface="Arial"/>
                        <a:buNone/>
                      </a:pPr>
                      <a:r>
                        <a:rPr lang="fr" sz="1000" u="none" cap="none" strike="noStrike"/>
                        <a:t>11</a:t>
                      </a:r>
                      <a:endParaRPr sz="1100" u="none" cap="none" strike="noStrike">
                        <a:latin typeface="Calibri"/>
                        <a:ea typeface="Calibri"/>
                        <a:cs typeface="Calibri"/>
                        <a:sym typeface="Calibri"/>
                      </a:endParaRPr>
                    </a:p>
                  </a:txBody>
                  <a:tcPr marT="9525" marB="9525" marR="9525" marL="9525"/>
                </a:tc>
                <a:tc>
                  <a:txBody>
                    <a:bodyPr/>
                    <a:lstStyle/>
                    <a:p>
                      <a:pPr indent="0" lvl="0" marL="104775" marR="84455" rtl="0" algn="ctr">
                        <a:lnSpc>
                          <a:spcPct val="115000"/>
                        </a:lnSpc>
                        <a:spcBef>
                          <a:spcPts val="0"/>
                        </a:spcBef>
                        <a:spcAft>
                          <a:spcPts val="0"/>
                        </a:spcAft>
                        <a:buClr>
                          <a:srgbClr val="000000"/>
                        </a:buClr>
                        <a:buSzPts val="1000"/>
                        <a:buFont typeface="Arial"/>
                        <a:buNone/>
                      </a:pPr>
                      <a:r>
                        <a:rPr lang="fr" sz="1000" u="none" cap="none" strike="noStrike"/>
                        <a:t>18</a:t>
                      </a:r>
                      <a:endParaRPr sz="1100" u="none" cap="none" strike="noStrike">
                        <a:latin typeface="Calibri"/>
                        <a:ea typeface="Calibri"/>
                        <a:cs typeface="Calibri"/>
                        <a:sym typeface="Calibri"/>
                      </a:endParaRPr>
                    </a:p>
                  </a:txBody>
                  <a:tcPr marT="9525" marB="9525" marR="9525" marL="9525"/>
                </a:tc>
                <a:tc>
                  <a:txBody>
                    <a:bodyPr/>
                    <a:lstStyle/>
                    <a:p>
                      <a:pPr indent="0" lvl="0" marL="19685" marR="0" rtl="0" algn="ctr">
                        <a:lnSpc>
                          <a:spcPct val="115000"/>
                        </a:lnSpc>
                        <a:spcBef>
                          <a:spcPts val="0"/>
                        </a:spcBef>
                        <a:spcAft>
                          <a:spcPts val="0"/>
                        </a:spcAft>
                        <a:buClr>
                          <a:srgbClr val="000000"/>
                        </a:buClr>
                        <a:buSzPts val="1000"/>
                        <a:buFont typeface="Arial"/>
                        <a:buNone/>
                      </a:pPr>
                      <a:r>
                        <a:rPr lang="fr" sz="1000" u="none" cap="none" strike="noStrike"/>
                        <a:t>5</a:t>
                      </a:r>
                      <a:endParaRPr sz="1100" u="none" cap="none" strike="noStrike">
                        <a:latin typeface="Calibri"/>
                        <a:ea typeface="Calibri"/>
                        <a:cs typeface="Calibri"/>
                        <a:sym typeface="Calibri"/>
                      </a:endParaRPr>
                    </a:p>
                  </a:txBody>
                  <a:tcPr marT="9525" marB="9525" marR="9525" marL="9525"/>
                </a:tc>
                <a:tc>
                  <a:txBody>
                    <a:bodyPr/>
                    <a:lstStyle/>
                    <a:p>
                      <a:pPr indent="0" lvl="0" marL="103504" marR="84455" rtl="0" algn="ctr">
                        <a:lnSpc>
                          <a:spcPct val="115000"/>
                        </a:lnSpc>
                        <a:spcBef>
                          <a:spcPts val="0"/>
                        </a:spcBef>
                        <a:spcAft>
                          <a:spcPts val="0"/>
                        </a:spcAft>
                        <a:buClr>
                          <a:srgbClr val="000000"/>
                        </a:buClr>
                        <a:buSzPts val="1000"/>
                        <a:buFont typeface="Arial"/>
                        <a:buNone/>
                      </a:pPr>
                      <a:r>
                        <a:rPr lang="fr" sz="1000" u="none" cap="none" strike="noStrike"/>
                        <a:t>29</a:t>
                      </a:r>
                      <a:endParaRPr sz="1100" u="none" cap="none" strike="noStrike">
                        <a:latin typeface="Calibri"/>
                        <a:ea typeface="Calibri"/>
                        <a:cs typeface="Calibri"/>
                        <a:sym typeface="Calibri"/>
                      </a:endParaRPr>
                    </a:p>
                  </a:txBody>
                  <a:tcPr marT="9525" marB="9525" marR="9525" marL="9525"/>
                </a:tc>
                <a:tc>
                  <a:txBody>
                    <a:bodyPr/>
                    <a:lstStyle/>
                    <a:p>
                      <a:pPr indent="0" lvl="0" marL="103504" marR="84455" rtl="0" algn="ctr">
                        <a:lnSpc>
                          <a:spcPct val="115000"/>
                        </a:lnSpc>
                        <a:spcBef>
                          <a:spcPts val="0"/>
                        </a:spcBef>
                        <a:spcAft>
                          <a:spcPts val="0"/>
                        </a:spcAft>
                        <a:buClr>
                          <a:srgbClr val="000000"/>
                        </a:buClr>
                        <a:buSzPts val="1000"/>
                        <a:buFont typeface="Arial"/>
                        <a:buNone/>
                      </a:pPr>
                      <a:r>
                        <a:rPr lang="fr" sz="1000" u="none" cap="none" strike="noStrike"/>
                        <a:t>73</a:t>
                      </a:r>
                      <a:endParaRPr sz="1100" u="none" cap="none" strike="noStrike">
                        <a:latin typeface="Calibri"/>
                        <a:ea typeface="Calibri"/>
                        <a:cs typeface="Calibri"/>
                        <a:sym typeface="Calibri"/>
                      </a:endParaRPr>
                    </a:p>
                  </a:txBody>
                  <a:tcPr marT="9525" marB="9525" marR="9525" marL="9525"/>
                </a:tc>
              </a:tr>
              <a:tr h="255275">
                <a:tc>
                  <a:txBody>
                    <a:bodyPr/>
                    <a:lstStyle/>
                    <a:p>
                      <a:pPr indent="0" lvl="0" marL="106679" marR="84455" rtl="0" algn="ctr">
                        <a:lnSpc>
                          <a:spcPct val="115000"/>
                        </a:lnSpc>
                        <a:spcBef>
                          <a:spcPts val="0"/>
                        </a:spcBef>
                        <a:spcAft>
                          <a:spcPts val="0"/>
                        </a:spcAft>
                        <a:buClr>
                          <a:srgbClr val="000000"/>
                        </a:buClr>
                        <a:buSzPts val="1000"/>
                        <a:buFont typeface="Arial"/>
                        <a:buNone/>
                      </a:pPr>
                      <a:r>
                        <a:rPr lang="fr" sz="1000" u="none" cap="none" strike="noStrike"/>
                        <a:t>10</a:t>
                      </a:r>
                      <a:endParaRPr sz="1100" u="none" cap="none" strike="noStrike">
                        <a:latin typeface="Calibri"/>
                        <a:ea typeface="Calibri"/>
                        <a:cs typeface="Calibri"/>
                        <a:sym typeface="Calibri"/>
                      </a:endParaRPr>
                    </a:p>
                  </a:txBody>
                  <a:tcPr marT="9525" marB="9525" marR="9525" marL="9525"/>
                </a:tc>
                <a:tc>
                  <a:txBody>
                    <a:bodyPr/>
                    <a:lstStyle/>
                    <a:p>
                      <a:pPr indent="0" lvl="0" marL="106679" marR="84455" rtl="0" algn="ctr">
                        <a:lnSpc>
                          <a:spcPct val="115000"/>
                        </a:lnSpc>
                        <a:spcBef>
                          <a:spcPts val="0"/>
                        </a:spcBef>
                        <a:spcAft>
                          <a:spcPts val="0"/>
                        </a:spcAft>
                        <a:buClr>
                          <a:srgbClr val="000000"/>
                        </a:buClr>
                        <a:buSzPts val="1000"/>
                        <a:buFont typeface="Arial"/>
                        <a:buNone/>
                      </a:pPr>
                      <a:r>
                        <a:rPr lang="fr" sz="1000" u="none" cap="none" strike="noStrike"/>
                        <a:t>16</a:t>
                      </a:r>
                      <a:endParaRPr sz="1100" u="none" cap="none" strike="noStrike">
                        <a:latin typeface="Calibri"/>
                        <a:ea typeface="Calibri"/>
                        <a:cs typeface="Calibri"/>
                        <a:sym typeface="Calibri"/>
                      </a:endParaRPr>
                    </a:p>
                  </a:txBody>
                  <a:tcPr marT="9525" marB="9525" marR="9525" marL="9525"/>
                </a:tc>
                <a:tc>
                  <a:txBody>
                    <a:bodyPr/>
                    <a:lstStyle/>
                    <a:p>
                      <a:pPr indent="0" lvl="0" marL="501015" marR="0" rtl="0" algn="l">
                        <a:lnSpc>
                          <a:spcPct val="115000"/>
                        </a:lnSpc>
                        <a:spcBef>
                          <a:spcPts val="0"/>
                        </a:spcBef>
                        <a:spcAft>
                          <a:spcPts val="0"/>
                        </a:spcAft>
                        <a:buClr>
                          <a:srgbClr val="000000"/>
                        </a:buClr>
                        <a:buSzPts val="1000"/>
                        <a:buFont typeface="Arial"/>
                        <a:buNone/>
                      </a:pPr>
                      <a:r>
                        <a:rPr lang="fr" sz="1000" u="none" cap="none" strike="noStrike"/>
                        <a:t>11.</a:t>
                      </a:r>
                      <a:endParaRPr sz="1100" u="none" cap="none" strike="noStrike">
                        <a:latin typeface="Calibri"/>
                        <a:ea typeface="Calibri"/>
                        <a:cs typeface="Calibri"/>
                        <a:sym typeface="Calibri"/>
                      </a:endParaRPr>
                    </a:p>
                  </a:txBody>
                  <a:tcPr marT="9525" marB="9525" marR="9525" marL="9525"/>
                </a:tc>
                <a:tc>
                  <a:txBody>
                    <a:bodyPr/>
                    <a:lstStyle/>
                    <a:p>
                      <a:pPr indent="0" lvl="0" marL="105410" marR="84455" rtl="0" algn="ctr">
                        <a:lnSpc>
                          <a:spcPct val="115000"/>
                        </a:lnSpc>
                        <a:spcBef>
                          <a:spcPts val="0"/>
                        </a:spcBef>
                        <a:spcAft>
                          <a:spcPts val="0"/>
                        </a:spcAft>
                        <a:buClr>
                          <a:srgbClr val="000000"/>
                        </a:buClr>
                        <a:buSzPts val="1000"/>
                        <a:buFont typeface="Arial"/>
                        <a:buNone/>
                      </a:pPr>
                      <a:r>
                        <a:rPr lang="fr" sz="1000" u="none" cap="none" strike="noStrike"/>
                        <a:t>37</a:t>
                      </a:r>
                      <a:endParaRPr sz="1100" u="none" cap="none" strike="noStrike">
                        <a:latin typeface="Calibri"/>
                        <a:ea typeface="Calibri"/>
                        <a:cs typeface="Calibri"/>
                        <a:sym typeface="Calibri"/>
                      </a:endParaRPr>
                    </a:p>
                  </a:txBody>
                  <a:tcPr marT="9525" marB="9525" marR="9525" marL="9525"/>
                </a:tc>
                <a:tc>
                  <a:txBody>
                    <a:bodyPr/>
                    <a:lstStyle/>
                    <a:p>
                      <a:pPr indent="0" lvl="0" marL="104775" marR="84455" rtl="0" algn="ctr">
                        <a:lnSpc>
                          <a:spcPct val="115000"/>
                        </a:lnSpc>
                        <a:spcBef>
                          <a:spcPts val="0"/>
                        </a:spcBef>
                        <a:spcAft>
                          <a:spcPts val="0"/>
                        </a:spcAft>
                        <a:buClr>
                          <a:srgbClr val="000000"/>
                        </a:buClr>
                        <a:buSzPts val="1000"/>
                        <a:buFont typeface="Arial"/>
                        <a:buNone/>
                      </a:pPr>
                      <a:r>
                        <a:rPr lang="fr" sz="1000" u="none" cap="none" strike="noStrike"/>
                        <a:t>12</a:t>
                      </a:r>
                      <a:endParaRPr sz="1100" u="none" cap="none" strike="noStrike">
                        <a:latin typeface="Calibri"/>
                        <a:ea typeface="Calibri"/>
                        <a:cs typeface="Calibri"/>
                        <a:sym typeface="Calibri"/>
                      </a:endParaRPr>
                    </a:p>
                  </a:txBody>
                  <a:tcPr marT="9525" marB="9525" marR="9525" marL="9525"/>
                </a:tc>
                <a:tc>
                  <a:txBody>
                    <a:bodyPr/>
                    <a:lstStyle/>
                    <a:p>
                      <a:pPr indent="0" lvl="0" marL="104775" marR="84455" rtl="0" algn="ctr">
                        <a:lnSpc>
                          <a:spcPct val="115000"/>
                        </a:lnSpc>
                        <a:spcBef>
                          <a:spcPts val="0"/>
                        </a:spcBef>
                        <a:spcAft>
                          <a:spcPts val="0"/>
                        </a:spcAft>
                        <a:buClr>
                          <a:srgbClr val="000000"/>
                        </a:buClr>
                        <a:buSzPts val="1000"/>
                        <a:buFont typeface="Arial"/>
                        <a:buNone/>
                      </a:pPr>
                      <a:r>
                        <a:rPr lang="fr" sz="1000" u="none" cap="none" strike="noStrike"/>
                        <a:t>48</a:t>
                      </a:r>
                      <a:endParaRPr sz="1100" u="none" cap="none" strike="noStrike">
                        <a:latin typeface="Calibri"/>
                        <a:ea typeface="Calibri"/>
                        <a:cs typeface="Calibri"/>
                        <a:sym typeface="Calibri"/>
                      </a:endParaRPr>
                    </a:p>
                  </a:txBody>
                  <a:tcPr marT="9525" marB="9525" marR="9525" marL="9525"/>
                </a:tc>
                <a:tc>
                  <a:txBody>
                    <a:bodyPr/>
                    <a:lstStyle/>
                    <a:p>
                      <a:pPr indent="0" lvl="0" marL="104140" marR="84455" rtl="0" algn="ctr">
                        <a:lnSpc>
                          <a:spcPct val="115000"/>
                        </a:lnSpc>
                        <a:spcBef>
                          <a:spcPts val="0"/>
                        </a:spcBef>
                        <a:spcAft>
                          <a:spcPts val="0"/>
                        </a:spcAft>
                        <a:buClr>
                          <a:srgbClr val="000000"/>
                        </a:buClr>
                        <a:buSzPts val="1000"/>
                        <a:buFont typeface="Arial"/>
                        <a:buNone/>
                      </a:pPr>
                      <a:r>
                        <a:rPr lang="fr" sz="1000" u="none" cap="none" strike="noStrike"/>
                        <a:t>146</a:t>
                      </a:r>
                      <a:endParaRPr sz="1100" u="none" cap="none" strike="noStrike">
                        <a:latin typeface="Calibri"/>
                        <a:ea typeface="Calibri"/>
                        <a:cs typeface="Calibri"/>
                        <a:sym typeface="Calibri"/>
                      </a:endParaRPr>
                    </a:p>
                  </a:txBody>
                  <a:tcPr marT="9525" marB="9525" marR="9525" marL="9525"/>
                </a:tc>
              </a:tr>
              <a:tr h="255275">
                <a:tc gridSpan="7">
                  <a:txBody>
                    <a:bodyPr/>
                    <a:lstStyle/>
                    <a:p>
                      <a:pPr indent="0" lvl="0" marL="68580" marR="0" rtl="0" algn="l">
                        <a:lnSpc>
                          <a:spcPct val="115000"/>
                        </a:lnSpc>
                        <a:spcBef>
                          <a:spcPts val="0"/>
                        </a:spcBef>
                        <a:spcAft>
                          <a:spcPts val="0"/>
                        </a:spcAft>
                        <a:buClr>
                          <a:srgbClr val="000000"/>
                        </a:buClr>
                        <a:buSzPts val="1000"/>
                        <a:buFont typeface="Arial"/>
                        <a:buNone/>
                      </a:pPr>
                      <a:r>
                        <a:rPr lang="fr" sz="1000" u="none" cap="none" strike="noStrike"/>
                        <a:t>*Deux traitements par vacation ou jour</a:t>
                      </a:r>
                      <a:endParaRPr sz="1100" u="none" cap="none" strike="noStrike">
                        <a:latin typeface="Calibri"/>
                        <a:ea typeface="Calibri"/>
                        <a:cs typeface="Calibri"/>
                        <a:sym typeface="Calibri"/>
                      </a:endParaRPr>
                    </a:p>
                  </a:txBody>
                  <a:tcPr marT="9525" marB="9525" marR="9525" marL="9525"/>
                </a:tc>
                <a:tc hMerge="1"/>
                <a:tc hMerge="1"/>
                <a:tc hMerge="1"/>
                <a:tc hMerge="1"/>
                <a:tc hMerge="1"/>
                <a:tc hMerge="1"/>
              </a:tr>
            </a:tbl>
          </a:graphicData>
        </a:graphic>
      </p:graphicFrame>
      <p:sp>
        <p:nvSpPr>
          <p:cNvPr id="1608" name="Google Shape;1608;p20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400"/>
              <a:buFont typeface="Calibri"/>
              <a:buNone/>
            </a:pPr>
            <a:r>
              <a:rPr lang="fr">
                <a:solidFill>
                  <a:schemeClr val="dk2"/>
                </a:solidFill>
              </a:rPr>
              <a:t>L</a:t>
            </a:r>
            <a:r>
              <a:rPr i="0" lang="fr" sz="4400" u="none" cap="none" strike="noStrike">
                <a:solidFill>
                  <a:schemeClr val="dk2"/>
                </a:solidFill>
                <a:latin typeface="Calibri"/>
                <a:ea typeface="Calibri"/>
                <a:cs typeface="Calibri"/>
                <a:sym typeface="Calibri"/>
              </a:rPr>
              <a:t>a calculatrice AMIU</a:t>
            </a:r>
            <a:endParaRPr>
              <a:solidFill>
                <a:schemeClr val="dk2"/>
              </a:solidFill>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3" name="Shape 1613"/>
        <p:cNvGrpSpPr/>
        <p:nvPr/>
      </p:nvGrpSpPr>
      <p:grpSpPr>
        <a:xfrm>
          <a:off x="0" y="0"/>
          <a:ext cx="0" cy="0"/>
          <a:chOff x="0" y="0"/>
          <a:chExt cx="0" cy="0"/>
        </a:xfrm>
      </p:grpSpPr>
      <p:sp>
        <p:nvSpPr>
          <p:cNvPr id="1614" name="Google Shape;1614;p203"/>
          <p:cNvSpPr txBox="1"/>
          <p:nvPr>
            <p:ph type="title"/>
          </p:nvPr>
        </p:nvSpPr>
        <p:spPr>
          <a:xfrm>
            <a:off x="734602" y="500573"/>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lang="fr"/>
              <a:t>Ipas University (IpasU)</a:t>
            </a:r>
            <a:endParaRPr/>
          </a:p>
        </p:txBody>
      </p:sp>
      <p:sp>
        <p:nvSpPr>
          <p:cNvPr id="1615" name="Google Shape;1615;p203"/>
          <p:cNvSpPr txBox="1"/>
          <p:nvPr>
            <p:ph idx="1" type="body"/>
          </p:nvPr>
        </p:nvSpPr>
        <p:spPr>
          <a:xfrm>
            <a:off x="734602" y="2036656"/>
            <a:ext cx="8229600"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3864"/>
              </a:buClr>
              <a:buSzPts val="3600"/>
              <a:buNone/>
            </a:pPr>
            <a:r>
              <a:rPr lang="fr" sz="2800">
                <a:solidFill>
                  <a:schemeClr val="dk2"/>
                </a:solidFill>
              </a:rPr>
              <a:t>2 courses pertinents :</a:t>
            </a:r>
            <a:endParaRPr sz="2800">
              <a:solidFill>
                <a:schemeClr val="dk2"/>
              </a:solidFill>
            </a:endParaRPr>
          </a:p>
          <a:p>
            <a:pPr indent="-228600" lvl="1" marL="685800" rtl="0" algn="l">
              <a:lnSpc>
                <a:spcPct val="90000"/>
              </a:lnSpc>
              <a:spcBef>
                <a:spcPts val="500"/>
              </a:spcBef>
              <a:spcAft>
                <a:spcPts val="0"/>
              </a:spcAft>
              <a:buClr>
                <a:srgbClr val="1F3864"/>
              </a:buClr>
              <a:buSzPts val="3200"/>
              <a:buChar char="•"/>
            </a:pPr>
            <a:r>
              <a:rPr i="1" lang="fr" sz="2600">
                <a:solidFill>
                  <a:schemeClr val="dk2"/>
                </a:solidFill>
              </a:rPr>
              <a:t>Managing Facility Supply of Medical Abortion Medicines [Gérer l’approvisionnement des établissements en médicaments pour avortement]</a:t>
            </a:r>
            <a:endParaRPr/>
          </a:p>
          <a:p>
            <a:pPr indent="-228600" lvl="1" marL="685800" rtl="0" algn="l">
              <a:lnSpc>
                <a:spcPct val="90000"/>
              </a:lnSpc>
              <a:spcBef>
                <a:spcPts val="500"/>
              </a:spcBef>
              <a:spcAft>
                <a:spcPts val="0"/>
              </a:spcAft>
              <a:buClr>
                <a:srgbClr val="1F3864"/>
              </a:buClr>
              <a:buSzPts val="3200"/>
              <a:buChar char="•"/>
            </a:pPr>
            <a:r>
              <a:rPr i="1" lang="fr" sz="2600">
                <a:solidFill>
                  <a:schemeClr val="dk2"/>
                </a:solidFill>
              </a:rPr>
              <a:t>Stocking Facilities with MVA [Stockage d’AMIU dans les établissements]</a:t>
            </a:r>
            <a:endParaRPr/>
          </a:p>
          <a:p>
            <a:pPr indent="-25400" lvl="1" marL="685800" rtl="0" algn="l">
              <a:lnSpc>
                <a:spcPct val="90000"/>
              </a:lnSpc>
              <a:spcBef>
                <a:spcPts val="500"/>
              </a:spcBef>
              <a:spcAft>
                <a:spcPts val="0"/>
              </a:spcAft>
              <a:buClr>
                <a:schemeClr val="dk1"/>
              </a:buClr>
              <a:buSzPts val="3200"/>
              <a:buNone/>
            </a:pPr>
            <a:r>
              <a:t/>
            </a:r>
            <a:endParaRPr>
              <a:solidFill>
                <a:schemeClr val="dk2"/>
              </a:solidFill>
            </a:endParaRPr>
          </a:p>
          <a:p>
            <a:pPr indent="0" lvl="0" marL="0" rtl="0" algn="ctr">
              <a:lnSpc>
                <a:spcPct val="90000"/>
              </a:lnSpc>
              <a:spcBef>
                <a:spcPts val="1000"/>
              </a:spcBef>
              <a:spcAft>
                <a:spcPts val="0"/>
              </a:spcAft>
              <a:buClr>
                <a:srgbClr val="1F3864"/>
              </a:buClr>
              <a:buSzPts val="4400"/>
              <a:buNone/>
            </a:pPr>
            <a:r>
              <a:rPr lang="fr" sz="2800">
                <a:solidFill>
                  <a:schemeClr val="dk2"/>
                </a:solidFill>
              </a:rPr>
              <a:t>Inscrivez-vous gratuitement via :  </a:t>
            </a:r>
            <a:endParaRPr/>
          </a:p>
          <a:p>
            <a:pPr indent="0" lvl="0" marL="0" rtl="0" algn="ctr">
              <a:lnSpc>
                <a:spcPct val="90000"/>
              </a:lnSpc>
              <a:spcBef>
                <a:spcPts val="1000"/>
              </a:spcBef>
              <a:spcAft>
                <a:spcPts val="0"/>
              </a:spcAft>
              <a:buClr>
                <a:srgbClr val="1F3864"/>
              </a:buClr>
              <a:buSzPts val="4400"/>
              <a:buNone/>
            </a:pPr>
            <a:r>
              <a:rPr lang="fr" sz="2800">
                <a:solidFill>
                  <a:schemeClr val="dk2"/>
                </a:solidFill>
              </a:rPr>
              <a:t> </a:t>
            </a:r>
            <a:r>
              <a:rPr lang="fr" sz="2800" u="sng">
                <a:solidFill>
                  <a:schemeClr val="hlink"/>
                </a:solidFill>
                <a:hlinkClick r:id="rId3"/>
              </a:rPr>
              <a:t>https://www.ipasu.org/</a:t>
            </a:r>
            <a:r>
              <a:rPr lang="fr" sz="2800">
                <a:solidFill>
                  <a:srgbClr val="1F3864"/>
                </a:solidFill>
              </a:rPr>
              <a:t> </a:t>
            </a:r>
            <a:endParaRPr sz="2800"/>
          </a:p>
        </p:txBody>
      </p:sp>
      <p:sp>
        <p:nvSpPr>
          <p:cNvPr descr="Register for free at: https://www.ipasu.org " id="1616" name="Google Shape;1616;p203"/>
          <p:cNvSpPr txBox="1"/>
          <p:nvPr/>
        </p:nvSpPr>
        <p:spPr>
          <a:xfrm>
            <a:off x="2210120" y="4781872"/>
            <a:ext cx="5323444" cy="1356189"/>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20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p204"/>
          <p:cNvSpPr txBox="1"/>
          <p:nvPr>
            <p:ph type="ctrTitle"/>
          </p:nvPr>
        </p:nvSpPr>
        <p:spPr>
          <a:xfrm>
            <a:off x="777240" y="271145"/>
            <a:ext cx="77724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6000"/>
              <a:buFont typeface="Calibri"/>
              <a:buNone/>
            </a:pPr>
            <a:r>
              <a:rPr lang="fr">
                <a:solidFill>
                  <a:schemeClr val="dk2"/>
                </a:solidFill>
              </a:rPr>
              <a:t>SESSION</a:t>
            </a:r>
            <a:r>
              <a:rPr b="1" lang="fr">
                <a:solidFill>
                  <a:schemeClr val="dk2"/>
                </a:solidFill>
              </a:rPr>
              <a:t> 7 : </a:t>
            </a:r>
            <a:r>
              <a:rPr b="1" lang="fr">
                <a:solidFill>
                  <a:schemeClr val="accent1"/>
                </a:solidFill>
              </a:rPr>
              <a:t>ÉVALUATION ET CLÔTURE</a:t>
            </a:r>
            <a:endParaRPr>
              <a:solidFill>
                <a:schemeClr val="accent1"/>
              </a:solidFill>
            </a:endParaRPr>
          </a:p>
        </p:txBody>
      </p:sp>
      <p:sp>
        <p:nvSpPr>
          <p:cNvPr id="1624" name="Google Shape;1624;p204"/>
          <p:cNvSpPr txBox="1"/>
          <p:nvPr>
            <p:ph idx="12" type="sldNum"/>
          </p:nvPr>
        </p:nvSpPr>
        <p:spPr>
          <a:xfrm>
            <a:off x="2781300" y="606831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fr"/>
              <a:t>‹#›</a:t>
            </a:fld>
            <a:endParaRPr/>
          </a:p>
        </p:txBody>
      </p:sp>
      <p:pic>
        <p:nvPicPr>
          <p:cNvPr descr="A close-up of a logo&#10;&#10;Description automatically generated with medium confidence" id="1625" name="Google Shape;1625;p204"/>
          <p:cNvPicPr preferRelativeResize="0"/>
          <p:nvPr/>
        </p:nvPicPr>
        <p:blipFill rotWithShape="1">
          <a:blip r:embed="rId3">
            <a:alphaModFix/>
          </a:blip>
          <a:srcRect b="0" l="0" r="0" t="0"/>
          <a:stretch/>
        </p:blipFill>
        <p:spPr>
          <a:xfrm>
            <a:off x="7556938" y="5952077"/>
            <a:ext cx="1202370" cy="597591"/>
          </a:xfrm>
          <a:prstGeom prst="rect">
            <a:avLst/>
          </a:prstGeom>
          <a:noFill/>
          <a:ln>
            <a:noFill/>
          </a:ln>
        </p:spPr>
      </p:pic>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0" name="Shape 1630"/>
        <p:cNvGrpSpPr/>
        <p:nvPr/>
      </p:nvGrpSpPr>
      <p:grpSpPr>
        <a:xfrm>
          <a:off x="0" y="0"/>
          <a:ext cx="0" cy="0"/>
          <a:chOff x="0" y="0"/>
          <a:chExt cx="0" cy="0"/>
        </a:xfrm>
      </p:grpSpPr>
      <p:sp>
        <p:nvSpPr>
          <p:cNvPr id="1631" name="Google Shape;1631;p205"/>
          <p:cNvSpPr txBox="1"/>
          <p:nvPr>
            <p:ph type="title"/>
          </p:nvPr>
        </p:nvSpPr>
        <p:spPr>
          <a:xfrm>
            <a:off x="590764" y="88061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lang="fr"/>
              <a:t>Objectifs de la session 7</a:t>
            </a:r>
            <a:endParaRPr/>
          </a:p>
        </p:txBody>
      </p:sp>
      <p:sp>
        <p:nvSpPr>
          <p:cNvPr id="1632" name="Google Shape;1632;p205"/>
          <p:cNvSpPr txBox="1"/>
          <p:nvPr>
            <p:ph idx="1" type="body"/>
          </p:nvPr>
        </p:nvSpPr>
        <p:spPr>
          <a:xfrm>
            <a:off x="457200" y="2332037"/>
            <a:ext cx="82296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1F3864"/>
              </a:buClr>
              <a:buSzPts val="2800"/>
              <a:buFont typeface="Noto Sans Symbols"/>
              <a:buChar char="✔"/>
            </a:pPr>
            <a:r>
              <a:rPr lang="fr" sz="2800">
                <a:solidFill>
                  <a:schemeClr val="dk2"/>
                </a:solidFill>
              </a:rPr>
              <a:t>Les participants pourront expliquer dans quelle mesure la formation a répondu à toutes leurs attentes et aux objectifs du cours. </a:t>
            </a:r>
            <a:endParaRPr/>
          </a:p>
        </p:txBody>
      </p:sp>
      <p:sp>
        <p:nvSpPr>
          <p:cNvPr id="1633" name="Google Shape;1633;p20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fr"/>
              <a:t>‹#›</a:t>
            </a:fld>
            <a:endParaRPr/>
          </a:p>
        </p:txBody>
      </p:sp>
      <p:pic>
        <p:nvPicPr>
          <p:cNvPr descr="A drawing of a group of people of different ages, genders, and ethnicities. " id="1634" name="Google Shape;1634;p205"/>
          <p:cNvPicPr preferRelativeResize="0"/>
          <p:nvPr/>
        </p:nvPicPr>
        <p:blipFill rotWithShape="1">
          <a:blip r:embed="rId3">
            <a:alphaModFix/>
          </a:blip>
          <a:srcRect b="0" l="0" r="0" t="0"/>
          <a:stretch/>
        </p:blipFill>
        <p:spPr>
          <a:xfrm>
            <a:off x="1988457" y="3429000"/>
            <a:ext cx="5842000" cy="3289300"/>
          </a:xfrm>
          <a:prstGeom prst="rect">
            <a:avLst/>
          </a:prstGeom>
          <a:noFill/>
          <a:ln>
            <a:noFill/>
          </a:ln>
        </p:spPr>
      </p:pic>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9" name="Shape 1639"/>
        <p:cNvGrpSpPr/>
        <p:nvPr/>
      </p:nvGrpSpPr>
      <p:grpSpPr>
        <a:xfrm>
          <a:off x="0" y="0"/>
          <a:ext cx="0" cy="0"/>
          <a:chOff x="0" y="0"/>
          <a:chExt cx="0" cy="0"/>
        </a:xfrm>
      </p:grpSpPr>
      <p:sp>
        <p:nvSpPr>
          <p:cNvPr id="1640" name="Google Shape;1640;p206"/>
          <p:cNvSpPr txBox="1"/>
          <p:nvPr>
            <p:ph type="title"/>
          </p:nvPr>
        </p:nvSpPr>
        <p:spPr>
          <a:xfrm>
            <a:off x="362858" y="253093"/>
            <a:ext cx="7358743" cy="805543"/>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b="1" lang="fr" sz="3600">
                <a:solidFill>
                  <a:srgbClr val="B85231"/>
                </a:solidFill>
              </a:rPr>
              <a:t>OBJECTIFS DU COURS</a:t>
            </a:r>
            <a:endParaRPr sz="3300">
              <a:solidFill>
                <a:srgbClr val="B85231"/>
              </a:solidFill>
              <a:latin typeface="Arial"/>
              <a:ea typeface="Arial"/>
              <a:cs typeface="Arial"/>
              <a:sym typeface="Arial"/>
            </a:endParaRPr>
          </a:p>
        </p:txBody>
      </p:sp>
      <p:sp>
        <p:nvSpPr>
          <p:cNvPr id="1641" name="Google Shape;1641;p206"/>
          <p:cNvSpPr txBox="1"/>
          <p:nvPr>
            <p:ph idx="1" type="body"/>
          </p:nvPr>
        </p:nvSpPr>
        <p:spPr>
          <a:xfrm>
            <a:off x="474436" y="1058636"/>
            <a:ext cx="8195128" cy="4038600"/>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1F3864"/>
              </a:buClr>
              <a:buSzPts val="2590"/>
              <a:buNone/>
            </a:pPr>
            <a:r>
              <a:rPr lang="fr" sz="2200">
                <a:solidFill>
                  <a:schemeClr val="dk2"/>
                </a:solidFill>
              </a:rPr>
              <a:t>À la fin de cette formation, les participants seront capables :</a:t>
            </a:r>
            <a:endParaRPr/>
          </a:p>
          <a:p>
            <a:pPr indent="-457200" lvl="1" marL="965200" rtl="0" algn="l">
              <a:lnSpc>
                <a:spcPct val="100000"/>
              </a:lnSpc>
              <a:spcBef>
                <a:spcPts val="560"/>
              </a:spcBef>
              <a:spcAft>
                <a:spcPts val="0"/>
              </a:spcAft>
              <a:buClr>
                <a:srgbClr val="506687"/>
              </a:buClr>
              <a:buSzPts val="2590"/>
              <a:buFont typeface="Arial"/>
              <a:buAutoNum type="arabicPeriod"/>
            </a:pPr>
            <a:r>
              <a:rPr lang="fr" sz="2200">
                <a:solidFill>
                  <a:schemeClr val="dk2"/>
                </a:solidFill>
              </a:rPr>
              <a:t>D'expliquer pourquoi l’évacuation utérine est une composante essentielle des services de santé reproductive dans les contextes de crise</a:t>
            </a:r>
            <a:endParaRPr/>
          </a:p>
          <a:p>
            <a:pPr indent="-457200" lvl="1" marL="965200" rtl="0" algn="l">
              <a:lnSpc>
                <a:spcPct val="100000"/>
              </a:lnSpc>
              <a:spcBef>
                <a:spcPts val="560"/>
              </a:spcBef>
              <a:spcAft>
                <a:spcPts val="0"/>
              </a:spcAft>
              <a:buClr>
                <a:srgbClr val="506687"/>
              </a:buClr>
              <a:buSzPts val="2590"/>
              <a:buFont typeface="Arial"/>
              <a:buAutoNum type="arabicPeriod"/>
            </a:pPr>
            <a:r>
              <a:rPr lang="fr" sz="2200">
                <a:solidFill>
                  <a:schemeClr val="dk2"/>
                </a:solidFill>
              </a:rPr>
              <a:t>De conseiller les femmes qui souhaitent bénéficier d'un avortement dans les contextes de crise</a:t>
            </a:r>
            <a:endParaRPr/>
          </a:p>
          <a:p>
            <a:pPr indent="-457200" lvl="1" marL="965200" rtl="0" algn="l">
              <a:lnSpc>
                <a:spcPct val="100000"/>
              </a:lnSpc>
              <a:spcBef>
                <a:spcPts val="560"/>
              </a:spcBef>
              <a:spcAft>
                <a:spcPts val="0"/>
              </a:spcAft>
              <a:buClr>
                <a:srgbClr val="506687"/>
              </a:buClr>
              <a:buSzPts val="2590"/>
              <a:buFont typeface="Arial"/>
              <a:buAutoNum type="arabicPeriod"/>
            </a:pPr>
            <a:r>
              <a:rPr lang="fr" sz="2200">
                <a:solidFill>
                  <a:schemeClr val="dk2"/>
                </a:solidFill>
              </a:rPr>
              <a:t>De pratiquer des évacuations utérines à l'aide de médicaments dans les contextes de crise </a:t>
            </a:r>
            <a:endParaRPr/>
          </a:p>
          <a:p>
            <a:pPr indent="-457200" lvl="1" marL="965200" rtl="0" algn="l">
              <a:lnSpc>
                <a:spcPct val="100000"/>
              </a:lnSpc>
              <a:spcBef>
                <a:spcPts val="560"/>
              </a:spcBef>
              <a:spcAft>
                <a:spcPts val="0"/>
              </a:spcAft>
              <a:buClr>
                <a:srgbClr val="506687"/>
              </a:buClr>
              <a:buSzPts val="2590"/>
              <a:buFont typeface="Arial"/>
              <a:buAutoNum type="arabicPeriod"/>
            </a:pPr>
            <a:r>
              <a:rPr lang="fr" sz="2200">
                <a:solidFill>
                  <a:schemeClr val="dk2"/>
                </a:solidFill>
              </a:rPr>
              <a:t>De reconnaître et prendre en charge les femmes qui développent des complications liées à l'évacuation utérine à l'aide de médicaments </a:t>
            </a:r>
            <a:endParaRPr/>
          </a:p>
          <a:p>
            <a:pPr indent="-457200" lvl="1" marL="965200" rtl="0" algn="l">
              <a:lnSpc>
                <a:spcPct val="100000"/>
              </a:lnSpc>
              <a:spcBef>
                <a:spcPts val="560"/>
              </a:spcBef>
              <a:spcAft>
                <a:spcPts val="0"/>
              </a:spcAft>
              <a:buClr>
                <a:srgbClr val="506687"/>
              </a:buClr>
              <a:buSzPts val="2590"/>
              <a:buFont typeface="Arial"/>
              <a:buAutoNum type="arabicPeriod"/>
            </a:pPr>
            <a:r>
              <a:rPr lang="fr" sz="2200">
                <a:solidFill>
                  <a:schemeClr val="dk2"/>
                </a:solidFill>
              </a:rPr>
              <a:t>D'intégrer l'évacuation utérine à l'aide de médicaments dans leurs services de santé reproductive actuels, et d’organiser et assurer le suivi des services</a:t>
            </a:r>
            <a:endParaRPr/>
          </a:p>
        </p:txBody>
      </p:sp>
      <p:sp>
        <p:nvSpPr>
          <p:cNvPr id="1642" name="Google Shape;1642;p20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sp>
        <p:nvSpPr>
          <p:cNvPr id="1648" name="Google Shape;1648;p207"/>
          <p:cNvSpPr txBox="1"/>
          <p:nvPr>
            <p:ph type="title"/>
          </p:nvPr>
        </p:nvSpPr>
        <p:spPr>
          <a:xfrm>
            <a:off x="711200" y="2100887"/>
            <a:ext cx="8051800" cy="1765695"/>
          </a:xfrm>
          <a:prstGeom prst="rect">
            <a:avLst/>
          </a:prstGeom>
          <a:noFill/>
          <a:ln>
            <a:noFill/>
          </a:ln>
        </p:spPr>
        <p:txBody>
          <a:bodyPr anchorCtr="0" anchor="b" bIns="34275" lIns="68550" spcFirstLastPara="1" rIns="68550" wrap="square" tIns="34275">
            <a:noAutofit/>
          </a:bodyPr>
          <a:lstStyle/>
          <a:p>
            <a:pPr indent="0" lvl="0" marL="0" rtl="0" algn="ctr">
              <a:lnSpc>
                <a:spcPct val="100000"/>
              </a:lnSpc>
              <a:spcBef>
                <a:spcPts val="0"/>
              </a:spcBef>
              <a:spcAft>
                <a:spcPts val="0"/>
              </a:spcAft>
              <a:buClr>
                <a:srgbClr val="1F3864"/>
              </a:buClr>
              <a:buSzPts val="6000"/>
              <a:buNone/>
            </a:pPr>
            <a:r>
              <a:rPr lang="fr">
                <a:solidFill>
                  <a:schemeClr val="accent1"/>
                </a:solidFill>
              </a:rPr>
              <a:t>ÉVALUATION DE LA FORMATION</a:t>
            </a:r>
            <a:endParaRPr>
              <a:solidFill>
                <a:srgbClr val="1F3864"/>
              </a:solidFill>
              <a:latin typeface="Arial"/>
              <a:ea typeface="Arial"/>
              <a:cs typeface="Arial"/>
              <a:sym typeface="Arial"/>
            </a:endParaRPr>
          </a:p>
        </p:txBody>
      </p:sp>
      <p:sp>
        <p:nvSpPr>
          <p:cNvPr id="1649" name="Google Shape;1649;p20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4" name="Shape 1654"/>
        <p:cNvGrpSpPr/>
        <p:nvPr/>
      </p:nvGrpSpPr>
      <p:grpSpPr>
        <a:xfrm>
          <a:off x="0" y="0"/>
          <a:ext cx="0" cy="0"/>
          <a:chOff x="0" y="0"/>
          <a:chExt cx="0" cy="0"/>
        </a:xfrm>
      </p:grpSpPr>
      <p:sp>
        <p:nvSpPr>
          <p:cNvPr id="1655" name="Google Shape;1655;p208"/>
          <p:cNvSpPr txBox="1"/>
          <p:nvPr>
            <p:ph type="title"/>
          </p:nvPr>
        </p:nvSpPr>
        <p:spPr>
          <a:xfrm>
            <a:off x="1610916" y="2100887"/>
            <a:ext cx="5915025" cy="1594813"/>
          </a:xfrm>
          <a:prstGeom prst="rect">
            <a:avLst/>
          </a:prstGeom>
          <a:noFill/>
          <a:ln>
            <a:noFill/>
          </a:ln>
        </p:spPr>
        <p:txBody>
          <a:bodyPr anchorCtr="0" anchor="b" bIns="34275" lIns="68550" spcFirstLastPara="1" rIns="68550" wrap="square" tIns="34275">
            <a:noAutofit/>
          </a:bodyPr>
          <a:lstStyle/>
          <a:p>
            <a:pPr indent="0" lvl="0" marL="0" rtl="0" algn="ctr">
              <a:lnSpc>
                <a:spcPct val="100000"/>
              </a:lnSpc>
              <a:spcBef>
                <a:spcPts val="0"/>
              </a:spcBef>
              <a:spcAft>
                <a:spcPts val="0"/>
              </a:spcAft>
              <a:buClr>
                <a:srgbClr val="1F3864"/>
              </a:buClr>
              <a:buSzPts val="6000"/>
              <a:buNone/>
            </a:pPr>
            <a:r>
              <a:rPr lang="fr">
                <a:solidFill>
                  <a:schemeClr val="accent1"/>
                </a:solidFill>
              </a:rPr>
              <a:t>POST-TEST</a:t>
            </a:r>
            <a:endParaRPr>
              <a:solidFill>
                <a:srgbClr val="1F3864"/>
              </a:solidFill>
              <a:latin typeface="Arial"/>
              <a:ea typeface="Arial"/>
              <a:cs typeface="Arial"/>
              <a:sym typeface="Arial"/>
            </a:endParaRPr>
          </a:p>
        </p:txBody>
      </p:sp>
      <p:sp>
        <p:nvSpPr>
          <p:cNvPr id="1656" name="Google Shape;1656;p208"/>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1" name="Shape 1661"/>
        <p:cNvGrpSpPr/>
        <p:nvPr/>
      </p:nvGrpSpPr>
      <p:grpSpPr>
        <a:xfrm>
          <a:off x="0" y="0"/>
          <a:ext cx="0" cy="0"/>
          <a:chOff x="0" y="0"/>
          <a:chExt cx="0" cy="0"/>
        </a:xfrm>
      </p:grpSpPr>
      <p:sp>
        <p:nvSpPr>
          <p:cNvPr id="1662" name="Google Shape;1662;p209"/>
          <p:cNvSpPr txBox="1"/>
          <p:nvPr>
            <p:ph type="title"/>
          </p:nvPr>
        </p:nvSpPr>
        <p:spPr>
          <a:xfrm>
            <a:off x="592137" y="524960"/>
            <a:ext cx="7886700" cy="960389"/>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1F3864"/>
              </a:buClr>
              <a:buSzPts val="6000"/>
              <a:buFont typeface="Calibri"/>
              <a:buNone/>
            </a:pPr>
            <a:r>
              <a:rPr b="1" lang="fr" sz="5400">
                <a:solidFill>
                  <a:schemeClr val="accent1"/>
                </a:solidFill>
              </a:rPr>
              <a:t>C</a:t>
            </a:r>
            <a:r>
              <a:rPr b="1" lang="fr" sz="5400">
                <a:solidFill>
                  <a:schemeClr val="accent1"/>
                </a:solidFill>
                <a:latin typeface="Calibri"/>
                <a:ea typeface="Calibri"/>
                <a:cs typeface="Calibri"/>
                <a:sym typeface="Calibri"/>
              </a:rPr>
              <a:t>É</a:t>
            </a:r>
            <a:r>
              <a:rPr lang="fr" sz="5400">
                <a:solidFill>
                  <a:schemeClr val="accent1"/>
                </a:solidFill>
                <a:latin typeface="Calibri"/>
                <a:ea typeface="Calibri"/>
                <a:cs typeface="Calibri"/>
                <a:sym typeface="Calibri"/>
              </a:rPr>
              <a:t>R</a:t>
            </a:r>
            <a:r>
              <a:rPr b="1" lang="fr" sz="5400">
                <a:solidFill>
                  <a:schemeClr val="accent1"/>
                </a:solidFill>
                <a:latin typeface="Calibri"/>
                <a:ea typeface="Calibri"/>
                <a:cs typeface="Calibri"/>
                <a:sym typeface="Calibri"/>
              </a:rPr>
              <a:t>ÉMONIE DE</a:t>
            </a:r>
            <a:r>
              <a:rPr lang="fr" sz="5400">
                <a:solidFill>
                  <a:schemeClr val="accent1"/>
                </a:solidFill>
                <a:latin typeface="Calibri"/>
                <a:ea typeface="Calibri"/>
                <a:cs typeface="Calibri"/>
                <a:sym typeface="Calibri"/>
              </a:rPr>
              <a:t> CLÔ</a:t>
            </a:r>
            <a:r>
              <a:rPr b="1" lang="fr" sz="5400">
                <a:solidFill>
                  <a:schemeClr val="accent1"/>
                </a:solidFill>
              </a:rPr>
              <a:t>TURE </a:t>
            </a:r>
            <a:endParaRPr sz="4400">
              <a:solidFill>
                <a:schemeClr val="accent1"/>
              </a:solidFill>
            </a:endParaRPr>
          </a:p>
        </p:txBody>
      </p:sp>
      <p:sp>
        <p:nvSpPr>
          <p:cNvPr id="1663" name="Google Shape;1663;p209"/>
          <p:cNvSpPr txBox="1"/>
          <p:nvPr>
            <p:ph idx="12" type="sldNum"/>
          </p:nvPr>
        </p:nvSpPr>
        <p:spPr>
          <a:xfrm>
            <a:off x="2885326" y="6220953"/>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fr"/>
              <a:t>‹#›</a:t>
            </a:fld>
            <a:endParaRPr/>
          </a:p>
        </p:txBody>
      </p:sp>
      <p:pic>
        <p:nvPicPr>
          <p:cNvPr descr="Blue fireworks explosion in the sky" id="1664" name="Google Shape;1664;p209"/>
          <p:cNvPicPr preferRelativeResize="0"/>
          <p:nvPr/>
        </p:nvPicPr>
        <p:blipFill rotWithShape="1">
          <a:blip r:embed="rId3">
            <a:alphaModFix/>
          </a:blip>
          <a:srcRect b="0" l="0" r="0" t="0"/>
          <a:stretch/>
        </p:blipFill>
        <p:spPr>
          <a:xfrm>
            <a:off x="1389312" y="1756526"/>
            <a:ext cx="6292351" cy="419080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1"/>
          <p:cNvSpPr txBox="1"/>
          <p:nvPr>
            <p:ph type="title"/>
          </p:nvPr>
        </p:nvSpPr>
        <p:spPr>
          <a:xfrm>
            <a:off x="688213" y="489910"/>
            <a:ext cx="5915025" cy="994172"/>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Objectifs de la session 3</a:t>
            </a:r>
            <a:endParaRPr/>
          </a:p>
        </p:txBody>
      </p:sp>
      <p:sp>
        <p:nvSpPr>
          <p:cNvPr id="294" name="Google Shape;294;p41"/>
          <p:cNvSpPr txBox="1"/>
          <p:nvPr>
            <p:ph idx="1" type="body"/>
          </p:nvPr>
        </p:nvSpPr>
        <p:spPr>
          <a:xfrm>
            <a:off x="838649" y="1484082"/>
            <a:ext cx="7617138" cy="4624335"/>
          </a:xfrm>
          <a:prstGeom prst="rect">
            <a:avLst/>
          </a:prstGeom>
          <a:noFill/>
          <a:ln>
            <a:noFill/>
          </a:ln>
        </p:spPr>
        <p:txBody>
          <a:bodyPr anchorCtr="0" anchor="t" bIns="34275" lIns="68550" spcFirstLastPara="1" rIns="68550" wrap="square" tIns="34275">
            <a:noAutofit/>
          </a:bodyPr>
          <a:lstStyle/>
          <a:p>
            <a:pPr indent="0" lvl="0" marL="0" rtl="0" algn="l">
              <a:lnSpc>
                <a:spcPct val="80000"/>
              </a:lnSpc>
              <a:spcBef>
                <a:spcPts val="0"/>
              </a:spcBef>
              <a:spcAft>
                <a:spcPts val="0"/>
              </a:spcAft>
              <a:buClr>
                <a:srgbClr val="1F3864"/>
              </a:buClr>
              <a:buSzPts val="2800"/>
              <a:buNone/>
            </a:pPr>
            <a:r>
              <a:rPr lang="fr" sz="2600">
                <a:solidFill>
                  <a:schemeClr val="dk2"/>
                </a:solidFill>
              </a:rPr>
              <a:t>À la fin de cette session, les participants seront capables de :</a:t>
            </a:r>
            <a:endParaRPr sz="2600"/>
          </a:p>
          <a:p>
            <a:pPr indent="0" lvl="0" marL="0" rtl="0" algn="l">
              <a:lnSpc>
                <a:spcPct val="80000"/>
              </a:lnSpc>
              <a:spcBef>
                <a:spcPts val="640"/>
              </a:spcBef>
              <a:spcAft>
                <a:spcPts val="0"/>
              </a:spcAft>
              <a:buSzPts val="2800"/>
              <a:buNone/>
            </a:pPr>
            <a:r>
              <a:t/>
            </a:r>
            <a:endParaRPr sz="2600">
              <a:solidFill>
                <a:schemeClr val="dk2"/>
              </a:solidFill>
            </a:endParaRPr>
          </a:p>
          <a:p>
            <a:pPr indent="-431800" lvl="0" marL="457200" rtl="0" algn="l">
              <a:lnSpc>
                <a:spcPct val="80000"/>
              </a:lnSpc>
              <a:spcBef>
                <a:spcPts val="640"/>
              </a:spcBef>
              <a:spcAft>
                <a:spcPts val="0"/>
              </a:spcAft>
              <a:buClr>
                <a:srgbClr val="1F3864"/>
              </a:buClr>
              <a:buSzPts val="2800"/>
              <a:buFont typeface="Noto Sans Symbols"/>
              <a:buChar char="✔"/>
            </a:pPr>
            <a:r>
              <a:rPr lang="fr" sz="2600">
                <a:solidFill>
                  <a:schemeClr val="dk2"/>
                </a:solidFill>
              </a:rPr>
              <a:t>Décrire les différentes possibilités d’évacuation utérine et d’expliquer pourquoi elles sont particulièrement importantes dans les contextes de crise.</a:t>
            </a:r>
            <a:endParaRPr sz="2600"/>
          </a:p>
          <a:p>
            <a:pPr indent="-431800" lvl="0" marL="457200" rtl="0" algn="l">
              <a:lnSpc>
                <a:spcPct val="80000"/>
              </a:lnSpc>
              <a:spcBef>
                <a:spcPts val="640"/>
              </a:spcBef>
              <a:spcAft>
                <a:spcPts val="0"/>
              </a:spcAft>
              <a:buClr>
                <a:srgbClr val="1F3864"/>
              </a:buClr>
              <a:buSzPts val="2800"/>
              <a:buFont typeface="Noto Sans Symbols"/>
              <a:buChar char="✔"/>
            </a:pPr>
            <a:r>
              <a:rPr lang="fr" sz="2600">
                <a:solidFill>
                  <a:schemeClr val="dk2"/>
                </a:solidFill>
              </a:rPr>
              <a:t>Décrire la sécurité, l’efficacité et les éventuelles complications de l’aspiration manuelle, de la mifépristone et/ou du misoprostol.</a:t>
            </a:r>
            <a:endParaRPr sz="2600"/>
          </a:p>
          <a:p>
            <a:pPr indent="-431800" lvl="0" marL="457200" rtl="0" algn="l">
              <a:lnSpc>
                <a:spcPct val="80000"/>
              </a:lnSpc>
              <a:spcBef>
                <a:spcPts val="640"/>
              </a:spcBef>
              <a:spcAft>
                <a:spcPts val="0"/>
              </a:spcAft>
              <a:buClr>
                <a:srgbClr val="1F3864"/>
              </a:buClr>
              <a:buSzPts val="2800"/>
              <a:buFont typeface="Noto Sans Symbols"/>
              <a:buChar char="✔"/>
            </a:pPr>
            <a:r>
              <a:rPr lang="fr" sz="2600">
                <a:solidFill>
                  <a:schemeClr val="dk2"/>
                </a:solidFill>
              </a:rPr>
              <a:t>Expliquer l'importance de l'évacuation utérine par aspiration manuelle en appui de l'évacuation utérine à l'aide de médicaments.</a:t>
            </a:r>
            <a:endParaRPr sz="2600"/>
          </a:p>
          <a:p>
            <a:pPr indent="0" lvl="0" marL="0" rtl="0" algn="l">
              <a:lnSpc>
                <a:spcPct val="80000"/>
              </a:lnSpc>
              <a:spcBef>
                <a:spcPts val="640"/>
              </a:spcBef>
              <a:spcAft>
                <a:spcPts val="0"/>
              </a:spcAft>
              <a:buSzPts val="2800"/>
              <a:buNone/>
            </a:pPr>
            <a:r>
              <a:t/>
            </a:r>
            <a:endParaRPr sz="2600">
              <a:solidFill>
                <a:schemeClr val="dk2"/>
              </a:solidFill>
            </a:endParaRPr>
          </a:p>
        </p:txBody>
      </p:sp>
      <p:sp>
        <p:nvSpPr>
          <p:cNvPr id="295" name="Google Shape;295;p4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ctrTitle"/>
          </p:nvPr>
        </p:nvSpPr>
        <p:spPr>
          <a:xfrm>
            <a:off x="843228" y="725876"/>
            <a:ext cx="7772400" cy="1470025"/>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4400"/>
              <a:buFont typeface="Calibri"/>
              <a:buNone/>
            </a:pPr>
            <a:r>
              <a:rPr lang="fr">
                <a:solidFill>
                  <a:schemeClr val="dk2"/>
                </a:solidFill>
              </a:rPr>
              <a:t>SESSION</a:t>
            </a:r>
            <a:r>
              <a:rPr lang="fr" sz="4400">
                <a:solidFill>
                  <a:schemeClr val="dk2"/>
                </a:solidFill>
              </a:rPr>
              <a:t> 1 : </a:t>
            </a:r>
            <a:r>
              <a:rPr lang="fr" sz="4400">
                <a:solidFill>
                  <a:schemeClr val="accent1"/>
                </a:solidFill>
              </a:rPr>
              <a:t>APER</a:t>
            </a:r>
            <a:r>
              <a:rPr lang="fr" sz="4400">
                <a:solidFill>
                  <a:schemeClr val="accent1"/>
                </a:solidFill>
                <a:latin typeface="Calibri"/>
                <a:ea typeface="Calibri"/>
                <a:cs typeface="Calibri"/>
                <a:sym typeface="Calibri"/>
              </a:rPr>
              <a:t>Ç</a:t>
            </a:r>
            <a:r>
              <a:rPr lang="fr" sz="4400">
                <a:solidFill>
                  <a:schemeClr val="accent1"/>
                </a:solidFill>
              </a:rPr>
              <a:t>U DU COURS</a:t>
            </a:r>
            <a:endParaRPr/>
          </a:p>
        </p:txBody>
      </p:sp>
      <p:pic>
        <p:nvPicPr>
          <p:cNvPr descr="A close-up of a logo&#10;&#10;Description automatically generated with medium confidence" id="156" name="Google Shape;156;p24"/>
          <p:cNvPicPr preferRelativeResize="0"/>
          <p:nvPr/>
        </p:nvPicPr>
        <p:blipFill rotWithShape="1">
          <a:blip r:embed="rId3">
            <a:alphaModFix/>
          </a:blip>
          <a:srcRect b="0" l="0" r="0" t="0"/>
          <a:stretch/>
        </p:blipFill>
        <p:spPr>
          <a:xfrm>
            <a:off x="7556938" y="5823145"/>
            <a:ext cx="1202370" cy="597591"/>
          </a:xfrm>
          <a:prstGeom prst="rect">
            <a:avLst/>
          </a:prstGeom>
          <a:noFill/>
          <a:ln>
            <a:noFill/>
          </a:ln>
        </p:spPr>
      </p:pic>
      <p:sp>
        <p:nvSpPr>
          <p:cNvPr id="157" name="Google Shape;157;p24"/>
          <p:cNvSpPr txBox="1"/>
          <p:nvPr>
            <p:ph idx="12" type="sldNum"/>
          </p:nvPr>
        </p:nvSpPr>
        <p:spPr>
          <a:xfrm>
            <a:off x="2595828" y="5991225"/>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2"/>
          <p:cNvSpPr txBox="1"/>
          <p:nvPr>
            <p:ph type="title"/>
          </p:nvPr>
        </p:nvSpPr>
        <p:spPr>
          <a:xfrm>
            <a:off x="688213" y="489910"/>
            <a:ext cx="5915025" cy="994172"/>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Objectifs de la session 3</a:t>
            </a:r>
            <a:endParaRPr/>
          </a:p>
        </p:txBody>
      </p:sp>
      <p:sp>
        <p:nvSpPr>
          <p:cNvPr id="301" name="Google Shape;301;p42"/>
          <p:cNvSpPr txBox="1"/>
          <p:nvPr>
            <p:ph idx="1" type="body"/>
          </p:nvPr>
        </p:nvSpPr>
        <p:spPr>
          <a:xfrm>
            <a:off x="838649" y="1484082"/>
            <a:ext cx="7617138" cy="4624335"/>
          </a:xfrm>
          <a:prstGeom prst="rect">
            <a:avLst/>
          </a:prstGeom>
          <a:noFill/>
          <a:ln>
            <a:noFill/>
          </a:ln>
        </p:spPr>
        <p:txBody>
          <a:bodyPr anchorCtr="0" anchor="t" bIns="34275" lIns="68550" spcFirstLastPara="1" rIns="68550" wrap="square" tIns="34275">
            <a:noAutofit/>
          </a:bodyPr>
          <a:lstStyle/>
          <a:p>
            <a:pPr indent="0" lvl="0" marL="0" rtl="0" algn="l">
              <a:lnSpc>
                <a:spcPct val="80000"/>
              </a:lnSpc>
              <a:spcBef>
                <a:spcPts val="0"/>
              </a:spcBef>
              <a:spcAft>
                <a:spcPts val="0"/>
              </a:spcAft>
              <a:buClr>
                <a:srgbClr val="1F3864"/>
              </a:buClr>
              <a:buSzPts val="2800"/>
              <a:buNone/>
            </a:pPr>
            <a:r>
              <a:rPr lang="fr" sz="2600">
                <a:solidFill>
                  <a:schemeClr val="dk2"/>
                </a:solidFill>
              </a:rPr>
              <a:t>À la fin de cette session, les participants seront capables de :</a:t>
            </a:r>
            <a:endParaRPr/>
          </a:p>
          <a:p>
            <a:pPr indent="0" lvl="0" marL="0" rtl="0" algn="l">
              <a:lnSpc>
                <a:spcPct val="80000"/>
              </a:lnSpc>
              <a:spcBef>
                <a:spcPts val="640"/>
              </a:spcBef>
              <a:spcAft>
                <a:spcPts val="0"/>
              </a:spcAft>
              <a:buSzPts val="2800"/>
              <a:buNone/>
            </a:pPr>
            <a:r>
              <a:t/>
            </a:r>
            <a:endParaRPr sz="2600">
              <a:solidFill>
                <a:schemeClr val="dk2"/>
              </a:solidFill>
            </a:endParaRPr>
          </a:p>
          <a:p>
            <a:pPr indent="-431800" lvl="0" marL="457200" rtl="0" algn="l">
              <a:lnSpc>
                <a:spcPct val="80000"/>
              </a:lnSpc>
              <a:spcBef>
                <a:spcPts val="640"/>
              </a:spcBef>
              <a:spcAft>
                <a:spcPts val="0"/>
              </a:spcAft>
              <a:buClr>
                <a:srgbClr val="1F3864"/>
              </a:buClr>
              <a:buSzPts val="2800"/>
              <a:buFont typeface="Noto Sans Symbols"/>
              <a:buChar char="✔"/>
            </a:pPr>
            <a:r>
              <a:rPr lang="fr" sz="2600">
                <a:solidFill>
                  <a:schemeClr val="dk2"/>
                </a:solidFill>
              </a:rPr>
              <a:t>Discuter de l'éligibilité médicale de certaines méthodes de contraception après l’avortement y compris la contraception d'urgence. </a:t>
            </a:r>
            <a:endParaRPr/>
          </a:p>
          <a:p>
            <a:pPr indent="-431800" lvl="0" marL="457200" rtl="0" algn="l">
              <a:lnSpc>
                <a:spcPct val="80000"/>
              </a:lnSpc>
              <a:spcBef>
                <a:spcPts val="640"/>
              </a:spcBef>
              <a:spcAft>
                <a:spcPts val="0"/>
              </a:spcAft>
              <a:buClr>
                <a:srgbClr val="1F3864"/>
              </a:buClr>
              <a:buSzPts val="2800"/>
              <a:buFont typeface="Noto Sans Symbols"/>
              <a:buChar char="✔"/>
            </a:pPr>
            <a:r>
              <a:rPr lang="fr" sz="2600">
                <a:solidFill>
                  <a:srgbClr val="235B8F"/>
                </a:solidFill>
                <a:latin typeface="Calibri"/>
                <a:ea typeface="Calibri"/>
                <a:cs typeface="Calibri"/>
                <a:sym typeface="Calibri"/>
              </a:rPr>
              <a:t>Prodiguer des conseils en matière d’options relatives aux méthodes d’évacuation utérine et de contraception pour les femmes qui souhaitent une évacuation utérine.</a:t>
            </a:r>
            <a:endParaRPr sz="2600">
              <a:solidFill>
                <a:srgbClr val="235B8F"/>
              </a:solidFill>
              <a:latin typeface="Calibri"/>
              <a:ea typeface="Calibri"/>
              <a:cs typeface="Calibri"/>
              <a:sym typeface="Calibri"/>
            </a:endParaRPr>
          </a:p>
          <a:p>
            <a:pPr indent="-431800" lvl="0" marL="457200" rtl="0" algn="l">
              <a:lnSpc>
                <a:spcPct val="80000"/>
              </a:lnSpc>
              <a:spcBef>
                <a:spcPts val="640"/>
              </a:spcBef>
              <a:spcAft>
                <a:spcPts val="0"/>
              </a:spcAft>
              <a:buClr>
                <a:srgbClr val="1F3864"/>
              </a:buClr>
              <a:buSzPts val="2800"/>
              <a:buFont typeface="Noto Sans Symbols"/>
              <a:buChar char="✔"/>
            </a:pPr>
            <a:r>
              <a:rPr lang="fr" sz="2600">
                <a:solidFill>
                  <a:schemeClr val="dk2"/>
                </a:solidFill>
              </a:rPr>
              <a:t>Obtenir un consentement éclairé avant l’évacuation utérine.</a:t>
            </a:r>
            <a:endParaRPr/>
          </a:p>
          <a:p>
            <a:pPr indent="0" lvl="0" marL="0" rtl="0" algn="l">
              <a:lnSpc>
                <a:spcPct val="80000"/>
              </a:lnSpc>
              <a:spcBef>
                <a:spcPts val="640"/>
              </a:spcBef>
              <a:spcAft>
                <a:spcPts val="0"/>
              </a:spcAft>
              <a:buSzPts val="2800"/>
              <a:buNone/>
            </a:pPr>
            <a:r>
              <a:t/>
            </a:r>
            <a:endParaRPr sz="2600">
              <a:solidFill>
                <a:schemeClr val="dk2"/>
              </a:solidFill>
            </a:endParaRPr>
          </a:p>
        </p:txBody>
      </p:sp>
      <p:sp>
        <p:nvSpPr>
          <p:cNvPr id="302" name="Google Shape;302;p4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3"/>
          <p:cNvSpPr txBox="1"/>
          <p:nvPr>
            <p:ph type="title"/>
          </p:nvPr>
        </p:nvSpPr>
        <p:spPr>
          <a:xfrm>
            <a:off x="623888" y="2002631"/>
            <a:ext cx="7886700" cy="2852737"/>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4400"/>
              <a:buNone/>
            </a:pPr>
            <a:r>
              <a:rPr lang="fr">
                <a:solidFill>
                  <a:srgbClr val="A64317"/>
                </a:solidFill>
              </a:rPr>
              <a:t>OPTIONS EN MATIÈRE DE M</a:t>
            </a:r>
            <a:r>
              <a:rPr b="1" lang="fr" sz="4400">
                <a:solidFill>
                  <a:schemeClr val="accent1"/>
                </a:solidFill>
              </a:rPr>
              <a:t>É</a:t>
            </a:r>
            <a:r>
              <a:rPr lang="fr">
                <a:solidFill>
                  <a:srgbClr val="A64317"/>
                </a:solidFill>
              </a:rPr>
              <a:t>THODES D’</a:t>
            </a:r>
            <a:r>
              <a:rPr b="1" lang="fr" sz="4400">
                <a:solidFill>
                  <a:schemeClr val="accent1"/>
                </a:solidFill>
              </a:rPr>
              <a:t>É</a:t>
            </a:r>
            <a:r>
              <a:rPr lang="fr">
                <a:solidFill>
                  <a:srgbClr val="A64317"/>
                </a:solidFill>
              </a:rPr>
              <a:t>VACUATION UT</a:t>
            </a:r>
            <a:r>
              <a:rPr b="1" lang="fr" sz="4400">
                <a:solidFill>
                  <a:schemeClr val="accent1"/>
                </a:solidFill>
              </a:rPr>
              <a:t>É</a:t>
            </a:r>
            <a:r>
              <a:rPr lang="fr">
                <a:solidFill>
                  <a:srgbClr val="A64317"/>
                </a:solidFill>
              </a:rPr>
              <a:t>RINE </a:t>
            </a:r>
            <a:br>
              <a:rPr lang="fr">
                <a:solidFill>
                  <a:srgbClr val="A64317"/>
                </a:solidFill>
              </a:rPr>
            </a:br>
            <a:r>
              <a:rPr lang="fr">
                <a:solidFill>
                  <a:srgbClr val="A64317"/>
                </a:solidFill>
              </a:rPr>
              <a:t> </a:t>
            </a:r>
            <a:endParaRPr/>
          </a:p>
        </p:txBody>
      </p:sp>
      <p:sp>
        <p:nvSpPr>
          <p:cNvPr id="308" name="Google Shape;308;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4"/>
          <p:cNvSpPr txBox="1"/>
          <p:nvPr/>
        </p:nvSpPr>
        <p:spPr>
          <a:xfrm>
            <a:off x="590764" y="69587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chemeClr val="dk2"/>
                </a:solidFill>
                <a:latin typeface="Calibri"/>
                <a:ea typeface="Calibri"/>
                <a:cs typeface="Calibri"/>
                <a:sym typeface="Calibri"/>
              </a:rPr>
              <a:t>Méthodes d’évacuation utérine</a:t>
            </a:r>
            <a:endParaRPr b="1" i="0" sz="4400" u="none" cap="none" strike="noStrike">
              <a:solidFill>
                <a:schemeClr val="dk2"/>
              </a:solidFill>
              <a:latin typeface="Calibri"/>
              <a:ea typeface="Calibri"/>
              <a:cs typeface="Calibri"/>
              <a:sym typeface="Calibri"/>
            </a:endParaRPr>
          </a:p>
        </p:txBody>
      </p:sp>
      <p:sp>
        <p:nvSpPr>
          <p:cNvPr id="315" name="Google Shape;315;p44"/>
          <p:cNvSpPr txBox="1"/>
          <p:nvPr/>
        </p:nvSpPr>
        <p:spPr>
          <a:xfrm>
            <a:off x="590764" y="1936799"/>
            <a:ext cx="8229600" cy="3953180"/>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640"/>
              </a:spcBef>
              <a:spcAft>
                <a:spcPts val="0"/>
              </a:spcAft>
              <a:buClr>
                <a:srgbClr val="1F3864"/>
              </a:buClr>
              <a:buSzPts val="3200"/>
              <a:buFont typeface="Arial"/>
              <a:buChar char="•"/>
            </a:pPr>
            <a:r>
              <a:rPr b="0" i="0" lang="fr" sz="2800" u="none" cap="none" strike="noStrike">
                <a:solidFill>
                  <a:schemeClr val="dk2"/>
                </a:solidFill>
                <a:latin typeface="Calibri"/>
                <a:ea typeface="Calibri"/>
                <a:cs typeface="Calibri"/>
                <a:sym typeface="Calibri"/>
              </a:rPr>
              <a:t>L'évacuation utérine permet d'extraire le contenu de l'utérus</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3200"/>
              <a:buFont typeface="Arial"/>
              <a:buChar char="•"/>
            </a:pPr>
            <a:r>
              <a:rPr b="0" i="0" lang="fr" sz="2800" u="none" cap="none" strike="noStrike">
                <a:solidFill>
                  <a:schemeClr val="dk2"/>
                </a:solidFill>
                <a:latin typeface="Calibri"/>
                <a:ea typeface="Calibri"/>
                <a:cs typeface="Calibri"/>
                <a:sym typeface="Calibri"/>
              </a:rPr>
              <a:t>Méthodes recommandées pour une évacuation utérine avant 13 semaines de gestation :</a:t>
            </a:r>
            <a:endParaRPr b="0" i="0" sz="3200" u="none" cap="none" strike="noStrike">
              <a:solidFill>
                <a:schemeClr val="dk1"/>
              </a:solidFill>
              <a:latin typeface="Calibri"/>
              <a:ea typeface="Calibri"/>
              <a:cs typeface="Calibri"/>
              <a:sym typeface="Calibri"/>
            </a:endParaRPr>
          </a:p>
          <a:p>
            <a:pPr indent="-381000" lvl="2" marL="1371600" marR="0" rtl="0" algn="l">
              <a:lnSpc>
                <a:spcPct val="100000"/>
              </a:lnSpc>
              <a:spcBef>
                <a:spcPts val="480"/>
              </a:spcBef>
              <a:spcAft>
                <a:spcPts val="0"/>
              </a:spcAft>
              <a:buClr>
                <a:srgbClr val="1F3864"/>
              </a:buClr>
              <a:buSzPts val="2400"/>
              <a:buFont typeface="Courier New"/>
              <a:buChar char="o"/>
            </a:pPr>
            <a:r>
              <a:rPr b="0" i="0" lang="fr" sz="2800" u="none" cap="none" strike="noStrike">
                <a:solidFill>
                  <a:schemeClr val="dk2"/>
                </a:solidFill>
                <a:latin typeface="Calibri"/>
                <a:ea typeface="Calibri"/>
                <a:cs typeface="Calibri"/>
                <a:sym typeface="Calibri"/>
              </a:rPr>
              <a:t>Aspiration manuelle</a:t>
            </a:r>
            <a:endParaRPr b="0" i="0" sz="2400" u="none" cap="none" strike="noStrike">
              <a:solidFill>
                <a:schemeClr val="dk1"/>
              </a:solidFill>
              <a:latin typeface="Calibri"/>
              <a:ea typeface="Calibri"/>
              <a:cs typeface="Calibri"/>
              <a:sym typeface="Calibri"/>
            </a:endParaRPr>
          </a:p>
          <a:p>
            <a:pPr indent="-381000" lvl="2" marL="1371600" marR="0" rtl="0" algn="l">
              <a:lnSpc>
                <a:spcPct val="100000"/>
              </a:lnSpc>
              <a:spcBef>
                <a:spcPts val="480"/>
              </a:spcBef>
              <a:spcAft>
                <a:spcPts val="0"/>
              </a:spcAft>
              <a:buClr>
                <a:srgbClr val="1F3864"/>
              </a:buClr>
              <a:buSzPts val="2400"/>
              <a:buFont typeface="Courier New"/>
              <a:buChar char="o"/>
            </a:pPr>
            <a:r>
              <a:rPr b="0" i="0" lang="fr" sz="2800" u="none" cap="none" strike="noStrike">
                <a:solidFill>
                  <a:schemeClr val="dk2"/>
                </a:solidFill>
                <a:latin typeface="Calibri"/>
                <a:ea typeface="Calibri"/>
                <a:cs typeface="Calibri"/>
                <a:sym typeface="Calibri"/>
              </a:rPr>
              <a:t>Méthodes médicamenteuses</a:t>
            </a:r>
            <a:endParaRPr b="0" i="0" sz="2400" u="none" cap="none" strike="noStrike">
              <a:solidFill>
                <a:schemeClr val="dk1"/>
              </a:solidFill>
              <a:latin typeface="Calibri"/>
              <a:ea typeface="Calibri"/>
              <a:cs typeface="Calibri"/>
              <a:sym typeface="Calibri"/>
            </a:endParaRPr>
          </a:p>
          <a:p>
            <a:pPr indent="-381000" lvl="2" marL="1371600" marR="0" rtl="0" algn="l">
              <a:lnSpc>
                <a:spcPct val="100000"/>
              </a:lnSpc>
              <a:spcBef>
                <a:spcPts val="480"/>
              </a:spcBef>
              <a:spcAft>
                <a:spcPts val="0"/>
              </a:spcAft>
              <a:buClr>
                <a:srgbClr val="1F3864"/>
              </a:buClr>
              <a:buSzPts val="2400"/>
              <a:buFont typeface="Courier New"/>
              <a:buChar char="o"/>
            </a:pPr>
            <a:r>
              <a:rPr b="0" i="0" lang="fr" sz="2800" u="none" cap="none" strike="noStrike">
                <a:solidFill>
                  <a:schemeClr val="dk2"/>
                </a:solidFill>
                <a:latin typeface="Calibri"/>
                <a:ea typeface="Calibri"/>
                <a:cs typeface="Calibri"/>
                <a:sym typeface="Calibri"/>
              </a:rPr>
              <a:t>Prise en charge de la femme enceinte suite à un avortement incomplet</a:t>
            </a:r>
            <a:endParaRPr b="0" i="0" sz="2400" u="none" cap="none" strike="noStrike">
              <a:solidFill>
                <a:schemeClr val="dk1"/>
              </a:solidFill>
              <a:latin typeface="Calibri"/>
              <a:ea typeface="Calibri"/>
              <a:cs typeface="Calibri"/>
              <a:sym typeface="Calibri"/>
            </a:endParaRPr>
          </a:p>
          <a:p>
            <a:pPr indent="-228600" lvl="0" marL="457200" marR="0" rtl="0" algn="l">
              <a:lnSpc>
                <a:spcPct val="100000"/>
              </a:lnSpc>
              <a:spcBef>
                <a:spcPts val="640"/>
              </a:spcBef>
              <a:spcAft>
                <a:spcPts val="0"/>
              </a:spcAft>
              <a:buClr>
                <a:schemeClr val="dk1"/>
              </a:buClr>
              <a:buSzPts val="3200"/>
              <a:buFont typeface="Courier New"/>
              <a:buNone/>
            </a:pPr>
            <a:r>
              <a:t/>
            </a:r>
            <a:endParaRPr b="0" i="0" sz="2400" u="none" cap="none" strike="noStrike">
              <a:solidFill>
                <a:schemeClr val="dk1"/>
              </a:solidFill>
              <a:latin typeface="Calibri"/>
              <a:ea typeface="Calibri"/>
              <a:cs typeface="Calibri"/>
              <a:sym typeface="Calibri"/>
            </a:endParaRPr>
          </a:p>
        </p:txBody>
      </p:sp>
      <p:sp>
        <p:nvSpPr>
          <p:cNvPr id="316" name="Google Shape;316;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5"/>
          <p:cNvSpPr txBox="1"/>
          <p:nvPr>
            <p:ph idx="1" type="body"/>
          </p:nvPr>
        </p:nvSpPr>
        <p:spPr>
          <a:xfrm>
            <a:off x="642824" y="1195895"/>
            <a:ext cx="8116784" cy="5358094"/>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640"/>
              </a:spcBef>
              <a:spcAft>
                <a:spcPts val="0"/>
              </a:spcAft>
              <a:buClr>
                <a:srgbClr val="1F3864"/>
              </a:buClr>
              <a:buSzPts val="3200"/>
              <a:buChar char="•"/>
            </a:pPr>
            <a:r>
              <a:rPr lang="fr" sz="2400">
                <a:solidFill>
                  <a:schemeClr val="dk2"/>
                </a:solidFill>
              </a:rPr>
              <a:t>OMS : « La dilatation et le curetage sont une méthode obsolète d'avortement chirurgical.  Elle doit être remplacée par l'aspiration manuelle et/ou des méthodes médicales. »</a:t>
            </a:r>
            <a:endParaRPr/>
          </a:p>
          <a:p>
            <a:pPr indent="-431800" lvl="0" marL="457200" rtl="0" algn="l">
              <a:lnSpc>
                <a:spcPct val="100000"/>
              </a:lnSpc>
              <a:spcBef>
                <a:spcPts val="640"/>
              </a:spcBef>
              <a:spcAft>
                <a:spcPts val="0"/>
              </a:spcAft>
              <a:buClr>
                <a:srgbClr val="1F3864"/>
              </a:buClr>
              <a:buSzPts val="3200"/>
              <a:buChar char="•"/>
            </a:pPr>
            <a:r>
              <a:rPr lang="fr" sz="2400">
                <a:solidFill>
                  <a:schemeClr val="dk2"/>
                </a:solidFill>
              </a:rPr>
              <a:t>La Fédération internationale de gynécologie et d'obstétrique (FIGO) est en faveur de l'aspiration manuelle et des méthodes médicamenteuses. </a:t>
            </a:r>
            <a:endParaRPr/>
          </a:p>
          <a:p>
            <a:pPr indent="-431800" lvl="0" marL="457200" rtl="0" algn="l">
              <a:lnSpc>
                <a:spcPct val="100000"/>
              </a:lnSpc>
              <a:spcBef>
                <a:spcPts val="640"/>
              </a:spcBef>
              <a:spcAft>
                <a:spcPts val="0"/>
              </a:spcAft>
              <a:buClr>
                <a:srgbClr val="1F3864"/>
              </a:buClr>
              <a:buSzPts val="3200"/>
              <a:buChar char="•"/>
            </a:pPr>
            <a:r>
              <a:rPr lang="fr" sz="2400">
                <a:solidFill>
                  <a:schemeClr val="dk2"/>
                </a:solidFill>
              </a:rPr>
              <a:t>La méthode par D&amp;C a contribué à l'augmentation de la perte de sang, des douleurs, de la durée des interventions et elle a accentué les complications qui y sont liées par rapport à l'aspiration manuelle.</a:t>
            </a:r>
            <a:endParaRPr/>
          </a:p>
          <a:p>
            <a:pPr indent="-431800" lvl="0" marL="457200" rtl="0" algn="l">
              <a:lnSpc>
                <a:spcPct val="100000"/>
              </a:lnSpc>
              <a:spcBef>
                <a:spcPts val="640"/>
              </a:spcBef>
              <a:spcAft>
                <a:spcPts val="0"/>
              </a:spcAft>
              <a:buClr>
                <a:srgbClr val="1F3864"/>
              </a:buClr>
              <a:buSzPts val="3200"/>
              <a:buChar char="•"/>
            </a:pPr>
            <a:r>
              <a:rPr lang="fr" sz="2400">
                <a:solidFill>
                  <a:schemeClr val="dk2"/>
                </a:solidFill>
              </a:rPr>
              <a:t>Les systèmes de santé doivent remplacer le curetage par l'aspiration manuelle et les méthodes médicamenteuses. </a:t>
            </a:r>
            <a:endParaRPr/>
          </a:p>
          <a:p>
            <a:pPr indent="-228600" lvl="0" marL="457200" rtl="0" algn="l">
              <a:lnSpc>
                <a:spcPct val="100000"/>
              </a:lnSpc>
              <a:spcBef>
                <a:spcPts val="640"/>
              </a:spcBef>
              <a:spcAft>
                <a:spcPts val="0"/>
              </a:spcAft>
              <a:buSzPts val="3200"/>
              <a:buNone/>
            </a:pPr>
            <a:r>
              <a:t/>
            </a:r>
            <a:endParaRPr sz="2400">
              <a:solidFill>
                <a:schemeClr val="dk2"/>
              </a:solidFill>
            </a:endParaRPr>
          </a:p>
        </p:txBody>
      </p:sp>
      <p:sp>
        <p:nvSpPr>
          <p:cNvPr id="323" name="Google Shape;323;p45"/>
          <p:cNvSpPr txBox="1"/>
          <p:nvPr>
            <p:ph type="title"/>
          </p:nvPr>
        </p:nvSpPr>
        <p:spPr>
          <a:xfrm>
            <a:off x="642824" y="79216"/>
            <a:ext cx="8116784"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b="1" lang="fr" sz="4000">
                <a:solidFill>
                  <a:schemeClr val="dk2"/>
                </a:solidFill>
              </a:rPr>
              <a:t>Méthode obsolète : Le curetage</a:t>
            </a:r>
            <a:endParaRPr sz="4000">
              <a:solidFill>
                <a:schemeClr val="dk2"/>
              </a:solidFill>
            </a:endParaRPr>
          </a:p>
        </p:txBody>
      </p:sp>
      <p:sp>
        <p:nvSpPr>
          <p:cNvPr id="324" name="Google Shape;324;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331" name="Google Shape;331;p46"/>
          <p:cNvSpPr txBox="1"/>
          <p:nvPr/>
        </p:nvSpPr>
        <p:spPr>
          <a:xfrm>
            <a:off x="983298" y="2103941"/>
            <a:ext cx="7250430" cy="2074126"/>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1F3864"/>
              </a:buClr>
              <a:buSzPts val="4000"/>
              <a:buFont typeface="Calibri"/>
              <a:buNone/>
            </a:pPr>
            <a:r>
              <a:rPr b="1" i="0" lang="fr" sz="4400" u="none" cap="none" strike="noStrike">
                <a:solidFill>
                  <a:schemeClr val="accent1"/>
                </a:solidFill>
                <a:latin typeface="Calibri"/>
                <a:ea typeface="Calibri"/>
                <a:cs typeface="Calibri"/>
                <a:sym typeface="Calibri"/>
              </a:rPr>
              <a:t>SÉCURITÉ, EFFICACITÉ ET ACCEPTABILITÉ DE L’ASPIRATION MANUELLE</a:t>
            </a:r>
            <a:endParaRPr b="1" i="0" sz="4400" u="none" cap="none" strike="noStrike">
              <a:solidFill>
                <a:schemeClr val="accen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7"/>
          <p:cNvSpPr txBox="1"/>
          <p:nvPr/>
        </p:nvSpPr>
        <p:spPr>
          <a:xfrm>
            <a:off x="1314450" y="525266"/>
            <a:ext cx="5953249" cy="161091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000"/>
              <a:buFont typeface="Calibri"/>
              <a:buNone/>
            </a:pPr>
            <a:r>
              <a:rPr b="1" i="0" lang="fr" sz="4400" u="none" cap="none" strike="noStrike">
                <a:solidFill>
                  <a:schemeClr val="dk2"/>
                </a:solidFill>
                <a:latin typeface="Calibri"/>
                <a:ea typeface="Calibri"/>
                <a:cs typeface="Calibri"/>
                <a:sym typeface="Calibri"/>
              </a:rPr>
              <a:t>Ipas MVA Plus® avec canule Ipas EasyGrip® </a:t>
            </a:r>
            <a:endParaRPr b="1" i="0" sz="4400" u="none" cap="none" strike="noStrike">
              <a:solidFill>
                <a:schemeClr val="dk2"/>
              </a:solidFill>
              <a:latin typeface="Calibri"/>
              <a:ea typeface="Calibri"/>
              <a:cs typeface="Calibri"/>
              <a:sym typeface="Calibri"/>
            </a:endParaRPr>
          </a:p>
        </p:txBody>
      </p:sp>
      <p:pic>
        <p:nvPicPr>
          <p:cNvPr descr="MVAandCann" id="338" name="Google Shape;338;p47"/>
          <p:cNvPicPr preferRelativeResize="0"/>
          <p:nvPr/>
        </p:nvPicPr>
        <p:blipFill rotWithShape="1">
          <a:blip r:embed="rId3">
            <a:alphaModFix/>
          </a:blip>
          <a:srcRect b="0" l="0" r="0" t="0"/>
          <a:stretch/>
        </p:blipFill>
        <p:spPr>
          <a:xfrm>
            <a:off x="1472331" y="2434778"/>
            <a:ext cx="6139859" cy="3265882"/>
          </a:xfrm>
          <a:prstGeom prst="rect">
            <a:avLst/>
          </a:prstGeom>
          <a:noFill/>
          <a:ln>
            <a:noFill/>
          </a:ln>
        </p:spPr>
      </p:pic>
      <p:sp>
        <p:nvSpPr>
          <p:cNvPr id="339" name="Google Shape;339;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8"/>
          <p:cNvSpPr txBox="1"/>
          <p:nvPr/>
        </p:nvSpPr>
        <p:spPr>
          <a:xfrm>
            <a:off x="1507672" y="665907"/>
            <a:ext cx="1790700" cy="131445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chemeClr val="dk2"/>
                </a:solidFill>
                <a:latin typeface="Calibri"/>
                <a:ea typeface="Calibri"/>
                <a:cs typeface="Calibri"/>
                <a:sym typeface="Calibri"/>
              </a:rPr>
              <a:t>AIEU</a:t>
            </a:r>
            <a:endParaRPr/>
          </a:p>
        </p:txBody>
      </p:sp>
      <p:pic>
        <p:nvPicPr>
          <p:cNvPr descr="EVAmachine" id="346" name="Google Shape;346;p48"/>
          <p:cNvPicPr preferRelativeResize="0"/>
          <p:nvPr/>
        </p:nvPicPr>
        <p:blipFill rotWithShape="1">
          <a:blip r:embed="rId3">
            <a:alphaModFix/>
          </a:blip>
          <a:srcRect b="0" l="0" r="0" t="0"/>
          <a:stretch/>
        </p:blipFill>
        <p:spPr>
          <a:xfrm>
            <a:off x="2857499" y="1372998"/>
            <a:ext cx="3956957" cy="4819095"/>
          </a:xfrm>
          <a:prstGeom prst="rect">
            <a:avLst/>
          </a:prstGeom>
          <a:noFill/>
          <a:ln>
            <a:noFill/>
          </a:ln>
        </p:spPr>
      </p:pic>
      <p:sp>
        <p:nvSpPr>
          <p:cNvPr id="347" name="Google Shape;347;p48"/>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9"/>
          <p:cNvSpPr txBox="1"/>
          <p:nvPr>
            <p:ph type="title"/>
          </p:nvPr>
        </p:nvSpPr>
        <p:spPr>
          <a:xfrm>
            <a:off x="464949" y="635150"/>
            <a:ext cx="8214101" cy="994172"/>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Applications cliniques de l'AMIU</a:t>
            </a:r>
            <a:endParaRPr/>
          </a:p>
        </p:txBody>
      </p:sp>
      <p:sp>
        <p:nvSpPr>
          <p:cNvPr id="354" name="Google Shape;354;p49"/>
          <p:cNvSpPr txBox="1"/>
          <p:nvPr>
            <p:ph idx="1" type="body"/>
          </p:nvPr>
        </p:nvSpPr>
        <p:spPr>
          <a:xfrm>
            <a:off x="852407" y="2226469"/>
            <a:ext cx="7137707" cy="2116931"/>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Prise en charge d'un avortement incomplet ou manqué</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Biopsie de l'endomètre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Avortement provoqué</a:t>
            </a:r>
            <a:endParaRPr/>
          </a:p>
          <a:p>
            <a:pPr indent="0" lvl="0" marL="0" rtl="0" algn="l">
              <a:lnSpc>
                <a:spcPct val="100000"/>
              </a:lnSpc>
              <a:spcBef>
                <a:spcPts val="640"/>
              </a:spcBef>
              <a:spcAft>
                <a:spcPts val="0"/>
              </a:spcAft>
              <a:buSzPts val="2800"/>
              <a:buNone/>
            </a:pPr>
            <a:r>
              <a:t/>
            </a:r>
            <a:endParaRPr>
              <a:solidFill>
                <a:schemeClr val="dk2"/>
              </a:solidFill>
            </a:endParaRPr>
          </a:p>
        </p:txBody>
      </p:sp>
      <p:sp>
        <p:nvSpPr>
          <p:cNvPr id="355" name="Google Shape;355;p49"/>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0"/>
          <p:cNvSpPr txBox="1"/>
          <p:nvPr>
            <p:ph type="title"/>
          </p:nvPr>
        </p:nvSpPr>
        <p:spPr>
          <a:xfrm>
            <a:off x="684956" y="503695"/>
            <a:ext cx="8030994"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sz="4000">
                <a:solidFill>
                  <a:schemeClr val="dk2"/>
                </a:solidFill>
                <a:latin typeface="Calibri"/>
                <a:ea typeface="Calibri"/>
                <a:cs typeface="Calibri"/>
                <a:sym typeface="Calibri"/>
              </a:rPr>
              <a:t>Aspiration manuelle (AMIU ou AIEU)</a:t>
            </a:r>
            <a:r>
              <a:rPr b="0" lang="fr" sz="4000">
                <a:solidFill>
                  <a:schemeClr val="dk2"/>
                </a:solidFill>
                <a:latin typeface="Calibri"/>
                <a:ea typeface="Calibri"/>
                <a:cs typeface="Calibri"/>
                <a:sym typeface="Calibri"/>
              </a:rPr>
              <a:t> </a:t>
            </a:r>
            <a:endParaRPr sz="4000"/>
          </a:p>
        </p:txBody>
      </p:sp>
      <p:sp>
        <p:nvSpPr>
          <p:cNvPr id="361" name="Google Shape;361;p50"/>
          <p:cNvSpPr txBox="1"/>
          <p:nvPr>
            <p:ph idx="1" type="body"/>
          </p:nvPr>
        </p:nvSpPr>
        <p:spPr>
          <a:xfrm>
            <a:off x="788610" y="1576831"/>
            <a:ext cx="7566780" cy="4701274"/>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L'aspiration manuelle est très sécurisée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latin typeface="Calibri"/>
                <a:ea typeface="Calibri"/>
                <a:cs typeface="Calibri"/>
                <a:sym typeface="Calibri"/>
              </a:rPr>
              <a:t>Elle</a:t>
            </a:r>
            <a:r>
              <a:rPr lang="fr" sz="2800">
                <a:solidFill>
                  <a:schemeClr val="dk2"/>
                </a:solidFill>
              </a:rPr>
              <a:t> comporte peu de complications, surtout lorsqu'elle est pratiquée avant 13 semaines de gestation</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La plupart des études font état de succès dans 98 à 100 pour cent des cas, y compris pour les avortements incomplets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Elle est moins coûteuse lorsqu‘elle est pratiquée sur des femmes en consultation externe sous anesthésie locale</a:t>
            </a:r>
            <a:endParaRPr/>
          </a:p>
          <a:p>
            <a:pPr indent="0" lvl="0" marL="0" rtl="0" algn="l">
              <a:lnSpc>
                <a:spcPct val="100000"/>
              </a:lnSpc>
              <a:spcBef>
                <a:spcPts val="640"/>
              </a:spcBef>
              <a:spcAft>
                <a:spcPts val="0"/>
              </a:spcAft>
              <a:buSzPts val="2800"/>
              <a:buNone/>
            </a:pPr>
            <a:r>
              <a:t/>
            </a:r>
            <a:endParaRPr sz="2800">
              <a:solidFill>
                <a:schemeClr val="dk2"/>
              </a:solidFill>
            </a:endParaRPr>
          </a:p>
        </p:txBody>
      </p:sp>
      <p:sp>
        <p:nvSpPr>
          <p:cNvPr id="362" name="Google Shape;362;p50"/>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1"/>
          <p:cNvSpPr txBox="1"/>
          <p:nvPr/>
        </p:nvSpPr>
        <p:spPr>
          <a:xfrm>
            <a:off x="687047" y="905336"/>
            <a:ext cx="7990620" cy="99417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3959"/>
              <a:buFont typeface="Calibri"/>
              <a:buNone/>
            </a:pPr>
            <a:r>
              <a:rPr b="1" i="0" lang="fr" sz="4400" u="none" cap="none" strike="noStrike">
                <a:solidFill>
                  <a:schemeClr val="dk2"/>
                </a:solidFill>
                <a:latin typeface="Calibri"/>
                <a:ea typeface="Calibri"/>
                <a:cs typeface="Calibri"/>
                <a:sym typeface="Calibri"/>
              </a:rPr>
              <a:t>Acceptabilité de l'aspiration manuelle par les femmes </a:t>
            </a:r>
            <a:endParaRPr b="1" i="0" sz="4400" u="none" cap="none" strike="noStrike">
              <a:solidFill>
                <a:schemeClr val="dk2"/>
              </a:solidFill>
              <a:latin typeface="Calibri"/>
              <a:ea typeface="Calibri"/>
              <a:cs typeface="Calibri"/>
              <a:sym typeface="Calibri"/>
            </a:endParaRPr>
          </a:p>
        </p:txBody>
      </p:sp>
      <p:sp>
        <p:nvSpPr>
          <p:cNvPr id="369" name="Google Shape;369;p51"/>
          <p:cNvSpPr txBox="1"/>
          <p:nvPr/>
        </p:nvSpPr>
        <p:spPr>
          <a:xfrm>
            <a:off x="775699" y="2356329"/>
            <a:ext cx="7736930" cy="2979506"/>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640"/>
              </a:spcBef>
              <a:spcAft>
                <a:spcPts val="0"/>
              </a:spcAft>
              <a:buClr>
                <a:srgbClr val="1F3864"/>
              </a:buClr>
              <a:buSzPts val="3200"/>
              <a:buFont typeface="Arial"/>
              <a:buChar char="•"/>
            </a:pPr>
            <a:r>
              <a:rPr b="0" i="0" lang="fr" sz="2800" u="none" cap="none" strike="noStrike">
                <a:solidFill>
                  <a:schemeClr val="dk2"/>
                </a:solidFill>
                <a:latin typeface="Calibri"/>
                <a:ea typeface="Calibri"/>
                <a:cs typeface="Calibri"/>
                <a:sym typeface="Calibri"/>
              </a:rPr>
              <a:t>Les femmes peuvent rester conscientes pendant l'intervention </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3200"/>
              <a:buFont typeface="Arial"/>
              <a:buChar char="•"/>
            </a:pPr>
            <a:r>
              <a:rPr b="0" i="0" lang="fr" sz="2800" u="none" cap="none" strike="noStrike">
                <a:solidFill>
                  <a:schemeClr val="dk2"/>
                </a:solidFill>
                <a:latin typeface="Calibri"/>
                <a:ea typeface="Calibri"/>
                <a:cs typeface="Calibri"/>
                <a:sym typeface="Calibri"/>
              </a:rPr>
              <a:t>Elle peut être pratiquée en consultation externe</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3200"/>
              <a:buFont typeface="Arial"/>
              <a:buChar char="•"/>
            </a:pPr>
            <a:r>
              <a:rPr b="0" i="0" lang="fr" sz="2800" u="none" cap="none" strike="noStrike">
                <a:solidFill>
                  <a:schemeClr val="dk2"/>
                </a:solidFill>
                <a:latin typeface="Calibri"/>
                <a:ea typeface="Calibri"/>
                <a:cs typeface="Calibri"/>
                <a:sym typeface="Calibri"/>
              </a:rPr>
              <a:t>Les femmes ne sont pas obligées de passer la nuit dans l'établissement</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3200"/>
              <a:buFont typeface="Arial"/>
              <a:buChar char="•"/>
            </a:pPr>
            <a:r>
              <a:rPr b="0" i="0" lang="fr" sz="2800" u="none" cap="none" strike="noStrike">
                <a:solidFill>
                  <a:schemeClr val="dk2"/>
                </a:solidFill>
                <a:latin typeface="Calibri"/>
                <a:ea typeface="Calibri"/>
                <a:cs typeface="Calibri"/>
                <a:sym typeface="Calibri"/>
              </a:rPr>
              <a:t>L'AMIU se fait tranquillement</a:t>
            </a:r>
            <a:endParaRPr b="0" i="0" sz="2800" u="none" cap="none" strike="noStrike">
              <a:solidFill>
                <a:schemeClr val="dk1"/>
              </a:solidFill>
              <a:latin typeface="Calibri"/>
              <a:ea typeface="Calibri"/>
              <a:cs typeface="Calibri"/>
              <a:sym typeface="Calibri"/>
            </a:endParaRPr>
          </a:p>
        </p:txBody>
      </p:sp>
      <p:sp>
        <p:nvSpPr>
          <p:cNvPr id="370" name="Google Shape;370;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628650" y="861675"/>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lang="fr"/>
              <a:t>Objectifs de la session 1</a:t>
            </a:r>
            <a:endParaRPr/>
          </a:p>
        </p:txBody>
      </p:sp>
      <p:sp>
        <p:nvSpPr>
          <p:cNvPr id="163" name="Google Shape;163;p25"/>
          <p:cNvSpPr txBox="1"/>
          <p:nvPr>
            <p:ph idx="1" type="body"/>
          </p:nvPr>
        </p:nvSpPr>
        <p:spPr>
          <a:xfrm>
            <a:off x="628650" y="2322010"/>
            <a:ext cx="7886700" cy="136824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accent1"/>
              </a:buClr>
              <a:buSzPts val="2800"/>
              <a:buFont typeface="Noto Sans Symbols"/>
              <a:buChar char="✔"/>
            </a:pPr>
            <a:r>
              <a:rPr lang="fr" sz="2800">
                <a:solidFill>
                  <a:srgbClr val="506687"/>
                </a:solidFill>
              </a:rPr>
              <a:t>Les participants se connaîtront les uns et les autres, se seront familiarisés avec l'aperçu et les objectifs de la formation. </a:t>
            </a:r>
            <a:endParaRPr>
              <a:solidFill>
                <a:srgbClr val="506687"/>
              </a:solidFill>
            </a:endParaRPr>
          </a:p>
        </p:txBody>
      </p:sp>
      <p:pic>
        <p:nvPicPr>
          <p:cNvPr descr="A drawing of a group of professionals listening to a woman talking. " id="164" name="Google Shape;164;p25"/>
          <p:cNvPicPr preferRelativeResize="0"/>
          <p:nvPr/>
        </p:nvPicPr>
        <p:blipFill rotWithShape="1">
          <a:blip r:embed="rId3">
            <a:alphaModFix/>
          </a:blip>
          <a:srcRect b="0" l="0" r="0" t="0"/>
          <a:stretch/>
        </p:blipFill>
        <p:spPr>
          <a:xfrm>
            <a:off x="3207657" y="3459172"/>
            <a:ext cx="5842000" cy="3289300"/>
          </a:xfrm>
          <a:prstGeom prst="rect">
            <a:avLst/>
          </a:prstGeom>
          <a:noFill/>
          <a:ln>
            <a:noFill/>
          </a:ln>
        </p:spPr>
      </p:pic>
      <p:sp>
        <p:nvSpPr>
          <p:cNvPr id="165" name="Google Shape;165;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fr">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2"/>
          <p:cNvSpPr txBox="1"/>
          <p:nvPr/>
        </p:nvSpPr>
        <p:spPr>
          <a:xfrm>
            <a:off x="800101" y="986051"/>
            <a:ext cx="8169728" cy="167259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3645"/>
              <a:buFont typeface="Calibri"/>
              <a:buNone/>
            </a:pPr>
            <a:r>
              <a:rPr b="1" i="0" lang="fr" sz="4400" u="none" cap="none" strike="noStrike">
                <a:solidFill>
                  <a:schemeClr val="dk2"/>
                </a:solidFill>
                <a:latin typeface="Calibri"/>
                <a:ea typeface="Calibri"/>
                <a:cs typeface="Calibri"/>
                <a:sym typeface="Calibri"/>
              </a:rPr>
              <a:t>Avantages de l'aspiration manuelle par rapport au curetage </a:t>
            </a:r>
            <a:endParaRPr b="1" i="0" sz="4400" u="none" cap="none" strike="noStrike">
              <a:solidFill>
                <a:schemeClr val="dk2"/>
              </a:solidFill>
              <a:latin typeface="Calibri"/>
              <a:ea typeface="Calibri"/>
              <a:cs typeface="Calibri"/>
              <a:sym typeface="Calibri"/>
            </a:endParaRPr>
          </a:p>
        </p:txBody>
      </p:sp>
      <p:sp>
        <p:nvSpPr>
          <p:cNvPr id="376" name="Google Shape;376;p52"/>
          <p:cNvSpPr txBox="1"/>
          <p:nvPr/>
        </p:nvSpPr>
        <p:spPr>
          <a:xfrm>
            <a:off x="827070" y="2939503"/>
            <a:ext cx="7750873" cy="2176783"/>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640"/>
              </a:spcBef>
              <a:spcAft>
                <a:spcPts val="0"/>
              </a:spcAft>
              <a:buClr>
                <a:srgbClr val="1F3864"/>
              </a:buClr>
              <a:buSzPts val="3200"/>
              <a:buFont typeface="Arial"/>
              <a:buChar char="•"/>
            </a:pPr>
            <a:r>
              <a:rPr b="0" i="0" lang="fr" sz="2800" u="none" cap="none" strike="noStrike">
                <a:solidFill>
                  <a:schemeClr val="dk2"/>
                </a:solidFill>
                <a:latin typeface="Calibri"/>
                <a:ea typeface="Calibri"/>
                <a:cs typeface="Calibri"/>
                <a:sym typeface="Calibri"/>
              </a:rPr>
              <a:t>Risque moindre en matière de complications</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3200"/>
              <a:buFont typeface="Arial"/>
              <a:buChar char="•"/>
            </a:pPr>
            <a:r>
              <a:rPr b="0" i="0" lang="fr" sz="2800" u="none" cap="none" strike="noStrike">
                <a:solidFill>
                  <a:schemeClr val="dk2"/>
                </a:solidFill>
                <a:latin typeface="Calibri"/>
                <a:ea typeface="Calibri"/>
                <a:cs typeface="Calibri"/>
                <a:sym typeface="Calibri"/>
              </a:rPr>
              <a:t>Il faut une dilatation cervicale moindres </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3200"/>
              <a:buFont typeface="Arial"/>
              <a:buChar char="•"/>
            </a:pPr>
            <a:r>
              <a:rPr b="0" i="0" lang="fr" sz="2800" u="none" cap="none" strike="noStrike">
                <a:solidFill>
                  <a:schemeClr val="dk2"/>
                </a:solidFill>
                <a:latin typeface="Calibri"/>
                <a:ea typeface="Calibri"/>
                <a:cs typeface="Calibri"/>
                <a:sym typeface="Calibri"/>
              </a:rPr>
              <a:t>Elle peut être pratiquée en consultation externe </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3200"/>
              <a:buFont typeface="Arial"/>
              <a:buChar char="•"/>
            </a:pPr>
            <a:r>
              <a:rPr b="0" i="0" lang="fr" sz="2800" u="none" cap="none" strike="noStrike">
                <a:solidFill>
                  <a:schemeClr val="dk2"/>
                </a:solidFill>
                <a:latin typeface="Calibri"/>
                <a:ea typeface="Calibri"/>
                <a:cs typeface="Calibri"/>
                <a:sym typeface="Calibri"/>
              </a:rPr>
              <a:t>Besoin décroissant d'anesthésiques</a:t>
            </a:r>
            <a:endParaRPr b="0" i="0" sz="2800" u="none" cap="none" strike="noStrike">
              <a:solidFill>
                <a:schemeClr val="dk1"/>
              </a:solidFill>
              <a:latin typeface="Calibri"/>
              <a:ea typeface="Calibri"/>
              <a:cs typeface="Calibri"/>
              <a:sym typeface="Calibri"/>
            </a:endParaRPr>
          </a:p>
        </p:txBody>
      </p:sp>
      <p:sp>
        <p:nvSpPr>
          <p:cNvPr id="377" name="Google Shape;377;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3"/>
          <p:cNvSpPr txBox="1"/>
          <p:nvPr>
            <p:ph idx="1" type="body"/>
          </p:nvPr>
        </p:nvSpPr>
        <p:spPr>
          <a:xfrm>
            <a:off x="968188" y="1851212"/>
            <a:ext cx="7718612" cy="4525963"/>
          </a:xfrm>
          <a:prstGeom prst="rect">
            <a:avLst/>
          </a:prstGeom>
          <a:noFill/>
          <a:ln>
            <a:noFill/>
          </a:ln>
        </p:spPr>
        <p:txBody>
          <a:bodyPr anchorCtr="0" anchor="t" bIns="45700" lIns="91425" spcFirstLastPara="1" rIns="91425" wrap="square" tIns="45700">
            <a:normAutofit lnSpcReduction="10000"/>
          </a:bodyPr>
          <a:lstStyle/>
          <a:p>
            <a:pPr indent="-342900" lvl="1" marL="342900" rtl="0" algn="l">
              <a:lnSpc>
                <a:spcPct val="100000"/>
              </a:lnSpc>
              <a:spcBef>
                <a:spcPts val="560"/>
              </a:spcBef>
              <a:spcAft>
                <a:spcPts val="0"/>
              </a:spcAft>
              <a:buClr>
                <a:srgbClr val="1F3864"/>
              </a:buClr>
              <a:buSzPts val="2800"/>
              <a:buFont typeface="Arial"/>
              <a:buChar char="•"/>
            </a:pPr>
            <a:r>
              <a:rPr lang="fr" sz="2800">
                <a:solidFill>
                  <a:schemeClr val="dk2"/>
                </a:solidFill>
              </a:rPr>
              <a:t>L'AMIU peut être pratiquée dans les établissements de soins primaires</a:t>
            </a:r>
            <a:endParaRPr/>
          </a:p>
          <a:p>
            <a:pPr indent="-342900" lvl="1" marL="342900" rtl="0" algn="l">
              <a:lnSpc>
                <a:spcPct val="100000"/>
              </a:lnSpc>
              <a:spcBef>
                <a:spcPts val="560"/>
              </a:spcBef>
              <a:spcAft>
                <a:spcPts val="0"/>
              </a:spcAft>
              <a:buClr>
                <a:srgbClr val="1F3864"/>
              </a:buClr>
              <a:buSzPts val="2800"/>
              <a:buFont typeface="Arial"/>
              <a:buChar char="•"/>
            </a:pPr>
            <a:r>
              <a:rPr lang="fr" sz="2800">
                <a:solidFill>
                  <a:schemeClr val="dk2"/>
                </a:solidFill>
              </a:rPr>
              <a:t>L'AMIU est une technologie adaptée aux contextes à faibles ressources/de crise</a:t>
            </a:r>
            <a:endParaRPr/>
          </a:p>
          <a:p>
            <a:pPr indent="-342900" lvl="1" marL="342900" rtl="0" algn="l">
              <a:lnSpc>
                <a:spcPct val="100000"/>
              </a:lnSpc>
              <a:spcBef>
                <a:spcPts val="560"/>
              </a:spcBef>
              <a:spcAft>
                <a:spcPts val="0"/>
              </a:spcAft>
              <a:buClr>
                <a:srgbClr val="1F3864"/>
              </a:buClr>
              <a:buSzPts val="2800"/>
              <a:buFont typeface="Arial"/>
              <a:buChar char="•"/>
            </a:pPr>
            <a:r>
              <a:rPr lang="fr" sz="2800">
                <a:solidFill>
                  <a:schemeClr val="dk2"/>
                </a:solidFill>
              </a:rPr>
              <a:t>Elle est facile à pratiquer, à nettoyer et à traiter ; elle ne nécessite pas d'électricité</a:t>
            </a:r>
            <a:endParaRPr/>
          </a:p>
          <a:p>
            <a:pPr indent="-342900" lvl="1" marL="342900" rtl="0" algn="l">
              <a:lnSpc>
                <a:spcPct val="100000"/>
              </a:lnSpc>
              <a:spcBef>
                <a:spcPts val="560"/>
              </a:spcBef>
              <a:spcAft>
                <a:spcPts val="0"/>
              </a:spcAft>
              <a:buClr>
                <a:srgbClr val="1F3864"/>
              </a:buClr>
              <a:buSzPts val="2800"/>
              <a:buFont typeface="Arial"/>
              <a:buChar char="•"/>
            </a:pPr>
            <a:r>
              <a:rPr lang="fr" sz="2800">
                <a:solidFill>
                  <a:schemeClr val="dk2"/>
                </a:solidFill>
              </a:rPr>
              <a:t>Elle peut être pratiquée par les prestataires de niveau intermédiaire sans différence en termes de taux de complication en comparaison avec les médecins</a:t>
            </a:r>
            <a:endParaRPr/>
          </a:p>
          <a:p>
            <a:pPr indent="0" lvl="1" marL="0" rtl="0" algn="l">
              <a:lnSpc>
                <a:spcPct val="100000"/>
              </a:lnSpc>
              <a:spcBef>
                <a:spcPts val="560"/>
              </a:spcBef>
              <a:spcAft>
                <a:spcPts val="0"/>
              </a:spcAft>
              <a:buClr>
                <a:srgbClr val="1F3864"/>
              </a:buClr>
              <a:buSzPts val="2800"/>
              <a:buNone/>
            </a:pPr>
            <a:r>
              <a:t/>
            </a:r>
            <a:endParaRPr sz="2800">
              <a:solidFill>
                <a:schemeClr val="dk2"/>
              </a:solidFill>
            </a:endParaRPr>
          </a:p>
          <a:p>
            <a:pPr indent="-165100" lvl="1" marL="342900" rtl="0" algn="l">
              <a:lnSpc>
                <a:spcPct val="100000"/>
              </a:lnSpc>
              <a:spcBef>
                <a:spcPts val="560"/>
              </a:spcBef>
              <a:spcAft>
                <a:spcPts val="0"/>
              </a:spcAft>
              <a:buClr>
                <a:srgbClr val="1F3864"/>
              </a:buClr>
              <a:buSzPts val="2800"/>
              <a:buFont typeface="Arial"/>
              <a:buNone/>
            </a:pPr>
            <a:r>
              <a:t/>
            </a:r>
            <a:endParaRPr sz="2800">
              <a:solidFill>
                <a:schemeClr val="dk2"/>
              </a:solidFill>
            </a:endParaRPr>
          </a:p>
          <a:p>
            <a:pPr indent="-165100" lvl="1" marL="342900" rtl="0" algn="l">
              <a:lnSpc>
                <a:spcPct val="100000"/>
              </a:lnSpc>
              <a:spcBef>
                <a:spcPts val="560"/>
              </a:spcBef>
              <a:spcAft>
                <a:spcPts val="0"/>
              </a:spcAft>
              <a:buClr>
                <a:srgbClr val="1F3864"/>
              </a:buClr>
              <a:buSzPts val="2800"/>
              <a:buFont typeface="Arial"/>
              <a:buNone/>
            </a:pPr>
            <a:r>
              <a:t/>
            </a:r>
            <a:endParaRPr sz="2800">
              <a:solidFill>
                <a:schemeClr val="dk2"/>
              </a:solidFill>
            </a:endParaRPr>
          </a:p>
          <a:p>
            <a:pPr indent="-165100" lvl="1" marL="342900" rtl="0" algn="l">
              <a:lnSpc>
                <a:spcPct val="100000"/>
              </a:lnSpc>
              <a:spcBef>
                <a:spcPts val="560"/>
              </a:spcBef>
              <a:spcAft>
                <a:spcPts val="0"/>
              </a:spcAft>
              <a:buClr>
                <a:srgbClr val="1F3864"/>
              </a:buClr>
              <a:buSzPts val="2800"/>
              <a:buFont typeface="Arial"/>
              <a:buNone/>
            </a:pPr>
            <a:r>
              <a:t/>
            </a:r>
            <a:endParaRPr sz="2800">
              <a:solidFill>
                <a:schemeClr val="dk2"/>
              </a:solidFill>
            </a:endParaRPr>
          </a:p>
          <a:p>
            <a:pPr indent="-165100" lvl="1" marL="342900" rtl="0" algn="l">
              <a:lnSpc>
                <a:spcPct val="100000"/>
              </a:lnSpc>
              <a:spcBef>
                <a:spcPts val="560"/>
              </a:spcBef>
              <a:spcAft>
                <a:spcPts val="0"/>
              </a:spcAft>
              <a:buSzPts val="2800"/>
              <a:buFont typeface="Arial"/>
              <a:buNone/>
            </a:pPr>
            <a:r>
              <a:t/>
            </a:r>
            <a:endParaRPr sz="2800">
              <a:solidFill>
                <a:schemeClr val="dk2"/>
              </a:solidFill>
            </a:endParaRPr>
          </a:p>
          <a:p>
            <a:pPr indent="-228600" lvl="0" marL="457200" rtl="0" algn="l">
              <a:lnSpc>
                <a:spcPct val="100000"/>
              </a:lnSpc>
              <a:spcBef>
                <a:spcPts val="640"/>
              </a:spcBef>
              <a:spcAft>
                <a:spcPts val="0"/>
              </a:spcAft>
              <a:buSzPts val="3200"/>
              <a:buNone/>
            </a:pPr>
            <a:r>
              <a:t/>
            </a:r>
            <a:endParaRPr>
              <a:solidFill>
                <a:schemeClr val="dk2"/>
              </a:solidFill>
            </a:endParaRPr>
          </a:p>
        </p:txBody>
      </p:sp>
      <p:sp>
        <p:nvSpPr>
          <p:cNvPr id="384" name="Google Shape;384;p53"/>
          <p:cNvSpPr txBox="1"/>
          <p:nvPr>
            <p:ph type="title"/>
          </p:nvPr>
        </p:nvSpPr>
        <p:spPr>
          <a:xfrm>
            <a:off x="1077686" y="480825"/>
            <a:ext cx="65532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b="1" lang="fr">
                <a:solidFill>
                  <a:schemeClr val="dk2"/>
                </a:solidFill>
              </a:rPr>
              <a:t>Avantage de l'AMIU dans les contextes de crise </a:t>
            </a:r>
            <a:endParaRPr>
              <a:solidFill>
                <a:schemeClr val="dk2"/>
              </a:solidFill>
            </a:endParaRPr>
          </a:p>
        </p:txBody>
      </p:sp>
      <p:sp>
        <p:nvSpPr>
          <p:cNvPr id="385" name="Google Shape;385;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4"/>
          <p:cNvSpPr txBox="1"/>
          <p:nvPr/>
        </p:nvSpPr>
        <p:spPr>
          <a:xfrm>
            <a:off x="1400402" y="2536371"/>
            <a:ext cx="6270172"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fr" sz="4400" u="none" cap="none" strike="noStrike">
                <a:solidFill>
                  <a:schemeClr val="accent1"/>
                </a:solidFill>
                <a:latin typeface="Calibri"/>
                <a:ea typeface="Calibri"/>
                <a:cs typeface="Calibri"/>
                <a:sym typeface="Calibri"/>
              </a:rPr>
              <a:t>LES COMPLICATIONS ÉVENTUELLES DE L’AMIU</a:t>
            </a:r>
            <a:endParaRPr b="1" i="0" sz="4400" u="none" cap="none" strike="noStrike">
              <a:solidFill>
                <a:srgbClr val="000000"/>
              </a:solidFill>
              <a:latin typeface="Calibri"/>
              <a:ea typeface="Calibri"/>
              <a:cs typeface="Calibri"/>
              <a:sym typeface="Calibri"/>
            </a:endParaRPr>
          </a:p>
        </p:txBody>
      </p:sp>
      <p:sp>
        <p:nvSpPr>
          <p:cNvPr id="392" name="Google Shape;392;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5"/>
          <p:cNvSpPr txBox="1"/>
          <p:nvPr>
            <p:ph type="title"/>
          </p:nvPr>
        </p:nvSpPr>
        <p:spPr>
          <a:xfrm>
            <a:off x="445792" y="402656"/>
            <a:ext cx="8241008" cy="99417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800"/>
              <a:buFont typeface="Calibri"/>
              <a:buNone/>
            </a:pPr>
            <a:r>
              <a:rPr b="1" lang="fr"/>
              <a:t>Méthodes médicamenteuses		</a:t>
            </a:r>
            <a:endParaRPr/>
          </a:p>
        </p:txBody>
      </p:sp>
      <p:pic>
        <p:nvPicPr>
          <p:cNvPr descr="Image of a blister pack with one pill of 200mg mifepristone and 4 pills of 200 mg each misoprostol. " id="399" name="Google Shape;399;p55"/>
          <p:cNvPicPr preferRelativeResize="0"/>
          <p:nvPr>
            <p:ph idx="1" type="body"/>
          </p:nvPr>
        </p:nvPicPr>
        <p:blipFill rotWithShape="1">
          <a:blip r:embed="rId3">
            <a:alphaModFix/>
          </a:blip>
          <a:srcRect b="0" l="0" r="0" t="0"/>
          <a:stretch/>
        </p:blipFill>
        <p:spPr>
          <a:xfrm>
            <a:off x="445792" y="1319263"/>
            <a:ext cx="4931581" cy="3301140"/>
          </a:xfrm>
          <a:prstGeom prst="rect">
            <a:avLst/>
          </a:prstGeom>
          <a:noFill/>
          <a:ln>
            <a:noFill/>
          </a:ln>
        </p:spPr>
      </p:pic>
      <p:pic>
        <p:nvPicPr>
          <p:cNvPr descr="A hand holding a card&#10;&#10;Description generated with very high confidence" id="400" name="Google Shape;400;p55"/>
          <p:cNvPicPr preferRelativeResize="0"/>
          <p:nvPr/>
        </p:nvPicPr>
        <p:blipFill rotWithShape="1">
          <a:blip r:embed="rId4">
            <a:alphaModFix/>
          </a:blip>
          <a:srcRect b="0" l="0" r="0" t="0"/>
          <a:stretch/>
        </p:blipFill>
        <p:spPr>
          <a:xfrm>
            <a:off x="5778344" y="1396828"/>
            <a:ext cx="2825233" cy="4180640"/>
          </a:xfrm>
          <a:prstGeom prst="rect">
            <a:avLst/>
          </a:prstGeom>
          <a:noFill/>
          <a:ln>
            <a:noFill/>
          </a:ln>
        </p:spPr>
      </p:pic>
      <p:sp>
        <p:nvSpPr>
          <p:cNvPr id="401" name="Google Shape;401;p55"/>
          <p:cNvSpPr txBox="1"/>
          <p:nvPr/>
        </p:nvSpPr>
        <p:spPr>
          <a:xfrm>
            <a:off x="1362702" y="4885724"/>
            <a:ext cx="2525718" cy="1569620"/>
          </a:xfrm>
          <a:prstGeom prst="rect">
            <a:avLst/>
          </a:prstGeom>
          <a:noFill/>
          <a:ln cap="flat" cmpd="sng" w="381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800"/>
              <a:buFont typeface="Calibri"/>
              <a:buNone/>
            </a:pPr>
            <a:r>
              <a:rPr b="0" i="0" lang="fr" sz="1600" u="none" cap="none" strike="noStrike">
                <a:solidFill>
                  <a:schemeClr val="accent1"/>
                </a:solidFill>
                <a:latin typeface="Calibri"/>
                <a:ea typeface="Calibri"/>
                <a:cs typeface="Calibri"/>
                <a:sym typeface="Calibri"/>
              </a:rPr>
              <a:t>Se procurer du misoprostol, le conserver et le distribuer dans des plaquettes d’aluminium double épaisseur pour prévenir d’éventuelles dégradations</a:t>
            </a:r>
            <a:endParaRPr b="0" i="0" sz="1200" u="none" cap="none" strike="noStrike">
              <a:solidFill>
                <a:schemeClr val="accent1"/>
              </a:solidFill>
              <a:latin typeface="Arial"/>
              <a:ea typeface="Arial"/>
              <a:cs typeface="Arial"/>
              <a:sym typeface="Arial"/>
            </a:endParaRPr>
          </a:p>
        </p:txBody>
      </p:sp>
      <p:pic>
        <p:nvPicPr>
          <p:cNvPr descr="Image showing a bottle labeled misoprostol with a red circle with a line through it indicating not to store misoprosol in a bottle. " id="402" name="Google Shape;402;p55"/>
          <p:cNvPicPr preferRelativeResize="0"/>
          <p:nvPr/>
        </p:nvPicPr>
        <p:blipFill rotWithShape="1">
          <a:blip r:embed="rId5">
            <a:alphaModFix/>
          </a:blip>
          <a:srcRect b="0" l="0" r="0" t="0"/>
          <a:stretch/>
        </p:blipFill>
        <p:spPr>
          <a:xfrm>
            <a:off x="3888420" y="4327648"/>
            <a:ext cx="1889924" cy="2840982"/>
          </a:xfrm>
          <a:prstGeom prst="rect">
            <a:avLst/>
          </a:prstGeom>
          <a:noFill/>
          <a:ln>
            <a:noFill/>
          </a:ln>
        </p:spPr>
      </p:pic>
      <p:sp>
        <p:nvSpPr>
          <p:cNvPr id="403" name="Google Shape;403;p55"/>
          <p:cNvSpPr/>
          <p:nvPr/>
        </p:nvSpPr>
        <p:spPr>
          <a:xfrm>
            <a:off x="4151889" y="5122618"/>
            <a:ext cx="1362986" cy="1251042"/>
          </a:xfrm>
          <a:prstGeom prst="noSmoking">
            <a:avLst>
              <a:gd fmla="val 6143" name="adj"/>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4" name="Google Shape;404;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6"/>
          <p:cNvSpPr txBox="1"/>
          <p:nvPr>
            <p:ph type="title"/>
          </p:nvPr>
        </p:nvSpPr>
        <p:spPr>
          <a:xfrm>
            <a:off x="418454" y="263191"/>
            <a:ext cx="8511778"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sz="4200">
                <a:solidFill>
                  <a:schemeClr val="dk2"/>
                </a:solidFill>
                <a:latin typeface="Calibri"/>
                <a:ea typeface="Calibri"/>
                <a:cs typeface="Calibri"/>
                <a:sym typeface="Calibri"/>
              </a:rPr>
              <a:t>Applications cliniques du misoprostol</a:t>
            </a:r>
            <a:endParaRPr/>
          </a:p>
        </p:txBody>
      </p:sp>
      <p:sp>
        <p:nvSpPr>
          <p:cNvPr id="411" name="Google Shape;411;p56"/>
          <p:cNvSpPr txBox="1"/>
          <p:nvPr>
            <p:ph idx="1" type="body"/>
          </p:nvPr>
        </p:nvSpPr>
        <p:spPr>
          <a:xfrm>
            <a:off x="807243" y="1440786"/>
            <a:ext cx="7465900" cy="4818499"/>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Prise en charge d'un avortement incomplet ou manqué</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Avortement provoqué</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Préparation cervicale pour l'aspiration manuelle, la dilatation et l'évacuation</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Travail déclenché</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Prophylaxie et traitement de l'hémorragie post-partum </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Traitement de l'hémorragie après avortement</a:t>
            </a:r>
            <a:endParaRPr/>
          </a:p>
          <a:p>
            <a:pPr indent="0" lvl="0" marL="0" rtl="0" algn="l">
              <a:lnSpc>
                <a:spcPct val="100000"/>
              </a:lnSpc>
              <a:spcBef>
                <a:spcPts val="640"/>
              </a:spcBef>
              <a:spcAft>
                <a:spcPts val="0"/>
              </a:spcAft>
              <a:buSzPts val="2800"/>
              <a:buNone/>
            </a:pPr>
            <a:r>
              <a:t/>
            </a:r>
            <a:endParaRPr sz="2800">
              <a:solidFill>
                <a:schemeClr val="dk2"/>
              </a:solidFill>
            </a:endParaRPr>
          </a:p>
        </p:txBody>
      </p:sp>
      <p:sp>
        <p:nvSpPr>
          <p:cNvPr id="412" name="Google Shape;412;p5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7"/>
          <p:cNvSpPr txBox="1"/>
          <p:nvPr>
            <p:ph type="title"/>
          </p:nvPr>
        </p:nvSpPr>
        <p:spPr>
          <a:xfrm>
            <a:off x="511446" y="936257"/>
            <a:ext cx="8382184" cy="1349744"/>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3959"/>
              <a:buNone/>
            </a:pPr>
            <a:r>
              <a:rPr lang="fr" sz="3959">
                <a:solidFill>
                  <a:schemeClr val="dk2"/>
                </a:solidFill>
                <a:latin typeface="Calibri"/>
                <a:ea typeface="Calibri"/>
                <a:cs typeface="Calibri"/>
                <a:sym typeface="Calibri"/>
              </a:rPr>
              <a:t>Applications cliniques de la mifépristone</a:t>
            </a:r>
            <a:r>
              <a:rPr lang="fr" sz="3959"/>
              <a:t> </a:t>
            </a:r>
            <a:r>
              <a:rPr lang="fr" sz="3959">
                <a:solidFill>
                  <a:schemeClr val="dk2"/>
                </a:solidFill>
                <a:latin typeface="Calibri"/>
                <a:ea typeface="Calibri"/>
                <a:cs typeface="Calibri"/>
                <a:sym typeface="Calibri"/>
              </a:rPr>
              <a:t>(associée au misoprostol)</a:t>
            </a:r>
            <a:endParaRPr sz="3959"/>
          </a:p>
        </p:txBody>
      </p:sp>
      <p:sp>
        <p:nvSpPr>
          <p:cNvPr id="419" name="Google Shape;419;p57"/>
          <p:cNvSpPr txBox="1"/>
          <p:nvPr>
            <p:ph idx="1" type="body"/>
          </p:nvPr>
        </p:nvSpPr>
        <p:spPr>
          <a:xfrm>
            <a:off x="511446" y="2867185"/>
            <a:ext cx="7919632" cy="1541529"/>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Avortement provoqué</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Traitement des avortements manqués et de la mort fœtale intrautérine</a:t>
            </a:r>
            <a:endParaRPr/>
          </a:p>
          <a:p>
            <a:pPr indent="0" lvl="0" marL="0" rtl="0" algn="l">
              <a:lnSpc>
                <a:spcPct val="100000"/>
              </a:lnSpc>
              <a:spcBef>
                <a:spcPts val="640"/>
              </a:spcBef>
              <a:spcAft>
                <a:spcPts val="0"/>
              </a:spcAft>
              <a:buSzPts val="2800"/>
              <a:buNone/>
            </a:pPr>
            <a:r>
              <a:t/>
            </a:r>
            <a:endParaRPr sz="2800">
              <a:solidFill>
                <a:schemeClr val="dk2"/>
              </a:solidFill>
            </a:endParaRPr>
          </a:p>
        </p:txBody>
      </p:sp>
      <p:sp>
        <p:nvSpPr>
          <p:cNvPr id="420" name="Google Shape;420;p5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8"/>
          <p:cNvSpPr txBox="1"/>
          <p:nvPr>
            <p:ph type="title"/>
          </p:nvPr>
        </p:nvSpPr>
        <p:spPr>
          <a:xfrm>
            <a:off x="458531" y="560345"/>
            <a:ext cx="8415579" cy="1399084"/>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3959"/>
              <a:buNone/>
            </a:pPr>
            <a:r>
              <a:rPr b="1" lang="fr">
                <a:solidFill>
                  <a:schemeClr val="dk2"/>
                </a:solidFill>
              </a:rPr>
              <a:t>Acceptabilité des méthodes médicamenteuses pour </a:t>
            </a:r>
            <a:r>
              <a:rPr lang="fr">
                <a:solidFill>
                  <a:schemeClr val="dk2"/>
                </a:solidFill>
              </a:rPr>
              <a:t>les </a:t>
            </a:r>
            <a:r>
              <a:rPr b="1" lang="fr">
                <a:solidFill>
                  <a:schemeClr val="dk2"/>
                </a:solidFill>
              </a:rPr>
              <a:t>femmes</a:t>
            </a:r>
            <a:endParaRPr b="0">
              <a:solidFill>
                <a:schemeClr val="dk2"/>
              </a:solidFill>
              <a:latin typeface="Arial"/>
              <a:ea typeface="Arial"/>
              <a:cs typeface="Arial"/>
              <a:sym typeface="Arial"/>
            </a:endParaRPr>
          </a:p>
        </p:txBody>
      </p:sp>
      <p:sp>
        <p:nvSpPr>
          <p:cNvPr id="427" name="Google Shape;427;p58"/>
          <p:cNvSpPr txBox="1"/>
          <p:nvPr>
            <p:ph idx="1" type="body"/>
          </p:nvPr>
        </p:nvSpPr>
        <p:spPr>
          <a:xfrm>
            <a:off x="588290" y="2100943"/>
            <a:ext cx="7733654" cy="3894918"/>
          </a:xfrm>
          <a:prstGeom prst="rect">
            <a:avLst/>
          </a:prstGeom>
          <a:noFill/>
          <a:ln>
            <a:noFill/>
          </a:ln>
        </p:spPr>
        <p:txBody>
          <a:bodyPr anchorCtr="0" anchor="t" bIns="34275" lIns="68550" spcFirstLastPara="1" rIns="68550" wrap="square" tIns="34275">
            <a:noAutofit/>
          </a:bodyPr>
          <a:lstStyle/>
          <a:p>
            <a:pPr indent="-431800" lvl="0" marL="457200" rtl="0" algn="l">
              <a:lnSpc>
                <a:spcPct val="111666"/>
              </a:lnSpc>
              <a:spcBef>
                <a:spcPts val="0"/>
              </a:spcBef>
              <a:spcAft>
                <a:spcPts val="0"/>
              </a:spcAft>
              <a:buClr>
                <a:srgbClr val="1F3864"/>
              </a:buClr>
              <a:buSzPts val="2775"/>
              <a:buChar char="•"/>
            </a:pPr>
            <a:r>
              <a:rPr lang="fr" sz="2400">
                <a:solidFill>
                  <a:schemeClr val="dk2"/>
                </a:solidFill>
              </a:rPr>
              <a:t>La mifépristone et le misoprostol peuvent souvent être pris à la maison ou un autre lieu, et le processus d'interruption de grossesse peut y être pratiqué.</a:t>
            </a:r>
            <a:endParaRPr sz="2400"/>
          </a:p>
          <a:p>
            <a:pPr indent="-431800" lvl="0" marL="457200" rtl="0" algn="l">
              <a:lnSpc>
                <a:spcPct val="111666"/>
              </a:lnSpc>
              <a:spcBef>
                <a:spcPts val="640"/>
              </a:spcBef>
              <a:spcAft>
                <a:spcPts val="0"/>
              </a:spcAft>
              <a:buClr>
                <a:srgbClr val="1F3864"/>
              </a:buClr>
              <a:buSzPts val="2775"/>
              <a:buChar char="•"/>
            </a:pPr>
            <a:r>
              <a:rPr lang="fr" sz="2400">
                <a:solidFill>
                  <a:schemeClr val="dk2"/>
                </a:solidFill>
              </a:rPr>
              <a:t>Certaines femmes les considèrent comme étant plus intimes et naturelles que d'autres méthodes.</a:t>
            </a:r>
            <a:endParaRPr sz="2400"/>
          </a:p>
          <a:p>
            <a:pPr indent="-431800" lvl="0" marL="457200" rtl="0" algn="l">
              <a:lnSpc>
                <a:spcPct val="111666"/>
              </a:lnSpc>
              <a:spcBef>
                <a:spcPts val="640"/>
              </a:spcBef>
              <a:spcAft>
                <a:spcPts val="0"/>
              </a:spcAft>
              <a:buClr>
                <a:srgbClr val="1F3864"/>
              </a:buClr>
              <a:buSzPts val="2775"/>
              <a:buChar char="•"/>
            </a:pPr>
            <a:r>
              <a:rPr lang="fr" sz="2400">
                <a:solidFill>
                  <a:schemeClr val="dk2"/>
                </a:solidFill>
              </a:rPr>
              <a:t>Certaines femmes préfèrent une option non chirurgicale pour l'évacuation utérine.</a:t>
            </a:r>
            <a:endParaRPr sz="2400"/>
          </a:p>
          <a:p>
            <a:pPr indent="-431800" lvl="0" marL="457200" rtl="0" algn="l">
              <a:lnSpc>
                <a:spcPct val="111666"/>
              </a:lnSpc>
              <a:spcBef>
                <a:spcPts val="640"/>
              </a:spcBef>
              <a:spcAft>
                <a:spcPts val="0"/>
              </a:spcAft>
              <a:buClr>
                <a:srgbClr val="1F3864"/>
              </a:buClr>
              <a:buSzPts val="2775"/>
              <a:buChar char="•"/>
            </a:pPr>
            <a:r>
              <a:rPr lang="fr" sz="2400">
                <a:solidFill>
                  <a:schemeClr val="dk2"/>
                </a:solidFill>
              </a:rPr>
              <a:t>Les études menées sur ce sujet montrent que les femmes et les prestataires sont très satisfaits par rapport à ces méthodes dans divers contextes, notamment ceux à faibles ressources.</a:t>
            </a:r>
            <a:endParaRPr sz="2400"/>
          </a:p>
          <a:p>
            <a:pPr indent="-48100" lvl="0" marL="457200" rtl="0" algn="l">
              <a:lnSpc>
                <a:spcPct val="111666"/>
              </a:lnSpc>
              <a:spcBef>
                <a:spcPts val="640"/>
              </a:spcBef>
              <a:spcAft>
                <a:spcPts val="0"/>
              </a:spcAft>
              <a:buSzPts val="2590"/>
              <a:buNone/>
            </a:pPr>
            <a:r>
              <a:t/>
            </a:r>
            <a:endParaRPr sz="2400">
              <a:solidFill>
                <a:schemeClr val="dk2"/>
              </a:solidFill>
            </a:endParaRPr>
          </a:p>
        </p:txBody>
      </p:sp>
      <p:sp>
        <p:nvSpPr>
          <p:cNvPr id="428" name="Google Shape;428;p58"/>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graphicFrame>
        <p:nvGraphicFramePr>
          <p:cNvPr id="434" name="Google Shape;434;p59"/>
          <p:cNvGraphicFramePr/>
          <p:nvPr/>
        </p:nvGraphicFramePr>
        <p:xfrm>
          <a:off x="805911" y="2306848"/>
          <a:ext cx="3000000" cy="3000000"/>
        </p:xfrm>
        <a:graphic>
          <a:graphicData uri="http://schemas.openxmlformats.org/drawingml/2006/table">
            <a:tbl>
              <a:tblPr>
                <a:noFill/>
                <a:tableStyleId>{D00DA065-D055-443F-AB77-2F54C2681499}</a:tableStyleId>
              </a:tblPr>
              <a:tblGrid>
                <a:gridCol w="3192650"/>
                <a:gridCol w="2507100"/>
                <a:gridCol w="1925425"/>
              </a:tblGrid>
              <a:tr h="906825">
                <a:tc>
                  <a:txBody>
                    <a:bodyPr/>
                    <a:lstStyle/>
                    <a:p>
                      <a:pPr indent="0" lvl="0" marL="0" marR="0" rtl="0" algn="l">
                        <a:lnSpc>
                          <a:spcPct val="100000"/>
                        </a:lnSpc>
                        <a:spcBef>
                          <a:spcPts val="0"/>
                        </a:spcBef>
                        <a:spcAft>
                          <a:spcPts val="0"/>
                        </a:spcAft>
                        <a:buClr>
                          <a:srgbClr val="000000"/>
                        </a:buClr>
                        <a:buSzPts val="2700"/>
                        <a:buFont typeface="Arial"/>
                        <a:buNone/>
                      </a:pPr>
                      <a:r>
                        <a:t/>
                      </a:r>
                      <a:endParaRPr sz="2700" u="none" cap="none" strike="noStrike">
                        <a:latin typeface="Calibri"/>
                        <a:ea typeface="Calibri"/>
                        <a:cs typeface="Calibri"/>
                        <a:sym typeface="Calibri"/>
                      </a:endParaRPr>
                    </a:p>
                  </a:txBody>
                  <a:tcPr marT="25725" marB="25725" marR="51425" marL="5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1" i="0" lang="fr" sz="2700" u="none" cap="none" strike="noStrike">
                          <a:solidFill>
                            <a:schemeClr val="lt1"/>
                          </a:solidFill>
                          <a:latin typeface="Calibri"/>
                          <a:ea typeface="Calibri"/>
                          <a:cs typeface="Calibri"/>
                          <a:sym typeface="Calibri"/>
                        </a:rPr>
                        <a:t>Mifépristone + misoprostol</a:t>
                      </a:r>
                      <a:endParaRPr sz="1400" u="none" cap="none" strike="noStrike"/>
                    </a:p>
                  </a:txBody>
                  <a:tcPr marT="25725" marB="25725" marR="51425" marL="5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1" i="0" lang="fr" sz="2700" u="none" cap="none" strike="noStrike">
                          <a:solidFill>
                            <a:schemeClr val="lt1"/>
                          </a:solidFill>
                          <a:latin typeface="Calibri"/>
                          <a:ea typeface="Calibri"/>
                          <a:cs typeface="Calibri"/>
                          <a:sym typeface="Calibri"/>
                        </a:rPr>
                        <a:t>Misoprostol seul</a:t>
                      </a:r>
                      <a:endParaRPr sz="1400" u="none" cap="none" strike="noStrike"/>
                    </a:p>
                  </a:txBody>
                  <a:tcPr marT="25725" marB="25725" marR="51425" marL="5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r>
              <a:tr h="729450">
                <a:tc>
                  <a:txBody>
                    <a:bodyPr/>
                    <a:lstStyle/>
                    <a:p>
                      <a:pPr indent="0" lvl="0" marL="0" marR="0" rtl="0" algn="l">
                        <a:lnSpc>
                          <a:spcPct val="100000"/>
                        </a:lnSpc>
                        <a:spcBef>
                          <a:spcPts val="0"/>
                        </a:spcBef>
                        <a:spcAft>
                          <a:spcPts val="0"/>
                        </a:spcAft>
                        <a:buClr>
                          <a:srgbClr val="000000"/>
                        </a:buClr>
                        <a:buSzPts val="2700"/>
                        <a:buFont typeface="Arial"/>
                        <a:buNone/>
                      </a:pPr>
                      <a:r>
                        <a:rPr b="0" i="0" lang="fr" sz="2700" u="none" cap="none" strike="noStrike">
                          <a:solidFill>
                            <a:srgbClr val="000000"/>
                          </a:solidFill>
                          <a:latin typeface="Calibri"/>
                          <a:ea typeface="Calibri"/>
                          <a:cs typeface="Calibri"/>
                          <a:sym typeface="Calibri"/>
                        </a:rPr>
                        <a:t>Taux d'efficacité</a:t>
                      </a:r>
                      <a:endParaRPr sz="1400" u="none" cap="none" strike="noStrike"/>
                    </a:p>
                  </a:txBody>
                  <a:tcPr marT="25725" marB="25725"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FF8"/>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i="0" lang="fr" sz="2700" u="none" cap="none" strike="noStrike">
                          <a:solidFill>
                            <a:srgbClr val="000000"/>
                          </a:solidFill>
                          <a:latin typeface="Calibri"/>
                          <a:ea typeface="Calibri"/>
                          <a:cs typeface="Calibri"/>
                          <a:sym typeface="Calibri"/>
                        </a:rPr>
                        <a:t>&gt;95%</a:t>
                      </a:r>
                      <a:endParaRPr sz="1400" u="none" cap="none" strike="noStrike"/>
                    </a:p>
                  </a:txBody>
                  <a:tcPr marT="25725" marB="25725"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FF8"/>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i="0" lang="fr" sz="2700" u="none" cap="none" strike="noStrike">
                          <a:solidFill>
                            <a:srgbClr val="000000"/>
                          </a:solidFill>
                          <a:latin typeface="Calibri"/>
                          <a:ea typeface="Calibri"/>
                          <a:cs typeface="Calibri"/>
                          <a:sym typeface="Calibri"/>
                        </a:rPr>
                        <a:t>84-93%</a:t>
                      </a:r>
                      <a:endParaRPr sz="1400" u="none" cap="none" strike="noStrike"/>
                    </a:p>
                  </a:txBody>
                  <a:tcPr marT="25725" marB="25725"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FF8"/>
                    </a:solidFill>
                  </a:tcPr>
                </a:tc>
              </a:tr>
              <a:tr h="906825">
                <a:tc>
                  <a:txBody>
                    <a:bodyPr/>
                    <a:lstStyle/>
                    <a:p>
                      <a:pPr indent="0" lvl="0" marL="0" marR="0" rtl="0" algn="l">
                        <a:lnSpc>
                          <a:spcPct val="100000"/>
                        </a:lnSpc>
                        <a:spcBef>
                          <a:spcPts val="0"/>
                        </a:spcBef>
                        <a:spcAft>
                          <a:spcPts val="0"/>
                        </a:spcAft>
                        <a:buClr>
                          <a:srgbClr val="000000"/>
                        </a:buClr>
                        <a:buSzPts val="2700"/>
                        <a:buFont typeface="Arial"/>
                        <a:buNone/>
                      </a:pPr>
                      <a:r>
                        <a:rPr b="0" i="0" lang="fr" sz="2700" u="none" cap="none" strike="noStrike">
                          <a:solidFill>
                            <a:srgbClr val="000000"/>
                          </a:solidFill>
                          <a:latin typeface="Calibri"/>
                          <a:ea typeface="Calibri"/>
                          <a:cs typeface="Calibri"/>
                          <a:sym typeface="Calibri"/>
                        </a:rPr>
                        <a:t>Taux de grossesse </a:t>
                      </a:r>
                      <a:endParaRPr sz="1400" u="none" cap="none" strike="noStrike"/>
                    </a:p>
                    <a:p>
                      <a:pPr indent="0" lvl="0" marL="0" marR="0" rtl="0" algn="l">
                        <a:lnSpc>
                          <a:spcPct val="100000"/>
                        </a:lnSpc>
                        <a:spcBef>
                          <a:spcPts val="0"/>
                        </a:spcBef>
                        <a:spcAft>
                          <a:spcPts val="0"/>
                        </a:spcAft>
                        <a:buClr>
                          <a:srgbClr val="000000"/>
                        </a:buClr>
                        <a:buSzPts val="2700"/>
                        <a:buFont typeface="Arial"/>
                        <a:buNone/>
                      </a:pPr>
                      <a:r>
                        <a:rPr b="0" i="0" lang="fr" sz="2700" u="none" cap="none" strike="noStrike">
                          <a:solidFill>
                            <a:srgbClr val="000000"/>
                          </a:solidFill>
                          <a:latin typeface="Calibri"/>
                          <a:ea typeface="Calibri"/>
                          <a:cs typeface="Calibri"/>
                          <a:sym typeface="Calibri"/>
                        </a:rPr>
                        <a:t>en cours</a:t>
                      </a:r>
                      <a:endParaRPr sz="1400" u="none" cap="none" strike="noStrike"/>
                    </a:p>
                  </a:txBody>
                  <a:tcPr marT="25725" marB="25725"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F2"/>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i="0" lang="fr" sz="2700" u="none" cap="none" strike="noStrike">
                          <a:solidFill>
                            <a:srgbClr val="000000"/>
                          </a:solidFill>
                          <a:latin typeface="Calibri"/>
                          <a:ea typeface="Calibri"/>
                          <a:cs typeface="Calibri"/>
                          <a:sym typeface="Calibri"/>
                        </a:rPr>
                        <a:t>&lt;2%</a:t>
                      </a:r>
                      <a:endParaRPr sz="1400" u="none" cap="none" strike="noStrike"/>
                    </a:p>
                  </a:txBody>
                  <a:tcPr marT="25725" marB="25725"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F2"/>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i="0" lang="fr" sz="2700" u="none" cap="none" strike="noStrike">
                          <a:solidFill>
                            <a:srgbClr val="000000"/>
                          </a:solidFill>
                          <a:latin typeface="Calibri"/>
                          <a:ea typeface="Calibri"/>
                          <a:cs typeface="Calibri"/>
                          <a:sym typeface="Calibri"/>
                        </a:rPr>
                        <a:t>3-10%</a:t>
                      </a:r>
                      <a:endParaRPr sz="1400" u="none" cap="none" strike="noStrike"/>
                    </a:p>
                  </a:txBody>
                  <a:tcPr marT="25725" marB="25725"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F2"/>
                    </a:solidFill>
                  </a:tcPr>
                </a:tc>
              </a:tr>
              <a:tr h="729450">
                <a:tc>
                  <a:txBody>
                    <a:bodyPr/>
                    <a:lstStyle/>
                    <a:p>
                      <a:pPr indent="0" lvl="0" marL="0" marR="0" rtl="0" algn="l">
                        <a:lnSpc>
                          <a:spcPct val="100000"/>
                        </a:lnSpc>
                        <a:spcBef>
                          <a:spcPts val="0"/>
                        </a:spcBef>
                        <a:spcAft>
                          <a:spcPts val="0"/>
                        </a:spcAft>
                        <a:buClr>
                          <a:srgbClr val="000000"/>
                        </a:buClr>
                        <a:buSzPts val="2700"/>
                        <a:buFont typeface="Arial"/>
                        <a:buNone/>
                      </a:pPr>
                      <a:r>
                        <a:rPr b="0" i="0" lang="fr" sz="2700" u="none" cap="none" strike="noStrike">
                          <a:solidFill>
                            <a:srgbClr val="000000"/>
                          </a:solidFill>
                          <a:latin typeface="Calibri"/>
                          <a:ea typeface="Calibri"/>
                          <a:cs typeface="Calibri"/>
                          <a:sym typeface="Calibri"/>
                        </a:rPr>
                        <a:t>Taux de complication</a:t>
                      </a:r>
                      <a:endParaRPr sz="1400" u="none" cap="none" strike="noStrike"/>
                    </a:p>
                  </a:txBody>
                  <a:tcPr marT="25725" marB="25725"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FF8"/>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i="0" lang="fr" sz="2700" u="none" cap="none" strike="noStrike">
                          <a:solidFill>
                            <a:srgbClr val="000000"/>
                          </a:solidFill>
                          <a:latin typeface="Calibri"/>
                          <a:ea typeface="Calibri"/>
                          <a:cs typeface="Calibri"/>
                          <a:sym typeface="Calibri"/>
                        </a:rPr>
                        <a:t>&lt;1-3%</a:t>
                      </a:r>
                      <a:endParaRPr sz="1400" u="none" cap="none" strike="noStrike"/>
                    </a:p>
                  </a:txBody>
                  <a:tcPr marT="25725" marB="25725"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FF8"/>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i="0" lang="fr" sz="2700" u="none" cap="none" strike="noStrike">
                          <a:solidFill>
                            <a:srgbClr val="000000"/>
                          </a:solidFill>
                          <a:latin typeface="Calibri"/>
                          <a:ea typeface="Calibri"/>
                          <a:cs typeface="Calibri"/>
                          <a:sym typeface="Calibri"/>
                        </a:rPr>
                        <a:t>1-4%</a:t>
                      </a:r>
                      <a:endParaRPr sz="1400" u="none" cap="none" strike="noStrike"/>
                    </a:p>
                  </a:txBody>
                  <a:tcPr marT="25725" marB="25725"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FF8"/>
                    </a:solidFill>
                  </a:tcPr>
                </a:tc>
              </a:tr>
            </a:tbl>
          </a:graphicData>
        </a:graphic>
      </p:graphicFrame>
      <p:sp>
        <p:nvSpPr>
          <p:cNvPr id="435" name="Google Shape;435;p59"/>
          <p:cNvSpPr txBox="1"/>
          <p:nvPr/>
        </p:nvSpPr>
        <p:spPr>
          <a:xfrm>
            <a:off x="420688" y="316714"/>
            <a:ext cx="8229600" cy="169622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4400"/>
              <a:buFont typeface="Calibri"/>
              <a:buNone/>
            </a:pPr>
            <a:r>
              <a:rPr b="1" i="0" lang="fr" sz="4400" u="none" cap="none" strike="noStrike">
                <a:solidFill>
                  <a:schemeClr val="dk2"/>
                </a:solidFill>
                <a:latin typeface="Calibri"/>
                <a:ea typeface="Calibri"/>
                <a:cs typeface="Calibri"/>
                <a:sym typeface="Calibri"/>
              </a:rPr>
              <a:t>Méthodes médicamenteuses pour provoquer un avortement jusqu’à 12 semaines</a:t>
            </a:r>
            <a:endParaRPr b="1" i="0" sz="4400" u="none" cap="none" strike="noStrike">
              <a:solidFill>
                <a:schemeClr val="dk2"/>
              </a:solidFill>
              <a:latin typeface="Calibri"/>
              <a:ea typeface="Calibri"/>
              <a:cs typeface="Calibri"/>
              <a:sym typeface="Calibri"/>
            </a:endParaRPr>
          </a:p>
        </p:txBody>
      </p:sp>
      <p:sp>
        <p:nvSpPr>
          <p:cNvPr id="436" name="Google Shape;436;p59"/>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0"/>
          <p:cNvSpPr txBox="1"/>
          <p:nvPr>
            <p:ph type="title"/>
          </p:nvPr>
        </p:nvSpPr>
        <p:spPr>
          <a:xfrm>
            <a:off x="1087056" y="0"/>
            <a:ext cx="7594171" cy="178919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000"/>
              <a:buNone/>
            </a:pPr>
            <a:r>
              <a:rPr lang="fr">
                <a:solidFill>
                  <a:schemeClr val="dk2"/>
                </a:solidFill>
                <a:latin typeface="Calibri"/>
                <a:ea typeface="Calibri"/>
                <a:cs typeface="Calibri"/>
                <a:sym typeface="Calibri"/>
              </a:rPr>
              <a:t>Médicaments pour les soins après avortement</a:t>
            </a:r>
            <a:r>
              <a:rPr b="0" lang="fr">
                <a:solidFill>
                  <a:schemeClr val="dk2"/>
                </a:solidFill>
                <a:latin typeface="Calibri"/>
                <a:ea typeface="Calibri"/>
                <a:cs typeface="Calibri"/>
                <a:sym typeface="Calibri"/>
              </a:rPr>
              <a:t> </a:t>
            </a:r>
            <a:endParaRPr/>
          </a:p>
        </p:txBody>
      </p:sp>
      <p:sp>
        <p:nvSpPr>
          <p:cNvPr id="443" name="Google Shape;443;p60"/>
          <p:cNvSpPr txBox="1"/>
          <p:nvPr>
            <p:ph idx="1" type="body"/>
          </p:nvPr>
        </p:nvSpPr>
        <p:spPr>
          <a:xfrm>
            <a:off x="1087056" y="1780581"/>
            <a:ext cx="7675944" cy="4077748"/>
          </a:xfrm>
          <a:prstGeom prst="rect">
            <a:avLst/>
          </a:prstGeom>
          <a:noFill/>
          <a:ln>
            <a:noFill/>
          </a:ln>
        </p:spPr>
        <p:txBody>
          <a:bodyPr anchorCtr="0" anchor="t" bIns="34275" lIns="68550" spcFirstLastPara="1" rIns="68550" wrap="square" tIns="34275">
            <a:noAutofit/>
          </a:bodyPr>
          <a:lstStyle/>
          <a:p>
            <a:pPr indent="0" lvl="1" marL="0" rtl="0" algn="l">
              <a:lnSpc>
                <a:spcPct val="102222"/>
              </a:lnSpc>
              <a:spcBef>
                <a:spcPts val="0"/>
              </a:spcBef>
              <a:spcAft>
                <a:spcPts val="0"/>
              </a:spcAft>
              <a:buClr>
                <a:srgbClr val="1F3864"/>
              </a:buClr>
              <a:buSzPts val="2590"/>
              <a:buNone/>
            </a:pPr>
            <a:r>
              <a:rPr b="1" lang="fr" sz="2700" u="sng">
                <a:solidFill>
                  <a:schemeClr val="accent1"/>
                </a:solidFill>
              </a:rPr>
              <a:t>Misoprostol</a:t>
            </a:r>
            <a:endParaRPr sz="2700"/>
          </a:p>
          <a:p>
            <a:pPr indent="-457200" lvl="1" marL="457200" rtl="0" algn="l">
              <a:lnSpc>
                <a:spcPct val="102222"/>
              </a:lnSpc>
              <a:spcBef>
                <a:spcPts val="563"/>
              </a:spcBef>
              <a:spcAft>
                <a:spcPts val="0"/>
              </a:spcAft>
              <a:buClr>
                <a:srgbClr val="1F3864"/>
              </a:buClr>
              <a:buSzPts val="2590"/>
              <a:buFont typeface="Arial"/>
              <a:buChar char="•"/>
            </a:pPr>
            <a:r>
              <a:rPr lang="fr" sz="2700">
                <a:solidFill>
                  <a:srgbClr val="506687"/>
                </a:solidFill>
              </a:rPr>
              <a:t>Peut être utilisé seul pour traiter un avortement incomplet ou manqué</a:t>
            </a:r>
            <a:endParaRPr sz="2700">
              <a:solidFill>
                <a:srgbClr val="506687"/>
              </a:solidFill>
            </a:endParaRPr>
          </a:p>
          <a:p>
            <a:pPr indent="-457200" lvl="1" marL="457200" rtl="0" algn="l">
              <a:lnSpc>
                <a:spcPct val="102222"/>
              </a:lnSpc>
              <a:spcBef>
                <a:spcPts val="563"/>
              </a:spcBef>
              <a:spcAft>
                <a:spcPts val="0"/>
              </a:spcAft>
              <a:buClr>
                <a:srgbClr val="1F3864"/>
              </a:buClr>
              <a:buSzPts val="2590"/>
              <a:buFont typeface="Arial"/>
              <a:buChar char="•"/>
            </a:pPr>
            <a:r>
              <a:rPr lang="fr" sz="2700">
                <a:solidFill>
                  <a:srgbClr val="506687"/>
                </a:solidFill>
              </a:rPr>
              <a:t>Efficacité pour un avortement incomplet : 91-99%</a:t>
            </a:r>
            <a:endParaRPr sz="2700">
              <a:solidFill>
                <a:srgbClr val="506687"/>
              </a:solidFill>
            </a:endParaRPr>
          </a:p>
          <a:p>
            <a:pPr indent="-457200" lvl="1" marL="457200" rtl="0" algn="l">
              <a:lnSpc>
                <a:spcPct val="102222"/>
              </a:lnSpc>
              <a:spcBef>
                <a:spcPts val="563"/>
              </a:spcBef>
              <a:spcAft>
                <a:spcPts val="0"/>
              </a:spcAft>
              <a:buClr>
                <a:srgbClr val="1F3864"/>
              </a:buClr>
              <a:buSzPts val="2590"/>
              <a:buFont typeface="Arial"/>
              <a:buChar char="•"/>
            </a:pPr>
            <a:r>
              <a:rPr lang="fr" sz="2700">
                <a:solidFill>
                  <a:srgbClr val="506687"/>
                </a:solidFill>
              </a:rPr>
              <a:t>Efficacité des </a:t>
            </a:r>
            <a:r>
              <a:rPr lang="fr" sz="2700" u="sng">
                <a:solidFill>
                  <a:srgbClr val="506687"/>
                </a:solidFill>
              </a:rPr>
              <a:t>doses répétées</a:t>
            </a:r>
            <a:r>
              <a:rPr lang="fr" sz="2700">
                <a:solidFill>
                  <a:srgbClr val="506687"/>
                </a:solidFill>
              </a:rPr>
              <a:t> pour un avortement manqué : 76-93%</a:t>
            </a:r>
            <a:endParaRPr sz="2700">
              <a:solidFill>
                <a:srgbClr val="506687"/>
              </a:solidFill>
            </a:endParaRPr>
          </a:p>
          <a:p>
            <a:pPr indent="0" lvl="1" marL="0" rtl="0" algn="l">
              <a:lnSpc>
                <a:spcPct val="102222"/>
              </a:lnSpc>
              <a:spcBef>
                <a:spcPts val="563"/>
              </a:spcBef>
              <a:spcAft>
                <a:spcPts val="0"/>
              </a:spcAft>
              <a:buSzPts val="832"/>
              <a:buNone/>
            </a:pPr>
            <a:r>
              <a:t/>
            </a:r>
            <a:endParaRPr sz="2700" u="sng">
              <a:solidFill>
                <a:srgbClr val="1F3864"/>
              </a:solidFill>
            </a:endParaRPr>
          </a:p>
          <a:p>
            <a:pPr indent="0" lvl="1" marL="0" rtl="0" algn="l">
              <a:lnSpc>
                <a:spcPct val="102222"/>
              </a:lnSpc>
              <a:spcBef>
                <a:spcPts val="563"/>
              </a:spcBef>
              <a:spcAft>
                <a:spcPts val="0"/>
              </a:spcAft>
              <a:buClr>
                <a:srgbClr val="1F3864"/>
              </a:buClr>
              <a:buSzPts val="2590"/>
              <a:buNone/>
            </a:pPr>
            <a:r>
              <a:rPr b="1" lang="fr" sz="2700" u="sng">
                <a:solidFill>
                  <a:schemeClr val="accent1"/>
                </a:solidFill>
              </a:rPr>
              <a:t>Mifépristone</a:t>
            </a:r>
            <a:endParaRPr sz="2700"/>
          </a:p>
          <a:p>
            <a:pPr indent="-457200" lvl="1" marL="457200" rtl="0" algn="l">
              <a:lnSpc>
                <a:spcPct val="102222"/>
              </a:lnSpc>
              <a:spcBef>
                <a:spcPts val="563"/>
              </a:spcBef>
              <a:spcAft>
                <a:spcPts val="0"/>
              </a:spcAft>
              <a:buClr>
                <a:srgbClr val="1F3864"/>
              </a:buClr>
              <a:buSzPts val="2590"/>
              <a:buFont typeface="Arial"/>
              <a:buChar char="•"/>
            </a:pPr>
            <a:r>
              <a:rPr lang="fr" sz="2700">
                <a:solidFill>
                  <a:srgbClr val="506687"/>
                </a:solidFill>
              </a:rPr>
              <a:t>Peut être associée au misoprostol pour les avortements manqués </a:t>
            </a:r>
            <a:endParaRPr sz="2700">
              <a:solidFill>
                <a:srgbClr val="506687"/>
              </a:solidFill>
            </a:endParaRPr>
          </a:p>
          <a:p>
            <a:pPr indent="-457200" lvl="1" marL="457200" rtl="0" algn="l">
              <a:lnSpc>
                <a:spcPct val="102222"/>
              </a:lnSpc>
              <a:spcBef>
                <a:spcPts val="563"/>
              </a:spcBef>
              <a:spcAft>
                <a:spcPts val="0"/>
              </a:spcAft>
              <a:buClr>
                <a:srgbClr val="1F3864"/>
              </a:buClr>
              <a:buSzPts val="2590"/>
              <a:buFont typeface="Arial"/>
              <a:buChar char="•"/>
            </a:pPr>
            <a:r>
              <a:rPr lang="fr" sz="2700">
                <a:solidFill>
                  <a:srgbClr val="506687"/>
                </a:solidFill>
              </a:rPr>
              <a:t>Efficacité avec une </a:t>
            </a:r>
            <a:r>
              <a:rPr lang="fr" sz="2700" u="sng">
                <a:solidFill>
                  <a:srgbClr val="506687"/>
                </a:solidFill>
              </a:rPr>
              <a:t>seule dose</a:t>
            </a:r>
            <a:r>
              <a:rPr lang="fr" sz="2700">
                <a:solidFill>
                  <a:srgbClr val="506687"/>
                </a:solidFill>
              </a:rPr>
              <a:t> de misoprostol : </a:t>
            </a:r>
            <a:br>
              <a:rPr lang="fr" sz="2700">
                <a:solidFill>
                  <a:srgbClr val="506687"/>
                </a:solidFill>
              </a:rPr>
            </a:br>
            <a:r>
              <a:rPr lang="fr" sz="2700">
                <a:solidFill>
                  <a:srgbClr val="506687"/>
                </a:solidFill>
              </a:rPr>
              <a:t>84-88%</a:t>
            </a:r>
            <a:endParaRPr sz="2700">
              <a:solidFill>
                <a:srgbClr val="506687"/>
              </a:solidFill>
            </a:endParaRPr>
          </a:p>
          <a:p>
            <a:pPr indent="-219550" lvl="1" marL="342900" rtl="0" algn="l">
              <a:lnSpc>
                <a:spcPct val="102222"/>
              </a:lnSpc>
              <a:spcBef>
                <a:spcPts val="563"/>
              </a:spcBef>
              <a:spcAft>
                <a:spcPts val="0"/>
              </a:spcAft>
              <a:buSzPts val="2590"/>
              <a:buNone/>
            </a:pPr>
            <a:r>
              <a:t/>
            </a:r>
            <a:endParaRPr sz="2700">
              <a:solidFill>
                <a:srgbClr val="1F3864"/>
              </a:solidFill>
            </a:endParaRPr>
          </a:p>
          <a:p>
            <a:pPr indent="-100392" lvl="1" marL="192881" rtl="0" algn="l">
              <a:lnSpc>
                <a:spcPct val="102222"/>
              </a:lnSpc>
              <a:spcBef>
                <a:spcPts val="560"/>
              </a:spcBef>
              <a:spcAft>
                <a:spcPts val="0"/>
              </a:spcAft>
              <a:buSzPts val="1942"/>
              <a:buNone/>
            </a:pPr>
            <a:r>
              <a:t/>
            </a:r>
            <a:endParaRPr sz="2700">
              <a:solidFill>
                <a:srgbClr val="1F3864"/>
              </a:solidFill>
            </a:endParaRPr>
          </a:p>
          <a:p>
            <a:pPr indent="-87153" lvl="1" marL="192881" rtl="0" algn="l">
              <a:lnSpc>
                <a:spcPct val="102222"/>
              </a:lnSpc>
              <a:spcBef>
                <a:spcPts val="560"/>
              </a:spcBef>
              <a:spcAft>
                <a:spcPts val="0"/>
              </a:spcAft>
              <a:buSzPts val="2220"/>
              <a:buNone/>
            </a:pPr>
            <a:r>
              <a:t/>
            </a:r>
            <a:endParaRPr sz="2700">
              <a:solidFill>
                <a:srgbClr val="1F3864"/>
              </a:solidFill>
            </a:endParaRPr>
          </a:p>
          <a:p>
            <a:pPr indent="-100392" lvl="1" marL="192881" rtl="0" algn="l">
              <a:lnSpc>
                <a:spcPct val="102222"/>
              </a:lnSpc>
              <a:spcBef>
                <a:spcPts val="560"/>
              </a:spcBef>
              <a:spcAft>
                <a:spcPts val="0"/>
              </a:spcAft>
              <a:buSzPts val="1942"/>
              <a:buNone/>
            </a:pPr>
            <a:r>
              <a:t/>
            </a:r>
            <a:endParaRPr sz="2700"/>
          </a:p>
          <a:p>
            <a:pPr indent="-100392" lvl="1" marL="192881" rtl="0" algn="l">
              <a:lnSpc>
                <a:spcPct val="102222"/>
              </a:lnSpc>
              <a:spcBef>
                <a:spcPts val="560"/>
              </a:spcBef>
              <a:spcAft>
                <a:spcPts val="0"/>
              </a:spcAft>
              <a:buSzPts val="1942"/>
              <a:buNone/>
            </a:pPr>
            <a:r>
              <a:t/>
            </a:r>
            <a:endParaRPr sz="2700"/>
          </a:p>
          <a:p>
            <a:pPr indent="-100392" lvl="1" marL="192881" rtl="0" algn="l">
              <a:lnSpc>
                <a:spcPct val="102222"/>
              </a:lnSpc>
              <a:spcBef>
                <a:spcPts val="560"/>
              </a:spcBef>
              <a:spcAft>
                <a:spcPts val="0"/>
              </a:spcAft>
              <a:buSzPts val="1942"/>
              <a:buNone/>
            </a:pPr>
            <a:r>
              <a:t/>
            </a:r>
            <a:endParaRPr sz="2700"/>
          </a:p>
          <a:p>
            <a:pPr indent="-100392" lvl="1" marL="192881" rtl="0" algn="l">
              <a:lnSpc>
                <a:spcPct val="102222"/>
              </a:lnSpc>
              <a:spcBef>
                <a:spcPts val="560"/>
              </a:spcBef>
              <a:spcAft>
                <a:spcPts val="0"/>
              </a:spcAft>
              <a:buSzPts val="1942"/>
              <a:buNone/>
            </a:pPr>
            <a:r>
              <a:t/>
            </a:r>
            <a:endParaRPr sz="2700"/>
          </a:p>
          <a:p>
            <a:pPr indent="-48100" lvl="0" marL="457200" rtl="0" algn="l">
              <a:lnSpc>
                <a:spcPct val="102222"/>
              </a:lnSpc>
              <a:spcBef>
                <a:spcPts val="640"/>
              </a:spcBef>
              <a:spcAft>
                <a:spcPts val="0"/>
              </a:spcAft>
              <a:buSzPts val="2590"/>
              <a:buNone/>
            </a:pPr>
            <a:r>
              <a:t/>
            </a:r>
            <a:endParaRPr sz="2700"/>
          </a:p>
        </p:txBody>
      </p:sp>
      <p:sp>
        <p:nvSpPr>
          <p:cNvPr id="444" name="Google Shape;444;p60"/>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1"/>
          <p:cNvSpPr txBox="1"/>
          <p:nvPr>
            <p:ph type="title"/>
          </p:nvPr>
        </p:nvSpPr>
        <p:spPr>
          <a:xfrm>
            <a:off x="467255" y="339599"/>
            <a:ext cx="8209489" cy="879576"/>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3959"/>
              <a:buNone/>
            </a:pPr>
            <a:r>
              <a:rPr lang="fr" sz="3800">
                <a:solidFill>
                  <a:schemeClr val="dk2"/>
                </a:solidFill>
                <a:latin typeface="Calibri"/>
                <a:ea typeface="Calibri"/>
                <a:cs typeface="Calibri"/>
                <a:sym typeface="Calibri"/>
              </a:rPr>
              <a:t>Avantage de la mifépristone et/ou du misoprostol dans les contextes de crise</a:t>
            </a:r>
            <a:r>
              <a:rPr b="0" lang="fr" sz="3800">
                <a:solidFill>
                  <a:schemeClr val="dk2"/>
                </a:solidFill>
                <a:latin typeface="Calibri"/>
                <a:ea typeface="Calibri"/>
                <a:cs typeface="Calibri"/>
                <a:sym typeface="Calibri"/>
              </a:rPr>
              <a:t> </a:t>
            </a:r>
            <a:endParaRPr/>
          </a:p>
        </p:txBody>
      </p:sp>
      <p:sp>
        <p:nvSpPr>
          <p:cNvPr id="451" name="Google Shape;451;p61"/>
          <p:cNvSpPr txBox="1"/>
          <p:nvPr>
            <p:ph idx="1" type="body"/>
          </p:nvPr>
        </p:nvSpPr>
        <p:spPr>
          <a:xfrm>
            <a:off x="575745" y="1614775"/>
            <a:ext cx="8209488" cy="4903625"/>
          </a:xfrm>
          <a:prstGeom prst="rect">
            <a:avLst/>
          </a:prstGeom>
          <a:noFill/>
          <a:ln>
            <a:noFill/>
          </a:ln>
        </p:spPr>
        <p:txBody>
          <a:bodyPr anchorCtr="0" anchor="t" bIns="34275" lIns="68550" spcFirstLastPara="1" rIns="68550" wrap="square" tIns="34275">
            <a:noAutofit/>
          </a:bodyPr>
          <a:lstStyle/>
          <a:p>
            <a:pPr indent="0" lvl="1" marL="0" rtl="0" algn="l">
              <a:lnSpc>
                <a:spcPct val="84285"/>
              </a:lnSpc>
              <a:spcBef>
                <a:spcPts val="0"/>
              </a:spcBef>
              <a:spcAft>
                <a:spcPts val="0"/>
              </a:spcAft>
              <a:buClr>
                <a:srgbClr val="1F3864"/>
              </a:buClr>
              <a:buSzPts val="2550"/>
              <a:buNone/>
            </a:pPr>
            <a:r>
              <a:rPr b="1" lang="fr" u="sng">
                <a:solidFill>
                  <a:schemeClr val="accent1"/>
                </a:solidFill>
              </a:rPr>
              <a:t>Pour les deux :</a:t>
            </a:r>
            <a:endParaRPr/>
          </a:p>
          <a:p>
            <a:pPr indent="-192881" lvl="1" marL="192881" rtl="0" algn="l">
              <a:lnSpc>
                <a:spcPct val="98333"/>
              </a:lnSpc>
              <a:spcBef>
                <a:spcPts val="560"/>
              </a:spcBef>
              <a:spcAft>
                <a:spcPts val="0"/>
              </a:spcAft>
              <a:buClr>
                <a:srgbClr val="1F3864"/>
              </a:buClr>
              <a:buSzPts val="2550"/>
              <a:buFont typeface="Arial"/>
              <a:buChar char="•"/>
            </a:pPr>
            <a:r>
              <a:rPr lang="fr" sz="2400">
                <a:solidFill>
                  <a:srgbClr val="506687"/>
                </a:solidFill>
              </a:rPr>
              <a:t>Peuvent être administrés à des femmes en consultations externes et fournis au niveau communautaire</a:t>
            </a:r>
            <a:endParaRPr sz="2400">
              <a:solidFill>
                <a:srgbClr val="506687"/>
              </a:solidFill>
            </a:endParaRPr>
          </a:p>
          <a:p>
            <a:pPr indent="-192881" lvl="1" marL="192881" rtl="0" algn="l">
              <a:lnSpc>
                <a:spcPct val="98333"/>
              </a:lnSpc>
              <a:spcBef>
                <a:spcPts val="560"/>
              </a:spcBef>
              <a:spcAft>
                <a:spcPts val="0"/>
              </a:spcAft>
              <a:buClr>
                <a:srgbClr val="1F3864"/>
              </a:buClr>
              <a:buSzPts val="2550"/>
              <a:buFont typeface="Arial"/>
              <a:buChar char="•"/>
            </a:pPr>
            <a:r>
              <a:rPr lang="fr" sz="2400">
                <a:solidFill>
                  <a:srgbClr val="506687"/>
                </a:solidFill>
              </a:rPr>
              <a:t>Peuvent être utilisés par d'autres catégories de prestataires de façon aussi sûre et efficace que par les médecins</a:t>
            </a:r>
            <a:endParaRPr sz="2400">
              <a:solidFill>
                <a:srgbClr val="506687"/>
              </a:solidFill>
            </a:endParaRPr>
          </a:p>
          <a:p>
            <a:pPr indent="-192881" lvl="1" marL="192881" rtl="0" algn="l">
              <a:lnSpc>
                <a:spcPct val="98333"/>
              </a:lnSpc>
              <a:spcBef>
                <a:spcPts val="560"/>
              </a:spcBef>
              <a:spcAft>
                <a:spcPts val="0"/>
              </a:spcAft>
              <a:buClr>
                <a:srgbClr val="1F3864"/>
              </a:buClr>
              <a:buSzPts val="2550"/>
              <a:buFont typeface="Arial"/>
              <a:buChar char="•"/>
            </a:pPr>
            <a:r>
              <a:rPr lang="fr" sz="2400">
                <a:solidFill>
                  <a:srgbClr val="506687"/>
                </a:solidFill>
              </a:rPr>
              <a:t>Étendent l'accès à l'évacuation utérine en l'absence de prestataires formés à l'aspiration manuelle</a:t>
            </a:r>
            <a:endParaRPr sz="2400">
              <a:solidFill>
                <a:srgbClr val="506687"/>
              </a:solidFill>
            </a:endParaRPr>
          </a:p>
          <a:p>
            <a:pPr indent="-192881" lvl="1" marL="192881" rtl="0" algn="l">
              <a:lnSpc>
                <a:spcPct val="98333"/>
              </a:lnSpc>
              <a:spcBef>
                <a:spcPts val="560"/>
              </a:spcBef>
              <a:spcAft>
                <a:spcPts val="0"/>
              </a:spcAft>
              <a:buClr>
                <a:srgbClr val="1F3864"/>
              </a:buClr>
              <a:buSzPts val="2550"/>
              <a:buFont typeface="Arial"/>
              <a:buChar char="•"/>
            </a:pPr>
            <a:r>
              <a:rPr lang="fr" sz="2400">
                <a:solidFill>
                  <a:srgbClr val="506687"/>
                </a:solidFill>
              </a:rPr>
              <a:t>Faciles à administrer ; ne nécessitent pas d'équipements, d'établissements ou d'effectifs spécialisés</a:t>
            </a:r>
            <a:endParaRPr sz="2400">
              <a:solidFill>
                <a:srgbClr val="506687"/>
              </a:solidFill>
            </a:endParaRPr>
          </a:p>
          <a:p>
            <a:pPr indent="0" lvl="1" marL="0" rtl="0" algn="l">
              <a:lnSpc>
                <a:spcPct val="98333"/>
              </a:lnSpc>
              <a:spcBef>
                <a:spcPts val="560"/>
              </a:spcBef>
              <a:spcAft>
                <a:spcPts val="0"/>
              </a:spcAft>
              <a:buSzPts val="850"/>
              <a:buNone/>
            </a:pPr>
            <a:r>
              <a:t/>
            </a:r>
            <a:endParaRPr sz="2400" u="sng">
              <a:solidFill>
                <a:srgbClr val="1F3864"/>
              </a:solidFill>
            </a:endParaRPr>
          </a:p>
          <a:p>
            <a:pPr indent="0" lvl="1" marL="0" rtl="0" algn="l">
              <a:lnSpc>
                <a:spcPct val="84285"/>
              </a:lnSpc>
              <a:spcBef>
                <a:spcPts val="560"/>
              </a:spcBef>
              <a:spcAft>
                <a:spcPts val="0"/>
              </a:spcAft>
              <a:buClr>
                <a:srgbClr val="1F3864"/>
              </a:buClr>
              <a:buSzPts val="2550"/>
              <a:buNone/>
            </a:pPr>
            <a:r>
              <a:rPr b="1" lang="fr" u="sng">
                <a:solidFill>
                  <a:schemeClr val="accent1"/>
                </a:solidFill>
              </a:rPr>
              <a:t>Pour le misoprostol seul :</a:t>
            </a:r>
            <a:endParaRPr/>
          </a:p>
          <a:p>
            <a:pPr indent="-285750" lvl="3" marL="1200150" rtl="0" algn="l">
              <a:lnSpc>
                <a:spcPct val="98333"/>
              </a:lnSpc>
              <a:spcBef>
                <a:spcPts val="400"/>
              </a:spcBef>
              <a:spcAft>
                <a:spcPts val="0"/>
              </a:spcAft>
              <a:buClr>
                <a:srgbClr val="1F3864"/>
              </a:buClr>
              <a:buSzPts val="2550"/>
              <a:buFont typeface="Arial"/>
              <a:buChar char="•"/>
            </a:pPr>
            <a:r>
              <a:rPr lang="fr" sz="2400">
                <a:solidFill>
                  <a:srgbClr val="506687"/>
                </a:solidFill>
              </a:rPr>
              <a:t>Peu coûteux </a:t>
            </a:r>
            <a:endParaRPr sz="2400">
              <a:solidFill>
                <a:srgbClr val="506687"/>
              </a:solidFill>
            </a:endParaRPr>
          </a:p>
          <a:p>
            <a:pPr indent="-285750" lvl="3" marL="1200150" rtl="0" algn="l">
              <a:lnSpc>
                <a:spcPct val="98333"/>
              </a:lnSpc>
              <a:spcBef>
                <a:spcPts val="400"/>
              </a:spcBef>
              <a:spcAft>
                <a:spcPts val="0"/>
              </a:spcAft>
              <a:buClr>
                <a:srgbClr val="1F3864"/>
              </a:buClr>
              <a:buSzPts val="2550"/>
              <a:buFont typeface="Arial"/>
              <a:buChar char="•"/>
            </a:pPr>
            <a:r>
              <a:rPr lang="fr" sz="2400">
                <a:solidFill>
                  <a:srgbClr val="506687"/>
                </a:solidFill>
              </a:rPr>
              <a:t>Largement disponible</a:t>
            </a:r>
            <a:endParaRPr sz="2400">
              <a:solidFill>
                <a:srgbClr val="506687"/>
              </a:solidFill>
            </a:endParaRPr>
          </a:p>
          <a:p>
            <a:pPr indent="-285750" lvl="3" marL="1200150" rtl="0" algn="l">
              <a:lnSpc>
                <a:spcPct val="98333"/>
              </a:lnSpc>
              <a:spcBef>
                <a:spcPts val="400"/>
              </a:spcBef>
              <a:spcAft>
                <a:spcPts val="0"/>
              </a:spcAft>
              <a:buClr>
                <a:srgbClr val="1F3864"/>
              </a:buClr>
              <a:buSzPts val="2550"/>
              <a:buFont typeface="Arial"/>
              <a:buChar char="•"/>
            </a:pPr>
            <a:r>
              <a:rPr lang="fr" sz="2400">
                <a:solidFill>
                  <a:srgbClr val="506687"/>
                </a:solidFill>
              </a:rPr>
              <a:t>Stable à température ambiante</a:t>
            </a:r>
            <a:endParaRPr sz="2400">
              <a:solidFill>
                <a:srgbClr val="506687"/>
              </a:solidFill>
            </a:endParaRPr>
          </a:p>
          <a:p>
            <a:pPr indent="-107869" lvl="1" marL="192881" rtl="0" algn="l">
              <a:lnSpc>
                <a:spcPct val="98333"/>
              </a:lnSpc>
              <a:spcBef>
                <a:spcPts val="560"/>
              </a:spcBef>
              <a:spcAft>
                <a:spcPts val="0"/>
              </a:spcAft>
              <a:buSzPts val="1785"/>
              <a:buNone/>
            </a:pPr>
            <a:r>
              <a:t/>
            </a:r>
            <a:endParaRPr sz="2400">
              <a:solidFill>
                <a:srgbClr val="506687"/>
              </a:solidFill>
            </a:endParaRPr>
          </a:p>
          <a:p>
            <a:pPr indent="-107869" lvl="1" marL="192881" rtl="0" algn="l">
              <a:lnSpc>
                <a:spcPct val="98333"/>
              </a:lnSpc>
              <a:spcBef>
                <a:spcPts val="560"/>
              </a:spcBef>
              <a:spcAft>
                <a:spcPts val="0"/>
              </a:spcAft>
              <a:buSzPts val="1785"/>
              <a:buNone/>
            </a:pPr>
            <a:r>
              <a:t/>
            </a:r>
            <a:endParaRPr sz="2400">
              <a:solidFill>
                <a:srgbClr val="506687"/>
              </a:solidFill>
            </a:endParaRPr>
          </a:p>
          <a:p>
            <a:pPr indent="-107869" lvl="1" marL="192881" rtl="0" algn="l">
              <a:lnSpc>
                <a:spcPct val="98333"/>
              </a:lnSpc>
              <a:spcBef>
                <a:spcPts val="560"/>
              </a:spcBef>
              <a:spcAft>
                <a:spcPts val="0"/>
              </a:spcAft>
              <a:buSzPts val="1785"/>
              <a:buNone/>
            </a:pPr>
            <a:r>
              <a:t/>
            </a:r>
            <a:endParaRPr sz="2400"/>
          </a:p>
          <a:p>
            <a:pPr indent="-107869" lvl="1" marL="192881" rtl="0" algn="l">
              <a:lnSpc>
                <a:spcPct val="98333"/>
              </a:lnSpc>
              <a:spcBef>
                <a:spcPts val="560"/>
              </a:spcBef>
              <a:spcAft>
                <a:spcPts val="0"/>
              </a:spcAft>
              <a:buSzPts val="1785"/>
              <a:buNone/>
            </a:pPr>
            <a:r>
              <a:t/>
            </a:r>
            <a:endParaRPr sz="2400"/>
          </a:p>
          <a:p>
            <a:pPr indent="-58102" lvl="0" marL="457200" rtl="0" algn="l">
              <a:lnSpc>
                <a:spcPct val="98333"/>
              </a:lnSpc>
              <a:spcBef>
                <a:spcPts val="640"/>
              </a:spcBef>
              <a:spcAft>
                <a:spcPts val="0"/>
              </a:spcAft>
              <a:buSzPts val="2380"/>
              <a:buNone/>
            </a:pPr>
            <a:r>
              <a:t/>
            </a:r>
            <a:endParaRPr sz="2400"/>
          </a:p>
        </p:txBody>
      </p:sp>
      <p:sp>
        <p:nvSpPr>
          <p:cNvPr id="452" name="Google Shape;452;p6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txBox="1"/>
          <p:nvPr>
            <p:ph type="title"/>
          </p:nvPr>
        </p:nvSpPr>
        <p:spPr>
          <a:xfrm>
            <a:off x="339211" y="130705"/>
            <a:ext cx="5963294" cy="1108682"/>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lang="fr">
                <a:solidFill>
                  <a:srgbClr val="506687"/>
                </a:solidFill>
                <a:latin typeface="Calibri"/>
                <a:ea typeface="Calibri"/>
                <a:cs typeface="Calibri"/>
                <a:sym typeface="Calibri"/>
              </a:rPr>
              <a:t>OBJECTIFS DU COURS 	</a:t>
            </a:r>
            <a:endParaRPr>
              <a:solidFill>
                <a:srgbClr val="506687"/>
              </a:solidFill>
              <a:latin typeface="Calibri"/>
              <a:ea typeface="Calibri"/>
              <a:cs typeface="Calibri"/>
              <a:sym typeface="Calibri"/>
            </a:endParaRPr>
          </a:p>
        </p:txBody>
      </p:sp>
      <p:sp>
        <p:nvSpPr>
          <p:cNvPr id="172" name="Google Shape;172;p26"/>
          <p:cNvSpPr txBox="1"/>
          <p:nvPr>
            <p:ph idx="1" type="body"/>
          </p:nvPr>
        </p:nvSpPr>
        <p:spPr>
          <a:xfrm>
            <a:off x="516632" y="1195884"/>
            <a:ext cx="8110736" cy="4308428"/>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1F3864"/>
              </a:buClr>
              <a:buSzPts val="2590"/>
              <a:buNone/>
            </a:pPr>
            <a:r>
              <a:rPr lang="fr" sz="2200">
                <a:solidFill>
                  <a:srgbClr val="506687"/>
                </a:solidFill>
              </a:rPr>
              <a:t>À la fin de cette formation, les participants seront capables :</a:t>
            </a:r>
            <a:endParaRPr>
              <a:solidFill>
                <a:srgbClr val="506687"/>
              </a:solidFill>
            </a:endParaRPr>
          </a:p>
          <a:p>
            <a:pPr indent="-406400" lvl="1" marL="914400" rtl="0" algn="l">
              <a:lnSpc>
                <a:spcPct val="100000"/>
              </a:lnSpc>
              <a:spcBef>
                <a:spcPts val="560"/>
              </a:spcBef>
              <a:spcAft>
                <a:spcPts val="0"/>
              </a:spcAft>
              <a:buClr>
                <a:srgbClr val="1F3864"/>
              </a:buClr>
              <a:buSzPts val="2590"/>
              <a:buFont typeface="Arial"/>
              <a:buChar char="•"/>
            </a:pPr>
            <a:r>
              <a:rPr lang="fr" sz="2200">
                <a:solidFill>
                  <a:srgbClr val="506687"/>
                </a:solidFill>
              </a:rPr>
              <a:t>D'expliquer pourquoi l’évacuation utérine est une composante essentielle des services de santé reproductive dans les contextes de crise.</a:t>
            </a:r>
            <a:endParaRPr>
              <a:solidFill>
                <a:srgbClr val="506687"/>
              </a:solidFill>
            </a:endParaRPr>
          </a:p>
          <a:p>
            <a:pPr indent="-406400" lvl="1" marL="914400" rtl="0" algn="l">
              <a:lnSpc>
                <a:spcPct val="100000"/>
              </a:lnSpc>
              <a:spcBef>
                <a:spcPts val="560"/>
              </a:spcBef>
              <a:spcAft>
                <a:spcPts val="0"/>
              </a:spcAft>
              <a:buClr>
                <a:srgbClr val="1F3864"/>
              </a:buClr>
              <a:buSzPts val="2590"/>
              <a:buFont typeface="Arial"/>
              <a:buChar char="•"/>
            </a:pPr>
            <a:r>
              <a:rPr lang="fr" sz="2200">
                <a:solidFill>
                  <a:srgbClr val="506687"/>
                </a:solidFill>
              </a:rPr>
              <a:t>De conseiller les femmes qui souhaitent bénéficier d'un avortement dans les contextes de crise.</a:t>
            </a:r>
            <a:endParaRPr>
              <a:solidFill>
                <a:srgbClr val="506687"/>
              </a:solidFill>
            </a:endParaRPr>
          </a:p>
          <a:p>
            <a:pPr indent="-406400" lvl="1" marL="914400" rtl="0" algn="l">
              <a:lnSpc>
                <a:spcPct val="100000"/>
              </a:lnSpc>
              <a:spcBef>
                <a:spcPts val="560"/>
              </a:spcBef>
              <a:spcAft>
                <a:spcPts val="0"/>
              </a:spcAft>
              <a:buClr>
                <a:srgbClr val="1F3864"/>
              </a:buClr>
              <a:buSzPts val="2590"/>
              <a:buFont typeface="Arial"/>
              <a:buChar char="•"/>
            </a:pPr>
            <a:r>
              <a:rPr lang="fr" sz="2200">
                <a:solidFill>
                  <a:srgbClr val="506687"/>
                </a:solidFill>
              </a:rPr>
              <a:t>De pratiquer des évacuations utérines à l'aide de médicaments dans les contextes de crise. </a:t>
            </a:r>
            <a:endParaRPr>
              <a:solidFill>
                <a:srgbClr val="506687"/>
              </a:solidFill>
            </a:endParaRPr>
          </a:p>
          <a:p>
            <a:pPr indent="-406400" lvl="1" marL="914400" rtl="0" algn="l">
              <a:lnSpc>
                <a:spcPct val="100000"/>
              </a:lnSpc>
              <a:spcBef>
                <a:spcPts val="560"/>
              </a:spcBef>
              <a:spcAft>
                <a:spcPts val="0"/>
              </a:spcAft>
              <a:buClr>
                <a:srgbClr val="1F3864"/>
              </a:buClr>
              <a:buSzPts val="2590"/>
              <a:buFont typeface="Arial"/>
              <a:buChar char="•"/>
            </a:pPr>
            <a:r>
              <a:rPr lang="fr" sz="2200">
                <a:solidFill>
                  <a:srgbClr val="506687"/>
                </a:solidFill>
              </a:rPr>
              <a:t>De reconnaître et prendre en charge les femmes qui développent des complications liées à l'évacuation utérine à l'aide de médicaments. </a:t>
            </a:r>
            <a:endParaRPr>
              <a:solidFill>
                <a:srgbClr val="506687"/>
              </a:solidFill>
            </a:endParaRPr>
          </a:p>
          <a:p>
            <a:pPr indent="-406400" lvl="1" marL="914400" rtl="0" algn="l">
              <a:lnSpc>
                <a:spcPct val="100000"/>
              </a:lnSpc>
              <a:spcBef>
                <a:spcPts val="560"/>
              </a:spcBef>
              <a:spcAft>
                <a:spcPts val="0"/>
              </a:spcAft>
              <a:buClr>
                <a:srgbClr val="1F3864"/>
              </a:buClr>
              <a:buSzPts val="2590"/>
              <a:buFont typeface="Arial"/>
              <a:buChar char="•"/>
            </a:pPr>
            <a:r>
              <a:rPr lang="fr" sz="2200">
                <a:solidFill>
                  <a:srgbClr val="506687"/>
                </a:solidFill>
              </a:rPr>
              <a:t>D’intégrer l'évacuation utérine à l'aide de médicaments dans leurs services de santé reproductive actuels, d’organiser et d’assurer le suivi des services.</a:t>
            </a:r>
            <a:endParaRPr>
              <a:solidFill>
                <a:srgbClr val="506687"/>
              </a:solidFill>
            </a:endParaRPr>
          </a:p>
        </p:txBody>
      </p:sp>
      <p:sp>
        <p:nvSpPr>
          <p:cNvPr id="173" name="Google Shape;173;p2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2"/>
          <p:cNvSpPr txBox="1"/>
          <p:nvPr>
            <p:ph type="title"/>
          </p:nvPr>
        </p:nvSpPr>
        <p:spPr>
          <a:xfrm>
            <a:off x="433953" y="2589486"/>
            <a:ext cx="8384583" cy="1679027"/>
          </a:xfrm>
          <a:prstGeom prst="rect">
            <a:avLst/>
          </a:prstGeom>
          <a:noFill/>
          <a:ln>
            <a:noFill/>
          </a:ln>
        </p:spPr>
        <p:txBody>
          <a:bodyPr anchorCtr="0" anchor="b" bIns="34275" lIns="68550" spcFirstLastPara="1" rIns="68550" wrap="square" tIns="34275">
            <a:noAutofit/>
          </a:bodyPr>
          <a:lstStyle/>
          <a:p>
            <a:pPr indent="0" lvl="0" marL="0" rtl="0" algn="ctr">
              <a:lnSpc>
                <a:spcPct val="100000"/>
              </a:lnSpc>
              <a:spcBef>
                <a:spcPts val="0"/>
              </a:spcBef>
              <a:spcAft>
                <a:spcPts val="0"/>
              </a:spcAft>
              <a:buClr>
                <a:srgbClr val="1F3864"/>
              </a:buClr>
              <a:buSzPts val="5400"/>
              <a:buNone/>
            </a:pPr>
            <a:r>
              <a:rPr lang="fr" sz="4400">
                <a:solidFill>
                  <a:schemeClr val="accent1"/>
                </a:solidFill>
                <a:latin typeface="Calibri"/>
                <a:ea typeface="Calibri"/>
                <a:cs typeface="Calibri"/>
                <a:sym typeface="Calibri"/>
              </a:rPr>
              <a:t>COMPLICATIONS ÉVENTUELLES</a:t>
            </a:r>
            <a:br>
              <a:rPr lang="fr" sz="4400">
                <a:solidFill>
                  <a:schemeClr val="accent1"/>
                </a:solidFill>
                <a:latin typeface="Calibri"/>
                <a:ea typeface="Calibri"/>
                <a:cs typeface="Calibri"/>
                <a:sym typeface="Calibri"/>
              </a:rPr>
            </a:br>
            <a:r>
              <a:rPr lang="fr" sz="4400">
                <a:solidFill>
                  <a:schemeClr val="accent1"/>
                </a:solidFill>
                <a:latin typeface="Calibri"/>
                <a:ea typeface="Calibri"/>
                <a:cs typeface="Calibri"/>
                <a:sym typeface="Calibri"/>
              </a:rPr>
              <a:t> DES MÉTHODES MÉDICALES</a:t>
            </a:r>
            <a:endParaRPr sz="4400">
              <a:solidFill>
                <a:schemeClr val="accent1"/>
              </a:solidFill>
              <a:latin typeface="Calibri"/>
              <a:ea typeface="Calibri"/>
              <a:cs typeface="Calibri"/>
              <a:sym typeface="Calibri"/>
            </a:endParaRPr>
          </a:p>
        </p:txBody>
      </p:sp>
      <p:sp>
        <p:nvSpPr>
          <p:cNvPr id="459" name="Google Shape;459;p6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3"/>
          <p:cNvSpPr txBox="1"/>
          <p:nvPr>
            <p:ph idx="1" type="body"/>
          </p:nvPr>
        </p:nvSpPr>
        <p:spPr>
          <a:xfrm>
            <a:off x="643844" y="1968285"/>
            <a:ext cx="7856310" cy="3263504"/>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La prise en charge de la femme enceinte fait référence au processus permettant à l'utérus d'évacuer les produits de conception spontanément au fil du temps sans l'intervention d'un prestataire </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L'accès aux soins d'urgence, si nécessaire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L'attente avant l'expulsion est imprévisible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Taux d'efficacité: 52-85%</a:t>
            </a:r>
            <a:endParaRPr/>
          </a:p>
          <a:p>
            <a:pPr indent="0" lvl="0" marL="0" rtl="0" algn="l">
              <a:lnSpc>
                <a:spcPct val="100000"/>
              </a:lnSpc>
              <a:spcBef>
                <a:spcPts val="640"/>
              </a:spcBef>
              <a:spcAft>
                <a:spcPts val="0"/>
              </a:spcAft>
              <a:buSzPts val="2800"/>
              <a:buNone/>
            </a:pPr>
            <a:r>
              <a:t/>
            </a:r>
            <a:endParaRPr sz="2800">
              <a:solidFill>
                <a:schemeClr val="dk2"/>
              </a:solidFill>
            </a:endParaRPr>
          </a:p>
        </p:txBody>
      </p:sp>
      <p:sp>
        <p:nvSpPr>
          <p:cNvPr id="466" name="Google Shape;466;p63"/>
          <p:cNvSpPr txBox="1"/>
          <p:nvPr/>
        </p:nvSpPr>
        <p:spPr>
          <a:xfrm>
            <a:off x="609600" y="609600"/>
            <a:ext cx="8229600" cy="132516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000"/>
              <a:buFont typeface="Calibri"/>
              <a:buNone/>
            </a:pPr>
            <a:r>
              <a:rPr b="1" i="0" lang="fr" sz="4000" u="none" cap="none" strike="noStrike">
                <a:solidFill>
                  <a:schemeClr val="dk2"/>
                </a:solidFill>
                <a:latin typeface="Calibri"/>
                <a:ea typeface="Calibri"/>
                <a:cs typeface="Calibri"/>
                <a:sym typeface="Calibri"/>
              </a:rPr>
              <a:t>Prise en charge de la femme enceinte suite à un avortement incomplet</a:t>
            </a:r>
            <a:endParaRPr b="0" i="0" sz="4000" u="none" cap="none" strike="noStrike">
              <a:solidFill>
                <a:schemeClr val="dk2"/>
              </a:solidFill>
              <a:latin typeface="Calibri"/>
              <a:ea typeface="Calibri"/>
              <a:cs typeface="Calibri"/>
              <a:sym typeface="Calibri"/>
            </a:endParaRPr>
          </a:p>
        </p:txBody>
      </p:sp>
      <p:sp>
        <p:nvSpPr>
          <p:cNvPr id="467" name="Google Shape;467;p6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4"/>
          <p:cNvSpPr txBox="1"/>
          <p:nvPr>
            <p:ph type="title"/>
          </p:nvPr>
        </p:nvSpPr>
        <p:spPr>
          <a:xfrm>
            <a:off x="697423" y="528528"/>
            <a:ext cx="7314464" cy="1756761"/>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3959"/>
              <a:buNone/>
            </a:pPr>
            <a:r>
              <a:rPr lang="fr">
                <a:solidFill>
                  <a:schemeClr val="dk2"/>
                </a:solidFill>
                <a:latin typeface="Calibri"/>
                <a:ea typeface="Calibri"/>
                <a:cs typeface="Calibri"/>
                <a:sym typeface="Calibri"/>
              </a:rPr>
              <a:t>Facteurs à prendre en compte pour le choix d'une méthode d'évacuation utérine </a:t>
            </a:r>
            <a:endParaRPr/>
          </a:p>
        </p:txBody>
      </p:sp>
      <p:sp>
        <p:nvSpPr>
          <p:cNvPr id="474" name="Google Shape;474;p64"/>
          <p:cNvSpPr txBox="1"/>
          <p:nvPr>
            <p:ph idx="1" type="body"/>
          </p:nvPr>
        </p:nvSpPr>
        <p:spPr>
          <a:xfrm>
            <a:off x="782665" y="2492119"/>
            <a:ext cx="7131250" cy="3263504"/>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Compétences du personnel</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Équipements, fournitures et médicaments disponibles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État clinique de la femme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Préférence personnelle de la femme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Choix de la femme en matière de méthode contraceptive</a:t>
            </a:r>
            <a:endParaRPr/>
          </a:p>
          <a:p>
            <a:pPr indent="-38100" lvl="0" marL="457200" rtl="0" algn="l">
              <a:lnSpc>
                <a:spcPct val="100000"/>
              </a:lnSpc>
              <a:spcBef>
                <a:spcPts val="640"/>
              </a:spcBef>
              <a:spcAft>
                <a:spcPts val="0"/>
              </a:spcAft>
              <a:buSzPts val="2800"/>
              <a:buNone/>
            </a:pPr>
            <a:r>
              <a:t/>
            </a:r>
            <a:endParaRPr sz="2800">
              <a:solidFill>
                <a:schemeClr val="dk2"/>
              </a:solidFill>
            </a:endParaRPr>
          </a:p>
        </p:txBody>
      </p:sp>
      <p:sp>
        <p:nvSpPr>
          <p:cNvPr id="475" name="Google Shape;475;p6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5"/>
          <p:cNvSpPr txBox="1"/>
          <p:nvPr>
            <p:ph type="title"/>
          </p:nvPr>
        </p:nvSpPr>
        <p:spPr>
          <a:xfrm>
            <a:off x="627128" y="702864"/>
            <a:ext cx="8353586"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b="1" lang="fr">
                <a:solidFill>
                  <a:schemeClr val="dk2"/>
                </a:solidFill>
                <a:latin typeface="Calibri"/>
                <a:ea typeface="Calibri"/>
                <a:cs typeface="Calibri"/>
                <a:sym typeface="Calibri"/>
              </a:rPr>
              <a:t>Évoquer </a:t>
            </a:r>
            <a:r>
              <a:rPr lang="fr">
                <a:solidFill>
                  <a:schemeClr val="dk2"/>
                </a:solidFill>
                <a:latin typeface="Calibri"/>
                <a:ea typeface="Calibri"/>
                <a:cs typeface="Calibri"/>
                <a:sym typeface="Calibri"/>
              </a:rPr>
              <a:t>la contraception et l'évacuation utérine ensemble</a:t>
            </a:r>
            <a:endParaRPr/>
          </a:p>
        </p:txBody>
      </p:sp>
      <p:sp>
        <p:nvSpPr>
          <p:cNvPr id="482" name="Google Shape;482;p65"/>
          <p:cNvSpPr txBox="1"/>
          <p:nvPr>
            <p:ph idx="1" type="body"/>
          </p:nvPr>
        </p:nvSpPr>
        <p:spPr>
          <a:xfrm>
            <a:off x="627129" y="2112934"/>
            <a:ext cx="8157642" cy="3841552"/>
          </a:xfrm>
          <a:prstGeom prst="rect">
            <a:avLst/>
          </a:prstGeom>
          <a:noFill/>
          <a:ln>
            <a:noFill/>
          </a:ln>
        </p:spPr>
        <p:txBody>
          <a:bodyPr anchorCtr="0" anchor="t" bIns="34275" lIns="68550" spcFirstLastPara="1" rIns="68550" wrap="square" tIns="34275">
            <a:noAutofit/>
          </a:bodyPr>
          <a:lstStyle/>
          <a:p>
            <a:pPr indent="-431800" lvl="0" marL="457200" rtl="0" algn="l">
              <a:lnSpc>
                <a:spcPct val="108461"/>
              </a:lnSpc>
              <a:spcBef>
                <a:spcPts val="0"/>
              </a:spcBef>
              <a:spcAft>
                <a:spcPts val="0"/>
              </a:spcAft>
              <a:buClr>
                <a:srgbClr val="1F3864"/>
              </a:buClr>
              <a:buSzPts val="2800"/>
              <a:buChar char="•"/>
            </a:pPr>
            <a:r>
              <a:rPr lang="fr" sz="2600">
                <a:solidFill>
                  <a:schemeClr val="dk2"/>
                </a:solidFill>
              </a:rPr>
              <a:t>Beaucoup de femmes qui ont recours à l'évacuation utérine sont motivées par l’idée d’éviter ou de retarder une grossesse.</a:t>
            </a:r>
            <a:endParaRPr sz="2600"/>
          </a:p>
          <a:p>
            <a:pPr indent="-431800" lvl="0" marL="457200" rtl="0" algn="l">
              <a:lnSpc>
                <a:spcPct val="108461"/>
              </a:lnSpc>
              <a:spcBef>
                <a:spcPts val="640"/>
              </a:spcBef>
              <a:spcAft>
                <a:spcPts val="0"/>
              </a:spcAft>
              <a:buClr>
                <a:srgbClr val="1F3864"/>
              </a:buClr>
              <a:buSzPts val="2800"/>
              <a:buChar char="•"/>
            </a:pPr>
            <a:r>
              <a:rPr lang="fr" sz="2600">
                <a:solidFill>
                  <a:schemeClr val="dk2"/>
                </a:solidFill>
              </a:rPr>
              <a:t>Aborder les options en matière de méthodes contraceptives et d'évacuation utérine en même temps.</a:t>
            </a:r>
            <a:endParaRPr sz="2600"/>
          </a:p>
          <a:p>
            <a:pPr indent="-431800" lvl="0" marL="457200" rtl="0" algn="l">
              <a:lnSpc>
                <a:spcPct val="108461"/>
              </a:lnSpc>
              <a:spcBef>
                <a:spcPts val="640"/>
              </a:spcBef>
              <a:spcAft>
                <a:spcPts val="0"/>
              </a:spcAft>
              <a:buClr>
                <a:srgbClr val="1F3864"/>
              </a:buClr>
              <a:buSzPts val="2800"/>
              <a:buChar char="•"/>
            </a:pPr>
            <a:r>
              <a:rPr lang="fr" sz="2600">
                <a:solidFill>
                  <a:schemeClr val="dk2"/>
                </a:solidFill>
              </a:rPr>
              <a:t>La plupart des méthodes peuvent être utilisées immédiatement.</a:t>
            </a:r>
            <a:endParaRPr sz="2600"/>
          </a:p>
          <a:p>
            <a:pPr indent="-431800" lvl="1" marL="914400" rtl="0" algn="l">
              <a:lnSpc>
                <a:spcPct val="128181"/>
              </a:lnSpc>
              <a:spcBef>
                <a:spcPts val="640"/>
              </a:spcBef>
              <a:spcAft>
                <a:spcPts val="0"/>
              </a:spcAft>
              <a:buClr>
                <a:srgbClr val="1F3864"/>
              </a:buClr>
              <a:buSzPts val="2800"/>
              <a:buChar char="•"/>
            </a:pPr>
            <a:r>
              <a:rPr lang="fr" sz="2200">
                <a:solidFill>
                  <a:schemeClr val="dk2"/>
                </a:solidFill>
              </a:rPr>
              <a:t>L'évacuation utérine a des implications pour ce qui est de savoir si et dans quelle mesure les méthodes contraceptives peuvent être fournies.</a:t>
            </a:r>
            <a:endParaRPr sz="2200"/>
          </a:p>
        </p:txBody>
      </p:sp>
      <p:sp>
        <p:nvSpPr>
          <p:cNvPr id="483" name="Google Shape;483;p65"/>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6"/>
          <p:cNvSpPr txBox="1"/>
          <p:nvPr>
            <p:ph type="title"/>
          </p:nvPr>
        </p:nvSpPr>
        <p:spPr>
          <a:xfrm>
            <a:off x="1198028" y="3026044"/>
            <a:ext cx="6747943" cy="1679027"/>
          </a:xfrm>
          <a:prstGeom prst="rect">
            <a:avLst/>
          </a:prstGeom>
          <a:noFill/>
          <a:ln>
            <a:noFill/>
          </a:ln>
        </p:spPr>
        <p:txBody>
          <a:bodyPr anchorCtr="0" anchor="b" bIns="34275" lIns="68550" spcFirstLastPara="1" rIns="68550" wrap="square" tIns="34275">
            <a:noAutofit/>
          </a:bodyPr>
          <a:lstStyle/>
          <a:p>
            <a:pPr indent="0" lvl="0" marL="0" rtl="0" algn="ctr">
              <a:lnSpc>
                <a:spcPct val="100000"/>
              </a:lnSpc>
              <a:spcBef>
                <a:spcPts val="0"/>
              </a:spcBef>
              <a:spcAft>
                <a:spcPts val="0"/>
              </a:spcAft>
              <a:buClr>
                <a:srgbClr val="1F3864"/>
              </a:buClr>
              <a:buSzPts val="5400"/>
              <a:buNone/>
            </a:pPr>
            <a:r>
              <a:rPr lang="fr" sz="4400">
                <a:solidFill>
                  <a:schemeClr val="accent1"/>
                </a:solidFill>
              </a:rPr>
              <a:t>CONSEILS SUR LES OPTIONS EN  MATIÈRE DE M</a:t>
            </a:r>
            <a:r>
              <a:rPr b="1" lang="fr" sz="4400">
                <a:solidFill>
                  <a:schemeClr val="accent1"/>
                </a:solidFill>
              </a:rPr>
              <a:t>É</a:t>
            </a:r>
            <a:r>
              <a:rPr lang="fr" sz="4400">
                <a:solidFill>
                  <a:schemeClr val="accent1"/>
                </a:solidFill>
              </a:rPr>
              <a:t>THODES D’ÈVACUATION UTÈRINE </a:t>
            </a:r>
            <a:r>
              <a:rPr lang="fr" sz="4400">
                <a:solidFill>
                  <a:schemeClr val="accent1"/>
                </a:solidFill>
                <a:latin typeface="Calibri"/>
                <a:ea typeface="Calibri"/>
                <a:cs typeface="Calibri"/>
                <a:sym typeface="Calibri"/>
              </a:rPr>
              <a:t>: ÉTUDE DE CAS </a:t>
            </a:r>
            <a:endParaRPr/>
          </a:p>
        </p:txBody>
      </p:sp>
      <p:sp>
        <p:nvSpPr>
          <p:cNvPr id="490" name="Google Shape;490;p6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7"/>
          <p:cNvSpPr txBox="1"/>
          <p:nvPr>
            <p:ph type="title"/>
          </p:nvPr>
        </p:nvSpPr>
        <p:spPr>
          <a:xfrm>
            <a:off x="480448" y="2200276"/>
            <a:ext cx="8229600" cy="1679027"/>
          </a:xfrm>
          <a:prstGeom prst="rect">
            <a:avLst/>
          </a:prstGeom>
          <a:noFill/>
          <a:ln>
            <a:noFill/>
          </a:ln>
        </p:spPr>
        <p:txBody>
          <a:bodyPr anchorCtr="0" anchor="b" bIns="34275" lIns="68550" spcFirstLastPara="1" rIns="68550" wrap="square" tIns="34275">
            <a:noAutofit/>
          </a:bodyPr>
          <a:lstStyle/>
          <a:p>
            <a:pPr indent="0" lvl="0" marL="0" rtl="0" algn="ctr">
              <a:lnSpc>
                <a:spcPct val="100000"/>
              </a:lnSpc>
              <a:spcBef>
                <a:spcPts val="0"/>
              </a:spcBef>
              <a:spcAft>
                <a:spcPts val="0"/>
              </a:spcAft>
              <a:buClr>
                <a:srgbClr val="1F3864"/>
              </a:buClr>
              <a:buSzPts val="6000"/>
              <a:buNone/>
            </a:pPr>
            <a:r>
              <a:rPr lang="fr" sz="4400">
                <a:solidFill>
                  <a:schemeClr val="accent1"/>
                </a:solidFill>
                <a:latin typeface="Calibri"/>
                <a:ea typeface="Calibri"/>
                <a:cs typeface="Calibri"/>
                <a:sym typeface="Calibri"/>
              </a:rPr>
              <a:t>CONTRACEPTION APRÈS AVORTEMENT</a:t>
            </a:r>
            <a:endParaRPr/>
          </a:p>
        </p:txBody>
      </p:sp>
      <p:sp>
        <p:nvSpPr>
          <p:cNvPr id="497" name="Google Shape;497;p6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68"/>
          <p:cNvSpPr txBox="1"/>
          <p:nvPr>
            <p:ph idx="1" type="body"/>
          </p:nvPr>
        </p:nvSpPr>
        <p:spPr>
          <a:xfrm>
            <a:off x="724829" y="1417638"/>
            <a:ext cx="7961971" cy="4983162"/>
          </a:xfrm>
          <a:prstGeom prst="rect">
            <a:avLst/>
          </a:prstGeom>
          <a:noFill/>
          <a:ln>
            <a:noFill/>
          </a:ln>
        </p:spPr>
        <p:txBody>
          <a:bodyPr anchorCtr="0" anchor="t" bIns="45700" lIns="91425" spcFirstLastPara="1" rIns="91425" wrap="square" tIns="45700">
            <a:normAutofit fontScale="70000" lnSpcReduction="20000"/>
          </a:bodyPr>
          <a:lstStyle/>
          <a:p>
            <a:pPr indent="-431800" lvl="0" marL="457200" rtl="0" algn="l">
              <a:lnSpc>
                <a:spcPct val="78918"/>
              </a:lnSpc>
              <a:spcBef>
                <a:spcPts val="640"/>
              </a:spcBef>
              <a:spcAft>
                <a:spcPts val="0"/>
              </a:spcAft>
              <a:buClr>
                <a:srgbClr val="1F3864"/>
              </a:buClr>
              <a:buSzPct val="123552"/>
              <a:buChar char="•"/>
            </a:pPr>
            <a:r>
              <a:rPr lang="fr" sz="3700">
                <a:solidFill>
                  <a:schemeClr val="dk2"/>
                </a:solidFill>
              </a:rPr>
              <a:t>Les femmes ont recours à des soins liés à l'avortement pour de nombreuses raisons</a:t>
            </a:r>
            <a:endParaRPr/>
          </a:p>
          <a:p>
            <a:pPr indent="-431800" lvl="0" marL="457200" rtl="0" algn="l">
              <a:lnSpc>
                <a:spcPct val="78918"/>
              </a:lnSpc>
              <a:spcBef>
                <a:spcPts val="640"/>
              </a:spcBef>
              <a:spcAft>
                <a:spcPts val="0"/>
              </a:spcAft>
              <a:buClr>
                <a:srgbClr val="1F3864"/>
              </a:buClr>
              <a:buSzPct val="123552"/>
              <a:buChar char="•"/>
            </a:pPr>
            <a:r>
              <a:rPr lang="fr" sz="3700">
                <a:solidFill>
                  <a:schemeClr val="dk2"/>
                </a:solidFill>
              </a:rPr>
              <a:t>Les prestataires ne doivent pas émettre d'hypothèses sur les raisons  qui poussent les femmes à recourir à l'avortement ou aux soins après avortement, que la grossesse ait été désirée ou non</a:t>
            </a:r>
            <a:endParaRPr/>
          </a:p>
          <a:p>
            <a:pPr indent="-431800" lvl="0" marL="457200" rtl="0" algn="l">
              <a:lnSpc>
                <a:spcPct val="78918"/>
              </a:lnSpc>
              <a:spcBef>
                <a:spcPts val="640"/>
              </a:spcBef>
              <a:spcAft>
                <a:spcPts val="0"/>
              </a:spcAft>
              <a:buClr>
                <a:srgbClr val="1F3864"/>
              </a:buClr>
              <a:buSzPct val="123552"/>
              <a:buChar char="•"/>
            </a:pPr>
            <a:r>
              <a:rPr lang="fr" sz="3700">
                <a:solidFill>
                  <a:schemeClr val="dk2"/>
                </a:solidFill>
              </a:rPr>
              <a:t>Certaines femmes veulent tomber enceinte mais souhaitent interrompre la grossesse actuelle pour des raisons médicales ou autres</a:t>
            </a:r>
            <a:endParaRPr/>
          </a:p>
          <a:p>
            <a:pPr indent="-431800" lvl="0" marL="457200" rtl="0" algn="l">
              <a:lnSpc>
                <a:spcPct val="78918"/>
              </a:lnSpc>
              <a:spcBef>
                <a:spcPts val="640"/>
              </a:spcBef>
              <a:spcAft>
                <a:spcPts val="0"/>
              </a:spcAft>
              <a:buClr>
                <a:srgbClr val="1F3864"/>
              </a:buClr>
              <a:buSzPct val="123552"/>
              <a:buChar char="•"/>
            </a:pPr>
            <a:r>
              <a:rPr lang="fr" sz="3700">
                <a:solidFill>
                  <a:schemeClr val="dk2"/>
                </a:solidFill>
              </a:rPr>
              <a:t>Les femmes qui subissent un avortement peuvent souhaiter retomber enceintes immédiatement</a:t>
            </a:r>
            <a:endParaRPr/>
          </a:p>
          <a:p>
            <a:pPr indent="0" lvl="0" marL="25400" rtl="0" algn="l">
              <a:lnSpc>
                <a:spcPct val="91250"/>
              </a:lnSpc>
              <a:spcBef>
                <a:spcPts val="640"/>
              </a:spcBef>
              <a:spcAft>
                <a:spcPts val="0"/>
              </a:spcAft>
              <a:buSzPct val="142857"/>
              <a:buNone/>
            </a:pPr>
            <a:r>
              <a:t/>
            </a:r>
            <a:endParaRPr>
              <a:solidFill>
                <a:schemeClr val="dk2"/>
              </a:solidFill>
            </a:endParaRPr>
          </a:p>
        </p:txBody>
      </p:sp>
      <p:sp>
        <p:nvSpPr>
          <p:cNvPr id="504" name="Google Shape;504;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fr">
                <a:solidFill>
                  <a:schemeClr val="dk2"/>
                </a:solidFill>
              </a:rPr>
              <a:t>Éviter les hypothèses</a:t>
            </a:r>
            <a:endParaRPr/>
          </a:p>
        </p:txBody>
      </p:sp>
      <p:sp>
        <p:nvSpPr>
          <p:cNvPr id="505" name="Google Shape;505;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9"/>
          <p:cNvSpPr txBox="1"/>
          <p:nvPr>
            <p:ph type="title"/>
          </p:nvPr>
        </p:nvSpPr>
        <p:spPr>
          <a:xfrm>
            <a:off x="1614488" y="1388271"/>
            <a:ext cx="5915025" cy="994172"/>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lang="fr">
                <a:solidFill>
                  <a:schemeClr val="accent1"/>
                </a:solidFill>
                <a:latin typeface="Arial"/>
                <a:ea typeface="Arial"/>
                <a:cs typeface="Arial"/>
                <a:sym typeface="Arial"/>
              </a:rPr>
              <a:t>Retour de la fertilité</a:t>
            </a:r>
            <a:endParaRPr/>
          </a:p>
        </p:txBody>
      </p:sp>
      <p:sp>
        <p:nvSpPr>
          <p:cNvPr id="512" name="Google Shape;512;p69"/>
          <p:cNvSpPr txBox="1"/>
          <p:nvPr>
            <p:ph idx="1" type="body"/>
          </p:nvPr>
        </p:nvSpPr>
        <p:spPr>
          <a:xfrm>
            <a:off x="774915" y="1856346"/>
            <a:ext cx="7857641" cy="2619212"/>
          </a:xfrm>
          <a:prstGeom prst="rect">
            <a:avLst/>
          </a:prstGeom>
          <a:noFill/>
          <a:ln>
            <a:noFill/>
          </a:ln>
        </p:spPr>
        <p:txBody>
          <a:bodyPr anchorCtr="0" anchor="t" bIns="34275" lIns="68550" spcFirstLastPara="1" rIns="68550" wrap="square" tIns="34275">
            <a:noAutofit/>
          </a:bodyPr>
          <a:lstStyle/>
          <a:p>
            <a:pPr indent="0" lvl="0" marL="0" rtl="0" algn="ctr">
              <a:lnSpc>
                <a:spcPct val="100000"/>
              </a:lnSpc>
              <a:spcBef>
                <a:spcPts val="0"/>
              </a:spcBef>
              <a:spcAft>
                <a:spcPts val="0"/>
              </a:spcAft>
              <a:buSzPts val="4000"/>
              <a:buNone/>
            </a:pPr>
            <a:r>
              <a:t/>
            </a:r>
            <a:endParaRPr i="1" sz="3000">
              <a:solidFill>
                <a:srgbClr val="B85231"/>
              </a:solidFill>
            </a:endParaRPr>
          </a:p>
          <a:p>
            <a:pPr indent="0" lvl="0" marL="0" rtl="0" algn="ctr">
              <a:lnSpc>
                <a:spcPct val="100000"/>
              </a:lnSpc>
              <a:spcBef>
                <a:spcPts val="640"/>
              </a:spcBef>
              <a:spcAft>
                <a:spcPts val="0"/>
              </a:spcAft>
              <a:buSzPts val="4000"/>
              <a:buNone/>
            </a:pPr>
            <a:r>
              <a:t/>
            </a:r>
            <a:endParaRPr i="1" sz="3000">
              <a:solidFill>
                <a:srgbClr val="B85231"/>
              </a:solidFill>
            </a:endParaRPr>
          </a:p>
          <a:p>
            <a:pPr indent="0" lvl="0" marL="0" rtl="0" algn="ctr">
              <a:lnSpc>
                <a:spcPct val="100000"/>
              </a:lnSpc>
              <a:spcBef>
                <a:spcPts val="640"/>
              </a:spcBef>
              <a:spcAft>
                <a:spcPts val="0"/>
              </a:spcAft>
              <a:buClr>
                <a:srgbClr val="1F3864"/>
              </a:buClr>
              <a:buSzPts val="4000"/>
              <a:buNone/>
            </a:pPr>
            <a:r>
              <a:rPr i="1" lang="fr" sz="4000">
                <a:solidFill>
                  <a:srgbClr val="B85231"/>
                </a:solidFill>
              </a:rPr>
              <a:t>Combien de temps faut-il pour qu'une ovulation ait lieu après une évacuation utérine ?</a:t>
            </a:r>
            <a:endParaRPr>
              <a:solidFill>
                <a:srgbClr val="B85231"/>
              </a:solidFill>
            </a:endParaRPr>
          </a:p>
          <a:p>
            <a:pPr indent="0" lvl="0" marL="457200" rtl="0" algn="l">
              <a:lnSpc>
                <a:spcPct val="100000"/>
              </a:lnSpc>
              <a:spcBef>
                <a:spcPts val="640"/>
              </a:spcBef>
              <a:spcAft>
                <a:spcPts val="0"/>
              </a:spcAft>
              <a:buSzPts val="4000"/>
              <a:buNone/>
            </a:pPr>
            <a:r>
              <a:t/>
            </a:r>
            <a:endParaRPr i="1" sz="3000">
              <a:solidFill>
                <a:srgbClr val="B85231"/>
              </a:solidFill>
            </a:endParaRPr>
          </a:p>
        </p:txBody>
      </p:sp>
      <p:sp>
        <p:nvSpPr>
          <p:cNvPr id="513" name="Google Shape;513;p69"/>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70"/>
          <p:cNvSpPr txBox="1"/>
          <p:nvPr>
            <p:ph type="title"/>
          </p:nvPr>
        </p:nvSpPr>
        <p:spPr>
          <a:xfrm>
            <a:off x="480447" y="684962"/>
            <a:ext cx="8183105"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3959"/>
              <a:buNone/>
            </a:pPr>
            <a:r>
              <a:rPr lang="fr" sz="4000">
                <a:solidFill>
                  <a:schemeClr val="dk2"/>
                </a:solidFill>
                <a:latin typeface="Calibri"/>
                <a:ea typeface="Calibri"/>
                <a:cs typeface="Calibri"/>
                <a:sym typeface="Calibri"/>
              </a:rPr>
              <a:t>Recevabilité médicale des méthodes contraceptives après l'évacuation utérine</a:t>
            </a:r>
            <a:endParaRPr/>
          </a:p>
        </p:txBody>
      </p:sp>
      <p:sp>
        <p:nvSpPr>
          <p:cNvPr id="520" name="Google Shape;520;p70"/>
          <p:cNvSpPr txBox="1"/>
          <p:nvPr>
            <p:ph idx="1" type="body"/>
          </p:nvPr>
        </p:nvSpPr>
        <p:spPr>
          <a:xfrm>
            <a:off x="985473" y="2227609"/>
            <a:ext cx="7173052" cy="3263504"/>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En l'absence de complications graves, toutes les méthodes modernes peuvent être utilisées immédiatement après une évacuation utérine, notamment par les jeunes femmes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Prendre les précautions médicales qui s'imposent pour des méthodes spécifiques.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Toutes les méthodes requièrent des conseils adaptés et un consentement éclairé</a:t>
            </a:r>
            <a:endParaRPr/>
          </a:p>
        </p:txBody>
      </p:sp>
      <p:sp>
        <p:nvSpPr>
          <p:cNvPr id="521" name="Google Shape;521;p70"/>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71"/>
          <p:cNvSpPr txBox="1"/>
          <p:nvPr>
            <p:ph type="title"/>
          </p:nvPr>
        </p:nvSpPr>
        <p:spPr>
          <a:xfrm>
            <a:off x="402957" y="342913"/>
            <a:ext cx="8586059"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sz="4200">
                <a:solidFill>
                  <a:schemeClr val="dk2"/>
                </a:solidFill>
                <a:latin typeface="Calibri"/>
                <a:ea typeface="Calibri"/>
                <a:cs typeface="Calibri"/>
                <a:sym typeface="Calibri"/>
              </a:rPr>
              <a:t>Évacuation utérine sans complication </a:t>
            </a:r>
            <a:endParaRPr/>
          </a:p>
        </p:txBody>
      </p:sp>
      <p:sp>
        <p:nvSpPr>
          <p:cNvPr id="528" name="Google Shape;528;p71"/>
          <p:cNvSpPr txBox="1"/>
          <p:nvPr>
            <p:ph idx="1" type="body"/>
          </p:nvPr>
        </p:nvSpPr>
        <p:spPr>
          <a:xfrm>
            <a:off x="680449" y="1337085"/>
            <a:ext cx="7783101" cy="3819866"/>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600">
                <a:solidFill>
                  <a:schemeClr val="dk2"/>
                </a:solidFill>
              </a:rPr>
              <a:t>L'aspiration manuelle ou l'expulsion en établissement après l'utilisation de méthodes médicamenteuses : </a:t>
            </a:r>
            <a:endParaRPr/>
          </a:p>
          <a:p>
            <a:pPr indent="-406400" lvl="1" marL="914400" rtl="0" algn="l">
              <a:lnSpc>
                <a:spcPct val="100000"/>
              </a:lnSpc>
              <a:spcBef>
                <a:spcPts val="560"/>
              </a:spcBef>
              <a:spcAft>
                <a:spcPts val="0"/>
              </a:spcAft>
              <a:buClr>
                <a:srgbClr val="1F3864"/>
              </a:buClr>
              <a:buSzPts val="2400"/>
              <a:buFont typeface="Arial"/>
              <a:buChar char="•"/>
            </a:pPr>
            <a:r>
              <a:rPr lang="fr" sz="2600">
                <a:solidFill>
                  <a:schemeClr val="dk2"/>
                </a:solidFill>
              </a:rPr>
              <a:t>Toutes les méthodes peuvent être utilisées immédiatement</a:t>
            </a:r>
            <a:endParaRPr sz="2600">
              <a:solidFill>
                <a:schemeClr val="dk2"/>
              </a:solidFill>
            </a:endParaRPr>
          </a:p>
          <a:p>
            <a:pPr indent="-431800" lvl="0" marL="457200" rtl="0" algn="l">
              <a:lnSpc>
                <a:spcPct val="100000"/>
              </a:lnSpc>
              <a:spcBef>
                <a:spcPts val="640"/>
              </a:spcBef>
              <a:spcAft>
                <a:spcPts val="0"/>
              </a:spcAft>
              <a:buClr>
                <a:srgbClr val="1F3864"/>
              </a:buClr>
              <a:buSzPts val="2800"/>
              <a:buChar char="•"/>
            </a:pPr>
            <a:r>
              <a:rPr lang="fr" sz="2600">
                <a:solidFill>
                  <a:schemeClr val="dk2"/>
                </a:solidFill>
              </a:rPr>
              <a:t>Les méthodes médicamenteuses avec expulsion en dehors d'un établissement :</a:t>
            </a:r>
            <a:endParaRPr/>
          </a:p>
          <a:p>
            <a:pPr indent="-406400" lvl="1" marL="914400" rtl="0" algn="l">
              <a:lnSpc>
                <a:spcPct val="100000"/>
              </a:lnSpc>
              <a:spcBef>
                <a:spcPts val="560"/>
              </a:spcBef>
              <a:spcAft>
                <a:spcPts val="0"/>
              </a:spcAft>
              <a:buClr>
                <a:srgbClr val="1F3864"/>
              </a:buClr>
              <a:buSzPts val="2400"/>
              <a:buFont typeface="Arial"/>
              <a:buChar char="•"/>
            </a:pPr>
            <a:r>
              <a:rPr lang="fr" sz="2600">
                <a:solidFill>
                  <a:schemeClr val="dk2"/>
                </a:solidFill>
              </a:rPr>
              <a:t>DIU/Stérilisation lorsque tout porte à croire que la femme n'est plus enceinte</a:t>
            </a:r>
            <a:endParaRPr/>
          </a:p>
          <a:p>
            <a:pPr indent="-406400" lvl="1" marL="914400" rtl="0" algn="l">
              <a:lnSpc>
                <a:spcPct val="100000"/>
              </a:lnSpc>
              <a:spcBef>
                <a:spcPts val="560"/>
              </a:spcBef>
              <a:spcAft>
                <a:spcPts val="0"/>
              </a:spcAft>
              <a:buClr>
                <a:srgbClr val="1F3864"/>
              </a:buClr>
              <a:buSzPts val="2400"/>
              <a:buFont typeface="Arial"/>
              <a:buChar char="•"/>
            </a:pPr>
            <a:r>
              <a:rPr lang="fr" sz="2600">
                <a:solidFill>
                  <a:schemeClr val="dk2"/>
                </a:solidFill>
              </a:rPr>
              <a:t>Toutes les autres méthodes (y compris la pilule, les injectables et les implants) peuvent être entamées avec des médicaments</a:t>
            </a:r>
            <a:endParaRPr/>
          </a:p>
          <a:p>
            <a:pPr indent="-38100" lvl="0" marL="457200" rtl="0" algn="l">
              <a:lnSpc>
                <a:spcPct val="100000"/>
              </a:lnSpc>
              <a:spcBef>
                <a:spcPts val="640"/>
              </a:spcBef>
              <a:spcAft>
                <a:spcPts val="0"/>
              </a:spcAft>
              <a:buSzPts val="2800"/>
              <a:buNone/>
            </a:pPr>
            <a:r>
              <a:t/>
            </a:r>
            <a:endParaRPr sz="2600">
              <a:solidFill>
                <a:schemeClr val="dk2"/>
              </a:solidFill>
            </a:endParaRPr>
          </a:p>
        </p:txBody>
      </p:sp>
      <p:sp>
        <p:nvSpPr>
          <p:cNvPr id="529" name="Google Shape;529;p7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1332984" y="2221436"/>
            <a:ext cx="6478031" cy="1621901"/>
          </a:xfrm>
          <a:prstGeom prst="rect">
            <a:avLst/>
          </a:prstGeom>
          <a:noFill/>
          <a:ln>
            <a:noFill/>
          </a:ln>
        </p:spPr>
        <p:txBody>
          <a:bodyPr anchorCtr="0" anchor="b" bIns="34275" lIns="68550" spcFirstLastPara="1" rIns="68550" wrap="square" tIns="34275">
            <a:noAutofit/>
          </a:bodyPr>
          <a:lstStyle/>
          <a:p>
            <a:pPr indent="0" lvl="0" marL="0" rtl="0" algn="ctr">
              <a:lnSpc>
                <a:spcPct val="100000"/>
              </a:lnSpc>
              <a:spcBef>
                <a:spcPts val="0"/>
              </a:spcBef>
              <a:spcAft>
                <a:spcPts val="0"/>
              </a:spcAft>
              <a:buClr>
                <a:srgbClr val="1F3864"/>
              </a:buClr>
              <a:buSzPts val="5400"/>
              <a:buNone/>
            </a:pPr>
            <a:r>
              <a:rPr lang="fr" sz="4400">
                <a:solidFill>
                  <a:schemeClr val="accent1"/>
                </a:solidFill>
                <a:latin typeface="Calibri"/>
                <a:ea typeface="Calibri"/>
                <a:cs typeface="Calibri"/>
                <a:sym typeface="Calibri"/>
              </a:rPr>
              <a:t>PRÉ-TEST SUR LES CONNAISSANCES</a:t>
            </a:r>
            <a:endParaRPr/>
          </a:p>
        </p:txBody>
      </p:sp>
      <p:sp>
        <p:nvSpPr>
          <p:cNvPr id="180" name="Google Shape;180;p2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72"/>
          <p:cNvSpPr txBox="1"/>
          <p:nvPr/>
        </p:nvSpPr>
        <p:spPr>
          <a:xfrm>
            <a:off x="559942" y="578581"/>
            <a:ext cx="8229600" cy="158767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Méthodes de contraception à longue durée d'action et réversibles (MLDA) </a:t>
            </a:r>
            <a:endParaRPr b="1" i="0" sz="4400" u="none" cap="none" strike="noStrike">
              <a:solidFill>
                <a:schemeClr val="dk2"/>
              </a:solidFill>
              <a:latin typeface="Calibri"/>
              <a:ea typeface="Calibri"/>
              <a:cs typeface="Calibri"/>
              <a:sym typeface="Calibri"/>
            </a:endParaRPr>
          </a:p>
        </p:txBody>
      </p:sp>
      <p:sp>
        <p:nvSpPr>
          <p:cNvPr id="536" name="Google Shape;536;p72"/>
          <p:cNvSpPr txBox="1"/>
          <p:nvPr/>
        </p:nvSpPr>
        <p:spPr>
          <a:xfrm>
            <a:off x="750013" y="2395840"/>
            <a:ext cx="7726167" cy="3667504"/>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8888"/>
              </a:lnSpc>
              <a:spcBef>
                <a:spcPts val="0"/>
              </a:spcBef>
              <a:spcAft>
                <a:spcPts val="0"/>
              </a:spcAft>
              <a:buClr>
                <a:srgbClr val="1F3864"/>
              </a:buClr>
              <a:buSzPts val="2800"/>
              <a:buFont typeface="Arial"/>
              <a:buChar char="•"/>
            </a:pPr>
            <a:r>
              <a:rPr b="0" i="0" lang="fr" sz="2700" u="none" cap="none" strike="noStrike">
                <a:solidFill>
                  <a:srgbClr val="506687"/>
                </a:solidFill>
                <a:latin typeface="Calibri"/>
                <a:ea typeface="Calibri"/>
                <a:cs typeface="Calibri"/>
                <a:sym typeface="Calibri"/>
              </a:rPr>
              <a:t>Les MLDA comprennent les DIU et les implants</a:t>
            </a:r>
            <a:endParaRPr/>
          </a:p>
          <a:p>
            <a:pPr indent="-431800" lvl="0" marL="457200" marR="0" rtl="0" algn="l">
              <a:lnSpc>
                <a:spcPct val="108888"/>
              </a:lnSpc>
              <a:spcBef>
                <a:spcPts val="640"/>
              </a:spcBef>
              <a:spcAft>
                <a:spcPts val="0"/>
              </a:spcAft>
              <a:buClr>
                <a:srgbClr val="1F3864"/>
              </a:buClr>
              <a:buSzPts val="2800"/>
              <a:buFont typeface="Arial"/>
              <a:buChar char="•"/>
            </a:pPr>
            <a:r>
              <a:rPr b="0" i="0" lang="fr" sz="2700" u="none" cap="none" strike="noStrike">
                <a:solidFill>
                  <a:srgbClr val="506687"/>
                </a:solidFill>
                <a:latin typeface="Calibri"/>
                <a:ea typeface="Calibri"/>
                <a:cs typeface="Calibri"/>
                <a:sym typeface="Calibri"/>
              </a:rPr>
              <a:t>Pour les jeunes femmes et les femmes adultes, les MLDA sont plus efficaces.  Le taux de satisfaction vis-à-vis de ces méthodes est supérieur à celui des méthodes à courte durée d'action</a:t>
            </a:r>
            <a:endParaRPr b="0" i="0" sz="2700" u="none" cap="none" strike="noStrike">
              <a:solidFill>
                <a:srgbClr val="506687"/>
              </a:solidFill>
              <a:latin typeface="Calibri"/>
              <a:ea typeface="Calibri"/>
              <a:cs typeface="Calibri"/>
              <a:sym typeface="Calibri"/>
            </a:endParaRPr>
          </a:p>
          <a:p>
            <a:pPr indent="-431800" lvl="0" marL="457200" marR="0" rtl="0" algn="l">
              <a:lnSpc>
                <a:spcPct val="108888"/>
              </a:lnSpc>
              <a:spcBef>
                <a:spcPts val="640"/>
              </a:spcBef>
              <a:spcAft>
                <a:spcPts val="0"/>
              </a:spcAft>
              <a:buClr>
                <a:srgbClr val="1F3864"/>
              </a:buClr>
              <a:buSzPts val="2800"/>
              <a:buFont typeface="Arial"/>
              <a:buChar char="•"/>
            </a:pPr>
            <a:r>
              <a:rPr b="0" i="0" lang="fr" sz="2700" u="none" cap="none" strike="noStrike">
                <a:solidFill>
                  <a:srgbClr val="506687"/>
                </a:solidFill>
                <a:latin typeface="Calibri"/>
                <a:ea typeface="Calibri"/>
                <a:cs typeface="Calibri"/>
                <a:sym typeface="Calibri"/>
              </a:rPr>
              <a:t>La durée des MLDA est plus longue que celle des pilules ou des injectables</a:t>
            </a:r>
            <a:endParaRPr/>
          </a:p>
          <a:p>
            <a:pPr indent="-431800" lvl="0" marL="457200" marR="0" rtl="0" algn="l">
              <a:lnSpc>
                <a:spcPct val="108888"/>
              </a:lnSpc>
              <a:spcBef>
                <a:spcPts val="640"/>
              </a:spcBef>
              <a:spcAft>
                <a:spcPts val="0"/>
              </a:spcAft>
              <a:buClr>
                <a:srgbClr val="1F3864"/>
              </a:buClr>
              <a:buSzPts val="2800"/>
              <a:buFont typeface="Arial"/>
              <a:buChar char="•"/>
            </a:pPr>
            <a:r>
              <a:rPr b="0" i="0" lang="fr" sz="2700" u="none" cap="none" strike="noStrike">
                <a:solidFill>
                  <a:srgbClr val="506687"/>
                </a:solidFill>
                <a:latin typeface="Calibri"/>
                <a:ea typeface="Calibri"/>
                <a:cs typeface="Calibri"/>
                <a:sym typeface="Calibri"/>
              </a:rPr>
              <a:t>Les MLDA ne requièrent pas un réapprovisionnement des produits contraceptifs</a:t>
            </a:r>
            <a:endParaRPr b="0" i="0" sz="2700" u="none" cap="none" strike="noStrike">
              <a:solidFill>
                <a:srgbClr val="506687"/>
              </a:solidFill>
              <a:latin typeface="Calibri"/>
              <a:ea typeface="Calibri"/>
              <a:cs typeface="Calibri"/>
              <a:sym typeface="Calibri"/>
            </a:endParaRPr>
          </a:p>
        </p:txBody>
      </p:sp>
      <p:sp>
        <p:nvSpPr>
          <p:cNvPr id="537" name="Google Shape;537;p7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3"/>
          <p:cNvSpPr txBox="1"/>
          <p:nvPr/>
        </p:nvSpPr>
        <p:spPr>
          <a:xfrm>
            <a:off x="681029" y="716426"/>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Arial"/>
                <a:ea typeface="Arial"/>
                <a:cs typeface="Arial"/>
                <a:sym typeface="Arial"/>
              </a:rPr>
              <a:t>Intégrer les MLDA dans les services liés à l'avortement </a:t>
            </a:r>
            <a:endParaRPr b="1" i="0" sz="4400" u="none" cap="none" strike="noStrike">
              <a:solidFill>
                <a:srgbClr val="506687"/>
              </a:solidFill>
              <a:latin typeface="Calibri"/>
              <a:ea typeface="Calibri"/>
              <a:cs typeface="Calibri"/>
              <a:sym typeface="Calibri"/>
            </a:endParaRPr>
          </a:p>
        </p:txBody>
      </p:sp>
      <p:sp>
        <p:nvSpPr>
          <p:cNvPr id="544" name="Google Shape;544;p73"/>
          <p:cNvSpPr txBox="1"/>
          <p:nvPr/>
        </p:nvSpPr>
        <p:spPr>
          <a:xfrm>
            <a:off x="681029" y="2206376"/>
            <a:ext cx="7448764" cy="2792199"/>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0"/>
              </a:spcBef>
              <a:spcAft>
                <a:spcPts val="0"/>
              </a:spcAft>
              <a:buClr>
                <a:srgbClr val="1F3864"/>
              </a:buClr>
              <a:buSzPts val="2800"/>
              <a:buFont typeface="Arial"/>
              <a:buChar char="•"/>
            </a:pPr>
            <a:r>
              <a:rPr b="0" i="0" lang="fr" sz="2800" u="none" cap="none" strike="noStrike">
                <a:solidFill>
                  <a:srgbClr val="506687"/>
                </a:solidFill>
                <a:latin typeface="Calibri"/>
                <a:ea typeface="Calibri"/>
                <a:cs typeface="Calibri"/>
                <a:sym typeface="Calibri"/>
              </a:rPr>
              <a:t>La mise à disposition de MLDA améliore l'accès des femmes à une contraception efficace</a:t>
            </a:r>
            <a:endParaRPr b="0" i="0" sz="2800" u="none" cap="none" strike="noStrike">
              <a:solidFill>
                <a:srgbClr val="506687"/>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2800"/>
              <a:buFont typeface="Arial"/>
              <a:buChar char="•"/>
            </a:pPr>
            <a:r>
              <a:rPr b="0" i="0" lang="fr" sz="2800" u="none" cap="none" strike="noStrike">
                <a:solidFill>
                  <a:srgbClr val="506687"/>
                </a:solidFill>
                <a:latin typeface="Calibri"/>
                <a:ea typeface="Calibri"/>
                <a:cs typeface="Calibri"/>
                <a:sym typeface="Calibri"/>
              </a:rPr>
              <a:t>Les MLDA doivent être proposées aux femmes de tous les âges</a:t>
            </a:r>
            <a:endParaRPr b="0" i="0" sz="2800" u="none" cap="none" strike="noStrike">
              <a:solidFill>
                <a:srgbClr val="506687"/>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2800"/>
              <a:buFont typeface="Arial"/>
              <a:buChar char="•"/>
            </a:pPr>
            <a:r>
              <a:rPr b="0" i="0" lang="fr" sz="2800" u="none" cap="none" strike="noStrike">
                <a:solidFill>
                  <a:srgbClr val="506687"/>
                </a:solidFill>
                <a:latin typeface="Calibri"/>
                <a:ea typeface="Calibri"/>
                <a:cs typeface="Calibri"/>
                <a:sym typeface="Calibri"/>
              </a:rPr>
              <a:t>Les prestataires doivent insérer la méthode du choix des femmes dès que possible</a:t>
            </a:r>
            <a:endParaRPr/>
          </a:p>
        </p:txBody>
      </p:sp>
      <p:sp>
        <p:nvSpPr>
          <p:cNvPr id="545" name="Google Shape;545;p7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74"/>
          <p:cNvSpPr txBox="1"/>
          <p:nvPr>
            <p:ph type="title"/>
          </p:nvPr>
        </p:nvSpPr>
        <p:spPr>
          <a:xfrm>
            <a:off x="1577975" y="445353"/>
            <a:ext cx="5915025" cy="994172"/>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Fournir des pilules de CU </a:t>
            </a:r>
            <a:endParaRPr/>
          </a:p>
        </p:txBody>
      </p:sp>
      <p:pic>
        <p:nvPicPr>
          <p:cNvPr descr="supplyemergcontrapills" id="552" name="Google Shape;552;p74"/>
          <p:cNvPicPr preferRelativeResize="0"/>
          <p:nvPr/>
        </p:nvPicPr>
        <p:blipFill rotWithShape="1">
          <a:blip r:embed="rId3">
            <a:alphaModFix/>
          </a:blip>
          <a:srcRect b="0" l="0" r="0" t="0"/>
          <a:stretch/>
        </p:blipFill>
        <p:spPr>
          <a:xfrm>
            <a:off x="1708988" y="1586706"/>
            <a:ext cx="5726023" cy="4491747"/>
          </a:xfrm>
          <a:prstGeom prst="rect">
            <a:avLst/>
          </a:prstGeom>
          <a:noFill/>
          <a:ln>
            <a:noFill/>
          </a:ln>
        </p:spPr>
      </p:pic>
      <p:sp>
        <p:nvSpPr>
          <p:cNvPr id="553" name="Google Shape;553;p7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75"/>
          <p:cNvSpPr txBox="1"/>
          <p:nvPr/>
        </p:nvSpPr>
        <p:spPr>
          <a:xfrm>
            <a:off x="714055" y="713665"/>
            <a:ext cx="7221631"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chemeClr val="dk2"/>
                </a:solidFill>
                <a:latin typeface="Calibri"/>
                <a:ea typeface="Calibri"/>
                <a:cs typeface="Calibri"/>
                <a:sym typeface="Calibri"/>
              </a:rPr>
              <a:t>Intimité, confidentialité et choix éclairé</a:t>
            </a:r>
            <a:endParaRPr b="1" i="0" sz="4400" u="none" cap="none" strike="noStrike">
              <a:solidFill>
                <a:schemeClr val="dk2"/>
              </a:solidFill>
              <a:latin typeface="Calibri"/>
              <a:ea typeface="Calibri"/>
              <a:cs typeface="Calibri"/>
              <a:sym typeface="Calibri"/>
            </a:endParaRPr>
          </a:p>
        </p:txBody>
      </p:sp>
      <p:sp>
        <p:nvSpPr>
          <p:cNvPr id="560" name="Google Shape;560;p75"/>
          <p:cNvSpPr txBox="1"/>
          <p:nvPr/>
        </p:nvSpPr>
        <p:spPr>
          <a:xfrm>
            <a:off x="865598" y="2091206"/>
            <a:ext cx="7618288" cy="3504052"/>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640"/>
              </a:spcBef>
              <a:spcAft>
                <a:spcPts val="0"/>
              </a:spcAft>
              <a:buClr>
                <a:srgbClr val="1F3864"/>
              </a:buClr>
              <a:buSzPts val="2800"/>
              <a:buFont typeface="Arial"/>
              <a:buChar char="•"/>
            </a:pPr>
            <a:r>
              <a:rPr b="0" i="0" lang="fr" sz="2800" u="none" cap="none" strike="noStrike">
                <a:solidFill>
                  <a:schemeClr val="dk2"/>
                </a:solidFill>
                <a:latin typeface="Calibri"/>
                <a:ea typeface="Calibri"/>
                <a:cs typeface="Calibri"/>
                <a:sym typeface="Calibri"/>
              </a:rPr>
              <a:t>L'intimité et la confidentialité sont essentielles dans le contexte des soins liés à l'avortement</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2800"/>
              <a:buFont typeface="Arial"/>
              <a:buChar char="•"/>
            </a:pPr>
            <a:r>
              <a:rPr b="0" i="0" lang="fr" sz="2800" u="none" cap="none" strike="noStrike">
                <a:solidFill>
                  <a:schemeClr val="dk2"/>
                </a:solidFill>
                <a:latin typeface="Calibri"/>
                <a:ea typeface="Calibri"/>
                <a:cs typeface="Calibri"/>
                <a:sym typeface="Calibri"/>
              </a:rPr>
              <a:t>Les conseils doivent être prodigués à la femme dans un espace où personne ne peut voir ou entendre pour garantir la confidentialité</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2800"/>
              <a:buFont typeface="Arial"/>
              <a:buChar char="•"/>
            </a:pPr>
            <a:r>
              <a:rPr b="0" i="0" lang="fr" sz="2800" u="none" cap="none" strike="noStrike">
                <a:solidFill>
                  <a:schemeClr val="dk2"/>
                </a:solidFill>
                <a:latin typeface="Calibri"/>
                <a:ea typeface="Calibri"/>
                <a:cs typeface="Calibri"/>
                <a:sym typeface="Calibri"/>
              </a:rPr>
              <a:t>Les prestataires doivent suivre les protocoles professionnels qui préservent la confidentialité</a:t>
            </a:r>
            <a:endParaRPr b="0" i="0" sz="2800" u="none" cap="none" strike="noStrike">
              <a:solidFill>
                <a:schemeClr val="dk1"/>
              </a:solidFill>
              <a:latin typeface="Calibri"/>
              <a:ea typeface="Calibri"/>
              <a:cs typeface="Calibri"/>
              <a:sym typeface="Calibri"/>
            </a:endParaRPr>
          </a:p>
        </p:txBody>
      </p:sp>
      <p:sp>
        <p:nvSpPr>
          <p:cNvPr id="561" name="Google Shape;561;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pic>
        <p:nvPicPr>
          <p:cNvPr descr="askifshewouldlike" id="567" name="Google Shape;567;p76"/>
          <p:cNvPicPr preferRelativeResize="0"/>
          <p:nvPr>
            <p:ph idx="1" type="body"/>
          </p:nvPr>
        </p:nvPicPr>
        <p:blipFill rotWithShape="1">
          <a:blip r:embed="rId3">
            <a:alphaModFix/>
          </a:blip>
          <a:srcRect b="0" l="0" r="0" t="0"/>
          <a:stretch/>
        </p:blipFill>
        <p:spPr>
          <a:xfrm>
            <a:off x="1508202" y="1763682"/>
            <a:ext cx="6587584" cy="4729192"/>
          </a:xfrm>
          <a:prstGeom prst="rect">
            <a:avLst/>
          </a:prstGeom>
          <a:noFill/>
          <a:ln>
            <a:noFill/>
          </a:ln>
        </p:spPr>
      </p:pic>
      <p:sp>
        <p:nvSpPr>
          <p:cNvPr id="568" name="Google Shape;568;p76"/>
          <p:cNvSpPr txBox="1"/>
          <p:nvPr>
            <p:ph type="title"/>
          </p:nvPr>
        </p:nvSpPr>
        <p:spPr>
          <a:xfrm>
            <a:off x="0" y="93180"/>
            <a:ext cx="8903277" cy="1465694"/>
          </a:xfrm>
          <a:prstGeom prst="rect">
            <a:avLst/>
          </a:prstGeom>
          <a:noFill/>
          <a:ln>
            <a:noFill/>
          </a:ln>
        </p:spPr>
        <p:txBody>
          <a:bodyPr anchorCtr="0" anchor="ctr" bIns="45700" lIns="91425" spcFirstLastPara="1" rIns="91425" wrap="square" tIns="45700">
            <a:normAutofit/>
          </a:bodyPr>
          <a:lstStyle/>
          <a:p>
            <a:pPr indent="0" lvl="0" marL="0" rtl="0" algn="ctr">
              <a:lnSpc>
                <a:spcPct val="104999"/>
              </a:lnSpc>
              <a:spcBef>
                <a:spcPts val="0"/>
              </a:spcBef>
              <a:spcAft>
                <a:spcPts val="0"/>
              </a:spcAft>
              <a:buSzPts val="4444"/>
              <a:buNone/>
            </a:pPr>
            <a:r>
              <a:rPr lang="fr" sz="4000">
                <a:solidFill>
                  <a:schemeClr val="dk2"/>
                </a:solidFill>
              </a:rPr>
              <a:t>Demander si elle voudrait que son partenaire soit avec elle </a:t>
            </a:r>
            <a:endParaRPr sz="4000">
              <a:solidFill>
                <a:schemeClr val="dk2"/>
              </a:solidFill>
            </a:endParaRPr>
          </a:p>
        </p:txBody>
      </p:sp>
      <p:pic>
        <p:nvPicPr>
          <p:cNvPr descr="askifshewouldlike" id="569" name="Google Shape;569;p76"/>
          <p:cNvPicPr preferRelativeResize="0"/>
          <p:nvPr/>
        </p:nvPicPr>
        <p:blipFill rotWithShape="1">
          <a:blip r:embed="rId4">
            <a:alphaModFix/>
          </a:blip>
          <a:srcRect b="0" l="0" r="0" t="0"/>
          <a:stretch/>
        </p:blipFill>
        <p:spPr>
          <a:xfrm>
            <a:off x="1359729" y="1564179"/>
            <a:ext cx="6858092" cy="4923389"/>
          </a:xfrm>
          <a:prstGeom prst="rect">
            <a:avLst/>
          </a:prstGeom>
          <a:solidFill>
            <a:srgbClr val="ECECEC"/>
          </a:solidFill>
          <a:ln cap="sq" cmpd="sng" w="9525">
            <a:solidFill>
              <a:schemeClr val="accent1"/>
            </a:solidFill>
            <a:prstDash val="solid"/>
            <a:miter lim="800000"/>
            <a:headEnd len="sm" w="sm" type="none"/>
            <a:tailEnd len="sm" w="sm" type="none"/>
          </a:ln>
        </p:spPr>
      </p:pic>
      <p:sp>
        <p:nvSpPr>
          <p:cNvPr id="570" name="Google Shape;570;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77"/>
          <p:cNvSpPr txBox="1"/>
          <p:nvPr/>
        </p:nvSpPr>
        <p:spPr>
          <a:xfrm>
            <a:off x="793037" y="461170"/>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chemeClr val="dk2"/>
                </a:solidFill>
                <a:latin typeface="Calibri"/>
                <a:ea typeface="Calibri"/>
                <a:cs typeface="Calibri"/>
                <a:sym typeface="Calibri"/>
              </a:rPr>
              <a:t>Le choix éclairé revient à </a:t>
            </a:r>
            <a:endParaRPr b="1" i="0" sz="4400" u="none" cap="none" strike="noStrike">
              <a:solidFill>
                <a:schemeClr val="dk2"/>
              </a:solidFill>
              <a:latin typeface="Calibri"/>
              <a:ea typeface="Calibri"/>
              <a:cs typeface="Calibri"/>
              <a:sym typeface="Calibri"/>
            </a:endParaRPr>
          </a:p>
        </p:txBody>
      </p:sp>
      <p:sp>
        <p:nvSpPr>
          <p:cNvPr id="577" name="Google Shape;577;p77"/>
          <p:cNvSpPr txBox="1"/>
          <p:nvPr/>
        </p:nvSpPr>
        <p:spPr>
          <a:xfrm>
            <a:off x="955495" y="1598566"/>
            <a:ext cx="7840161" cy="4351338"/>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9285"/>
              </a:lnSpc>
              <a:spcBef>
                <a:spcPts val="640"/>
              </a:spcBef>
              <a:spcAft>
                <a:spcPts val="0"/>
              </a:spcAft>
              <a:buClr>
                <a:schemeClr val="dk2"/>
              </a:buClr>
              <a:buSzPts val="3200"/>
              <a:buFont typeface="Arial"/>
              <a:buChar char="•"/>
            </a:pPr>
            <a:r>
              <a:rPr b="0" i="0" lang="fr" sz="2800" u="none" cap="none" strike="noStrike">
                <a:solidFill>
                  <a:schemeClr val="dk2"/>
                </a:solidFill>
                <a:latin typeface="Calibri"/>
                <a:ea typeface="Calibri"/>
                <a:cs typeface="Calibri"/>
                <a:sym typeface="Calibri"/>
              </a:rPr>
              <a:t>Choisir une méthode volontairement, sans contrainte ou pression </a:t>
            </a:r>
            <a:endParaRPr b="0" i="0" sz="2800" u="none" cap="none" strike="noStrike">
              <a:solidFill>
                <a:schemeClr val="dk1"/>
              </a:solidFill>
              <a:latin typeface="Calibri"/>
              <a:ea typeface="Calibri"/>
              <a:cs typeface="Calibri"/>
              <a:sym typeface="Calibri"/>
            </a:endParaRPr>
          </a:p>
          <a:p>
            <a:pPr indent="-457200" lvl="0" marL="457200" marR="0" rtl="0" algn="l">
              <a:lnSpc>
                <a:spcPct val="109285"/>
              </a:lnSpc>
              <a:spcBef>
                <a:spcPts val="640"/>
              </a:spcBef>
              <a:spcAft>
                <a:spcPts val="0"/>
              </a:spcAft>
              <a:buClr>
                <a:schemeClr val="dk2"/>
              </a:buClr>
              <a:buSzPts val="3200"/>
              <a:buFont typeface="Arial"/>
              <a:buChar char="•"/>
            </a:pPr>
            <a:r>
              <a:rPr b="0" i="0" lang="fr" sz="2800" u="none" cap="none" strike="noStrike">
                <a:solidFill>
                  <a:schemeClr val="dk2"/>
                </a:solidFill>
                <a:latin typeface="Calibri"/>
                <a:ea typeface="Calibri"/>
                <a:cs typeface="Calibri"/>
                <a:sym typeface="Calibri"/>
              </a:rPr>
              <a:t>Choisir à partir d'un large éventail de méthodes</a:t>
            </a:r>
            <a:endParaRPr b="0" i="0" sz="2800" u="none" cap="none" strike="noStrike">
              <a:solidFill>
                <a:schemeClr val="dk1"/>
              </a:solidFill>
              <a:latin typeface="Calibri"/>
              <a:ea typeface="Calibri"/>
              <a:cs typeface="Calibri"/>
              <a:sym typeface="Calibri"/>
            </a:endParaRPr>
          </a:p>
          <a:p>
            <a:pPr indent="-457200" lvl="0" marL="457200" marR="0" rtl="0" algn="l">
              <a:lnSpc>
                <a:spcPct val="109285"/>
              </a:lnSpc>
              <a:spcBef>
                <a:spcPts val="640"/>
              </a:spcBef>
              <a:spcAft>
                <a:spcPts val="0"/>
              </a:spcAft>
              <a:buClr>
                <a:schemeClr val="dk2"/>
              </a:buClr>
              <a:buSzPts val="3200"/>
              <a:buFont typeface="Arial"/>
              <a:buChar char="•"/>
            </a:pPr>
            <a:r>
              <a:rPr b="0" i="0" lang="fr" sz="2800" u="none" cap="none" strike="noStrike">
                <a:solidFill>
                  <a:schemeClr val="dk2"/>
                </a:solidFill>
                <a:latin typeface="Calibri"/>
                <a:ea typeface="Calibri"/>
                <a:cs typeface="Calibri"/>
                <a:sym typeface="Calibri"/>
              </a:rPr>
              <a:t>Comprendre les avantages et les risques inhérents à chaque méthode</a:t>
            </a:r>
            <a:endParaRPr b="0" i="0" sz="2800" u="none" cap="none" strike="noStrike">
              <a:solidFill>
                <a:schemeClr val="dk1"/>
              </a:solidFill>
              <a:latin typeface="Calibri"/>
              <a:ea typeface="Calibri"/>
              <a:cs typeface="Calibri"/>
              <a:sym typeface="Calibri"/>
            </a:endParaRPr>
          </a:p>
          <a:p>
            <a:pPr indent="-457200" lvl="0" marL="457200" marR="0" rtl="0" algn="l">
              <a:lnSpc>
                <a:spcPct val="109285"/>
              </a:lnSpc>
              <a:spcBef>
                <a:spcPts val="640"/>
              </a:spcBef>
              <a:spcAft>
                <a:spcPts val="0"/>
              </a:spcAft>
              <a:buClr>
                <a:schemeClr val="dk2"/>
              </a:buClr>
              <a:buSzPts val="3200"/>
              <a:buFont typeface="Arial"/>
              <a:buChar char="•"/>
            </a:pPr>
            <a:r>
              <a:rPr b="0" i="0" lang="fr" sz="2800" u="none" cap="none" strike="noStrike">
                <a:solidFill>
                  <a:schemeClr val="dk2"/>
                </a:solidFill>
                <a:latin typeface="Calibri"/>
                <a:ea typeface="Calibri"/>
                <a:cs typeface="Calibri"/>
                <a:sym typeface="Calibri"/>
              </a:rPr>
              <a:t>Le consentement éclairé est obtenu avant la mise à disposition de la méthode</a:t>
            </a:r>
            <a:endParaRPr b="0" i="0" sz="2800" u="none" cap="none" strike="noStrike">
              <a:solidFill>
                <a:schemeClr val="dk1"/>
              </a:solidFill>
              <a:latin typeface="Calibri"/>
              <a:ea typeface="Calibri"/>
              <a:cs typeface="Calibri"/>
              <a:sym typeface="Calibri"/>
            </a:endParaRPr>
          </a:p>
          <a:p>
            <a:pPr indent="-457200" lvl="0" marL="457200" marR="0" rtl="0" algn="l">
              <a:lnSpc>
                <a:spcPct val="109285"/>
              </a:lnSpc>
              <a:spcBef>
                <a:spcPts val="640"/>
              </a:spcBef>
              <a:spcAft>
                <a:spcPts val="0"/>
              </a:spcAft>
              <a:buClr>
                <a:schemeClr val="dk2"/>
              </a:buClr>
              <a:buSzPts val="3200"/>
              <a:buFont typeface="Arial"/>
              <a:buChar char="•"/>
            </a:pPr>
            <a:r>
              <a:rPr b="0" i="0" lang="fr" sz="2800" u="none" cap="none" strike="noStrike">
                <a:solidFill>
                  <a:schemeClr val="dk2"/>
                </a:solidFill>
                <a:latin typeface="Calibri"/>
                <a:ea typeface="Calibri"/>
                <a:cs typeface="Calibri"/>
                <a:sym typeface="Calibri"/>
              </a:rPr>
              <a:t>Le consentement éclairé est particulièrement important pour les méthodes permanentes comme la stérilisation</a:t>
            </a:r>
            <a:endParaRPr b="0" i="0" sz="2800" u="none" cap="none" strike="noStrike">
              <a:solidFill>
                <a:schemeClr val="dk1"/>
              </a:solidFill>
              <a:latin typeface="Calibri"/>
              <a:ea typeface="Calibri"/>
              <a:cs typeface="Calibri"/>
              <a:sym typeface="Calibri"/>
            </a:endParaRPr>
          </a:p>
        </p:txBody>
      </p:sp>
      <p:sp>
        <p:nvSpPr>
          <p:cNvPr id="578" name="Google Shape;578;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78"/>
          <p:cNvSpPr txBox="1"/>
          <p:nvPr>
            <p:ph type="title"/>
          </p:nvPr>
        </p:nvSpPr>
        <p:spPr>
          <a:xfrm>
            <a:off x="623888" y="2317976"/>
            <a:ext cx="7886700" cy="2222047"/>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4400"/>
              <a:buNone/>
            </a:pPr>
            <a:r>
              <a:rPr b="1" i="0" lang="fr" u="none" cap="none" strike="noStrike">
                <a:solidFill>
                  <a:schemeClr val="accent1"/>
                </a:solidFill>
                <a:latin typeface="Calibri"/>
                <a:ea typeface="Calibri"/>
                <a:cs typeface="Calibri"/>
                <a:sym typeface="Calibri"/>
              </a:rPr>
              <a:t>CONSIDÉRATIONS</a:t>
            </a:r>
            <a:r>
              <a:rPr lang="fr">
                <a:solidFill>
                  <a:schemeClr val="accent1"/>
                </a:solidFill>
                <a:latin typeface="Calibri"/>
                <a:ea typeface="Calibri"/>
                <a:cs typeface="Calibri"/>
                <a:sym typeface="Calibri"/>
              </a:rPr>
              <a:t> PARTICULIÈRES : LES FEMMES R</a:t>
            </a:r>
            <a:r>
              <a:rPr b="1" i="0" lang="fr" u="none" cap="none" strike="noStrike">
                <a:solidFill>
                  <a:schemeClr val="accent1"/>
                </a:solidFill>
                <a:latin typeface="Calibri"/>
                <a:ea typeface="Calibri"/>
                <a:cs typeface="Calibri"/>
                <a:sym typeface="Calibri"/>
              </a:rPr>
              <a:t>ÉFUGIÉES </a:t>
            </a:r>
            <a:r>
              <a:rPr lang="fr">
                <a:solidFill>
                  <a:schemeClr val="accent1"/>
                </a:solidFill>
                <a:latin typeface="Calibri"/>
                <a:ea typeface="Calibri"/>
                <a:cs typeface="Calibri"/>
                <a:sym typeface="Calibri"/>
              </a:rPr>
              <a:t>OU D</a:t>
            </a:r>
            <a:r>
              <a:rPr b="1" i="0" lang="fr" u="none" cap="none" strike="noStrike">
                <a:solidFill>
                  <a:schemeClr val="accent1"/>
                </a:solidFill>
                <a:latin typeface="Calibri"/>
                <a:ea typeface="Calibri"/>
                <a:cs typeface="Calibri"/>
                <a:sym typeface="Calibri"/>
              </a:rPr>
              <a:t>ÉPLACÉES</a:t>
            </a:r>
            <a:endParaRPr>
              <a:solidFill>
                <a:schemeClr val="accent1"/>
              </a:solidFill>
              <a:latin typeface="Calibri"/>
              <a:ea typeface="Calibri"/>
              <a:cs typeface="Calibri"/>
              <a:sym typeface="Calibri"/>
            </a:endParaRPr>
          </a:p>
        </p:txBody>
      </p:sp>
      <p:sp>
        <p:nvSpPr>
          <p:cNvPr id="585" name="Google Shape;585;p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79"/>
          <p:cNvSpPr txBox="1"/>
          <p:nvPr/>
        </p:nvSpPr>
        <p:spPr>
          <a:xfrm>
            <a:off x="628650" y="592428"/>
            <a:ext cx="7886700" cy="167913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3959"/>
              <a:buFont typeface="Calibri"/>
              <a:buNone/>
            </a:pPr>
            <a:r>
              <a:rPr b="1" i="0" lang="fr" sz="4400" u="none" cap="none" strike="noStrike">
                <a:solidFill>
                  <a:schemeClr val="dk2"/>
                </a:solidFill>
                <a:latin typeface="Calibri"/>
                <a:ea typeface="Calibri"/>
                <a:cs typeface="Calibri"/>
                <a:sym typeface="Calibri"/>
              </a:rPr>
              <a:t>Méthodes contraceptives : considérations particulières</a:t>
            </a:r>
            <a:endParaRPr b="1" i="0" sz="3959" u="none" cap="none" strike="noStrike">
              <a:solidFill>
                <a:schemeClr val="dk2"/>
              </a:solidFill>
              <a:latin typeface="Calibri"/>
              <a:ea typeface="Calibri"/>
              <a:cs typeface="Calibri"/>
              <a:sym typeface="Calibri"/>
            </a:endParaRPr>
          </a:p>
        </p:txBody>
      </p:sp>
      <p:sp>
        <p:nvSpPr>
          <p:cNvPr id="592" name="Google Shape;592;p79"/>
          <p:cNvSpPr txBox="1"/>
          <p:nvPr/>
        </p:nvSpPr>
        <p:spPr>
          <a:xfrm>
            <a:off x="1049891" y="2410773"/>
            <a:ext cx="7321377" cy="3616540"/>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640"/>
              </a:spcBef>
              <a:spcAft>
                <a:spcPts val="0"/>
              </a:spcAft>
              <a:buClr>
                <a:schemeClr val="dk1"/>
              </a:buClr>
              <a:buSzPts val="3200"/>
              <a:buFont typeface="Arial"/>
              <a:buChar char="•"/>
            </a:pPr>
            <a:r>
              <a:rPr b="0" i="0" lang="fr" sz="2800" u="none" cap="none" strike="noStrike">
                <a:solidFill>
                  <a:schemeClr val="dk2"/>
                </a:solidFill>
                <a:latin typeface="Calibri"/>
                <a:ea typeface="Calibri"/>
                <a:cs typeface="Calibri"/>
                <a:sym typeface="Calibri"/>
              </a:rPr>
              <a:t>Niveaux élevés de violence sexuelle</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chemeClr val="dk1"/>
              </a:buClr>
              <a:buSzPts val="3200"/>
              <a:buFont typeface="Arial"/>
              <a:buChar char="•"/>
            </a:pPr>
            <a:r>
              <a:rPr b="0" i="0" lang="fr" sz="2800" u="none" cap="none" strike="noStrike">
                <a:solidFill>
                  <a:schemeClr val="dk2"/>
                </a:solidFill>
                <a:latin typeface="Calibri"/>
                <a:ea typeface="Calibri"/>
                <a:cs typeface="Calibri"/>
                <a:sym typeface="Calibri"/>
              </a:rPr>
              <a:t>Choix de méthodes contraceptives éventuellement limité</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chemeClr val="dk1"/>
              </a:buClr>
              <a:buSzPts val="3200"/>
              <a:buFont typeface="Arial"/>
              <a:buChar char="•"/>
            </a:pPr>
            <a:r>
              <a:rPr b="0" i="0" lang="fr" sz="2800" u="none" cap="none" strike="noStrike">
                <a:solidFill>
                  <a:schemeClr val="dk2"/>
                </a:solidFill>
                <a:latin typeface="Calibri"/>
                <a:ea typeface="Calibri"/>
                <a:cs typeface="Calibri"/>
                <a:sym typeface="Calibri"/>
              </a:rPr>
              <a:t>Risque accru de l'exposition aux IST/VIH</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chemeClr val="dk1"/>
              </a:buClr>
              <a:buSzPts val="3200"/>
              <a:buFont typeface="Arial"/>
              <a:buChar char="•"/>
            </a:pPr>
            <a:r>
              <a:rPr b="0" i="0" lang="fr" sz="2800" u="none" cap="none" strike="noStrike">
                <a:solidFill>
                  <a:schemeClr val="dk2"/>
                </a:solidFill>
                <a:latin typeface="Calibri"/>
                <a:ea typeface="Calibri"/>
                <a:cs typeface="Calibri"/>
                <a:sym typeface="Calibri"/>
              </a:rPr>
              <a:t>Importance de la CU </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chemeClr val="dk1"/>
              </a:buClr>
              <a:buSzPts val="3200"/>
              <a:buFont typeface="Arial"/>
              <a:buChar char="•"/>
            </a:pPr>
            <a:r>
              <a:rPr b="0" i="0" lang="fr" sz="2800" u="none" cap="none" strike="noStrike">
                <a:solidFill>
                  <a:schemeClr val="dk2"/>
                </a:solidFill>
                <a:latin typeface="Calibri"/>
                <a:ea typeface="Calibri"/>
                <a:cs typeface="Calibri"/>
                <a:sym typeface="Calibri"/>
              </a:rPr>
              <a:t>Vulnérabilité des femmes, en particulier des adolescentes </a:t>
            </a:r>
            <a:endParaRPr b="0" i="0" sz="2800" u="none" cap="none" strike="noStrike">
              <a:solidFill>
                <a:schemeClr val="dk1"/>
              </a:solidFill>
              <a:latin typeface="Calibri"/>
              <a:ea typeface="Calibri"/>
              <a:cs typeface="Calibri"/>
              <a:sym typeface="Calibri"/>
            </a:endParaRPr>
          </a:p>
        </p:txBody>
      </p:sp>
      <p:sp>
        <p:nvSpPr>
          <p:cNvPr id="593" name="Google Shape;593;p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80"/>
          <p:cNvSpPr txBox="1"/>
          <p:nvPr>
            <p:ph type="title"/>
          </p:nvPr>
        </p:nvSpPr>
        <p:spPr>
          <a:xfrm>
            <a:off x="623888" y="1709740"/>
            <a:ext cx="7886700" cy="239391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4400"/>
              <a:buNone/>
            </a:pPr>
            <a:r>
              <a:rPr lang="fr">
                <a:solidFill>
                  <a:schemeClr val="accent1"/>
                </a:solidFill>
              </a:rPr>
              <a:t>AUTRES </a:t>
            </a:r>
            <a:r>
              <a:rPr lang="fr">
                <a:solidFill>
                  <a:schemeClr val="accent1"/>
                </a:solidFill>
                <a:latin typeface="Calibri"/>
                <a:ea typeface="Calibri"/>
                <a:cs typeface="Calibri"/>
                <a:sym typeface="Calibri"/>
              </a:rPr>
              <a:t>CONSID</a:t>
            </a:r>
            <a:r>
              <a:rPr b="1" i="0" lang="fr" u="none" cap="none" strike="noStrike">
                <a:solidFill>
                  <a:schemeClr val="accent1"/>
                </a:solidFill>
                <a:latin typeface="Calibri"/>
                <a:ea typeface="Calibri"/>
                <a:cs typeface="Calibri"/>
                <a:sym typeface="Calibri"/>
              </a:rPr>
              <a:t>É</a:t>
            </a:r>
            <a:r>
              <a:rPr lang="fr">
                <a:solidFill>
                  <a:schemeClr val="accent1"/>
                </a:solidFill>
                <a:latin typeface="Calibri"/>
                <a:ea typeface="Calibri"/>
                <a:cs typeface="Calibri"/>
                <a:sym typeface="Calibri"/>
              </a:rPr>
              <a:t>RATIONS</a:t>
            </a:r>
            <a:r>
              <a:rPr lang="fr">
                <a:solidFill>
                  <a:schemeClr val="accent1"/>
                </a:solidFill>
              </a:rPr>
              <a:t> PARTICULI</a:t>
            </a:r>
            <a:r>
              <a:rPr lang="fr">
                <a:solidFill>
                  <a:schemeClr val="accent1"/>
                </a:solidFill>
                <a:latin typeface="Calibri"/>
                <a:ea typeface="Calibri"/>
                <a:cs typeface="Calibri"/>
                <a:sym typeface="Calibri"/>
              </a:rPr>
              <a:t>ÈRES</a:t>
            </a:r>
            <a:r>
              <a:rPr lang="fr">
                <a:solidFill>
                  <a:schemeClr val="accent1"/>
                </a:solidFill>
              </a:rPr>
              <a:t> : ÉTUDE DE CAS</a:t>
            </a:r>
            <a:endParaRPr/>
          </a:p>
        </p:txBody>
      </p:sp>
      <p:sp>
        <p:nvSpPr>
          <p:cNvPr id="600" name="Google Shape;600;p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81"/>
          <p:cNvSpPr txBox="1"/>
          <p:nvPr>
            <p:ph type="title"/>
          </p:nvPr>
        </p:nvSpPr>
        <p:spPr>
          <a:xfrm>
            <a:off x="457200" y="638855"/>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lang="fr">
                <a:solidFill>
                  <a:srgbClr val="B85231"/>
                </a:solidFill>
              </a:rPr>
              <a:t>Étude de cas 1 : Violence</a:t>
            </a:r>
            <a:endParaRPr>
              <a:solidFill>
                <a:srgbClr val="B85231"/>
              </a:solidFill>
            </a:endParaRPr>
          </a:p>
        </p:txBody>
      </p:sp>
      <p:sp>
        <p:nvSpPr>
          <p:cNvPr id="607" name="Google Shape;607;p81"/>
          <p:cNvSpPr txBox="1"/>
          <p:nvPr/>
        </p:nvSpPr>
        <p:spPr>
          <a:xfrm>
            <a:off x="813495" y="1912483"/>
            <a:ext cx="7517011" cy="3334431"/>
          </a:xfrm>
          <a:prstGeom prst="rect">
            <a:avLst/>
          </a:prstGeom>
          <a:noFill/>
          <a:ln>
            <a:noFill/>
          </a:ln>
        </p:spPr>
        <p:txBody>
          <a:bodyPr anchorCtr="0" anchor="t" bIns="45700" lIns="91425" spcFirstLastPara="1" rIns="91425" wrap="square" tIns="45700">
            <a:noAutofit/>
          </a:bodyPr>
          <a:lstStyle/>
          <a:p>
            <a:pPr indent="0" lvl="0" marL="0" marR="0" rtl="0" algn="l">
              <a:lnSpc>
                <a:spcPct val="126428"/>
              </a:lnSpc>
              <a:spcBef>
                <a:spcPts val="640"/>
              </a:spcBef>
              <a:spcAft>
                <a:spcPts val="0"/>
              </a:spcAft>
              <a:buClr>
                <a:schemeClr val="dk1"/>
              </a:buClr>
              <a:buSzPts val="3200"/>
              <a:buFont typeface="Arial"/>
              <a:buNone/>
            </a:pPr>
            <a:r>
              <a:rPr b="0" i="0" lang="fr" sz="2800" u="none" cap="none" strike="noStrike">
                <a:solidFill>
                  <a:schemeClr val="dk2"/>
                </a:solidFill>
                <a:latin typeface="Calibri"/>
                <a:ea typeface="Calibri"/>
                <a:cs typeface="Calibri"/>
                <a:sym typeface="Calibri"/>
              </a:rPr>
              <a:t>Une femme mariée de 22 ans, mère d'un enfant révèle qu'elle est fréquemment battue par son mari. La dernière fois qu'elle a subi des coups remonte à sa grossesse. Elle s'est présentée dans l'établissement avec des saignements abondants et des crampes. Elle a peur de parler de contraception avec son mari.</a:t>
            </a:r>
            <a:endParaRPr b="0" i="0" sz="2800" u="none" cap="none" strike="noStrike">
              <a:solidFill>
                <a:schemeClr val="dk1"/>
              </a:solidFill>
              <a:latin typeface="Calibri"/>
              <a:ea typeface="Calibri"/>
              <a:cs typeface="Calibri"/>
              <a:sym typeface="Calibri"/>
            </a:endParaRPr>
          </a:p>
        </p:txBody>
      </p:sp>
      <p:sp>
        <p:nvSpPr>
          <p:cNvPr id="608" name="Google Shape;608;p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ctrTitle"/>
          </p:nvPr>
        </p:nvSpPr>
        <p:spPr>
          <a:xfrm>
            <a:off x="777240" y="271145"/>
            <a:ext cx="77724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5400"/>
              <a:buFont typeface="Calibri"/>
              <a:buNone/>
            </a:pPr>
            <a:r>
              <a:rPr lang="fr" sz="4000">
                <a:solidFill>
                  <a:schemeClr val="dk2"/>
                </a:solidFill>
              </a:rPr>
              <a:t>SESSION </a:t>
            </a:r>
            <a:r>
              <a:rPr b="1" lang="fr" sz="4000">
                <a:solidFill>
                  <a:schemeClr val="dk2"/>
                </a:solidFill>
              </a:rPr>
              <a:t>2 : </a:t>
            </a:r>
            <a:r>
              <a:rPr b="1" lang="fr" sz="4000"/>
              <a:t>ÉV</a:t>
            </a:r>
            <a:r>
              <a:rPr b="1" lang="fr" sz="4000">
                <a:solidFill>
                  <a:srgbClr val="B85231"/>
                </a:solidFill>
              </a:rPr>
              <a:t>ACUATI</a:t>
            </a:r>
            <a:r>
              <a:rPr b="1" lang="fr" sz="4000"/>
              <a:t>ON UT</a:t>
            </a:r>
            <a:r>
              <a:rPr b="1" lang="fr" sz="4000">
                <a:latin typeface="Calibri"/>
                <a:ea typeface="Calibri"/>
                <a:cs typeface="Calibri"/>
                <a:sym typeface="Calibri"/>
              </a:rPr>
              <a:t>É</a:t>
            </a:r>
            <a:r>
              <a:rPr b="1" lang="fr" sz="4000"/>
              <a:t>RINE DANS LES CONTEXTES DE CRISE</a:t>
            </a:r>
            <a:endParaRPr sz="4000"/>
          </a:p>
        </p:txBody>
      </p:sp>
      <p:sp>
        <p:nvSpPr>
          <p:cNvPr id="187" name="Google Shape;187;p28"/>
          <p:cNvSpPr txBox="1"/>
          <p:nvPr>
            <p:ph idx="12" type="sldNum"/>
          </p:nvPr>
        </p:nvSpPr>
        <p:spPr>
          <a:xfrm>
            <a:off x="2686050" y="6096886"/>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6</a:t>
            </a:r>
            <a:endParaRPr/>
          </a:p>
        </p:txBody>
      </p:sp>
      <p:pic>
        <p:nvPicPr>
          <p:cNvPr descr="A close-up of a logo&#10;&#10;Description automatically generated with medium confidence" id="188" name="Google Shape;188;p28"/>
          <p:cNvPicPr preferRelativeResize="0"/>
          <p:nvPr/>
        </p:nvPicPr>
        <p:blipFill rotWithShape="1">
          <a:blip r:embed="rId3">
            <a:alphaModFix/>
          </a:blip>
          <a:srcRect b="0" l="0" r="0" t="0"/>
          <a:stretch/>
        </p:blipFill>
        <p:spPr>
          <a:xfrm>
            <a:off x="7556938" y="5823145"/>
            <a:ext cx="1202370" cy="59759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82"/>
          <p:cNvSpPr txBox="1"/>
          <p:nvPr>
            <p:ph type="title"/>
          </p:nvPr>
        </p:nvSpPr>
        <p:spPr>
          <a:xfrm>
            <a:off x="457200" y="638855"/>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lang="fr">
                <a:solidFill>
                  <a:srgbClr val="B85231"/>
                </a:solidFill>
              </a:rPr>
              <a:t>Étude de cas 2 : VIH</a:t>
            </a:r>
            <a:endParaRPr>
              <a:solidFill>
                <a:srgbClr val="B85231"/>
              </a:solidFill>
            </a:endParaRPr>
          </a:p>
        </p:txBody>
      </p:sp>
      <p:sp>
        <p:nvSpPr>
          <p:cNvPr id="615" name="Google Shape;615;p82"/>
          <p:cNvSpPr txBox="1"/>
          <p:nvPr/>
        </p:nvSpPr>
        <p:spPr>
          <a:xfrm>
            <a:off x="813495" y="1912483"/>
            <a:ext cx="7517011" cy="3334431"/>
          </a:xfrm>
          <a:prstGeom prst="rect">
            <a:avLst/>
          </a:prstGeom>
          <a:noFill/>
          <a:ln>
            <a:noFill/>
          </a:ln>
        </p:spPr>
        <p:txBody>
          <a:bodyPr anchorCtr="0" anchor="t" bIns="45700" lIns="91425" spcFirstLastPara="1" rIns="91425" wrap="square" tIns="45700">
            <a:noAutofit/>
          </a:bodyPr>
          <a:lstStyle/>
          <a:p>
            <a:pPr indent="0" lvl="0" marL="25400" marR="0" rtl="0" algn="l">
              <a:lnSpc>
                <a:spcPct val="100000"/>
              </a:lnSpc>
              <a:spcBef>
                <a:spcPts val="640"/>
              </a:spcBef>
              <a:spcAft>
                <a:spcPts val="0"/>
              </a:spcAft>
              <a:buClr>
                <a:schemeClr val="dk1"/>
              </a:buClr>
              <a:buSzPts val="3200"/>
              <a:buFont typeface="Arial"/>
              <a:buNone/>
            </a:pPr>
            <a:r>
              <a:rPr b="0" i="0" lang="fr" sz="2800" u="none" cap="none" strike="noStrike">
                <a:solidFill>
                  <a:schemeClr val="dk2"/>
                </a:solidFill>
                <a:latin typeface="Calibri"/>
                <a:ea typeface="Calibri"/>
                <a:cs typeface="Calibri"/>
                <a:sym typeface="Calibri"/>
              </a:rPr>
              <a:t>Une femme de 28 ans, mère de deux enfants se présente dans l'établissement, elle est très malade et apprend qu'elle est séropositive. Son mari a été son seul partenaire sexuel. Elle veut éviter une autre grossesse jusqu'à ce qu'elle ait un traitement du VIH et qu'elle se sente mieux.</a:t>
            </a:r>
            <a:endParaRPr/>
          </a:p>
        </p:txBody>
      </p:sp>
      <p:sp>
        <p:nvSpPr>
          <p:cNvPr id="616" name="Google Shape;616;p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pic>
        <p:nvPicPr>
          <p:cNvPr descr="condoms4menwomen" id="622" name="Google Shape;622;p83"/>
          <p:cNvPicPr preferRelativeResize="0"/>
          <p:nvPr>
            <p:ph idx="1" type="body"/>
          </p:nvPr>
        </p:nvPicPr>
        <p:blipFill rotWithShape="1">
          <a:blip r:embed="rId3">
            <a:alphaModFix/>
          </a:blip>
          <a:srcRect b="0" l="0" r="0" t="0"/>
          <a:stretch/>
        </p:blipFill>
        <p:spPr>
          <a:xfrm>
            <a:off x="2519172" y="1691481"/>
            <a:ext cx="4105656" cy="4343400"/>
          </a:xfrm>
          <a:prstGeom prst="rect">
            <a:avLst/>
          </a:prstGeom>
          <a:noFill/>
          <a:ln>
            <a:noFill/>
          </a:ln>
        </p:spPr>
      </p:pic>
      <p:sp>
        <p:nvSpPr>
          <p:cNvPr id="623" name="Google Shape;623;p83"/>
          <p:cNvSpPr txBox="1"/>
          <p:nvPr>
            <p:ph type="title"/>
          </p:nvPr>
        </p:nvSpPr>
        <p:spPr>
          <a:xfrm>
            <a:off x="324465" y="365126"/>
            <a:ext cx="8819535" cy="132556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lang="fr">
                <a:solidFill>
                  <a:schemeClr val="dk2"/>
                </a:solidFill>
              </a:rPr>
              <a:t>Préservatifs féminins et masculins</a:t>
            </a:r>
            <a:endParaRPr/>
          </a:p>
        </p:txBody>
      </p:sp>
      <p:pic>
        <p:nvPicPr>
          <p:cNvPr descr="A picture containing text&#10;&#10;Description automatically generated" id="624" name="Google Shape;624;p83"/>
          <p:cNvPicPr preferRelativeResize="0"/>
          <p:nvPr/>
        </p:nvPicPr>
        <p:blipFill rotWithShape="1">
          <a:blip r:embed="rId4">
            <a:alphaModFix/>
          </a:blip>
          <a:srcRect b="0" l="0" r="0" t="0"/>
          <a:stretch/>
        </p:blipFill>
        <p:spPr>
          <a:xfrm>
            <a:off x="2194811" y="1704975"/>
            <a:ext cx="4726189" cy="5018400"/>
          </a:xfrm>
          <a:prstGeom prst="rect">
            <a:avLst/>
          </a:prstGeom>
          <a:noFill/>
          <a:ln>
            <a:noFill/>
          </a:ln>
        </p:spPr>
      </p:pic>
      <p:sp>
        <p:nvSpPr>
          <p:cNvPr id="625" name="Google Shape;625;p83"/>
          <p:cNvSpPr txBox="1"/>
          <p:nvPr/>
        </p:nvSpPr>
        <p:spPr>
          <a:xfrm>
            <a:off x="2171700" y="5369835"/>
            <a:ext cx="1171349" cy="499781"/>
          </a:xfrm>
          <a:prstGeom prst="rect">
            <a:avLst/>
          </a:prstGeom>
          <a:solidFill>
            <a:schemeClr val="lt1"/>
          </a:solidFill>
          <a:ln>
            <a:noFill/>
          </a:ln>
        </p:spPr>
        <p:txBody>
          <a:bodyPr anchorCtr="0" anchor="ctr" bIns="45700" lIns="91425" spcFirstLastPara="1" rIns="91425" wrap="square" tIns="45700">
            <a:normAutofit lnSpcReduction="10000"/>
          </a:bodyPr>
          <a:lstStyle/>
          <a:p>
            <a:pPr indent="0" lvl="0" marL="0" marR="0" rtl="0" algn="r">
              <a:lnSpc>
                <a:spcPct val="100000"/>
              </a:lnSpc>
              <a:spcBef>
                <a:spcPts val="0"/>
              </a:spcBef>
              <a:spcAft>
                <a:spcPts val="0"/>
              </a:spcAft>
              <a:buClr>
                <a:schemeClr val="dk2"/>
              </a:buClr>
              <a:buSzPts val="4400"/>
              <a:buFont typeface="Calibri"/>
              <a:buNone/>
            </a:pPr>
            <a:r>
              <a:rPr b="0" i="0" lang="fr" sz="1400" u="none" cap="none" strike="noStrike">
                <a:solidFill>
                  <a:schemeClr val="dk2"/>
                </a:solidFill>
                <a:latin typeface="Calibri"/>
                <a:ea typeface="Calibri"/>
                <a:cs typeface="Calibri"/>
                <a:sym typeface="Calibri"/>
              </a:rPr>
              <a:t>Préservatif masculin</a:t>
            </a:r>
            <a:endParaRPr/>
          </a:p>
        </p:txBody>
      </p:sp>
      <p:sp>
        <p:nvSpPr>
          <p:cNvPr id="626" name="Google Shape;626;p83"/>
          <p:cNvSpPr txBox="1"/>
          <p:nvPr/>
        </p:nvSpPr>
        <p:spPr>
          <a:xfrm>
            <a:off x="5966528" y="5373216"/>
            <a:ext cx="1171349" cy="499781"/>
          </a:xfrm>
          <a:prstGeom prst="rect">
            <a:avLst/>
          </a:prstGeom>
          <a:solidFill>
            <a:schemeClr val="lt1"/>
          </a:solidFill>
          <a:ln>
            <a:noFill/>
          </a:ln>
        </p:spPr>
        <p:txBody>
          <a:bodyPr anchorCtr="0" anchor="ctr" bIns="45700" lIns="91425" spcFirstLastPara="1" rIns="91425" wrap="square" tIns="45700">
            <a:normAutofit lnSpcReduction="10000"/>
          </a:bodyPr>
          <a:lstStyle/>
          <a:p>
            <a:pPr indent="0" lvl="0" marL="0" marR="0" rtl="0" algn="l">
              <a:lnSpc>
                <a:spcPct val="100000"/>
              </a:lnSpc>
              <a:spcBef>
                <a:spcPts val="0"/>
              </a:spcBef>
              <a:spcAft>
                <a:spcPts val="0"/>
              </a:spcAft>
              <a:buClr>
                <a:schemeClr val="dk2"/>
              </a:buClr>
              <a:buSzPts val="4400"/>
              <a:buFont typeface="Calibri"/>
              <a:buNone/>
            </a:pPr>
            <a:r>
              <a:rPr b="0" i="0" lang="fr" sz="1400" u="none" cap="none" strike="noStrike">
                <a:solidFill>
                  <a:schemeClr val="dk2"/>
                </a:solidFill>
                <a:latin typeface="Calibri"/>
                <a:ea typeface="Calibri"/>
                <a:cs typeface="Calibri"/>
                <a:sym typeface="Calibri"/>
              </a:rPr>
              <a:t>Préservatif féminin</a:t>
            </a:r>
            <a:endParaRPr/>
          </a:p>
        </p:txBody>
      </p:sp>
      <p:sp>
        <p:nvSpPr>
          <p:cNvPr id="627" name="Google Shape;627;p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84"/>
          <p:cNvSpPr txBox="1"/>
          <p:nvPr/>
        </p:nvSpPr>
        <p:spPr>
          <a:xfrm>
            <a:off x="493713" y="753609"/>
            <a:ext cx="8229600" cy="81393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4400"/>
              <a:buFont typeface="Calibri"/>
              <a:buNone/>
            </a:pPr>
            <a:r>
              <a:rPr b="1" i="0" lang="fr" sz="4400" u="none" cap="none" strike="noStrike">
                <a:solidFill>
                  <a:srgbClr val="B85231"/>
                </a:solidFill>
                <a:latin typeface="Calibri"/>
                <a:ea typeface="Calibri"/>
                <a:cs typeface="Calibri"/>
                <a:sym typeface="Calibri"/>
              </a:rPr>
              <a:t>Étude de cas 3 : Jeunes femmes</a:t>
            </a:r>
            <a:endParaRPr b="1" i="0" sz="4400" u="none" cap="none" strike="noStrike">
              <a:solidFill>
                <a:schemeClr val="accent1"/>
              </a:solidFill>
              <a:latin typeface="Calibri"/>
              <a:ea typeface="Calibri"/>
              <a:cs typeface="Calibri"/>
              <a:sym typeface="Calibri"/>
            </a:endParaRPr>
          </a:p>
        </p:txBody>
      </p:sp>
      <p:sp>
        <p:nvSpPr>
          <p:cNvPr id="634" name="Google Shape;634;p84"/>
          <p:cNvSpPr txBox="1"/>
          <p:nvPr/>
        </p:nvSpPr>
        <p:spPr>
          <a:xfrm>
            <a:off x="616448" y="1981085"/>
            <a:ext cx="8070351" cy="36468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40"/>
              </a:spcBef>
              <a:spcAft>
                <a:spcPts val="0"/>
              </a:spcAft>
              <a:buClr>
                <a:schemeClr val="dk1"/>
              </a:buClr>
              <a:buSzPts val="3200"/>
              <a:buFont typeface="Arial"/>
              <a:buNone/>
            </a:pPr>
            <a:r>
              <a:rPr b="0" i="0" lang="fr" sz="2700" u="none" cap="none" strike="noStrike">
                <a:solidFill>
                  <a:schemeClr val="dk2"/>
                </a:solidFill>
                <a:latin typeface="Calibri"/>
                <a:ea typeface="Calibri"/>
                <a:cs typeface="Calibri"/>
                <a:sym typeface="Calibri"/>
              </a:rPr>
              <a:t>Une femme de 16 ans a des rapports sexuels avec son petit ami. Ils pratiquent le retrait car elle n'est pas à l'aise à l'idée de lui demander d'utiliser des préservatifs. Elle veut utiliser quelque chose de plus efficace mais elle a peur que sa famille se mette en colère si elle venait à apprendre qu'elle prend la pilule. Elle a essayé d'obtenir des injectables mais une infirmière les lui a refusés au prétexte qu'elle n'est pas mariée.</a:t>
            </a:r>
            <a:endParaRPr b="0" i="0" sz="2700" u="none" cap="none" strike="noStrike">
              <a:solidFill>
                <a:schemeClr val="dk1"/>
              </a:solidFill>
              <a:latin typeface="Calibri"/>
              <a:ea typeface="Calibri"/>
              <a:cs typeface="Calibri"/>
              <a:sym typeface="Calibri"/>
            </a:endParaRPr>
          </a:p>
        </p:txBody>
      </p:sp>
      <p:sp>
        <p:nvSpPr>
          <p:cNvPr id="635" name="Google Shape;635;p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85"/>
          <p:cNvSpPr txBox="1"/>
          <p:nvPr>
            <p:ph type="title"/>
          </p:nvPr>
        </p:nvSpPr>
        <p:spPr>
          <a:xfrm>
            <a:off x="1657917" y="2563926"/>
            <a:ext cx="5755141" cy="1730147"/>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4400"/>
              <a:buNone/>
            </a:pPr>
            <a:r>
              <a:rPr lang="fr">
                <a:solidFill>
                  <a:schemeClr val="accent1"/>
                </a:solidFill>
              </a:rPr>
              <a:t>CONSENTEMENT </a:t>
            </a:r>
            <a:r>
              <a:rPr b="1" lang="fr" sz="4400">
                <a:solidFill>
                  <a:schemeClr val="accent1"/>
                </a:solidFill>
              </a:rPr>
              <a:t>ÉCLAIRÉ</a:t>
            </a:r>
            <a:r>
              <a:rPr lang="fr">
                <a:solidFill>
                  <a:schemeClr val="accent1"/>
                </a:solidFill>
              </a:rPr>
              <a:t>  </a:t>
            </a:r>
            <a:endParaRPr/>
          </a:p>
        </p:txBody>
      </p:sp>
      <p:sp>
        <p:nvSpPr>
          <p:cNvPr id="642" name="Google Shape;642;p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86"/>
          <p:cNvSpPr txBox="1"/>
          <p:nvPr>
            <p:ph type="title"/>
          </p:nvPr>
        </p:nvSpPr>
        <p:spPr>
          <a:xfrm>
            <a:off x="587262" y="920546"/>
            <a:ext cx="7969476" cy="570797"/>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b="1" i="0" lang="fr" u="none" cap="none" strike="noStrike">
                <a:solidFill>
                  <a:schemeClr val="dk2"/>
                </a:solidFill>
                <a:latin typeface="Calibri"/>
                <a:ea typeface="Calibri"/>
                <a:cs typeface="Calibri"/>
                <a:sym typeface="Calibri"/>
              </a:rPr>
              <a:t>Obtenir le consentement éclairé</a:t>
            </a:r>
            <a:endParaRPr/>
          </a:p>
        </p:txBody>
      </p:sp>
      <p:pic>
        <p:nvPicPr>
          <p:cNvPr descr="InformedConsent" id="649" name="Google Shape;649;p86"/>
          <p:cNvPicPr preferRelativeResize="0"/>
          <p:nvPr>
            <p:ph idx="1" type="body"/>
          </p:nvPr>
        </p:nvPicPr>
        <p:blipFill rotWithShape="1">
          <a:blip r:embed="rId3">
            <a:alphaModFix/>
          </a:blip>
          <a:srcRect b="0" l="0" r="0" t="0"/>
          <a:stretch/>
        </p:blipFill>
        <p:spPr>
          <a:xfrm>
            <a:off x="2425303" y="2354947"/>
            <a:ext cx="4089797" cy="2690177"/>
          </a:xfrm>
          <a:prstGeom prst="rect">
            <a:avLst/>
          </a:prstGeom>
          <a:noFill/>
          <a:ln>
            <a:noFill/>
          </a:ln>
        </p:spPr>
      </p:pic>
      <p:pic>
        <p:nvPicPr>
          <p:cNvPr descr="A drawing of a woman in a hijab helping a young woman fill out a form. " id="650" name="Google Shape;650;p86"/>
          <p:cNvPicPr preferRelativeResize="0"/>
          <p:nvPr/>
        </p:nvPicPr>
        <p:blipFill rotWithShape="1">
          <a:blip r:embed="rId4">
            <a:alphaModFix/>
          </a:blip>
          <a:srcRect b="10635" l="21955" r="18940" t="11622"/>
          <a:stretch/>
        </p:blipFill>
        <p:spPr>
          <a:xfrm>
            <a:off x="1502228" y="1779651"/>
            <a:ext cx="6672943" cy="4941824"/>
          </a:xfrm>
          <a:prstGeom prst="rect">
            <a:avLst/>
          </a:prstGeom>
          <a:noFill/>
          <a:ln>
            <a:noFill/>
          </a:ln>
        </p:spPr>
      </p:pic>
      <p:sp>
        <p:nvSpPr>
          <p:cNvPr id="651" name="Google Shape;651;p8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87"/>
          <p:cNvSpPr txBox="1"/>
          <p:nvPr>
            <p:ph type="title"/>
          </p:nvPr>
        </p:nvSpPr>
        <p:spPr>
          <a:xfrm>
            <a:off x="796530" y="883146"/>
            <a:ext cx="5941728" cy="745629"/>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Choix de l'intervention </a:t>
            </a:r>
            <a:endParaRPr/>
          </a:p>
        </p:txBody>
      </p:sp>
      <p:sp>
        <p:nvSpPr>
          <p:cNvPr id="658" name="Google Shape;658;p87"/>
          <p:cNvSpPr txBox="1"/>
          <p:nvPr>
            <p:ph idx="1" type="body"/>
          </p:nvPr>
        </p:nvSpPr>
        <p:spPr>
          <a:xfrm>
            <a:off x="796529" y="1965426"/>
            <a:ext cx="7847409" cy="3263799"/>
          </a:xfrm>
          <a:prstGeom prst="rect">
            <a:avLst/>
          </a:prstGeom>
          <a:noFill/>
          <a:ln>
            <a:noFill/>
          </a:ln>
        </p:spPr>
        <p:txBody>
          <a:bodyPr anchorCtr="0" anchor="t" bIns="34275" lIns="68550" spcFirstLastPara="1" rIns="68550" wrap="square" tIns="34275">
            <a:noAutofit/>
          </a:bodyPr>
          <a:lstStyle/>
          <a:p>
            <a:pPr indent="-431800" lvl="0" marL="457200" rtl="0" algn="l">
              <a:lnSpc>
                <a:spcPct val="105714"/>
              </a:lnSpc>
              <a:spcBef>
                <a:spcPts val="0"/>
              </a:spcBef>
              <a:spcAft>
                <a:spcPts val="0"/>
              </a:spcAft>
              <a:buClr>
                <a:srgbClr val="1F3864"/>
              </a:buClr>
              <a:buSzPts val="2800"/>
              <a:buChar char="•"/>
            </a:pPr>
            <a:r>
              <a:rPr lang="fr" sz="2800">
                <a:solidFill>
                  <a:schemeClr val="dk2"/>
                </a:solidFill>
              </a:rPr>
              <a:t>Quelles sont les différences entre les méthodes</a:t>
            </a:r>
            <a:endParaRPr sz="2800"/>
          </a:p>
          <a:p>
            <a:pPr indent="-431800" lvl="0" marL="457200" rtl="0" algn="l">
              <a:lnSpc>
                <a:spcPct val="105714"/>
              </a:lnSpc>
              <a:spcBef>
                <a:spcPts val="640"/>
              </a:spcBef>
              <a:spcAft>
                <a:spcPts val="0"/>
              </a:spcAft>
              <a:buClr>
                <a:srgbClr val="1F3864"/>
              </a:buClr>
              <a:buSzPts val="2800"/>
              <a:buChar char="•"/>
            </a:pPr>
            <a:r>
              <a:rPr lang="fr" sz="2800">
                <a:solidFill>
                  <a:schemeClr val="dk2"/>
                </a:solidFill>
              </a:rPr>
              <a:t>Ce qui sera fait pendant et après l'intervention</a:t>
            </a:r>
            <a:endParaRPr sz="2800"/>
          </a:p>
          <a:p>
            <a:pPr indent="-431800" lvl="0" marL="457200" rtl="0" algn="l">
              <a:lnSpc>
                <a:spcPct val="105714"/>
              </a:lnSpc>
              <a:spcBef>
                <a:spcPts val="640"/>
              </a:spcBef>
              <a:spcAft>
                <a:spcPts val="0"/>
              </a:spcAft>
              <a:buClr>
                <a:srgbClr val="1F3864"/>
              </a:buClr>
              <a:buSzPts val="2800"/>
              <a:buChar char="•"/>
            </a:pPr>
            <a:r>
              <a:rPr lang="fr" sz="2800">
                <a:solidFill>
                  <a:schemeClr val="dk2"/>
                </a:solidFill>
              </a:rPr>
              <a:t>Ce qu'elle est susceptible de subir</a:t>
            </a:r>
            <a:endParaRPr sz="2800"/>
          </a:p>
          <a:p>
            <a:pPr indent="-431800" lvl="0" marL="457200" rtl="0" algn="l">
              <a:lnSpc>
                <a:spcPct val="105714"/>
              </a:lnSpc>
              <a:spcBef>
                <a:spcPts val="640"/>
              </a:spcBef>
              <a:spcAft>
                <a:spcPts val="0"/>
              </a:spcAft>
              <a:buClr>
                <a:srgbClr val="1F3864"/>
              </a:buClr>
              <a:buSzPts val="2800"/>
              <a:buChar char="•"/>
            </a:pPr>
            <a:r>
              <a:rPr lang="fr" sz="2800">
                <a:solidFill>
                  <a:schemeClr val="dk2"/>
                </a:solidFill>
              </a:rPr>
              <a:t>Combien de temps elle durera</a:t>
            </a:r>
            <a:endParaRPr sz="2800"/>
          </a:p>
          <a:p>
            <a:pPr indent="-431800" lvl="0" marL="457200" rtl="0" algn="l">
              <a:lnSpc>
                <a:spcPct val="105714"/>
              </a:lnSpc>
              <a:spcBef>
                <a:spcPts val="640"/>
              </a:spcBef>
              <a:spcAft>
                <a:spcPts val="0"/>
              </a:spcAft>
              <a:buClr>
                <a:srgbClr val="1F3864"/>
              </a:buClr>
              <a:buSzPts val="2800"/>
              <a:buChar char="•"/>
            </a:pPr>
            <a:r>
              <a:rPr lang="fr" sz="2800">
                <a:solidFill>
                  <a:schemeClr val="dk2"/>
                </a:solidFill>
              </a:rPr>
              <a:t>Quelles options elle peut choisir en matière de gestion de la douleur </a:t>
            </a:r>
            <a:endParaRPr sz="2800"/>
          </a:p>
          <a:p>
            <a:pPr indent="-431800" lvl="0" marL="457200" rtl="0" algn="l">
              <a:lnSpc>
                <a:spcPct val="105714"/>
              </a:lnSpc>
              <a:spcBef>
                <a:spcPts val="640"/>
              </a:spcBef>
              <a:spcAft>
                <a:spcPts val="0"/>
              </a:spcAft>
              <a:buClr>
                <a:srgbClr val="1F3864"/>
              </a:buClr>
              <a:buSzPts val="2800"/>
              <a:buChar char="•"/>
            </a:pPr>
            <a:r>
              <a:rPr lang="fr" sz="2800">
                <a:solidFill>
                  <a:schemeClr val="dk2"/>
                </a:solidFill>
              </a:rPr>
              <a:t>Quels sont les effets secondaires attendus, les risques et les complications éventuelles</a:t>
            </a:r>
            <a:endParaRPr sz="2800"/>
          </a:p>
          <a:p>
            <a:pPr indent="-431800" lvl="0" marL="457200" rtl="0" algn="l">
              <a:lnSpc>
                <a:spcPct val="105714"/>
              </a:lnSpc>
              <a:spcBef>
                <a:spcPts val="640"/>
              </a:spcBef>
              <a:spcAft>
                <a:spcPts val="0"/>
              </a:spcAft>
              <a:buClr>
                <a:srgbClr val="1F3864"/>
              </a:buClr>
              <a:buSzPts val="2800"/>
              <a:buChar char="•"/>
            </a:pPr>
            <a:r>
              <a:rPr lang="fr" sz="2800">
                <a:solidFill>
                  <a:schemeClr val="dk2"/>
                </a:solidFill>
              </a:rPr>
              <a:t>Expliquer les soins d'après et le suivi, si nécessaire</a:t>
            </a:r>
            <a:endParaRPr sz="2800"/>
          </a:p>
        </p:txBody>
      </p:sp>
      <p:sp>
        <p:nvSpPr>
          <p:cNvPr id="659" name="Google Shape;659;p8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88"/>
          <p:cNvSpPr txBox="1"/>
          <p:nvPr>
            <p:ph type="ctrTitle"/>
          </p:nvPr>
        </p:nvSpPr>
        <p:spPr>
          <a:xfrm>
            <a:off x="215900" y="1"/>
            <a:ext cx="8788400" cy="199208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5400"/>
              <a:buFont typeface="Calibri"/>
              <a:buNone/>
            </a:pPr>
            <a:r>
              <a:rPr lang="fr" sz="4000">
                <a:solidFill>
                  <a:schemeClr val="dk2"/>
                </a:solidFill>
              </a:rPr>
              <a:t>SESSION</a:t>
            </a:r>
            <a:r>
              <a:rPr b="1" lang="fr" sz="4000">
                <a:solidFill>
                  <a:schemeClr val="dk2"/>
                </a:solidFill>
              </a:rPr>
              <a:t> 4 : </a:t>
            </a:r>
            <a:r>
              <a:rPr b="1" lang="fr" sz="4000">
                <a:solidFill>
                  <a:schemeClr val="accent1"/>
                </a:solidFill>
              </a:rPr>
              <a:t>M</a:t>
            </a:r>
            <a:r>
              <a:rPr b="1" lang="fr" sz="4000">
                <a:solidFill>
                  <a:schemeClr val="accent1"/>
                </a:solidFill>
                <a:latin typeface="Calibri"/>
                <a:ea typeface="Calibri"/>
                <a:cs typeface="Calibri"/>
                <a:sym typeface="Calibri"/>
              </a:rPr>
              <a:t>ÉDICAMENTS POUR L’AVORTEMENT</a:t>
            </a:r>
            <a:r>
              <a:rPr b="1" lang="fr" sz="4000">
                <a:solidFill>
                  <a:schemeClr val="accent1"/>
                </a:solidFill>
              </a:rPr>
              <a:t> M</a:t>
            </a:r>
            <a:r>
              <a:rPr b="1" lang="fr" sz="4000">
                <a:solidFill>
                  <a:schemeClr val="accent1"/>
                </a:solidFill>
                <a:latin typeface="Calibri"/>
                <a:ea typeface="Calibri"/>
                <a:cs typeface="Calibri"/>
                <a:sym typeface="Calibri"/>
              </a:rPr>
              <a:t>ÉDICAMENTEUX ET SOINS </a:t>
            </a:r>
            <a:r>
              <a:rPr lang="fr" sz="4000">
                <a:latin typeface="Calibri"/>
                <a:ea typeface="Calibri"/>
                <a:cs typeface="Calibri"/>
                <a:sym typeface="Calibri"/>
              </a:rPr>
              <a:t>APR</a:t>
            </a:r>
            <a:r>
              <a:rPr b="1" lang="fr" sz="4000">
                <a:solidFill>
                  <a:schemeClr val="accent1"/>
                </a:solidFill>
                <a:latin typeface="Calibri"/>
                <a:ea typeface="Calibri"/>
                <a:cs typeface="Calibri"/>
                <a:sym typeface="Calibri"/>
              </a:rPr>
              <a:t>È</a:t>
            </a:r>
            <a:r>
              <a:rPr b="1" lang="fr" sz="4000">
                <a:solidFill>
                  <a:schemeClr val="accent1"/>
                </a:solidFill>
              </a:rPr>
              <a:t>S AVORTEMENT</a:t>
            </a:r>
            <a:endParaRPr sz="4000">
              <a:solidFill>
                <a:schemeClr val="accent1"/>
              </a:solidFill>
            </a:endParaRPr>
          </a:p>
        </p:txBody>
      </p:sp>
      <p:sp>
        <p:nvSpPr>
          <p:cNvPr id="665" name="Google Shape;665;p88"/>
          <p:cNvSpPr txBox="1"/>
          <p:nvPr>
            <p:ph idx="12" type="sldNum"/>
          </p:nvPr>
        </p:nvSpPr>
        <p:spPr>
          <a:xfrm>
            <a:off x="2809875" y="612194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fr"/>
              <a:t>‹#›</a:t>
            </a:fld>
            <a:endParaRPr/>
          </a:p>
        </p:txBody>
      </p:sp>
      <p:pic>
        <p:nvPicPr>
          <p:cNvPr descr="A close-up of a logo&#10;&#10;Description automatically generated with medium confidence" id="666" name="Google Shape;666;p88"/>
          <p:cNvPicPr preferRelativeResize="0"/>
          <p:nvPr/>
        </p:nvPicPr>
        <p:blipFill rotWithShape="1">
          <a:blip r:embed="rId3">
            <a:alphaModFix/>
          </a:blip>
          <a:srcRect b="0" l="0" r="0" t="0"/>
          <a:stretch/>
        </p:blipFill>
        <p:spPr>
          <a:xfrm>
            <a:off x="7556938" y="5823145"/>
            <a:ext cx="1202370" cy="597591"/>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89"/>
          <p:cNvSpPr txBox="1"/>
          <p:nvPr>
            <p:ph type="title"/>
          </p:nvPr>
        </p:nvSpPr>
        <p:spPr>
          <a:xfrm>
            <a:off x="635000" y="297061"/>
            <a:ext cx="5684386" cy="994172"/>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Objectifs de la session 4</a:t>
            </a:r>
            <a:endParaRPr/>
          </a:p>
        </p:txBody>
      </p:sp>
      <p:sp>
        <p:nvSpPr>
          <p:cNvPr id="673" name="Google Shape;673;p89"/>
          <p:cNvSpPr txBox="1"/>
          <p:nvPr>
            <p:ph idx="1" type="body"/>
          </p:nvPr>
        </p:nvSpPr>
        <p:spPr>
          <a:xfrm>
            <a:off x="635000" y="1378319"/>
            <a:ext cx="8258629" cy="4580333"/>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1F3864"/>
              </a:buClr>
              <a:buSzPts val="2590"/>
              <a:buNone/>
            </a:pPr>
            <a:r>
              <a:rPr lang="fr" sz="2600">
                <a:solidFill>
                  <a:srgbClr val="506687"/>
                </a:solidFill>
              </a:rPr>
              <a:t>À la fin de cette session, les participants seront capables de :</a:t>
            </a:r>
            <a:endParaRPr sz="2600">
              <a:solidFill>
                <a:srgbClr val="506687"/>
              </a:solidFill>
            </a:endParaRPr>
          </a:p>
          <a:p>
            <a:pPr indent="-431800" lvl="0" marL="457200" rtl="0" algn="l">
              <a:lnSpc>
                <a:spcPct val="100000"/>
              </a:lnSpc>
              <a:spcBef>
                <a:spcPts val="640"/>
              </a:spcBef>
              <a:spcAft>
                <a:spcPts val="0"/>
              </a:spcAft>
              <a:buClr>
                <a:srgbClr val="1F3864"/>
              </a:buClr>
              <a:buSzPts val="2590"/>
              <a:buFont typeface="Noto Sans Symbols"/>
              <a:buChar char="✔"/>
            </a:pPr>
            <a:r>
              <a:rPr lang="fr" sz="2600">
                <a:solidFill>
                  <a:srgbClr val="506687"/>
                </a:solidFill>
              </a:rPr>
              <a:t>Décrire les exigences en matière de recevabilité et les contre-indications à l'avortement médicamenteux et aux soins après avortement à l'aide de la mifépristone et/ou du misoprostol.</a:t>
            </a:r>
            <a:endParaRPr sz="2600">
              <a:solidFill>
                <a:srgbClr val="506687"/>
              </a:solidFill>
            </a:endParaRPr>
          </a:p>
          <a:p>
            <a:pPr indent="-431800" lvl="0" marL="457200" rtl="0" algn="l">
              <a:lnSpc>
                <a:spcPct val="100000"/>
              </a:lnSpc>
              <a:spcBef>
                <a:spcPts val="640"/>
              </a:spcBef>
              <a:spcAft>
                <a:spcPts val="0"/>
              </a:spcAft>
              <a:buClr>
                <a:srgbClr val="1F3864"/>
              </a:buClr>
              <a:buSzPts val="2590"/>
              <a:buFont typeface="Noto Sans Symbols"/>
              <a:buChar char="✔"/>
            </a:pPr>
            <a:r>
              <a:rPr lang="fr" sz="2600">
                <a:solidFill>
                  <a:srgbClr val="506687"/>
                </a:solidFill>
              </a:rPr>
              <a:t>Expliquer les traitements par mifépristone et/ou misoprostol recommandés.</a:t>
            </a:r>
            <a:endParaRPr sz="2600">
              <a:solidFill>
                <a:srgbClr val="506687"/>
              </a:solidFill>
            </a:endParaRPr>
          </a:p>
          <a:p>
            <a:pPr indent="-431800" lvl="0" marL="457200" rtl="0" algn="l">
              <a:lnSpc>
                <a:spcPct val="100000"/>
              </a:lnSpc>
              <a:spcBef>
                <a:spcPts val="640"/>
              </a:spcBef>
              <a:spcAft>
                <a:spcPts val="0"/>
              </a:spcAft>
              <a:buClr>
                <a:srgbClr val="1F3864"/>
              </a:buClr>
              <a:buSzPts val="2590"/>
              <a:buFont typeface="Noto Sans Symbols"/>
              <a:buChar char="✔"/>
            </a:pPr>
            <a:r>
              <a:rPr lang="fr" sz="2600">
                <a:solidFill>
                  <a:srgbClr val="506687"/>
                </a:solidFill>
              </a:rPr>
              <a:t>Expliquer les informations essentielles à communiquer aux femmes qui subissent une évacuation utérine à l'aide de la mifépristone et/ou du misoprostol.</a:t>
            </a:r>
            <a:endParaRPr sz="2600">
              <a:solidFill>
                <a:srgbClr val="506687"/>
              </a:solidFill>
            </a:endParaRPr>
          </a:p>
        </p:txBody>
      </p:sp>
      <p:sp>
        <p:nvSpPr>
          <p:cNvPr id="674" name="Google Shape;674;p89"/>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90"/>
          <p:cNvSpPr txBox="1"/>
          <p:nvPr/>
        </p:nvSpPr>
        <p:spPr>
          <a:xfrm>
            <a:off x="634999" y="297061"/>
            <a:ext cx="7300687" cy="994172"/>
          </a:xfrm>
          <a:prstGeom prst="rect">
            <a:avLst/>
          </a:prstGeom>
          <a:no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chemeClr val="accent2"/>
              </a:buClr>
              <a:buSzPts val="4400"/>
              <a:buFont typeface="Calibri"/>
              <a:buNone/>
            </a:pPr>
            <a:r>
              <a:rPr b="1" i="0" lang="fr" sz="4400" u="none" cap="none" strike="noStrike">
                <a:solidFill>
                  <a:schemeClr val="dk2"/>
                </a:solidFill>
                <a:latin typeface="Calibri"/>
                <a:ea typeface="Calibri"/>
                <a:cs typeface="Calibri"/>
                <a:sym typeface="Calibri"/>
              </a:rPr>
              <a:t>Objectifs de la session 4 (suite)</a:t>
            </a:r>
            <a:endParaRPr b="1" i="0" sz="4400" u="none" cap="none" strike="noStrike">
              <a:solidFill>
                <a:schemeClr val="dk2"/>
              </a:solidFill>
              <a:latin typeface="Calibri"/>
              <a:ea typeface="Calibri"/>
              <a:cs typeface="Calibri"/>
              <a:sym typeface="Calibri"/>
            </a:endParaRPr>
          </a:p>
        </p:txBody>
      </p:sp>
      <p:sp>
        <p:nvSpPr>
          <p:cNvPr id="681" name="Google Shape;681;p90"/>
          <p:cNvSpPr txBox="1"/>
          <p:nvPr/>
        </p:nvSpPr>
        <p:spPr>
          <a:xfrm>
            <a:off x="635001" y="1378319"/>
            <a:ext cx="7747000" cy="4580333"/>
          </a:xfrm>
          <a:prstGeom prst="rect">
            <a:avLst/>
          </a:prstGeom>
          <a:noFill/>
          <a:ln>
            <a:noFill/>
          </a:ln>
        </p:spPr>
        <p:txBody>
          <a:bodyPr anchorCtr="0" anchor="t" bIns="34275" lIns="68550" spcFirstLastPara="1" rIns="68550" wrap="square" tIns="34275">
            <a:noAutofit/>
          </a:bodyPr>
          <a:lstStyle/>
          <a:p>
            <a:pPr indent="-431800" lvl="0" marL="457200" marR="0" rtl="0" algn="l">
              <a:lnSpc>
                <a:spcPct val="100000"/>
              </a:lnSpc>
              <a:spcBef>
                <a:spcPts val="0"/>
              </a:spcBef>
              <a:spcAft>
                <a:spcPts val="0"/>
              </a:spcAft>
              <a:buClr>
                <a:srgbClr val="1F3864"/>
              </a:buClr>
              <a:buSzPts val="2800"/>
              <a:buFont typeface="Noto Sans Symbols"/>
              <a:buChar char="✔"/>
            </a:pPr>
            <a:r>
              <a:rPr b="0" i="0" lang="fr" sz="2600" u="none" cap="none" strike="noStrike">
                <a:solidFill>
                  <a:srgbClr val="506687"/>
                </a:solidFill>
                <a:latin typeface="Calibri"/>
                <a:ea typeface="Calibri"/>
                <a:cs typeface="Calibri"/>
                <a:sym typeface="Calibri"/>
              </a:rPr>
              <a:t>Expliquer les effets attendus, les effets secondaires et les signes annonciateurs de l'évacuation utérine à l'aide de la mifépristone et/ou du misoprostol.</a:t>
            </a:r>
            <a:endParaRPr/>
          </a:p>
          <a:p>
            <a:pPr indent="-431800" lvl="0" marL="457200" marR="0" rtl="0" algn="l">
              <a:lnSpc>
                <a:spcPct val="100000"/>
              </a:lnSpc>
              <a:spcBef>
                <a:spcPts val="640"/>
              </a:spcBef>
              <a:spcAft>
                <a:spcPts val="0"/>
              </a:spcAft>
              <a:buClr>
                <a:srgbClr val="1F3864"/>
              </a:buClr>
              <a:buSzPts val="2800"/>
              <a:buFont typeface="Noto Sans Symbols"/>
              <a:buChar char="✔"/>
            </a:pPr>
            <a:r>
              <a:rPr b="0" i="0" lang="fr" sz="2600" u="none" cap="none" strike="noStrike">
                <a:solidFill>
                  <a:srgbClr val="506687"/>
                </a:solidFill>
                <a:latin typeface="Calibri"/>
                <a:ea typeface="Calibri"/>
                <a:cs typeface="Calibri"/>
                <a:sym typeface="Calibri"/>
              </a:rPr>
              <a:t>Décrire les éventuelles complications de l'évacuation utérine à l'aide de la mifépristone et/ou du misoprostol, et la prise en charge des complications.</a:t>
            </a:r>
            <a:endParaRPr/>
          </a:p>
          <a:p>
            <a:pPr indent="-431800" lvl="0" marL="457200" marR="0" rtl="0" algn="l">
              <a:lnSpc>
                <a:spcPct val="100000"/>
              </a:lnSpc>
              <a:spcBef>
                <a:spcPts val="640"/>
              </a:spcBef>
              <a:spcAft>
                <a:spcPts val="0"/>
              </a:spcAft>
              <a:buClr>
                <a:srgbClr val="1F3864"/>
              </a:buClr>
              <a:buSzPts val="2800"/>
              <a:buFont typeface="Noto Sans Symbols"/>
              <a:buChar char="✔"/>
            </a:pPr>
            <a:r>
              <a:rPr b="0" i="0" lang="fr" sz="2600" u="none" cap="none" strike="noStrike">
                <a:solidFill>
                  <a:srgbClr val="506687"/>
                </a:solidFill>
                <a:latin typeface="Calibri"/>
                <a:ea typeface="Calibri"/>
                <a:cs typeface="Calibri"/>
                <a:sym typeface="Calibri"/>
              </a:rPr>
              <a:t>Décrire les soins et le suivi après évacuation utérine à l'aide de la mifépristone et/ou du misoprostol.</a:t>
            </a:r>
            <a:endParaRPr/>
          </a:p>
          <a:p>
            <a:pPr indent="0" lvl="0" marL="0" marR="0" rtl="0" algn="l">
              <a:lnSpc>
                <a:spcPct val="100000"/>
              </a:lnSpc>
              <a:spcBef>
                <a:spcPts val="640"/>
              </a:spcBef>
              <a:spcAft>
                <a:spcPts val="0"/>
              </a:spcAft>
              <a:buClr>
                <a:schemeClr val="dk1"/>
              </a:buClr>
              <a:buSzPts val="2800"/>
              <a:buFont typeface="Arial"/>
              <a:buNone/>
            </a:pPr>
            <a:r>
              <a:t/>
            </a:r>
            <a:endParaRPr b="0" i="0" sz="2600" u="none" cap="none" strike="noStrike">
              <a:solidFill>
                <a:srgbClr val="506687"/>
              </a:solidFill>
              <a:latin typeface="Calibri"/>
              <a:ea typeface="Calibri"/>
              <a:cs typeface="Calibri"/>
              <a:sym typeface="Calibri"/>
            </a:endParaRPr>
          </a:p>
        </p:txBody>
      </p:sp>
      <p:sp>
        <p:nvSpPr>
          <p:cNvPr id="682" name="Google Shape;682;p90"/>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91"/>
          <p:cNvSpPr txBox="1"/>
          <p:nvPr>
            <p:ph type="title"/>
          </p:nvPr>
        </p:nvSpPr>
        <p:spPr>
          <a:xfrm>
            <a:off x="1063627" y="454368"/>
            <a:ext cx="7176860" cy="1080518"/>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Étapes de l'évacuation utérine à l'aide de médicaments</a:t>
            </a:r>
            <a:endParaRPr/>
          </a:p>
        </p:txBody>
      </p:sp>
      <p:sp>
        <p:nvSpPr>
          <p:cNvPr id="689" name="Google Shape;689;p91"/>
          <p:cNvSpPr txBox="1"/>
          <p:nvPr>
            <p:ph idx="1" type="body"/>
          </p:nvPr>
        </p:nvSpPr>
        <p:spPr>
          <a:xfrm>
            <a:off x="1063627" y="1812018"/>
            <a:ext cx="7176860" cy="4414610"/>
          </a:xfrm>
          <a:prstGeom prst="rect">
            <a:avLst/>
          </a:prstGeom>
          <a:noFill/>
          <a:ln>
            <a:noFill/>
          </a:ln>
        </p:spPr>
        <p:txBody>
          <a:bodyPr anchorCtr="0" anchor="t" bIns="34275" lIns="68550" spcFirstLastPara="1" rIns="68550" wrap="square" tIns="34275">
            <a:noAutofit/>
          </a:bodyPr>
          <a:lstStyle/>
          <a:p>
            <a:pPr indent="-431800" lvl="0" marL="457200" rtl="0" algn="l">
              <a:lnSpc>
                <a:spcPct val="100800"/>
              </a:lnSpc>
              <a:spcBef>
                <a:spcPts val="0"/>
              </a:spcBef>
              <a:spcAft>
                <a:spcPts val="0"/>
              </a:spcAft>
              <a:buClr>
                <a:srgbClr val="1F3864"/>
              </a:buClr>
              <a:buSzPts val="2590"/>
              <a:buChar char="•"/>
            </a:pPr>
            <a:r>
              <a:rPr lang="fr" sz="2500">
                <a:solidFill>
                  <a:schemeClr val="dk2"/>
                </a:solidFill>
              </a:rPr>
              <a:t>Conseils sur les options en matière de méthodes, de contraception et de consentement éclairé</a:t>
            </a:r>
            <a:endParaRPr sz="2500"/>
          </a:p>
          <a:p>
            <a:pPr indent="-431800" lvl="0" marL="457200" rtl="0" algn="l">
              <a:lnSpc>
                <a:spcPct val="100800"/>
              </a:lnSpc>
              <a:spcBef>
                <a:spcPts val="640"/>
              </a:spcBef>
              <a:spcAft>
                <a:spcPts val="0"/>
              </a:spcAft>
              <a:buClr>
                <a:srgbClr val="1F3864"/>
              </a:buClr>
              <a:buSzPts val="2590"/>
              <a:buChar char="•"/>
            </a:pPr>
            <a:r>
              <a:rPr lang="fr" sz="2500">
                <a:solidFill>
                  <a:schemeClr val="dk2"/>
                </a:solidFill>
              </a:rPr>
              <a:t>Évaluation clinique</a:t>
            </a:r>
            <a:endParaRPr sz="2500"/>
          </a:p>
          <a:p>
            <a:pPr indent="-431800" lvl="0" marL="457200" rtl="0" algn="l">
              <a:lnSpc>
                <a:spcPct val="100800"/>
              </a:lnSpc>
              <a:spcBef>
                <a:spcPts val="640"/>
              </a:spcBef>
              <a:spcAft>
                <a:spcPts val="0"/>
              </a:spcAft>
              <a:buClr>
                <a:srgbClr val="1F3864"/>
              </a:buClr>
              <a:buSzPts val="2590"/>
              <a:buChar char="•"/>
            </a:pPr>
            <a:r>
              <a:rPr lang="fr" sz="2500">
                <a:solidFill>
                  <a:schemeClr val="dk2"/>
                </a:solidFill>
              </a:rPr>
              <a:t>Expliquer comment utiliser la mifépristone et/ou le misoprostol, et ce à quoi les femmes doivent s'attendre après l'utilisation</a:t>
            </a:r>
            <a:endParaRPr sz="2500"/>
          </a:p>
          <a:p>
            <a:pPr indent="-431800" lvl="0" marL="457200" rtl="0" algn="l">
              <a:lnSpc>
                <a:spcPct val="100800"/>
              </a:lnSpc>
              <a:spcBef>
                <a:spcPts val="640"/>
              </a:spcBef>
              <a:spcAft>
                <a:spcPts val="0"/>
              </a:spcAft>
              <a:buClr>
                <a:srgbClr val="1F3864"/>
              </a:buClr>
              <a:buSzPts val="2590"/>
              <a:buChar char="•"/>
            </a:pPr>
            <a:r>
              <a:rPr lang="fr" sz="2500">
                <a:solidFill>
                  <a:schemeClr val="dk2"/>
                </a:solidFill>
              </a:rPr>
              <a:t>Expliquer les signes annonciateurs indiquant qu'il faut recourir aux soins médicaux</a:t>
            </a:r>
            <a:endParaRPr sz="2500"/>
          </a:p>
          <a:p>
            <a:pPr indent="-431800" lvl="0" marL="457200" rtl="0" algn="l">
              <a:lnSpc>
                <a:spcPct val="100800"/>
              </a:lnSpc>
              <a:spcBef>
                <a:spcPts val="640"/>
              </a:spcBef>
              <a:spcAft>
                <a:spcPts val="0"/>
              </a:spcAft>
              <a:buClr>
                <a:srgbClr val="1F3864"/>
              </a:buClr>
              <a:buSzPts val="2590"/>
              <a:buChar char="•"/>
            </a:pPr>
            <a:r>
              <a:rPr lang="fr" sz="2500">
                <a:solidFill>
                  <a:schemeClr val="dk2"/>
                </a:solidFill>
              </a:rPr>
              <a:t>Fournir, prescrire ou administrer des médicaments</a:t>
            </a:r>
            <a:endParaRPr sz="2500"/>
          </a:p>
          <a:p>
            <a:pPr indent="-431800" lvl="0" marL="457200" rtl="0" algn="l">
              <a:lnSpc>
                <a:spcPct val="100800"/>
              </a:lnSpc>
              <a:spcBef>
                <a:spcPts val="640"/>
              </a:spcBef>
              <a:spcAft>
                <a:spcPts val="0"/>
              </a:spcAft>
              <a:buClr>
                <a:srgbClr val="1F3864"/>
              </a:buClr>
              <a:buSzPts val="2590"/>
              <a:buChar char="•"/>
            </a:pPr>
            <a:r>
              <a:rPr lang="fr" sz="2500">
                <a:solidFill>
                  <a:schemeClr val="dk2"/>
                </a:solidFill>
              </a:rPr>
              <a:t>Fournir, prescrire ou administrer la contraception, selon le cas</a:t>
            </a:r>
            <a:endParaRPr sz="2500"/>
          </a:p>
          <a:p>
            <a:pPr indent="-431800" lvl="0" marL="457200" rtl="0" algn="l">
              <a:lnSpc>
                <a:spcPct val="100800"/>
              </a:lnSpc>
              <a:spcBef>
                <a:spcPts val="640"/>
              </a:spcBef>
              <a:spcAft>
                <a:spcPts val="0"/>
              </a:spcAft>
              <a:buClr>
                <a:srgbClr val="1F3864"/>
              </a:buClr>
              <a:buSzPts val="2590"/>
              <a:buChar char="•"/>
            </a:pPr>
            <a:r>
              <a:rPr lang="fr" sz="2500">
                <a:solidFill>
                  <a:schemeClr val="dk2"/>
                </a:solidFill>
              </a:rPr>
              <a:t>Organiser le suivi préconisé ou souhaité</a:t>
            </a:r>
            <a:endParaRPr sz="2500"/>
          </a:p>
          <a:p>
            <a:pPr indent="0" lvl="0" marL="25400" rtl="0" algn="l">
              <a:lnSpc>
                <a:spcPct val="100800"/>
              </a:lnSpc>
              <a:spcBef>
                <a:spcPts val="640"/>
              </a:spcBef>
              <a:spcAft>
                <a:spcPts val="0"/>
              </a:spcAft>
              <a:buClr>
                <a:srgbClr val="1F3864"/>
              </a:buClr>
              <a:buSzPts val="2590"/>
              <a:buNone/>
            </a:pPr>
            <a:r>
              <a:t/>
            </a:r>
            <a:endParaRPr sz="2500"/>
          </a:p>
        </p:txBody>
      </p:sp>
      <p:sp>
        <p:nvSpPr>
          <p:cNvPr id="690" name="Google Shape;690;p9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idx="1" type="body"/>
          </p:nvPr>
        </p:nvSpPr>
        <p:spPr>
          <a:xfrm>
            <a:off x="776377" y="1417639"/>
            <a:ext cx="8100204" cy="398167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640"/>
              </a:spcBef>
              <a:spcAft>
                <a:spcPts val="0"/>
              </a:spcAft>
              <a:buSzPts val="2966"/>
              <a:buNone/>
            </a:pPr>
            <a:r>
              <a:rPr lang="fr" sz="2600">
                <a:solidFill>
                  <a:srgbClr val="506687"/>
                </a:solidFill>
              </a:rPr>
              <a:t>À la fin de la session, les participants seront capables de :</a:t>
            </a:r>
            <a:endParaRPr b="1" sz="2600">
              <a:solidFill>
                <a:srgbClr val="506687"/>
              </a:solidFill>
            </a:endParaRPr>
          </a:p>
          <a:p>
            <a:pPr indent="-431800" lvl="0" marL="457200" rtl="0" algn="l">
              <a:lnSpc>
                <a:spcPct val="100000"/>
              </a:lnSpc>
              <a:spcBef>
                <a:spcPts val="640"/>
              </a:spcBef>
              <a:spcAft>
                <a:spcPts val="0"/>
              </a:spcAft>
              <a:buSzPts val="2966"/>
              <a:buFont typeface="Noto Sans Symbols"/>
              <a:buChar char="✔"/>
            </a:pPr>
            <a:r>
              <a:rPr lang="fr" sz="2600">
                <a:solidFill>
                  <a:srgbClr val="506687"/>
                </a:solidFill>
              </a:rPr>
              <a:t>Expliquer pourquoi l’évacuation utérine est une composante essentielle des services de santé reproductive dans les contextes de crise.</a:t>
            </a:r>
            <a:endParaRPr sz="2600">
              <a:solidFill>
                <a:srgbClr val="506687"/>
              </a:solidFill>
            </a:endParaRPr>
          </a:p>
          <a:p>
            <a:pPr indent="-431800" lvl="0" marL="457200" rtl="0" algn="l">
              <a:lnSpc>
                <a:spcPct val="100000"/>
              </a:lnSpc>
              <a:spcBef>
                <a:spcPts val="640"/>
              </a:spcBef>
              <a:spcAft>
                <a:spcPts val="0"/>
              </a:spcAft>
              <a:buSzPts val="2966"/>
              <a:buFont typeface="Noto Sans Symbols"/>
              <a:buChar char="✔"/>
            </a:pPr>
            <a:r>
              <a:rPr lang="fr" sz="2600">
                <a:solidFill>
                  <a:srgbClr val="506687"/>
                </a:solidFill>
              </a:rPr>
              <a:t>S'exprimer avec aisance pour parler de, plaider pour et pratiquer des évacuations utérines.</a:t>
            </a:r>
            <a:endParaRPr sz="2600">
              <a:solidFill>
                <a:srgbClr val="506687"/>
              </a:solidFill>
            </a:endParaRPr>
          </a:p>
          <a:p>
            <a:pPr indent="-431800" lvl="0" marL="457200" rtl="0" algn="l">
              <a:lnSpc>
                <a:spcPct val="100000"/>
              </a:lnSpc>
              <a:spcBef>
                <a:spcPts val="640"/>
              </a:spcBef>
              <a:spcAft>
                <a:spcPts val="0"/>
              </a:spcAft>
              <a:buSzPts val="2966"/>
              <a:buFont typeface="Noto Sans Symbols"/>
              <a:buChar char="✔"/>
            </a:pPr>
            <a:r>
              <a:rPr lang="fr" sz="2600">
                <a:solidFill>
                  <a:srgbClr val="506687"/>
                </a:solidFill>
              </a:rPr>
              <a:t>Expliquer la législation locale en vigueur et le lien entre cette législation et les services fournis et les modalités de la prestation de ces services.</a:t>
            </a:r>
            <a:endParaRPr sz="2600">
              <a:solidFill>
                <a:srgbClr val="506687"/>
              </a:solidFill>
            </a:endParaRPr>
          </a:p>
          <a:p>
            <a:pPr indent="-228600" lvl="0" marL="457200" rtl="0" algn="l">
              <a:lnSpc>
                <a:spcPct val="100000"/>
              </a:lnSpc>
              <a:spcBef>
                <a:spcPts val="640"/>
              </a:spcBef>
              <a:spcAft>
                <a:spcPts val="0"/>
              </a:spcAft>
              <a:buSzPts val="3059"/>
              <a:buFont typeface="Noto Sans Symbols"/>
              <a:buNone/>
            </a:pPr>
            <a:r>
              <a:t/>
            </a:r>
            <a:endParaRPr sz="2600">
              <a:solidFill>
                <a:srgbClr val="506687"/>
              </a:solidFill>
            </a:endParaRPr>
          </a:p>
        </p:txBody>
      </p:sp>
      <p:sp>
        <p:nvSpPr>
          <p:cNvPr id="195" name="Google Shape;195;p29"/>
          <p:cNvSpPr txBox="1"/>
          <p:nvPr>
            <p:ph type="title"/>
          </p:nvPr>
        </p:nvSpPr>
        <p:spPr>
          <a:xfrm>
            <a:off x="711679"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b="1" lang="fr">
                <a:solidFill>
                  <a:srgbClr val="506687"/>
                </a:solidFill>
              </a:rPr>
              <a:t>Objectifs de la session 2</a:t>
            </a:r>
            <a:endParaRPr>
              <a:solidFill>
                <a:srgbClr val="506687"/>
              </a:solidFill>
            </a:endParaRPr>
          </a:p>
        </p:txBody>
      </p:sp>
      <p:sp>
        <p:nvSpPr>
          <p:cNvPr id="196" name="Google Shape;196;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92"/>
          <p:cNvSpPr txBox="1"/>
          <p:nvPr>
            <p:ph type="title"/>
          </p:nvPr>
        </p:nvSpPr>
        <p:spPr>
          <a:xfrm>
            <a:off x="1093787" y="1368047"/>
            <a:ext cx="4773613" cy="689359"/>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Évaluation clinique </a:t>
            </a:r>
            <a:endParaRPr/>
          </a:p>
        </p:txBody>
      </p:sp>
      <p:sp>
        <p:nvSpPr>
          <p:cNvPr id="697" name="Google Shape;697;p92"/>
          <p:cNvSpPr txBox="1"/>
          <p:nvPr>
            <p:ph idx="1" type="body"/>
          </p:nvPr>
        </p:nvSpPr>
        <p:spPr>
          <a:xfrm>
            <a:off x="1093787" y="2295810"/>
            <a:ext cx="7059613" cy="2849463"/>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rgbClr val="506687"/>
                </a:solidFill>
              </a:rPr>
              <a:t>Antécédents</a:t>
            </a:r>
            <a:endParaRPr>
              <a:solidFill>
                <a:srgbClr val="506687"/>
              </a:solidFill>
            </a:endParaRPr>
          </a:p>
          <a:p>
            <a:pPr indent="-431800" lvl="0" marL="457200" rtl="0" algn="l">
              <a:lnSpc>
                <a:spcPct val="100000"/>
              </a:lnSpc>
              <a:spcBef>
                <a:spcPts val="640"/>
              </a:spcBef>
              <a:spcAft>
                <a:spcPts val="0"/>
              </a:spcAft>
              <a:buClr>
                <a:srgbClr val="1F3864"/>
              </a:buClr>
              <a:buSzPts val="2800"/>
              <a:buChar char="•"/>
            </a:pPr>
            <a:r>
              <a:rPr lang="fr" sz="2800">
                <a:solidFill>
                  <a:srgbClr val="506687"/>
                </a:solidFill>
              </a:rPr>
              <a:t>Examen physique</a:t>
            </a:r>
            <a:endParaRPr>
              <a:solidFill>
                <a:srgbClr val="506687"/>
              </a:solidFill>
            </a:endParaRPr>
          </a:p>
          <a:p>
            <a:pPr indent="-431800" lvl="0" marL="457200" rtl="0" algn="l">
              <a:lnSpc>
                <a:spcPct val="100000"/>
              </a:lnSpc>
              <a:spcBef>
                <a:spcPts val="640"/>
              </a:spcBef>
              <a:spcAft>
                <a:spcPts val="0"/>
              </a:spcAft>
              <a:buClr>
                <a:srgbClr val="1F3864"/>
              </a:buClr>
              <a:buSzPts val="2800"/>
              <a:buChar char="•"/>
            </a:pPr>
            <a:r>
              <a:rPr lang="fr" sz="2800">
                <a:solidFill>
                  <a:srgbClr val="506687"/>
                </a:solidFill>
              </a:rPr>
              <a:t>Recueil des prélèvements et demande de tests de laboratoire, si les circonstances le justifient</a:t>
            </a:r>
            <a:endParaRPr>
              <a:solidFill>
                <a:srgbClr val="506687"/>
              </a:solidFill>
            </a:endParaRPr>
          </a:p>
          <a:p>
            <a:pPr indent="-431800" lvl="0" marL="457200" rtl="0" algn="l">
              <a:lnSpc>
                <a:spcPct val="100000"/>
              </a:lnSpc>
              <a:spcBef>
                <a:spcPts val="640"/>
              </a:spcBef>
              <a:spcAft>
                <a:spcPts val="0"/>
              </a:spcAft>
              <a:buClr>
                <a:srgbClr val="1F3864"/>
              </a:buClr>
              <a:buSzPts val="2800"/>
              <a:buChar char="•"/>
            </a:pPr>
            <a:r>
              <a:rPr lang="fr" sz="2800">
                <a:solidFill>
                  <a:srgbClr val="506687"/>
                </a:solidFill>
              </a:rPr>
              <a:t>Échographie seulement si elle est nécessaire</a:t>
            </a:r>
            <a:endParaRPr>
              <a:solidFill>
                <a:srgbClr val="506687"/>
              </a:solidFill>
            </a:endParaRPr>
          </a:p>
        </p:txBody>
      </p:sp>
      <p:sp>
        <p:nvSpPr>
          <p:cNvPr id="698" name="Google Shape;698;p9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93"/>
          <p:cNvSpPr txBox="1"/>
          <p:nvPr>
            <p:ph type="title"/>
          </p:nvPr>
        </p:nvSpPr>
        <p:spPr>
          <a:xfrm>
            <a:off x="1059543" y="330227"/>
            <a:ext cx="5662613" cy="994172"/>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Antécédents médicaux </a:t>
            </a:r>
            <a:endParaRPr/>
          </a:p>
        </p:txBody>
      </p:sp>
      <p:sp>
        <p:nvSpPr>
          <p:cNvPr id="704" name="Google Shape;704;p93"/>
          <p:cNvSpPr txBox="1"/>
          <p:nvPr>
            <p:ph idx="1" type="body"/>
          </p:nvPr>
        </p:nvSpPr>
        <p:spPr>
          <a:xfrm>
            <a:off x="1059543" y="1415172"/>
            <a:ext cx="7197498" cy="4571972"/>
          </a:xfrm>
          <a:prstGeom prst="rect">
            <a:avLst/>
          </a:prstGeom>
          <a:noFill/>
          <a:ln>
            <a:noFill/>
          </a:ln>
        </p:spPr>
        <p:txBody>
          <a:bodyPr anchorCtr="0" anchor="t" bIns="34275" lIns="68550" spcFirstLastPara="1" rIns="68550" wrap="square" tIns="34275">
            <a:noAutofit/>
          </a:bodyPr>
          <a:lstStyle/>
          <a:p>
            <a:pPr indent="-431800" lvl="0" marL="457200" rtl="0" algn="l">
              <a:lnSpc>
                <a:spcPct val="91428"/>
              </a:lnSpc>
              <a:spcBef>
                <a:spcPts val="0"/>
              </a:spcBef>
              <a:spcAft>
                <a:spcPts val="0"/>
              </a:spcAft>
              <a:buClr>
                <a:srgbClr val="1F3864"/>
              </a:buClr>
              <a:buSzPts val="2590"/>
              <a:buChar char="•"/>
            </a:pPr>
            <a:r>
              <a:rPr lang="fr" sz="2800">
                <a:solidFill>
                  <a:srgbClr val="506687"/>
                </a:solidFill>
              </a:rPr>
              <a:t>Raison de la visite</a:t>
            </a:r>
            <a:endParaRPr sz="2800">
              <a:solidFill>
                <a:srgbClr val="506687"/>
              </a:solidFill>
            </a:endParaRPr>
          </a:p>
          <a:p>
            <a:pPr indent="-431800" lvl="0" marL="457200" rtl="0" algn="l">
              <a:lnSpc>
                <a:spcPct val="91428"/>
              </a:lnSpc>
              <a:spcBef>
                <a:spcPts val="840"/>
              </a:spcBef>
              <a:spcAft>
                <a:spcPts val="0"/>
              </a:spcAft>
              <a:buClr>
                <a:srgbClr val="1F3864"/>
              </a:buClr>
              <a:buSzPts val="2590"/>
              <a:buChar char="•"/>
            </a:pPr>
            <a:r>
              <a:rPr lang="fr" sz="2800">
                <a:solidFill>
                  <a:srgbClr val="506687"/>
                </a:solidFill>
              </a:rPr>
              <a:t>Premier jour des dernières règles</a:t>
            </a:r>
            <a:endParaRPr sz="2800">
              <a:solidFill>
                <a:srgbClr val="506687"/>
              </a:solidFill>
            </a:endParaRPr>
          </a:p>
          <a:p>
            <a:pPr indent="-431800" lvl="0" marL="457200" rtl="0" algn="l">
              <a:lnSpc>
                <a:spcPct val="91428"/>
              </a:lnSpc>
              <a:spcBef>
                <a:spcPts val="840"/>
              </a:spcBef>
              <a:spcAft>
                <a:spcPts val="0"/>
              </a:spcAft>
              <a:buClr>
                <a:srgbClr val="1F3864"/>
              </a:buClr>
              <a:buSzPts val="2590"/>
              <a:buChar char="•"/>
            </a:pPr>
            <a:r>
              <a:rPr lang="fr" sz="2800">
                <a:solidFill>
                  <a:srgbClr val="506687"/>
                </a:solidFill>
              </a:rPr>
              <a:t>Signes et symptômes d'une grossesse</a:t>
            </a:r>
            <a:endParaRPr sz="2800">
              <a:solidFill>
                <a:srgbClr val="506687"/>
              </a:solidFill>
            </a:endParaRPr>
          </a:p>
          <a:p>
            <a:pPr indent="-431800" lvl="0" marL="457200" rtl="0" algn="l">
              <a:lnSpc>
                <a:spcPct val="91428"/>
              </a:lnSpc>
              <a:spcBef>
                <a:spcPts val="840"/>
              </a:spcBef>
              <a:spcAft>
                <a:spcPts val="0"/>
              </a:spcAft>
              <a:buClr>
                <a:srgbClr val="1F3864"/>
              </a:buClr>
              <a:buSzPts val="2590"/>
              <a:buChar char="•"/>
            </a:pPr>
            <a:r>
              <a:rPr lang="fr" sz="2800">
                <a:solidFill>
                  <a:srgbClr val="506687"/>
                </a:solidFill>
              </a:rPr>
              <a:t>Test de grossesse ou échographie pratiqués, et  résultats</a:t>
            </a:r>
            <a:endParaRPr sz="2800">
              <a:solidFill>
                <a:srgbClr val="506687"/>
              </a:solidFill>
            </a:endParaRPr>
          </a:p>
          <a:p>
            <a:pPr indent="-431800" lvl="0" marL="457200" rtl="0" algn="l">
              <a:lnSpc>
                <a:spcPct val="91428"/>
              </a:lnSpc>
              <a:spcBef>
                <a:spcPts val="840"/>
              </a:spcBef>
              <a:spcAft>
                <a:spcPts val="0"/>
              </a:spcAft>
              <a:buClr>
                <a:srgbClr val="1F3864"/>
              </a:buClr>
              <a:buSzPts val="2590"/>
              <a:buChar char="•"/>
            </a:pPr>
            <a:r>
              <a:rPr lang="fr" sz="2800">
                <a:solidFill>
                  <a:srgbClr val="506687"/>
                </a:solidFill>
              </a:rPr>
              <a:t>Saignement, petit saignement ou douleur</a:t>
            </a:r>
            <a:endParaRPr sz="2800">
              <a:solidFill>
                <a:srgbClr val="506687"/>
              </a:solidFill>
            </a:endParaRPr>
          </a:p>
          <a:p>
            <a:pPr indent="-431800" lvl="0" marL="457200" rtl="0" algn="l">
              <a:lnSpc>
                <a:spcPct val="91428"/>
              </a:lnSpc>
              <a:spcBef>
                <a:spcPts val="840"/>
              </a:spcBef>
              <a:spcAft>
                <a:spcPts val="0"/>
              </a:spcAft>
              <a:buClr>
                <a:srgbClr val="1F3864"/>
              </a:buClr>
              <a:buSzPts val="2590"/>
              <a:buChar char="•"/>
            </a:pPr>
            <a:r>
              <a:rPr lang="fr" sz="2800">
                <a:solidFill>
                  <a:srgbClr val="506687"/>
                </a:solidFill>
              </a:rPr>
              <a:t>Antécédents obstétriques ou gynécologiques</a:t>
            </a:r>
            <a:endParaRPr sz="2800">
              <a:solidFill>
                <a:srgbClr val="506687"/>
              </a:solidFill>
            </a:endParaRPr>
          </a:p>
          <a:p>
            <a:pPr indent="-431800" lvl="0" marL="457200" rtl="0" algn="l">
              <a:lnSpc>
                <a:spcPct val="91428"/>
              </a:lnSpc>
              <a:spcBef>
                <a:spcPts val="840"/>
              </a:spcBef>
              <a:spcAft>
                <a:spcPts val="0"/>
              </a:spcAft>
              <a:buClr>
                <a:srgbClr val="1F3864"/>
              </a:buClr>
              <a:buSzPts val="2590"/>
              <a:buChar char="•"/>
            </a:pPr>
            <a:r>
              <a:rPr lang="fr" sz="2800">
                <a:solidFill>
                  <a:srgbClr val="506687"/>
                </a:solidFill>
              </a:rPr>
              <a:t>Autres antécédents médicaux ou chirurgicaux</a:t>
            </a:r>
            <a:endParaRPr sz="2800">
              <a:solidFill>
                <a:srgbClr val="506687"/>
              </a:solidFill>
            </a:endParaRPr>
          </a:p>
          <a:p>
            <a:pPr indent="-431800" lvl="0" marL="457200" rtl="0" algn="l">
              <a:lnSpc>
                <a:spcPct val="91428"/>
              </a:lnSpc>
              <a:spcBef>
                <a:spcPts val="840"/>
              </a:spcBef>
              <a:spcAft>
                <a:spcPts val="0"/>
              </a:spcAft>
              <a:buClr>
                <a:srgbClr val="1F3864"/>
              </a:buClr>
              <a:buSzPts val="2590"/>
              <a:buChar char="•"/>
            </a:pPr>
            <a:r>
              <a:rPr lang="fr" sz="2800">
                <a:solidFill>
                  <a:srgbClr val="506687"/>
                </a:solidFill>
              </a:rPr>
              <a:t>Utilisation des médicaments, allergies connues à des médicaments</a:t>
            </a:r>
            <a:endParaRPr sz="2800">
              <a:solidFill>
                <a:srgbClr val="506687"/>
              </a:solidFill>
            </a:endParaRPr>
          </a:p>
          <a:p>
            <a:pPr indent="-431800" lvl="0" marL="457200" rtl="0" algn="l">
              <a:lnSpc>
                <a:spcPct val="91428"/>
              </a:lnSpc>
              <a:spcBef>
                <a:spcPts val="840"/>
              </a:spcBef>
              <a:spcAft>
                <a:spcPts val="200"/>
              </a:spcAft>
              <a:buClr>
                <a:srgbClr val="1F3864"/>
              </a:buClr>
              <a:buSzPts val="2590"/>
              <a:buChar char="•"/>
            </a:pPr>
            <a:r>
              <a:rPr lang="fr" sz="2800">
                <a:solidFill>
                  <a:srgbClr val="506687"/>
                </a:solidFill>
              </a:rPr>
              <a:t>Autres antécédents pertinents</a:t>
            </a:r>
            <a:endParaRPr sz="2800">
              <a:solidFill>
                <a:srgbClr val="506687"/>
              </a:solidFill>
            </a:endParaRPr>
          </a:p>
        </p:txBody>
      </p:sp>
      <p:sp>
        <p:nvSpPr>
          <p:cNvPr id="705" name="Google Shape;705;p9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94"/>
          <p:cNvSpPr txBox="1"/>
          <p:nvPr/>
        </p:nvSpPr>
        <p:spPr>
          <a:xfrm>
            <a:off x="1093787" y="1368047"/>
            <a:ext cx="4773613" cy="689359"/>
          </a:xfrm>
          <a:prstGeom prst="rect">
            <a:avLst/>
          </a:prstGeom>
          <a:no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chemeClr val="accent2"/>
              </a:buClr>
              <a:buSzPts val="4400"/>
              <a:buFont typeface="Calibri"/>
              <a:buNone/>
            </a:pPr>
            <a:r>
              <a:rPr b="1" i="0" lang="fr" sz="4400" u="none" cap="none" strike="noStrike">
                <a:solidFill>
                  <a:schemeClr val="dk2"/>
                </a:solidFill>
                <a:latin typeface="Calibri"/>
                <a:ea typeface="Calibri"/>
                <a:cs typeface="Calibri"/>
                <a:sym typeface="Calibri"/>
              </a:rPr>
              <a:t>Examen physique </a:t>
            </a:r>
            <a:endParaRPr b="1" i="0" sz="4400" u="none" cap="none" strike="noStrike">
              <a:solidFill>
                <a:schemeClr val="dk2"/>
              </a:solidFill>
              <a:latin typeface="Calibri"/>
              <a:ea typeface="Calibri"/>
              <a:cs typeface="Calibri"/>
              <a:sym typeface="Calibri"/>
            </a:endParaRPr>
          </a:p>
        </p:txBody>
      </p:sp>
      <p:sp>
        <p:nvSpPr>
          <p:cNvPr id="712" name="Google Shape;712;p94"/>
          <p:cNvSpPr txBox="1"/>
          <p:nvPr/>
        </p:nvSpPr>
        <p:spPr>
          <a:xfrm>
            <a:off x="1093787" y="2295810"/>
            <a:ext cx="7059613" cy="2849463"/>
          </a:xfrm>
          <a:prstGeom prst="rect">
            <a:avLst/>
          </a:prstGeom>
          <a:noFill/>
          <a:ln>
            <a:noFill/>
          </a:ln>
        </p:spPr>
        <p:txBody>
          <a:bodyPr anchorCtr="0" anchor="t" bIns="34275" lIns="68550" spcFirstLastPara="1" rIns="68550" wrap="square" tIns="34275">
            <a:noAutofit/>
          </a:bodyPr>
          <a:lstStyle/>
          <a:p>
            <a:pPr indent="-431800" lvl="0" marL="457200" marR="0" rtl="0" algn="l">
              <a:lnSpc>
                <a:spcPct val="100000"/>
              </a:lnSpc>
              <a:spcBef>
                <a:spcPts val="0"/>
              </a:spcBef>
              <a:spcAft>
                <a:spcPts val="0"/>
              </a:spcAft>
              <a:buClr>
                <a:srgbClr val="1F3864"/>
              </a:buClr>
              <a:buSzPts val="2800"/>
              <a:buFont typeface="Arial"/>
              <a:buChar char="•"/>
            </a:pPr>
            <a:r>
              <a:rPr b="0" i="0" lang="fr" sz="2800" u="none" cap="none" strike="noStrike">
                <a:solidFill>
                  <a:schemeClr val="dk2"/>
                </a:solidFill>
                <a:latin typeface="Calibri"/>
                <a:ea typeface="Calibri"/>
                <a:cs typeface="Calibri"/>
                <a:sym typeface="Calibri"/>
              </a:rPr>
              <a:t>Signes vitaux</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2800"/>
              <a:buFont typeface="Arial"/>
              <a:buChar char="•"/>
            </a:pPr>
            <a:r>
              <a:rPr b="0" i="0" lang="fr" sz="2800" u="none" cap="none" strike="noStrike">
                <a:solidFill>
                  <a:schemeClr val="dk2"/>
                </a:solidFill>
                <a:latin typeface="Calibri"/>
                <a:ea typeface="Calibri"/>
                <a:cs typeface="Calibri"/>
                <a:sym typeface="Calibri"/>
              </a:rPr>
              <a:t>État de santé général</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2800"/>
              <a:buFont typeface="Arial"/>
              <a:buChar char="•"/>
            </a:pPr>
            <a:r>
              <a:rPr b="0" i="0" lang="fr" sz="2800" u="none" cap="none" strike="noStrike">
                <a:solidFill>
                  <a:schemeClr val="dk2"/>
                </a:solidFill>
                <a:latin typeface="Calibri"/>
                <a:ea typeface="Calibri"/>
                <a:cs typeface="Calibri"/>
                <a:sym typeface="Calibri"/>
              </a:rPr>
              <a:t>Examen pelvien : examen bimanuel ou examen par speculum</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2800"/>
              <a:buFont typeface="Arial"/>
              <a:buChar char="•"/>
            </a:pPr>
            <a:r>
              <a:rPr b="0" i="0" lang="fr" sz="2800" u="none" cap="none" strike="noStrike">
                <a:solidFill>
                  <a:schemeClr val="dk2"/>
                </a:solidFill>
                <a:latin typeface="Calibri"/>
                <a:ea typeface="Calibri"/>
                <a:cs typeface="Calibri"/>
                <a:sym typeface="Calibri"/>
              </a:rPr>
              <a:t>Autre examen physique préconisé</a:t>
            </a:r>
            <a:endParaRPr b="0" i="0" sz="2800" u="none" cap="none" strike="noStrike">
              <a:solidFill>
                <a:schemeClr val="dk1"/>
              </a:solidFill>
              <a:latin typeface="Calibri"/>
              <a:ea typeface="Calibri"/>
              <a:cs typeface="Calibri"/>
              <a:sym typeface="Calibri"/>
            </a:endParaRPr>
          </a:p>
        </p:txBody>
      </p:sp>
      <p:sp>
        <p:nvSpPr>
          <p:cNvPr id="713" name="Google Shape;713;p9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95"/>
          <p:cNvSpPr txBox="1"/>
          <p:nvPr/>
        </p:nvSpPr>
        <p:spPr>
          <a:xfrm>
            <a:off x="1093788" y="2295810"/>
            <a:ext cx="3880984" cy="3194143"/>
          </a:xfrm>
          <a:prstGeom prst="rect">
            <a:avLst/>
          </a:prstGeom>
          <a:noFill/>
          <a:ln>
            <a:noFill/>
          </a:ln>
        </p:spPr>
        <p:txBody>
          <a:bodyPr anchorCtr="0" anchor="t" bIns="34275" lIns="68550" spcFirstLastPara="1" rIns="68550" wrap="square" tIns="34275">
            <a:noAutofit/>
          </a:bodyPr>
          <a:lstStyle/>
          <a:p>
            <a:pPr indent="-431800" lvl="0" marL="457200" marR="0" rtl="0" algn="l">
              <a:lnSpc>
                <a:spcPct val="100000"/>
              </a:lnSpc>
              <a:spcBef>
                <a:spcPts val="0"/>
              </a:spcBef>
              <a:spcAft>
                <a:spcPts val="0"/>
              </a:spcAft>
              <a:buClr>
                <a:srgbClr val="1F3864"/>
              </a:buClr>
              <a:buSzPts val="2800"/>
              <a:buFont typeface="Arial"/>
              <a:buChar char="•"/>
            </a:pPr>
            <a:r>
              <a:rPr b="0" i="0" lang="fr" sz="2800" u="none" cap="none" strike="noStrike">
                <a:solidFill>
                  <a:schemeClr val="dk2"/>
                </a:solidFill>
                <a:latin typeface="Calibri"/>
                <a:ea typeface="Calibri"/>
                <a:cs typeface="Calibri"/>
                <a:sym typeface="Calibri"/>
              </a:rPr>
              <a:t>Taille, position, sensibilité utérine</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2800"/>
              <a:buFont typeface="Arial"/>
              <a:buChar char="•"/>
            </a:pPr>
            <a:r>
              <a:rPr b="0" i="0" lang="fr" sz="2800" u="none" cap="none" strike="noStrike">
                <a:solidFill>
                  <a:schemeClr val="dk2"/>
                </a:solidFill>
                <a:latin typeface="Calibri"/>
                <a:ea typeface="Calibri"/>
                <a:cs typeface="Calibri"/>
                <a:sym typeface="Calibri"/>
              </a:rPr>
              <a:t>Sensibilité à la mobilisation du col utérin, col de l'utérus fermé ou ouvert</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2800"/>
              <a:buFont typeface="Arial"/>
              <a:buChar char="•"/>
            </a:pPr>
            <a:r>
              <a:rPr b="0" i="0" lang="fr" sz="2800" u="none" cap="none" strike="noStrike">
                <a:solidFill>
                  <a:schemeClr val="dk2"/>
                </a:solidFill>
                <a:latin typeface="Calibri"/>
                <a:ea typeface="Calibri"/>
                <a:cs typeface="Calibri"/>
                <a:sym typeface="Calibri"/>
              </a:rPr>
              <a:t>Taille, sensibilité, masses annexielles</a:t>
            </a:r>
            <a:endParaRPr b="0" i="0" sz="2800" u="none" cap="none" strike="noStrike">
              <a:solidFill>
                <a:schemeClr val="dk1"/>
              </a:solidFill>
              <a:latin typeface="Calibri"/>
              <a:ea typeface="Calibri"/>
              <a:cs typeface="Calibri"/>
              <a:sym typeface="Calibri"/>
            </a:endParaRPr>
          </a:p>
        </p:txBody>
      </p:sp>
      <p:pic>
        <p:nvPicPr>
          <p:cNvPr descr="BimanualExam" id="720" name="Google Shape;720;p95"/>
          <p:cNvPicPr preferRelativeResize="0"/>
          <p:nvPr/>
        </p:nvPicPr>
        <p:blipFill rotWithShape="1">
          <a:blip r:embed="rId3">
            <a:alphaModFix/>
          </a:blip>
          <a:srcRect b="0" l="0" r="0" t="0"/>
          <a:stretch/>
        </p:blipFill>
        <p:spPr>
          <a:xfrm>
            <a:off x="5131770" y="2082575"/>
            <a:ext cx="3642403" cy="3318635"/>
          </a:xfrm>
          <a:prstGeom prst="rect">
            <a:avLst/>
          </a:prstGeom>
          <a:noFill/>
          <a:ln>
            <a:noFill/>
          </a:ln>
        </p:spPr>
      </p:pic>
      <p:sp>
        <p:nvSpPr>
          <p:cNvPr id="721" name="Google Shape;721;p95"/>
          <p:cNvSpPr txBox="1"/>
          <p:nvPr/>
        </p:nvSpPr>
        <p:spPr>
          <a:xfrm>
            <a:off x="995813" y="1368047"/>
            <a:ext cx="4773613" cy="689359"/>
          </a:xfrm>
          <a:prstGeom prst="rect">
            <a:avLst/>
          </a:prstGeom>
          <a:no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chemeClr val="accent2"/>
              </a:buClr>
              <a:buSzPts val="4400"/>
              <a:buFont typeface="Calibri"/>
              <a:buNone/>
            </a:pPr>
            <a:r>
              <a:rPr b="1" i="0" lang="fr" sz="4400" u="none" cap="none" strike="noStrike">
                <a:solidFill>
                  <a:schemeClr val="dk2"/>
                </a:solidFill>
                <a:latin typeface="Calibri"/>
                <a:ea typeface="Calibri"/>
                <a:cs typeface="Calibri"/>
                <a:sym typeface="Calibri"/>
              </a:rPr>
              <a:t> Examen bimanuel </a:t>
            </a:r>
            <a:endParaRPr b="1" i="0" sz="4400" u="none" cap="none" strike="noStrike">
              <a:solidFill>
                <a:schemeClr val="dk2"/>
              </a:solidFill>
              <a:latin typeface="Calibri"/>
              <a:ea typeface="Calibri"/>
              <a:cs typeface="Calibri"/>
              <a:sym typeface="Calibri"/>
            </a:endParaRPr>
          </a:p>
        </p:txBody>
      </p:sp>
      <p:sp>
        <p:nvSpPr>
          <p:cNvPr id="722" name="Google Shape;722;p95"/>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pic>
        <p:nvPicPr>
          <p:cNvPr descr="Lithotomy_lr" id="728" name="Google Shape;728;p96"/>
          <p:cNvPicPr preferRelativeResize="0"/>
          <p:nvPr/>
        </p:nvPicPr>
        <p:blipFill rotWithShape="1">
          <a:blip r:embed="rId3">
            <a:alphaModFix/>
          </a:blip>
          <a:srcRect b="0" l="0" r="0" t="0"/>
          <a:stretch/>
        </p:blipFill>
        <p:spPr>
          <a:xfrm>
            <a:off x="3722914" y="2590800"/>
            <a:ext cx="5152121" cy="3948112"/>
          </a:xfrm>
          <a:prstGeom prst="rect">
            <a:avLst/>
          </a:prstGeom>
          <a:noFill/>
          <a:ln>
            <a:noFill/>
          </a:ln>
        </p:spPr>
      </p:pic>
      <p:sp>
        <p:nvSpPr>
          <p:cNvPr id="729" name="Google Shape;729;p96"/>
          <p:cNvSpPr txBox="1"/>
          <p:nvPr>
            <p:ph idx="1" type="body"/>
          </p:nvPr>
        </p:nvSpPr>
        <p:spPr>
          <a:xfrm>
            <a:off x="685663" y="1882825"/>
            <a:ext cx="4299994" cy="3092349"/>
          </a:xfrm>
          <a:prstGeom prst="rect">
            <a:avLst/>
          </a:prstGeom>
          <a:noFill/>
          <a:ln>
            <a:noFill/>
          </a:ln>
        </p:spPr>
        <p:txBody>
          <a:bodyPr anchorCtr="0" anchor="t" bIns="34275" lIns="68550" spcFirstLastPara="1" rIns="68550" wrap="square" tIns="34275">
            <a:noAutofit/>
          </a:bodyPr>
          <a:lstStyle/>
          <a:p>
            <a:pPr indent="-431800" lvl="0" marL="457200" rtl="0" algn="l">
              <a:lnSpc>
                <a:spcPct val="108461"/>
              </a:lnSpc>
              <a:spcBef>
                <a:spcPts val="0"/>
              </a:spcBef>
              <a:spcAft>
                <a:spcPts val="0"/>
              </a:spcAft>
              <a:buClr>
                <a:srgbClr val="1F3864"/>
              </a:buClr>
              <a:buSzPts val="3200"/>
              <a:buChar char="•"/>
            </a:pPr>
            <a:r>
              <a:rPr lang="fr" sz="2600">
                <a:solidFill>
                  <a:schemeClr val="dk2"/>
                </a:solidFill>
              </a:rPr>
              <a:t>Saignement du col de l'utérus, col de l'utérus ouvert, produits de conception visibles</a:t>
            </a:r>
            <a:endParaRPr sz="2600"/>
          </a:p>
          <a:p>
            <a:pPr indent="-431800" lvl="0" marL="457200" rtl="0" algn="l">
              <a:lnSpc>
                <a:spcPct val="108461"/>
              </a:lnSpc>
              <a:spcBef>
                <a:spcPts val="875"/>
              </a:spcBef>
              <a:spcAft>
                <a:spcPts val="0"/>
              </a:spcAft>
              <a:buClr>
                <a:srgbClr val="1F3864"/>
              </a:buClr>
              <a:buSzPts val="3200"/>
              <a:buChar char="•"/>
            </a:pPr>
            <a:r>
              <a:rPr lang="fr" sz="2600">
                <a:solidFill>
                  <a:schemeClr val="dk2"/>
                </a:solidFill>
              </a:rPr>
              <a:t>Friabilité du col de l'utérus, pertes anormales </a:t>
            </a:r>
            <a:endParaRPr sz="2600"/>
          </a:p>
          <a:p>
            <a:pPr indent="-431800" lvl="0" marL="457200" rtl="0" algn="l">
              <a:lnSpc>
                <a:spcPct val="108461"/>
              </a:lnSpc>
              <a:spcBef>
                <a:spcPts val="875"/>
              </a:spcBef>
              <a:spcAft>
                <a:spcPts val="200"/>
              </a:spcAft>
              <a:buClr>
                <a:srgbClr val="1F3864"/>
              </a:buClr>
              <a:buSzPts val="3200"/>
              <a:buChar char="•"/>
            </a:pPr>
            <a:r>
              <a:rPr lang="fr" sz="2600">
                <a:solidFill>
                  <a:schemeClr val="dk2"/>
                </a:solidFill>
              </a:rPr>
              <a:t>Blessures, lésions, présence de corps étrangers</a:t>
            </a:r>
            <a:endParaRPr sz="2600"/>
          </a:p>
        </p:txBody>
      </p:sp>
      <p:sp>
        <p:nvSpPr>
          <p:cNvPr id="730" name="Google Shape;730;p96"/>
          <p:cNvSpPr txBox="1"/>
          <p:nvPr/>
        </p:nvSpPr>
        <p:spPr>
          <a:xfrm>
            <a:off x="615461" y="578179"/>
            <a:ext cx="7886700" cy="99417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4400"/>
              <a:buFont typeface="Calibri"/>
              <a:buNone/>
            </a:pPr>
            <a:r>
              <a:rPr b="1" i="0" lang="fr" sz="4400" u="none" cap="none" strike="noStrike">
                <a:solidFill>
                  <a:schemeClr val="dk2"/>
                </a:solidFill>
                <a:latin typeface="Calibri"/>
                <a:ea typeface="Calibri"/>
                <a:cs typeface="Calibri"/>
                <a:sym typeface="Calibri"/>
              </a:rPr>
              <a:t> Examen par spéculum </a:t>
            </a:r>
            <a:endParaRPr b="1" i="0" sz="4400" u="none" cap="none" strike="noStrike">
              <a:solidFill>
                <a:schemeClr val="dk2"/>
              </a:solidFill>
              <a:latin typeface="Calibri"/>
              <a:ea typeface="Calibri"/>
              <a:cs typeface="Calibri"/>
              <a:sym typeface="Calibri"/>
            </a:endParaRPr>
          </a:p>
        </p:txBody>
      </p:sp>
      <p:sp>
        <p:nvSpPr>
          <p:cNvPr id="731" name="Google Shape;731;p9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97"/>
          <p:cNvSpPr txBox="1"/>
          <p:nvPr/>
        </p:nvSpPr>
        <p:spPr>
          <a:xfrm>
            <a:off x="1093787" y="762001"/>
            <a:ext cx="7059613" cy="1295406"/>
          </a:xfrm>
          <a:prstGeom prst="rect">
            <a:avLst/>
          </a:prstGeom>
          <a:no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chemeClr val="accent2"/>
              </a:buClr>
              <a:buSzPts val="4400"/>
              <a:buFont typeface="Calibri"/>
              <a:buNone/>
            </a:pPr>
            <a:r>
              <a:rPr b="1" i="0" lang="fr" sz="4400" u="none" cap="none" strike="noStrike">
                <a:solidFill>
                  <a:schemeClr val="dk2"/>
                </a:solidFill>
                <a:latin typeface="Calibri"/>
                <a:ea typeface="Calibri"/>
                <a:cs typeface="Calibri"/>
                <a:sym typeface="Calibri"/>
              </a:rPr>
              <a:t>Examen pelvien :</a:t>
            </a:r>
            <a:br>
              <a:rPr b="1" i="0" lang="fr" sz="4400" u="none" cap="none" strike="noStrike">
                <a:solidFill>
                  <a:schemeClr val="dk2"/>
                </a:solidFill>
                <a:latin typeface="Calibri"/>
                <a:ea typeface="Calibri"/>
                <a:cs typeface="Calibri"/>
                <a:sym typeface="Calibri"/>
              </a:rPr>
            </a:br>
            <a:r>
              <a:rPr b="1" i="0" lang="fr" sz="4400" u="none" cap="none" strike="noStrike">
                <a:solidFill>
                  <a:schemeClr val="dk2"/>
                </a:solidFill>
                <a:latin typeface="Calibri"/>
                <a:ea typeface="Calibri"/>
                <a:cs typeface="Calibri"/>
                <a:sym typeface="Calibri"/>
              </a:rPr>
              <a:t>Considérations particulières </a:t>
            </a:r>
            <a:endParaRPr b="1" i="0" sz="4400" u="none" cap="none" strike="noStrike">
              <a:solidFill>
                <a:schemeClr val="dk2"/>
              </a:solidFill>
              <a:latin typeface="Calibri"/>
              <a:ea typeface="Calibri"/>
              <a:cs typeface="Calibri"/>
              <a:sym typeface="Calibri"/>
            </a:endParaRPr>
          </a:p>
        </p:txBody>
      </p:sp>
      <p:sp>
        <p:nvSpPr>
          <p:cNvPr id="738" name="Google Shape;738;p97"/>
          <p:cNvSpPr txBox="1"/>
          <p:nvPr/>
        </p:nvSpPr>
        <p:spPr>
          <a:xfrm>
            <a:off x="1093787" y="2295810"/>
            <a:ext cx="7059613" cy="2849463"/>
          </a:xfrm>
          <a:prstGeom prst="rect">
            <a:avLst/>
          </a:prstGeom>
          <a:noFill/>
          <a:ln>
            <a:noFill/>
          </a:ln>
        </p:spPr>
        <p:txBody>
          <a:bodyPr anchorCtr="0" anchor="t" bIns="34275" lIns="68550" spcFirstLastPara="1" rIns="68550" wrap="square" tIns="34275">
            <a:noAutofit/>
          </a:bodyPr>
          <a:lstStyle/>
          <a:p>
            <a:pPr indent="-457200" lvl="0" marL="508000" marR="0" rtl="0" algn="l">
              <a:lnSpc>
                <a:spcPct val="100000"/>
              </a:lnSpc>
              <a:spcBef>
                <a:spcPts val="0"/>
              </a:spcBef>
              <a:spcAft>
                <a:spcPts val="0"/>
              </a:spcAft>
              <a:buClr>
                <a:srgbClr val="1F3864"/>
              </a:buClr>
              <a:buSzPts val="3200"/>
              <a:buFont typeface="Arial"/>
              <a:buChar char="•"/>
            </a:pPr>
            <a:r>
              <a:rPr b="0" i="0" lang="fr" sz="2800" u="none" cap="none" strike="noStrike">
                <a:solidFill>
                  <a:schemeClr val="dk2"/>
                </a:solidFill>
                <a:latin typeface="Calibri"/>
                <a:ea typeface="Calibri"/>
                <a:cs typeface="Calibri"/>
                <a:sym typeface="Calibri"/>
              </a:rPr>
              <a:t>Examen difficile</a:t>
            </a:r>
            <a:endParaRPr b="0" i="0" sz="2800" u="none" cap="none" strike="noStrike">
              <a:solidFill>
                <a:schemeClr val="dk1"/>
              </a:solidFill>
              <a:latin typeface="Calibri"/>
              <a:ea typeface="Calibri"/>
              <a:cs typeface="Calibri"/>
              <a:sym typeface="Calibri"/>
            </a:endParaRPr>
          </a:p>
          <a:p>
            <a:pPr indent="-457200" lvl="0" marL="508000" marR="0" rtl="0" algn="l">
              <a:lnSpc>
                <a:spcPct val="100000"/>
              </a:lnSpc>
              <a:spcBef>
                <a:spcPts val="675"/>
              </a:spcBef>
              <a:spcAft>
                <a:spcPts val="0"/>
              </a:spcAft>
              <a:buClr>
                <a:srgbClr val="1F3864"/>
              </a:buClr>
              <a:buSzPts val="3200"/>
              <a:buFont typeface="Arial"/>
              <a:buChar char="•"/>
            </a:pPr>
            <a:r>
              <a:rPr b="0" i="0" lang="fr" sz="2800" u="none" cap="none" strike="noStrike">
                <a:solidFill>
                  <a:schemeClr val="dk2"/>
                </a:solidFill>
                <a:latin typeface="Calibri"/>
                <a:ea typeface="Calibri"/>
                <a:cs typeface="Calibri"/>
                <a:sym typeface="Calibri"/>
              </a:rPr>
              <a:t>Premier examen pelvien</a:t>
            </a:r>
            <a:endParaRPr b="0" i="0" sz="2800" u="none" cap="none" strike="noStrike">
              <a:solidFill>
                <a:schemeClr val="dk1"/>
              </a:solidFill>
              <a:latin typeface="Calibri"/>
              <a:ea typeface="Calibri"/>
              <a:cs typeface="Calibri"/>
              <a:sym typeface="Calibri"/>
            </a:endParaRPr>
          </a:p>
          <a:p>
            <a:pPr indent="-457200" lvl="0" marL="508000" marR="0" rtl="0" algn="l">
              <a:lnSpc>
                <a:spcPct val="100000"/>
              </a:lnSpc>
              <a:spcBef>
                <a:spcPts val="675"/>
              </a:spcBef>
              <a:spcAft>
                <a:spcPts val="0"/>
              </a:spcAft>
              <a:buClr>
                <a:srgbClr val="1F3864"/>
              </a:buClr>
              <a:buSzPts val="3200"/>
              <a:buFont typeface="Arial"/>
              <a:buChar char="•"/>
            </a:pPr>
            <a:r>
              <a:rPr b="0" i="0" lang="fr" sz="2800" u="none" cap="none" strike="noStrike">
                <a:solidFill>
                  <a:schemeClr val="dk2"/>
                </a:solidFill>
                <a:latin typeface="Calibri"/>
                <a:ea typeface="Calibri"/>
                <a:cs typeface="Calibri"/>
                <a:sym typeface="Calibri"/>
              </a:rPr>
              <a:t>Antécédents de violence sexuelle</a:t>
            </a:r>
            <a:endParaRPr b="0" i="0" sz="2800" u="none" cap="none" strike="noStrike">
              <a:solidFill>
                <a:schemeClr val="dk1"/>
              </a:solidFill>
              <a:latin typeface="Calibri"/>
              <a:ea typeface="Calibri"/>
              <a:cs typeface="Calibri"/>
              <a:sym typeface="Calibri"/>
            </a:endParaRPr>
          </a:p>
          <a:p>
            <a:pPr indent="-457200" lvl="0" marL="508000" marR="0" rtl="0" algn="l">
              <a:lnSpc>
                <a:spcPct val="100000"/>
              </a:lnSpc>
              <a:spcBef>
                <a:spcPts val="675"/>
              </a:spcBef>
              <a:spcAft>
                <a:spcPts val="0"/>
              </a:spcAft>
              <a:buClr>
                <a:srgbClr val="1F3864"/>
              </a:buClr>
              <a:buSzPts val="3200"/>
              <a:buFont typeface="Arial"/>
              <a:buChar char="•"/>
            </a:pPr>
            <a:r>
              <a:rPr b="0" i="0" lang="fr" sz="2800" u="none" cap="none" strike="noStrike">
                <a:solidFill>
                  <a:schemeClr val="dk2"/>
                </a:solidFill>
                <a:latin typeface="Calibri"/>
                <a:ea typeface="Calibri"/>
                <a:cs typeface="Calibri"/>
                <a:sym typeface="Calibri"/>
              </a:rPr>
              <a:t>Garantir le respect de la vie privée et aisance</a:t>
            </a:r>
            <a:endParaRPr b="0" i="0" sz="2800" u="none" cap="none" strike="noStrike">
              <a:solidFill>
                <a:schemeClr val="dk2"/>
              </a:solidFill>
              <a:latin typeface="Calibri"/>
              <a:ea typeface="Calibri"/>
              <a:cs typeface="Calibri"/>
              <a:sym typeface="Calibri"/>
            </a:endParaRPr>
          </a:p>
        </p:txBody>
      </p:sp>
      <p:sp>
        <p:nvSpPr>
          <p:cNvPr id="739" name="Google Shape;739;p9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98"/>
          <p:cNvSpPr txBox="1"/>
          <p:nvPr/>
        </p:nvSpPr>
        <p:spPr>
          <a:xfrm>
            <a:off x="754508" y="1006839"/>
            <a:ext cx="5994635" cy="73401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chemeClr val="dk2"/>
                </a:solidFill>
                <a:latin typeface="Calibri"/>
                <a:ea typeface="Calibri"/>
                <a:cs typeface="Calibri"/>
                <a:sym typeface="Calibri"/>
              </a:rPr>
              <a:t> Tests de laboratoire </a:t>
            </a:r>
            <a:endParaRPr b="1" i="0" sz="4400" u="none" cap="none" strike="noStrike">
              <a:solidFill>
                <a:schemeClr val="dk2"/>
              </a:solidFill>
              <a:latin typeface="Calibri"/>
              <a:ea typeface="Calibri"/>
              <a:cs typeface="Calibri"/>
              <a:sym typeface="Calibri"/>
            </a:endParaRPr>
          </a:p>
        </p:txBody>
      </p:sp>
      <p:sp>
        <p:nvSpPr>
          <p:cNvPr id="746" name="Google Shape;746;p98"/>
          <p:cNvSpPr txBox="1"/>
          <p:nvPr/>
        </p:nvSpPr>
        <p:spPr>
          <a:xfrm>
            <a:off x="388492" y="1845900"/>
            <a:ext cx="8001000" cy="4005261"/>
          </a:xfrm>
          <a:prstGeom prst="rect">
            <a:avLst/>
          </a:prstGeom>
          <a:noFill/>
          <a:ln>
            <a:noFill/>
          </a:ln>
        </p:spPr>
        <p:txBody>
          <a:bodyPr anchorCtr="0" anchor="t" bIns="45700" lIns="91425" spcFirstLastPara="1" rIns="91425" wrap="square" tIns="45700">
            <a:noAutofit/>
          </a:bodyPr>
          <a:lstStyle/>
          <a:p>
            <a:pPr indent="-406400" lvl="1" marL="914400" marR="0" rtl="0" algn="l">
              <a:lnSpc>
                <a:spcPct val="109629"/>
              </a:lnSpc>
              <a:spcBef>
                <a:spcPts val="0"/>
              </a:spcBef>
              <a:spcAft>
                <a:spcPts val="0"/>
              </a:spcAft>
              <a:buClr>
                <a:srgbClr val="1F3864"/>
              </a:buClr>
              <a:buSzPts val="2960"/>
              <a:buFont typeface="Arial"/>
              <a:buChar char="•"/>
            </a:pPr>
            <a:r>
              <a:rPr b="0" i="0" lang="fr" sz="2700" u="none" cap="none" strike="noStrike">
                <a:solidFill>
                  <a:schemeClr val="dk2"/>
                </a:solidFill>
                <a:latin typeface="Calibri"/>
                <a:ea typeface="Calibri"/>
                <a:cs typeface="Calibri"/>
                <a:sym typeface="Calibri"/>
              </a:rPr>
              <a:t>Aucun test de laboratoire de routine n'est requis</a:t>
            </a:r>
            <a:endParaRPr b="0" i="0" sz="2700" u="none" cap="none" strike="noStrike">
              <a:solidFill>
                <a:schemeClr val="dk1"/>
              </a:solidFill>
              <a:latin typeface="Calibri"/>
              <a:ea typeface="Calibri"/>
              <a:cs typeface="Calibri"/>
              <a:sym typeface="Calibri"/>
            </a:endParaRPr>
          </a:p>
          <a:p>
            <a:pPr indent="-406400" lvl="1" marL="914400" marR="0" rtl="0" algn="l">
              <a:lnSpc>
                <a:spcPct val="109629"/>
              </a:lnSpc>
              <a:spcBef>
                <a:spcPts val="875"/>
              </a:spcBef>
              <a:spcAft>
                <a:spcPts val="0"/>
              </a:spcAft>
              <a:buClr>
                <a:srgbClr val="1F3864"/>
              </a:buClr>
              <a:buSzPts val="2960"/>
              <a:buFont typeface="Arial"/>
              <a:buChar char="•"/>
            </a:pPr>
            <a:r>
              <a:rPr b="0" i="0" lang="fr" sz="2700" u="none" cap="none" strike="noStrike">
                <a:solidFill>
                  <a:schemeClr val="dk2"/>
                </a:solidFill>
                <a:latin typeface="Calibri"/>
                <a:ea typeface="Calibri"/>
                <a:cs typeface="Calibri"/>
                <a:sym typeface="Calibri"/>
              </a:rPr>
              <a:t>Les antécédents et l'examen physique suffisent en général</a:t>
            </a:r>
            <a:endParaRPr b="0" i="0" sz="2700" u="none" cap="none" strike="noStrike">
              <a:solidFill>
                <a:schemeClr val="dk1"/>
              </a:solidFill>
              <a:latin typeface="Calibri"/>
              <a:ea typeface="Calibri"/>
              <a:cs typeface="Calibri"/>
              <a:sym typeface="Calibri"/>
            </a:endParaRPr>
          </a:p>
          <a:p>
            <a:pPr indent="-406400" lvl="1" marL="914400" marR="0" rtl="0" algn="l">
              <a:lnSpc>
                <a:spcPct val="109629"/>
              </a:lnSpc>
              <a:spcBef>
                <a:spcPts val="875"/>
              </a:spcBef>
              <a:spcAft>
                <a:spcPts val="0"/>
              </a:spcAft>
              <a:buClr>
                <a:srgbClr val="1F3864"/>
              </a:buClr>
              <a:buSzPts val="2960"/>
              <a:buFont typeface="Arial"/>
              <a:buChar char="•"/>
            </a:pPr>
            <a:r>
              <a:rPr b="0" i="0" lang="fr" sz="2700" u="none" cap="none" strike="noStrike">
                <a:solidFill>
                  <a:schemeClr val="dk2"/>
                </a:solidFill>
                <a:latin typeface="Calibri"/>
                <a:ea typeface="Calibri"/>
                <a:cs typeface="Calibri"/>
                <a:sym typeface="Calibri"/>
              </a:rPr>
              <a:t>En cas de doutes concernant la grossesse de la femme, utiliser le test de grossesse ou l'échographie</a:t>
            </a:r>
            <a:endParaRPr b="0" i="0" sz="2700" u="none" cap="none" strike="noStrike">
              <a:solidFill>
                <a:schemeClr val="dk1"/>
              </a:solidFill>
              <a:latin typeface="Calibri"/>
              <a:ea typeface="Calibri"/>
              <a:cs typeface="Calibri"/>
              <a:sym typeface="Calibri"/>
            </a:endParaRPr>
          </a:p>
          <a:p>
            <a:pPr indent="-406400" lvl="1" marL="914400" marR="0" rtl="0" algn="l">
              <a:lnSpc>
                <a:spcPct val="109629"/>
              </a:lnSpc>
              <a:spcBef>
                <a:spcPts val="875"/>
              </a:spcBef>
              <a:spcAft>
                <a:spcPts val="0"/>
              </a:spcAft>
              <a:buClr>
                <a:srgbClr val="1F3864"/>
              </a:buClr>
              <a:buSzPts val="2960"/>
              <a:buFont typeface="Arial"/>
              <a:buChar char="•"/>
            </a:pPr>
            <a:r>
              <a:rPr b="0" i="0" lang="fr" sz="2700" u="none" cap="none" strike="noStrike">
                <a:solidFill>
                  <a:schemeClr val="dk2"/>
                </a:solidFill>
                <a:latin typeface="Calibri"/>
                <a:ea typeface="Calibri"/>
                <a:cs typeface="Calibri"/>
                <a:sym typeface="Calibri"/>
              </a:rPr>
              <a:t>Hémoglobine/hématocrite optionnels ; utiles en cas d'anémie prévalente</a:t>
            </a:r>
            <a:endParaRPr b="0" i="0" sz="2700" u="none" cap="none" strike="noStrike">
              <a:solidFill>
                <a:schemeClr val="dk1"/>
              </a:solidFill>
              <a:latin typeface="Calibri"/>
              <a:ea typeface="Calibri"/>
              <a:cs typeface="Calibri"/>
              <a:sym typeface="Calibri"/>
            </a:endParaRPr>
          </a:p>
          <a:p>
            <a:pPr indent="-406400" lvl="1" marL="914400" marR="0" rtl="0" algn="l">
              <a:lnSpc>
                <a:spcPct val="109629"/>
              </a:lnSpc>
              <a:spcBef>
                <a:spcPts val="875"/>
              </a:spcBef>
              <a:spcAft>
                <a:spcPts val="200"/>
              </a:spcAft>
              <a:buClr>
                <a:srgbClr val="1F3864"/>
              </a:buClr>
              <a:buSzPts val="2960"/>
              <a:buFont typeface="Arial"/>
              <a:buChar char="•"/>
            </a:pPr>
            <a:r>
              <a:rPr b="0" i="0" lang="fr" sz="2700" u="none" cap="none" strike="noStrike">
                <a:solidFill>
                  <a:schemeClr val="dk2"/>
                </a:solidFill>
                <a:latin typeface="Calibri"/>
                <a:ea typeface="Calibri"/>
                <a:cs typeface="Calibri"/>
                <a:sym typeface="Calibri"/>
              </a:rPr>
              <a:t>Test Rh (rhésus) selon les protocoles locaux</a:t>
            </a:r>
            <a:endParaRPr b="0" i="0" sz="2700" u="none" cap="none" strike="noStrike">
              <a:solidFill>
                <a:schemeClr val="dk2"/>
              </a:solidFill>
              <a:latin typeface="Calibri"/>
              <a:ea typeface="Calibri"/>
              <a:cs typeface="Calibri"/>
              <a:sym typeface="Calibri"/>
            </a:endParaRPr>
          </a:p>
        </p:txBody>
      </p:sp>
      <p:sp>
        <p:nvSpPr>
          <p:cNvPr id="747" name="Google Shape;747;p98"/>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99"/>
          <p:cNvSpPr txBox="1"/>
          <p:nvPr>
            <p:ph type="title"/>
          </p:nvPr>
        </p:nvSpPr>
        <p:spPr>
          <a:xfrm>
            <a:off x="622074" y="806340"/>
            <a:ext cx="8282441" cy="1229290"/>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sz="4000">
                <a:solidFill>
                  <a:schemeClr val="dk2"/>
                </a:solidFill>
                <a:latin typeface="Arial"/>
                <a:ea typeface="Arial"/>
                <a:cs typeface="Arial"/>
                <a:sym typeface="Arial"/>
              </a:rPr>
              <a:t>Qui peut prétendre à un traitement par misoprostol seul ?</a:t>
            </a:r>
            <a:endParaRPr sz="4000"/>
          </a:p>
        </p:txBody>
      </p:sp>
      <p:sp>
        <p:nvSpPr>
          <p:cNvPr id="754" name="Google Shape;754;p99"/>
          <p:cNvSpPr txBox="1"/>
          <p:nvPr>
            <p:ph idx="1" type="body"/>
          </p:nvPr>
        </p:nvSpPr>
        <p:spPr>
          <a:xfrm>
            <a:off x="622074" y="2436564"/>
            <a:ext cx="7085012" cy="2625294"/>
          </a:xfrm>
          <a:prstGeom prst="rect">
            <a:avLst/>
          </a:prstGeom>
          <a:noFill/>
          <a:ln>
            <a:noFill/>
          </a:ln>
        </p:spPr>
        <p:txBody>
          <a:bodyPr anchorCtr="0" anchor="t" bIns="34275" lIns="68550" spcFirstLastPara="1" rIns="68550" wrap="square" tIns="34275">
            <a:noAutofit/>
          </a:bodyPr>
          <a:lstStyle/>
          <a:p>
            <a:pPr indent="-457200" lvl="0" marL="508000" rtl="0" algn="l">
              <a:lnSpc>
                <a:spcPct val="100000"/>
              </a:lnSpc>
              <a:spcBef>
                <a:spcPts val="0"/>
              </a:spcBef>
              <a:spcAft>
                <a:spcPts val="0"/>
              </a:spcAft>
              <a:buClr>
                <a:srgbClr val="1F3864"/>
              </a:buClr>
              <a:buSzPts val="3200"/>
              <a:buChar char="•"/>
            </a:pPr>
            <a:r>
              <a:rPr lang="fr" sz="2800">
                <a:solidFill>
                  <a:schemeClr val="dk2"/>
                </a:solidFill>
              </a:rPr>
              <a:t>Les femmes chez qui une grossesse normale, un avortement incomplet ou un avortement manqué a été diagnostiqué </a:t>
            </a:r>
            <a:endParaRPr sz="2800"/>
          </a:p>
          <a:p>
            <a:pPr indent="-457200" lvl="0" marL="508000" rtl="0" algn="l">
              <a:lnSpc>
                <a:spcPct val="100000"/>
              </a:lnSpc>
              <a:spcBef>
                <a:spcPts val="675"/>
              </a:spcBef>
              <a:spcAft>
                <a:spcPts val="0"/>
              </a:spcAft>
              <a:buClr>
                <a:srgbClr val="1F3864"/>
              </a:buClr>
              <a:buSzPts val="3200"/>
              <a:buChar char="•"/>
            </a:pPr>
            <a:r>
              <a:rPr lang="fr" sz="2800">
                <a:solidFill>
                  <a:schemeClr val="dk2"/>
                </a:solidFill>
              </a:rPr>
              <a:t>Les femmes en bon état de santé général</a:t>
            </a:r>
            <a:endParaRPr sz="2800"/>
          </a:p>
          <a:p>
            <a:pPr indent="-457200" lvl="0" marL="508000" rtl="0" algn="l">
              <a:lnSpc>
                <a:spcPct val="100000"/>
              </a:lnSpc>
              <a:spcBef>
                <a:spcPts val="675"/>
              </a:spcBef>
              <a:spcAft>
                <a:spcPts val="0"/>
              </a:spcAft>
              <a:buClr>
                <a:srgbClr val="1F3864"/>
              </a:buClr>
              <a:buSzPts val="3200"/>
              <a:buChar char="•"/>
            </a:pPr>
            <a:r>
              <a:rPr lang="fr" sz="2800">
                <a:solidFill>
                  <a:schemeClr val="dk2"/>
                </a:solidFill>
              </a:rPr>
              <a:t>Les femmes qui allaitent</a:t>
            </a:r>
            <a:endParaRPr sz="2800">
              <a:solidFill>
                <a:schemeClr val="dk2"/>
              </a:solidFill>
            </a:endParaRPr>
          </a:p>
        </p:txBody>
      </p:sp>
      <p:sp>
        <p:nvSpPr>
          <p:cNvPr id="755" name="Google Shape;755;p99"/>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00"/>
          <p:cNvSpPr txBox="1"/>
          <p:nvPr>
            <p:ph type="title"/>
          </p:nvPr>
        </p:nvSpPr>
        <p:spPr>
          <a:xfrm>
            <a:off x="387350" y="461764"/>
            <a:ext cx="8369300"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b="1" i="0" lang="fr" u="none" cap="none" strike="noStrike">
                <a:solidFill>
                  <a:schemeClr val="dk2"/>
                </a:solidFill>
                <a:latin typeface="Calibri"/>
                <a:ea typeface="Calibri"/>
                <a:cs typeface="Calibri"/>
                <a:sym typeface="Calibri"/>
              </a:rPr>
              <a:t>Qui </a:t>
            </a:r>
            <a:r>
              <a:rPr b="1" i="0" lang="fr" u="sng" cap="none" strike="noStrike">
                <a:solidFill>
                  <a:schemeClr val="dk2"/>
                </a:solidFill>
                <a:latin typeface="Calibri"/>
                <a:ea typeface="Calibri"/>
                <a:cs typeface="Calibri"/>
                <a:sym typeface="Calibri"/>
              </a:rPr>
              <a:t>NE</a:t>
            </a:r>
            <a:r>
              <a:rPr b="1" i="0" lang="fr" u="none" cap="none" strike="noStrike">
                <a:solidFill>
                  <a:schemeClr val="dk2"/>
                </a:solidFill>
                <a:latin typeface="Calibri"/>
                <a:ea typeface="Calibri"/>
                <a:cs typeface="Calibri"/>
                <a:sym typeface="Calibri"/>
              </a:rPr>
              <a:t> peut </a:t>
            </a:r>
            <a:r>
              <a:rPr lang="fr" u="sng">
                <a:solidFill>
                  <a:schemeClr val="dk2"/>
                </a:solidFill>
                <a:latin typeface="Calibri"/>
                <a:ea typeface="Calibri"/>
                <a:cs typeface="Calibri"/>
                <a:sym typeface="Calibri"/>
              </a:rPr>
              <a:t>PAS</a:t>
            </a:r>
            <a:r>
              <a:rPr lang="fr">
                <a:solidFill>
                  <a:schemeClr val="dk2"/>
                </a:solidFill>
                <a:latin typeface="Calibri"/>
                <a:ea typeface="Calibri"/>
                <a:cs typeface="Calibri"/>
                <a:sym typeface="Calibri"/>
              </a:rPr>
              <a:t> prétendre à un traitement par misoprostol ?</a:t>
            </a:r>
            <a:endParaRPr/>
          </a:p>
        </p:txBody>
      </p:sp>
      <p:sp>
        <p:nvSpPr>
          <p:cNvPr id="762" name="Google Shape;762;p100"/>
          <p:cNvSpPr txBox="1"/>
          <p:nvPr>
            <p:ph idx="1" type="body"/>
          </p:nvPr>
        </p:nvSpPr>
        <p:spPr>
          <a:xfrm>
            <a:off x="387350" y="1815108"/>
            <a:ext cx="8261350" cy="4581128"/>
          </a:xfrm>
          <a:prstGeom prst="rect">
            <a:avLst/>
          </a:prstGeom>
          <a:noFill/>
          <a:ln>
            <a:noFill/>
          </a:ln>
        </p:spPr>
        <p:txBody>
          <a:bodyPr anchorCtr="0" anchor="t" bIns="34275" lIns="68550" spcFirstLastPara="1" rIns="68550" wrap="square" tIns="34275">
            <a:noAutofit/>
          </a:bodyPr>
          <a:lstStyle/>
          <a:p>
            <a:pPr indent="-406400" lvl="1" marL="914400" rtl="0" algn="l">
              <a:lnSpc>
                <a:spcPct val="104000"/>
              </a:lnSpc>
              <a:spcBef>
                <a:spcPts val="0"/>
              </a:spcBef>
              <a:spcAft>
                <a:spcPts val="0"/>
              </a:spcAft>
              <a:buClr>
                <a:srgbClr val="1F3864"/>
              </a:buClr>
              <a:buSzPts val="2700"/>
              <a:buFont typeface="Arial"/>
              <a:buChar char="•"/>
            </a:pPr>
            <a:r>
              <a:rPr lang="fr" sz="2500">
                <a:solidFill>
                  <a:schemeClr val="dk2"/>
                </a:solidFill>
              </a:rPr>
              <a:t>Les femmes qui ont des antécédents d'allergies au misoprostol ou à une autre prostaglandine </a:t>
            </a:r>
            <a:endParaRPr sz="2500"/>
          </a:p>
          <a:p>
            <a:pPr indent="-406400" lvl="1" marL="914400" rtl="0" algn="l">
              <a:lnSpc>
                <a:spcPct val="104000"/>
              </a:lnSpc>
              <a:spcBef>
                <a:spcPts val="875"/>
              </a:spcBef>
              <a:spcAft>
                <a:spcPts val="0"/>
              </a:spcAft>
              <a:buClr>
                <a:srgbClr val="1F3864"/>
              </a:buClr>
              <a:buSzPts val="2700"/>
              <a:buFont typeface="Arial"/>
              <a:buChar char="•"/>
            </a:pPr>
            <a:r>
              <a:rPr lang="fr" sz="2500">
                <a:solidFill>
                  <a:schemeClr val="dk2"/>
                </a:solidFill>
              </a:rPr>
              <a:t>Suspicion de grossesse ectopique</a:t>
            </a:r>
            <a:endParaRPr sz="2500"/>
          </a:p>
          <a:p>
            <a:pPr indent="-406400" lvl="1" marL="914400" rtl="0" algn="l">
              <a:lnSpc>
                <a:spcPct val="104000"/>
              </a:lnSpc>
              <a:spcBef>
                <a:spcPts val="875"/>
              </a:spcBef>
              <a:spcAft>
                <a:spcPts val="0"/>
              </a:spcAft>
              <a:buClr>
                <a:srgbClr val="1F3864"/>
              </a:buClr>
              <a:buSzPts val="2700"/>
              <a:buFont typeface="Arial"/>
              <a:buChar char="•"/>
            </a:pPr>
            <a:r>
              <a:rPr lang="fr" sz="2500">
                <a:solidFill>
                  <a:schemeClr val="dk2"/>
                </a:solidFill>
              </a:rPr>
              <a:t>Les femmes qui ont un DIU</a:t>
            </a:r>
            <a:endParaRPr sz="2500"/>
          </a:p>
          <a:p>
            <a:pPr indent="-406400" lvl="1" marL="914400" rtl="0" algn="l">
              <a:lnSpc>
                <a:spcPct val="104000"/>
              </a:lnSpc>
              <a:spcBef>
                <a:spcPts val="875"/>
              </a:spcBef>
              <a:spcAft>
                <a:spcPts val="0"/>
              </a:spcAft>
              <a:buClr>
                <a:srgbClr val="1F3864"/>
              </a:buClr>
              <a:buSzPts val="2700"/>
              <a:buFont typeface="Arial"/>
              <a:buChar char="•"/>
            </a:pPr>
            <a:r>
              <a:rPr lang="fr" sz="2500">
                <a:solidFill>
                  <a:schemeClr val="dk2"/>
                </a:solidFill>
              </a:rPr>
              <a:t>Les femmes qui présentent des signes d'infection pelvienne grave ou de septicémie</a:t>
            </a:r>
            <a:endParaRPr sz="2500"/>
          </a:p>
          <a:p>
            <a:pPr indent="-406400" lvl="1" marL="914400" rtl="0" algn="l">
              <a:lnSpc>
                <a:spcPct val="104000"/>
              </a:lnSpc>
              <a:spcBef>
                <a:spcPts val="875"/>
              </a:spcBef>
              <a:spcAft>
                <a:spcPts val="0"/>
              </a:spcAft>
              <a:buClr>
                <a:srgbClr val="1F3864"/>
              </a:buClr>
              <a:buSzPts val="2700"/>
              <a:buFont typeface="Arial"/>
              <a:buChar char="•"/>
            </a:pPr>
            <a:r>
              <a:rPr lang="fr" sz="2500">
                <a:solidFill>
                  <a:schemeClr val="dk2"/>
                </a:solidFill>
              </a:rPr>
              <a:t>Les femmes qui présentent des symptômes d'instabilité ou de choc hémodynamique</a:t>
            </a:r>
            <a:endParaRPr sz="2500"/>
          </a:p>
          <a:p>
            <a:pPr indent="-406400" lvl="1" marL="914400" rtl="0" algn="l">
              <a:lnSpc>
                <a:spcPct val="104000"/>
              </a:lnSpc>
              <a:spcBef>
                <a:spcPts val="875"/>
              </a:spcBef>
              <a:spcAft>
                <a:spcPts val="200"/>
              </a:spcAft>
              <a:buClr>
                <a:srgbClr val="1F3864"/>
              </a:buClr>
              <a:buSzPts val="2700"/>
              <a:buFont typeface="Arial"/>
              <a:buChar char="•"/>
            </a:pPr>
            <a:r>
              <a:rPr lang="fr" sz="2500">
                <a:solidFill>
                  <a:schemeClr val="dk2"/>
                </a:solidFill>
              </a:rPr>
              <a:t>Faire attention aux femmes qui ont des problèmes de santé /d'instabilité graves comme les maladies cardiaques, les troubles hémorragiques et l'anémie sévère</a:t>
            </a:r>
            <a:endParaRPr sz="2500"/>
          </a:p>
        </p:txBody>
      </p:sp>
      <p:sp>
        <p:nvSpPr>
          <p:cNvPr id="763" name="Google Shape;763;p100"/>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101"/>
          <p:cNvSpPr txBox="1"/>
          <p:nvPr>
            <p:ph type="title"/>
          </p:nvPr>
        </p:nvSpPr>
        <p:spPr>
          <a:xfrm>
            <a:off x="671286" y="982581"/>
            <a:ext cx="8284028" cy="1600939"/>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3959"/>
              <a:buNone/>
            </a:pPr>
            <a:r>
              <a:rPr lang="fr" sz="4000">
                <a:solidFill>
                  <a:schemeClr val="dk2"/>
                </a:solidFill>
                <a:latin typeface="Calibri"/>
                <a:ea typeface="Calibri"/>
                <a:cs typeface="Calibri"/>
                <a:sym typeface="Calibri"/>
              </a:rPr>
              <a:t>Qui est éligible pour prendre le traitement par mifépristone et misoprostol ? </a:t>
            </a:r>
            <a:endParaRPr/>
          </a:p>
        </p:txBody>
      </p:sp>
      <p:sp>
        <p:nvSpPr>
          <p:cNvPr id="770" name="Google Shape;770;p101"/>
          <p:cNvSpPr txBox="1"/>
          <p:nvPr>
            <p:ph idx="1" type="body"/>
          </p:nvPr>
        </p:nvSpPr>
        <p:spPr>
          <a:xfrm>
            <a:off x="671286" y="2942749"/>
            <a:ext cx="7647213" cy="1966709"/>
          </a:xfrm>
          <a:prstGeom prst="rect">
            <a:avLst/>
          </a:prstGeom>
          <a:noFill/>
          <a:ln>
            <a:noFill/>
          </a:ln>
        </p:spPr>
        <p:txBody>
          <a:bodyPr anchorCtr="0" anchor="t" bIns="34275" lIns="68550" spcFirstLastPara="1" rIns="68550" wrap="square" tIns="34275">
            <a:noAutofit/>
          </a:bodyPr>
          <a:lstStyle/>
          <a:p>
            <a:pPr indent="-457200" lvl="0" marL="508000" rtl="0" algn="l">
              <a:lnSpc>
                <a:spcPct val="100000"/>
              </a:lnSpc>
              <a:spcBef>
                <a:spcPts val="0"/>
              </a:spcBef>
              <a:spcAft>
                <a:spcPts val="0"/>
              </a:spcAft>
              <a:buClr>
                <a:srgbClr val="1F3864"/>
              </a:buClr>
              <a:buSzPts val="3200"/>
              <a:buChar char="•"/>
            </a:pPr>
            <a:r>
              <a:rPr lang="fr" sz="2800">
                <a:solidFill>
                  <a:schemeClr val="dk2"/>
                </a:solidFill>
              </a:rPr>
              <a:t>Les femmes chez qui une grossesse normale ou un avortement manqué a été diagnostiqué </a:t>
            </a:r>
            <a:endParaRPr sz="2800"/>
          </a:p>
          <a:p>
            <a:pPr indent="-457200" lvl="0" marL="508000" rtl="0" algn="l">
              <a:lnSpc>
                <a:spcPct val="100000"/>
              </a:lnSpc>
              <a:spcBef>
                <a:spcPts val="675"/>
              </a:spcBef>
              <a:spcAft>
                <a:spcPts val="0"/>
              </a:spcAft>
              <a:buClr>
                <a:srgbClr val="1F3864"/>
              </a:buClr>
              <a:buSzPts val="3200"/>
              <a:buChar char="•"/>
            </a:pPr>
            <a:r>
              <a:rPr lang="fr" sz="2800">
                <a:solidFill>
                  <a:schemeClr val="dk2"/>
                </a:solidFill>
              </a:rPr>
              <a:t>Les femmes en bon état de santé général</a:t>
            </a:r>
            <a:endParaRPr sz="2800"/>
          </a:p>
          <a:p>
            <a:pPr indent="-457200" lvl="0" marL="508000" rtl="0" algn="l">
              <a:lnSpc>
                <a:spcPct val="100000"/>
              </a:lnSpc>
              <a:spcBef>
                <a:spcPts val="675"/>
              </a:spcBef>
              <a:spcAft>
                <a:spcPts val="0"/>
              </a:spcAft>
              <a:buClr>
                <a:srgbClr val="1F3864"/>
              </a:buClr>
              <a:buSzPts val="3200"/>
              <a:buChar char="•"/>
            </a:pPr>
            <a:r>
              <a:rPr lang="fr" sz="2800">
                <a:solidFill>
                  <a:schemeClr val="dk2"/>
                </a:solidFill>
              </a:rPr>
              <a:t>Les femmes qui allaitent</a:t>
            </a:r>
            <a:endParaRPr sz="2800">
              <a:solidFill>
                <a:schemeClr val="dk2"/>
              </a:solidFill>
            </a:endParaRPr>
          </a:p>
        </p:txBody>
      </p:sp>
      <p:sp>
        <p:nvSpPr>
          <p:cNvPr id="771" name="Google Shape;771;p10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type="title"/>
          </p:nvPr>
        </p:nvSpPr>
        <p:spPr>
          <a:xfrm>
            <a:off x="628650" y="2693151"/>
            <a:ext cx="7886700" cy="222390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b="1" lang="fr" sz="4400">
                <a:solidFill>
                  <a:srgbClr val="B85231"/>
                </a:solidFill>
              </a:rPr>
              <a:t>L’ÉVACUATION UTÉRINE</a:t>
            </a:r>
            <a:br>
              <a:rPr b="1" lang="fr" sz="4400">
                <a:solidFill>
                  <a:srgbClr val="B85231"/>
                </a:solidFill>
              </a:rPr>
            </a:br>
            <a:r>
              <a:rPr b="1" lang="fr" sz="4400">
                <a:solidFill>
                  <a:srgbClr val="B85231"/>
                </a:solidFill>
              </a:rPr>
              <a:t> EST UNE COMPOSANTE </a:t>
            </a:r>
            <a:r>
              <a:rPr lang="fr">
                <a:solidFill>
                  <a:srgbClr val="B85231"/>
                </a:solidFill>
              </a:rPr>
              <a:t>ESSENTIELLE DE LA SANT</a:t>
            </a:r>
            <a:r>
              <a:rPr b="1" lang="fr" sz="4400">
                <a:solidFill>
                  <a:srgbClr val="B85231"/>
                </a:solidFill>
              </a:rPr>
              <a:t>É</a:t>
            </a:r>
            <a:r>
              <a:rPr lang="fr">
                <a:solidFill>
                  <a:srgbClr val="B85231"/>
                </a:solidFill>
              </a:rPr>
              <a:t> REPRODUCTIVE DANS LES CONTEXTES DE CRISE</a:t>
            </a:r>
            <a:endParaRPr>
              <a:solidFill>
                <a:srgbClr val="B85231"/>
              </a:solidFill>
            </a:endParaRPr>
          </a:p>
        </p:txBody>
      </p:sp>
      <p:sp>
        <p:nvSpPr>
          <p:cNvPr id="203" name="Google Shape;20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102"/>
          <p:cNvSpPr txBox="1"/>
          <p:nvPr>
            <p:ph type="title"/>
          </p:nvPr>
        </p:nvSpPr>
        <p:spPr>
          <a:xfrm>
            <a:off x="673100" y="391886"/>
            <a:ext cx="8032750" cy="1566468"/>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3959"/>
              <a:buNone/>
            </a:pPr>
            <a:r>
              <a:rPr lang="fr" sz="4000">
                <a:solidFill>
                  <a:schemeClr val="dk2"/>
                </a:solidFill>
                <a:latin typeface="Calibri"/>
                <a:ea typeface="Calibri"/>
                <a:cs typeface="Calibri"/>
                <a:sym typeface="Calibri"/>
              </a:rPr>
              <a:t>Qui </a:t>
            </a:r>
            <a:r>
              <a:rPr lang="fr" sz="4000" u="sng">
                <a:solidFill>
                  <a:schemeClr val="dk2"/>
                </a:solidFill>
                <a:latin typeface="Calibri"/>
                <a:ea typeface="Calibri"/>
                <a:cs typeface="Calibri"/>
                <a:sym typeface="Calibri"/>
              </a:rPr>
              <a:t>NE</a:t>
            </a:r>
            <a:r>
              <a:rPr lang="fr" sz="4000">
                <a:solidFill>
                  <a:schemeClr val="dk2"/>
                </a:solidFill>
                <a:latin typeface="Calibri"/>
                <a:ea typeface="Calibri"/>
                <a:cs typeface="Calibri"/>
                <a:sym typeface="Calibri"/>
              </a:rPr>
              <a:t> peut </a:t>
            </a:r>
            <a:r>
              <a:rPr lang="fr" sz="4000" u="sng">
                <a:solidFill>
                  <a:schemeClr val="dk2"/>
                </a:solidFill>
                <a:latin typeface="Calibri"/>
                <a:ea typeface="Calibri"/>
                <a:cs typeface="Calibri"/>
                <a:sym typeface="Calibri"/>
              </a:rPr>
              <a:t>PAS</a:t>
            </a:r>
            <a:r>
              <a:rPr lang="fr" sz="4000">
                <a:solidFill>
                  <a:schemeClr val="dk2"/>
                </a:solidFill>
                <a:latin typeface="Calibri"/>
                <a:ea typeface="Calibri"/>
                <a:cs typeface="Calibri"/>
                <a:sym typeface="Calibri"/>
              </a:rPr>
              <a:t> prendre le traitement par mifépristone et misoprostol ? </a:t>
            </a:r>
            <a:endParaRPr/>
          </a:p>
        </p:txBody>
      </p:sp>
      <p:sp>
        <p:nvSpPr>
          <p:cNvPr id="778" name="Google Shape;778;p102"/>
          <p:cNvSpPr txBox="1"/>
          <p:nvPr>
            <p:ph idx="1" type="body"/>
          </p:nvPr>
        </p:nvSpPr>
        <p:spPr>
          <a:xfrm>
            <a:off x="1003300" y="2303066"/>
            <a:ext cx="7581900" cy="3184566"/>
          </a:xfrm>
          <a:prstGeom prst="rect">
            <a:avLst/>
          </a:prstGeom>
          <a:noFill/>
          <a:ln>
            <a:noFill/>
          </a:ln>
        </p:spPr>
        <p:txBody>
          <a:bodyPr anchorCtr="0" anchor="t" bIns="34275" lIns="68550" spcFirstLastPara="1" rIns="68550" wrap="square" tIns="34275">
            <a:noAutofit/>
          </a:bodyPr>
          <a:lstStyle/>
          <a:p>
            <a:pPr indent="-431800" lvl="0" marL="457200" rtl="0" algn="l">
              <a:lnSpc>
                <a:spcPct val="80000"/>
              </a:lnSpc>
              <a:spcBef>
                <a:spcPts val="0"/>
              </a:spcBef>
              <a:spcAft>
                <a:spcPts val="0"/>
              </a:spcAft>
              <a:buClr>
                <a:srgbClr val="203864"/>
              </a:buClr>
              <a:buSzPts val="2590"/>
              <a:buChar char="•"/>
            </a:pPr>
            <a:r>
              <a:rPr lang="fr" sz="2600">
                <a:solidFill>
                  <a:schemeClr val="dk2"/>
                </a:solidFill>
              </a:rPr>
              <a:t>Réaction allergique à la mifépristone ou au misoprostol</a:t>
            </a:r>
            <a:endParaRPr/>
          </a:p>
          <a:p>
            <a:pPr indent="-431800" lvl="0" marL="457200" rtl="0" algn="l">
              <a:lnSpc>
                <a:spcPct val="80000"/>
              </a:lnSpc>
              <a:spcBef>
                <a:spcPts val="640"/>
              </a:spcBef>
              <a:spcAft>
                <a:spcPts val="0"/>
              </a:spcAft>
              <a:buClr>
                <a:srgbClr val="203864"/>
              </a:buClr>
              <a:buSzPts val="2590"/>
              <a:buChar char="•"/>
            </a:pPr>
            <a:r>
              <a:rPr lang="fr" sz="2600">
                <a:solidFill>
                  <a:schemeClr val="dk2"/>
                </a:solidFill>
              </a:rPr>
              <a:t>Grossesse ectopique connue ou suspicion</a:t>
            </a:r>
            <a:endParaRPr/>
          </a:p>
          <a:p>
            <a:pPr indent="-431800" lvl="0" marL="457200" rtl="0" algn="l">
              <a:lnSpc>
                <a:spcPct val="80000"/>
              </a:lnSpc>
              <a:spcBef>
                <a:spcPts val="640"/>
              </a:spcBef>
              <a:spcAft>
                <a:spcPts val="0"/>
              </a:spcAft>
              <a:buClr>
                <a:srgbClr val="203864"/>
              </a:buClr>
              <a:buSzPts val="2590"/>
              <a:buChar char="•"/>
            </a:pPr>
            <a:r>
              <a:rPr lang="fr" sz="2600">
                <a:solidFill>
                  <a:schemeClr val="dk2"/>
                </a:solidFill>
              </a:rPr>
              <a:t>Porphyrie héréditaire</a:t>
            </a:r>
            <a:endParaRPr/>
          </a:p>
          <a:p>
            <a:pPr indent="-431800" lvl="0" marL="457200" rtl="0" algn="l">
              <a:lnSpc>
                <a:spcPct val="80000"/>
              </a:lnSpc>
              <a:spcBef>
                <a:spcPts val="640"/>
              </a:spcBef>
              <a:spcAft>
                <a:spcPts val="0"/>
              </a:spcAft>
              <a:buClr>
                <a:srgbClr val="203864"/>
              </a:buClr>
              <a:buSzPts val="2590"/>
              <a:buChar char="•"/>
            </a:pPr>
            <a:r>
              <a:rPr lang="fr" sz="2600">
                <a:solidFill>
                  <a:schemeClr val="dk2"/>
                </a:solidFill>
              </a:rPr>
              <a:t>Insuffisance surrénale chronique</a:t>
            </a:r>
            <a:endParaRPr/>
          </a:p>
          <a:p>
            <a:pPr indent="-431800" lvl="0" marL="457200" rtl="0" algn="l">
              <a:lnSpc>
                <a:spcPct val="80000"/>
              </a:lnSpc>
              <a:spcBef>
                <a:spcPts val="640"/>
              </a:spcBef>
              <a:spcAft>
                <a:spcPts val="0"/>
              </a:spcAft>
              <a:buClr>
                <a:srgbClr val="203864"/>
              </a:buClr>
              <a:buSzPts val="2590"/>
              <a:buChar char="•"/>
            </a:pPr>
            <a:r>
              <a:rPr lang="fr" sz="2600">
                <a:solidFill>
                  <a:schemeClr val="dk2"/>
                </a:solidFill>
              </a:rPr>
              <a:t>Dispositif intrautérin (DIU) en place</a:t>
            </a:r>
            <a:endParaRPr/>
          </a:p>
          <a:p>
            <a:pPr indent="-431800" lvl="0" marL="457200" rtl="0" algn="l">
              <a:lnSpc>
                <a:spcPct val="80000"/>
              </a:lnSpc>
              <a:spcBef>
                <a:spcPts val="640"/>
              </a:spcBef>
              <a:spcAft>
                <a:spcPts val="0"/>
              </a:spcAft>
              <a:buClr>
                <a:srgbClr val="203864"/>
              </a:buClr>
              <a:buSzPts val="2590"/>
              <a:buChar char="•"/>
            </a:pPr>
            <a:r>
              <a:rPr lang="fr" sz="2600">
                <a:solidFill>
                  <a:schemeClr val="dk2"/>
                </a:solidFill>
              </a:rPr>
              <a:t>Problèmes de santé/d’instabilité graves,y compris mais pas seulement les troubles hémorragiques, les maladies cardiaques et l'anémie sévère</a:t>
            </a:r>
            <a:endParaRPr/>
          </a:p>
          <a:p>
            <a:pPr indent="-431800" lvl="0" marL="457200" rtl="0" algn="l">
              <a:lnSpc>
                <a:spcPct val="80000"/>
              </a:lnSpc>
              <a:spcBef>
                <a:spcPts val="640"/>
              </a:spcBef>
              <a:spcAft>
                <a:spcPts val="0"/>
              </a:spcAft>
              <a:buClr>
                <a:srgbClr val="203864"/>
              </a:buClr>
              <a:buSzPts val="2590"/>
              <a:buChar char="•"/>
            </a:pPr>
            <a:r>
              <a:rPr lang="fr" sz="2600">
                <a:solidFill>
                  <a:schemeClr val="dk2"/>
                </a:solidFill>
              </a:rPr>
              <a:t>Asthme sévère non maîtrisé ou traitement de longue durée par corticostéroïde </a:t>
            </a:r>
            <a:endParaRPr/>
          </a:p>
        </p:txBody>
      </p:sp>
      <p:sp>
        <p:nvSpPr>
          <p:cNvPr id="779" name="Google Shape;779;p10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103"/>
          <p:cNvSpPr txBox="1"/>
          <p:nvPr>
            <p:ph type="title"/>
          </p:nvPr>
        </p:nvSpPr>
        <p:spPr>
          <a:xfrm>
            <a:off x="482600" y="2689678"/>
            <a:ext cx="8178800" cy="1288941"/>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1F3864"/>
              </a:buClr>
              <a:buSzPts val="3959"/>
              <a:buNone/>
            </a:pPr>
            <a:r>
              <a:rPr lang="fr">
                <a:solidFill>
                  <a:schemeClr val="accent1"/>
                </a:solidFill>
                <a:latin typeface="Calibri"/>
                <a:ea typeface="Calibri"/>
                <a:cs typeface="Calibri"/>
                <a:sym typeface="Calibri"/>
              </a:rPr>
              <a:t>ÉVALUATION CLINICQUE : </a:t>
            </a:r>
            <a:br>
              <a:rPr lang="fr">
                <a:solidFill>
                  <a:schemeClr val="accent1"/>
                </a:solidFill>
                <a:latin typeface="Calibri"/>
                <a:ea typeface="Calibri"/>
                <a:cs typeface="Calibri"/>
                <a:sym typeface="Calibri"/>
              </a:rPr>
            </a:br>
            <a:r>
              <a:rPr lang="fr">
                <a:solidFill>
                  <a:schemeClr val="accent1"/>
                </a:solidFill>
                <a:latin typeface="Calibri"/>
                <a:ea typeface="Calibri"/>
                <a:cs typeface="Calibri"/>
                <a:sym typeface="Calibri"/>
              </a:rPr>
              <a:t>CONSIDÉRATIONS EN MATIÈRE DE SOINS APRÈS AVORTEMENT</a:t>
            </a:r>
            <a:endParaRPr b="0" i="0" u="none" cap="none" strike="noStrike">
              <a:solidFill>
                <a:schemeClr val="accent1"/>
              </a:solidFill>
              <a:latin typeface="Calibri"/>
              <a:ea typeface="Calibri"/>
              <a:cs typeface="Calibri"/>
              <a:sym typeface="Calibri"/>
            </a:endParaRPr>
          </a:p>
        </p:txBody>
      </p:sp>
      <p:sp>
        <p:nvSpPr>
          <p:cNvPr id="786" name="Google Shape;786;p10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104"/>
          <p:cNvSpPr txBox="1"/>
          <p:nvPr>
            <p:ph type="title"/>
          </p:nvPr>
        </p:nvSpPr>
        <p:spPr>
          <a:xfrm>
            <a:off x="993322" y="813595"/>
            <a:ext cx="6920593" cy="1290498"/>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sz="4000">
                <a:solidFill>
                  <a:schemeClr val="dk2"/>
                </a:solidFill>
                <a:latin typeface="Calibri"/>
                <a:ea typeface="Calibri"/>
                <a:cs typeface="Calibri"/>
                <a:sym typeface="Calibri"/>
              </a:rPr>
              <a:t>Éléments typiques des services de soins après avortement</a:t>
            </a:r>
            <a:endParaRPr/>
          </a:p>
        </p:txBody>
      </p:sp>
      <p:sp>
        <p:nvSpPr>
          <p:cNvPr id="793" name="Google Shape;793;p104"/>
          <p:cNvSpPr txBox="1"/>
          <p:nvPr>
            <p:ph idx="1" type="body"/>
          </p:nvPr>
        </p:nvSpPr>
        <p:spPr>
          <a:xfrm>
            <a:off x="993322" y="2535893"/>
            <a:ext cx="7824107" cy="2447628"/>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Ambulatoire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Saignements vaginaux</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Douleurs au bas ventre ou pelviennes/crampes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Grossesse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Fièvre/frissons éventuels</a:t>
            </a:r>
            <a:endParaRPr/>
          </a:p>
          <a:p>
            <a:pPr indent="0" lvl="0" marL="0" rtl="0" algn="l">
              <a:lnSpc>
                <a:spcPct val="100000"/>
              </a:lnSpc>
              <a:spcBef>
                <a:spcPts val="640"/>
              </a:spcBef>
              <a:spcAft>
                <a:spcPts val="0"/>
              </a:spcAft>
              <a:buSzPts val="2800"/>
              <a:buNone/>
            </a:pPr>
            <a:r>
              <a:t/>
            </a:r>
            <a:endParaRPr sz="2800">
              <a:solidFill>
                <a:schemeClr val="dk2"/>
              </a:solidFill>
            </a:endParaRPr>
          </a:p>
        </p:txBody>
      </p:sp>
      <p:sp>
        <p:nvSpPr>
          <p:cNvPr id="794" name="Google Shape;794;p10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105"/>
          <p:cNvSpPr txBox="1"/>
          <p:nvPr>
            <p:ph type="title"/>
          </p:nvPr>
        </p:nvSpPr>
        <p:spPr>
          <a:xfrm>
            <a:off x="801688" y="735580"/>
            <a:ext cx="7250112" cy="1278275"/>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Causes des complications des soins après avortement</a:t>
            </a:r>
            <a:endParaRPr/>
          </a:p>
        </p:txBody>
      </p:sp>
      <p:sp>
        <p:nvSpPr>
          <p:cNvPr id="801" name="Google Shape;801;p105"/>
          <p:cNvSpPr txBox="1"/>
          <p:nvPr>
            <p:ph idx="1" type="body"/>
          </p:nvPr>
        </p:nvSpPr>
        <p:spPr>
          <a:xfrm>
            <a:off x="915988" y="2418782"/>
            <a:ext cx="5915025" cy="3263504"/>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rgbClr val="506687"/>
                </a:solidFill>
              </a:rPr>
              <a:t>Lésion causée par un avortement</a:t>
            </a:r>
            <a:endParaRPr>
              <a:solidFill>
                <a:srgbClr val="506687"/>
              </a:solidFill>
            </a:endParaRPr>
          </a:p>
          <a:p>
            <a:pPr indent="-431800" lvl="0" marL="457200" rtl="0" algn="l">
              <a:lnSpc>
                <a:spcPct val="100000"/>
              </a:lnSpc>
              <a:spcBef>
                <a:spcPts val="640"/>
              </a:spcBef>
              <a:spcAft>
                <a:spcPts val="0"/>
              </a:spcAft>
              <a:buClr>
                <a:srgbClr val="1F3864"/>
              </a:buClr>
              <a:buSzPts val="2800"/>
              <a:buChar char="•"/>
            </a:pPr>
            <a:r>
              <a:rPr lang="fr" sz="2800">
                <a:solidFill>
                  <a:srgbClr val="506687"/>
                </a:solidFill>
              </a:rPr>
              <a:t>Évacuation utérine incomplète</a:t>
            </a:r>
            <a:endParaRPr>
              <a:solidFill>
                <a:srgbClr val="506687"/>
              </a:solidFill>
            </a:endParaRPr>
          </a:p>
          <a:p>
            <a:pPr indent="-431800" lvl="0" marL="457200" rtl="0" algn="l">
              <a:lnSpc>
                <a:spcPct val="100000"/>
              </a:lnSpc>
              <a:spcBef>
                <a:spcPts val="640"/>
              </a:spcBef>
              <a:spcAft>
                <a:spcPts val="0"/>
              </a:spcAft>
              <a:buClr>
                <a:srgbClr val="1F3864"/>
              </a:buClr>
              <a:buSzPts val="2800"/>
              <a:buChar char="•"/>
            </a:pPr>
            <a:r>
              <a:rPr lang="fr" sz="2800">
                <a:solidFill>
                  <a:srgbClr val="506687"/>
                </a:solidFill>
              </a:rPr>
              <a:t>Infection</a:t>
            </a:r>
            <a:endParaRPr>
              <a:solidFill>
                <a:srgbClr val="506687"/>
              </a:solidFill>
            </a:endParaRPr>
          </a:p>
        </p:txBody>
      </p:sp>
      <p:sp>
        <p:nvSpPr>
          <p:cNvPr id="802" name="Google Shape;802;p105"/>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106"/>
          <p:cNvSpPr txBox="1"/>
          <p:nvPr>
            <p:ph type="title"/>
          </p:nvPr>
        </p:nvSpPr>
        <p:spPr>
          <a:xfrm>
            <a:off x="534988" y="534196"/>
            <a:ext cx="7821612"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Déterminer si un traitement d'urgence est nécessaire</a:t>
            </a:r>
            <a:endParaRPr/>
          </a:p>
        </p:txBody>
      </p:sp>
      <p:sp>
        <p:nvSpPr>
          <p:cNvPr id="809" name="Google Shape;809;p106"/>
          <p:cNvSpPr txBox="1"/>
          <p:nvPr>
            <p:ph idx="1" type="body"/>
          </p:nvPr>
        </p:nvSpPr>
        <p:spPr>
          <a:xfrm>
            <a:off x="649287" y="2052439"/>
            <a:ext cx="7935913" cy="2447628"/>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Pratiquer une évaluation initiale rapide du choc</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Évaluer les autres complications éventuelles</a:t>
            </a:r>
            <a:endParaRPr/>
          </a:p>
          <a:p>
            <a:pPr indent="-406400" lvl="1" marL="914400" rtl="0" algn="l">
              <a:lnSpc>
                <a:spcPct val="100000"/>
              </a:lnSpc>
              <a:spcBef>
                <a:spcPts val="560"/>
              </a:spcBef>
              <a:spcAft>
                <a:spcPts val="0"/>
              </a:spcAft>
              <a:buClr>
                <a:srgbClr val="1F3864"/>
              </a:buClr>
              <a:buSzPts val="2400"/>
              <a:buFont typeface="Arial"/>
              <a:buChar char="•"/>
            </a:pPr>
            <a:r>
              <a:rPr lang="fr">
                <a:solidFill>
                  <a:schemeClr val="dk2"/>
                </a:solidFill>
              </a:rPr>
              <a:t>Saignements vaginaux graves/hémorragie</a:t>
            </a:r>
            <a:endParaRPr/>
          </a:p>
          <a:p>
            <a:pPr indent="-406400" lvl="1" marL="914400" rtl="0" algn="l">
              <a:lnSpc>
                <a:spcPct val="100000"/>
              </a:lnSpc>
              <a:spcBef>
                <a:spcPts val="560"/>
              </a:spcBef>
              <a:spcAft>
                <a:spcPts val="0"/>
              </a:spcAft>
              <a:buClr>
                <a:srgbClr val="1F3864"/>
              </a:buClr>
              <a:buSzPts val="2400"/>
              <a:buFont typeface="Arial"/>
              <a:buChar char="•"/>
            </a:pPr>
            <a:r>
              <a:rPr lang="fr">
                <a:solidFill>
                  <a:schemeClr val="dk2"/>
                </a:solidFill>
              </a:rPr>
              <a:t>Infection pelvienne/septicémie</a:t>
            </a:r>
            <a:endParaRPr/>
          </a:p>
          <a:p>
            <a:pPr indent="-406400" lvl="1" marL="914400" rtl="0" algn="l">
              <a:lnSpc>
                <a:spcPct val="100000"/>
              </a:lnSpc>
              <a:spcBef>
                <a:spcPts val="560"/>
              </a:spcBef>
              <a:spcAft>
                <a:spcPts val="0"/>
              </a:spcAft>
              <a:buClr>
                <a:srgbClr val="1F3864"/>
              </a:buClr>
              <a:buSzPts val="2400"/>
              <a:buFont typeface="Arial"/>
              <a:buChar char="•"/>
            </a:pPr>
            <a:r>
              <a:rPr lang="fr">
                <a:solidFill>
                  <a:schemeClr val="dk2"/>
                </a:solidFill>
              </a:rPr>
              <a:t>Lésion abdominale</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Obtenir un consentement éclairé volontaire si possible</a:t>
            </a:r>
            <a:endParaRPr/>
          </a:p>
          <a:p>
            <a:pPr indent="0" lvl="0" marL="0" rtl="0" algn="l">
              <a:lnSpc>
                <a:spcPct val="100000"/>
              </a:lnSpc>
              <a:spcBef>
                <a:spcPts val="640"/>
              </a:spcBef>
              <a:spcAft>
                <a:spcPts val="0"/>
              </a:spcAft>
              <a:buSzPts val="2800"/>
              <a:buNone/>
            </a:pPr>
            <a:r>
              <a:t/>
            </a:r>
            <a:endParaRPr sz="2800">
              <a:solidFill>
                <a:schemeClr val="dk2"/>
              </a:solidFill>
            </a:endParaRPr>
          </a:p>
        </p:txBody>
      </p:sp>
      <p:sp>
        <p:nvSpPr>
          <p:cNvPr id="810" name="Google Shape;810;p10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107"/>
          <p:cNvSpPr txBox="1"/>
          <p:nvPr>
            <p:ph type="title"/>
          </p:nvPr>
        </p:nvSpPr>
        <p:spPr>
          <a:xfrm>
            <a:off x="810079" y="416405"/>
            <a:ext cx="8202386" cy="1637883"/>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sz="4000">
                <a:solidFill>
                  <a:schemeClr val="dk2"/>
                </a:solidFill>
                <a:latin typeface="Calibri"/>
                <a:ea typeface="Calibri"/>
                <a:cs typeface="Calibri"/>
                <a:sym typeface="Calibri"/>
              </a:rPr>
              <a:t>Qui est éligible pour prendre du misoprostol pour les soins après avortement ?</a:t>
            </a:r>
            <a:endParaRPr/>
          </a:p>
        </p:txBody>
      </p:sp>
      <p:sp>
        <p:nvSpPr>
          <p:cNvPr id="817" name="Google Shape;817;p107"/>
          <p:cNvSpPr txBox="1"/>
          <p:nvPr>
            <p:ph idx="1" type="body"/>
          </p:nvPr>
        </p:nvSpPr>
        <p:spPr>
          <a:xfrm>
            <a:off x="810079" y="2402633"/>
            <a:ext cx="7523842" cy="3327789"/>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3200"/>
              <a:buChar char="•"/>
            </a:pPr>
            <a:r>
              <a:rPr lang="fr" sz="2600">
                <a:solidFill>
                  <a:schemeClr val="dk2"/>
                </a:solidFill>
              </a:rPr>
              <a:t>Les femmes chez qui</a:t>
            </a:r>
            <a:r>
              <a:rPr b="1" lang="fr" sz="2600">
                <a:solidFill>
                  <a:schemeClr val="dk2"/>
                </a:solidFill>
              </a:rPr>
              <a:t> </a:t>
            </a:r>
            <a:r>
              <a:rPr b="1" lang="fr" sz="2600">
                <a:solidFill>
                  <a:schemeClr val="accent1"/>
                </a:solidFill>
              </a:rPr>
              <a:t>un avortement incomplet</a:t>
            </a:r>
            <a:r>
              <a:rPr b="0" i="0" lang="fr" sz="2600" u="none" cap="none" strike="noStrike">
                <a:solidFill>
                  <a:schemeClr val="accent1"/>
                </a:solidFill>
              </a:rPr>
              <a:t> </a:t>
            </a:r>
            <a:r>
              <a:rPr b="0" i="0" lang="fr" sz="2600" u="none" cap="none" strike="noStrike">
                <a:solidFill>
                  <a:schemeClr val="dk2"/>
                </a:solidFill>
              </a:rPr>
              <a:t>a été diagnostiqué</a:t>
            </a:r>
            <a:endParaRPr/>
          </a:p>
          <a:p>
            <a:pPr indent="-406400" lvl="1" marL="914400" rtl="0" algn="l">
              <a:lnSpc>
                <a:spcPct val="100000"/>
              </a:lnSpc>
              <a:spcBef>
                <a:spcPts val="338"/>
              </a:spcBef>
              <a:spcAft>
                <a:spcPts val="0"/>
              </a:spcAft>
              <a:buClr>
                <a:srgbClr val="1F3864"/>
              </a:buClr>
              <a:buSzPts val="2800"/>
              <a:buFont typeface="Arial"/>
              <a:buChar char="•"/>
            </a:pPr>
            <a:r>
              <a:rPr lang="fr" sz="2600">
                <a:solidFill>
                  <a:schemeClr val="dk2"/>
                </a:solidFill>
              </a:rPr>
              <a:t>Les saignements vaginaux ou les antécédents de saignements vaginaux pendant la grossesse</a:t>
            </a:r>
            <a:endParaRPr/>
          </a:p>
          <a:p>
            <a:pPr indent="-406400" lvl="1" marL="914400" rtl="0" algn="l">
              <a:lnSpc>
                <a:spcPct val="100000"/>
              </a:lnSpc>
              <a:spcBef>
                <a:spcPts val="338"/>
              </a:spcBef>
              <a:spcAft>
                <a:spcPts val="0"/>
              </a:spcAft>
              <a:buClr>
                <a:srgbClr val="1F3864"/>
              </a:buClr>
              <a:buSzPts val="2800"/>
              <a:buFont typeface="Arial"/>
              <a:buChar char="•"/>
            </a:pPr>
            <a:r>
              <a:rPr lang="fr" sz="2600">
                <a:solidFill>
                  <a:schemeClr val="dk2"/>
                </a:solidFill>
              </a:rPr>
              <a:t>Col de l'utérus ouvert</a:t>
            </a:r>
            <a:endParaRPr/>
          </a:p>
          <a:p>
            <a:pPr indent="-431800" lvl="0" marL="457200" rtl="0" algn="l">
              <a:lnSpc>
                <a:spcPct val="100000"/>
              </a:lnSpc>
              <a:spcBef>
                <a:spcPts val="675"/>
              </a:spcBef>
              <a:spcAft>
                <a:spcPts val="0"/>
              </a:spcAft>
              <a:buClr>
                <a:srgbClr val="1F3864"/>
              </a:buClr>
              <a:buSzPts val="3200"/>
              <a:buChar char="•"/>
            </a:pPr>
            <a:r>
              <a:rPr lang="fr" sz="2600">
                <a:solidFill>
                  <a:schemeClr val="dk2"/>
                </a:solidFill>
              </a:rPr>
              <a:t>Avortement spontané ou provoqué</a:t>
            </a:r>
            <a:endParaRPr/>
          </a:p>
          <a:p>
            <a:pPr indent="-431800" lvl="0" marL="457200" rtl="0" algn="l">
              <a:lnSpc>
                <a:spcPct val="100000"/>
              </a:lnSpc>
              <a:spcBef>
                <a:spcPts val="675"/>
              </a:spcBef>
              <a:spcAft>
                <a:spcPts val="0"/>
              </a:spcAft>
              <a:buClr>
                <a:srgbClr val="1F3864"/>
              </a:buClr>
              <a:buSzPts val="3200"/>
              <a:buChar char="•"/>
            </a:pPr>
            <a:r>
              <a:rPr lang="fr" sz="2600">
                <a:solidFill>
                  <a:schemeClr val="dk2"/>
                </a:solidFill>
              </a:rPr>
              <a:t>Les femmes qui sont en bon état de santé général, sans signe de choc ou d'infection grave</a:t>
            </a:r>
            <a:endParaRPr/>
          </a:p>
          <a:p>
            <a:pPr indent="0" lvl="0" marL="0" rtl="0" algn="l">
              <a:lnSpc>
                <a:spcPct val="100000"/>
              </a:lnSpc>
              <a:spcBef>
                <a:spcPts val="675"/>
              </a:spcBef>
              <a:spcAft>
                <a:spcPts val="0"/>
              </a:spcAft>
              <a:buSzPts val="2700"/>
              <a:buNone/>
            </a:pPr>
            <a:r>
              <a:t/>
            </a:r>
            <a:endParaRPr sz="2600">
              <a:solidFill>
                <a:schemeClr val="dk2"/>
              </a:solidFill>
            </a:endParaRPr>
          </a:p>
        </p:txBody>
      </p:sp>
      <p:sp>
        <p:nvSpPr>
          <p:cNvPr id="818" name="Google Shape;818;p10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108"/>
          <p:cNvSpPr txBox="1"/>
          <p:nvPr/>
        </p:nvSpPr>
        <p:spPr>
          <a:xfrm>
            <a:off x="810079" y="492605"/>
            <a:ext cx="8202386" cy="1637883"/>
          </a:xfrm>
          <a:prstGeom prst="rect">
            <a:avLst/>
          </a:prstGeom>
          <a:no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chemeClr val="accent2"/>
              </a:buClr>
              <a:buSzPts val="4400"/>
              <a:buFont typeface="Calibri"/>
              <a:buNone/>
            </a:pPr>
            <a:r>
              <a:rPr b="1" i="0" lang="fr" sz="4000" u="none" cap="none" strike="noStrike">
                <a:solidFill>
                  <a:srgbClr val="506687"/>
                </a:solidFill>
                <a:latin typeface="Calibri"/>
                <a:ea typeface="Calibri"/>
                <a:cs typeface="Calibri"/>
                <a:sym typeface="Calibri"/>
              </a:rPr>
              <a:t>Qui est éligible pour prendre du misoprostol pour les soins après avortement ?</a:t>
            </a:r>
            <a:endParaRPr b="1" i="0" sz="4400" u="none" cap="none" strike="noStrike">
              <a:solidFill>
                <a:srgbClr val="506687"/>
              </a:solidFill>
              <a:latin typeface="Calibri"/>
              <a:ea typeface="Calibri"/>
              <a:cs typeface="Calibri"/>
              <a:sym typeface="Calibri"/>
            </a:endParaRPr>
          </a:p>
        </p:txBody>
      </p:sp>
      <p:sp>
        <p:nvSpPr>
          <p:cNvPr id="825" name="Google Shape;825;p108"/>
          <p:cNvSpPr txBox="1"/>
          <p:nvPr/>
        </p:nvSpPr>
        <p:spPr>
          <a:xfrm>
            <a:off x="1149351" y="2326433"/>
            <a:ext cx="7523842" cy="4237653"/>
          </a:xfrm>
          <a:prstGeom prst="rect">
            <a:avLst/>
          </a:prstGeom>
          <a:noFill/>
          <a:ln>
            <a:noFill/>
          </a:ln>
        </p:spPr>
        <p:txBody>
          <a:bodyPr anchorCtr="0" anchor="t" bIns="34275" lIns="68550" spcFirstLastPara="1" rIns="68550" wrap="square" tIns="34275">
            <a:noAutofit/>
          </a:bodyPr>
          <a:lstStyle/>
          <a:p>
            <a:pPr indent="-431800" lvl="0" marL="457200" marR="0" rtl="0" algn="l">
              <a:lnSpc>
                <a:spcPct val="110000"/>
              </a:lnSpc>
              <a:spcBef>
                <a:spcPts val="0"/>
              </a:spcBef>
              <a:spcAft>
                <a:spcPts val="0"/>
              </a:spcAft>
              <a:buClr>
                <a:srgbClr val="1F3864"/>
              </a:buClr>
              <a:buSzPts val="3237"/>
              <a:buFont typeface="Arial"/>
              <a:buChar char="•"/>
            </a:pPr>
            <a:r>
              <a:rPr b="0" i="0" lang="fr" sz="2400" u="none" cap="none" strike="noStrike">
                <a:solidFill>
                  <a:schemeClr val="dk2"/>
                </a:solidFill>
                <a:latin typeface="Calibri"/>
                <a:ea typeface="Calibri"/>
                <a:cs typeface="Calibri"/>
                <a:sym typeface="Calibri"/>
              </a:rPr>
              <a:t>Les femmes chez qui</a:t>
            </a:r>
            <a:r>
              <a:rPr b="1" i="0" lang="fr" sz="2400" u="none" cap="none" strike="noStrike">
                <a:solidFill>
                  <a:schemeClr val="dk2"/>
                </a:solidFill>
                <a:latin typeface="Calibri"/>
                <a:ea typeface="Calibri"/>
                <a:cs typeface="Calibri"/>
                <a:sym typeface="Calibri"/>
              </a:rPr>
              <a:t> </a:t>
            </a:r>
            <a:r>
              <a:rPr b="1" i="0" lang="fr" sz="2400" u="none" cap="none" strike="noStrike">
                <a:solidFill>
                  <a:schemeClr val="accent1"/>
                </a:solidFill>
                <a:latin typeface="Calibri"/>
                <a:ea typeface="Calibri"/>
                <a:cs typeface="Calibri"/>
                <a:sym typeface="Calibri"/>
              </a:rPr>
              <a:t>un avortement manqué</a:t>
            </a:r>
            <a:r>
              <a:rPr b="0" i="0" lang="fr" sz="2400" u="none" cap="none" strike="noStrike">
                <a:solidFill>
                  <a:schemeClr val="accent1"/>
                </a:solidFill>
                <a:latin typeface="Calibri"/>
                <a:ea typeface="Calibri"/>
                <a:cs typeface="Calibri"/>
                <a:sym typeface="Calibri"/>
              </a:rPr>
              <a:t> </a:t>
            </a:r>
            <a:r>
              <a:rPr b="0" i="0" lang="fr" sz="2400" u="none" cap="none" strike="noStrike">
                <a:solidFill>
                  <a:schemeClr val="dk2"/>
                </a:solidFill>
                <a:latin typeface="Calibri"/>
                <a:ea typeface="Calibri"/>
                <a:cs typeface="Calibri"/>
                <a:sym typeface="Calibri"/>
              </a:rPr>
              <a:t>a été diagnostiqué</a:t>
            </a:r>
            <a:endParaRPr b="0" i="0" sz="3200" u="none" cap="none" strike="noStrike">
              <a:solidFill>
                <a:schemeClr val="dk1"/>
              </a:solidFill>
              <a:latin typeface="Calibri"/>
              <a:ea typeface="Calibri"/>
              <a:cs typeface="Calibri"/>
              <a:sym typeface="Calibri"/>
            </a:endParaRPr>
          </a:p>
          <a:p>
            <a:pPr indent="-406400" lvl="1" marL="914400" marR="0" rtl="0" algn="l">
              <a:lnSpc>
                <a:spcPct val="110000"/>
              </a:lnSpc>
              <a:spcBef>
                <a:spcPts val="438"/>
              </a:spcBef>
              <a:spcAft>
                <a:spcPts val="0"/>
              </a:spcAft>
              <a:buClr>
                <a:srgbClr val="1F3864"/>
              </a:buClr>
              <a:buSzPts val="2775"/>
              <a:buFont typeface="Arial"/>
              <a:buChar char="•"/>
            </a:pPr>
            <a:r>
              <a:rPr b="0" i="0" lang="fr" sz="2400" u="none" cap="none" strike="noStrike">
                <a:solidFill>
                  <a:schemeClr val="dk2"/>
                </a:solidFill>
                <a:latin typeface="Calibri"/>
                <a:ea typeface="Calibri"/>
                <a:cs typeface="Calibri"/>
                <a:sym typeface="Calibri"/>
              </a:rPr>
              <a:t>Grossesse sans embryon (poche vide) ou mort foetale non reconnue</a:t>
            </a:r>
            <a:endParaRPr b="0" i="0" sz="2800" u="none" cap="none" strike="noStrike">
              <a:solidFill>
                <a:schemeClr val="dk1"/>
              </a:solidFill>
              <a:latin typeface="Calibri"/>
              <a:ea typeface="Calibri"/>
              <a:cs typeface="Calibri"/>
              <a:sym typeface="Calibri"/>
            </a:endParaRPr>
          </a:p>
          <a:p>
            <a:pPr indent="-406400" lvl="1" marL="914400" marR="0" rtl="0" algn="l">
              <a:lnSpc>
                <a:spcPct val="110000"/>
              </a:lnSpc>
              <a:spcBef>
                <a:spcPts val="438"/>
              </a:spcBef>
              <a:spcAft>
                <a:spcPts val="0"/>
              </a:spcAft>
              <a:buClr>
                <a:srgbClr val="1F3864"/>
              </a:buClr>
              <a:buSzPts val="2775"/>
              <a:buFont typeface="Arial"/>
              <a:buChar char="•"/>
            </a:pPr>
            <a:r>
              <a:rPr b="0" i="0" lang="fr" sz="2400" u="none" cap="none" strike="noStrike">
                <a:solidFill>
                  <a:schemeClr val="dk2"/>
                </a:solidFill>
                <a:latin typeface="Calibri"/>
                <a:ea typeface="Calibri"/>
                <a:cs typeface="Calibri"/>
                <a:sym typeface="Calibri"/>
              </a:rPr>
              <a:t>Généralement diagnostiqué via échographie </a:t>
            </a:r>
            <a:endParaRPr b="0" i="0" sz="2800" u="none" cap="none" strike="noStrike">
              <a:solidFill>
                <a:schemeClr val="dk1"/>
              </a:solidFill>
              <a:latin typeface="Calibri"/>
              <a:ea typeface="Calibri"/>
              <a:cs typeface="Calibri"/>
              <a:sym typeface="Calibri"/>
            </a:endParaRPr>
          </a:p>
          <a:p>
            <a:pPr indent="-406400" lvl="1" marL="914400" marR="0" rtl="0" algn="l">
              <a:lnSpc>
                <a:spcPct val="110000"/>
              </a:lnSpc>
              <a:spcBef>
                <a:spcPts val="438"/>
              </a:spcBef>
              <a:spcAft>
                <a:spcPts val="0"/>
              </a:spcAft>
              <a:buClr>
                <a:srgbClr val="1F3864"/>
              </a:buClr>
              <a:buSzPts val="2775"/>
              <a:buFont typeface="Arial"/>
              <a:buChar char="•"/>
            </a:pPr>
            <a:r>
              <a:rPr b="0" i="0" lang="fr" sz="2400" u="none" cap="none" strike="noStrike">
                <a:solidFill>
                  <a:schemeClr val="dk2"/>
                </a:solidFill>
                <a:latin typeface="Calibri"/>
                <a:ea typeface="Calibri"/>
                <a:cs typeface="Calibri"/>
                <a:sym typeface="Calibri"/>
              </a:rPr>
              <a:t>Les femmes ont généralement peu ou aucun saignement et ne présentent aucun signe ou symptôme apparent</a:t>
            </a:r>
            <a:endParaRPr b="0" i="0" sz="2800" u="none" cap="none" strike="noStrike">
              <a:solidFill>
                <a:schemeClr val="dk1"/>
              </a:solidFill>
              <a:latin typeface="Calibri"/>
              <a:ea typeface="Calibri"/>
              <a:cs typeface="Calibri"/>
              <a:sym typeface="Calibri"/>
            </a:endParaRPr>
          </a:p>
          <a:p>
            <a:pPr indent="-431800" lvl="0" marL="457200" marR="0" rtl="0" algn="l">
              <a:lnSpc>
                <a:spcPct val="110000"/>
              </a:lnSpc>
              <a:spcBef>
                <a:spcPts val="438"/>
              </a:spcBef>
              <a:spcAft>
                <a:spcPts val="0"/>
              </a:spcAft>
              <a:buClr>
                <a:srgbClr val="1F3864"/>
              </a:buClr>
              <a:buSzPts val="3237"/>
              <a:buFont typeface="Arial"/>
              <a:buChar char="•"/>
            </a:pPr>
            <a:r>
              <a:rPr b="0" i="0" lang="fr" sz="2400" u="none" cap="none" strike="noStrike">
                <a:solidFill>
                  <a:schemeClr val="dk2"/>
                </a:solidFill>
                <a:latin typeface="Calibri"/>
                <a:ea typeface="Calibri"/>
                <a:cs typeface="Calibri"/>
                <a:sym typeface="Calibri"/>
              </a:rPr>
              <a:t>Les femmes qui sont en bon état de santé général, sans signe de choc ou d'infection grave</a:t>
            </a:r>
            <a:endParaRPr b="0" i="0" sz="3200" u="none" cap="none" strike="noStrike">
              <a:solidFill>
                <a:schemeClr val="dk1"/>
              </a:solidFill>
              <a:latin typeface="Calibri"/>
              <a:ea typeface="Calibri"/>
              <a:cs typeface="Calibri"/>
              <a:sym typeface="Calibri"/>
            </a:endParaRPr>
          </a:p>
          <a:p>
            <a:pPr indent="-431800" lvl="0" marL="457200" marR="0" rtl="0" algn="l">
              <a:lnSpc>
                <a:spcPct val="110000"/>
              </a:lnSpc>
              <a:spcBef>
                <a:spcPts val="438"/>
              </a:spcBef>
              <a:spcAft>
                <a:spcPts val="0"/>
              </a:spcAft>
              <a:buClr>
                <a:srgbClr val="1F3864"/>
              </a:buClr>
              <a:buSzPts val="3237"/>
              <a:buFont typeface="Arial"/>
              <a:buChar char="•"/>
            </a:pPr>
            <a:r>
              <a:rPr b="0" i="0" lang="fr" sz="2400" u="none" cap="none" strike="noStrike">
                <a:solidFill>
                  <a:schemeClr val="dk2"/>
                </a:solidFill>
                <a:latin typeface="Calibri"/>
                <a:ea typeface="Calibri"/>
                <a:cs typeface="Calibri"/>
                <a:sym typeface="Calibri"/>
              </a:rPr>
              <a:t>Le prétraitement avec de la mifépristone peut améliorer l'efficacité du misoprostol</a:t>
            </a:r>
            <a:endParaRPr b="0" i="0" sz="3200" u="none" cap="none" strike="noStrike">
              <a:solidFill>
                <a:schemeClr val="dk1"/>
              </a:solidFill>
              <a:latin typeface="Calibri"/>
              <a:ea typeface="Calibri"/>
              <a:cs typeface="Calibri"/>
              <a:sym typeface="Calibri"/>
            </a:endParaRPr>
          </a:p>
          <a:p>
            <a:pPr indent="0" lvl="0" marL="0" marR="0" rtl="0" algn="l">
              <a:lnSpc>
                <a:spcPct val="135872"/>
              </a:lnSpc>
              <a:spcBef>
                <a:spcPts val="438"/>
              </a:spcBef>
              <a:spcAft>
                <a:spcPts val="100"/>
              </a:spcAft>
              <a:buClr>
                <a:schemeClr val="dk1"/>
              </a:buClr>
              <a:buSzPts val="2590"/>
              <a:buFont typeface="Arial"/>
              <a:buNone/>
            </a:pPr>
            <a:r>
              <a:t/>
            </a:r>
            <a:endParaRPr b="0" i="0" sz="1943" u="none" cap="none" strike="noStrike">
              <a:solidFill>
                <a:srgbClr val="1F3864"/>
              </a:solidFill>
              <a:latin typeface="Calibri"/>
              <a:ea typeface="Calibri"/>
              <a:cs typeface="Calibri"/>
              <a:sym typeface="Calibri"/>
            </a:endParaRPr>
          </a:p>
        </p:txBody>
      </p:sp>
      <p:sp>
        <p:nvSpPr>
          <p:cNvPr id="826" name="Google Shape;826;p108"/>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109"/>
          <p:cNvSpPr txBox="1"/>
          <p:nvPr>
            <p:ph type="title"/>
          </p:nvPr>
        </p:nvSpPr>
        <p:spPr>
          <a:xfrm>
            <a:off x="760867" y="779125"/>
            <a:ext cx="7935912"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Quand l'AMIU doit-elle être pratiquée ?</a:t>
            </a:r>
            <a:endParaRPr/>
          </a:p>
        </p:txBody>
      </p:sp>
      <p:sp>
        <p:nvSpPr>
          <p:cNvPr id="833" name="Google Shape;833;p109"/>
          <p:cNvSpPr txBox="1"/>
          <p:nvPr>
            <p:ph idx="1" type="body"/>
          </p:nvPr>
        </p:nvSpPr>
        <p:spPr>
          <a:xfrm>
            <a:off x="760867" y="2116197"/>
            <a:ext cx="7796212" cy="4148532"/>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1F3864"/>
              </a:buClr>
              <a:buSzPts val="3200"/>
              <a:buNone/>
            </a:pPr>
            <a:r>
              <a:rPr lang="fr" sz="2800">
                <a:solidFill>
                  <a:srgbClr val="506687"/>
                </a:solidFill>
              </a:rPr>
              <a:t>Si une femme souffre </a:t>
            </a:r>
            <a:r>
              <a:rPr b="1" lang="fr" sz="2800">
                <a:solidFill>
                  <a:schemeClr val="accent1"/>
                </a:solidFill>
              </a:rPr>
              <a:t>d'hémorragies </a:t>
            </a:r>
            <a:r>
              <a:rPr lang="fr" sz="2800">
                <a:solidFill>
                  <a:srgbClr val="506687"/>
                </a:solidFill>
              </a:rPr>
              <a:t>abondantes ou si elle présente des signes</a:t>
            </a:r>
            <a:r>
              <a:rPr lang="fr" sz="2800">
                <a:solidFill>
                  <a:srgbClr val="1F3864"/>
                </a:solidFill>
              </a:rPr>
              <a:t> </a:t>
            </a:r>
            <a:r>
              <a:rPr b="1" lang="fr" sz="2800">
                <a:solidFill>
                  <a:schemeClr val="accent1"/>
                </a:solidFill>
              </a:rPr>
              <a:t>d'instabilité hémodynamique</a:t>
            </a:r>
            <a:endParaRPr/>
          </a:p>
          <a:p>
            <a:pPr indent="-406400" lvl="1" marL="914400" rtl="0" algn="l">
              <a:lnSpc>
                <a:spcPct val="100000"/>
              </a:lnSpc>
              <a:spcBef>
                <a:spcPts val="338"/>
              </a:spcBef>
              <a:spcAft>
                <a:spcPts val="0"/>
              </a:spcAft>
              <a:buClr>
                <a:srgbClr val="1F3864"/>
              </a:buClr>
              <a:buSzPts val="2800"/>
              <a:buFont typeface="Arial"/>
              <a:buChar char="•"/>
            </a:pPr>
            <a:r>
              <a:rPr lang="fr">
                <a:solidFill>
                  <a:srgbClr val="506687"/>
                </a:solidFill>
              </a:rPr>
              <a:t>L'aspiration utérine peut interrompre les saignements plus rapidement</a:t>
            </a:r>
            <a:endParaRPr>
              <a:solidFill>
                <a:srgbClr val="506687"/>
              </a:solidFill>
            </a:endParaRPr>
          </a:p>
          <a:p>
            <a:pPr indent="-406400" lvl="1" marL="914400" rtl="0" algn="l">
              <a:lnSpc>
                <a:spcPct val="100000"/>
              </a:lnSpc>
              <a:spcBef>
                <a:spcPts val="338"/>
              </a:spcBef>
              <a:spcAft>
                <a:spcPts val="0"/>
              </a:spcAft>
              <a:buClr>
                <a:srgbClr val="1F3864"/>
              </a:buClr>
              <a:buSzPts val="2800"/>
              <a:buFont typeface="Arial"/>
              <a:buChar char="•"/>
            </a:pPr>
            <a:r>
              <a:rPr lang="fr">
                <a:solidFill>
                  <a:srgbClr val="506687"/>
                </a:solidFill>
              </a:rPr>
              <a:t>La femme peut avoir besoin de remplacement de liquides ou de sang</a:t>
            </a:r>
            <a:endParaRPr>
              <a:solidFill>
                <a:srgbClr val="506687"/>
              </a:solidFill>
            </a:endParaRPr>
          </a:p>
          <a:p>
            <a:pPr indent="-406400" lvl="1" marL="914400" rtl="0" algn="l">
              <a:lnSpc>
                <a:spcPct val="100000"/>
              </a:lnSpc>
              <a:spcBef>
                <a:spcPts val="338"/>
              </a:spcBef>
              <a:spcAft>
                <a:spcPts val="0"/>
              </a:spcAft>
              <a:buClr>
                <a:srgbClr val="1F3864"/>
              </a:buClr>
              <a:buSzPts val="2800"/>
              <a:buFont typeface="Arial"/>
              <a:buChar char="•"/>
            </a:pPr>
            <a:r>
              <a:rPr lang="fr">
                <a:solidFill>
                  <a:srgbClr val="506687"/>
                </a:solidFill>
              </a:rPr>
              <a:t>Elle peut nécessiter un transfert vers un établissement de niveau supérieur</a:t>
            </a:r>
            <a:endParaRPr>
              <a:solidFill>
                <a:srgbClr val="506687"/>
              </a:solidFill>
            </a:endParaRPr>
          </a:p>
          <a:p>
            <a:pPr indent="0" lvl="0" marL="0" rtl="0" algn="l">
              <a:lnSpc>
                <a:spcPct val="100000"/>
              </a:lnSpc>
              <a:spcBef>
                <a:spcPts val="338"/>
              </a:spcBef>
              <a:spcAft>
                <a:spcPts val="0"/>
              </a:spcAft>
              <a:buSzPts val="2700"/>
              <a:buNone/>
            </a:pPr>
            <a:r>
              <a:t/>
            </a:r>
            <a:endParaRPr sz="2800">
              <a:solidFill>
                <a:srgbClr val="1F3864"/>
              </a:solidFill>
            </a:endParaRPr>
          </a:p>
        </p:txBody>
      </p:sp>
      <p:sp>
        <p:nvSpPr>
          <p:cNvPr id="834" name="Google Shape;834;p109"/>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110"/>
          <p:cNvSpPr txBox="1"/>
          <p:nvPr/>
        </p:nvSpPr>
        <p:spPr>
          <a:xfrm>
            <a:off x="760867" y="779125"/>
            <a:ext cx="7935912" cy="994172"/>
          </a:xfrm>
          <a:prstGeom prst="rect">
            <a:avLst/>
          </a:prstGeom>
          <a:no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chemeClr val="accent2"/>
              </a:buClr>
              <a:buSzPts val="4400"/>
              <a:buFont typeface="Calibri"/>
              <a:buNone/>
            </a:pPr>
            <a:r>
              <a:rPr b="1" i="0" lang="fr" sz="4400" u="none" cap="none" strike="noStrike">
                <a:solidFill>
                  <a:schemeClr val="dk2"/>
                </a:solidFill>
                <a:latin typeface="Calibri"/>
                <a:ea typeface="Calibri"/>
                <a:cs typeface="Calibri"/>
                <a:sym typeface="Calibri"/>
              </a:rPr>
              <a:t>Quand l'AMIU doit-elle être pratiquée ?</a:t>
            </a:r>
            <a:endParaRPr b="1" i="0" sz="4400" u="none" cap="none" strike="noStrike">
              <a:solidFill>
                <a:schemeClr val="dk2"/>
              </a:solidFill>
              <a:latin typeface="Calibri"/>
              <a:ea typeface="Calibri"/>
              <a:cs typeface="Calibri"/>
              <a:sym typeface="Calibri"/>
            </a:endParaRPr>
          </a:p>
        </p:txBody>
      </p:sp>
      <p:sp>
        <p:nvSpPr>
          <p:cNvPr id="841" name="Google Shape;841;p110"/>
          <p:cNvSpPr txBox="1"/>
          <p:nvPr/>
        </p:nvSpPr>
        <p:spPr>
          <a:xfrm>
            <a:off x="760867" y="2116197"/>
            <a:ext cx="7796212" cy="4148532"/>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1F3864"/>
              </a:buClr>
              <a:buSzPts val="3200"/>
              <a:buFont typeface="Arial"/>
              <a:buNone/>
            </a:pPr>
            <a:r>
              <a:rPr b="0" i="0" lang="fr" sz="2800" u="none" cap="none" strike="noStrike">
                <a:solidFill>
                  <a:schemeClr val="dk2"/>
                </a:solidFill>
                <a:latin typeface="Calibri"/>
                <a:ea typeface="Calibri"/>
                <a:cs typeface="Calibri"/>
                <a:sym typeface="Calibri"/>
              </a:rPr>
              <a:t>Si une femme présente des signes </a:t>
            </a:r>
            <a:r>
              <a:rPr b="1" i="0" lang="fr" sz="2800" u="none" cap="none" strike="noStrike">
                <a:solidFill>
                  <a:schemeClr val="accent1"/>
                </a:solidFill>
                <a:latin typeface="Calibri"/>
                <a:ea typeface="Calibri"/>
                <a:cs typeface="Calibri"/>
                <a:sym typeface="Calibri"/>
              </a:rPr>
              <a:t>d'infection pelvienne ou de septicémie </a:t>
            </a:r>
            <a:r>
              <a:rPr b="0" i="0" lang="fr" sz="2800" u="none" cap="none" strike="noStrike">
                <a:solidFill>
                  <a:srgbClr val="1F3864"/>
                </a:solidFill>
                <a:latin typeface="Calibri"/>
                <a:ea typeface="Calibri"/>
                <a:cs typeface="Calibri"/>
                <a:sym typeface="Calibri"/>
              </a:rPr>
              <a:t>:</a:t>
            </a:r>
            <a:endParaRPr b="0" i="0" sz="3200" u="none" cap="none" strike="noStrike">
              <a:solidFill>
                <a:schemeClr val="dk1"/>
              </a:solidFill>
              <a:latin typeface="Calibri"/>
              <a:ea typeface="Calibri"/>
              <a:cs typeface="Calibri"/>
              <a:sym typeface="Calibri"/>
            </a:endParaRPr>
          </a:p>
          <a:p>
            <a:pPr indent="-406400" lvl="1" marL="914400" marR="0" rtl="0" algn="l">
              <a:lnSpc>
                <a:spcPct val="100000"/>
              </a:lnSpc>
              <a:spcBef>
                <a:spcPts val="338"/>
              </a:spcBef>
              <a:spcAft>
                <a:spcPts val="0"/>
              </a:spcAft>
              <a:buClr>
                <a:srgbClr val="1F3864"/>
              </a:buClr>
              <a:buSzPts val="2800"/>
              <a:buFont typeface="Arial"/>
              <a:buChar char="•"/>
            </a:pPr>
            <a:r>
              <a:rPr b="0" i="0" lang="fr" sz="2800" u="none" cap="none" strike="noStrike">
                <a:solidFill>
                  <a:schemeClr val="dk2"/>
                </a:solidFill>
                <a:latin typeface="Calibri"/>
                <a:ea typeface="Calibri"/>
                <a:cs typeface="Calibri"/>
                <a:sym typeface="Calibri"/>
              </a:rPr>
              <a:t>L'aspiration utérine permettra de vider l'utérus rapidement</a:t>
            </a:r>
            <a:endParaRPr b="0" i="0" sz="2800" u="none" cap="none" strike="noStrike">
              <a:solidFill>
                <a:schemeClr val="dk1"/>
              </a:solidFill>
              <a:latin typeface="Calibri"/>
              <a:ea typeface="Calibri"/>
              <a:cs typeface="Calibri"/>
              <a:sym typeface="Calibri"/>
            </a:endParaRPr>
          </a:p>
          <a:p>
            <a:pPr indent="-406400" lvl="1" marL="914400" marR="0" rtl="0" algn="l">
              <a:lnSpc>
                <a:spcPct val="100000"/>
              </a:lnSpc>
              <a:spcBef>
                <a:spcPts val="338"/>
              </a:spcBef>
              <a:spcAft>
                <a:spcPts val="0"/>
              </a:spcAft>
              <a:buClr>
                <a:srgbClr val="1F3864"/>
              </a:buClr>
              <a:buSzPts val="2800"/>
              <a:buFont typeface="Arial"/>
              <a:buChar char="•"/>
            </a:pPr>
            <a:r>
              <a:rPr b="0" i="0" lang="fr" sz="2800" u="none" cap="none" strike="noStrike">
                <a:solidFill>
                  <a:schemeClr val="dk2"/>
                </a:solidFill>
                <a:latin typeface="Calibri"/>
                <a:ea typeface="Calibri"/>
                <a:cs typeface="Calibri"/>
                <a:sym typeface="Calibri"/>
              </a:rPr>
              <a:t>Des antibiotiques doivent être administrés pour traiter l'infection</a:t>
            </a:r>
            <a:endParaRPr b="0" i="0" sz="2800" u="none" cap="none" strike="noStrike">
              <a:solidFill>
                <a:schemeClr val="dk1"/>
              </a:solidFill>
              <a:latin typeface="Calibri"/>
              <a:ea typeface="Calibri"/>
              <a:cs typeface="Calibri"/>
              <a:sym typeface="Calibri"/>
            </a:endParaRPr>
          </a:p>
          <a:p>
            <a:pPr indent="-406400" lvl="1" marL="914400" marR="0" rtl="0" algn="l">
              <a:lnSpc>
                <a:spcPct val="100000"/>
              </a:lnSpc>
              <a:spcBef>
                <a:spcPts val="338"/>
              </a:spcBef>
              <a:spcAft>
                <a:spcPts val="0"/>
              </a:spcAft>
              <a:buClr>
                <a:srgbClr val="1F3864"/>
              </a:buClr>
              <a:buSzPts val="2800"/>
              <a:buFont typeface="Arial"/>
              <a:buChar char="•"/>
            </a:pPr>
            <a:r>
              <a:rPr b="0" i="0" lang="fr" sz="2800" u="none" cap="none" strike="noStrike">
                <a:solidFill>
                  <a:schemeClr val="dk2"/>
                </a:solidFill>
                <a:latin typeface="Calibri"/>
                <a:ea typeface="Calibri"/>
                <a:cs typeface="Calibri"/>
                <a:sym typeface="Calibri"/>
              </a:rPr>
              <a:t>Elle peut nécessiter un transfert vers un établissement de niveau supérieur</a:t>
            </a:r>
            <a:endParaRPr b="0" i="0" sz="2800" u="none" cap="none" strike="noStrike">
              <a:solidFill>
                <a:schemeClr val="dk1"/>
              </a:solidFill>
              <a:latin typeface="Calibri"/>
              <a:ea typeface="Calibri"/>
              <a:cs typeface="Calibri"/>
              <a:sym typeface="Calibri"/>
            </a:endParaRPr>
          </a:p>
        </p:txBody>
      </p:sp>
      <p:sp>
        <p:nvSpPr>
          <p:cNvPr id="842" name="Google Shape;842;p110"/>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11"/>
          <p:cNvSpPr txBox="1"/>
          <p:nvPr>
            <p:ph type="title"/>
          </p:nvPr>
        </p:nvSpPr>
        <p:spPr>
          <a:xfrm>
            <a:off x="2102461" y="2826590"/>
            <a:ext cx="4962158" cy="745629"/>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1F3864"/>
              </a:buClr>
              <a:buSzPts val="4400"/>
              <a:buNone/>
            </a:pPr>
            <a:r>
              <a:rPr lang="fr" sz="3300">
                <a:solidFill>
                  <a:schemeClr val="accent1"/>
                </a:solidFill>
                <a:latin typeface="Arial"/>
                <a:ea typeface="Arial"/>
                <a:cs typeface="Arial"/>
                <a:sym typeface="Arial"/>
              </a:rPr>
              <a:t>ÉTUDE DE CAS</a:t>
            </a:r>
            <a:endParaRPr/>
          </a:p>
        </p:txBody>
      </p:sp>
      <p:sp>
        <p:nvSpPr>
          <p:cNvPr id="849" name="Google Shape;849;p11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txBox="1"/>
          <p:nvPr/>
        </p:nvSpPr>
        <p:spPr>
          <a:xfrm>
            <a:off x="660114" y="102079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chemeClr val="dk2"/>
                </a:solidFill>
                <a:latin typeface="Calibri"/>
                <a:ea typeface="Calibri"/>
                <a:cs typeface="Calibri"/>
                <a:sym typeface="Calibri"/>
              </a:rPr>
              <a:t>Pour une grossesse plus sûre</a:t>
            </a:r>
            <a:endParaRPr b="1" i="0" sz="4400" u="none" cap="none" strike="noStrike">
              <a:solidFill>
                <a:schemeClr val="dk2"/>
              </a:solidFill>
              <a:latin typeface="Calibri"/>
              <a:ea typeface="Calibri"/>
              <a:cs typeface="Calibri"/>
              <a:sym typeface="Calibri"/>
            </a:endParaRPr>
          </a:p>
        </p:txBody>
      </p:sp>
      <p:sp>
        <p:nvSpPr>
          <p:cNvPr id="210" name="Google Shape;210;p31"/>
          <p:cNvSpPr txBox="1"/>
          <p:nvPr/>
        </p:nvSpPr>
        <p:spPr>
          <a:xfrm>
            <a:off x="725613" y="2418477"/>
            <a:ext cx="7514874" cy="2504326"/>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640"/>
              </a:spcBef>
              <a:spcAft>
                <a:spcPts val="0"/>
              </a:spcAft>
              <a:buClr>
                <a:srgbClr val="1F3864"/>
              </a:buClr>
              <a:buSzPts val="3200"/>
              <a:buFont typeface="Arial"/>
              <a:buChar char="•"/>
            </a:pPr>
            <a:r>
              <a:rPr b="0" i="0" lang="fr" sz="2800" u="none" cap="none" strike="noStrike">
                <a:solidFill>
                  <a:schemeClr val="dk2"/>
                </a:solidFill>
                <a:latin typeface="Calibri"/>
                <a:ea typeface="Calibri"/>
                <a:cs typeface="Calibri"/>
                <a:sym typeface="Calibri"/>
              </a:rPr>
              <a:t>Prestation assurée ou orientation vers des services de loins liés à l'avortement sécurisé</a:t>
            </a:r>
            <a:endParaRPr b="0" i="0" sz="2800" u="none" cap="none" strike="noStrike">
              <a:solidFill>
                <a:schemeClr val="dk1"/>
              </a:solidFill>
              <a:latin typeface="Calibri"/>
              <a:ea typeface="Calibri"/>
              <a:cs typeface="Calibri"/>
              <a:sym typeface="Calibri"/>
            </a:endParaRPr>
          </a:p>
          <a:p>
            <a:pPr indent="-431800" lvl="0" marL="457200" marR="0" rtl="0" algn="l">
              <a:lnSpc>
                <a:spcPct val="100000"/>
              </a:lnSpc>
              <a:spcBef>
                <a:spcPts val="640"/>
              </a:spcBef>
              <a:spcAft>
                <a:spcPts val="0"/>
              </a:spcAft>
              <a:buClr>
                <a:srgbClr val="1F3864"/>
              </a:buClr>
              <a:buSzPts val="3200"/>
              <a:buFont typeface="Arial"/>
              <a:buChar char="•"/>
            </a:pPr>
            <a:r>
              <a:rPr b="0" i="0" lang="fr" sz="2800" u="none" cap="none" strike="noStrike">
                <a:solidFill>
                  <a:schemeClr val="dk2"/>
                </a:solidFill>
                <a:latin typeface="Calibri"/>
                <a:ea typeface="Calibri"/>
                <a:cs typeface="Calibri"/>
                <a:sym typeface="Calibri"/>
              </a:rPr>
              <a:t>Prise en charge en temps voulu et adaptée des avortements à risques et spontanés pour toutes les femmes</a:t>
            </a:r>
            <a:endParaRPr b="0" i="0" sz="2800" u="none" cap="none" strike="noStrike">
              <a:solidFill>
                <a:schemeClr val="dk1"/>
              </a:solidFill>
              <a:latin typeface="Calibri"/>
              <a:ea typeface="Calibri"/>
              <a:cs typeface="Calibri"/>
              <a:sym typeface="Calibri"/>
            </a:endParaRPr>
          </a:p>
        </p:txBody>
      </p:sp>
      <p:sp>
        <p:nvSpPr>
          <p:cNvPr id="211" name="Google Shape;211;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112"/>
          <p:cNvSpPr txBox="1"/>
          <p:nvPr>
            <p:ph type="title"/>
          </p:nvPr>
        </p:nvSpPr>
        <p:spPr>
          <a:xfrm>
            <a:off x="516732" y="614352"/>
            <a:ext cx="8037512" cy="994172"/>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lang="fr">
                <a:solidFill>
                  <a:schemeClr val="accent1"/>
                </a:solidFill>
                <a:latin typeface="Calibri"/>
                <a:ea typeface="Calibri"/>
                <a:cs typeface="Calibri"/>
                <a:sym typeface="Calibri"/>
              </a:rPr>
              <a:t>Étude de cas n° 1</a:t>
            </a:r>
            <a:endParaRPr/>
          </a:p>
        </p:txBody>
      </p:sp>
      <p:sp>
        <p:nvSpPr>
          <p:cNvPr id="856" name="Google Shape;856;p112"/>
          <p:cNvSpPr txBox="1"/>
          <p:nvPr>
            <p:ph idx="1" type="body"/>
          </p:nvPr>
        </p:nvSpPr>
        <p:spPr>
          <a:xfrm>
            <a:off x="892403" y="1795484"/>
            <a:ext cx="5943826" cy="3756231"/>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800">
                <a:solidFill>
                  <a:schemeClr val="dk2"/>
                </a:solidFill>
              </a:rPr>
              <a:t>Femme de 38 ans souffrant de crampes douloureuses et de saignements vaginaux depuis 5 jours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Semble aller bien</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8 semaines se sont écoulées depuis ses dernières règles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5 accouchements antérieurs</a:t>
            </a:r>
            <a:endParaRPr/>
          </a:p>
          <a:p>
            <a:pPr indent="-431800" lvl="0" marL="457200" rtl="0" algn="l">
              <a:lnSpc>
                <a:spcPct val="100000"/>
              </a:lnSpc>
              <a:spcBef>
                <a:spcPts val="640"/>
              </a:spcBef>
              <a:spcAft>
                <a:spcPts val="0"/>
              </a:spcAft>
              <a:buClr>
                <a:srgbClr val="1F3864"/>
              </a:buClr>
              <a:buSzPts val="2800"/>
              <a:buChar char="•"/>
            </a:pPr>
            <a:r>
              <a:rPr lang="fr" sz="2800">
                <a:solidFill>
                  <a:schemeClr val="dk2"/>
                </a:solidFill>
              </a:rPr>
              <a:t>Ligature des trompes antérieure</a:t>
            </a:r>
            <a:endParaRPr/>
          </a:p>
        </p:txBody>
      </p:sp>
      <p:pic>
        <p:nvPicPr>
          <p:cNvPr descr="A drawing of a woman in a headscarf holding a young child in her lap. " id="857" name="Google Shape;857;p112"/>
          <p:cNvPicPr preferRelativeResize="0"/>
          <p:nvPr/>
        </p:nvPicPr>
        <p:blipFill rotWithShape="1">
          <a:blip r:embed="rId3">
            <a:alphaModFix/>
          </a:blip>
          <a:srcRect b="0" l="0" r="0" t="0"/>
          <a:stretch/>
        </p:blipFill>
        <p:spPr>
          <a:xfrm>
            <a:off x="5989320" y="3098262"/>
            <a:ext cx="2818681" cy="2818681"/>
          </a:xfrm>
          <a:prstGeom prst="rect">
            <a:avLst/>
          </a:prstGeom>
          <a:noFill/>
          <a:ln>
            <a:noFill/>
          </a:ln>
        </p:spPr>
      </p:pic>
      <p:sp>
        <p:nvSpPr>
          <p:cNvPr id="858" name="Google Shape;858;p11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13"/>
          <p:cNvSpPr txBox="1"/>
          <p:nvPr>
            <p:ph type="title"/>
          </p:nvPr>
        </p:nvSpPr>
        <p:spPr>
          <a:xfrm>
            <a:off x="1577975" y="269477"/>
            <a:ext cx="5915025" cy="994172"/>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accent2"/>
              </a:buClr>
              <a:buSzPts val="4400"/>
              <a:buNone/>
            </a:pPr>
            <a:r>
              <a:rPr lang="fr">
                <a:solidFill>
                  <a:schemeClr val="accent1"/>
                </a:solidFill>
                <a:latin typeface="Calibri"/>
                <a:ea typeface="Calibri"/>
                <a:cs typeface="Calibri"/>
                <a:sym typeface="Calibri"/>
              </a:rPr>
              <a:t>Étude de cas n° 2</a:t>
            </a:r>
            <a:endParaRPr/>
          </a:p>
        </p:txBody>
      </p:sp>
      <p:sp>
        <p:nvSpPr>
          <p:cNvPr id="865" name="Google Shape;865;p113"/>
          <p:cNvSpPr txBox="1"/>
          <p:nvPr>
            <p:ph idx="1" type="body"/>
          </p:nvPr>
        </p:nvSpPr>
        <p:spPr>
          <a:xfrm>
            <a:off x="1106714" y="1354365"/>
            <a:ext cx="7416800" cy="5321243"/>
          </a:xfrm>
          <a:prstGeom prst="rect">
            <a:avLst/>
          </a:prstGeom>
          <a:noFill/>
          <a:ln>
            <a:noFill/>
          </a:ln>
        </p:spPr>
        <p:txBody>
          <a:bodyPr anchorCtr="0" anchor="t" bIns="34275" lIns="68550" spcFirstLastPara="1" rIns="68550" wrap="square" tIns="34275">
            <a:noAutofit/>
          </a:bodyPr>
          <a:lstStyle/>
          <a:p>
            <a:pPr indent="-431800" lvl="0" marL="457200" rtl="0" algn="l">
              <a:lnSpc>
                <a:spcPct val="104799"/>
              </a:lnSpc>
              <a:spcBef>
                <a:spcPts val="0"/>
              </a:spcBef>
              <a:spcAft>
                <a:spcPts val="0"/>
              </a:spcAft>
              <a:buClr>
                <a:srgbClr val="1F3864"/>
              </a:buClr>
              <a:buSzPts val="2590"/>
              <a:buChar char="•"/>
            </a:pPr>
            <a:r>
              <a:rPr lang="fr" sz="2500">
                <a:solidFill>
                  <a:schemeClr val="dk2"/>
                </a:solidFill>
              </a:rPr>
              <a:t>Femme de 25 ans présentant des frissons, des douleurs abdominales et des saignements vaginaux depuis 2 jours</a:t>
            </a:r>
            <a:endParaRPr sz="2500"/>
          </a:p>
          <a:p>
            <a:pPr indent="-431800" lvl="0" marL="457200" rtl="0" algn="l">
              <a:lnSpc>
                <a:spcPct val="104799"/>
              </a:lnSpc>
              <a:spcBef>
                <a:spcPts val="640"/>
              </a:spcBef>
              <a:spcAft>
                <a:spcPts val="0"/>
              </a:spcAft>
              <a:buClr>
                <a:srgbClr val="1F3864"/>
              </a:buClr>
              <a:buSzPts val="2590"/>
              <a:buChar char="•"/>
            </a:pPr>
            <a:r>
              <a:rPr lang="fr" sz="2500">
                <a:solidFill>
                  <a:schemeClr val="dk2"/>
                </a:solidFill>
              </a:rPr>
              <a:t>Anxiété, pâleur et peau moite; a des vertiges quand elle se met en position debout pour aller du siège à la table d'examen</a:t>
            </a:r>
            <a:endParaRPr sz="2500"/>
          </a:p>
          <a:p>
            <a:pPr indent="-431800" lvl="0" marL="457200" rtl="0" algn="l">
              <a:lnSpc>
                <a:spcPct val="104799"/>
              </a:lnSpc>
              <a:spcBef>
                <a:spcPts val="640"/>
              </a:spcBef>
              <a:spcAft>
                <a:spcPts val="0"/>
              </a:spcAft>
              <a:buClr>
                <a:srgbClr val="1F3864"/>
              </a:buClr>
              <a:buSzPts val="2590"/>
              <a:buChar char="•"/>
            </a:pPr>
            <a:r>
              <a:rPr lang="fr" sz="2500">
                <a:solidFill>
                  <a:schemeClr val="dk2"/>
                </a:solidFill>
              </a:rPr>
              <a:t>14 semaines se sont écoulées depuis la date des dernières règles</a:t>
            </a:r>
            <a:endParaRPr sz="2500"/>
          </a:p>
          <a:p>
            <a:pPr indent="-431800" lvl="0" marL="457200" rtl="0" algn="l">
              <a:lnSpc>
                <a:spcPct val="104799"/>
              </a:lnSpc>
              <a:spcBef>
                <a:spcPts val="640"/>
              </a:spcBef>
              <a:spcAft>
                <a:spcPts val="0"/>
              </a:spcAft>
              <a:buClr>
                <a:srgbClr val="1F3864"/>
              </a:buClr>
              <a:buSzPts val="2590"/>
              <a:buChar char="•"/>
            </a:pPr>
            <a:r>
              <a:rPr lang="fr" sz="2500">
                <a:solidFill>
                  <a:schemeClr val="dk2"/>
                </a:solidFill>
              </a:rPr>
              <a:t>5 accouchements antérieurs</a:t>
            </a:r>
            <a:endParaRPr sz="2500"/>
          </a:p>
          <a:p>
            <a:pPr indent="-431800" lvl="0" marL="457200" rtl="0" algn="l">
              <a:lnSpc>
                <a:spcPct val="104799"/>
              </a:lnSpc>
              <a:spcBef>
                <a:spcPts val="640"/>
              </a:spcBef>
              <a:spcAft>
                <a:spcPts val="0"/>
              </a:spcAft>
              <a:buClr>
                <a:srgbClr val="1F3864"/>
              </a:buClr>
              <a:buSzPts val="2590"/>
              <a:buChar char="•"/>
            </a:pPr>
            <a:r>
              <a:rPr lang="fr" sz="2500">
                <a:solidFill>
                  <a:schemeClr val="dk2"/>
                </a:solidFill>
              </a:rPr>
              <a:t>PC 116, TA 80/50, Température de 39°C</a:t>
            </a:r>
            <a:endParaRPr sz="2500"/>
          </a:p>
          <a:p>
            <a:pPr indent="-431800" lvl="0" marL="457200" rtl="0" algn="l">
              <a:lnSpc>
                <a:spcPct val="104799"/>
              </a:lnSpc>
              <a:spcBef>
                <a:spcPts val="640"/>
              </a:spcBef>
              <a:spcAft>
                <a:spcPts val="0"/>
              </a:spcAft>
              <a:buClr>
                <a:srgbClr val="1F3864"/>
              </a:buClr>
              <a:buSzPts val="2590"/>
              <a:buChar char="•"/>
            </a:pPr>
            <a:r>
              <a:rPr lang="fr" sz="2500">
                <a:solidFill>
                  <a:schemeClr val="dk2"/>
                </a:solidFill>
              </a:rPr>
              <a:t>Taille utérine de 11 semaines, sensibilité du col de l'utérus, col de l'utérus ouvert</a:t>
            </a:r>
            <a:endParaRPr sz="2500"/>
          </a:p>
          <a:p>
            <a:pPr indent="-431800" lvl="0" marL="457200" rtl="0" algn="l">
              <a:lnSpc>
                <a:spcPct val="104799"/>
              </a:lnSpc>
              <a:spcBef>
                <a:spcPts val="640"/>
              </a:spcBef>
              <a:spcAft>
                <a:spcPts val="0"/>
              </a:spcAft>
              <a:buClr>
                <a:srgbClr val="1F3864"/>
              </a:buClr>
              <a:buSzPts val="2590"/>
              <a:buChar char="•"/>
            </a:pPr>
            <a:r>
              <a:rPr lang="fr" sz="2500">
                <a:solidFill>
                  <a:schemeClr val="dk2"/>
                </a:solidFill>
              </a:rPr>
              <a:t>Sang visible dans le vagin et sang rouge vif dans le col de l'utérus</a:t>
            </a:r>
            <a:endParaRPr sz="2500">
              <a:solidFill>
                <a:schemeClr val="dk2"/>
              </a:solidFill>
            </a:endParaRPr>
          </a:p>
        </p:txBody>
      </p:sp>
      <p:sp>
        <p:nvSpPr>
          <p:cNvPr id="866" name="Google Shape;866;p11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114"/>
          <p:cNvSpPr txBox="1"/>
          <p:nvPr>
            <p:ph idx="1" type="body"/>
          </p:nvPr>
        </p:nvSpPr>
        <p:spPr>
          <a:xfrm>
            <a:off x="1224642" y="1181099"/>
            <a:ext cx="7398658" cy="5350329"/>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600">
                <a:solidFill>
                  <a:schemeClr val="dk2"/>
                </a:solidFill>
              </a:rPr>
              <a:t>Femme de 32 ans présentant des saignements modérés depuis 10 jours et des douleurs pelviennes similaires à des contractions</a:t>
            </a:r>
            <a:endParaRPr/>
          </a:p>
          <a:p>
            <a:pPr indent="-431800" lvl="0" marL="457200" rtl="0" algn="l">
              <a:lnSpc>
                <a:spcPct val="100000"/>
              </a:lnSpc>
              <a:spcBef>
                <a:spcPts val="640"/>
              </a:spcBef>
              <a:spcAft>
                <a:spcPts val="0"/>
              </a:spcAft>
              <a:buClr>
                <a:srgbClr val="1F3864"/>
              </a:buClr>
              <a:buSzPts val="2800"/>
              <a:buChar char="•"/>
            </a:pPr>
            <a:r>
              <a:rPr lang="fr" sz="2600">
                <a:solidFill>
                  <a:schemeClr val="dk2"/>
                </a:solidFill>
              </a:rPr>
              <a:t>Semble aller bien</a:t>
            </a:r>
            <a:endParaRPr/>
          </a:p>
          <a:p>
            <a:pPr indent="-431800" lvl="0" marL="457200" rtl="0" algn="l">
              <a:lnSpc>
                <a:spcPct val="100000"/>
              </a:lnSpc>
              <a:spcBef>
                <a:spcPts val="640"/>
              </a:spcBef>
              <a:spcAft>
                <a:spcPts val="0"/>
              </a:spcAft>
              <a:buClr>
                <a:srgbClr val="1F3864"/>
              </a:buClr>
              <a:buSzPts val="2800"/>
              <a:buChar char="•"/>
            </a:pPr>
            <a:r>
              <a:rPr lang="fr" sz="2600">
                <a:solidFill>
                  <a:schemeClr val="dk2"/>
                </a:solidFill>
              </a:rPr>
              <a:t>12 semaines se sont écoulées depuis la date des dernières règles</a:t>
            </a:r>
            <a:endParaRPr/>
          </a:p>
          <a:p>
            <a:pPr indent="-431800" lvl="0" marL="457200" rtl="0" algn="l">
              <a:lnSpc>
                <a:spcPct val="100000"/>
              </a:lnSpc>
              <a:spcBef>
                <a:spcPts val="640"/>
              </a:spcBef>
              <a:spcAft>
                <a:spcPts val="0"/>
              </a:spcAft>
              <a:buClr>
                <a:srgbClr val="1F3864"/>
              </a:buClr>
              <a:buSzPts val="2800"/>
              <a:buChar char="•"/>
            </a:pPr>
            <a:r>
              <a:rPr lang="fr" sz="2600">
                <a:solidFill>
                  <a:schemeClr val="dk2"/>
                </a:solidFill>
              </a:rPr>
              <a:t>2 accouchements antérieurs</a:t>
            </a:r>
            <a:endParaRPr/>
          </a:p>
          <a:p>
            <a:pPr indent="-431800" lvl="0" marL="457200" rtl="0" algn="l">
              <a:lnSpc>
                <a:spcPct val="100000"/>
              </a:lnSpc>
              <a:spcBef>
                <a:spcPts val="640"/>
              </a:spcBef>
              <a:spcAft>
                <a:spcPts val="0"/>
              </a:spcAft>
              <a:buClr>
                <a:srgbClr val="1F3864"/>
              </a:buClr>
              <a:buSzPts val="2800"/>
              <a:buChar char="•"/>
            </a:pPr>
            <a:r>
              <a:rPr lang="fr" sz="2600">
                <a:solidFill>
                  <a:schemeClr val="dk2"/>
                </a:solidFill>
              </a:rPr>
              <a:t>PC 88, TA 120/90, afébrile</a:t>
            </a:r>
            <a:endParaRPr/>
          </a:p>
          <a:p>
            <a:pPr indent="-431800" lvl="0" marL="457200" rtl="0" algn="l">
              <a:lnSpc>
                <a:spcPct val="100000"/>
              </a:lnSpc>
              <a:spcBef>
                <a:spcPts val="640"/>
              </a:spcBef>
              <a:spcAft>
                <a:spcPts val="0"/>
              </a:spcAft>
              <a:buClr>
                <a:srgbClr val="1F3864"/>
              </a:buClr>
              <a:buSzPts val="2800"/>
              <a:buChar char="•"/>
            </a:pPr>
            <a:r>
              <a:rPr lang="fr" sz="2600">
                <a:solidFill>
                  <a:schemeClr val="dk2"/>
                </a:solidFill>
              </a:rPr>
              <a:t>Taille utérine de 8 semaines, aucune sensibilité utérine, + sensibilité à la mobilisation du col utérin</a:t>
            </a:r>
            <a:endParaRPr/>
          </a:p>
          <a:p>
            <a:pPr indent="-431800" lvl="0" marL="457200" rtl="0" algn="l">
              <a:lnSpc>
                <a:spcPct val="100000"/>
              </a:lnSpc>
              <a:spcBef>
                <a:spcPts val="640"/>
              </a:spcBef>
              <a:spcAft>
                <a:spcPts val="0"/>
              </a:spcAft>
              <a:buClr>
                <a:srgbClr val="1F3864"/>
              </a:buClr>
              <a:buSzPts val="2800"/>
              <a:buChar char="•"/>
            </a:pPr>
            <a:r>
              <a:rPr lang="fr" sz="2600">
                <a:solidFill>
                  <a:schemeClr val="dk2"/>
                </a:solidFill>
              </a:rPr>
              <a:t>Col de l'utérus ouvert, pertes avec odeur nauséabonde</a:t>
            </a:r>
            <a:endParaRPr/>
          </a:p>
          <a:p>
            <a:pPr indent="-38100" lvl="0" marL="457200" rtl="0" algn="l">
              <a:lnSpc>
                <a:spcPct val="100000"/>
              </a:lnSpc>
              <a:spcBef>
                <a:spcPts val="640"/>
              </a:spcBef>
              <a:spcAft>
                <a:spcPts val="0"/>
              </a:spcAft>
              <a:buSzPts val="2800"/>
              <a:buNone/>
            </a:pPr>
            <a:r>
              <a:t/>
            </a:r>
            <a:endParaRPr sz="2600">
              <a:solidFill>
                <a:schemeClr val="dk2"/>
              </a:solidFill>
            </a:endParaRPr>
          </a:p>
        </p:txBody>
      </p:sp>
      <p:sp>
        <p:nvSpPr>
          <p:cNvPr id="873" name="Google Shape;873;p114"/>
          <p:cNvSpPr txBox="1"/>
          <p:nvPr/>
        </p:nvSpPr>
        <p:spPr>
          <a:xfrm>
            <a:off x="1577975" y="269477"/>
            <a:ext cx="5915025" cy="994172"/>
          </a:xfrm>
          <a:prstGeom prst="rect">
            <a:avLst/>
          </a:prstGeom>
          <a:no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chemeClr val="accent2"/>
              </a:buClr>
              <a:buSzPts val="4400"/>
              <a:buFont typeface="Calibri"/>
              <a:buNone/>
            </a:pPr>
            <a:r>
              <a:rPr b="1" i="0" lang="fr" sz="4400" u="none" cap="none" strike="noStrike">
                <a:solidFill>
                  <a:schemeClr val="accent1"/>
                </a:solidFill>
                <a:latin typeface="Calibri"/>
                <a:ea typeface="Calibri"/>
                <a:cs typeface="Calibri"/>
                <a:sym typeface="Calibri"/>
              </a:rPr>
              <a:t>Étude de cas n° 3</a:t>
            </a:r>
            <a:endParaRPr b="1" i="0" sz="4400" u="none" cap="none" strike="noStrike">
              <a:solidFill>
                <a:schemeClr val="dk2"/>
              </a:solidFill>
              <a:latin typeface="Calibri"/>
              <a:ea typeface="Calibri"/>
              <a:cs typeface="Calibri"/>
              <a:sym typeface="Calibri"/>
            </a:endParaRPr>
          </a:p>
        </p:txBody>
      </p:sp>
      <p:sp>
        <p:nvSpPr>
          <p:cNvPr id="874" name="Google Shape;874;p11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15"/>
          <p:cNvSpPr txBox="1"/>
          <p:nvPr>
            <p:ph idx="1" type="body"/>
          </p:nvPr>
        </p:nvSpPr>
        <p:spPr>
          <a:xfrm>
            <a:off x="901700" y="1291436"/>
            <a:ext cx="7988300" cy="3955739"/>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590"/>
              <a:buChar char="•"/>
            </a:pPr>
            <a:r>
              <a:rPr lang="fr" sz="2400">
                <a:solidFill>
                  <a:schemeClr val="dk2"/>
                </a:solidFill>
              </a:rPr>
              <a:t>Une femme de 20 ans se présente au centre médical six semaines après la date de ses dernières règles.</a:t>
            </a:r>
            <a:endParaRPr/>
          </a:p>
          <a:p>
            <a:pPr indent="-431800" lvl="0" marL="457200" rtl="0" algn="l">
              <a:lnSpc>
                <a:spcPct val="100000"/>
              </a:lnSpc>
              <a:spcBef>
                <a:spcPts val="640"/>
              </a:spcBef>
              <a:spcAft>
                <a:spcPts val="0"/>
              </a:spcAft>
              <a:buClr>
                <a:srgbClr val="1F3864"/>
              </a:buClr>
              <a:buSzPts val="2590"/>
              <a:buChar char="•"/>
            </a:pPr>
            <a:r>
              <a:rPr lang="fr" sz="2400">
                <a:solidFill>
                  <a:schemeClr val="dk2"/>
                </a:solidFill>
              </a:rPr>
              <a:t>Elle n'utilisait pas de méthode contraceptive et ses règles sont généralement régulières tous les 28-30 jours.</a:t>
            </a:r>
            <a:endParaRPr/>
          </a:p>
          <a:p>
            <a:pPr indent="-431800" lvl="0" marL="457200" rtl="0" algn="l">
              <a:lnSpc>
                <a:spcPct val="100000"/>
              </a:lnSpc>
              <a:spcBef>
                <a:spcPts val="640"/>
              </a:spcBef>
              <a:spcAft>
                <a:spcPts val="0"/>
              </a:spcAft>
              <a:buClr>
                <a:srgbClr val="1F3864"/>
              </a:buClr>
              <a:buSzPts val="2590"/>
              <a:buChar char="•"/>
            </a:pPr>
            <a:r>
              <a:rPr lang="fr" sz="2400">
                <a:solidFill>
                  <a:schemeClr val="dk2"/>
                </a:solidFill>
              </a:rPr>
              <a:t>Elle dit avoir eu de légères nausées et souffert de sensibilité des seins.</a:t>
            </a:r>
            <a:endParaRPr/>
          </a:p>
          <a:p>
            <a:pPr indent="-431800" lvl="0" marL="457200" rtl="0" algn="l">
              <a:lnSpc>
                <a:spcPct val="100000"/>
              </a:lnSpc>
              <a:spcBef>
                <a:spcPts val="640"/>
              </a:spcBef>
              <a:spcAft>
                <a:spcPts val="0"/>
              </a:spcAft>
              <a:buClr>
                <a:srgbClr val="1F3864"/>
              </a:buClr>
              <a:buSzPts val="2590"/>
              <a:buChar char="•"/>
            </a:pPr>
            <a:r>
              <a:rPr lang="fr" sz="2400">
                <a:solidFill>
                  <a:schemeClr val="dk2"/>
                </a:solidFill>
              </a:rPr>
              <a:t>Vous pratiquez un examen bimanuel et confirmez que les dernières règles remontent à six semaines d'après son utérus. Vous ne constatez aucune masse ou sensibilité.</a:t>
            </a:r>
            <a:endParaRPr/>
          </a:p>
          <a:p>
            <a:pPr indent="-431800" lvl="0" marL="457200" rtl="0" algn="l">
              <a:lnSpc>
                <a:spcPct val="100000"/>
              </a:lnSpc>
              <a:spcBef>
                <a:spcPts val="640"/>
              </a:spcBef>
              <a:spcAft>
                <a:spcPts val="0"/>
              </a:spcAft>
              <a:buClr>
                <a:srgbClr val="1F3864"/>
              </a:buClr>
              <a:buSzPts val="2590"/>
              <a:buChar char="•"/>
            </a:pPr>
            <a:r>
              <a:rPr lang="fr" sz="2400">
                <a:solidFill>
                  <a:schemeClr val="dk2"/>
                </a:solidFill>
              </a:rPr>
              <a:t>Elle a entendu parler de l'avortement médicamenteux et elle demande si elle peut prendre les comprimés aujourd'hui ou si elle a besoin d'une échographie.</a:t>
            </a:r>
            <a:endParaRPr/>
          </a:p>
        </p:txBody>
      </p:sp>
      <p:sp>
        <p:nvSpPr>
          <p:cNvPr id="881" name="Google Shape;881;p115"/>
          <p:cNvSpPr txBox="1"/>
          <p:nvPr/>
        </p:nvSpPr>
        <p:spPr>
          <a:xfrm>
            <a:off x="1577975" y="269477"/>
            <a:ext cx="5915025" cy="994172"/>
          </a:xfrm>
          <a:prstGeom prst="rect">
            <a:avLst/>
          </a:prstGeom>
          <a:no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chemeClr val="accent2"/>
              </a:buClr>
              <a:buSzPts val="4400"/>
              <a:buFont typeface="Calibri"/>
              <a:buNone/>
            </a:pPr>
            <a:r>
              <a:rPr b="1" i="0" lang="fr" sz="4400" u="none" cap="none" strike="noStrike">
                <a:solidFill>
                  <a:schemeClr val="accent1"/>
                </a:solidFill>
                <a:latin typeface="Calibri"/>
                <a:ea typeface="Calibri"/>
                <a:cs typeface="Calibri"/>
                <a:sym typeface="Calibri"/>
              </a:rPr>
              <a:t>Étude de cas n° 4</a:t>
            </a:r>
            <a:endParaRPr b="1" i="0" sz="4400" u="none" cap="none" strike="noStrike">
              <a:solidFill>
                <a:schemeClr val="dk2"/>
              </a:solidFill>
              <a:latin typeface="Calibri"/>
              <a:ea typeface="Calibri"/>
              <a:cs typeface="Calibri"/>
              <a:sym typeface="Calibri"/>
            </a:endParaRPr>
          </a:p>
        </p:txBody>
      </p:sp>
      <p:sp>
        <p:nvSpPr>
          <p:cNvPr id="882" name="Google Shape;882;p115"/>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116"/>
          <p:cNvSpPr txBox="1"/>
          <p:nvPr>
            <p:ph idx="1" type="body"/>
          </p:nvPr>
        </p:nvSpPr>
        <p:spPr>
          <a:xfrm>
            <a:off x="901700" y="1553768"/>
            <a:ext cx="7556500" cy="4934118"/>
          </a:xfrm>
          <a:prstGeom prst="rect">
            <a:avLst/>
          </a:prstGeom>
          <a:noFill/>
          <a:ln>
            <a:noFill/>
          </a:ln>
        </p:spPr>
        <p:txBody>
          <a:bodyPr anchorCtr="0" anchor="t" bIns="34275" lIns="68550" spcFirstLastPara="1" rIns="68550" wrap="square" tIns="34275">
            <a:noAutofit/>
          </a:bodyPr>
          <a:lstStyle/>
          <a:p>
            <a:pPr indent="-431800" lvl="0" marL="457200" rtl="0" algn="l">
              <a:lnSpc>
                <a:spcPct val="113076"/>
              </a:lnSpc>
              <a:spcBef>
                <a:spcPts val="0"/>
              </a:spcBef>
              <a:spcAft>
                <a:spcPts val="0"/>
              </a:spcAft>
              <a:buClr>
                <a:srgbClr val="1F3864"/>
              </a:buClr>
              <a:buSzPts val="2800"/>
              <a:buChar char="•"/>
            </a:pPr>
            <a:r>
              <a:rPr lang="fr" sz="2600">
                <a:solidFill>
                  <a:schemeClr val="dk2"/>
                </a:solidFill>
              </a:rPr>
              <a:t>Une jeune femme de 17 ans se présente au centre de santé car elle pense qu'elle pourrait être enceinte et on lui a dit qu'elle pourrait prendre un médicament pour « faire venir » ses règles. </a:t>
            </a:r>
            <a:endParaRPr/>
          </a:p>
          <a:p>
            <a:pPr indent="-431800" lvl="0" marL="457200" rtl="0" algn="l">
              <a:lnSpc>
                <a:spcPct val="113076"/>
              </a:lnSpc>
              <a:spcBef>
                <a:spcPts val="640"/>
              </a:spcBef>
              <a:spcAft>
                <a:spcPts val="0"/>
              </a:spcAft>
              <a:buClr>
                <a:srgbClr val="1F3864"/>
              </a:buClr>
              <a:buSzPts val="2800"/>
              <a:buChar char="•"/>
            </a:pPr>
            <a:r>
              <a:rPr lang="fr" sz="2600">
                <a:solidFill>
                  <a:schemeClr val="dk2"/>
                </a:solidFill>
              </a:rPr>
              <a:t>Quand vous lui demandez la date de ses dernières règle, elle répond qu'elle ne s'en souvient pas.</a:t>
            </a:r>
            <a:endParaRPr/>
          </a:p>
          <a:p>
            <a:pPr indent="-431800" lvl="0" marL="457200" rtl="0" algn="l">
              <a:lnSpc>
                <a:spcPct val="113076"/>
              </a:lnSpc>
              <a:spcBef>
                <a:spcPts val="640"/>
              </a:spcBef>
              <a:spcAft>
                <a:spcPts val="0"/>
              </a:spcAft>
              <a:buClr>
                <a:srgbClr val="1F3864"/>
              </a:buClr>
              <a:buSzPts val="2800"/>
              <a:buChar char="•"/>
            </a:pPr>
            <a:r>
              <a:rPr lang="fr" sz="2600">
                <a:solidFill>
                  <a:schemeClr val="dk2"/>
                </a:solidFill>
              </a:rPr>
              <a:t>Vous pratiquez un examen pelvien et vous déterminez qu'elle est enceinte de sept semaines.</a:t>
            </a:r>
            <a:endParaRPr/>
          </a:p>
          <a:p>
            <a:pPr indent="0" lvl="0" marL="0" rtl="0" algn="l">
              <a:lnSpc>
                <a:spcPct val="113076"/>
              </a:lnSpc>
              <a:spcBef>
                <a:spcPts val="640"/>
              </a:spcBef>
              <a:spcAft>
                <a:spcPts val="0"/>
              </a:spcAft>
              <a:buSzPts val="900"/>
              <a:buNone/>
            </a:pPr>
            <a:r>
              <a:t/>
            </a:r>
            <a:endParaRPr sz="2600">
              <a:solidFill>
                <a:schemeClr val="dk2"/>
              </a:solidFill>
            </a:endParaRPr>
          </a:p>
          <a:p>
            <a:pPr indent="0" lvl="1" marL="457200" rtl="0" algn="l">
              <a:lnSpc>
                <a:spcPct val="113076"/>
              </a:lnSpc>
              <a:spcBef>
                <a:spcPts val="560"/>
              </a:spcBef>
              <a:spcAft>
                <a:spcPts val="0"/>
              </a:spcAft>
              <a:buClr>
                <a:srgbClr val="1F3864"/>
              </a:buClr>
              <a:buSzPts val="2800"/>
              <a:buNone/>
            </a:pPr>
            <a:r>
              <a:rPr b="1" lang="fr" sz="2600">
                <a:solidFill>
                  <a:schemeClr val="accent1"/>
                </a:solidFill>
              </a:rPr>
              <a:t>Question </a:t>
            </a:r>
            <a:r>
              <a:rPr lang="fr" sz="2600">
                <a:solidFill>
                  <a:schemeClr val="dk2"/>
                </a:solidFill>
              </a:rPr>
              <a:t>: </a:t>
            </a:r>
            <a:r>
              <a:rPr i="1" lang="fr" sz="2600">
                <a:solidFill>
                  <a:schemeClr val="dk2"/>
                </a:solidFill>
              </a:rPr>
              <a:t>Que pourrez-vous faire d'autre pour confirmer l'évaluation obtenue grâce à l'examen pelvien ?</a:t>
            </a:r>
            <a:endParaRPr/>
          </a:p>
        </p:txBody>
      </p:sp>
      <p:sp>
        <p:nvSpPr>
          <p:cNvPr id="889" name="Google Shape;889;p116"/>
          <p:cNvSpPr txBox="1"/>
          <p:nvPr/>
        </p:nvSpPr>
        <p:spPr>
          <a:xfrm>
            <a:off x="1577975" y="269477"/>
            <a:ext cx="5915025" cy="994172"/>
          </a:xfrm>
          <a:prstGeom prst="rect">
            <a:avLst/>
          </a:prstGeom>
          <a:no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chemeClr val="accent2"/>
              </a:buClr>
              <a:buSzPts val="4400"/>
              <a:buFont typeface="Calibri"/>
              <a:buNone/>
            </a:pPr>
            <a:r>
              <a:rPr b="1" i="0" lang="fr" sz="4400" u="none" cap="none" strike="noStrike">
                <a:solidFill>
                  <a:schemeClr val="accent1"/>
                </a:solidFill>
                <a:latin typeface="Calibri"/>
                <a:ea typeface="Calibri"/>
                <a:cs typeface="Calibri"/>
                <a:sym typeface="Calibri"/>
              </a:rPr>
              <a:t>Étude de cas n° 5</a:t>
            </a:r>
            <a:endParaRPr b="1" i="0" sz="4400" u="none" cap="none" strike="noStrike">
              <a:solidFill>
                <a:schemeClr val="dk2"/>
              </a:solidFill>
              <a:latin typeface="Calibri"/>
              <a:ea typeface="Calibri"/>
              <a:cs typeface="Calibri"/>
              <a:sym typeface="Calibri"/>
            </a:endParaRPr>
          </a:p>
        </p:txBody>
      </p:sp>
      <p:sp>
        <p:nvSpPr>
          <p:cNvPr id="890" name="Google Shape;890;p11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17"/>
          <p:cNvSpPr txBox="1"/>
          <p:nvPr>
            <p:ph idx="1" type="body"/>
          </p:nvPr>
        </p:nvSpPr>
        <p:spPr>
          <a:xfrm>
            <a:off x="798937" y="1263649"/>
            <a:ext cx="7546126" cy="4423648"/>
          </a:xfrm>
          <a:prstGeom prst="rect">
            <a:avLst/>
          </a:prstGeom>
          <a:noFill/>
          <a:ln>
            <a:noFill/>
          </a:ln>
        </p:spPr>
        <p:txBody>
          <a:bodyPr anchorCtr="0" anchor="t" bIns="34275" lIns="68550" spcFirstLastPara="1" rIns="68550" wrap="square" tIns="34275">
            <a:noAutofit/>
          </a:bodyPr>
          <a:lstStyle/>
          <a:p>
            <a:pPr indent="-431800" lvl="0" marL="457200" rtl="0" algn="l">
              <a:lnSpc>
                <a:spcPct val="104999"/>
              </a:lnSpc>
              <a:spcBef>
                <a:spcPts val="0"/>
              </a:spcBef>
              <a:spcAft>
                <a:spcPts val="0"/>
              </a:spcAft>
              <a:buClr>
                <a:srgbClr val="1F3864"/>
              </a:buClr>
              <a:buSzPts val="2170"/>
              <a:buChar char="•"/>
            </a:pPr>
            <a:r>
              <a:rPr lang="fr" sz="2000">
                <a:solidFill>
                  <a:schemeClr val="dk2"/>
                </a:solidFill>
              </a:rPr>
              <a:t>Une femme de 28 ans avec quatre enfants. Elle ne veut pas avoir un autre enfant. </a:t>
            </a:r>
            <a:endParaRPr sz="2000"/>
          </a:p>
          <a:p>
            <a:pPr indent="-431800" lvl="0" marL="457200" rtl="0" algn="l">
              <a:lnSpc>
                <a:spcPct val="104999"/>
              </a:lnSpc>
              <a:spcBef>
                <a:spcPts val="640"/>
              </a:spcBef>
              <a:spcAft>
                <a:spcPts val="0"/>
              </a:spcAft>
              <a:buClr>
                <a:srgbClr val="1F3864"/>
              </a:buClr>
              <a:buSzPts val="2170"/>
              <a:buChar char="•"/>
            </a:pPr>
            <a:r>
              <a:rPr lang="fr" sz="2000">
                <a:solidFill>
                  <a:schemeClr val="dk2"/>
                </a:solidFill>
              </a:rPr>
              <a:t>Ses règles ont toujours été irrégulières. Ses règles durent parfois un jour ou deux alors qu’elle saigne parfois pendant une semaine.   Il arrive qu’elle ait ses règles tous les mois mais il arrive qu'elle ne les ait pas pendant un mois. </a:t>
            </a:r>
            <a:endParaRPr sz="2000"/>
          </a:p>
          <a:p>
            <a:pPr indent="-431800" lvl="0" marL="457200" rtl="0" algn="l">
              <a:lnSpc>
                <a:spcPct val="104999"/>
              </a:lnSpc>
              <a:spcBef>
                <a:spcPts val="640"/>
              </a:spcBef>
              <a:spcAft>
                <a:spcPts val="0"/>
              </a:spcAft>
              <a:buClr>
                <a:srgbClr val="1F3864"/>
              </a:buClr>
              <a:buSzPts val="2170"/>
              <a:buChar char="•"/>
            </a:pPr>
            <a:r>
              <a:rPr lang="fr" sz="2000">
                <a:solidFill>
                  <a:schemeClr val="dk2"/>
                </a:solidFill>
              </a:rPr>
              <a:t>Elle ne sait pas à quand remonte la date de ses dernières règles. Vous essayez de l'aider à se souvenir d'un événement de sa vie qui pourrait l'aider à se souvenir de la date de ses dernières règles, mais cela ne l'aide pas à s'en souvenir. </a:t>
            </a:r>
            <a:endParaRPr sz="2000"/>
          </a:p>
          <a:p>
            <a:pPr indent="-431800" lvl="0" marL="457200" rtl="0" algn="l">
              <a:lnSpc>
                <a:spcPct val="104999"/>
              </a:lnSpc>
              <a:spcBef>
                <a:spcPts val="640"/>
              </a:spcBef>
              <a:spcAft>
                <a:spcPts val="0"/>
              </a:spcAft>
              <a:buClr>
                <a:srgbClr val="1F3864"/>
              </a:buClr>
              <a:buSzPts val="2170"/>
              <a:buChar char="•"/>
            </a:pPr>
            <a:r>
              <a:rPr lang="fr" sz="2000">
                <a:solidFill>
                  <a:schemeClr val="dk2"/>
                </a:solidFill>
              </a:rPr>
              <a:t>Elle a souffert de saignements abondants durant deux de ses accouchements mais elle n'a jamais eu de transfusion sanguine. </a:t>
            </a:r>
            <a:endParaRPr sz="2000"/>
          </a:p>
          <a:p>
            <a:pPr indent="-431800" lvl="0" marL="457200" rtl="0" algn="l">
              <a:lnSpc>
                <a:spcPct val="104999"/>
              </a:lnSpc>
              <a:spcBef>
                <a:spcPts val="640"/>
              </a:spcBef>
              <a:spcAft>
                <a:spcPts val="0"/>
              </a:spcAft>
              <a:buClr>
                <a:srgbClr val="1F3864"/>
              </a:buClr>
              <a:buSzPts val="2170"/>
              <a:buChar char="•"/>
            </a:pPr>
            <a:r>
              <a:rPr lang="fr" sz="2000">
                <a:solidFill>
                  <a:schemeClr val="dk2"/>
                </a:solidFill>
              </a:rPr>
              <a:t>Elle semble un peu pâle et dit qu'elle se sent souvent fatiguée. </a:t>
            </a:r>
            <a:endParaRPr sz="2000"/>
          </a:p>
          <a:p>
            <a:pPr indent="-431800" lvl="0" marL="457200" rtl="0" algn="l">
              <a:lnSpc>
                <a:spcPct val="104999"/>
              </a:lnSpc>
              <a:spcBef>
                <a:spcPts val="640"/>
              </a:spcBef>
              <a:spcAft>
                <a:spcPts val="0"/>
              </a:spcAft>
              <a:buClr>
                <a:srgbClr val="1F3864"/>
              </a:buClr>
              <a:buSzPts val="2170"/>
              <a:buChar char="•"/>
            </a:pPr>
            <a:r>
              <a:rPr lang="fr" sz="2000">
                <a:solidFill>
                  <a:schemeClr val="dk2"/>
                </a:solidFill>
              </a:rPr>
              <a:t>Vous pratiquez un examen bimanuel et son utérus facilement papable et il semble qu'elle est enceinte de huit semaines.</a:t>
            </a:r>
            <a:endParaRPr sz="2000"/>
          </a:p>
          <a:p>
            <a:pPr indent="0" lvl="0" marL="0" rtl="0" algn="l">
              <a:lnSpc>
                <a:spcPct val="104999"/>
              </a:lnSpc>
              <a:spcBef>
                <a:spcPts val="640"/>
              </a:spcBef>
              <a:spcAft>
                <a:spcPts val="0"/>
              </a:spcAft>
              <a:buSzPts val="852"/>
              <a:buNone/>
            </a:pPr>
            <a:r>
              <a:t/>
            </a:r>
            <a:endParaRPr sz="2000">
              <a:solidFill>
                <a:schemeClr val="dk2"/>
              </a:solidFill>
            </a:endParaRPr>
          </a:p>
        </p:txBody>
      </p:sp>
      <p:sp>
        <p:nvSpPr>
          <p:cNvPr id="897" name="Google Shape;897;p117"/>
          <p:cNvSpPr txBox="1"/>
          <p:nvPr/>
        </p:nvSpPr>
        <p:spPr>
          <a:xfrm>
            <a:off x="1936636" y="5945993"/>
            <a:ext cx="5270727"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fr" sz="2000" u="none" cap="none" strike="noStrike">
                <a:solidFill>
                  <a:schemeClr val="accent1"/>
                </a:solidFill>
                <a:latin typeface="Calibri"/>
                <a:ea typeface="Calibri"/>
                <a:cs typeface="Calibri"/>
                <a:sym typeface="Calibri"/>
              </a:rPr>
              <a:t>Question</a:t>
            </a:r>
            <a:r>
              <a:rPr b="0" i="0" lang="fr" sz="2000" u="none" cap="none" strike="noStrike">
                <a:solidFill>
                  <a:schemeClr val="dk2"/>
                </a:solidFill>
                <a:latin typeface="Calibri"/>
                <a:ea typeface="Calibri"/>
                <a:cs typeface="Calibri"/>
                <a:sym typeface="Calibri"/>
              </a:rPr>
              <a:t> : </a:t>
            </a:r>
            <a:r>
              <a:rPr b="0" i="1" lang="fr" sz="2000" u="none" cap="none" strike="noStrike">
                <a:solidFill>
                  <a:schemeClr val="dk2"/>
                </a:solidFill>
                <a:latin typeface="Calibri"/>
                <a:ea typeface="Calibri"/>
                <a:cs typeface="Calibri"/>
                <a:sym typeface="Calibri"/>
              </a:rPr>
              <a:t>Pensez-vous qu'elle éligible pour bénéficier d’un avortement médicamenteux ?</a:t>
            </a:r>
            <a:endParaRPr b="0" i="0" sz="1200" u="none" cap="none" strike="noStrike">
              <a:solidFill>
                <a:srgbClr val="000000"/>
              </a:solidFill>
              <a:latin typeface="Arial"/>
              <a:ea typeface="Arial"/>
              <a:cs typeface="Arial"/>
              <a:sym typeface="Arial"/>
            </a:endParaRPr>
          </a:p>
        </p:txBody>
      </p:sp>
      <p:sp>
        <p:nvSpPr>
          <p:cNvPr id="898" name="Google Shape;898;p117"/>
          <p:cNvSpPr txBox="1"/>
          <p:nvPr/>
        </p:nvSpPr>
        <p:spPr>
          <a:xfrm>
            <a:off x="1577975" y="269477"/>
            <a:ext cx="5915025" cy="994172"/>
          </a:xfrm>
          <a:prstGeom prst="rect">
            <a:avLst/>
          </a:prstGeom>
          <a:no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chemeClr val="accent2"/>
              </a:buClr>
              <a:buSzPts val="4400"/>
              <a:buFont typeface="Calibri"/>
              <a:buNone/>
            </a:pPr>
            <a:r>
              <a:rPr b="1" i="0" lang="fr" sz="4400" u="none" cap="none" strike="noStrike">
                <a:solidFill>
                  <a:schemeClr val="accent1"/>
                </a:solidFill>
                <a:latin typeface="Calibri"/>
                <a:ea typeface="Calibri"/>
                <a:cs typeface="Calibri"/>
                <a:sym typeface="Calibri"/>
              </a:rPr>
              <a:t>Étude de cas n° 6</a:t>
            </a:r>
            <a:endParaRPr b="1" i="0" sz="4400" u="none" cap="none" strike="noStrike">
              <a:solidFill>
                <a:schemeClr val="dk2"/>
              </a:solidFill>
              <a:latin typeface="Calibri"/>
              <a:ea typeface="Calibri"/>
              <a:cs typeface="Calibri"/>
              <a:sym typeface="Calibri"/>
            </a:endParaRPr>
          </a:p>
        </p:txBody>
      </p:sp>
      <p:sp>
        <p:nvSpPr>
          <p:cNvPr id="899" name="Google Shape;899;p11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18"/>
          <p:cNvSpPr txBox="1"/>
          <p:nvPr>
            <p:ph type="title"/>
          </p:nvPr>
        </p:nvSpPr>
        <p:spPr>
          <a:xfrm>
            <a:off x="533401" y="2214390"/>
            <a:ext cx="8077200" cy="2429219"/>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1F3864"/>
              </a:buClr>
              <a:buSzPts val="3959"/>
              <a:buNone/>
            </a:pPr>
            <a:r>
              <a:rPr lang="fr">
                <a:solidFill>
                  <a:schemeClr val="accent1"/>
                </a:solidFill>
                <a:latin typeface="Calibri"/>
                <a:ea typeface="Calibri"/>
                <a:cs typeface="Calibri"/>
                <a:sym typeface="Calibri"/>
              </a:rPr>
              <a:t>COMMENT UTILISER LA MIFÉPRISTONE ET/OU LE MISOPROSTOL, LES EFFETS ATTENDUS, LES EFFETS SECONDAIRES ET LES SIGNES ANNONCIATEURS</a:t>
            </a:r>
            <a:endParaRPr/>
          </a:p>
        </p:txBody>
      </p:sp>
      <p:sp>
        <p:nvSpPr>
          <p:cNvPr id="906" name="Google Shape;906;p118"/>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119"/>
          <p:cNvSpPr txBox="1"/>
          <p:nvPr>
            <p:ph type="title"/>
          </p:nvPr>
        </p:nvSpPr>
        <p:spPr>
          <a:xfrm>
            <a:off x="495300" y="699296"/>
            <a:ext cx="8458200" cy="99417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3959"/>
              <a:buNone/>
            </a:pPr>
            <a:r>
              <a:rPr lang="fr" sz="4000">
                <a:solidFill>
                  <a:schemeClr val="dk2"/>
                </a:solidFill>
                <a:latin typeface="Calibri"/>
                <a:ea typeface="Calibri"/>
                <a:cs typeface="Calibri"/>
                <a:sym typeface="Calibri"/>
              </a:rPr>
              <a:t>Informations essentielles pour les femmes qui utilisent la mifépristone et/ou le misoprostol</a:t>
            </a:r>
            <a:endParaRPr/>
          </a:p>
        </p:txBody>
      </p:sp>
      <p:sp>
        <p:nvSpPr>
          <p:cNvPr id="913" name="Google Shape;913;p119"/>
          <p:cNvSpPr txBox="1"/>
          <p:nvPr>
            <p:ph idx="1" type="body"/>
          </p:nvPr>
        </p:nvSpPr>
        <p:spPr>
          <a:xfrm>
            <a:off x="985043" y="2265364"/>
            <a:ext cx="7173913" cy="3994940"/>
          </a:xfrm>
          <a:prstGeom prst="rect">
            <a:avLst/>
          </a:prstGeom>
          <a:noFill/>
          <a:ln>
            <a:noFill/>
          </a:ln>
        </p:spPr>
        <p:txBody>
          <a:bodyPr anchorCtr="0" anchor="t" bIns="34275" lIns="68550" spcFirstLastPara="1" rIns="68550" wrap="square" tIns="34275">
            <a:noAutofit/>
          </a:bodyPr>
          <a:lstStyle/>
          <a:p>
            <a:pPr indent="-431800" lvl="0" marL="457200" rtl="0" algn="l">
              <a:lnSpc>
                <a:spcPct val="100000"/>
              </a:lnSpc>
              <a:spcBef>
                <a:spcPts val="0"/>
              </a:spcBef>
              <a:spcAft>
                <a:spcPts val="0"/>
              </a:spcAft>
              <a:buClr>
                <a:srgbClr val="1F3864"/>
              </a:buClr>
              <a:buSzPts val="2800"/>
              <a:buChar char="•"/>
            </a:pPr>
            <a:r>
              <a:rPr lang="fr" sz="2600">
                <a:solidFill>
                  <a:schemeClr val="dk2"/>
                </a:solidFill>
              </a:rPr>
              <a:t>Quelles pilules prendre, quand et comment les prendre</a:t>
            </a:r>
            <a:endParaRPr/>
          </a:p>
          <a:p>
            <a:pPr indent="-431800" lvl="0" marL="457200" rtl="0" algn="l">
              <a:lnSpc>
                <a:spcPct val="100000"/>
              </a:lnSpc>
              <a:spcBef>
                <a:spcPts val="640"/>
              </a:spcBef>
              <a:spcAft>
                <a:spcPts val="0"/>
              </a:spcAft>
              <a:buClr>
                <a:srgbClr val="1F3864"/>
              </a:buClr>
              <a:buSzPts val="2800"/>
              <a:buChar char="•"/>
            </a:pPr>
            <a:r>
              <a:rPr lang="fr" sz="2600">
                <a:solidFill>
                  <a:schemeClr val="dk2"/>
                </a:solidFill>
              </a:rPr>
              <a:t>Ce que peut subir la femme, y compris les effets attendus, les effets secondaires éventuels et les modalités de prise en charge</a:t>
            </a:r>
            <a:endParaRPr/>
          </a:p>
          <a:p>
            <a:pPr indent="-431800" lvl="0" marL="457200" rtl="0" algn="l">
              <a:lnSpc>
                <a:spcPct val="100000"/>
              </a:lnSpc>
              <a:spcBef>
                <a:spcPts val="640"/>
              </a:spcBef>
              <a:spcAft>
                <a:spcPts val="0"/>
              </a:spcAft>
              <a:buClr>
                <a:srgbClr val="1F3864"/>
              </a:buClr>
              <a:buSzPts val="2800"/>
              <a:buChar char="•"/>
            </a:pPr>
            <a:r>
              <a:rPr lang="fr" sz="2600">
                <a:solidFill>
                  <a:schemeClr val="dk2"/>
                </a:solidFill>
              </a:rPr>
              <a:t>Signes annonciateurs indiquant qu'il faut recourir aux soins médicaux</a:t>
            </a:r>
            <a:endParaRPr/>
          </a:p>
          <a:p>
            <a:pPr indent="-431800" lvl="0" marL="457200" rtl="0" algn="l">
              <a:lnSpc>
                <a:spcPct val="100000"/>
              </a:lnSpc>
              <a:spcBef>
                <a:spcPts val="640"/>
              </a:spcBef>
              <a:spcAft>
                <a:spcPts val="0"/>
              </a:spcAft>
              <a:buClr>
                <a:srgbClr val="1F3864"/>
              </a:buClr>
              <a:buSzPts val="2800"/>
              <a:buChar char="•"/>
            </a:pPr>
            <a:r>
              <a:rPr lang="fr" sz="2600">
                <a:solidFill>
                  <a:schemeClr val="dk2"/>
                </a:solidFill>
              </a:rPr>
              <a:t>Quand faire le suivi, le cas échéant</a:t>
            </a:r>
            <a:endParaRPr/>
          </a:p>
        </p:txBody>
      </p:sp>
      <p:sp>
        <p:nvSpPr>
          <p:cNvPr id="914" name="Google Shape;914;p119"/>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9" name="Shape 919"/>
        <p:cNvGrpSpPr/>
        <p:nvPr/>
      </p:nvGrpSpPr>
      <p:grpSpPr>
        <a:xfrm>
          <a:off x="0" y="0"/>
          <a:ext cx="0" cy="0"/>
          <a:chOff x="0" y="0"/>
          <a:chExt cx="0" cy="0"/>
        </a:xfrm>
      </p:grpSpPr>
      <p:sp>
        <p:nvSpPr>
          <p:cNvPr id="920" name="Google Shape;920;p120"/>
          <p:cNvSpPr txBox="1"/>
          <p:nvPr>
            <p:ph type="title"/>
          </p:nvPr>
        </p:nvSpPr>
        <p:spPr>
          <a:xfrm>
            <a:off x="133350" y="346097"/>
            <a:ext cx="8877300" cy="664642"/>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3200"/>
              <a:buNone/>
            </a:pPr>
            <a:r>
              <a:rPr lang="fr" sz="3400">
                <a:solidFill>
                  <a:schemeClr val="dk2"/>
                </a:solidFill>
                <a:latin typeface="Calibri"/>
                <a:ea typeface="Calibri"/>
                <a:cs typeface="Calibri"/>
                <a:sym typeface="Calibri"/>
              </a:rPr>
              <a:t>Traitements par mifépristone et/ou misoprostol recommandés pour l'avortement provoqué</a:t>
            </a:r>
            <a:endParaRPr/>
          </a:p>
        </p:txBody>
      </p:sp>
      <p:graphicFrame>
        <p:nvGraphicFramePr>
          <p:cNvPr id="921" name="Google Shape;921;p120"/>
          <p:cNvGraphicFramePr/>
          <p:nvPr/>
        </p:nvGraphicFramePr>
        <p:xfrm>
          <a:off x="180974" y="1252042"/>
          <a:ext cx="3000000" cy="3000000"/>
        </p:xfrm>
        <a:graphic>
          <a:graphicData uri="http://schemas.openxmlformats.org/drawingml/2006/table">
            <a:tbl>
              <a:tblPr>
                <a:noFill/>
                <a:tableStyleId>{D00DA065-D055-443F-AB77-2F54C2681499}</a:tableStyleId>
              </a:tblPr>
              <a:tblGrid>
                <a:gridCol w="1626300"/>
                <a:gridCol w="1707625"/>
                <a:gridCol w="3298275"/>
                <a:gridCol w="2195525"/>
              </a:tblGrid>
              <a:tr h="418750">
                <a:tc gridSpan="4">
                  <a:txBody>
                    <a:bodyPr/>
                    <a:lstStyle/>
                    <a:p>
                      <a:pPr indent="0" lvl="0" marL="0" marR="0" rtl="0" algn="l">
                        <a:lnSpc>
                          <a:spcPct val="100000"/>
                        </a:lnSpc>
                        <a:spcBef>
                          <a:spcPts val="0"/>
                        </a:spcBef>
                        <a:spcAft>
                          <a:spcPts val="0"/>
                        </a:spcAft>
                        <a:buClr>
                          <a:schemeClr val="lt1"/>
                        </a:buClr>
                        <a:buSzPts val="2400"/>
                        <a:buFont typeface="Calibri"/>
                        <a:buNone/>
                      </a:pPr>
                      <a:r>
                        <a:rPr b="1" lang="fr" sz="2400" u="none" cap="none" strike="noStrike">
                          <a:solidFill>
                            <a:schemeClr val="lt1"/>
                          </a:solidFill>
                          <a:latin typeface="Calibri"/>
                          <a:ea typeface="Calibri"/>
                          <a:cs typeface="Calibri"/>
                          <a:sym typeface="Calibri"/>
                        </a:rPr>
                        <a:t>Mifépristone + Misoprostol</a:t>
                      </a:r>
                      <a:endParaRPr b="1" sz="2400" u="none" cap="none" strike="noStrike">
                        <a:solidFill>
                          <a:schemeClr val="lt1"/>
                        </a:solidFill>
                        <a:latin typeface="Calibri"/>
                        <a:ea typeface="Calibri"/>
                        <a:cs typeface="Calibri"/>
                        <a:sym typeface="Calibri"/>
                      </a:endParaRPr>
                    </a:p>
                  </a:txBody>
                  <a:tcPr marT="45725" marB="45725" marR="91450" marL="91450">
                    <a:lnL cap="flat" cmpd="sng" w="12700">
                      <a:solidFill>
                        <a:srgbClr val="0066FF"/>
                      </a:solidFill>
                      <a:prstDash val="solid"/>
                      <a:round/>
                      <a:headEnd len="sm" w="sm" type="none"/>
                      <a:tailEnd len="sm" w="sm" type="none"/>
                    </a:lnL>
                    <a:lnR cap="flat" cmpd="sng" w="12700">
                      <a:solidFill>
                        <a:srgbClr val="0066FF"/>
                      </a:solidFill>
                      <a:prstDash val="solid"/>
                      <a:round/>
                      <a:headEnd len="sm" w="sm" type="none"/>
                      <a:tailEnd len="sm" w="sm" type="none"/>
                    </a:lnR>
                    <a:lnT cap="flat" cmpd="sng" w="12700">
                      <a:solidFill>
                        <a:srgbClr val="0066FF"/>
                      </a:solidFill>
                      <a:prstDash val="solid"/>
                      <a:round/>
                      <a:headEnd len="sm" w="sm" type="none"/>
                      <a:tailEnd len="sm" w="sm" type="none"/>
                    </a:lnT>
                    <a:lnB cap="flat" cmpd="sng" w="38100">
                      <a:solidFill>
                        <a:srgbClr val="0069AA"/>
                      </a:solidFill>
                      <a:prstDash val="solid"/>
                      <a:round/>
                      <a:headEnd len="sm" w="sm" type="none"/>
                      <a:tailEnd len="sm" w="sm" type="none"/>
                    </a:lnB>
                    <a:solidFill>
                      <a:schemeClr val="accent1"/>
                    </a:solidFill>
                  </a:tcPr>
                </a:tc>
                <a:tc hMerge="1"/>
                <a:tc hMerge="1"/>
                <a:tc hMerge="1"/>
              </a:tr>
              <a:tr h="366000">
                <a:tc gridSpan="4">
                  <a:txBody>
                    <a:bodyPr/>
                    <a:lstStyle/>
                    <a:p>
                      <a:pPr indent="0" lvl="0" marL="0" marR="0" rtl="0" algn="l">
                        <a:lnSpc>
                          <a:spcPct val="100000"/>
                        </a:lnSpc>
                        <a:spcBef>
                          <a:spcPts val="0"/>
                        </a:spcBef>
                        <a:spcAft>
                          <a:spcPts val="0"/>
                        </a:spcAft>
                        <a:buClr>
                          <a:schemeClr val="accent1"/>
                        </a:buClr>
                        <a:buSzPts val="2000"/>
                        <a:buFont typeface="Calibri"/>
                        <a:buNone/>
                      </a:pPr>
                      <a:r>
                        <a:rPr b="1" lang="fr" sz="2000" u="none" cap="none" strike="noStrike">
                          <a:solidFill>
                            <a:schemeClr val="accent1"/>
                          </a:solidFill>
                          <a:latin typeface="Calibri"/>
                          <a:ea typeface="Calibri"/>
                          <a:cs typeface="Calibri"/>
                          <a:sym typeface="Calibri"/>
                        </a:rPr>
                        <a:t>Jusqu’à 12 semaines de gestation</a:t>
                      </a:r>
                      <a:endParaRPr sz="1400" u="none" cap="none" strike="noStrike"/>
                    </a:p>
                  </a:txBody>
                  <a:tcPr marT="45725" marB="45725" marR="91450" marL="91450">
                    <a:lnL cap="flat" cmpd="sng" w="12700">
                      <a:solidFill>
                        <a:srgbClr val="0066FF"/>
                      </a:solidFill>
                      <a:prstDash val="solid"/>
                      <a:round/>
                      <a:headEnd len="sm" w="sm" type="none"/>
                      <a:tailEnd len="sm" w="sm" type="none"/>
                    </a:lnL>
                    <a:lnR cap="flat" cmpd="sng" w="12700">
                      <a:solidFill>
                        <a:srgbClr val="0066FF"/>
                      </a:solidFill>
                      <a:prstDash val="solid"/>
                      <a:round/>
                      <a:headEnd len="sm" w="sm" type="none"/>
                      <a:tailEnd len="sm" w="sm" type="none"/>
                    </a:lnR>
                    <a:lnT cap="flat" cmpd="sng" w="38100">
                      <a:solidFill>
                        <a:srgbClr val="0069AA"/>
                      </a:solidFill>
                      <a:prstDash val="solid"/>
                      <a:round/>
                      <a:headEnd len="sm" w="sm" type="none"/>
                      <a:tailEnd len="sm" w="sm" type="none"/>
                    </a:lnT>
                    <a:lnB cap="flat" cmpd="sng" w="38100">
                      <a:solidFill>
                        <a:srgbClr val="0069AA"/>
                      </a:solidFill>
                      <a:prstDash val="solid"/>
                      <a:round/>
                      <a:headEnd len="sm" w="sm" type="none"/>
                      <a:tailEnd len="sm" w="sm" type="none"/>
                    </a:lnB>
                    <a:solidFill>
                      <a:srgbClr val="D9DFE9"/>
                    </a:solidFill>
                  </a:tcPr>
                </a:tc>
                <a:tc hMerge="1"/>
                <a:tc hMerge="1"/>
                <a:tc hMerge="1"/>
              </a:tr>
              <a:tr h="642075">
                <a:tc>
                  <a:txBody>
                    <a:bodyPr/>
                    <a:lstStyle/>
                    <a:p>
                      <a:pPr indent="0" lvl="0" marL="0" marR="0" rtl="0" algn="r">
                        <a:lnSpc>
                          <a:spcPct val="100000"/>
                        </a:lnSpc>
                        <a:spcBef>
                          <a:spcPts val="0"/>
                        </a:spcBef>
                        <a:spcAft>
                          <a:spcPts val="0"/>
                        </a:spcAft>
                        <a:buClr>
                          <a:srgbClr val="1F3864"/>
                        </a:buClr>
                        <a:buSzPts val="2000"/>
                        <a:buFont typeface="Calibri"/>
                        <a:buNone/>
                      </a:pPr>
                      <a:r>
                        <a:rPr lang="fr" sz="2000" u="none" cap="none" strike="noStrike">
                          <a:solidFill>
                            <a:srgbClr val="1F3864"/>
                          </a:solidFill>
                          <a:latin typeface="Calibri"/>
                          <a:ea typeface="Calibri"/>
                          <a:cs typeface="Calibri"/>
                          <a:sym typeface="Calibri"/>
                        </a:rPr>
                        <a:t>Jour 1</a:t>
                      </a:r>
                      <a:endParaRPr sz="1800" u="none" cap="none" strike="noStrike">
                        <a:latin typeface="Calibri"/>
                        <a:ea typeface="Calibri"/>
                        <a:cs typeface="Calibri"/>
                        <a:sym typeface="Calibri"/>
                      </a:endParaRPr>
                    </a:p>
                  </a:txBody>
                  <a:tcPr marT="45725" marB="45725" marR="91450" marL="91450">
                    <a:lnL cap="flat" cmpd="sng" w="12700">
                      <a:solidFill>
                        <a:srgbClr val="0066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0069AA"/>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E0CC"/>
                    </a:solidFill>
                  </a:tcPr>
                </a:tc>
                <a:tc>
                  <a:txBody>
                    <a:bodyPr/>
                    <a:lstStyle/>
                    <a:p>
                      <a:pPr indent="0" lvl="0" marL="0" marR="0" rtl="0" algn="l">
                        <a:lnSpc>
                          <a:spcPct val="100000"/>
                        </a:lnSpc>
                        <a:spcBef>
                          <a:spcPts val="0"/>
                        </a:spcBef>
                        <a:spcAft>
                          <a:spcPts val="0"/>
                        </a:spcAft>
                        <a:buClr>
                          <a:srgbClr val="1F3864"/>
                        </a:buClr>
                        <a:buSzPts val="2000"/>
                        <a:buFont typeface="Calibri"/>
                        <a:buNone/>
                      </a:pPr>
                      <a:r>
                        <a:rPr lang="fr" sz="2000" u="none" cap="none" strike="noStrike">
                          <a:solidFill>
                            <a:srgbClr val="1F3864"/>
                          </a:solidFill>
                          <a:latin typeface="Calibri"/>
                          <a:ea typeface="Calibri"/>
                          <a:cs typeface="Calibri"/>
                          <a:sym typeface="Calibri"/>
                        </a:rPr>
                        <a:t>Mifépristone </a:t>
                      </a:r>
                      <a:endParaRPr sz="1800" u="none" cap="none" strike="noStrike">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0069AA"/>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E0CC"/>
                    </a:solidFill>
                  </a:tcPr>
                </a:tc>
                <a:tc>
                  <a:txBody>
                    <a:bodyPr/>
                    <a:lstStyle/>
                    <a:p>
                      <a:pPr indent="0" lvl="0" marL="0" marR="0" rtl="0" algn="l">
                        <a:lnSpc>
                          <a:spcPct val="100000"/>
                        </a:lnSpc>
                        <a:spcBef>
                          <a:spcPts val="0"/>
                        </a:spcBef>
                        <a:spcAft>
                          <a:spcPts val="0"/>
                        </a:spcAft>
                        <a:buClr>
                          <a:srgbClr val="1F3864"/>
                        </a:buClr>
                        <a:buSzPts val="2000"/>
                        <a:buFont typeface="Calibri"/>
                        <a:buNone/>
                      </a:pPr>
                      <a:r>
                        <a:rPr lang="fr" sz="2000" u="none" cap="none" strike="noStrike">
                          <a:solidFill>
                            <a:srgbClr val="1F3864"/>
                          </a:solidFill>
                          <a:latin typeface="Calibri"/>
                          <a:ea typeface="Calibri"/>
                          <a:cs typeface="Calibri"/>
                          <a:sym typeface="Calibri"/>
                        </a:rPr>
                        <a:t>200 mcg par voie orale</a:t>
                      </a:r>
                      <a:endParaRPr sz="2000" u="none" cap="none" strike="noStrike">
                        <a:solidFill>
                          <a:srgbClr val="1F3864"/>
                        </a:solidFill>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0069AA"/>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E0CC"/>
                    </a:solidFill>
                  </a:tcPr>
                </a:tc>
                <a:tc>
                  <a:txBody>
                    <a:bodyPr/>
                    <a:lstStyle/>
                    <a:p>
                      <a:pPr indent="0" lvl="0" marL="0" marR="0" rtl="0" algn="l">
                        <a:lnSpc>
                          <a:spcPct val="100000"/>
                        </a:lnSpc>
                        <a:spcBef>
                          <a:spcPts val="0"/>
                        </a:spcBef>
                        <a:spcAft>
                          <a:spcPts val="0"/>
                        </a:spcAft>
                        <a:buClr>
                          <a:srgbClr val="1F3864"/>
                        </a:buClr>
                        <a:buSzPts val="2000"/>
                        <a:buFont typeface="Calibri"/>
                        <a:buNone/>
                      </a:pPr>
                      <a:r>
                        <a:rPr lang="fr" sz="2000" u="none" cap="none" strike="noStrike">
                          <a:solidFill>
                            <a:srgbClr val="1F3864"/>
                          </a:solidFill>
                          <a:latin typeface="Calibri"/>
                          <a:ea typeface="Calibri"/>
                          <a:cs typeface="Calibri"/>
                          <a:sym typeface="Calibri"/>
                        </a:rPr>
                        <a:t>Dose unique</a:t>
                      </a:r>
                      <a:endParaRPr sz="14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0066FF"/>
                      </a:solidFill>
                      <a:prstDash val="solid"/>
                      <a:round/>
                      <a:headEnd len="sm" w="sm" type="none"/>
                      <a:tailEnd len="sm" w="sm" type="none"/>
                    </a:lnR>
                    <a:lnB cap="flat" cmpd="sng" w="12700">
                      <a:solidFill>
                        <a:srgbClr val="FFFFFF"/>
                      </a:solidFill>
                      <a:prstDash val="solid"/>
                      <a:round/>
                      <a:headEnd len="sm" w="sm" type="none"/>
                      <a:tailEnd len="sm" w="sm" type="none"/>
                    </a:lnB>
                    <a:solidFill>
                      <a:srgbClr val="FDE0CC"/>
                    </a:solidFill>
                  </a:tcPr>
                </a:tc>
              </a:tr>
              <a:tr h="642075">
                <a:tc>
                  <a:txBody>
                    <a:bodyPr/>
                    <a:lstStyle/>
                    <a:p>
                      <a:pPr indent="0" lvl="0" marL="0" marR="0" rtl="0" algn="r">
                        <a:lnSpc>
                          <a:spcPct val="100000"/>
                        </a:lnSpc>
                        <a:spcBef>
                          <a:spcPts val="0"/>
                        </a:spcBef>
                        <a:spcAft>
                          <a:spcPts val="0"/>
                        </a:spcAft>
                        <a:buClr>
                          <a:srgbClr val="1F3864"/>
                        </a:buClr>
                        <a:buSzPts val="2000"/>
                        <a:buFont typeface="Calibri"/>
                        <a:buNone/>
                      </a:pPr>
                      <a:r>
                        <a:rPr lang="fr" sz="2000" u="none" cap="none" strike="noStrike">
                          <a:solidFill>
                            <a:srgbClr val="1F3864"/>
                          </a:solidFill>
                          <a:latin typeface="Calibri"/>
                          <a:ea typeface="Calibri"/>
                          <a:cs typeface="Calibri"/>
                          <a:sym typeface="Calibri"/>
                        </a:rPr>
                        <a:t>Jour 2-3</a:t>
                      </a:r>
                      <a:endParaRPr sz="1800" u="none" cap="none" strike="noStrike">
                        <a:latin typeface="Calibri"/>
                        <a:ea typeface="Calibri"/>
                        <a:cs typeface="Calibri"/>
                        <a:sym typeface="Calibri"/>
                      </a:endParaRPr>
                    </a:p>
                  </a:txBody>
                  <a:tcPr marT="45725" marB="45725" marR="91450" marL="91450">
                    <a:lnL cap="flat" cmpd="sng" w="12700">
                      <a:solidFill>
                        <a:srgbClr val="0066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004E7F"/>
                      </a:solidFill>
                      <a:prstDash val="solid"/>
                      <a:round/>
                      <a:headEnd len="sm" w="sm" type="none"/>
                      <a:tailEnd len="sm" w="sm" type="none"/>
                    </a:lnB>
                    <a:solidFill>
                      <a:srgbClr val="F8F6EF"/>
                    </a:solidFill>
                  </a:tcPr>
                </a:tc>
                <a:tc>
                  <a:txBody>
                    <a:bodyPr/>
                    <a:lstStyle/>
                    <a:p>
                      <a:pPr indent="0" lvl="0" marL="0" marR="0" rtl="0" algn="l">
                        <a:lnSpc>
                          <a:spcPct val="100000"/>
                        </a:lnSpc>
                        <a:spcBef>
                          <a:spcPts val="0"/>
                        </a:spcBef>
                        <a:spcAft>
                          <a:spcPts val="0"/>
                        </a:spcAft>
                        <a:buClr>
                          <a:srgbClr val="1F3864"/>
                        </a:buClr>
                        <a:buSzPts val="2000"/>
                        <a:buFont typeface="Calibri"/>
                        <a:buNone/>
                      </a:pPr>
                      <a:r>
                        <a:rPr lang="fr" sz="2000" u="none" cap="none" strike="noStrike">
                          <a:solidFill>
                            <a:srgbClr val="1F3864"/>
                          </a:solidFill>
                          <a:latin typeface="Calibri"/>
                          <a:ea typeface="Calibri"/>
                          <a:cs typeface="Calibri"/>
                          <a:sym typeface="Calibri"/>
                        </a:rPr>
                        <a:t>Misoprostol</a:t>
                      </a:r>
                      <a:endParaRPr sz="1800" u="none" cap="none" strike="noStrike">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004E7F"/>
                      </a:solidFill>
                      <a:prstDash val="solid"/>
                      <a:round/>
                      <a:headEnd len="sm" w="sm" type="none"/>
                      <a:tailEnd len="sm" w="sm" type="none"/>
                    </a:lnB>
                    <a:solidFill>
                      <a:srgbClr val="F8F6EF"/>
                    </a:solidFill>
                  </a:tcPr>
                </a:tc>
                <a:tc>
                  <a:txBody>
                    <a:bodyPr/>
                    <a:lstStyle/>
                    <a:p>
                      <a:pPr indent="0" lvl="0" marL="0" marR="0" rtl="0" algn="l">
                        <a:lnSpc>
                          <a:spcPct val="100000"/>
                        </a:lnSpc>
                        <a:spcBef>
                          <a:spcPts val="0"/>
                        </a:spcBef>
                        <a:spcAft>
                          <a:spcPts val="0"/>
                        </a:spcAft>
                        <a:buClr>
                          <a:srgbClr val="1F3864"/>
                        </a:buClr>
                        <a:buSzPts val="2000"/>
                        <a:buFont typeface="Calibri"/>
                        <a:buNone/>
                      </a:pPr>
                      <a:r>
                        <a:rPr lang="fr" sz="2000" u="none" cap="none" strike="noStrike">
                          <a:solidFill>
                            <a:srgbClr val="1F3864"/>
                          </a:solidFill>
                          <a:latin typeface="Calibri"/>
                          <a:ea typeface="Calibri"/>
                          <a:cs typeface="Calibri"/>
                          <a:sym typeface="Calibri"/>
                        </a:rPr>
                        <a:t>800 mcg 800 mcg par voie buccale, SL ou vaginale</a:t>
                      </a:r>
                      <a:endParaRPr sz="14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004E7F"/>
                      </a:solidFill>
                      <a:prstDash val="solid"/>
                      <a:round/>
                      <a:headEnd len="sm" w="sm" type="none"/>
                      <a:tailEnd len="sm" w="sm" type="none"/>
                    </a:lnB>
                    <a:solidFill>
                      <a:srgbClr val="F8F6EF"/>
                    </a:solidFill>
                  </a:tcPr>
                </a:tc>
                <a:tc>
                  <a:txBody>
                    <a:bodyPr/>
                    <a:lstStyle/>
                    <a:p>
                      <a:pPr indent="0" lvl="0" marL="0" marR="0" rtl="0" algn="l">
                        <a:lnSpc>
                          <a:spcPct val="100000"/>
                        </a:lnSpc>
                        <a:spcBef>
                          <a:spcPts val="0"/>
                        </a:spcBef>
                        <a:spcAft>
                          <a:spcPts val="0"/>
                        </a:spcAft>
                        <a:buClr>
                          <a:srgbClr val="1F3864"/>
                        </a:buClr>
                        <a:buSzPts val="2000"/>
                        <a:buFont typeface="Calibri"/>
                        <a:buNone/>
                      </a:pPr>
                      <a:r>
                        <a:rPr lang="fr" sz="2000" u="none" cap="none" strike="noStrike">
                          <a:solidFill>
                            <a:srgbClr val="1F3864"/>
                          </a:solidFill>
                          <a:latin typeface="Calibri"/>
                          <a:ea typeface="Calibri"/>
                          <a:cs typeface="Calibri"/>
                          <a:sym typeface="Calibri"/>
                        </a:rPr>
                        <a:t>La dose de misoprostol peut être répétée pour obtenir un avortement réussi.</a:t>
                      </a:r>
                      <a:endParaRPr sz="2000" u="none" cap="none" strike="noStrike">
                        <a:solidFill>
                          <a:srgbClr val="1F3864"/>
                        </a:solidFill>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rgbClr val="0066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004E7F"/>
                      </a:solidFill>
                      <a:prstDash val="solid"/>
                      <a:round/>
                      <a:headEnd len="sm" w="sm" type="none"/>
                      <a:tailEnd len="sm" w="sm" type="none"/>
                    </a:lnB>
                    <a:solidFill>
                      <a:srgbClr val="F8F6EF"/>
                    </a:solidFill>
                  </a:tcPr>
                </a:tc>
              </a:tr>
              <a:tr h="366000">
                <a:tc gridSpan="4">
                  <a:txBody>
                    <a:bodyPr/>
                    <a:lstStyle/>
                    <a:p>
                      <a:pPr indent="0" lvl="0" marL="0" marR="0" rtl="0" algn="l">
                        <a:lnSpc>
                          <a:spcPct val="100000"/>
                        </a:lnSpc>
                        <a:spcBef>
                          <a:spcPts val="0"/>
                        </a:spcBef>
                        <a:spcAft>
                          <a:spcPts val="0"/>
                        </a:spcAft>
                        <a:buClr>
                          <a:schemeClr val="accent1"/>
                        </a:buClr>
                        <a:buSzPts val="2000"/>
                        <a:buFont typeface="Calibri"/>
                        <a:buNone/>
                      </a:pPr>
                      <a:r>
                        <a:rPr b="1" lang="fr" sz="2000" u="none" cap="none" strike="noStrike">
                          <a:solidFill>
                            <a:schemeClr val="accent1"/>
                          </a:solidFill>
                          <a:latin typeface="Calibri"/>
                          <a:ea typeface="Calibri"/>
                          <a:cs typeface="Calibri"/>
                          <a:sym typeface="Calibri"/>
                        </a:rPr>
                        <a:t>Après 9 semaines de gestation</a:t>
                      </a:r>
                      <a:endParaRPr b="1" sz="2000" u="none" cap="none" strike="noStrike">
                        <a:solidFill>
                          <a:schemeClr val="accent1"/>
                        </a:solidFill>
                        <a:latin typeface="Calibri"/>
                        <a:ea typeface="Calibri"/>
                        <a:cs typeface="Calibri"/>
                        <a:sym typeface="Calibri"/>
                      </a:endParaRPr>
                    </a:p>
                  </a:txBody>
                  <a:tcPr marT="45725" marB="45725" marR="91450" marL="91450">
                    <a:lnL cap="flat" cmpd="sng" w="12700">
                      <a:solidFill>
                        <a:srgbClr val="0066FF"/>
                      </a:solidFill>
                      <a:prstDash val="solid"/>
                      <a:round/>
                      <a:headEnd len="sm" w="sm" type="none"/>
                      <a:tailEnd len="sm" w="sm" type="none"/>
                    </a:lnL>
                    <a:lnR cap="flat" cmpd="sng" w="12700">
                      <a:solidFill>
                        <a:srgbClr val="0066FF"/>
                      </a:solidFill>
                      <a:prstDash val="solid"/>
                      <a:round/>
                      <a:headEnd len="sm" w="sm" type="none"/>
                      <a:tailEnd len="sm" w="sm" type="none"/>
                    </a:lnR>
                    <a:lnT cap="flat" cmpd="sng" w="38100">
                      <a:solidFill>
                        <a:srgbClr val="004E7F"/>
                      </a:solidFill>
                      <a:prstDash val="solid"/>
                      <a:round/>
                      <a:headEnd len="sm" w="sm" type="none"/>
                      <a:tailEnd len="sm" w="sm" type="none"/>
                    </a:lnT>
                    <a:lnB cap="flat" cmpd="sng" w="38100">
                      <a:solidFill>
                        <a:srgbClr val="004E7F"/>
                      </a:solidFill>
                      <a:prstDash val="solid"/>
                      <a:round/>
                      <a:headEnd len="sm" w="sm" type="none"/>
                      <a:tailEnd len="sm" w="sm" type="none"/>
                    </a:lnB>
                    <a:solidFill>
                      <a:srgbClr val="D9DFE9"/>
                    </a:solidFill>
                  </a:tcPr>
                </a:tc>
                <a:tc hMerge="1"/>
                <a:tc hMerge="1"/>
                <a:tc hMerge="1"/>
              </a:tr>
              <a:tr h="366000">
                <a:tc gridSpan="4">
                  <a:txBody>
                    <a:bodyPr/>
                    <a:lstStyle/>
                    <a:p>
                      <a:pPr indent="0" lvl="0" marL="0" marR="0" rtl="0" algn="l">
                        <a:lnSpc>
                          <a:spcPct val="100000"/>
                        </a:lnSpc>
                        <a:spcBef>
                          <a:spcPts val="0"/>
                        </a:spcBef>
                        <a:spcAft>
                          <a:spcPts val="0"/>
                        </a:spcAft>
                        <a:buClr>
                          <a:srgbClr val="1F3864"/>
                        </a:buClr>
                        <a:buSzPts val="2000"/>
                        <a:buFont typeface="Calibri"/>
                        <a:buNone/>
                      </a:pPr>
                      <a:r>
                        <a:rPr lang="fr" sz="2200" u="none" cap="none" strike="noStrike">
                          <a:solidFill>
                            <a:schemeClr val="dk2"/>
                          </a:solidFill>
                          <a:latin typeface="Calibri"/>
                          <a:ea typeface="Calibri"/>
                          <a:cs typeface="Calibri"/>
                          <a:sym typeface="Calibri"/>
                        </a:rPr>
                        <a:t>L'utilisation systématique d'au moins deux doses de misoprostol, administrées à 3-4 heures d'intervalle, améliore les taux de réussite de l'avortement.</a:t>
                      </a:r>
                      <a:endParaRPr sz="2200" u="none" cap="none" strike="noStrike">
                        <a:solidFill>
                          <a:schemeClr val="dk2"/>
                        </a:solidFill>
                        <a:latin typeface="Calibri"/>
                        <a:ea typeface="Calibri"/>
                        <a:cs typeface="Calibri"/>
                        <a:sym typeface="Calibri"/>
                      </a:endParaRPr>
                    </a:p>
                  </a:txBody>
                  <a:tcPr marT="45725" marB="45725" marR="91450" marL="91450">
                    <a:lnL cap="flat" cmpd="sng" w="12700">
                      <a:solidFill>
                        <a:srgbClr val="0066FF"/>
                      </a:solidFill>
                      <a:prstDash val="solid"/>
                      <a:round/>
                      <a:headEnd len="sm" w="sm" type="none"/>
                      <a:tailEnd len="sm" w="sm" type="none"/>
                    </a:lnL>
                    <a:lnR cap="flat" cmpd="sng" w="12700">
                      <a:solidFill>
                        <a:srgbClr val="0066FF"/>
                      </a:solidFill>
                      <a:prstDash val="solid"/>
                      <a:round/>
                      <a:headEnd len="sm" w="sm" type="none"/>
                      <a:tailEnd len="sm" w="sm" type="none"/>
                    </a:lnR>
                    <a:lnT cap="flat" cmpd="sng" w="38100">
                      <a:solidFill>
                        <a:srgbClr val="004E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DE4D0"/>
                    </a:solidFill>
                  </a:tcPr>
                </a:tc>
                <a:tc hMerge="1"/>
                <a:tc hMerge="1"/>
                <a:tc hMerge="1"/>
              </a:tr>
            </a:tbl>
          </a:graphicData>
        </a:graphic>
      </p:graphicFrame>
      <p:sp>
        <p:nvSpPr>
          <p:cNvPr id="922" name="Google Shape;922;p120"/>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121"/>
          <p:cNvSpPr txBox="1"/>
          <p:nvPr>
            <p:ph type="title"/>
          </p:nvPr>
        </p:nvSpPr>
        <p:spPr>
          <a:xfrm>
            <a:off x="364670" y="425477"/>
            <a:ext cx="8140700" cy="1152951"/>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lang="fr">
                <a:solidFill>
                  <a:schemeClr val="dk2"/>
                </a:solidFill>
                <a:latin typeface="Calibri"/>
                <a:ea typeface="Calibri"/>
                <a:cs typeface="Calibri"/>
                <a:sym typeface="Calibri"/>
              </a:rPr>
              <a:t>Mifépristone et misoprostol pour l'avortement médicamenteux</a:t>
            </a:r>
            <a:endParaRPr/>
          </a:p>
        </p:txBody>
      </p:sp>
      <p:sp>
        <p:nvSpPr>
          <p:cNvPr id="929" name="Google Shape;929;p121"/>
          <p:cNvSpPr txBox="1"/>
          <p:nvPr>
            <p:ph idx="1" type="body"/>
          </p:nvPr>
        </p:nvSpPr>
        <p:spPr>
          <a:xfrm>
            <a:off x="364670" y="1778739"/>
            <a:ext cx="8528959" cy="3875483"/>
          </a:xfrm>
          <a:prstGeom prst="rect">
            <a:avLst/>
          </a:prstGeom>
          <a:noFill/>
          <a:ln>
            <a:noFill/>
          </a:ln>
        </p:spPr>
        <p:txBody>
          <a:bodyPr anchorCtr="0" anchor="t" bIns="34275" lIns="68550" spcFirstLastPara="1" rIns="68550" wrap="square" tIns="34275">
            <a:noAutofit/>
          </a:bodyPr>
          <a:lstStyle/>
          <a:p>
            <a:pPr indent="-457200" lvl="0" marL="457200" rtl="0" algn="l">
              <a:lnSpc>
                <a:spcPct val="107000"/>
              </a:lnSpc>
              <a:spcBef>
                <a:spcPts val="0"/>
              </a:spcBef>
              <a:spcAft>
                <a:spcPts val="0"/>
              </a:spcAft>
              <a:buClr>
                <a:srgbClr val="1F3864"/>
              </a:buClr>
              <a:buSzPts val="2800"/>
              <a:buFont typeface="Arial"/>
              <a:buChar char="•"/>
            </a:pPr>
            <a:r>
              <a:rPr lang="fr" sz="2500">
                <a:solidFill>
                  <a:srgbClr val="506687"/>
                </a:solidFill>
              </a:rPr>
              <a:t>Lieu :</a:t>
            </a:r>
            <a:endParaRPr sz="2500">
              <a:solidFill>
                <a:srgbClr val="506687"/>
              </a:solidFill>
            </a:endParaRPr>
          </a:p>
          <a:p>
            <a:pPr indent="-342900" lvl="1" marL="685801" rtl="0" algn="l">
              <a:lnSpc>
                <a:spcPct val="107000"/>
              </a:lnSpc>
              <a:spcBef>
                <a:spcPts val="0"/>
              </a:spcBef>
              <a:spcAft>
                <a:spcPts val="0"/>
              </a:spcAft>
              <a:buClr>
                <a:srgbClr val="1F3864"/>
              </a:buClr>
              <a:buSzPts val="2400"/>
              <a:buFont typeface="Arial"/>
              <a:buChar char="•"/>
            </a:pPr>
            <a:r>
              <a:rPr lang="fr" sz="2500">
                <a:solidFill>
                  <a:srgbClr val="506687"/>
                </a:solidFill>
              </a:rPr>
              <a:t>L'utilisation à domicile de ces deux médicaments peut être proposée jusqu'à 12 semaines de gestation.</a:t>
            </a:r>
            <a:endParaRPr sz="2500">
              <a:solidFill>
                <a:srgbClr val="506687"/>
              </a:solidFill>
            </a:endParaRPr>
          </a:p>
          <a:p>
            <a:pPr indent="-457200" lvl="0" marL="457200" rtl="0" algn="l">
              <a:lnSpc>
                <a:spcPct val="107000"/>
              </a:lnSpc>
              <a:spcBef>
                <a:spcPts val="0"/>
              </a:spcBef>
              <a:spcAft>
                <a:spcPts val="0"/>
              </a:spcAft>
              <a:buClr>
                <a:srgbClr val="1F3864"/>
              </a:buClr>
              <a:buSzPts val="2400"/>
              <a:buFont typeface="Arial"/>
              <a:buChar char="•"/>
            </a:pPr>
            <a:r>
              <a:rPr lang="fr" sz="2500">
                <a:solidFill>
                  <a:srgbClr val="506687"/>
                </a:solidFill>
              </a:rPr>
              <a:t>Suivi non requis</a:t>
            </a:r>
            <a:endParaRPr sz="2500">
              <a:solidFill>
                <a:srgbClr val="506687"/>
              </a:solidFill>
            </a:endParaRPr>
          </a:p>
          <a:p>
            <a:pPr indent="-457200" lvl="0" marL="457200" rtl="0" algn="l">
              <a:lnSpc>
                <a:spcPct val="107000"/>
              </a:lnSpc>
              <a:spcBef>
                <a:spcPts val="0"/>
              </a:spcBef>
              <a:spcAft>
                <a:spcPts val="0"/>
              </a:spcAft>
              <a:buClr>
                <a:srgbClr val="1F3864"/>
              </a:buClr>
              <a:buSzPts val="2800"/>
              <a:buFont typeface="Arial"/>
              <a:buChar char="•"/>
            </a:pPr>
            <a:r>
              <a:rPr lang="fr" sz="2500">
                <a:solidFill>
                  <a:srgbClr val="506687"/>
                </a:solidFill>
              </a:rPr>
              <a:t>Pendant 10-13 semaines - Généralement 2-3 doses de misoprostol sont nécessaires pour l'expulsion</a:t>
            </a:r>
            <a:endParaRPr sz="2500">
              <a:solidFill>
                <a:srgbClr val="506687"/>
              </a:solidFill>
            </a:endParaRPr>
          </a:p>
          <a:p>
            <a:pPr indent="-457200" lvl="0" marL="457200" rtl="0" algn="l">
              <a:lnSpc>
                <a:spcPct val="107000"/>
              </a:lnSpc>
              <a:spcBef>
                <a:spcPts val="0"/>
              </a:spcBef>
              <a:spcAft>
                <a:spcPts val="0"/>
              </a:spcAft>
              <a:buClr>
                <a:srgbClr val="1F3864"/>
              </a:buClr>
              <a:buSzPts val="2800"/>
              <a:buFont typeface="Arial"/>
              <a:buChar char="•"/>
            </a:pPr>
            <a:r>
              <a:rPr lang="fr" sz="2500">
                <a:solidFill>
                  <a:srgbClr val="506687"/>
                </a:solidFill>
              </a:rPr>
              <a:t>Taux de réussite :</a:t>
            </a:r>
            <a:endParaRPr sz="2500">
              <a:solidFill>
                <a:srgbClr val="506687"/>
              </a:solidFill>
            </a:endParaRPr>
          </a:p>
          <a:p>
            <a:pPr indent="-406400" lvl="1" marL="914400" rtl="0" algn="l">
              <a:lnSpc>
                <a:spcPct val="107000"/>
              </a:lnSpc>
              <a:spcBef>
                <a:spcPts val="0"/>
              </a:spcBef>
              <a:spcAft>
                <a:spcPts val="0"/>
              </a:spcAft>
              <a:buClr>
                <a:srgbClr val="1F3864"/>
              </a:buClr>
              <a:buSzPts val="2400"/>
              <a:buFont typeface="Arial"/>
              <a:buChar char="•"/>
            </a:pPr>
            <a:r>
              <a:rPr lang="fr" sz="2500">
                <a:solidFill>
                  <a:srgbClr val="506687"/>
                </a:solidFill>
              </a:rPr>
              <a:t>Jusqu'à 10 semaines - 97%, poursuite de la grossesse : 1%</a:t>
            </a:r>
            <a:endParaRPr sz="2500">
              <a:solidFill>
                <a:srgbClr val="506687"/>
              </a:solidFill>
            </a:endParaRPr>
          </a:p>
          <a:p>
            <a:pPr indent="-406400" lvl="1" marL="914400" rtl="0" algn="l">
              <a:lnSpc>
                <a:spcPct val="107000"/>
              </a:lnSpc>
              <a:spcBef>
                <a:spcPts val="0"/>
              </a:spcBef>
              <a:spcAft>
                <a:spcPts val="0"/>
              </a:spcAft>
              <a:buClr>
                <a:srgbClr val="1F3864"/>
              </a:buClr>
              <a:buSzPts val="2400"/>
              <a:buFont typeface="Arial"/>
              <a:buChar char="•"/>
            </a:pPr>
            <a:r>
              <a:rPr lang="fr" sz="2500">
                <a:solidFill>
                  <a:srgbClr val="506687"/>
                </a:solidFill>
              </a:rPr>
              <a:t>10-13 semaines - 96%, poursuite de la grossesse: 1-2% </a:t>
            </a:r>
            <a:endParaRPr sz="2500">
              <a:solidFill>
                <a:srgbClr val="506687"/>
              </a:solidFill>
            </a:endParaRPr>
          </a:p>
          <a:p>
            <a:pPr indent="-38100" lvl="0" marL="457200" rtl="0" algn="l">
              <a:lnSpc>
                <a:spcPct val="100000"/>
              </a:lnSpc>
              <a:spcBef>
                <a:spcPts val="640"/>
              </a:spcBef>
              <a:spcAft>
                <a:spcPts val="0"/>
              </a:spcAft>
              <a:buSzPts val="2800"/>
              <a:buNone/>
            </a:pPr>
            <a:r>
              <a:t/>
            </a:r>
            <a:endParaRPr sz="2500">
              <a:solidFill>
                <a:srgbClr val="506687"/>
              </a:solidFill>
            </a:endParaRPr>
          </a:p>
        </p:txBody>
      </p:sp>
      <p:sp>
        <p:nvSpPr>
          <p:cNvPr id="930" name="Google Shape;930;p12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IAWG S-CORTS">
  <a:themeElements>
    <a:clrScheme name="IAWG S-CORTS">
      <a:dk1>
        <a:srgbClr val="000000"/>
      </a:dk1>
      <a:lt1>
        <a:srgbClr val="FFFFFF"/>
      </a:lt1>
      <a:dk2>
        <a:srgbClr val="506687"/>
      </a:dk2>
      <a:lt2>
        <a:srgbClr val="EEECE1"/>
      </a:lt2>
      <a:accent1>
        <a:srgbClr val="B85231"/>
      </a:accent1>
      <a:accent2>
        <a:srgbClr val="85B5E1"/>
      </a:accent2>
      <a:accent3>
        <a:srgbClr val="D1E3F4"/>
      </a:accent3>
      <a:accent4>
        <a:srgbClr val="EFAB8D"/>
      </a:accent4>
      <a:accent5>
        <a:srgbClr val="FBDC9F"/>
      </a:accent5>
      <a:accent6>
        <a:srgbClr val="DFDFDE"/>
      </a:accent6>
      <a:hlink>
        <a:srgbClr val="B8512B"/>
      </a:hlink>
      <a:folHlink>
        <a:srgbClr val="A8B7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AWG S-CORTS">
  <a:themeElements>
    <a:clrScheme name="IAWG S-CORTS">
      <a:dk1>
        <a:srgbClr val="000000"/>
      </a:dk1>
      <a:lt1>
        <a:srgbClr val="FFFFFF"/>
      </a:lt1>
      <a:dk2>
        <a:srgbClr val="506687"/>
      </a:dk2>
      <a:lt2>
        <a:srgbClr val="EEECE1"/>
      </a:lt2>
      <a:accent1>
        <a:srgbClr val="B85231"/>
      </a:accent1>
      <a:accent2>
        <a:srgbClr val="85B5E1"/>
      </a:accent2>
      <a:accent3>
        <a:srgbClr val="D1E3F4"/>
      </a:accent3>
      <a:accent4>
        <a:srgbClr val="EFAB8D"/>
      </a:accent4>
      <a:accent5>
        <a:srgbClr val="FBDC9F"/>
      </a:accent5>
      <a:accent6>
        <a:srgbClr val="DFDFDE"/>
      </a:accent6>
      <a:hlink>
        <a:srgbClr val="B8512B"/>
      </a:hlink>
      <a:folHlink>
        <a:srgbClr val="A8B7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IAWG S-CORTS">
  <a:themeElements>
    <a:clrScheme name="IAWG S-CORTS">
      <a:dk1>
        <a:srgbClr val="000000"/>
      </a:dk1>
      <a:lt1>
        <a:srgbClr val="FFFFFF"/>
      </a:lt1>
      <a:dk2>
        <a:srgbClr val="506687"/>
      </a:dk2>
      <a:lt2>
        <a:srgbClr val="EEECE1"/>
      </a:lt2>
      <a:accent1>
        <a:srgbClr val="B85231"/>
      </a:accent1>
      <a:accent2>
        <a:srgbClr val="85B5E1"/>
      </a:accent2>
      <a:accent3>
        <a:srgbClr val="D1E3F4"/>
      </a:accent3>
      <a:accent4>
        <a:srgbClr val="EFAB8D"/>
      </a:accent4>
      <a:accent5>
        <a:srgbClr val="FBDC9F"/>
      </a:accent5>
      <a:accent6>
        <a:srgbClr val="DFDFDE"/>
      </a:accent6>
      <a:hlink>
        <a:srgbClr val="B8512B"/>
      </a:hlink>
      <a:folHlink>
        <a:srgbClr val="A8B7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IAWG S-CORTS">
  <a:themeElements>
    <a:clrScheme name="IAWG S-CORTS">
      <a:dk1>
        <a:srgbClr val="000000"/>
      </a:dk1>
      <a:lt1>
        <a:srgbClr val="FFFFFF"/>
      </a:lt1>
      <a:dk2>
        <a:srgbClr val="506687"/>
      </a:dk2>
      <a:lt2>
        <a:srgbClr val="EEECE1"/>
      </a:lt2>
      <a:accent1>
        <a:srgbClr val="B85231"/>
      </a:accent1>
      <a:accent2>
        <a:srgbClr val="85B5E1"/>
      </a:accent2>
      <a:accent3>
        <a:srgbClr val="D1E3F4"/>
      </a:accent3>
      <a:accent4>
        <a:srgbClr val="EFAB8D"/>
      </a:accent4>
      <a:accent5>
        <a:srgbClr val="FBDC9F"/>
      </a:accent5>
      <a:accent6>
        <a:srgbClr val="DFDFDE"/>
      </a:accent6>
      <a:hlink>
        <a:srgbClr val="B8512B"/>
      </a:hlink>
      <a:folHlink>
        <a:srgbClr val="A8B7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